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43"/>
  </p:notesMasterIdLst>
  <p:handoutMasterIdLst>
    <p:handoutMasterId r:id="rId44"/>
  </p:handoutMasterIdLst>
  <p:sldIdLst>
    <p:sldId id="256" r:id="rId3"/>
    <p:sldId id="257" r:id="rId4"/>
    <p:sldId id="298" r:id="rId5"/>
    <p:sldId id="300" r:id="rId6"/>
    <p:sldId id="384" r:id="rId7"/>
    <p:sldId id="385" r:id="rId8"/>
    <p:sldId id="302" r:id="rId9"/>
    <p:sldId id="341" r:id="rId10"/>
    <p:sldId id="386" r:id="rId11"/>
    <p:sldId id="303" r:id="rId12"/>
    <p:sldId id="304" r:id="rId13"/>
    <p:sldId id="366" r:id="rId14"/>
    <p:sldId id="367" r:id="rId15"/>
    <p:sldId id="369" r:id="rId16"/>
    <p:sldId id="342" r:id="rId17"/>
    <p:sldId id="370" r:id="rId18"/>
    <p:sldId id="343" r:id="rId19"/>
    <p:sldId id="373" r:id="rId20"/>
    <p:sldId id="371" r:id="rId21"/>
    <p:sldId id="375" r:id="rId22"/>
    <p:sldId id="376" r:id="rId23"/>
    <p:sldId id="377" r:id="rId24"/>
    <p:sldId id="306" r:id="rId25"/>
    <p:sldId id="379" r:id="rId26"/>
    <p:sldId id="374" r:id="rId27"/>
    <p:sldId id="380" r:id="rId28"/>
    <p:sldId id="378" r:id="rId29"/>
    <p:sldId id="382" r:id="rId30"/>
    <p:sldId id="381" r:id="rId31"/>
    <p:sldId id="387" r:id="rId32"/>
    <p:sldId id="388" r:id="rId33"/>
    <p:sldId id="389" r:id="rId34"/>
    <p:sldId id="390" r:id="rId35"/>
    <p:sldId id="292" r:id="rId36"/>
    <p:sldId id="391" r:id="rId37"/>
    <p:sldId id="392" r:id="rId38"/>
    <p:sldId id="393" r:id="rId39"/>
    <p:sldId id="394" r:id="rId40"/>
    <p:sldId id="395" r:id="rId41"/>
    <p:sldId id="3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56"/>
            <p14:sldId id="257"/>
            <p14:sldId id="298"/>
            <p14:sldId id="300"/>
            <p14:sldId id="384"/>
            <p14:sldId id="385"/>
            <p14:sldId id="302"/>
            <p14:sldId id="341"/>
            <p14:sldId id="386"/>
            <p14:sldId id="303"/>
            <p14:sldId id="304"/>
            <p14:sldId id="366"/>
            <p14:sldId id="367"/>
            <p14:sldId id="369"/>
            <p14:sldId id="342"/>
            <p14:sldId id="370"/>
            <p14:sldId id="343"/>
            <p14:sldId id="373"/>
            <p14:sldId id="371"/>
            <p14:sldId id="375"/>
            <p14:sldId id="376"/>
            <p14:sldId id="377"/>
            <p14:sldId id="306"/>
            <p14:sldId id="379"/>
            <p14:sldId id="374"/>
            <p14:sldId id="380"/>
            <p14:sldId id="378"/>
            <p14:sldId id="382"/>
            <p14:sldId id="381"/>
            <p14:sldId id="387"/>
            <p14:sldId id="388"/>
            <p14:sldId id="389"/>
            <p14:sldId id="390"/>
            <p14:sldId id="292"/>
            <p14:sldId id="391"/>
            <p14:sldId id="392"/>
            <p14:sldId id="393"/>
            <p14:sldId id="394"/>
            <p14:sldId id="395"/>
            <p14:sldId id="39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84771" autoAdjust="0"/>
  </p:normalViewPr>
  <p:slideViewPr>
    <p:cSldViewPr snapToGrid="0" snapToObjects="1">
      <p:cViewPr varScale="1">
        <p:scale>
          <a:sx n="78" d="100"/>
          <a:sy n="78" d="100"/>
        </p:scale>
        <p:origin x="236" y="64"/>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17/10/2024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17/10/2024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2228004"/>
            <a:ext cx="4066793"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2228004"/>
            <a:ext cx="4066794"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84FA2E-E323-4A33-A645-D3C1812F0506}"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439681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729658"/>
            <a:ext cx="8272212"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2250893"/>
            <a:ext cx="3815306" cy="536005"/>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35896"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2250893"/>
            <a:ext cx="3815305" cy="553373"/>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63282" y="2926053"/>
            <a:ext cx="4044825"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84FA2E-E323-4A33-A645-D3C1812F0506}" type="datetimeFigureOut">
              <a:rPr lang="en-US" smtClean="0"/>
              <a:t>10/17/2024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260740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884FA2E-E323-4A33-A645-D3C1812F0506}" type="datetimeFigureOut">
              <a:rPr lang="en-US" smtClean="0"/>
              <a:t>10/17/2024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331060-5C85-4FB0-A70A-45E32D603670}" type="slidenum">
              <a:rPr lang="en-US" smtClean="0"/>
              <a:t>‹#›</a:t>
            </a:fld>
            <a:endParaRPr lang="en-US"/>
          </a:p>
        </p:txBody>
      </p:sp>
      <p:sp>
        <p:nvSpPr>
          <p:cNvPr id="7" name="Rectangle 6"/>
          <p:cNvSpPr>
            <a:spLocks noChangeAspect="1"/>
          </p:cNvSpPr>
          <p:nvPr/>
        </p:nvSpPr>
        <p:spPr>
          <a:xfrm>
            <a:off x="330512" y="606555"/>
            <a:ext cx="847502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729658"/>
            <a:ext cx="8272212"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39721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4FA2E-E323-4A33-A645-D3C1812F0506}" type="datetimeFigureOut">
              <a:rPr lang="en-US" smtClean="0"/>
              <a:t>10/17/2024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251747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5141973"/>
            <a:ext cx="847365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2296"/>
            <a:ext cx="3682084" cy="689514"/>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601200"/>
            <a:ext cx="8469630" cy="42048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5262297"/>
            <a:ext cx="4402490" cy="689515"/>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10/17/2024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9067842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4693389"/>
            <a:ext cx="8272212" cy="566738"/>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599725"/>
            <a:ext cx="8468144" cy="3557252"/>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5260128"/>
            <a:ext cx="8272213" cy="598671"/>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6884FA2E-E323-4A33-A645-D3C1812F0506}" type="datetimeFigureOut">
              <a:rPr lang="en-US" smtClean="0"/>
              <a:t>10/17/2024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3020405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64101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599725"/>
            <a:ext cx="2180113"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675727"/>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675727"/>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8"/>
            <a:ext cx="996106" cy="365125"/>
          </a:xfrm>
        </p:spPr>
        <p:txBody>
          <a:bodyPr/>
          <a:lstStyle>
            <a:lvl1pPr>
              <a:defRPr>
                <a:solidFill>
                  <a:schemeClr val="accent1">
                    <a:lumMod val="75000"/>
                    <a:lumOff val="25000"/>
                  </a:schemeClr>
                </a:solidFill>
              </a:defRPr>
            </a:lvl1pPr>
          </a:lstStyle>
          <a:p>
            <a:fld id="{6884FA2E-E323-4A33-A645-D3C1812F0506}" type="datetimeFigureOut">
              <a:rPr lang="en-US" smtClean="0"/>
              <a:t>10/17/2024</a:t>
            </a:fld>
            <a:endParaRPr lang="en-US"/>
          </a:p>
        </p:txBody>
      </p:sp>
      <p:sp>
        <p:nvSpPr>
          <p:cNvPr id="5" name="Footer Placeholder 4"/>
          <p:cNvSpPr>
            <a:spLocks noGrp="1"/>
          </p:cNvSpPr>
          <p:nvPr>
            <p:ph type="ftr" sz="quarter" idx="11"/>
          </p:nvPr>
        </p:nvSpPr>
        <p:spPr>
          <a:xfrm>
            <a:off x="581193" y="5951812"/>
            <a:ext cx="5922209" cy="365125"/>
          </a:xfrm>
        </p:spPr>
        <p:txBody>
          <a:bodyPr/>
          <a:lstStyle/>
          <a:p>
            <a:endParaRPr lang="en-US"/>
          </a:p>
        </p:txBody>
      </p:sp>
      <p:sp>
        <p:nvSpPr>
          <p:cNvPr id="6" name="Slide Number Placeholder 5"/>
          <p:cNvSpPr>
            <a:spLocks noGrp="1"/>
          </p:cNvSpPr>
          <p:nvPr>
            <p:ph type="sldNum" sz="quarter" idx="12"/>
          </p:nvPr>
        </p:nvSpPr>
        <p:spPr>
          <a:xfrm>
            <a:off x="7834962" y="5956138"/>
            <a:ext cx="873146"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379265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9144000" cy="6858001"/>
          </a:xfrm>
          <a:prstGeom prst="rect">
            <a:avLst/>
          </a:prstGeom>
          <a:blipFill>
            <a:blip r:embed="rId2"/>
            <a:srcRect/>
            <a:stretch>
              <a:fillRect l="-21459" r="-1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9" name="Rectangle 8"/>
          <p:cNvSpPr/>
          <p:nvPr userDrawn="1"/>
        </p:nvSpPr>
        <p:spPr>
          <a:xfrm>
            <a:off x="0" y="-1"/>
            <a:ext cx="9144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ctrTitle"/>
          </p:nvPr>
        </p:nvSpPr>
        <p:spPr>
          <a:xfrm>
            <a:off x="2562225" y="1742900"/>
            <a:ext cx="4019550" cy="2387600"/>
          </a:xfrm>
        </p:spPr>
        <p:txBody>
          <a:bodyPr anchor="ctr">
            <a:normAutofit/>
          </a:bodyPr>
          <a:lstStyle>
            <a:lvl1pPr algn="ctr">
              <a:lnSpc>
                <a:spcPct val="100000"/>
              </a:lnSpc>
              <a:defRPr sz="405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562298" y="4161276"/>
            <a:ext cx="4019405" cy="1079795"/>
          </a:xfrm>
          <a:prstGeom prst="rect">
            <a:avLst/>
          </a:prstGeom>
        </p:spPr>
        <p:txBody>
          <a:bodyPr anchor="ctr">
            <a:normAutofit/>
          </a:bodyPr>
          <a:lstStyle>
            <a:lvl1pPr marL="0" indent="0" algn="ctr">
              <a:buNone/>
              <a:defRPr sz="2400" b="1" baseline="0">
                <a:solidFill>
                  <a:schemeClr val="bg1"/>
                </a:solidFill>
                <a:latin typeface="+mj-lt"/>
              </a:defRPr>
            </a:lvl1pPr>
          </a:lstStyle>
          <a:p>
            <a:pPr lvl="0"/>
            <a:r>
              <a:rPr lang="en-GB" dirty="0"/>
              <a:t>Insert Text</a:t>
            </a:r>
          </a:p>
        </p:txBody>
      </p:sp>
      <p:sp>
        <p:nvSpPr>
          <p:cNvPr id="11" name="Rectangle 10"/>
          <p:cNvSpPr/>
          <p:nvPr userDrawn="1"/>
        </p:nvSpPr>
        <p:spPr>
          <a:xfrm>
            <a:off x="2592000" y="1449000"/>
            <a:ext cx="3960000" cy="396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340118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10" name="Rectangle 9"/>
          <p:cNvSpPr/>
          <p:nvPr userDrawn="1"/>
        </p:nvSpPr>
        <p:spPr>
          <a:xfrm flipH="1">
            <a:off x="0" y="0"/>
            <a:ext cx="9142809" cy="6858000"/>
          </a:xfrm>
          <a:prstGeom prst="rect">
            <a:avLst/>
          </a:prstGeom>
          <a:blipFill dpi="0" rotWithShape="1">
            <a:blip r:embed="rId2">
              <a:alphaModFix amt="40000"/>
            </a:blip>
            <a:srcRect/>
            <a:stretch>
              <a:fillRect l="-20737" t="-2407" r="-9007" b="-1296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b="1" dirty="0">
              <a:latin typeface="+mj-lt"/>
            </a:endParaRPr>
          </a:p>
        </p:txBody>
      </p:sp>
      <p:sp>
        <p:nvSpPr>
          <p:cNvPr id="2" name="Title 1"/>
          <p:cNvSpPr>
            <a:spLocks noGrp="1"/>
          </p:cNvSpPr>
          <p:nvPr>
            <p:ph type="ctrTitle"/>
          </p:nvPr>
        </p:nvSpPr>
        <p:spPr>
          <a:xfrm>
            <a:off x="3353908" y="2409650"/>
            <a:ext cx="5447192" cy="2387600"/>
          </a:xfrm>
        </p:spPr>
        <p:txBody>
          <a:bodyPr anchor="ctr">
            <a:noAutofit/>
          </a:bodyPr>
          <a:lstStyle>
            <a:lvl1pPr algn="r">
              <a:lnSpc>
                <a:spcPct val="100000"/>
              </a:lnSpc>
              <a:defRPr sz="6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157163" y="5562601"/>
            <a:ext cx="8643822" cy="947797"/>
          </a:xfrm>
          <a:prstGeom prst="rect">
            <a:avLst/>
          </a:prstGeom>
        </p:spPr>
        <p:txBody>
          <a:bodyPr anchor="ctr">
            <a:normAutofit/>
          </a:bodyPr>
          <a:lstStyle>
            <a:lvl1pPr marL="0" indent="0" algn="r">
              <a:buNone/>
              <a:defRPr sz="2700" b="0" baseline="0">
                <a:solidFill>
                  <a:schemeClr val="bg1"/>
                </a:solidFill>
                <a:latin typeface="+mn-lt"/>
              </a:defRPr>
            </a:lvl1pPr>
          </a:lstStyle>
          <a:p>
            <a:pPr lvl="0"/>
            <a:r>
              <a:rPr lang="en-GB" dirty="0"/>
              <a:t>Insert Text</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1"/>
            <a:ext cx="2450800" cy="904345"/>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1503757" y="-2"/>
            <a:ext cx="7639046" cy="74645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1503759" y="23973"/>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5" userDrawn="1">
          <p15:clr>
            <a:srgbClr val="FBAE40"/>
          </p15:clr>
        </p15:guide>
        <p15:guide id="3" pos="5653"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1503758" y="-1"/>
            <a:ext cx="7639046" cy="746450"/>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p:cNvSpPr>
            <a:spLocks noGrp="1"/>
          </p:cNvSpPr>
          <p:nvPr>
            <p:ph type="title"/>
          </p:nvPr>
        </p:nvSpPr>
        <p:spPr>
          <a:xfrm>
            <a:off x="1503759" y="23974"/>
            <a:ext cx="7639050" cy="698501"/>
          </a:xfrm>
        </p:spPr>
        <p:txBody>
          <a:bodyPr>
            <a:normAutofit/>
          </a:bodyPr>
          <a:lstStyle>
            <a:lvl1pPr>
              <a:defRPr sz="18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565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9144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1020431"/>
            <a:ext cx="8245162" cy="1475013"/>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2495446"/>
            <a:ext cx="8245160" cy="59032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5956138"/>
            <a:ext cx="2133600" cy="365125"/>
          </a:xfrm>
        </p:spPr>
        <p:txBody>
          <a:bodyPr/>
          <a:lstStyle>
            <a:lvl1pPr>
              <a:defRPr>
                <a:solidFill>
                  <a:schemeClr val="accent1">
                    <a:lumMod val="75000"/>
                    <a:lumOff val="25000"/>
                  </a:schemeClr>
                </a:solidFill>
              </a:defRPr>
            </a:lvl1pPr>
          </a:lstStyle>
          <a:p>
            <a:fld id="{6884FA2E-E323-4A33-A645-D3C1812F0506}" type="datetimeFigureOut">
              <a:rPr lang="en-US" smtClean="0"/>
              <a:t>10/17/2024</a:t>
            </a:fld>
            <a:endParaRPr lang="en-US"/>
          </a:p>
        </p:txBody>
      </p:sp>
      <p:sp>
        <p:nvSpPr>
          <p:cNvPr id="5" name="Footer Placeholder 4"/>
          <p:cNvSpPr>
            <a:spLocks noGrp="1"/>
          </p:cNvSpPr>
          <p:nvPr>
            <p:ph type="ftr" sz="quarter" idx="11"/>
          </p:nvPr>
        </p:nvSpPr>
        <p:spPr>
          <a:xfrm>
            <a:off x="435894" y="5951812"/>
            <a:ext cx="5187908"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7918725" y="5956138"/>
            <a:ext cx="762330" cy="365125"/>
          </a:xfrm>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845176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614407"/>
            <a:ext cx="8482004"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702156"/>
            <a:ext cx="8272212"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2180497"/>
            <a:ext cx="8272211"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84FA2E-E323-4A33-A645-D3C1812F0506}"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18725" y="5956138"/>
            <a:ext cx="789381" cy="365125"/>
          </a:xfrm>
        </p:spPr>
        <p:txBody>
          <a:bodyPr/>
          <a:lstStyle/>
          <a:p>
            <a:fld id="{51331060-5C85-4FB0-A70A-45E32D603670}" type="slidenum">
              <a:rPr lang="en-US" smtClean="0"/>
              <a:t>‹#›</a:t>
            </a:fld>
            <a:endParaRPr lang="en-US"/>
          </a:p>
        </p:txBody>
      </p:sp>
    </p:spTree>
    <p:extLst>
      <p:ext uri="{BB962C8B-B14F-4D97-AF65-F5344CB8AC3E}">
        <p14:creationId xmlns:p14="http://schemas.microsoft.com/office/powerpoint/2010/main" val="1738085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5141975"/>
            <a:ext cx="8468145"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3043911"/>
            <a:ext cx="8272211" cy="1497507"/>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4541417"/>
            <a:ext cx="8272211" cy="600556"/>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884FA2E-E323-4A33-A645-D3C1812F0506}" type="datetimeFigureOut">
              <a:rPr lang="en-US" smtClean="0"/>
              <a:t>10/17/2024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51331060-5C85-4FB0-A70A-45E32D603670}" type="slidenum">
              <a:rPr lang="en-US" smtClean="0"/>
              <a:t>‹#›</a:t>
            </a:fld>
            <a:endParaRPr lang="en-US"/>
          </a:p>
        </p:txBody>
      </p:sp>
    </p:spTree>
    <p:extLst>
      <p:ext uri="{BB962C8B-B14F-4D97-AF65-F5344CB8AC3E}">
        <p14:creationId xmlns:p14="http://schemas.microsoft.com/office/powerpoint/2010/main" val="34494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2" y="0"/>
            <a:ext cx="9142810" cy="746449"/>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7" name="Rectangle 6"/>
          <p:cNvSpPr/>
          <p:nvPr userDrawn="1"/>
        </p:nvSpPr>
        <p:spPr>
          <a:xfrm>
            <a:off x="1501503" y="1"/>
            <a:ext cx="7646069" cy="7464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Placeholder 1"/>
          <p:cNvSpPr>
            <a:spLocks noGrp="1"/>
          </p:cNvSpPr>
          <p:nvPr>
            <p:ph type="title"/>
          </p:nvPr>
        </p:nvSpPr>
        <p:spPr>
          <a:xfrm>
            <a:off x="1501504" y="23976"/>
            <a:ext cx="7642496"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14E112F-1B58-4F80-8548-230F871317D2}" type="datetimeFigureOut">
              <a:rPr lang="en-GB" smtClean="0"/>
              <a:t>17/10/2024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72D6D5-F6C2-4C88-B07F-0F9DC0B2C389}" type="slidenum">
              <a:rPr lang="en-GB" smtClean="0"/>
              <a:t>‹#›</a:t>
            </a:fld>
            <a:endParaRPr lang="en-GB"/>
          </a:p>
        </p:txBody>
      </p:sp>
      <p:cxnSp>
        <p:nvCxnSpPr>
          <p:cNvPr id="8" name="Straight Connector 7"/>
          <p:cNvCxnSpPr>
            <a:cxnSpLocks/>
          </p:cNvCxnSpPr>
          <p:nvPr userDrawn="1"/>
        </p:nvCxnSpPr>
        <p:spPr>
          <a:xfrm>
            <a:off x="1497932" y="1"/>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 y="1"/>
            <a:ext cx="1247775" cy="460429"/>
          </a:xfrm>
          <a:prstGeom prst="rect">
            <a:avLst/>
          </a:prstGeom>
        </p:spPr>
      </p:pic>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3" r:id="rId2"/>
    <p:sldLayoutId id="2147483662" r:id="rId3"/>
    <p:sldLayoutId id="2147483650" r:id="rId4"/>
    <p:sldLayoutId id="2147483658" r:id="rId5"/>
    <p:sldLayoutId id="2147483651"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1800" b="1"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705124"/>
            <a:ext cx="8272212"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2336003"/>
            <a:ext cx="8272212"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5956138"/>
            <a:ext cx="2133599" cy="365125"/>
          </a:xfrm>
          <a:prstGeom prst="rect">
            <a:avLst/>
          </a:prstGeom>
        </p:spPr>
        <p:txBody>
          <a:bodyPr vert="horz" lIns="91440" tIns="45720" rIns="91440" bIns="45720" rtlCol="0" anchor="ctr"/>
          <a:lstStyle>
            <a:lvl1pPr algn="r">
              <a:defRPr sz="675">
                <a:solidFill>
                  <a:schemeClr val="accent2"/>
                </a:solidFill>
              </a:defRPr>
            </a:lvl1pPr>
          </a:lstStyle>
          <a:p>
            <a:fld id="{6884FA2E-E323-4A33-A645-D3C1812F0506}" type="datetimeFigureOut">
              <a:rPr lang="en-US" smtClean="0"/>
              <a:t>10/17/2024</a:t>
            </a:fld>
            <a:endParaRPr lang="en-US"/>
          </a:p>
        </p:txBody>
      </p:sp>
      <p:sp>
        <p:nvSpPr>
          <p:cNvPr id="5" name="Footer Placeholder 4"/>
          <p:cNvSpPr>
            <a:spLocks noGrp="1"/>
          </p:cNvSpPr>
          <p:nvPr>
            <p:ph type="ftr" sz="quarter" idx="3"/>
          </p:nvPr>
        </p:nvSpPr>
        <p:spPr>
          <a:xfrm>
            <a:off x="435894" y="5951812"/>
            <a:ext cx="5187908" cy="365125"/>
          </a:xfrm>
          <a:prstGeom prst="rect">
            <a:avLst/>
          </a:prstGeom>
        </p:spPr>
        <p:txBody>
          <a:bodyPr vert="horz" lIns="91440" tIns="45720" rIns="91440" bIns="45720" rtlCol="0" anchor="ctr"/>
          <a:lstStyle>
            <a:lvl1pPr algn="l">
              <a:defRPr sz="675" cap="all">
                <a:solidFill>
                  <a:schemeClr val="accent2"/>
                </a:solidFill>
              </a:defRPr>
            </a:lvl1pPr>
          </a:lstStyle>
          <a:p>
            <a:endParaRPr lang="en-US"/>
          </a:p>
        </p:txBody>
      </p:sp>
      <p:sp>
        <p:nvSpPr>
          <p:cNvPr id="6" name="Slide Number Placeholder 5"/>
          <p:cNvSpPr>
            <a:spLocks noGrp="1"/>
          </p:cNvSpPr>
          <p:nvPr>
            <p:ph type="sldNum" sz="quarter" idx="4"/>
          </p:nvPr>
        </p:nvSpPr>
        <p:spPr>
          <a:xfrm>
            <a:off x="7918725" y="5956138"/>
            <a:ext cx="789383" cy="365125"/>
          </a:xfrm>
          <a:prstGeom prst="rect">
            <a:avLst/>
          </a:prstGeom>
        </p:spPr>
        <p:txBody>
          <a:bodyPr vert="horz" lIns="91440" tIns="45720" rIns="91440" bIns="45720" rtlCol="0" anchor="ctr"/>
          <a:lstStyle>
            <a:lvl1pPr algn="r">
              <a:defRPr sz="675">
                <a:solidFill>
                  <a:schemeClr val="accent2"/>
                </a:solidFill>
              </a:defRPr>
            </a:lvl1pPr>
          </a:lstStyle>
          <a:p>
            <a:fld id="{51331060-5C85-4FB0-A70A-45E32D603670}" type="slidenum">
              <a:rPr lang="en-US" smtClean="0"/>
              <a:t>‹#›</a:t>
            </a:fld>
            <a:endParaRPr lang="en-US"/>
          </a:p>
        </p:txBody>
      </p:sp>
      <p:sp>
        <p:nvSpPr>
          <p:cNvPr id="9" name="Rectangle 8"/>
          <p:cNvSpPr/>
          <p:nvPr/>
        </p:nvSpPr>
        <p:spPr>
          <a:xfrm>
            <a:off x="334901"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106790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2.png"/><Relationship Id="rId7" Type="http://schemas.openxmlformats.org/officeDocument/2006/relationships/image" Target="../media/image140.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1110.png"/><Relationship Id="rId2" Type="http://schemas.openxmlformats.org/officeDocument/2006/relationships/image" Target="../media/image170.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211.png"/><Relationship Id="rId2" Type="http://schemas.openxmlformats.org/officeDocument/2006/relationships/image" Target="../media/image200.png"/><Relationship Id="rId1" Type="http://schemas.openxmlformats.org/officeDocument/2006/relationships/slideLayout" Target="../slideLayouts/slideLayout4.xml"/><Relationship Id="rId5" Type="http://schemas.openxmlformats.org/officeDocument/2006/relationships/image" Target="../media/image230.png"/><Relationship Id="rId4" Type="http://schemas.openxmlformats.org/officeDocument/2006/relationships/image" Target="../media/image220.png"/></Relationships>
</file>

<file path=ppt/slides/_rels/slide14.xml.rels><?xml version="1.0" encoding="UTF-8" standalone="yes"?>
<Relationships xmlns="http://schemas.openxmlformats.org/package/2006/relationships"><Relationship Id="rId2" Type="http://schemas.openxmlformats.org/officeDocument/2006/relationships/image" Target="../media/image24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40.png"/><Relationship Id="rId7" Type="http://schemas.openxmlformats.org/officeDocument/2006/relationships/image" Target="../media/image30.png"/><Relationship Id="rId2" Type="http://schemas.openxmlformats.org/officeDocument/2006/relationships/image" Target="../media/image250.png"/><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0.png"/><Relationship Id="rId10" Type="http://schemas.openxmlformats.org/officeDocument/2006/relationships/image" Target="../media/image33.png"/><Relationship Id="rId4" Type="http://schemas.openxmlformats.org/officeDocument/2006/relationships/image" Target="../media/image270.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3.png"/><Relationship Id="rId2"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38.png"/><Relationship Id="rId11" Type="http://schemas.openxmlformats.org/officeDocument/2006/relationships/image" Target="../media/image42.png"/><Relationship Id="rId5" Type="http://schemas.openxmlformats.org/officeDocument/2006/relationships/image" Target="../media/image37.png"/><Relationship Id="rId10" Type="http://schemas.openxmlformats.org/officeDocument/2006/relationships/image" Target="../media/image260.png"/><Relationship Id="rId4" Type="http://schemas.openxmlformats.org/officeDocument/2006/relationships/image" Target="../media/image36.png"/><Relationship Id="rId9" Type="http://schemas.openxmlformats.org/officeDocument/2006/relationships/image" Target="../media/image41.png"/></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4.png"/><Relationship Id="rId1" Type="http://schemas.openxmlformats.org/officeDocument/2006/relationships/slideLayout" Target="../slideLayouts/slideLayout4.xml"/><Relationship Id="rId5" Type="http://schemas.openxmlformats.org/officeDocument/2006/relationships/image" Target="../media/image550.png"/><Relationship Id="rId4" Type="http://schemas.openxmlformats.org/officeDocument/2006/relationships/image" Target="../media/image55.png"/></Relationships>
</file>

<file path=ppt/slides/_rels/slide2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6.png"/><Relationship Id="rId1" Type="http://schemas.openxmlformats.org/officeDocument/2006/relationships/slideLayout" Target="../slideLayouts/slideLayout4.xml"/><Relationship Id="rId6" Type="http://schemas.openxmlformats.org/officeDocument/2006/relationships/image" Target="../media/image60.png"/><Relationship Id="rId11" Type="http://schemas.openxmlformats.org/officeDocument/2006/relationships/image" Target="../media/image61.png"/><Relationship Id="rId5" Type="http://schemas.openxmlformats.org/officeDocument/2006/relationships/image" Target="../media/image59.png"/><Relationship Id="rId10" Type="http://schemas.openxmlformats.org/officeDocument/2006/relationships/image" Target="../media/image65.png"/><Relationship Id="rId4" Type="http://schemas.openxmlformats.org/officeDocument/2006/relationships/image" Target="../media/image57.png"/><Relationship Id="rId9" Type="http://schemas.openxmlformats.org/officeDocument/2006/relationships/image" Target="../media/image64.png"/></Relationships>
</file>

<file path=ppt/slides/_rels/slide2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8.png"/><Relationship Id="rId1" Type="http://schemas.openxmlformats.org/officeDocument/2006/relationships/slideLayout" Target="../slideLayouts/slideLayout4.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4.xml"/><Relationship Id="rId6" Type="http://schemas.openxmlformats.org/officeDocument/2006/relationships/image" Target="../media/image71.png"/><Relationship Id="rId5" Type="http://schemas.openxmlformats.org/officeDocument/2006/relationships/image" Target="../media/image75.png"/><Relationship Id="rId10" Type="http://schemas.openxmlformats.org/officeDocument/2006/relationships/image" Target="../media/image80.png"/><Relationship Id="rId4" Type="http://schemas.openxmlformats.org/officeDocument/2006/relationships/image" Target="../media/image74.png"/><Relationship Id="rId9" Type="http://schemas.openxmlformats.org/officeDocument/2006/relationships/image" Target="../media/image710.png"/></Relationships>
</file>

<file path=ppt/slides/_rels/slide2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9.png"/><Relationship Id="rId1" Type="http://schemas.openxmlformats.org/officeDocument/2006/relationships/slideLayout" Target="../slideLayouts/slideLayout4.xml"/><Relationship Id="rId5" Type="http://schemas.openxmlformats.org/officeDocument/2006/relationships/image" Target="../media/image76.png"/><Relationship Id="rId4" Type="http://schemas.openxmlformats.org/officeDocument/2006/relationships/image" Target="../media/image8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4.png"/><Relationship Id="rId3" Type="http://schemas.openxmlformats.org/officeDocument/2006/relationships/image" Target="../media/image81.png"/><Relationship Id="rId7" Type="http://schemas.openxmlformats.org/officeDocument/2006/relationships/image" Target="../media/image90.png"/><Relationship Id="rId12" Type="http://schemas.openxmlformats.org/officeDocument/2006/relationships/image" Target="../media/image811.png"/><Relationship Id="rId2" Type="http://schemas.openxmlformats.org/officeDocument/2006/relationships/image" Target="../media/image85.png"/><Relationship Id="rId1" Type="http://schemas.openxmlformats.org/officeDocument/2006/relationships/slideLayout" Target="../slideLayouts/slideLayout4.xml"/><Relationship Id="rId6" Type="http://schemas.openxmlformats.org/officeDocument/2006/relationships/image" Target="../media/image89.png"/><Relationship Id="rId11" Type="http://schemas.openxmlformats.org/officeDocument/2006/relationships/image" Target="../media/image8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 Id="rId14" Type="http://schemas.openxmlformats.org/officeDocument/2006/relationships/image" Target="../media/image8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103.png"/><Relationship Id="rId13" Type="http://schemas.openxmlformats.org/officeDocument/2006/relationships/image" Target="../media/image960.png"/><Relationship Id="rId3" Type="http://schemas.openxmlformats.org/officeDocument/2006/relationships/image" Target="../media/image95.png"/><Relationship Id="rId7" Type="http://schemas.openxmlformats.org/officeDocument/2006/relationships/image" Target="../media/image102.png"/><Relationship Id="rId12" Type="http://schemas.openxmlformats.org/officeDocument/2006/relationships/image" Target="../media/image107.png"/><Relationship Id="rId2" Type="http://schemas.openxmlformats.org/officeDocument/2006/relationships/image" Target="../media/image97.png"/><Relationship Id="rId1" Type="http://schemas.openxmlformats.org/officeDocument/2006/relationships/slideLayout" Target="../slideLayouts/slideLayout4.xml"/><Relationship Id="rId6" Type="http://schemas.openxmlformats.org/officeDocument/2006/relationships/image" Target="../media/image99.png"/><Relationship Id="rId11" Type="http://schemas.openxmlformats.org/officeDocument/2006/relationships/image" Target="../media/image106.png"/><Relationship Id="rId5" Type="http://schemas.openxmlformats.org/officeDocument/2006/relationships/image" Target="../media/image98.png"/><Relationship Id="rId10" Type="http://schemas.openxmlformats.org/officeDocument/2006/relationships/image" Target="../media/image105.png"/><Relationship Id="rId4" Type="http://schemas.openxmlformats.org/officeDocument/2006/relationships/image" Target="../media/image96.png"/><Relationship Id="rId9" Type="http://schemas.openxmlformats.org/officeDocument/2006/relationships/image" Target="../media/image1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00.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4.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32.xml.rels><?xml version="1.0" encoding="UTF-8" standalone="yes"?>
<Relationships xmlns="http://schemas.openxmlformats.org/package/2006/relationships"><Relationship Id="rId8" Type="http://schemas.openxmlformats.org/officeDocument/2006/relationships/image" Target="../media/image123.png"/><Relationship Id="rId3" Type="http://schemas.openxmlformats.org/officeDocument/2006/relationships/image" Target="../media/image118.png"/><Relationship Id="rId7" Type="http://schemas.openxmlformats.org/officeDocument/2006/relationships/image" Target="../media/image108.png"/><Relationship Id="rId2" Type="http://schemas.openxmlformats.org/officeDocument/2006/relationships/image" Target="../media/image117.png"/><Relationship Id="rId1" Type="http://schemas.openxmlformats.org/officeDocument/2006/relationships/slideLayout" Target="../slideLayouts/slideLayout4.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 Id="rId9" Type="http://schemas.openxmlformats.org/officeDocument/2006/relationships/image" Target="../media/image122.png"/></Relationships>
</file>

<file path=ppt/slides/_rels/slide33.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01.png"/><Relationship Id="rId7" Type="http://schemas.openxmlformats.org/officeDocument/2006/relationships/image" Target="../media/image810.png"/><Relationship Id="rId2" Type="http://schemas.openxmlformats.org/officeDocument/2006/relationships/image" Target="../media/image125.png"/><Relationship Id="rId1" Type="http://schemas.openxmlformats.org/officeDocument/2006/relationships/slideLayout" Target="../slideLayouts/slideLayout4.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 Id="rId9" Type="http://schemas.openxmlformats.org/officeDocument/2006/relationships/image" Target="../media/image1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36.png"/><Relationship Id="rId7" Type="http://schemas.openxmlformats.org/officeDocument/2006/relationships/image" Target="../media/image137.png"/><Relationship Id="rId2" Type="http://schemas.openxmlformats.org/officeDocument/2006/relationships/image" Target="../media/image111.png"/><Relationship Id="rId1" Type="http://schemas.openxmlformats.org/officeDocument/2006/relationships/slideLayout" Target="../slideLayouts/slideLayout4.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5.png"/></Relationships>
</file>

<file path=ppt/slides/_rels/slide37.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4.png"/><Relationship Id="rId7" Type="http://schemas.openxmlformats.org/officeDocument/2006/relationships/image" Target="../media/image148.png"/><Relationship Id="rId2" Type="http://schemas.openxmlformats.org/officeDocument/2006/relationships/image" Target="../media/image143.png"/><Relationship Id="rId1" Type="http://schemas.openxmlformats.org/officeDocument/2006/relationships/slideLayout" Target="../slideLayouts/slideLayout4.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3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34.png"/><Relationship Id="rId1" Type="http://schemas.openxmlformats.org/officeDocument/2006/relationships/slideLayout" Target="../slideLayouts/slideLayout4.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4.png"/><Relationship Id="rId1" Type="http://schemas.openxmlformats.org/officeDocument/2006/relationships/slideLayout" Target="../slideLayouts/slideLayout4.xml"/><Relationship Id="rId6" Type="http://schemas.openxmlformats.org/officeDocument/2006/relationships/image" Target="../media/image130.png"/><Relationship Id="rId5" Type="http://schemas.microsoft.com/office/2007/relationships/hdphoto" Target="../media/hdphoto2.wdp"/><Relationship Id="rId4" Type="http://schemas.openxmlformats.org/officeDocument/2006/relationships/image" Target="../media/image12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7023682" y="854274"/>
            <a:ext cx="1827456" cy="714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37F67156-7988-4005-BA1A-FE9493A5B379}"/>
              </a:ext>
            </a:extLst>
          </p:cNvPr>
          <p:cNvSpPr>
            <a:spLocks noGrp="1"/>
          </p:cNvSpPr>
          <p:nvPr>
            <p:ph type="ctrTitle"/>
          </p:nvPr>
        </p:nvSpPr>
        <p:spPr>
          <a:xfrm>
            <a:off x="1476462" y="877957"/>
            <a:ext cx="5547220" cy="666750"/>
          </a:xfrm>
        </p:spPr>
        <p:txBody>
          <a:bodyPr>
            <a:noAutofit/>
          </a:bodyPr>
          <a:lstStyle/>
          <a:p>
            <a:pPr algn="ctr" eaLnBrk="1" fontAlgn="auto" hangingPunct="1">
              <a:spcAft>
                <a:spcPts val="0"/>
              </a:spcAft>
              <a:defRPr/>
            </a:pPr>
            <a:r>
              <a:rPr lang="en-US" sz="3200" b="1" dirty="0">
                <a:latin typeface="Times New Roman" panose="02020603050405020304" pitchFamily="18" charset="0"/>
                <a:cs typeface="Times New Roman" panose="02020603050405020304" pitchFamily="18" charset="0"/>
              </a:rPr>
              <a:t>Foundation PHYSICS</a:t>
            </a:r>
          </a:p>
        </p:txBody>
      </p:sp>
      <p:sp>
        <p:nvSpPr>
          <p:cNvPr id="10" name="Subtitle 2">
            <a:extLst>
              <a:ext uri="{FF2B5EF4-FFF2-40B4-BE49-F238E27FC236}">
                <a16:creationId xmlns:a16="http://schemas.microsoft.com/office/drawing/2014/main" id="{63F1872A-C45F-4DD9-AFC4-8CAF0832CF80}"/>
              </a:ext>
            </a:extLst>
          </p:cNvPr>
          <p:cNvSpPr>
            <a:spLocks noGrp="1"/>
          </p:cNvSpPr>
          <p:nvPr>
            <p:ph type="subTitle" idx="1"/>
          </p:nvPr>
        </p:nvSpPr>
        <p:spPr>
          <a:xfrm>
            <a:off x="636799" y="1866900"/>
            <a:ext cx="7559675" cy="381000"/>
          </a:xfrm>
        </p:spPr>
        <p:txBody>
          <a:bodyPr rtlCol="0">
            <a:noAutofit/>
          </a:bodyPr>
          <a:lstStyle/>
          <a:p>
            <a:pPr algn="ctr">
              <a:defRPr/>
            </a:pPr>
            <a:r>
              <a:rPr lang="en-US" sz="3200" b="1" dirty="0">
                <a:latin typeface="Times New Roman" panose="02020603050405020304" pitchFamily="18" charset="0"/>
                <a:cs typeface="Times New Roman" panose="02020603050405020304" pitchFamily="18" charset="0"/>
              </a:rPr>
              <a:t>Seminar 3: Energy, momentum, Circular motion and SHM</a:t>
            </a:r>
          </a:p>
        </p:txBody>
      </p:sp>
    </p:spTree>
    <p:extLst>
      <p:ext uri="{BB962C8B-B14F-4D97-AF65-F5344CB8AC3E}">
        <p14:creationId xmlns:p14="http://schemas.microsoft.com/office/powerpoint/2010/main" val="1651466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07697"/>
                <a:ext cx="8686799" cy="4822987"/>
              </a:xfrm>
              <a:prstGeom prst="rect">
                <a:avLst/>
              </a:prstGeom>
            </p:spPr>
            <p:txBody>
              <a:bodyPr wrap="square">
                <a:spAutoFit/>
              </a:bodyPr>
              <a:lstStyle/>
              <a:p>
                <a:pPr>
                  <a:lnSpc>
                    <a:spcPct val="107000"/>
                  </a:lnSpc>
                  <a:spcAft>
                    <a:spcPts val="800"/>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A spring is attached to a ceiling and a mass</a:t>
                </a:r>
                <a14:m>
                  <m:oMath xmlns:m="http://schemas.openxmlformats.org/officeDocument/2006/math">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 </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𝑚</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=2.0</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𝑘𝑔</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is hung vertically from it. The spring has a spring constant </a:t>
                </a:r>
                <a14:m>
                  <m:oMath xmlns:m="http://schemas.openxmlformats.org/officeDocument/2006/math">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𝑘</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=100</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𝑁</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Calculate the extension of the spring due to the hanging mass.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If the spring is pulled down an additional </a:t>
                </a:r>
                <a14:m>
                  <m:oMath xmlns:m="http://schemas.openxmlformats.org/officeDocument/2006/math">
                    <m:r>
                      <a:rPr lang="en-US" sz="2400" i="1" kern="100" dirty="0" smtClean="0">
                        <a:latin typeface="Cambria Math" panose="02040503050406030204" pitchFamily="18" charset="0"/>
                        <a:ea typeface="Calibri" panose="020F0502020204030204" pitchFamily="34" charset="0"/>
                        <a:cs typeface="Times New Roman" panose="02020603050405020304" pitchFamily="18" charset="0"/>
                      </a:rPr>
                      <m:t>0.1 </m:t>
                    </m:r>
                    <m:r>
                      <a:rPr lang="en-US" sz="2400" i="1" kern="100" dirty="0" smtClean="0">
                        <a:latin typeface="Cambria Math" panose="02040503050406030204" pitchFamily="18" charset="0"/>
                        <a:ea typeface="Calibri" panose="020F0502020204030204" pitchFamily="34" charset="0"/>
                        <a:cs typeface="Times New Roman" panose="02020603050405020304" pitchFamily="18" charset="0"/>
                      </a:rPr>
                      <m:t>𝑚</m:t>
                    </m:r>
                    <m:r>
                      <a:rPr lang="en-US" sz="2400" i="1" kern="100" dirty="0" smtClean="0">
                        <a:latin typeface="Cambria Math" panose="02040503050406030204" pitchFamily="18" charset="0"/>
                        <a:ea typeface="Calibri" panose="020F0502020204030204" pitchFamily="34" charset="0"/>
                        <a:cs typeface="Times New Roman" panose="02020603050405020304" pitchFamily="18" charset="0"/>
                      </a:rPr>
                      <m:t> </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and released, calculate the maximum speed of the mass during the oscillation.</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Draw a graph showing the force vs. extension for the spring, indicating the points corresponding to the natural length, stretched length due to the mass, and the maximum stretch. </a:t>
                </a:r>
              </a:p>
              <a:p>
                <a:pPr marL="457200" indent="-457200">
                  <a:lnSpc>
                    <a:spcPct val="107000"/>
                  </a:lnSpc>
                  <a:spcAft>
                    <a:spcPts val="800"/>
                  </a:spcAft>
                  <a:buAutoNum type="alphaLcParenBoth"/>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If the spring was replaced with one having a spring constant of </a:t>
                </a:r>
                <a14:m>
                  <m:oMath xmlns:m="http://schemas.openxmlformats.org/officeDocument/2006/math">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𝑘</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′=200</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𝑁</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m:t>
                    </m:r>
                    <m:r>
                      <a:rPr lang="en-US" sz="2000" i="1" kern="100" dirty="0" smtClean="0">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kern="100" dirty="0">
                    <a:latin typeface="Times New Roman" panose="02020603050405020304" pitchFamily="18" charset="0"/>
                    <a:ea typeface="Calibri" panose="020F0502020204030204" pitchFamily="34" charset="0"/>
                    <a:cs typeface="Times New Roman" panose="02020603050405020304" pitchFamily="18" charset="0"/>
                  </a:rPr>
                  <a:t>, how would the extension and maximum speed change? </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07697"/>
                <a:ext cx="8686799" cy="4822987"/>
              </a:xfrm>
              <a:prstGeom prst="rect">
                <a:avLst/>
              </a:prstGeom>
              <a:blipFill>
                <a:blip r:embed="rId2"/>
                <a:stretch>
                  <a:fillRect l="-1053" t="-1010" b="-1894"/>
                </a:stretch>
              </a:blipFill>
            </p:spPr>
            <p:txBody>
              <a:bodyPr/>
              <a:lstStyle/>
              <a:p>
                <a:r>
                  <a:rPr lang="en-US">
                    <a:noFill/>
                  </a:rPr>
                  <a:t> </a:t>
                </a:r>
              </a:p>
            </p:txBody>
          </p:sp>
        </mc:Fallback>
      </mc:AlternateContent>
    </p:spTree>
    <p:extLst>
      <p:ext uri="{BB962C8B-B14F-4D97-AF65-F5344CB8AC3E}">
        <p14:creationId xmlns:p14="http://schemas.microsoft.com/office/powerpoint/2010/main" val="69349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50636" y="794820"/>
            <a:ext cx="3360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0" dirty="0">
                <a:solidFill>
                  <a:srgbClr val="080800"/>
                </a:solidFill>
                <a:cs typeface="Calibri" panose="020F0502020204030204" pitchFamily="34" charset="0"/>
              </a:rPr>
              <a:t>Extension Calculation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 name="Rectangle 1">
            <a:extLst>
              <a:ext uri="{FF2B5EF4-FFF2-40B4-BE49-F238E27FC236}">
                <a16:creationId xmlns:a16="http://schemas.microsoft.com/office/drawing/2014/main" id="{9D373D28-FEA2-43E5-B392-EC6FD619B4B3}"/>
              </a:ext>
            </a:extLst>
          </p:cNvPr>
          <p:cNvSpPr/>
          <p:nvPr/>
        </p:nvSpPr>
        <p:spPr>
          <a:xfrm>
            <a:off x="126106" y="1265908"/>
            <a:ext cx="2355773"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By Hooke’s Law:</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7365D69-98FC-44DA-A74A-F24FDED1DE2E}"/>
                  </a:ext>
                </a:extLst>
              </p:cNvPr>
              <p:cNvSpPr/>
              <p:nvPr/>
            </p:nvSpPr>
            <p:spPr>
              <a:xfrm>
                <a:off x="2888996" y="1375661"/>
                <a:ext cx="122783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r>
                        <a:rPr lang="en-US" sz="2000" i="1">
                          <a:latin typeface="Cambria Math" panose="02040503050406030204" pitchFamily="18" charset="0"/>
                        </a:rPr>
                        <m:t>𝑘</m:t>
                      </m:r>
                      <m:r>
                        <a:rPr lang="en-US" sz="2000">
                          <a:latin typeface="Cambria Math" panose="02040503050406030204" pitchFamily="18" charset="0"/>
                        </a:rPr>
                        <m:t>∙</m:t>
                      </m:r>
                      <m:r>
                        <a:rPr lang="en-US" sz="2000" i="1">
                          <a:latin typeface="Cambria Math" panose="02040503050406030204" pitchFamily="18" charset="0"/>
                        </a:rPr>
                        <m:t>𝑥</m:t>
                      </m:r>
                    </m:oMath>
                  </m:oMathPara>
                </a14:m>
                <a:endParaRPr lang="en-US" sz="2000" dirty="0"/>
              </a:p>
            </p:txBody>
          </p:sp>
        </mc:Choice>
        <mc:Fallback xmlns="">
          <p:sp>
            <p:nvSpPr>
              <p:cNvPr id="6" name="Rectangle 5">
                <a:extLst>
                  <a:ext uri="{FF2B5EF4-FFF2-40B4-BE49-F238E27FC236}">
                    <a16:creationId xmlns:a16="http://schemas.microsoft.com/office/drawing/2014/main" id="{C7365D69-98FC-44DA-A74A-F24FDED1DE2E}"/>
                  </a:ext>
                </a:extLst>
              </p:cNvPr>
              <p:cNvSpPr>
                <a:spLocks noRot="1" noChangeAspect="1" noMove="1" noResize="1" noEditPoints="1" noAdjustHandles="1" noChangeArrowheads="1" noChangeShapeType="1" noTextEdit="1"/>
              </p:cNvSpPr>
              <p:nvPr/>
            </p:nvSpPr>
            <p:spPr>
              <a:xfrm>
                <a:off x="2888996" y="1375661"/>
                <a:ext cx="1227837" cy="400110"/>
              </a:xfrm>
              <a:prstGeom prst="rect">
                <a:avLst/>
              </a:prstGeom>
              <a:blipFill>
                <a:blip r:embed="rId2"/>
                <a:stretch>
                  <a:fillRect/>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65C26C8D-7C70-4EDD-8A7E-D67EC0DC3EE4}"/>
              </a:ext>
            </a:extLst>
          </p:cNvPr>
          <p:cNvSpPr/>
          <p:nvPr/>
        </p:nvSpPr>
        <p:spPr>
          <a:xfrm>
            <a:off x="126166" y="1685252"/>
            <a:ext cx="5533887" cy="523220"/>
          </a:xfrm>
          <a:prstGeom prst="rect">
            <a:avLst/>
          </a:prstGeom>
        </p:spPr>
        <p:txBody>
          <a:bodyPr wrap="none">
            <a:spAutoFit/>
          </a:bodyPr>
          <a:lstStyle/>
          <a:p>
            <a:r>
              <a:rPr lang="en-US" sz="2800" kern="0" dirty="0">
                <a:latin typeface="Times New Roman" panose="02020603050405020304" pitchFamily="18" charset="0"/>
                <a:ea typeface="Times New Roman" panose="02020603050405020304" pitchFamily="18" charset="0"/>
              </a:rPr>
              <a:t>The force due to gravity on the mass:</a:t>
            </a:r>
            <a:endParaRPr lang="en-US" sz="2800"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FC150C67-9C55-4DC0-89AB-85D16E3D5146}"/>
                  </a:ext>
                </a:extLst>
              </p:cNvPr>
              <p:cNvSpPr/>
              <p:nvPr/>
            </p:nvSpPr>
            <p:spPr>
              <a:xfrm>
                <a:off x="2538485" y="2211321"/>
                <a:ext cx="459863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𝐹</m:t>
                      </m:r>
                      <m:r>
                        <a:rPr lang="en-US" sz="2000">
                          <a:latin typeface="Cambria Math" panose="02040503050406030204" pitchFamily="18" charset="0"/>
                        </a:rPr>
                        <m:t>=</m:t>
                      </m:r>
                      <m:r>
                        <a:rPr lang="en-US" sz="2000" i="1">
                          <a:latin typeface="Cambria Math" panose="02040503050406030204" pitchFamily="18" charset="0"/>
                        </a:rPr>
                        <m:t>𝑚𝑔</m:t>
                      </m:r>
                      <m:r>
                        <a:rPr lang="en-US" sz="2000">
                          <a:latin typeface="Cambria Math" panose="02040503050406030204" pitchFamily="18" charset="0"/>
                        </a:rPr>
                        <m:t>=2.0</m:t>
                      </m:r>
                      <m:r>
                        <a:rPr lang="en-US" sz="2000" i="1">
                          <a:latin typeface="Cambria Math" panose="02040503050406030204" pitchFamily="18" charset="0"/>
                        </a:rPr>
                        <m:t>𝑘𝑔</m:t>
                      </m:r>
                      <m:r>
                        <a:rPr lang="en-US" sz="2000">
                          <a:latin typeface="Cambria Math" panose="02040503050406030204" pitchFamily="18" charset="0"/>
                        </a:rPr>
                        <m:t>×9.81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r>
                        <a:rPr lang="en-US" sz="2000">
                          <a:latin typeface="Cambria Math" panose="02040503050406030204" pitchFamily="18" charset="0"/>
                        </a:rPr>
                        <m:t>=19.6</m:t>
                      </m:r>
                      <m:r>
                        <a:rPr lang="en-US" sz="2000" i="1">
                          <a:latin typeface="Cambria Math" panose="02040503050406030204" pitchFamily="18" charset="0"/>
                        </a:rPr>
                        <m:t>𝑁</m:t>
                      </m:r>
                    </m:oMath>
                  </m:oMathPara>
                </a14:m>
                <a:endParaRPr lang="en-US" sz="2000" dirty="0"/>
              </a:p>
            </p:txBody>
          </p:sp>
        </mc:Choice>
        <mc:Fallback xmlns="">
          <p:sp>
            <p:nvSpPr>
              <p:cNvPr id="13" name="Rectangle 12">
                <a:extLst>
                  <a:ext uri="{FF2B5EF4-FFF2-40B4-BE49-F238E27FC236}">
                    <a16:creationId xmlns:a16="http://schemas.microsoft.com/office/drawing/2014/main" id="{FC150C67-9C55-4DC0-89AB-85D16E3D5146}"/>
                  </a:ext>
                </a:extLst>
              </p:cNvPr>
              <p:cNvSpPr>
                <a:spLocks noRot="1" noChangeAspect="1" noMove="1" noResize="1" noEditPoints="1" noAdjustHandles="1" noChangeArrowheads="1" noChangeShapeType="1" noTextEdit="1"/>
              </p:cNvSpPr>
              <p:nvPr/>
            </p:nvSpPr>
            <p:spPr>
              <a:xfrm>
                <a:off x="2538485" y="2211321"/>
                <a:ext cx="4598631" cy="400110"/>
              </a:xfrm>
              <a:prstGeom prst="rect">
                <a:avLst/>
              </a:prstGeom>
              <a:blipFill>
                <a:blip r:embed="rId3"/>
                <a:stretch>
                  <a:fillRect t="-116923" b="-18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E376C37-D53D-4554-AE9A-0E19D44EC88C}"/>
                  </a:ext>
                </a:extLst>
              </p:cNvPr>
              <p:cNvSpPr/>
              <p:nvPr/>
            </p:nvSpPr>
            <p:spPr>
              <a:xfrm>
                <a:off x="126166" y="2776160"/>
                <a:ext cx="2906245" cy="461665"/>
              </a:xfrm>
              <a:prstGeom prst="rect">
                <a:avLst/>
              </a:prstGeom>
            </p:spPr>
            <p:txBody>
              <a:bodyPr wrap="none">
                <a:spAutoFit/>
              </a:bodyPr>
              <a:lstStyle/>
              <a:p>
                <a:pPr>
                  <a:tabLst>
                    <a:tab pos="2305685"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Thus, the extension</a:t>
                </a:r>
                <a14:m>
                  <m:oMath xmlns:m="http://schemas.openxmlformats.org/officeDocument/2006/math">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𝑥</m:t>
                    </m:r>
                    <m:r>
                      <a:rPr lang="en-US" sz="2400" i="1">
                        <a:latin typeface="Cambria Math" panose="02040503050406030204" pitchFamily="18" charset="0"/>
                        <a:ea typeface="Times New Roman" panose="02020603050405020304" pitchFamily="18" charset="0"/>
                      </a:rPr>
                      <m:t>:</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8E376C37-D53D-4554-AE9A-0E19D44EC88C}"/>
                  </a:ext>
                </a:extLst>
              </p:cNvPr>
              <p:cNvSpPr>
                <a:spLocks noRot="1" noChangeAspect="1" noMove="1" noResize="1" noEditPoints="1" noAdjustHandles="1" noChangeArrowheads="1" noChangeShapeType="1" noTextEdit="1"/>
              </p:cNvSpPr>
              <p:nvPr/>
            </p:nvSpPr>
            <p:spPr>
              <a:xfrm>
                <a:off x="126166" y="2776160"/>
                <a:ext cx="2906245" cy="461665"/>
              </a:xfrm>
              <a:prstGeom prst="rect">
                <a:avLst/>
              </a:prstGeom>
              <a:blipFill>
                <a:blip r:embed="rId4"/>
                <a:stretch>
                  <a:fillRect l="-336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9559BA2-6809-405E-91D5-710066E48DDF}"/>
                  </a:ext>
                </a:extLst>
              </p:cNvPr>
              <p:cNvSpPr/>
              <p:nvPr/>
            </p:nvSpPr>
            <p:spPr>
              <a:xfrm>
                <a:off x="3345533" y="2665474"/>
                <a:ext cx="3487430" cy="7117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𝑥</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𝐹</m:t>
                          </m:r>
                        </m:num>
                        <m:den>
                          <m:r>
                            <a:rPr lang="en-US" sz="2000" i="1">
                              <a:latin typeface="Cambria Math" panose="02040503050406030204" pitchFamily="18" charset="0"/>
                            </a:rPr>
                            <m:t>𝑘</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19.6</m:t>
                          </m:r>
                          <m:r>
                            <a:rPr lang="en-US" sz="2000" i="1">
                              <a:latin typeface="Cambria Math" panose="02040503050406030204" pitchFamily="18" charset="0"/>
                            </a:rPr>
                            <m:t>𝑁</m:t>
                          </m:r>
                        </m:num>
                        <m:den>
                          <m:r>
                            <a:rPr lang="en-US" sz="2000">
                              <a:latin typeface="Cambria Math" panose="02040503050406030204" pitchFamily="18" charset="0"/>
                            </a:rPr>
                            <m:t>100 </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𝑚</m:t>
                              </m:r>
                            </m:den>
                          </m:f>
                        </m:den>
                      </m:f>
                      <m:r>
                        <a:rPr lang="en-US" sz="2000">
                          <a:latin typeface="Cambria Math" panose="02040503050406030204" pitchFamily="18" charset="0"/>
                        </a:rPr>
                        <m:t>=0.196</m:t>
                      </m:r>
                      <m:r>
                        <a:rPr lang="en-US" sz="2000" i="1">
                          <a:latin typeface="Cambria Math" panose="02040503050406030204" pitchFamily="18" charset="0"/>
                        </a:rPr>
                        <m:t>𝑚</m:t>
                      </m:r>
                    </m:oMath>
                  </m:oMathPara>
                </a14:m>
                <a:endParaRPr lang="en-US" sz="2000" dirty="0"/>
              </a:p>
            </p:txBody>
          </p:sp>
        </mc:Choice>
        <mc:Fallback xmlns="">
          <p:sp>
            <p:nvSpPr>
              <p:cNvPr id="15" name="Rectangle 14">
                <a:extLst>
                  <a:ext uri="{FF2B5EF4-FFF2-40B4-BE49-F238E27FC236}">
                    <a16:creationId xmlns:a16="http://schemas.microsoft.com/office/drawing/2014/main" id="{D9559BA2-6809-405E-91D5-710066E48DDF}"/>
                  </a:ext>
                </a:extLst>
              </p:cNvPr>
              <p:cNvSpPr>
                <a:spLocks noRot="1" noChangeAspect="1" noMove="1" noResize="1" noEditPoints="1" noAdjustHandles="1" noChangeArrowheads="1" noChangeShapeType="1" noTextEdit="1"/>
              </p:cNvSpPr>
              <p:nvPr/>
            </p:nvSpPr>
            <p:spPr>
              <a:xfrm>
                <a:off x="3345533" y="2665474"/>
                <a:ext cx="3487430" cy="711798"/>
              </a:xfrm>
              <a:prstGeom prst="rect">
                <a:avLst/>
              </a:prstGeom>
              <a:blipFill>
                <a:blip r:embed="rId5"/>
                <a:stretch>
                  <a:fillRect/>
                </a:stretch>
              </a:blipFill>
            </p:spPr>
            <p:txBody>
              <a:bodyPr/>
              <a:lstStyle/>
              <a:p>
                <a:r>
                  <a:rPr lang="en-US">
                    <a:noFill/>
                  </a:rPr>
                  <a:t> </a:t>
                </a:r>
              </a:p>
            </p:txBody>
          </p:sp>
        </mc:Fallback>
      </mc:AlternateContent>
      <p:sp>
        <p:nvSpPr>
          <p:cNvPr id="16" name="Rectangle 18">
            <a:extLst>
              <a:ext uri="{FF2B5EF4-FFF2-40B4-BE49-F238E27FC236}">
                <a16:creationId xmlns:a16="http://schemas.microsoft.com/office/drawing/2014/main" id="{B1050A92-D600-4A32-82A1-9EF054D2CBB0}"/>
              </a:ext>
            </a:extLst>
          </p:cNvPr>
          <p:cNvSpPr>
            <a:spLocks noChangeArrowheads="1"/>
          </p:cNvSpPr>
          <p:nvPr/>
        </p:nvSpPr>
        <p:spPr bwMode="auto">
          <a:xfrm>
            <a:off x="126166" y="3420442"/>
            <a:ext cx="4336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0" dirty="0">
                <a:solidFill>
                  <a:srgbClr val="080800"/>
                </a:solidFill>
                <a:cs typeface="Calibri" panose="020F0502020204030204" pitchFamily="34" charset="0"/>
              </a:rPr>
              <a:t>Maximum Speed Calculation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D963FE2C-3A74-4B29-83C5-E4DC4745CDC4}"/>
                  </a:ext>
                </a:extLst>
              </p:cNvPr>
              <p:cNvSpPr/>
              <p:nvPr/>
            </p:nvSpPr>
            <p:spPr>
              <a:xfrm>
                <a:off x="203175" y="3738738"/>
                <a:ext cx="8357738" cy="1015663"/>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Given that the motion is SHM: The potential energy of SHM (which is different than the energy stored in the spring) when it is pulled down by an additional </a:t>
                </a:r>
                <a14:m>
                  <m:oMath xmlns:m="http://schemas.openxmlformats.org/officeDocument/2006/math">
                    <m:r>
                      <a:rPr lang="en-US" sz="2000" i="1">
                        <a:latin typeface="Cambria Math" panose="02040503050406030204" pitchFamily="18" charset="0"/>
                        <a:ea typeface="Times New Roman" panose="02020603050405020304" pitchFamily="18" charset="0"/>
                      </a:rPr>
                      <m:t>0.1 </m:t>
                    </m:r>
                    <m:r>
                      <a:rPr lang="en-US" sz="2000" i="1">
                        <a:latin typeface="Cambria Math" panose="02040503050406030204" pitchFamily="18" charset="0"/>
                        <a:ea typeface="Times New Roman" panose="02020603050405020304" pitchFamily="18" charset="0"/>
                      </a:rPr>
                      <m:t>𝑚</m:t>
                    </m:r>
                    <m:r>
                      <a:rPr lang="en-US" sz="2000" b="0" i="1" smtClean="0">
                        <a:latin typeface="Cambria Math" panose="02040503050406030204" pitchFamily="18" charset="0"/>
                        <a:ea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rPr>
                      <m:t>from</m:t>
                    </m:r>
                    <m:r>
                      <a:rPr lang="en-US" sz="2000" b="0" i="0" smtClean="0">
                        <a:latin typeface="Cambria Math" panose="02040503050406030204" pitchFamily="18" charset="0"/>
                        <a:ea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rPr>
                      <m:t>the</m:t>
                    </m:r>
                    <m:r>
                      <a:rPr lang="en-US" sz="2000" b="0" i="0" smtClean="0">
                        <a:latin typeface="Cambria Math" panose="02040503050406030204" pitchFamily="18" charset="0"/>
                        <a:ea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rPr>
                      <m:t>equilibrium</m:t>
                    </m:r>
                    <m:r>
                      <a:rPr lang="en-US" sz="2000" b="0" i="0" smtClean="0">
                        <a:latin typeface="Cambria Math" panose="02040503050406030204" pitchFamily="18" charset="0"/>
                        <a:ea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rPr>
                      <m:t>position</m:t>
                    </m:r>
                    <m:r>
                      <a:rPr lang="en-US" sz="2000" b="0" i="0" smtClean="0">
                        <a:latin typeface="Cambria Math" panose="02040503050406030204" pitchFamily="18" charset="0"/>
                        <a:ea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rPr>
                      <m:t>is</m:t>
                    </m:r>
                    <m:r>
                      <a:rPr lang="en-US" sz="2000" b="0" i="0" smtClean="0">
                        <a:latin typeface="Cambria Math" panose="02040503050406030204" pitchFamily="18" charset="0"/>
                        <a:ea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rPr>
                      <m:t>given</m:t>
                    </m:r>
                    <m:r>
                      <a:rPr lang="en-US" sz="2000" b="0" i="0" smtClean="0">
                        <a:latin typeface="Cambria Math" panose="02040503050406030204" pitchFamily="18" charset="0"/>
                        <a:ea typeface="Times New Roman" panose="02020603050405020304" pitchFamily="18" charset="0"/>
                      </a:rPr>
                      <m:t> </m:t>
                    </m:r>
                    <m:r>
                      <m:rPr>
                        <m:sty m:val="p"/>
                      </m:rPr>
                      <a:rPr lang="en-US" sz="2000" b="0" i="0" smtClean="0">
                        <a:latin typeface="Cambria Math" panose="02040503050406030204" pitchFamily="18" charset="0"/>
                        <a:ea typeface="Times New Roman" panose="02020603050405020304" pitchFamily="18" charset="0"/>
                      </a:rPr>
                      <m:t>by</m:t>
                    </m:r>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p>
            </p:txBody>
          </p:sp>
        </mc:Choice>
        <mc:Fallback>
          <p:sp>
            <p:nvSpPr>
              <p:cNvPr id="18" name="Rectangle 17">
                <a:extLst>
                  <a:ext uri="{FF2B5EF4-FFF2-40B4-BE49-F238E27FC236}">
                    <a16:creationId xmlns:a16="http://schemas.microsoft.com/office/drawing/2014/main" id="{D963FE2C-3A74-4B29-83C5-E4DC4745CDC4}"/>
                  </a:ext>
                </a:extLst>
              </p:cNvPr>
              <p:cNvSpPr>
                <a:spLocks noRot="1" noChangeAspect="1" noMove="1" noResize="1" noEditPoints="1" noAdjustHandles="1" noChangeArrowheads="1" noChangeShapeType="1" noTextEdit="1"/>
              </p:cNvSpPr>
              <p:nvPr/>
            </p:nvSpPr>
            <p:spPr>
              <a:xfrm>
                <a:off x="203175" y="3738738"/>
                <a:ext cx="8357738" cy="1015663"/>
              </a:xfrm>
              <a:prstGeom prst="rect">
                <a:avLst/>
              </a:prstGeom>
              <a:blipFill>
                <a:blip r:embed="rId6"/>
                <a:stretch>
                  <a:fillRect l="-729" t="-2994" r="-729" b="-9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61735C7-D684-4BCB-8611-BB83CCB43726}"/>
                  </a:ext>
                </a:extLst>
              </p:cNvPr>
              <p:cNvSpPr/>
              <p:nvPr/>
            </p:nvSpPr>
            <p:spPr>
              <a:xfrm>
                <a:off x="2992721" y="4673105"/>
                <a:ext cx="4968733"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𝑈</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𝑘</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a:latin typeface="Cambria Math" panose="02040503050406030204" pitchFamily="18" charset="0"/>
                            </a:rPr>
                            <m:t>2</m:t>
                          </m:r>
                        </m:sup>
                      </m:s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×100</m:t>
                      </m:r>
                      <m:f>
                        <m:fPr>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𝑚</m:t>
                          </m:r>
                        </m:den>
                      </m:f>
                      <m:r>
                        <a:rPr lang="en-US" sz="2000">
                          <a:latin typeface="Cambria Math" panose="02040503050406030204" pitchFamily="18" charset="0"/>
                        </a:rPr>
                        <m:t>×</m:t>
                      </m:r>
                      <m:sSup>
                        <m:sSupPr>
                          <m:ctrlPr>
                            <a:rPr lang="en-US" sz="2000" i="1" smtClean="0">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0.1 </m:t>
                              </m:r>
                              <m:r>
                                <a:rPr lang="en-US" sz="2000" i="1">
                                  <a:latin typeface="Cambria Math" panose="02040503050406030204" pitchFamily="18" charset="0"/>
                                </a:rPr>
                                <m:t>𝑚</m:t>
                              </m:r>
                            </m:e>
                          </m:d>
                        </m:e>
                        <m:sup>
                          <m:r>
                            <a:rPr lang="en-US" sz="2000" b="0" i="1" smtClean="0">
                              <a:latin typeface="Cambria Math" panose="02040503050406030204" pitchFamily="18" charset="0"/>
                            </a:rPr>
                            <m:t>2</m:t>
                          </m:r>
                        </m:sup>
                      </m:sSup>
                      <m:r>
                        <a:rPr lang="en-US" sz="2000">
                          <a:latin typeface="Cambria Math" panose="02040503050406030204" pitchFamily="18" charset="0"/>
                        </a:rPr>
                        <m:t>=0.5 </m:t>
                      </m:r>
                      <m:r>
                        <a:rPr lang="en-US" sz="2000" i="1">
                          <a:latin typeface="Cambria Math" panose="02040503050406030204" pitchFamily="18" charset="0"/>
                        </a:rPr>
                        <m:t>𝐽</m:t>
                      </m:r>
                    </m:oMath>
                  </m:oMathPara>
                </a14:m>
                <a:endParaRPr lang="en-US" sz="2000" dirty="0"/>
              </a:p>
            </p:txBody>
          </p:sp>
        </mc:Choice>
        <mc:Fallback xmlns="">
          <p:sp>
            <p:nvSpPr>
              <p:cNvPr id="19" name="Rectangle 18">
                <a:extLst>
                  <a:ext uri="{FF2B5EF4-FFF2-40B4-BE49-F238E27FC236}">
                    <a16:creationId xmlns:a16="http://schemas.microsoft.com/office/drawing/2014/main" id="{961735C7-D684-4BCB-8611-BB83CCB43726}"/>
                  </a:ext>
                </a:extLst>
              </p:cNvPr>
              <p:cNvSpPr>
                <a:spLocks noRot="1" noChangeAspect="1" noMove="1" noResize="1" noEditPoints="1" noAdjustHandles="1" noChangeArrowheads="1" noChangeShapeType="1" noTextEdit="1"/>
              </p:cNvSpPr>
              <p:nvPr/>
            </p:nvSpPr>
            <p:spPr>
              <a:xfrm>
                <a:off x="2992721" y="4673105"/>
                <a:ext cx="4968733" cy="670568"/>
              </a:xfrm>
              <a:prstGeom prst="rect">
                <a:avLst/>
              </a:prstGeom>
              <a:blipFill>
                <a:blip r:embed="rId7"/>
                <a:stretch>
                  <a:fillRect/>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23C1DEAD-0A03-4425-8F06-5472DE6346A4}"/>
              </a:ext>
            </a:extLst>
          </p:cNvPr>
          <p:cNvSpPr/>
          <p:nvPr/>
        </p:nvSpPr>
        <p:spPr>
          <a:xfrm>
            <a:off x="50636" y="5312339"/>
            <a:ext cx="8799541" cy="830997"/>
          </a:xfrm>
          <a:prstGeom prst="rect">
            <a:avLst/>
          </a:prstGeom>
        </p:spPr>
        <p:txBody>
          <a:bodyPr wrap="square">
            <a:spAutoFit/>
          </a:bodyPr>
          <a:lstStyle/>
          <a:p>
            <a:pPr>
              <a:tabLst>
                <a:tab pos="1802765" algn="l"/>
              </a:tabLst>
            </a:pPr>
            <a:r>
              <a:rPr lang="en-US" sz="2400" dirty="0">
                <a:latin typeface="Times New Roman" panose="02020603050405020304" pitchFamily="18" charset="0"/>
                <a:ea typeface="Times New Roman" panose="02020603050405020304" pitchFamily="18" charset="0"/>
              </a:rPr>
              <a:t>This potential energy is converted to kinetic energy at the equilibrium point:</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F395CEB-5FBA-4227-AE22-3AD7123E6A9C}"/>
                  </a:ext>
                </a:extLst>
              </p:cNvPr>
              <p:cNvSpPr/>
              <p:nvPr/>
            </p:nvSpPr>
            <p:spPr>
              <a:xfrm>
                <a:off x="3887222" y="5813953"/>
                <a:ext cx="4796155" cy="102553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𝑣</m:t>
                      </m:r>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a:latin typeface="Cambria Math" panose="02040503050406030204" pitchFamily="18" charset="0"/>
                                </a:rPr>
                                <m:t>2</m:t>
                              </m:r>
                              <m:r>
                                <a:rPr lang="en-US" sz="2000" i="1">
                                  <a:latin typeface="Cambria Math" panose="02040503050406030204" pitchFamily="18" charset="0"/>
                                </a:rPr>
                                <m:t>𝑈</m:t>
                              </m:r>
                            </m:num>
                            <m:den>
                              <m:r>
                                <a:rPr lang="en-US" sz="2000" i="1">
                                  <a:latin typeface="Cambria Math" panose="02040503050406030204" pitchFamily="18" charset="0"/>
                                </a:rPr>
                                <m:t>𝑚</m:t>
                              </m:r>
                            </m:den>
                          </m:f>
                        </m:e>
                      </m:rad>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a:latin typeface="Cambria Math" panose="02040503050406030204" pitchFamily="18" charset="0"/>
                                </a:rPr>
                                <m:t>2×0.5 </m:t>
                              </m:r>
                              <m:r>
                                <a:rPr lang="en-US" sz="2000" i="1">
                                  <a:latin typeface="Cambria Math" panose="02040503050406030204" pitchFamily="18" charset="0"/>
                                </a:rPr>
                                <m:t>𝐽</m:t>
                              </m:r>
                            </m:num>
                            <m:den>
                              <m:r>
                                <a:rPr lang="en-US" sz="2000">
                                  <a:latin typeface="Cambria Math" panose="02040503050406030204" pitchFamily="18" charset="0"/>
                                </a:rPr>
                                <m:t>2.0 </m:t>
                              </m:r>
                              <m:r>
                                <a:rPr lang="en-US" sz="2000" i="1">
                                  <a:latin typeface="Cambria Math" panose="02040503050406030204" pitchFamily="18" charset="0"/>
                                </a:rPr>
                                <m:t>𝑘𝑔</m:t>
                              </m:r>
                            </m:den>
                          </m:f>
                        </m:e>
                      </m:rad>
                      <m:r>
                        <a:rPr lang="en-US" sz="2000">
                          <a:latin typeface="Cambria Math" panose="02040503050406030204" pitchFamily="18" charset="0"/>
                        </a:rPr>
                        <m:t>=0.71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oMath>
                  </m:oMathPara>
                </a14:m>
                <a:endParaRPr lang="en-US" sz="2000" dirty="0"/>
              </a:p>
            </p:txBody>
          </p:sp>
        </mc:Choice>
        <mc:Fallback xmlns="">
          <p:sp>
            <p:nvSpPr>
              <p:cNvPr id="21" name="Rectangle 20">
                <a:extLst>
                  <a:ext uri="{FF2B5EF4-FFF2-40B4-BE49-F238E27FC236}">
                    <a16:creationId xmlns:a16="http://schemas.microsoft.com/office/drawing/2014/main" id="{CF395CEB-5FBA-4227-AE22-3AD7123E6A9C}"/>
                  </a:ext>
                </a:extLst>
              </p:cNvPr>
              <p:cNvSpPr>
                <a:spLocks noRot="1" noChangeAspect="1" noMove="1" noResize="1" noEditPoints="1" noAdjustHandles="1" noChangeArrowheads="1" noChangeShapeType="1" noTextEdit="1"/>
              </p:cNvSpPr>
              <p:nvPr/>
            </p:nvSpPr>
            <p:spPr>
              <a:xfrm>
                <a:off x="3887222" y="5813953"/>
                <a:ext cx="4796155" cy="102553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B83D44E9-11DB-46EA-8DC2-373BC531BC06}"/>
                  </a:ext>
                </a:extLst>
              </p:cNvPr>
              <p:cNvSpPr/>
              <p:nvPr/>
            </p:nvSpPr>
            <p:spPr>
              <a:xfrm>
                <a:off x="2062917" y="6058421"/>
                <a:ext cx="1728102"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smtClean="0">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r>
                        <a:rPr lang="en-US" sz="2000" b="0" i="1" smtClean="0">
                          <a:solidFill>
                            <a:prstClr val="black"/>
                          </a:solidFill>
                          <a:latin typeface="Cambria Math" panose="02040503050406030204" pitchFamily="18" charset="0"/>
                        </a:rPr>
                        <m:t>𝑚</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𝑣</m:t>
                          </m:r>
                        </m:e>
                        <m:sup>
                          <m:r>
                            <a:rPr lang="en-US" sz="2000">
                              <a:solidFill>
                                <a:prstClr val="black"/>
                              </a:solidFill>
                              <a:latin typeface="Cambria Math" panose="02040503050406030204" pitchFamily="18" charset="0"/>
                            </a:rPr>
                            <m:t>2</m:t>
                          </m:r>
                        </m:sup>
                      </m:sSup>
                      <m:r>
                        <a:rPr lang="en-US" sz="200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𝑈</m:t>
                      </m:r>
                      <m:r>
                        <a:rPr lang="en-US" sz="2000">
                          <a:solidFill>
                            <a:prstClr val="black"/>
                          </a:solidFill>
                          <a:latin typeface="Cambria Math" panose="02040503050406030204" pitchFamily="18" charset="0"/>
                        </a:rPr>
                        <m:t>→</m:t>
                      </m:r>
                    </m:oMath>
                  </m:oMathPara>
                </a14:m>
                <a:endParaRPr lang="en-US" sz="2000" dirty="0"/>
              </a:p>
            </p:txBody>
          </p:sp>
        </mc:Choice>
        <mc:Fallback xmlns="">
          <p:sp>
            <p:nvSpPr>
              <p:cNvPr id="22" name="Rectangle 21">
                <a:extLst>
                  <a:ext uri="{FF2B5EF4-FFF2-40B4-BE49-F238E27FC236}">
                    <a16:creationId xmlns:a16="http://schemas.microsoft.com/office/drawing/2014/main" id="{B83D44E9-11DB-46EA-8DC2-373BC531BC06}"/>
                  </a:ext>
                </a:extLst>
              </p:cNvPr>
              <p:cNvSpPr>
                <a:spLocks noRot="1" noChangeAspect="1" noMove="1" noResize="1" noEditPoints="1" noAdjustHandles="1" noChangeArrowheads="1" noChangeShapeType="1" noTextEdit="1"/>
              </p:cNvSpPr>
              <p:nvPr/>
            </p:nvSpPr>
            <p:spPr>
              <a:xfrm>
                <a:off x="2062917" y="6058421"/>
                <a:ext cx="1728102" cy="66851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3529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6" grpId="0"/>
      <p:bldP spid="12" grpId="0"/>
      <p:bldP spid="13" grpId="0"/>
      <p:bldP spid="14" grpId="0"/>
      <p:bldP spid="15" grpId="0"/>
      <p:bldP spid="16" grpId="0"/>
      <p:bldP spid="18" grpId="0"/>
      <p:bldP spid="19" grpId="0"/>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40518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altLang="en-US" sz="2400" kern="0" dirty="0">
                <a:solidFill>
                  <a:srgbClr val="080800"/>
                </a:solidFill>
                <a:cs typeface="Calibri" panose="020F0502020204030204" pitchFamily="34" charset="0"/>
              </a:rPr>
              <a:t>Force vs. Extension Graph</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BBC800D-F910-444C-BF6F-62141AEE8557}"/>
                  </a:ext>
                </a:extLst>
              </p:cNvPr>
              <p:cNvSpPr/>
              <p:nvPr/>
            </p:nvSpPr>
            <p:spPr>
              <a:xfrm>
                <a:off x="86817" y="1216640"/>
                <a:ext cx="8970366" cy="830997"/>
              </a:xfrm>
              <a:prstGeom prst="rect">
                <a:avLst/>
              </a:prstGeom>
            </p:spPr>
            <p:txBody>
              <a:bodyPr wrap="square">
                <a:spAutoFit/>
              </a:bodyPr>
              <a:lstStyle/>
              <a:p>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graph is a straight line starting from the origin, with the slope equal to the spring constant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𝑘</m:t>
                    </m:r>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7BBC800D-F910-444C-BF6F-62141AEE8557}"/>
                  </a:ext>
                </a:extLst>
              </p:cNvPr>
              <p:cNvSpPr>
                <a:spLocks noRot="1" noChangeAspect="1" noMove="1" noResize="1" noEditPoints="1" noAdjustHandles="1" noChangeArrowheads="1" noChangeShapeType="1" noTextEdit="1"/>
              </p:cNvSpPr>
              <p:nvPr/>
            </p:nvSpPr>
            <p:spPr>
              <a:xfrm>
                <a:off x="86817" y="1216640"/>
                <a:ext cx="8970366" cy="830997"/>
              </a:xfrm>
              <a:prstGeom prst="rect">
                <a:avLst/>
              </a:prstGeom>
              <a:blipFill>
                <a:blip r:embed="rId2"/>
                <a:stretch>
                  <a:fillRect l="-1019" t="-5882" r="-1563"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96369F9-A692-44F5-89D0-09588C6D7E90}"/>
                  </a:ext>
                </a:extLst>
              </p:cNvPr>
              <p:cNvSpPr/>
              <p:nvPr/>
            </p:nvSpPr>
            <p:spPr>
              <a:xfrm>
                <a:off x="0" y="2047637"/>
                <a:ext cx="9659923" cy="1569660"/>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Key points:</a:t>
                </a:r>
              </a:p>
              <a:p>
                <a:pPr marR="0" lvl="0">
                  <a:spcBef>
                    <a:spcPts val="0"/>
                  </a:spcBef>
                  <a:spcAft>
                    <a:spcPts val="0"/>
                  </a:spcAft>
                  <a:buSzPts val="1000"/>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Natural length: </a:t>
                </a:r>
                <a14:m>
                  <m:oMath xmlns:m="http://schemas.openxmlformats.org/officeDocument/2006/math">
                    <m:r>
                      <a:rPr lang="en-US" sz="2000" i="1">
                        <a:latin typeface="Cambria Math" panose="02040503050406030204" pitchFamily="18" charset="0"/>
                        <a:ea typeface="Times New Roman" panose="02020603050405020304" pitchFamily="18" charset="0"/>
                      </a:rPr>
                      <m:t>𝐹𝑜𝑟𝑐𝑒</m:t>
                    </m:r>
                    <m:r>
                      <a:rPr lang="en-US" sz="2000" i="1">
                        <a:latin typeface="Cambria Math" panose="02040503050406030204" pitchFamily="18" charset="0"/>
                        <a:ea typeface="Times New Roman" panose="02020603050405020304" pitchFamily="18" charset="0"/>
                      </a:rPr>
                      <m:t> = 0</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Times New Roman" panose="02020603050405020304" pitchFamily="18" charset="0"/>
                      </a:rPr>
                      <m:t>𝐸𝑥𝑡𝑒𝑛𝑠𝑖𝑜𝑛</m:t>
                    </m:r>
                    <m:r>
                      <a:rPr lang="en-US" sz="2000" i="1">
                        <a:latin typeface="Cambria Math" panose="02040503050406030204" pitchFamily="18" charset="0"/>
                        <a:ea typeface="Times New Roman" panose="02020603050405020304" pitchFamily="18" charset="0"/>
                      </a:rPr>
                      <m:t> = 0</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spcBef>
                    <a:spcPts val="0"/>
                  </a:spcBef>
                  <a:spcAft>
                    <a:spcPts val="0"/>
                  </a:spcAft>
                  <a:buSzPts val="1000"/>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Stretched length due to mass: </a:t>
                </a:r>
                <a14:m>
                  <m:oMath xmlns:m="http://schemas.openxmlformats.org/officeDocument/2006/math">
                    <m:r>
                      <a:rPr lang="en-US" sz="2000" i="1">
                        <a:latin typeface="Cambria Math" panose="02040503050406030204" pitchFamily="18" charset="0"/>
                        <a:ea typeface="Times New Roman" panose="02020603050405020304" pitchFamily="18" charset="0"/>
                      </a:rPr>
                      <m:t>𝐹𝑜𝑟𝑐𝑒</m:t>
                    </m:r>
                    <m:r>
                      <a:rPr lang="en-US" sz="2000" i="1">
                        <a:latin typeface="Cambria Math" panose="02040503050406030204" pitchFamily="18" charset="0"/>
                        <a:ea typeface="Times New Roman" panose="02020603050405020304" pitchFamily="18" charset="0"/>
                      </a:rPr>
                      <m:t> = 19.6 </m:t>
                    </m:r>
                    <m:r>
                      <a:rPr lang="en-US" sz="2000" i="1">
                        <a:latin typeface="Cambria Math" panose="02040503050406030204" pitchFamily="18" charset="0"/>
                        <a:ea typeface="Times New Roman" panose="02020603050405020304" pitchFamily="18" charset="0"/>
                      </a:rPr>
                      <m:t>𝑁</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Times New Roman" panose="02020603050405020304" pitchFamily="18" charset="0"/>
                      </a:rPr>
                      <m:t>𝐸𝑥𝑡𝑒𝑛𝑠𝑖𝑜𝑛</m:t>
                    </m:r>
                    <m:r>
                      <a:rPr lang="en-US" sz="2000" i="1">
                        <a:latin typeface="Cambria Math" panose="02040503050406030204" pitchFamily="18" charset="0"/>
                        <a:ea typeface="Times New Roman" panose="02020603050405020304" pitchFamily="18" charset="0"/>
                      </a:rPr>
                      <m:t> = 0.196 </m:t>
                    </m:r>
                    <m:r>
                      <a:rPr lang="en-US" sz="2000" i="1">
                        <a:latin typeface="Cambria Math" panose="02040503050406030204" pitchFamily="18" charset="0"/>
                        <a:ea typeface="Times New Roman" panose="02020603050405020304" pitchFamily="18" charset="0"/>
                      </a:rPr>
                      <m:t>𝑚</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R="0" lvl="0">
                  <a:spcBef>
                    <a:spcPts val="0"/>
                  </a:spcBef>
                  <a:spcAft>
                    <a:spcPts val="0"/>
                  </a:spcAft>
                  <a:buSzPts val="1000"/>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Maximum stretch: </a:t>
                </a:r>
                <a14:m>
                  <m:oMath xmlns:m="http://schemas.openxmlformats.org/officeDocument/2006/math">
                    <m:r>
                      <a:rPr lang="en-US" sz="2000" i="1">
                        <a:latin typeface="Cambria Math" panose="02040503050406030204" pitchFamily="18" charset="0"/>
                        <a:ea typeface="Times New Roman" panose="02020603050405020304" pitchFamily="18" charset="0"/>
                      </a:rPr>
                      <m:t>𝐹𝑜𝑟𝑐𝑒</m:t>
                    </m:r>
                    <m:r>
                      <a:rPr lang="en-US" sz="2000" i="1">
                        <a:latin typeface="Cambria Math" panose="02040503050406030204" pitchFamily="18" charset="0"/>
                        <a:ea typeface="Times New Roman" panose="02020603050405020304" pitchFamily="18" charset="0"/>
                      </a:rPr>
                      <m:t> = 29.6 </m:t>
                    </m:r>
                    <m:r>
                      <a:rPr lang="en-US" sz="2000" i="1">
                        <a:latin typeface="Cambria Math" panose="02040503050406030204" pitchFamily="18" charset="0"/>
                        <a:ea typeface="Times New Roman" panose="02020603050405020304" pitchFamily="18" charset="0"/>
                      </a:rPr>
                      <m:t>𝑁</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latin typeface="Cambria Math" panose="02040503050406030204" pitchFamily="18" charset="0"/>
                        <a:ea typeface="Times New Roman" panose="02020603050405020304" pitchFamily="18" charset="0"/>
                      </a:rPr>
                      <m:t>𝐸𝑥𝑡𝑒𝑛𝑠𝑖𝑜𝑛</m:t>
                    </m:r>
                    <m:r>
                      <a:rPr lang="en-US" sz="2000" i="1">
                        <a:latin typeface="Cambria Math" panose="02040503050406030204" pitchFamily="18" charset="0"/>
                        <a:ea typeface="Times New Roman" panose="02020603050405020304" pitchFamily="18" charset="0"/>
                      </a:rPr>
                      <m:t> = 0.296 </m:t>
                    </m:r>
                    <m:r>
                      <a:rPr lang="en-US" sz="2000" i="1">
                        <a:latin typeface="Cambria Math" panose="02040503050406030204" pitchFamily="18" charset="0"/>
                        <a:ea typeface="Times New Roman" panose="02020603050405020304" pitchFamily="18" charset="0"/>
                      </a:rPr>
                      <m:t>𝑚</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996369F9-A692-44F5-89D0-09588C6D7E90}"/>
                  </a:ext>
                </a:extLst>
              </p:cNvPr>
              <p:cNvSpPr>
                <a:spLocks noRot="1" noChangeAspect="1" noMove="1" noResize="1" noEditPoints="1" noAdjustHandles="1" noChangeArrowheads="1" noChangeShapeType="1" noTextEdit="1"/>
              </p:cNvSpPr>
              <p:nvPr/>
            </p:nvSpPr>
            <p:spPr>
              <a:xfrm>
                <a:off x="0" y="2047637"/>
                <a:ext cx="9659923" cy="1569660"/>
              </a:xfrm>
              <a:prstGeom prst="rect">
                <a:avLst/>
              </a:prstGeom>
              <a:blipFill>
                <a:blip r:embed="rId3"/>
                <a:stretch>
                  <a:fillRect l="-946" t="-3113" b="-8171"/>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A955DFBE-3C54-4D6E-86ED-2A68A652AD71}"/>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28074" y="3741780"/>
            <a:ext cx="3905615" cy="2994579"/>
          </a:xfrm>
          <a:prstGeom prst="rect">
            <a:avLst/>
          </a:prstGeom>
          <a:noFill/>
        </p:spPr>
      </p:pic>
    </p:spTree>
    <p:extLst>
      <p:ext uri="{BB962C8B-B14F-4D97-AF65-F5344CB8AC3E}">
        <p14:creationId xmlns:p14="http://schemas.microsoft.com/office/powerpoint/2010/main" val="185761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build="allAtOnce"/>
      <p:bldP spid="5"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1" y="733549"/>
            <a:ext cx="50921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lang="en-US" altLang="en-US" sz="2400" kern="0" dirty="0">
                <a:solidFill>
                  <a:srgbClr val="080800"/>
                </a:solidFill>
                <a:cs typeface="Calibri" panose="020F0502020204030204" pitchFamily="34" charset="0"/>
              </a:rPr>
              <a:t>Changes with New Spring Constant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F77DB7F-A575-4E8C-8E48-9ED818BFBFC4}"/>
                  </a:ext>
                </a:extLst>
              </p:cNvPr>
              <p:cNvSpPr/>
              <p:nvPr/>
            </p:nvSpPr>
            <p:spPr>
              <a:xfrm>
                <a:off x="2153903" y="1350739"/>
                <a:ext cx="4844018" cy="7117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𝐸𝑥𝑡𝑒𝑛𝑠𝑖𝑜𝑛</m:t>
                      </m:r>
                      <m:r>
                        <a:rPr lang="en-US" sz="200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a:latin typeface="Cambria Math" panose="02040503050406030204" pitchFamily="18" charset="0"/>
                            </a:rPr>
                            <m:t>′</m:t>
                          </m:r>
                        </m:sup>
                      </m:s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𝐹</m:t>
                          </m:r>
                        </m:num>
                        <m:den>
                          <m:r>
                            <a:rPr lang="en-US" sz="2000" i="1">
                              <a:latin typeface="Cambria Math" panose="02040503050406030204" pitchFamily="18" charset="0"/>
                            </a:rPr>
                            <m:t>𝑘</m:t>
                          </m:r>
                        </m:den>
                      </m:f>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19.6</m:t>
                          </m:r>
                          <m:r>
                            <a:rPr lang="en-US" sz="2000" i="1">
                              <a:latin typeface="Cambria Math" panose="02040503050406030204" pitchFamily="18" charset="0"/>
                            </a:rPr>
                            <m:t>𝑁</m:t>
                          </m:r>
                        </m:num>
                        <m:den>
                          <m:r>
                            <a:rPr lang="en-US" sz="2000">
                              <a:latin typeface="Cambria Math" panose="02040503050406030204" pitchFamily="18" charset="0"/>
                            </a:rPr>
                            <m:t>200 </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𝑚</m:t>
                              </m:r>
                            </m:den>
                          </m:f>
                        </m:den>
                      </m:f>
                      <m:r>
                        <a:rPr lang="en-US" sz="2000">
                          <a:latin typeface="Cambria Math" panose="02040503050406030204" pitchFamily="18" charset="0"/>
                        </a:rPr>
                        <m:t>=0.098 </m:t>
                      </m:r>
                      <m:r>
                        <a:rPr lang="en-US" sz="2000" i="1">
                          <a:latin typeface="Cambria Math" panose="02040503050406030204" pitchFamily="18" charset="0"/>
                        </a:rPr>
                        <m:t>𝑚</m:t>
                      </m:r>
                    </m:oMath>
                  </m:oMathPara>
                </a14:m>
                <a:endParaRPr lang="en-US" sz="2000" dirty="0"/>
              </a:p>
            </p:txBody>
          </p:sp>
        </mc:Choice>
        <mc:Fallback xmlns="">
          <p:sp>
            <p:nvSpPr>
              <p:cNvPr id="2" name="Rectangle 1">
                <a:extLst>
                  <a:ext uri="{FF2B5EF4-FFF2-40B4-BE49-F238E27FC236}">
                    <a16:creationId xmlns:a16="http://schemas.microsoft.com/office/drawing/2014/main" id="{BF77DB7F-A575-4E8C-8E48-9ED818BFBFC4}"/>
                  </a:ext>
                </a:extLst>
              </p:cNvPr>
              <p:cNvSpPr>
                <a:spLocks noRot="1" noChangeAspect="1" noMove="1" noResize="1" noEditPoints="1" noAdjustHandles="1" noChangeArrowheads="1" noChangeShapeType="1" noTextEdit="1"/>
              </p:cNvSpPr>
              <p:nvPr/>
            </p:nvSpPr>
            <p:spPr>
              <a:xfrm>
                <a:off x="2153903" y="1350739"/>
                <a:ext cx="4844018" cy="71179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F3ECACF-88CF-40DC-BB2D-007AC9FA6D30}"/>
                  </a:ext>
                </a:extLst>
              </p:cNvPr>
              <p:cNvSpPr/>
              <p:nvPr/>
            </p:nvSpPr>
            <p:spPr>
              <a:xfrm>
                <a:off x="2170681" y="2819992"/>
                <a:ext cx="5162118"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smtClean="0">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𝑈</m:t>
                          </m:r>
                        </m:e>
                        <m:sup>
                          <m:r>
                            <a:rPr lang="en-US" sz="2000">
                              <a:solidFill>
                                <a:prstClr val="black"/>
                              </a:solidFill>
                              <a:latin typeface="Cambria Math" panose="02040503050406030204" pitchFamily="18" charset="0"/>
                            </a:rPr>
                            <m:t>′</m:t>
                          </m:r>
                        </m:sup>
                      </m:sSup>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r>
                        <a:rPr lang="en-US" sz="2000" i="1">
                          <a:solidFill>
                            <a:prstClr val="black"/>
                          </a:solidFill>
                          <a:latin typeface="Cambria Math" panose="02040503050406030204" pitchFamily="18" charset="0"/>
                        </a:rPr>
                        <m:t>𝑘</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𝑥</m:t>
                          </m:r>
                        </m:e>
                        <m:sup>
                          <m:r>
                            <a:rPr lang="en-US" sz="2000">
                              <a:solidFill>
                                <a:prstClr val="black"/>
                              </a:solidFill>
                              <a:latin typeface="Cambria Math" panose="02040503050406030204" pitchFamily="18" charset="0"/>
                            </a:rPr>
                            <m:t>2</m:t>
                          </m:r>
                        </m:sup>
                      </m:sSup>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r>
                        <a:rPr lang="en-US" sz="2000">
                          <a:solidFill>
                            <a:prstClr val="black"/>
                          </a:solidFill>
                          <a:latin typeface="Cambria Math" panose="02040503050406030204" pitchFamily="18" charset="0"/>
                        </a:rPr>
                        <m:t>×200 </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𝑁</m:t>
                          </m:r>
                        </m:num>
                        <m:den>
                          <m:r>
                            <a:rPr lang="en-US" sz="2000" i="1">
                              <a:solidFill>
                                <a:prstClr val="black"/>
                              </a:solidFill>
                              <a:latin typeface="Cambria Math" panose="02040503050406030204" pitchFamily="18" charset="0"/>
                            </a:rPr>
                            <m:t>𝑚</m:t>
                          </m:r>
                        </m:den>
                      </m:f>
                      <m:r>
                        <a:rPr lang="en-US" sz="2000">
                          <a:solidFill>
                            <a:prstClr val="black"/>
                          </a:solidFill>
                          <a:latin typeface="Cambria Math" panose="02040503050406030204" pitchFamily="18" charset="0"/>
                        </a:rPr>
                        <m:t>×</m:t>
                      </m:r>
                      <m:sSup>
                        <m:sSupPr>
                          <m:ctrlPr>
                            <a:rPr lang="en-US" sz="2000" i="1" smtClean="0">
                              <a:solidFill>
                                <a:prstClr val="black"/>
                              </a:solidFill>
                              <a:latin typeface="Cambria Math" panose="02040503050406030204" pitchFamily="18" charset="0"/>
                            </a:rPr>
                          </m:ctrlPr>
                        </m:sSupPr>
                        <m:e>
                          <m:r>
                            <a:rPr lang="en-US" sz="2000" b="0" i="1" smtClean="0">
                              <a:solidFill>
                                <a:prstClr val="black"/>
                              </a:solidFill>
                              <a:latin typeface="Cambria Math" panose="02040503050406030204" pitchFamily="18" charset="0"/>
                            </a:rPr>
                            <m:t>(0.1</m:t>
                          </m:r>
                          <m:r>
                            <a:rPr lang="en-US" sz="2000" b="0" i="1" smtClean="0">
                              <a:solidFill>
                                <a:prstClr val="black"/>
                              </a:solidFill>
                              <a:latin typeface="Cambria Math" panose="02040503050406030204" pitchFamily="18" charset="0"/>
                            </a:rPr>
                            <m:t>𝑚</m:t>
                          </m:r>
                          <m:r>
                            <a:rPr lang="en-US" sz="2000" b="0" i="1" smtClean="0">
                              <a:solidFill>
                                <a:prstClr val="black"/>
                              </a:solidFill>
                              <a:latin typeface="Cambria Math" panose="02040503050406030204" pitchFamily="18" charset="0"/>
                            </a:rPr>
                            <m:t>)</m:t>
                          </m:r>
                        </m:e>
                        <m:sup>
                          <m:r>
                            <a:rPr lang="en-US" sz="2000" b="0" i="1" smtClean="0">
                              <a:solidFill>
                                <a:prstClr val="black"/>
                              </a:solidFill>
                              <a:latin typeface="Cambria Math" panose="02040503050406030204" pitchFamily="18" charset="0"/>
                            </a:rPr>
                            <m:t>2</m:t>
                          </m:r>
                        </m:sup>
                      </m:sSup>
                      <m:r>
                        <a:rPr lang="en-US" sz="2000">
                          <a:solidFill>
                            <a:prstClr val="black"/>
                          </a:solidFill>
                          <a:latin typeface="Cambria Math" panose="02040503050406030204" pitchFamily="18" charset="0"/>
                        </a:rPr>
                        <m:t>=1 </m:t>
                      </m:r>
                      <m:r>
                        <a:rPr lang="en-US" sz="2000" i="1">
                          <a:solidFill>
                            <a:prstClr val="black"/>
                          </a:solidFill>
                          <a:latin typeface="Cambria Math" panose="02040503050406030204" pitchFamily="18" charset="0"/>
                        </a:rPr>
                        <m:t>𝐽</m:t>
                      </m:r>
                    </m:oMath>
                  </m:oMathPara>
                </a14:m>
                <a:endParaRPr lang="en-US" sz="2000" dirty="0"/>
              </a:p>
            </p:txBody>
          </p:sp>
        </mc:Choice>
        <mc:Fallback xmlns="">
          <p:sp>
            <p:nvSpPr>
              <p:cNvPr id="7" name="Rectangle 6">
                <a:extLst>
                  <a:ext uri="{FF2B5EF4-FFF2-40B4-BE49-F238E27FC236}">
                    <a16:creationId xmlns:a16="http://schemas.microsoft.com/office/drawing/2014/main" id="{CF3ECACF-88CF-40DC-BB2D-007AC9FA6D30}"/>
                  </a:ext>
                </a:extLst>
              </p:cNvPr>
              <p:cNvSpPr>
                <a:spLocks noRot="1" noChangeAspect="1" noMove="1" noResize="1" noEditPoints="1" noAdjustHandles="1" noChangeArrowheads="1" noChangeShapeType="1" noTextEdit="1"/>
              </p:cNvSpPr>
              <p:nvPr/>
            </p:nvSpPr>
            <p:spPr>
              <a:xfrm>
                <a:off x="2170681" y="2819992"/>
                <a:ext cx="5162118" cy="668516"/>
              </a:xfrm>
              <a:prstGeom prst="rect">
                <a:avLst/>
              </a:prstGeom>
              <a:blipFill>
                <a:blip r:embed="rId3"/>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2591957B-77B3-43AF-A08C-9AB19ADFEA9D}"/>
              </a:ext>
            </a:extLst>
          </p:cNvPr>
          <p:cNvSpPr/>
          <p:nvPr/>
        </p:nvSpPr>
        <p:spPr>
          <a:xfrm>
            <a:off x="171670" y="2156186"/>
            <a:ext cx="6681831" cy="461665"/>
          </a:xfrm>
          <a:prstGeom prst="rect">
            <a:avLst/>
          </a:prstGeom>
        </p:spPr>
        <p:txBody>
          <a:bodyPr wrap="square">
            <a:spAutoFit/>
          </a:bodyPr>
          <a:lstStyle/>
          <a:p>
            <a:r>
              <a:rPr lang="en-US" sz="2400" kern="0" dirty="0">
                <a:solidFill>
                  <a:srgbClr val="080800"/>
                </a:solidFill>
                <a:latin typeface="Times New Roman" panose="02020603050405020304" pitchFamily="18" charset="0"/>
                <a:cs typeface="Calibri" panose="020F0502020204030204" pitchFamily="34" charset="0"/>
              </a:rPr>
              <a:t>𝑃𝑜𝑡𝑒𝑛𝑡𝑖𝑎𝑙 𝑒𝑛𝑒𝑟𝑔𝑦 𝑤𝑖𝑡ℎ 𝑛𝑒𝑤 𝑠𝑝𝑟𝑖𝑛𝑔 𝑐𝑜𝑛𝑠𝑡𝑎𝑛𝑡</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8B3BAD7-0985-469C-9484-AF41477A260C}"/>
                  </a:ext>
                </a:extLst>
              </p:cNvPr>
              <p:cNvSpPr/>
              <p:nvPr/>
            </p:nvSpPr>
            <p:spPr>
              <a:xfrm>
                <a:off x="2745297" y="3934352"/>
                <a:ext cx="3200400" cy="10016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𝑀𝑎𝑥𝑖𝑚𝑢𝑚</m:t>
                      </m:r>
                      <m:r>
                        <a:rPr lang="en-US" sz="2000">
                          <a:latin typeface="Cambria Math" panose="02040503050406030204" pitchFamily="18" charset="0"/>
                        </a:rPr>
                        <m:t> </m:t>
                      </m:r>
                      <m:r>
                        <a:rPr lang="en-US" sz="2000" i="1">
                          <a:latin typeface="Cambria Math" panose="02040503050406030204" pitchFamily="18" charset="0"/>
                        </a:rPr>
                        <m:t>𝑠𝑝𝑒𝑒𝑑</m:t>
                      </m:r>
                      <m:r>
                        <a:rPr lang="en-US" sz="2000">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m:t>
                          </m:r>
                        </m:sup>
                      </m:sSup>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a:latin typeface="Cambria Math" panose="02040503050406030204" pitchFamily="18" charset="0"/>
                                </a:rPr>
                                <m:t>2</m:t>
                              </m:r>
                              <m:r>
                                <a:rPr lang="en-US" sz="2000" i="1">
                                  <a:latin typeface="Cambria Math" panose="02040503050406030204" pitchFamily="18" charset="0"/>
                                </a:rPr>
                                <m:t>𝑈</m:t>
                              </m:r>
                            </m:num>
                            <m:den>
                              <m:r>
                                <a:rPr lang="en-US" sz="2000" i="1">
                                  <a:latin typeface="Cambria Math" panose="02040503050406030204" pitchFamily="18" charset="0"/>
                                </a:rPr>
                                <m:t>𝑚</m:t>
                              </m:r>
                            </m:den>
                          </m:f>
                        </m:e>
                      </m:rad>
                    </m:oMath>
                  </m:oMathPara>
                </a14:m>
                <a:endParaRPr lang="en-US" sz="2000" dirty="0"/>
              </a:p>
            </p:txBody>
          </p:sp>
        </mc:Choice>
        <mc:Fallback xmlns="">
          <p:sp>
            <p:nvSpPr>
              <p:cNvPr id="10" name="Rectangle 9">
                <a:extLst>
                  <a:ext uri="{FF2B5EF4-FFF2-40B4-BE49-F238E27FC236}">
                    <a16:creationId xmlns:a16="http://schemas.microsoft.com/office/drawing/2014/main" id="{98B3BAD7-0985-469C-9484-AF41477A260C}"/>
                  </a:ext>
                </a:extLst>
              </p:cNvPr>
              <p:cNvSpPr>
                <a:spLocks noRot="1" noChangeAspect="1" noMove="1" noResize="1" noEditPoints="1" noAdjustHandles="1" noChangeArrowheads="1" noChangeShapeType="1" noTextEdit="1"/>
              </p:cNvSpPr>
              <p:nvPr/>
            </p:nvSpPr>
            <p:spPr>
              <a:xfrm>
                <a:off x="2745297" y="3934352"/>
                <a:ext cx="3200400" cy="10016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23DE12D-62A2-4D90-90E9-EEF0E7D80AF9}"/>
                  </a:ext>
                </a:extLst>
              </p:cNvPr>
              <p:cNvSpPr/>
              <p:nvPr/>
            </p:nvSpPr>
            <p:spPr>
              <a:xfrm>
                <a:off x="3130036" y="5376961"/>
                <a:ext cx="2813014"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m:t>
                          </m:r>
                        </m:sup>
                      </m:sSup>
                      <m:r>
                        <a:rPr lang="en-US" sz="2000">
                          <a:solidFill>
                            <a:prstClr val="black"/>
                          </a:solidFill>
                          <a:latin typeface="Cambria Math" panose="02040503050406030204" pitchFamily="18" charset="0"/>
                        </a:rPr>
                        <m:t>=</m:t>
                      </m:r>
                      <m:rad>
                        <m:radPr>
                          <m:degHide m:val="on"/>
                          <m:ctrlPr>
                            <a:rPr lang="en-US" sz="2000" i="1">
                              <a:solidFill>
                                <a:prstClr val="black"/>
                              </a:solidFill>
                              <a:latin typeface="Cambria Math" panose="02040503050406030204" pitchFamily="18" charset="0"/>
                            </a:rPr>
                          </m:ctrlPr>
                        </m:radPr>
                        <m:deg/>
                        <m:e>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2×1 </m:t>
                              </m:r>
                              <m:r>
                                <a:rPr lang="en-US" sz="2000" i="1">
                                  <a:solidFill>
                                    <a:prstClr val="black"/>
                                  </a:solidFill>
                                  <a:latin typeface="Cambria Math" panose="02040503050406030204" pitchFamily="18" charset="0"/>
                                </a:rPr>
                                <m:t>𝐽</m:t>
                              </m:r>
                            </m:num>
                            <m:den>
                              <m:r>
                                <a:rPr lang="en-US" sz="2000">
                                  <a:solidFill>
                                    <a:prstClr val="black"/>
                                  </a:solidFill>
                                  <a:latin typeface="Cambria Math" panose="02040503050406030204" pitchFamily="18" charset="0"/>
                                </a:rPr>
                                <m:t>2.0 </m:t>
                              </m:r>
                              <m:r>
                                <a:rPr lang="en-US" sz="2000" i="1">
                                  <a:solidFill>
                                    <a:prstClr val="black"/>
                                  </a:solidFill>
                                  <a:latin typeface="Cambria Math" panose="02040503050406030204" pitchFamily="18" charset="0"/>
                                </a:rPr>
                                <m:t>𝑘𝑔</m:t>
                              </m:r>
                            </m:den>
                          </m:f>
                        </m:e>
                      </m:rad>
                      <m:r>
                        <a:rPr lang="en-US" sz="2000">
                          <a:solidFill>
                            <a:prstClr val="black"/>
                          </a:solidFill>
                          <a:latin typeface="Cambria Math" panose="02040503050406030204" pitchFamily="18" charset="0"/>
                        </a:rPr>
                        <m:t>=1 </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𝑚</m:t>
                          </m:r>
                        </m:num>
                        <m:den>
                          <m:r>
                            <a:rPr lang="en-US" sz="2000" i="1">
                              <a:solidFill>
                                <a:prstClr val="black"/>
                              </a:solidFill>
                              <a:latin typeface="Cambria Math" panose="02040503050406030204" pitchFamily="18" charset="0"/>
                            </a:rPr>
                            <m:t>𝑠</m:t>
                          </m:r>
                        </m:den>
                      </m:f>
                    </m:oMath>
                  </m:oMathPara>
                </a14:m>
                <a:endParaRPr lang="en-US" sz="2000" dirty="0"/>
              </a:p>
            </p:txBody>
          </p:sp>
        </mc:Choice>
        <mc:Fallback xmlns="">
          <p:sp>
            <p:nvSpPr>
              <p:cNvPr id="11" name="Rectangle 10">
                <a:extLst>
                  <a:ext uri="{FF2B5EF4-FFF2-40B4-BE49-F238E27FC236}">
                    <a16:creationId xmlns:a16="http://schemas.microsoft.com/office/drawing/2014/main" id="{223DE12D-62A2-4D90-90E9-EEF0E7D80AF9}"/>
                  </a:ext>
                </a:extLst>
              </p:cNvPr>
              <p:cNvSpPr>
                <a:spLocks noRot="1" noChangeAspect="1" noMove="1" noResize="1" noEditPoints="1" noAdjustHandles="1" noChangeArrowheads="1" noChangeShapeType="1" noTextEdit="1"/>
              </p:cNvSpPr>
              <p:nvPr/>
            </p:nvSpPr>
            <p:spPr>
              <a:xfrm>
                <a:off x="3130036" y="5376961"/>
                <a:ext cx="2813014" cy="100168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157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7" grpId="0"/>
      <p:bldP spid="9" grpId="0"/>
      <p:bldP spid="10"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228600" y="926967"/>
                <a:ext cx="8686799" cy="4067588"/>
              </a:xfrm>
              <a:prstGeom prst="rect">
                <a:avLst/>
              </a:prstGeom>
            </p:spPr>
            <p:txBody>
              <a:bodyPr wrap="square">
                <a:spAutoFit/>
              </a:bodyPr>
              <a:lstStyle/>
              <a:p>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1.5 kg block slides on a frictionless surface and compresses a spring with a spring constant of </a:t>
                </a:r>
                <a14:m>
                  <m:oMath xmlns:m="http://schemas.openxmlformats.org/officeDocument/2006/math">
                    <m:r>
                      <a:rPr lang="en-US" sz="2400" i="1" kern="100"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250 </m:t>
                    </m:r>
                    <m:r>
                      <a:rPr lang="en-US" sz="2400" i="1" kern="100"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𝑁</m:t>
                    </m:r>
                    <m:r>
                      <a:rPr lang="en-US" sz="2400" i="1" kern="100"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m:t>
                    </m:r>
                    <m:r>
                      <a:rPr lang="en-US" sz="2400" i="1" kern="100"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𝑚</m:t>
                    </m:r>
                    <m:r>
                      <a:rPr lang="en-US" sz="2400" i="1" kern="100"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 </m:t>
                    </m:r>
                  </m:oMath>
                </a14:m>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by </a:t>
                </a:r>
                <a14:m>
                  <m:oMath xmlns:m="http://schemas.openxmlformats.org/officeDocument/2006/math">
                    <m:r>
                      <a:rPr lang="en-US" sz="2400" i="1" kern="100"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0.2 </m:t>
                    </m:r>
                    <m:r>
                      <a:rPr lang="en-US" sz="2400" i="1" kern="100" dirty="0" smtClean="0">
                        <a:solidFill>
                          <a:prstClr val="black"/>
                        </a:solidFill>
                        <a:latin typeface="Cambria Math" panose="02040503050406030204" pitchFamily="18" charset="0"/>
                        <a:ea typeface="Calibri" panose="020F0502020204030204" pitchFamily="34" charset="0"/>
                        <a:cs typeface="Times New Roman" panose="02020603050405020304" pitchFamily="18" charset="0"/>
                      </a:rPr>
                      <m:t>𝑚</m:t>
                    </m:r>
                  </m:oMath>
                </a14:m>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Subsequently, we change the nature of the surface, and the block is released, moving along a rough surface with a coefficient of kinetic friction of 0.2 for </a:t>
                </a:r>
                <a14:m>
                  <m:oMath xmlns:m="http://schemas.openxmlformats.org/officeDocument/2006/math">
                    <m:r>
                      <a:rPr lang="en-US" sz="2400">
                        <a:latin typeface="Cambria Math" panose="02040503050406030204" pitchFamily="18" charset="0"/>
                      </a:rPr>
                      <m:t>0.5</m:t>
                    </m:r>
                    <m:r>
                      <a:rPr lang="en-US" sz="2400" i="1">
                        <a:latin typeface="Cambria Math" panose="02040503050406030204" pitchFamily="18" charset="0"/>
                      </a:rPr>
                      <m:t> </m:t>
                    </m:r>
                    <m:r>
                      <a:rPr lang="en-US" sz="2400" i="1">
                        <a:latin typeface="Cambria Math" panose="02040503050406030204" pitchFamily="18" charset="0"/>
                      </a:rPr>
                      <m:t>𝑚</m:t>
                    </m:r>
                  </m:oMath>
                </a14:m>
                <a:r>
                  <a:rPr lang="en-US" sz="2400" dirty="0">
                    <a:latin typeface="Times New Roman" panose="02020603050405020304" pitchFamily="18" charset="0"/>
                    <a:cs typeface="Times New Roman" panose="02020603050405020304" pitchFamily="18" charset="0"/>
                  </a:rPr>
                  <a:t>.</a:t>
                </a:r>
              </a:p>
              <a:p>
                <a:endParaRPr lang="en-AU" sz="2400" dirty="0">
                  <a:latin typeface="Times New Roman" panose="02020603050405020304" pitchFamily="18" charset="0"/>
                  <a:cs typeface="Times New Roman" panose="02020603050405020304" pitchFamily="18" charset="0"/>
                </a:endParaRPr>
              </a:p>
              <a:p>
                <a:pPr marL="457200" lvl="0" indent="-457200" algn="just">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Calculate the initial potential energy stored in the spring.</a:t>
                </a:r>
              </a:p>
              <a:p>
                <a:pPr marL="457200" lvl="0" indent="-457200" algn="just">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Determine the work done by friction on the block. </a:t>
                </a:r>
              </a:p>
              <a:p>
                <a:pPr marL="457200" lvl="0" indent="-457200" algn="just">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Calculate the final velocity of the block after it passes the rough surface. </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228600" y="926967"/>
                <a:ext cx="8686799" cy="4067588"/>
              </a:xfrm>
              <a:prstGeom prst="rect">
                <a:avLst/>
              </a:prstGeom>
              <a:blipFill>
                <a:blip r:embed="rId2"/>
                <a:stretch>
                  <a:fillRect l="-1124" t="-1199" r="-1124" b="-2549"/>
                </a:stretch>
              </a:blipFill>
            </p:spPr>
            <p:txBody>
              <a:bodyPr/>
              <a:lstStyle/>
              <a:p>
                <a:r>
                  <a:rPr lang="en-US">
                    <a:noFill/>
                  </a:rPr>
                  <a:t> </a:t>
                </a:r>
              </a:p>
            </p:txBody>
          </p:sp>
        </mc:Fallback>
      </mc:AlternateContent>
    </p:spTree>
    <p:extLst>
      <p:ext uri="{BB962C8B-B14F-4D97-AF65-F5344CB8AC3E}">
        <p14:creationId xmlns:p14="http://schemas.microsoft.com/office/powerpoint/2010/main" val="9235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2: ANSWERS</a:t>
            </a:r>
          </a:p>
        </p:txBody>
      </p:sp>
      <p:sp>
        <p:nvSpPr>
          <p:cNvPr id="8" name="Rectangle 18">
            <a:extLst>
              <a:ext uri="{FF2B5EF4-FFF2-40B4-BE49-F238E27FC236}">
                <a16:creationId xmlns:a16="http://schemas.microsoft.com/office/drawing/2014/main" id="{5EEF21D8-E621-436B-8AEB-69574937C03E}"/>
              </a:ext>
            </a:extLst>
          </p:cNvPr>
          <p:cNvSpPr>
            <a:spLocks noChangeArrowheads="1"/>
          </p:cNvSpPr>
          <p:nvPr/>
        </p:nvSpPr>
        <p:spPr bwMode="auto">
          <a:xfrm>
            <a:off x="33578" y="733549"/>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100" dirty="0">
                <a:solidFill>
                  <a:prstClr val="black"/>
                </a:solidFill>
                <a:ea typeface="Calibri" panose="020F0502020204030204" pitchFamily="34" charset="0"/>
                <a:cs typeface="Times New Roman" panose="02020603050405020304" pitchFamily="18" charset="0"/>
              </a:rPr>
              <a:t>Initial Potential Energy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DBD8F6F-4C15-45D7-93D7-E5DAFA440234}"/>
                  </a:ext>
                </a:extLst>
              </p:cNvPr>
              <p:cNvSpPr/>
              <p:nvPr/>
            </p:nvSpPr>
            <p:spPr>
              <a:xfrm>
                <a:off x="3984217" y="1118302"/>
                <a:ext cx="1367297"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𝑈</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𝑘</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a:latin typeface="Cambria Math" panose="02040503050406030204" pitchFamily="18" charset="0"/>
                            </a:rPr>
                            <m:t>2</m:t>
                          </m:r>
                        </m:sup>
                      </m:sSup>
                    </m:oMath>
                  </m:oMathPara>
                </a14:m>
                <a:endParaRPr lang="en-US" sz="2000" dirty="0"/>
              </a:p>
            </p:txBody>
          </p:sp>
        </mc:Choice>
        <mc:Fallback xmlns="">
          <p:sp>
            <p:nvSpPr>
              <p:cNvPr id="4" name="Rectangle 3">
                <a:extLst>
                  <a:ext uri="{FF2B5EF4-FFF2-40B4-BE49-F238E27FC236}">
                    <a16:creationId xmlns:a16="http://schemas.microsoft.com/office/drawing/2014/main" id="{1DBD8F6F-4C15-45D7-93D7-E5DAFA440234}"/>
                  </a:ext>
                </a:extLst>
              </p:cNvPr>
              <p:cNvSpPr>
                <a:spLocks noRot="1" noChangeAspect="1" noMove="1" noResize="1" noEditPoints="1" noAdjustHandles="1" noChangeArrowheads="1" noChangeShapeType="1" noTextEdit="1"/>
              </p:cNvSpPr>
              <p:nvPr/>
            </p:nvSpPr>
            <p:spPr>
              <a:xfrm>
                <a:off x="3984217" y="1118302"/>
                <a:ext cx="1367297" cy="66851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2AB3038-E84D-4B38-9BCC-27FC04AF07FD}"/>
                  </a:ext>
                </a:extLst>
              </p:cNvPr>
              <p:cNvSpPr/>
              <p:nvPr/>
            </p:nvSpPr>
            <p:spPr>
              <a:xfrm>
                <a:off x="2751924" y="1652326"/>
                <a:ext cx="4197111"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𝑈</m:t>
                      </m:r>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r>
                        <a:rPr lang="en-US" sz="2000">
                          <a:solidFill>
                            <a:prstClr val="black"/>
                          </a:solidFill>
                          <a:latin typeface="Cambria Math" panose="02040503050406030204" pitchFamily="18" charset="0"/>
                        </a:rPr>
                        <m:t>×250 </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𝑁</m:t>
                          </m:r>
                        </m:num>
                        <m:den>
                          <m:r>
                            <a:rPr lang="en-US" sz="2000" i="1">
                              <a:solidFill>
                                <a:prstClr val="black"/>
                              </a:solidFill>
                              <a:latin typeface="Cambria Math" panose="02040503050406030204" pitchFamily="18" charset="0"/>
                            </a:rPr>
                            <m:t>𝑚</m:t>
                          </m:r>
                        </m:den>
                      </m:f>
                      <m:r>
                        <a:rPr lang="en-US" sz="2000">
                          <a:solidFill>
                            <a:prstClr val="black"/>
                          </a:solidFill>
                          <a:latin typeface="Cambria Math" panose="02040503050406030204" pitchFamily="18" charset="0"/>
                        </a:rPr>
                        <m:t> ×</m:t>
                      </m:r>
                      <m:sSup>
                        <m:sSupPr>
                          <m:ctrlPr>
                            <a:rPr lang="en-US" sz="2000" i="1" smtClean="0">
                              <a:solidFill>
                                <a:prstClr val="black"/>
                              </a:solidFill>
                              <a:latin typeface="Cambria Math" panose="02040503050406030204" pitchFamily="18" charset="0"/>
                            </a:rPr>
                          </m:ctrlPr>
                        </m:sSupPr>
                        <m:e>
                          <m:r>
                            <a:rPr lang="en-US" sz="2000" b="0" i="1" smtClean="0">
                              <a:solidFill>
                                <a:prstClr val="black"/>
                              </a:solidFill>
                              <a:latin typeface="Cambria Math" panose="02040503050406030204" pitchFamily="18" charset="0"/>
                            </a:rPr>
                            <m:t>(0.2</m:t>
                          </m:r>
                          <m:r>
                            <a:rPr lang="en-US" sz="2000" b="0" i="1" smtClean="0">
                              <a:solidFill>
                                <a:prstClr val="black"/>
                              </a:solidFill>
                              <a:latin typeface="Cambria Math" panose="02040503050406030204" pitchFamily="18" charset="0"/>
                            </a:rPr>
                            <m:t>𝑚</m:t>
                          </m:r>
                          <m:r>
                            <a:rPr lang="en-US" sz="2000" b="0" i="1" smtClean="0">
                              <a:solidFill>
                                <a:prstClr val="black"/>
                              </a:solidFill>
                              <a:latin typeface="Cambria Math" panose="02040503050406030204" pitchFamily="18" charset="0"/>
                            </a:rPr>
                            <m:t>)</m:t>
                          </m:r>
                        </m:e>
                        <m:sup>
                          <m:r>
                            <a:rPr lang="en-US" sz="2000" b="0" i="1" smtClean="0">
                              <a:solidFill>
                                <a:prstClr val="black"/>
                              </a:solidFill>
                              <a:latin typeface="Cambria Math" panose="02040503050406030204" pitchFamily="18" charset="0"/>
                            </a:rPr>
                            <m:t>2</m:t>
                          </m:r>
                        </m:sup>
                      </m:sSup>
                      <m:r>
                        <a:rPr lang="en-US" sz="2000">
                          <a:solidFill>
                            <a:prstClr val="black"/>
                          </a:solidFill>
                          <a:latin typeface="Cambria Math" panose="02040503050406030204" pitchFamily="18" charset="0"/>
                        </a:rPr>
                        <m:t>=5</m:t>
                      </m:r>
                      <m:r>
                        <a:rPr lang="en-US" sz="2000" smtClean="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𝐽</m:t>
                      </m:r>
                    </m:oMath>
                  </m:oMathPara>
                </a14:m>
                <a:endParaRPr lang="en-US" sz="2000" dirty="0"/>
              </a:p>
            </p:txBody>
          </p:sp>
        </mc:Choice>
        <mc:Fallback xmlns="">
          <p:sp>
            <p:nvSpPr>
              <p:cNvPr id="5" name="Rectangle 4">
                <a:extLst>
                  <a:ext uri="{FF2B5EF4-FFF2-40B4-BE49-F238E27FC236}">
                    <a16:creationId xmlns:a16="http://schemas.microsoft.com/office/drawing/2014/main" id="{F2AB3038-E84D-4B38-9BCC-27FC04AF07FD}"/>
                  </a:ext>
                </a:extLst>
              </p:cNvPr>
              <p:cNvSpPr>
                <a:spLocks noRot="1" noChangeAspect="1" noMove="1" noResize="1" noEditPoints="1" noAdjustHandles="1" noChangeArrowheads="1" noChangeShapeType="1" noTextEdit="1"/>
              </p:cNvSpPr>
              <p:nvPr/>
            </p:nvSpPr>
            <p:spPr>
              <a:xfrm>
                <a:off x="2751924" y="1652326"/>
                <a:ext cx="4197111" cy="668516"/>
              </a:xfrm>
              <a:prstGeom prst="rect">
                <a:avLst/>
              </a:prstGeom>
              <a:blipFill>
                <a:blip r:embed="rId3"/>
                <a:stretch>
                  <a:fillRect/>
                </a:stretch>
              </a:blipFill>
            </p:spPr>
            <p:txBody>
              <a:bodyPr/>
              <a:lstStyle/>
              <a:p>
                <a:r>
                  <a:rPr lang="en-US">
                    <a:noFill/>
                  </a:rPr>
                  <a:t> </a:t>
                </a:r>
              </a:p>
            </p:txBody>
          </p:sp>
        </mc:Fallback>
      </mc:AlternateContent>
      <p:sp>
        <p:nvSpPr>
          <p:cNvPr id="19" name="Rectangle 18">
            <a:extLst>
              <a:ext uri="{FF2B5EF4-FFF2-40B4-BE49-F238E27FC236}">
                <a16:creationId xmlns:a16="http://schemas.microsoft.com/office/drawing/2014/main" id="{E5D6ADFA-29C0-4B2E-A7C8-3D1A703A6FBD}"/>
              </a:ext>
            </a:extLst>
          </p:cNvPr>
          <p:cNvSpPr>
            <a:spLocks noChangeArrowheads="1"/>
          </p:cNvSpPr>
          <p:nvPr/>
        </p:nvSpPr>
        <p:spPr bwMode="auto">
          <a:xfrm>
            <a:off x="33578" y="2186350"/>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100" dirty="0">
                <a:solidFill>
                  <a:prstClr val="black"/>
                </a:solidFill>
                <a:ea typeface="Calibri" panose="020F0502020204030204" pitchFamily="34" charset="0"/>
                <a:cs typeface="Times New Roman" panose="02020603050405020304" pitchFamily="18" charset="0"/>
              </a:rPr>
              <a:t>Work Done by Friction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15EFE429-985E-4B90-A995-5697BE16DE43}"/>
                  </a:ext>
                </a:extLst>
              </p:cNvPr>
              <p:cNvSpPr/>
              <p:nvPr/>
            </p:nvSpPr>
            <p:spPr>
              <a:xfrm>
                <a:off x="3534828" y="2512871"/>
                <a:ext cx="2147581" cy="424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𝑓𝑟𝑖𝑐𝑡𝑖𝑜𝑛</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𝑓</m:t>
                          </m:r>
                        </m:e>
                        <m:sub>
                          <m:r>
                            <a:rPr lang="en-US" sz="2000" i="1">
                              <a:latin typeface="Cambria Math" panose="02040503050406030204" pitchFamily="18" charset="0"/>
                            </a:rPr>
                            <m:t>𝑘</m:t>
                          </m:r>
                        </m:sub>
                      </m:sSub>
                      <m:r>
                        <a:rPr lang="en-US" sz="2000">
                          <a:latin typeface="Cambria Math" panose="02040503050406030204" pitchFamily="18" charset="0"/>
                        </a:rPr>
                        <m:t>×</m:t>
                      </m:r>
                      <m:r>
                        <a:rPr lang="en-US" sz="2000" i="1">
                          <a:latin typeface="Cambria Math" panose="02040503050406030204" pitchFamily="18" charset="0"/>
                        </a:rPr>
                        <m:t>𝑑</m:t>
                      </m:r>
                    </m:oMath>
                  </m:oMathPara>
                </a14:m>
                <a:endParaRPr lang="en-US" sz="2000" dirty="0"/>
              </a:p>
            </p:txBody>
          </p:sp>
        </mc:Choice>
        <mc:Fallback xmlns="">
          <p:sp>
            <p:nvSpPr>
              <p:cNvPr id="7" name="Rectangle 6">
                <a:extLst>
                  <a:ext uri="{FF2B5EF4-FFF2-40B4-BE49-F238E27FC236}">
                    <a16:creationId xmlns:a16="http://schemas.microsoft.com/office/drawing/2014/main" id="{15EFE429-985E-4B90-A995-5697BE16DE43}"/>
                  </a:ext>
                </a:extLst>
              </p:cNvPr>
              <p:cNvSpPr>
                <a:spLocks noRot="1" noChangeAspect="1" noMove="1" noResize="1" noEditPoints="1" noAdjustHandles="1" noChangeArrowheads="1" noChangeShapeType="1" noTextEdit="1"/>
              </p:cNvSpPr>
              <p:nvPr/>
            </p:nvSpPr>
            <p:spPr>
              <a:xfrm>
                <a:off x="3534828" y="2512871"/>
                <a:ext cx="2147581" cy="424732"/>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7CA5FB-9905-4C2E-8FFA-7E3B7110DB79}"/>
                  </a:ext>
                </a:extLst>
              </p:cNvPr>
              <p:cNvSpPr/>
              <p:nvPr/>
            </p:nvSpPr>
            <p:spPr>
              <a:xfrm>
                <a:off x="3277379" y="2891556"/>
                <a:ext cx="3347207" cy="4247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𝑓𝑟𝑖𝑐𝑡𝑖𝑜𝑛</m:t>
                          </m:r>
                        </m:sub>
                      </m:sSub>
                      <m:r>
                        <a:rPr lang="en-US" sz="2000" i="1">
                          <a:latin typeface="Cambria Math" panose="02040503050406030204" pitchFamily="18" charset="0"/>
                        </a:rPr>
                        <m:t> </m:t>
                      </m:r>
                      <m:r>
                        <a:rPr lang="en-US" sz="2000">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𝜇</m:t>
                          </m:r>
                        </m:e>
                        <m:sub>
                          <m:r>
                            <a:rPr lang="en-US" sz="2000" i="1">
                              <a:solidFill>
                                <a:prstClr val="black"/>
                              </a:solidFill>
                              <a:latin typeface="Cambria Math" panose="02040503050406030204" pitchFamily="18" charset="0"/>
                            </a:rPr>
                            <m:t>𝑘</m:t>
                          </m:r>
                        </m:sub>
                      </m:sSub>
                      <m:r>
                        <a:rPr lang="en-US" sz="200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𝑚𝑔</m:t>
                      </m:r>
                      <m:r>
                        <a:rPr lang="en-US" sz="2000">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𝑑</m:t>
                      </m:r>
                    </m:oMath>
                  </m:oMathPara>
                </a14:m>
                <a:endParaRPr lang="en-US" sz="2000" dirty="0"/>
              </a:p>
            </p:txBody>
          </p:sp>
        </mc:Choice>
        <mc:Fallback xmlns="">
          <p:sp>
            <p:nvSpPr>
              <p:cNvPr id="9" name="Rectangle 8">
                <a:extLst>
                  <a:ext uri="{FF2B5EF4-FFF2-40B4-BE49-F238E27FC236}">
                    <a16:creationId xmlns:a16="http://schemas.microsoft.com/office/drawing/2014/main" id="{DC7CA5FB-9905-4C2E-8FFA-7E3B7110DB79}"/>
                  </a:ext>
                </a:extLst>
              </p:cNvPr>
              <p:cNvSpPr>
                <a:spLocks noRot="1" noChangeAspect="1" noMove="1" noResize="1" noEditPoints="1" noAdjustHandles="1" noChangeArrowheads="1" noChangeShapeType="1" noTextEdit="1"/>
              </p:cNvSpPr>
              <p:nvPr/>
            </p:nvSpPr>
            <p:spPr>
              <a:xfrm>
                <a:off x="3277379" y="2891556"/>
                <a:ext cx="3347207" cy="424732"/>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6641C83-A954-4913-80E3-137409FFCCD8}"/>
                  </a:ext>
                </a:extLst>
              </p:cNvPr>
              <p:cNvSpPr/>
              <p:nvPr/>
            </p:nvSpPr>
            <p:spPr>
              <a:xfrm>
                <a:off x="2023423" y="3354084"/>
                <a:ext cx="5719643" cy="43095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𝑓𝑟𝑖𝑐𝑡𝑖𝑜𝑛</m:t>
                          </m:r>
                        </m:sub>
                      </m:sSub>
                      <m:r>
                        <a:rPr lang="en-US" sz="2000">
                          <a:solidFill>
                            <a:prstClr val="black"/>
                          </a:solidFill>
                          <a:latin typeface="Cambria Math" panose="02040503050406030204" pitchFamily="18" charset="0"/>
                        </a:rPr>
                        <m:t>=0.2×1.5×9.81</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𝑚</m:t>
                          </m:r>
                        </m:num>
                        <m:den>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𝑠</m:t>
                              </m:r>
                            </m:e>
                            <m:sup>
                              <m:r>
                                <a:rPr lang="en-US" sz="2000">
                                  <a:solidFill>
                                    <a:prstClr val="black"/>
                                  </a:solidFill>
                                  <a:latin typeface="Cambria Math" panose="02040503050406030204" pitchFamily="18" charset="0"/>
                                </a:rPr>
                                <m:t>2</m:t>
                              </m:r>
                            </m:sup>
                          </m:sSup>
                        </m:den>
                      </m:f>
                      <m:r>
                        <a:rPr lang="en-US" sz="2000">
                          <a:solidFill>
                            <a:prstClr val="black"/>
                          </a:solidFill>
                          <a:latin typeface="Cambria Math" panose="02040503050406030204" pitchFamily="18" charset="0"/>
                        </a:rPr>
                        <m:t>×0.5</m:t>
                      </m:r>
                      <m:r>
                        <a:rPr lang="en-US" sz="2000" i="1">
                          <a:solidFill>
                            <a:prstClr val="black"/>
                          </a:solidFill>
                          <a:latin typeface="Cambria Math" panose="02040503050406030204" pitchFamily="18" charset="0"/>
                        </a:rPr>
                        <m:t>𝑚</m:t>
                      </m:r>
                      <m:r>
                        <a:rPr lang="en-US" sz="2000">
                          <a:solidFill>
                            <a:prstClr val="black"/>
                          </a:solidFill>
                          <a:latin typeface="Cambria Math" panose="02040503050406030204" pitchFamily="18" charset="0"/>
                        </a:rPr>
                        <m:t>=1.47</m:t>
                      </m:r>
                      <m:r>
                        <a:rPr lang="en-US" sz="2000" i="1">
                          <a:solidFill>
                            <a:prstClr val="black"/>
                          </a:solidFill>
                          <a:latin typeface="Cambria Math" panose="02040503050406030204" pitchFamily="18" charset="0"/>
                        </a:rPr>
                        <m:t>𝐽</m:t>
                      </m:r>
                    </m:oMath>
                  </m:oMathPara>
                </a14:m>
                <a:endParaRPr lang="en-US" sz="2000" dirty="0"/>
              </a:p>
            </p:txBody>
          </p:sp>
        </mc:Choice>
        <mc:Fallback xmlns="">
          <p:sp>
            <p:nvSpPr>
              <p:cNvPr id="10" name="Rectangle 9">
                <a:extLst>
                  <a:ext uri="{FF2B5EF4-FFF2-40B4-BE49-F238E27FC236}">
                    <a16:creationId xmlns:a16="http://schemas.microsoft.com/office/drawing/2014/main" id="{E6641C83-A954-4913-80E3-137409FFCCD8}"/>
                  </a:ext>
                </a:extLst>
              </p:cNvPr>
              <p:cNvSpPr>
                <a:spLocks noRot="1" noChangeAspect="1" noMove="1" noResize="1" noEditPoints="1" noAdjustHandles="1" noChangeArrowheads="1" noChangeShapeType="1" noTextEdit="1"/>
              </p:cNvSpPr>
              <p:nvPr/>
            </p:nvSpPr>
            <p:spPr>
              <a:xfrm>
                <a:off x="2023423" y="3354084"/>
                <a:ext cx="5719643" cy="430952"/>
              </a:xfrm>
              <a:prstGeom prst="rect">
                <a:avLst/>
              </a:prstGeom>
              <a:blipFill>
                <a:blip r:embed="rId6"/>
                <a:stretch>
                  <a:fillRect t="-105634" b="-160563"/>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5B13BC4-1CD3-451D-B465-AB1861DD38F1}"/>
              </a:ext>
            </a:extLst>
          </p:cNvPr>
          <p:cNvSpPr>
            <a:spLocks noChangeArrowheads="1"/>
          </p:cNvSpPr>
          <p:nvPr/>
        </p:nvSpPr>
        <p:spPr bwMode="auto">
          <a:xfrm>
            <a:off x="33578" y="3682657"/>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100" dirty="0">
                <a:solidFill>
                  <a:prstClr val="black"/>
                </a:solidFill>
                <a:ea typeface="Calibri" panose="020F0502020204030204" pitchFamily="34" charset="0"/>
                <a:cs typeface="Times New Roman" panose="02020603050405020304" pitchFamily="18" charset="0"/>
              </a:rPr>
              <a:t>Final Velocity</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1" name="Rectangle 10">
            <a:extLst>
              <a:ext uri="{FF2B5EF4-FFF2-40B4-BE49-F238E27FC236}">
                <a16:creationId xmlns:a16="http://schemas.microsoft.com/office/drawing/2014/main" id="{3457F8DE-AFBB-440A-B123-E764A2E6DBC0}"/>
              </a:ext>
            </a:extLst>
          </p:cNvPr>
          <p:cNvSpPr/>
          <p:nvPr/>
        </p:nvSpPr>
        <p:spPr>
          <a:xfrm>
            <a:off x="33578" y="4142911"/>
            <a:ext cx="4538422" cy="461665"/>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rPr>
              <a:t>Kinetic energy after spring releases</a:t>
            </a:r>
            <a:endParaRPr lang="en-US" sz="2400" dirty="0"/>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08880C0-5C16-495C-838C-8295F247906D}"/>
                  </a:ext>
                </a:extLst>
              </p:cNvPr>
              <p:cNvSpPr/>
              <p:nvPr/>
            </p:nvSpPr>
            <p:spPr>
              <a:xfrm>
                <a:off x="3565058" y="4577998"/>
                <a:ext cx="2216761"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𝐾</m:t>
                      </m:r>
                      <m:r>
                        <a:rPr lang="en-US" sz="2000">
                          <a:latin typeface="Cambria Math" panose="02040503050406030204" pitchFamily="18" charset="0"/>
                        </a:rPr>
                        <m:t>=</m:t>
                      </m:r>
                      <m:r>
                        <a:rPr lang="en-US" sz="2000" i="1">
                          <a:latin typeface="Cambria Math" panose="02040503050406030204" pitchFamily="18" charset="0"/>
                        </a:rPr>
                        <m:t>𝑈</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𝑊</m:t>
                          </m:r>
                        </m:e>
                        <m:sub>
                          <m:r>
                            <a:rPr lang="en-US" sz="2000" i="1">
                              <a:latin typeface="Cambria Math" panose="02040503050406030204" pitchFamily="18" charset="0"/>
                            </a:rPr>
                            <m:t>𝑓𝑟𝑖𝑐𝑡𝑖𝑜𝑛</m:t>
                          </m:r>
                        </m:sub>
                      </m:sSub>
                    </m:oMath>
                  </m:oMathPara>
                </a14:m>
                <a:endParaRPr lang="en-US" sz="2000" dirty="0"/>
              </a:p>
            </p:txBody>
          </p:sp>
        </mc:Choice>
        <mc:Fallback xmlns="">
          <p:sp>
            <p:nvSpPr>
              <p:cNvPr id="21" name="Rectangle 20">
                <a:extLst>
                  <a:ext uri="{FF2B5EF4-FFF2-40B4-BE49-F238E27FC236}">
                    <a16:creationId xmlns:a16="http://schemas.microsoft.com/office/drawing/2014/main" id="{908880C0-5C16-495C-838C-8295F247906D}"/>
                  </a:ext>
                </a:extLst>
              </p:cNvPr>
              <p:cNvSpPr>
                <a:spLocks noRot="1" noChangeAspect="1" noMove="1" noResize="1" noEditPoints="1" noAdjustHandles="1" noChangeArrowheads="1" noChangeShapeType="1" noTextEdit="1"/>
              </p:cNvSpPr>
              <p:nvPr/>
            </p:nvSpPr>
            <p:spPr>
              <a:xfrm>
                <a:off x="3565058" y="4577998"/>
                <a:ext cx="2216761" cy="424732"/>
              </a:xfrm>
              <a:prstGeom prst="rect">
                <a:avLst/>
              </a:prstGeom>
              <a:blipFill>
                <a:blip r:embed="rId7"/>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1845276-7379-4846-AB4A-CE83740C5A98}"/>
                  </a:ext>
                </a:extLst>
              </p:cNvPr>
              <p:cNvSpPr/>
              <p:nvPr/>
            </p:nvSpPr>
            <p:spPr>
              <a:xfrm>
                <a:off x="3215090" y="5068837"/>
                <a:ext cx="299165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𝐾</m:t>
                      </m:r>
                      <m:r>
                        <a:rPr lang="en-US" sz="2000">
                          <a:solidFill>
                            <a:prstClr val="black"/>
                          </a:solidFill>
                          <a:latin typeface="Cambria Math" panose="02040503050406030204" pitchFamily="18" charset="0"/>
                        </a:rPr>
                        <m:t>=5 </m:t>
                      </m:r>
                      <m:r>
                        <a:rPr lang="en-US" sz="2000" i="1">
                          <a:solidFill>
                            <a:prstClr val="black"/>
                          </a:solidFill>
                          <a:latin typeface="Cambria Math" panose="02040503050406030204" pitchFamily="18" charset="0"/>
                        </a:rPr>
                        <m:t>𝐽</m:t>
                      </m:r>
                      <m:r>
                        <a:rPr lang="en-US" sz="2000">
                          <a:solidFill>
                            <a:prstClr val="black"/>
                          </a:solidFill>
                          <a:latin typeface="Cambria Math" panose="02040503050406030204" pitchFamily="18" charset="0"/>
                        </a:rPr>
                        <m:t>−1.4</m:t>
                      </m:r>
                      <m:r>
                        <a:rPr lang="en-US" sz="2000" b="0" i="0" smtClean="0">
                          <a:solidFill>
                            <a:prstClr val="black"/>
                          </a:solidFill>
                          <a:latin typeface="Cambria Math" panose="02040503050406030204" pitchFamily="18" charset="0"/>
                        </a:rPr>
                        <m:t>7</m:t>
                      </m:r>
                      <m:r>
                        <a:rPr lang="en-US" sz="2000">
                          <a:solidFill>
                            <a:prstClr val="black"/>
                          </a:solidFill>
                          <a:latin typeface="Cambria Math" panose="02040503050406030204" pitchFamily="18" charset="0"/>
                        </a:rPr>
                        <m:t> </m:t>
                      </m:r>
                      <m:r>
                        <a:rPr lang="en-US" sz="2000" i="1">
                          <a:solidFill>
                            <a:prstClr val="black"/>
                          </a:solidFill>
                          <a:latin typeface="Cambria Math" panose="02040503050406030204" pitchFamily="18" charset="0"/>
                        </a:rPr>
                        <m:t>𝐽</m:t>
                      </m:r>
                      <m:r>
                        <a:rPr lang="en-US" sz="2000">
                          <a:solidFill>
                            <a:prstClr val="black"/>
                          </a:solidFill>
                          <a:latin typeface="Cambria Math" panose="02040503050406030204" pitchFamily="18" charset="0"/>
                        </a:rPr>
                        <m:t>=3.53 </m:t>
                      </m:r>
                      <m:r>
                        <a:rPr lang="en-US" sz="2000" i="1">
                          <a:solidFill>
                            <a:prstClr val="black"/>
                          </a:solidFill>
                          <a:latin typeface="Cambria Math" panose="02040503050406030204" pitchFamily="18" charset="0"/>
                        </a:rPr>
                        <m:t>𝐽</m:t>
                      </m:r>
                    </m:oMath>
                  </m:oMathPara>
                </a14:m>
                <a:endParaRPr lang="en-US" sz="2000" dirty="0"/>
              </a:p>
            </p:txBody>
          </p:sp>
        </mc:Choice>
        <mc:Fallback xmlns="">
          <p:sp>
            <p:nvSpPr>
              <p:cNvPr id="22" name="Rectangle 21">
                <a:extLst>
                  <a:ext uri="{FF2B5EF4-FFF2-40B4-BE49-F238E27FC236}">
                    <a16:creationId xmlns:a16="http://schemas.microsoft.com/office/drawing/2014/main" id="{91845276-7379-4846-AB4A-CE83740C5A98}"/>
                  </a:ext>
                </a:extLst>
              </p:cNvPr>
              <p:cNvSpPr>
                <a:spLocks noRot="1" noChangeAspect="1" noMove="1" noResize="1" noEditPoints="1" noAdjustHandles="1" noChangeArrowheads="1" noChangeShapeType="1" noTextEdit="1"/>
              </p:cNvSpPr>
              <p:nvPr/>
            </p:nvSpPr>
            <p:spPr>
              <a:xfrm>
                <a:off x="3215090" y="5068837"/>
                <a:ext cx="2991653" cy="400110"/>
              </a:xfrm>
              <a:prstGeom prst="rect">
                <a:avLst/>
              </a:prstGeom>
              <a:blipFill>
                <a:blip r:embed="rId8"/>
                <a:stretch>
                  <a:fillRect b="-13846"/>
                </a:stretch>
              </a:blipFill>
            </p:spPr>
            <p:txBody>
              <a:bodyPr/>
              <a:lstStyle/>
              <a:p>
                <a:r>
                  <a:rPr lang="en-US">
                    <a:noFill/>
                  </a:rPr>
                  <a:t> </a:t>
                </a:r>
              </a:p>
            </p:txBody>
          </p:sp>
        </mc:Fallback>
      </mc:AlternateContent>
      <p:sp>
        <p:nvSpPr>
          <p:cNvPr id="23" name="Rectangle 22">
            <a:extLst>
              <a:ext uri="{FF2B5EF4-FFF2-40B4-BE49-F238E27FC236}">
                <a16:creationId xmlns:a16="http://schemas.microsoft.com/office/drawing/2014/main" id="{82503A76-FF6F-4A9B-8BF2-9220B818319A}"/>
              </a:ext>
            </a:extLst>
          </p:cNvPr>
          <p:cNvSpPr/>
          <p:nvPr/>
        </p:nvSpPr>
        <p:spPr>
          <a:xfrm>
            <a:off x="-3040" y="5520648"/>
            <a:ext cx="2002471" cy="461665"/>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rPr>
              <a:t>Kinetic energy</a:t>
            </a:r>
            <a:endParaRPr lang="en-US" sz="2400" dirty="0"/>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7929A69B-5A81-4333-A5EF-158832C32FEB}"/>
                  </a:ext>
                </a:extLst>
              </p:cNvPr>
              <p:cNvSpPr/>
              <p:nvPr/>
            </p:nvSpPr>
            <p:spPr>
              <a:xfrm>
                <a:off x="631607" y="6023197"/>
                <a:ext cx="2120317"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𝑘</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r>
                        <a:rPr lang="en-US" sz="2000">
                          <a:latin typeface="Cambria Math" panose="02040503050406030204" pitchFamily="18" charset="0"/>
                        </a:rPr>
                        <m:t>=3.53 </m:t>
                      </m:r>
                      <m:r>
                        <a:rPr lang="en-US" sz="2000" i="1">
                          <a:latin typeface="Cambria Math" panose="02040503050406030204" pitchFamily="18" charset="0"/>
                        </a:rPr>
                        <m:t>𝐽</m:t>
                      </m:r>
                      <m:r>
                        <a:rPr lang="en-US" sz="2000">
                          <a:latin typeface="Cambria Math" panose="02040503050406030204" pitchFamily="18" charset="0"/>
                        </a:rPr>
                        <m:t>→</m:t>
                      </m:r>
                    </m:oMath>
                  </m:oMathPara>
                </a14:m>
                <a:endParaRPr lang="en-US" sz="2000" dirty="0"/>
              </a:p>
            </p:txBody>
          </p:sp>
        </mc:Choice>
        <mc:Fallback xmlns="">
          <p:sp>
            <p:nvSpPr>
              <p:cNvPr id="24" name="Rectangle 23">
                <a:extLst>
                  <a:ext uri="{FF2B5EF4-FFF2-40B4-BE49-F238E27FC236}">
                    <a16:creationId xmlns:a16="http://schemas.microsoft.com/office/drawing/2014/main" id="{7929A69B-5A81-4333-A5EF-158832C32FEB}"/>
                  </a:ext>
                </a:extLst>
              </p:cNvPr>
              <p:cNvSpPr>
                <a:spLocks noRot="1" noChangeAspect="1" noMove="1" noResize="1" noEditPoints="1" noAdjustHandles="1" noChangeArrowheads="1" noChangeShapeType="1" noTextEdit="1"/>
              </p:cNvSpPr>
              <p:nvPr/>
            </p:nvSpPr>
            <p:spPr>
              <a:xfrm>
                <a:off x="631607" y="6023197"/>
                <a:ext cx="2120317" cy="6685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0C1C36A7-EB52-4BDD-B749-85A6E85CC151}"/>
                  </a:ext>
                </a:extLst>
              </p:cNvPr>
              <p:cNvSpPr/>
              <p:nvPr/>
            </p:nvSpPr>
            <p:spPr>
              <a:xfrm>
                <a:off x="3008911" y="5832343"/>
                <a:ext cx="3404009"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𝑣</m:t>
                      </m:r>
                      <m:r>
                        <a:rPr lang="en-US" sz="2000">
                          <a:solidFill>
                            <a:prstClr val="black"/>
                          </a:solidFill>
                          <a:latin typeface="Cambria Math" panose="02040503050406030204" pitchFamily="18" charset="0"/>
                        </a:rPr>
                        <m:t>=</m:t>
                      </m:r>
                      <m:rad>
                        <m:radPr>
                          <m:degHide m:val="on"/>
                          <m:ctrlPr>
                            <a:rPr lang="en-US" sz="2000" i="1">
                              <a:solidFill>
                                <a:prstClr val="black"/>
                              </a:solidFill>
                              <a:latin typeface="Cambria Math" panose="02040503050406030204" pitchFamily="18" charset="0"/>
                            </a:rPr>
                          </m:ctrlPr>
                        </m:radPr>
                        <m:deg/>
                        <m:e>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2×3.53 </m:t>
                              </m:r>
                              <m:r>
                                <a:rPr lang="en-US" sz="2000" i="1">
                                  <a:solidFill>
                                    <a:prstClr val="black"/>
                                  </a:solidFill>
                                  <a:latin typeface="Cambria Math" panose="02040503050406030204" pitchFamily="18" charset="0"/>
                                </a:rPr>
                                <m:t>𝐽</m:t>
                              </m:r>
                            </m:num>
                            <m:den>
                              <m:r>
                                <a:rPr lang="en-US" sz="2000">
                                  <a:solidFill>
                                    <a:prstClr val="black"/>
                                  </a:solidFill>
                                  <a:latin typeface="Cambria Math" panose="02040503050406030204" pitchFamily="18" charset="0"/>
                                </a:rPr>
                                <m:t>1.5 </m:t>
                              </m:r>
                              <m:r>
                                <a:rPr lang="en-US" sz="2000" i="1">
                                  <a:solidFill>
                                    <a:prstClr val="black"/>
                                  </a:solidFill>
                                  <a:latin typeface="Cambria Math" panose="02040503050406030204" pitchFamily="18" charset="0"/>
                                </a:rPr>
                                <m:t>𝑘𝑔</m:t>
                              </m:r>
                            </m:den>
                          </m:f>
                        </m:e>
                      </m:rad>
                      <m:r>
                        <a:rPr lang="en-US" sz="2000">
                          <a:solidFill>
                            <a:prstClr val="black"/>
                          </a:solidFill>
                          <a:latin typeface="Cambria Math" panose="02040503050406030204" pitchFamily="18" charset="0"/>
                        </a:rPr>
                        <m:t>=2.17 </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𝑚</m:t>
                          </m:r>
                        </m:num>
                        <m:den>
                          <m:r>
                            <a:rPr lang="en-US" sz="2000" i="1">
                              <a:solidFill>
                                <a:prstClr val="black"/>
                              </a:solidFill>
                              <a:latin typeface="Cambria Math" panose="02040503050406030204" pitchFamily="18" charset="0"/>
                            </a:rPr>
                            <m:t>𝑠</m:t>
                          </m:r>
                        </m:den>
                      </m:f>
                    </m:oMath>
                  </m:oMathPara>
                </a14:m>
                <a:endParaRPr lang="en-US" sz="2000" dirty="0"/>
              </a:p>
            </p:txBody>
          </p:sp>
        </mc:Choice>
        <mc:Fallback xmlns="">
          <p:sp>
            <p:nvSpPr>
              <p:cNvPr id="25" name="Rectangle 24">
                <a:extLst>
                  <a:ext uri="{FF2B5EF4-FFF2-40B4-BE49-F238E27FC236}">
                    <a16:creationId xmlns:a16="http://schemas.microsoft.com/office/drawing/2014/main" id="{0C1C36A7-EB52-4BDD-B749-85A6E85CC151}"/>
                  </a:ext>
                </a:extLst>
              </p:cNvPr>
              <p:cNvSpPr>
                <a:spLocks noRot="1" noChangeAspect="1" noMove="1" noResize="1" noEditPoints="1" noAdjustHandles="1" noChangeArrowheads="1" noChangeShapeType="1" noTextEdit="1"/>
              </p:cNvSpPr>
              <p:nvPr/>
            </p:nvSpPr>
            <p:spPr>
              <a:xfrm>
                <a:off x="3008911" y="5832343"/>
                <a:ext cx="3404009" cy="1001684"/>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54695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a:t>
            </a:r>
          </a:p>
        </p:txBody>
      </p:sp>
      <p:sp>
        <p:nvSpPr>
          <p:cNvPr id="4" name="Rectangle 3">
            <a:extLst>
              <a:ext uri="{FF2B5EF4-FFF2-40B4-BE49-F238E27FC236}">
                <a16:creationId xmlns:a16="http://schemas.microsoft.com/office/drawing/2014/main" id="{487F2406-70BD-4EE7-A55C-BB33CFB09CE2}"/>
              </a:ext>
            </a:extLst>
          </p:cNvPr>
          <p:cNvSpPr/>
          <p:nvPr/>
        </p:nvSpPr>
        <p:spPr>
          <a:xfrm>
            <a:off x="81894" y="807697"/>
            <a:ext cx="8686799" cy="2349361"/>
          </a:xfrm>
          <a:prstGeom prst="rect">
            <a:avLst/>
          </a:prstGeom>
        </p:spPr>
        <p:txBody>
          <a:bodyPr wrap="square">
            <a:spAutoFit/>
          </a:bodyPr>
          <a:lstStyle/>
          <a:p>
            <a:pPr lvl="0" algn="just">
              <a:lnSpc>
                <a:spcPct val="107000"/>
              </a:lnSpc>
              <a:spcAft>
                <a:spcPts val="800"/>
              </a:spcAft>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0.5 kg ball moving at 4 m/s collides with a 1 kg ball at rest. After the collision, the 0.5 kg ball moves at 2 m/s at the same direction.</a:t>
            </a:r>
          </a:p>
          <a:p>
            <a:pPr marL="457200" lvl="0" indent="-457200" algn="just">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Calculate the velocity of the 1 kg ball after the collision.</a:t>
            </a:r>
          </a:p>
          <a:p>
            <a:pPr marL="457200" lvl="0" indent="-457200" algn="just">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Determine the impulse experienced by the 1 kg ball. </a:t>
            </a:r>
          </a:p>
          <a:p>
            <a:pPr marL="457200" lvl="0" indent="-457200" algn="just">
              <a:lnSpc>
                <a:spcPct val="107000"/>
              </a:lnSpc>
              <a:spcAft>
                <a:spcPts val="800"/>
              </a:spcAft>
              <a:buAutoNum type="alphaLcParenBoth"/>
            </a:pPr>
            <a:r>
              <a:rPr lang="en-US" sz="2400" kern="1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Check whether the collision is elastic . </a:t>
            </a:r>
          </a:p>
        </p:txBody>
      </p:sp>
    </p:spTree>
    <p:extLst>
      <p:ext uri="{BB962C8B-B14F-4D97-AF65-F5344CB8AC3E}">
        <p14:creationId xmlns:p14="http://schemas.microsoft.com/office/powerpoint/2010/main" val="120605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3: ANSWERS</a:t>
            </a:r>
          </a:p>
        </p:txBody>
      </p:sp>
      <mc:AlternateContent xmlns:mc="http://schemas.openxmlformats.org/markup-compatibility/2006" xmlns:a14="http://schemas.microsoft.com/office/drawing/2010/main">
        <mc:Choice Requires="a14">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0" y="755528"/>
                <a:ext cx="425321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100" dirty="0">
                    <a:solidFill>
                      <a:prstClr val="black"/>
                    </a:solidFill>
                    <a:cs typeface="Times New Roman" panose="02020603050405020304" pitchFamily="18" charset="0"/>
                  </a:rPr>
                  <a:t>Velocity of the </a:t>
                </a:r>
                <a14:m>
                  <m:oMath xmlns:m="http://schemas.openxmlformats.org/officeDocument/2006/math">
                    <m:r>
                      <a:rPr lang="en-US" altLang="en-US" sz="2400" i="1" kern="100" dirty="0" smtClean="0">
                        <a:solidFill>
                          <a:prstClr val="black"/>
                        </a:solidFill>
                        <a:latin typeface="Cambria Math" panose="02040503050406030204" pitchFamily="18" charset="0"/>
                        <a:cs typeface="Times New Roman" panose="02020603050405020304" pitchFamily="18" charset="0"/>
                      </a:rPr>
                      <m:t>1 </m:t>
                    </m:r>
                    <m:r>
                      <a:rPr lang="en-US" altLang="en-US" sz="2400" i="1" kern="100" dirty="0" smtClean="0">
                        <a:solidFill>
                          <a:prstClr val="black"/>
                        </a:solidFill>
                        <a:latin typeface="Cambria Math" panose="02040503050406030204" pitchFamily="18" charset="0"/>
                        <a:cs typeface="Times New Roman" panose="02020603050405020304" pitchFamily="18" charset="0"/>
                      </a:rPr>
                      <m:t>𝑘𝑔</m:t>
                    </m:r>
                    <m:r>
                      <a:rPr lang="en-US" altLang="en-US" sz="2400" i="1" kern="100" dirty="0" smtClean="0">
                        <a:solidFill>
                          <a:prstClr val="black"/>
                        </a:solidFill>
                        <a:latin typeface="Cambria Math" panose="02040503050406030204" pitchFamily="18" charset="0"/>
                        <a:cs typeface="Times New Roman" panose="02020603050405020304" pitchFamily="18" charset="0"/>
                      </a:rPr>
                      <m:t> </m:t>
                    </m:r>
                  </m:oMath>
                </a14:m>
                <a:r>
                  <a:rPr lang="en-US" altLang="en-US" sz="2400" kern="100" dirty="0">
                    <a:solidFill>
                      <a:prstClr val="black"/>
                    </a:solidFill>
                    <a:cs typeface="Times New Roman" panose="02020603050405020304" pitchFamily="18" charset="0"/>
                  </a:rPr>
                  <a:t>Ball</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3" name="Rectangle 18">
                <a:extLst>
                  <a:ext uri="{FF2B5EF4-FFF2-40B4-BE49-F238E27FC236}">
                    <a16:creationId xmlns:a16="http://schemas.microsoft.com/office/drawing/2014/main" id="{3C4F7ABE-A5CD-404A-8246-8E40CCF32378}"/>
                  </a:ext>
                </a:extLst>
              </p:cNvPr>
              <p:cNvSpPr>
                <a:spLocks noRot="1" noChangeAspect="1" noMove="1" noResize="1" noEditPoints="1" noAdjustHandles="1" noChangeArrowheads="1" noChangeShapeType="1" noTextEdit="1"/>
              </p:cNvSpPr>
              <p:nvPr/>
            </p:nvSpPr>
            <p:spPr bwMode="auto">
              <a:xfrm>
                <a:off x="0" y="755528"/>
                <a:ext cx="4253218" cy="461665"/>
              </a:xfrm>
              <a:prstGeom prst="rect">
                <a:avLst/>
              </a:prstGeom>
              <a:blipFill>
                <a:blip r:embed="rId2"/>
                <a:stretch>
                  <a:fillRect l="-2149"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396B637F-4643-440A-BCAB-CE9DB20C1166}"/>
                  </a:ext>
                </a:extLst>
              </p:cNvPr>
              <p:cNvSpPr/>
              <p:nvPr/>
            </p:nvSpPr>
            <p:spPr>
              <a:xfrm>
                <a:off x="2615086" y="1183265"/>
                <a:ext cx="3913828"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𝑖</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𝑖</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𝑓</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Sub>
                    </m:oMath>
                  </m:oMathPara>
                </a14:m>
                <a:endParaRPr lang="en-US" sz="2000" dirty="0"/>
              </a:p>
            </p:txBody>
          </p:sp>
        </mc:Choice>
        <mc:Fallback xmlns="">
          <p:sp>
            <p:nvSpPr>
              <p:cNvPr id="2" name="Rectangle 1">
                <a:extLst>
                  <a:ext uri="{FF2B5EF4-FFF2-40B4-BE49-F238E27FC236}">
                    <a16:creationId xmlns:a16="http://schemas.microsoft.com/office/drawing/2014/main" id="{396B637F-4643-440A-BCAB-CE9DB20C1166}"/>
                  </a:ext>
                </a:extLst>
              </p:cNvPr>
              <p:cNvSpPr>
                <a:spLocks noRot="1" noChangeAspect="1" noMove="1" noResize="1" noEditPoints="1" noAdjustHandles="1" noChangeArrowheads="1" noChangeShapeType="1" noTextEdit="1"/>
              </p:cNvSpPr>
              <p:nvPr/>
            </p:nvSpPr>
            <p:spPr>
              <a:xfrm>
                <a:off x="2615086" y="1183265"/>
                <a:ext cx="3913828" cy="4247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2D27554-449D-428C-A204-9435E4B62E2A}"/>
                  </a:ext>
                </a:extLst>
              </p:cNvPr>
              <p:cNvSpPr/>
              <p:nvPr/>
            </p:nvSpPr>
            <p:spPr>
              <a:xfrm>
                <a:off x="2050990" y="1574069"/>
                <a:ext cx="5042021"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r>
                            <a:rPr lang="en-US" sz="2000">
                              <a:latin typeface="Cambria Math" panose="02040503050406030204" pitchFamily="18" charset="0"/>
                            </a:rPr>
                            <m:t>0.5</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4</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0</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0.5</m:t>
                          </m:r>
                        </m:e>
                      </m:d>
                      <m:d>
                        <m:dPr>
                          <m:ctrlPr>
                            <a:rPr lang="en-US" sz="2000" i="1">
                              <a:latin typeface="Cambria Math" panose="02040503050406030204" pitchFamily="18" charset="0"/>
                            </a:rPr>
                          </m:ctrlPr>
                        </m:dPr>
                        <m:e>
                          <m:r>
                            <a:rPr lang="en-US" sz="2000">
                              <a:latin typeface="Cambria Math" panose="02040503050406030204" pitchFamily="18" charset="0"/>
                            </a:rPr>
                            <m:t>2</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1</m:t>
                          </m:r>
                        </m:e>
                      </m:d>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Sub>
                    </m:oMath>
                  </m:oMathPara>
                </a14:m>
                <a:endParaRPr lang="en-US" sz="2000" dirty="0"/>
              </a:p>
            </p:txBody>
          </p:sp>
        </mc:Choice>
        <mc:Fallback xmlns="">
          <p:sp>
            <p:nvSpPr>
              <p:cNvPr id="6" name="Rectangle 5">
                <a:extLst>
                  <a:ext uri="{FF2B5EF4-FFF2-40B4-BE49-F238E27FC236}">
                    <a16:creationId xmlns:a16="http://schemas.microsoft.com/office/drawing/2014/main" id="{42D27554-449D-428C-A204-9435E4B62E2A}"/>
                  </a:ext>
                </a:extLst>
              </p:cNvPr>
              <p:cNvSpPr>
                <a:spLocks noRot="1" noChangeAspect="1" noMove="1" noResize="1" noEditPoints="1" noAdjustHandles="1" noChangeArrowheads="1" noChangeShapeType="1" noTextEdit="1"/>
              </p:cNvSpPr>
              <p:nvPr/>
            </p:nvSpPr>
            <p:spPr>
              <a:xfrm>
                <a:off x="2050990" y="1574069"/>
                <a:ext cx="5042021" cy="424732"/>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B2F79BA-16D6-4A09-805E-190BB4B16977}"/>
                  </a:ext>
                </a:extLst>
              </p:cNvPr>
              <p:cNvSpPr/>
              <p:nvPr/>
            </p:nvSpPr>
            <p:spPr>
              <a:xfrm>
                <a:off x="3798230" y="1964873"/>
                <a:ext cx="1547540"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2=1+</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Sub>
                    </m:oMath>
                  </m:oMathPara>
                </a14:m>
                <a:endParaRPr lang="en-US" sz="2000" dirty="0"/>
              </a:p>
            </p:txBody>
          </p:sp>
        </mc:Choice>
        <mc:Fallback xmlns="">
          <p:sp>
            <p:nvSpPr>
              <p:cNvPr id="8" name="Rectangle 7">
                <a:extLst>
                  <a:ext uri="{FF2B5EF4-FFF2-40B4-BE49-F238E27FC236}">
                    <a16:creationId xmlns:a16="http://schemas.microsoft.com/office/drawing/2014/main" id="{9B2F79BA-16D6-4A09-805E-190BB4B16977}"/>
                  </a:ext>
                </a:extLst>
              </p:cNvPr>
              <p:cNvSpPr>
                <a:spLocks noRot="1" noChangeAspect="1" noMove="1" noResize="1" noEditPoints="1" noAdjustHandles="1" noChangeArrowheads="1" noChangeShapeType="1" noTextEdit="1"/>
              </p:cNvSpPr>
              <p:nvPr/>
            </p:nvSpPr>
            <p:spPr>
              <a:xfrm>
                <a:off x="3798230" y="1964873"/>
                <a:ext cx="1547540" cy="424732"/>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08F3B0B-9D17-4C8A-A490-E38A3DBA91FD}"/>
                  </a:ext>
                </a:extLst>
              </p:cNvPr>
              <p:cNvSpPr/>
              <p:nvPr/>
            </p:nvSpPr>
            <p:spPr>
              <a:xfrm>
                <a:off x="3730776" y="2355677"/>
                <a:ext cx="1682448"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Sub>
                      <m:r>
                        <a:rPr lang="en-US" sz="2000">
                          <a:latin typeface="Cambria Math" panose="02040503050406030204" pitchFamily="18" charset="0"/>
                        </a:rPr>
                        <m:t>=1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oMath>
                  </m:oMathPara>
                </a14:m>
                <a:endParaRPr lang="en-US" sz="2000" dirty="0"/>
              </a:p>
            </p:txBody>
          </p:sp>
        </mc:Choice>
        <mc:Fallback xmlns="">
          <p:sp>
            <p:nvSpPr>
              <p:cNvPr id="11" name="Rectangle 10">
                <a:extLst>
                  <a:ext uri="{FF2B5EF4-FFF2-40B4-BE49-F238E27FC236}">
                    <a16:creationId xmlns:a16="http://schemas.microsoft.com/office/drawing/2014/main" id="{408F3B0B-9D17-4C8A-A490-E38A3DBA91FD}"/>
                  </a:ext>
                </a:extLst>
              </p:cNvPr>
              <p:cNvSpPr>
                <a:spLocks noRot="1" noChangeAspect="1" noMove="1" noResize="1" noEditPoints="1" noAdjustHandles="1" noChangeArrowheads="1" noChangeShapeType="1" noTextEdit="1"/>
              </p:cNvSpPr>
              <p:nvPr/>
            </p:nvSpPr>
            <p:spPr>
              <a:xfrm>
                <a:off x="3730776" y="2355677"/>
                <a:ext cx="1682448" cy="424732"/>
              </a:xfrm>
              <a:prstGeom prst="rect">
                <a:avLst/>
              </a:prstGeom>
              <a:blipFill>
                <a:blip r:embed="rId6"/>
                <a:stretch>
                  <a:fillRect t="-108571" r="-32971" b="-162857"/>
                </a:stretch>
              </a:blipFill>
            </p:spPr>
            <p:txBody>
              <a:bodyPr/>
              <a:lstStyle/>
              <a:p>
                <a:r>
                  <a:rPr lang="en-US">
                    <a:noFill/>
                  </a:rPr>
                  <a:t> </a:t>
                </a:r>
              </a:p>
            </p:txBody>
          </p:sp>
        </mc:Fallback>
      </mc:AlternateContent>
      <p:sp>
        <p:nvSpPr>
          <p:cNvPr id="14" name="Rectangle 18">
            <a:extLst>
              <a:ext uri="{FF2B5EF4-FFF2-40B4-BE49-F238E27FC236}">
                <a16:creationId xmlns:a16="http://schemas.microsoft.com/office/drawing/2014/main" id="{4BF02A66-E99E-4C61-8849-9FD280818122}"/>
              </a:ext>
            </a:extLst>
          </p:cNvPr>
          <p:cNvSpPr>
            <a:spLocks noChangeArrowheads="1"/>
          </p:cNvSpPr>
          <p:nvPr/>
        </p:nvSpPr>
        <p:spPr bwMode="auto">
          <a:xfrm>
            <a:off x="-75619" y="3170234"/>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Impulse on 1 kg Ball</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286A6AEA-0CB6-40F1-A77B-2ABC05CAC4EE}"/>
                  </a:ext>
                </a:extLst>
              </p:cNvPr>
              <p:cNvSpPr/>
              <p:nvPr/>
            </p:nvSpPr>
            <p:spPr>
              <a:xfrm>
                <a:off x="4120146" y="3174218"/>
                <a:ext cx="90370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r>
                        <a:rPr lang="en-US">
                          <a:latin typeface="Cambria Math" panose="02040503050406030204" pitchFamily="18" charset="0"/>
                        </a:rPr>
                        <m:t>=∆</m:t>
                      </m:r>
                      <m:r>
                        <a:rPr lang="en-US" i="1">
                          <a:latin typeface="Cambria Math" panose="02040503050406030204" pitchFamily="18" charset="0"/>
                        </a:rPr>
                        <m:t>𝑝</m:t>
                      </m:r>
                    </m:oMath>
                  </m:oMathPara>
                </a14:m>
                <a:endParaRPr lang="en-US" dirty="0"/>
              </a:p>
            </p:txBody>
          </p:sp>
        </mc:Choice>
        <mc:Fallback xmlns="">
          <p:sp>
            <p:nvSpPr>
              <p:cNvPr id="12" name="Rectangle 11">
                <a:extLst>
                  <a:ext uri="{FF2B5EF4-FFF2-40B4-BE49-F238E27FC236}">
                    <a16:creationId xmlns:a16="http://schemas.microsoft.com/office/drawing/2014/main" id="{286A6AEA-0CB6-40F1-A77B-2ABC05CAC4EE}"/>
                  </a:ext>
                </a:extLst>
              </p:cNvPr>
              <p:cNvSpPr>
                <a:spLocks noRot="1" noChangeAspect="1" noMove="1" noResize="1" noEditPoints="1" noAdjustHandles="1" noChangeArrowheads="1" noChangeShapeType="1" noTextEdit="1"/>
              </p:cNvSpPr>
              <p:nvPr/>
            </p:nvSpPr>
            <p:spPr>
              <a:xfrm>
                <a:off x="4120146" y="3174218"/>
                <a:ext cx="903709" cy="369332"/>
              </a:xfrm>
              <a:prstGeom prst="rect">
                <a:avLst/>
              </a:prstGeom>
              <a:blipFill>
                <a:blip r:embed="rId7"/>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FC50A9D-2F44-4F7B-8248-470650CC3205}"/>
                  </a:ext>
                </a:extLst>
              </p:cNvPr>
              <p:cNvSpPr/>
              <p:nvPr/>
            </p:nvSpPr>
            <p:spPr>
              <a:xfrm>
                <a:off x="3809644" y="3509622"/>
                <a:ext cx="15247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𝐽</m:t>
                      </m:r>
                      <m:r>
                        <a:rPr lang="en-US" i="1">
                          <a:latin typeface="Cambria Math" panose="02040503050406030204" pitchFamily="18" charset="0"/>
                        </a:rPr>
                        <m:t> </m:t>
                      </m:r>
                      <m:r>
                        <a:rPr lang="en-US">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𝑚</m:t>
                          </m:r>
                        </m:e>
                        <m:sub>
                          <m:r>
                            <a:rPr lang="en-US">
                              <a:solidFill>
                                <a:prstClr val="black"/>
                              </a:solidFill>
                              <a:latin typeface="Cambria Math" panose="02040503050406030204" pitchFamily="18" charset="0"/>
                            </a:rPr>
                            <m:t>2</m:t>
                          </m:r>
                        </m:sub>
                      </m:sSub>
                      <m:r>
                        <a:rPr lang="en-US">
                          <a:solidFill>
                            <a:prstClr val="black"/>
                          </a:solidFill>
                          <a:latin typeface="Cambria Math" panose="02040503050406030204" pitchFamily="18" charset="0"/>
                        </a:rPr>
                        <m:t>×∆</m:t>
                      </m:r>
                      <m:r>
                        <a:rPr lang="en-US" i="1">
                          <a:solidFill>
                            <a:prstClr val="black"/>
                          </a:solidFill>
                          <a:latin typeface="Cambria Math" panose="02040503050406030204" pitchFamily="18" charset="0"/>
                        </a:rPr>
                        <m:t>𝑣</m:t>
                      </m:r>
                    </m:oMath>
                  </m:oMathPara>
                </a14:m>
                <a:endParaRPr lang="en-US" dirty="0"/>
              </a:p>
            </p:txBody>
          </p:sp>
        </mc:Choice>
        <mc:Fallback xmlns="">
          <p:sp>
            <p:nvSpPr>
              <p:cNvPr id="15" name="Rectangle 14">
                <a:extLst>
                  <a:ext uri="{FF2B5EF4-FFF2-40B4-BE49-F238E27FC236}">
                    <a16:creationId xmlns:a16="http://schemas.microsoft.com/office/drawing/2014/main" id="{3FC50A9D-2F44-4F7B-8248-470650CC3205}"/>
                  </a:ext>
                </a:extLst>
              </p:cNvPr>
              <p:cNvSpPr>
                <a:spLocks noRot="1" noChangeAspect="1" noMove="1" noResize="1" noEditPoints="1" noAdjustHandles="1" noChangeArrowheads="1" noChangeShapeType="1" noTextEdit="1"/>
              </p:cNvSpPr>
              <p:nvPr/>
            </p:nvSpPr>
            <p:spPr>
              <a:xfrm>
                <a:off x="3809644" y="3509622"/>
                <a:ext cx="1524713" cy="369332"/>
              </a:xfrm>
              <a:prstGeom prst="rect">
                <a:avLst/>
              </a:prstGeom>
              <a:blipFill>
                <a:blip r:embed="rId8"/>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57C6865D-2F52-4218-ACEB-935F2F2A6293}"/>
                  </a:ext>
                </a:extLst>
              </p:cNvPr>
              <p:cNvSpPr/>
              <p:nvPr/>
            </p:nvSpPr>
            <p:spPr>
              <a:xfrm>
                <a:off x="3392960" y="3845026"/>
                <a:ext cx="27437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𝐽</m:t>
                      </m:r>
                      <m:r>
                        <a:rPr lang="en-US">
                          <a:solidFill>
                            <a:prstClr val="black"/>
                          </a:solidFill>
                          <a:latin typeface="Cambria Math" panose="02040503050406030204" pitchFamily="18" charset="0"/>
                        </a:rPr>
                        <m:t>=1×</m:t>
                      </m:r>
                      <m:d>
                        <m:dPr>
                          <m:ctrlPr>
                            <a:rPr lang="en-US" i="1">
                              <a:solidFill>
                                <a:prstClr val="black"/>
                              </a:solidFill>
                              <a:latin typeface="Cambria Math" panose="02040503050406030204" pitchFamily="18" charset="0"/>
                            </a:rPr>
                          </m:ctrlPr>
                        </m:dPr>
                        <m:e>
                          <m:r>
                            <a:rPr lang="en-US">
                              <a:solidFill>
                                <a:prstClr val="black"/>
                              </a:solidFill>
                              <a:latin typeface="Cambria Math" panose="02040503050406030204" pitchFamily="18" charset="0"/>
                            </a:rPr>
                            <m:t>1−0</m:t>
                          </m:r>
                        </m:e>
                      </m:d>
                      <m:r>
                        <a:rPr lang="en-US">
                          <a:solidFill>
                            <a:prstClr val="black"/>
                          </a:solidFill>
                          <a:latin typeface="Cambria Math" panose="02040503050406030204" pitchFamily="18" charset="0"/>
                        </a:rPr>
                        <m:t>=1</m:t>
                      </m:r>
                      <m:r>
                        <a:rPr lang="en-US" i="1">
                          <a:solidFill>
                            <a:prstClr val="black"/>
                          </a:solidFill>
                          <a:latin typeface="Cambria Math" panose="02040503050406030204" pitchFamily="18" charset="0"/>
                        </a:rPr>
                        <m:t>𝑁</m:t>
                      </m:r>
                      <m:r>
                        <a:rPr lang="en-US" b="0" i="1" smtClean="0">
                          <a:solidFill>
                            <a:prstClr val="black"/>
                          </a:solidFill>
                          <a:latin typeface="Cambria Math" panose="02040503050406030204" pitchFamily="18" charset="0"/>
                        </a:rPr>
                        <m:t> </m:t>
                      </m:r>
                      <m:r>
                        <a:rPr lang="en-US" b="0" i="1" smtClean="0">
                          <a:solidFill>
                            <a:prstClr val="black"/>
                          </a:solidFill>
                          <a:latin typeface="Cambria Math" panose="02040503050406030204" pitchFamily="18" charset="0"/>
                        </a:rPr>
                        <m:t>𝑠𝑒𝑐</m:t>
                      </m:r>
                    </m:oMath>
                  </m:oMathPara>
                </a14:m>
                <a:endParaRPr lang="en-US" dirty="0"/>
              </a:p>
            </p:txBody>
          </p:sp>
        </mc:Choice>
        <mc:Fallback xmlns="">
          <p:sp>
            <p:nvSpPr>
              <p:cNvPr id="16" name="Rectangle 15">
                <a:extLst>
                  <a:ext uri="{FF2B5EF4-FFF2-40B4-BE49-F238E27FC236}">
                    <a16:creationId xmlns:a16="http://schemas.microsoft.com/office/drawing/2014/main" id="{57C6865D-2F52-4218-ACEB-935F2F2A6293}"/>
                  </a:ext>
                </a:extLst>
              </p:cNvPr>
              <p:cNvSpPr>
                <a:spLocks noRot="1" noChangeAspect="1" noMove="1" noResize="1" noEditPoints="1" noAdjustHandles="1" noChangeArrowheads="1" noChangeShapeType="1" noTextEdit="1"/>
              </p:cNvSpPr>
              <p:nvPr/>
            </p:nvSpPr>
            <p:spPr>
              <a:xfrm>
                <a:off x="3392960" y="3845026"/>
                <a:ext cx="2743700" cy="369332"/>
              </a:xfrm>
              <a:prstGeom prst="rect">
                <a:avLst/>
              </a:prstGeom>
              <a:blipFill>
                <a:blip r:embed="rId9"/>
                <a:stretch>
                  <a:fillRect b="-11667"/>
                </a:stretch>
              </a:blipFill>
            </p:spPr>
            <p:txBody>
              <a:bodyPr/>
              <a:lstStyle/>
              <a:p>
                <a:r>
                  <a:rPr lang="en-US">
                    <a:noFill/>
                  </a:rPr>
                  <a:t> </a:t>
                </a:r>
              </a:p>
            </p:txBody>
          </p:sp>
        </mc:Fallback>
      </mc:AlternateContent>
      <p:sp>
        <p:nvSpPr>
          <p:cNvPr id="17" name="Rectangle 18">
            <a:extLst>
              <a:ext uri="{FF2B5EF4-FFF2-40B4-BE49-F238E27FC236}">
                <a16:creationId xmlns:a16="http://schemas.microsoft.com/office/drawing/2014/main" id="{2367F871-E1EB-4820-811F-3A762EFA68A3}"/>
              </a:ext>
            </a:extLst>
          </p:cNvPr>
          <p:cNvSpPr>
            <a:spLocks noChangeArrowheads="1"/>
          </p:cNvSpPr>
          <p:nvPr/>
        </p:nvSpPr>
        <p:spPr bwMode="auto">
          <a:xfrm>
            <a:off x="0" y="4271785"/>
            <a:ext cx="53484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Check whether the collision is elastic:</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1C5483F-B193-49CA-97F7-219221F70298}"/>
                  </a:ext>
                </a:extLst>
              </p:cNvPr>
              <p:cNvSpPr/>
              <p:nvPr/>
            </p:nvSpPr>
            <p:spPr>
              <a:xfrm>
                <a:off x="2800714" y="4742635"/>
                <a:ext cx="4033412"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𝐾𝐸</m:t>
                          </m:r>
                        </m:e>
                        <m:sub>
                          <m:r>
                            <a:rPr lang="en-US" sz="2000" i="1">
                              <a:latin typeface="Cambria Math" panose="02040503050406030204" pitchFamily="18" charset="0"/>
                            </a:rPr>
                            <m:t>𝑖𝑛𝑖𝑡𝑖𝑎𝑙</m:t>
                          </m:r>
                        </m:sub>
                      </m:sSub>
                      <m:r>
                        <a:rPr lang="en-US" sz="2000">
                          <a:latin typeface="Cambria Math" panose="02040503050406030204" pitchFamily="18" charset="0"/>
                        </a:rPr>
                        <m:t>=</m:t>
                      </m:r>
                      <m:f>
                        <m:fPr>
                          <m:ctrlPr>
                            <a:rPr lang="en-US" sz="2000" b="0" i="1" smtClean="0">
                              <a:latin typeface="Cambria Math" panose="02040503050406030204" pitchFamily="18" charset="0"/>
                            </a:rPr>
                          </m:ctrlPr>
                        </m:fPr>
                        <m:num>
                          <m:r>
                            <a:rPr lang="en-US" sz="2000" b="0" i="0" smtClean="0">
                              <a:latin typeface="Cambria Math" panose="02040503050406030204" pitchFamily="18" charset="0"/>
                            </a:rPr>
                            <m:t>1</m:t>
                          </m:r>
                        </m:num>
                        <m:den>
                          <m:r>
                            <a:rPr lang="en-US" sz="2000" b="0" i="0" smtClean="0">
                              <a:latin typeface="Cambria Math" panose="02040503050406030204" pitchFamily="18" charset="0"/>
                            </a:rPr>
                            <m:t>2</m:t>
                          </m:r>
                        </m:den>
                      </m:f>
                      <m:r>
                        <a:rPr lang="en-US" sz="2000" b="0" i="0" smtClean="0">
                          <a:latin typeface="Cambria Math" panose="02040503050406030204" pitchFamily="18" charset="0"/>
                        </a:rPr>
                        <m:t>∗</m:t>
                      </m:r>
                      <m:r>
                        <a:rPr lang="en-US" sz="2000">
                          <a:latin typeface="Cambria Math" panose="02040503050406030204" pitchFamily="18" charset="0"/>
                        </a:rPr>
                        <m:t>0.5×</m:t>
                      </m:r>
                      <m:sSup>
                        <m:sSupPr>
                          <m:ctrlPr>
                            <a:rPr lang="en-US" sz="2000" b="0" i="1" smtClean="0">
                              <a:latin typeface="Cambria Math" panose="02040503050406030204" pitchFamily="18" charset="0"/>
                            </a:rPr>
                          </m:ctrlPr>
                        </m:sSupPr>
                        <m:e>
                          <m:r>
                            <a:rPr lang="en-US" sz="2000">
                              <a:latin typeface="Cambria Math" panose="02040503050406030204" pitchFamily="18" charset="0"/>
                            </a:rPr>
                            <m:t>4</m:t>
                          </m:r>
                        </m:e>
                        <m:sup>
                          <m:r>
                            <a:rPr lang="en-US" sz="2000" b="0" i="0" smtClean="0">
                              <a:latin typeface="Cambria Math" panose="02040503050406030204" pitchFamily="18" charset="0"/>
                            </a:rPr>
                            <m:t>2</m:t>
                          </m:r>
                        </m:sup>
                      </m:sSup>
                      <m:r>
                        <a:rPr lang="en-US" sz="2000">
                          <a:latin typeface="Cambria Math" panose="02040503050406030204" pitchFamily="18" charset="0"/>
                        </a:rPr>
                        <m:t>=</m:t>
                      </m:r>
                      <m:r>
                        <a:rPr lang="en-US" sz="2000" b="0" i="1" smtClean="0">
                          <a:latin typeface="Cambria Math" panose="02040503050406030204" pitchFamily="18" charset="0"/>
                        </a:rPr>
                        <m:t>4 </m:t>
                      </m:r>
                      <m:r>
                        <a:rPr lang="en-US" sz="2000" b="0" i="1" smtClean="0">
                          <a:latin typeface="Cambria Math" panose="02040503050406030204" pitchFamily="18" charset="0"/>
                        </a:rPr>
                        <m:t>𝐽𝑜𝑢𝑙𝑒𝑠</m:t>
                      </m:r>
                    </m:oMath>
                  </m:oMathPara>
                </a14:m>
                <a:endParaRPr lang="en-US" sz="2000" dirty="0"/>
              </a:p>
            </p:txBody>
          </p:sp>
        </mc:Choice>
        <mc:Fallback xmlns="">
          <p:sp>
            <p:nvSpPr>
              <p:cNvPr id="20" name="Rectangle 19">
                <a:extLst>
                  <a:ext uri="{FF2B5EF4-FFF2-40B4-BE49-F238E27FC236}">
                    <a16:creationId xmlns:a16="http://schemas.microsoft.com/office/drawing/2014/main" id="{91C5483F-B193-49CA-97F7-219221F70298}"/>
                  </a:ext>
                </a:extLst>
              </p:cNvPr>
              <p:cNvSpPr>
                <a:spLocks noRot="1" noChangeAspect="1" noMove="1" noResize="1" noEditPoints="1" noAdjustHandles="1" noChangeArrowheads="1" noChangeShapeType="1" noTextEdit="1"/>
              </p:cNvSpPr>
              <p:nvPr/>
            </p:nvSpPr>
            <p:spPr>
              <a:xfrm>
                <a:off x="2800714" y="4742635"/>
                <a:ext cx="4033412" cy="668516"/>
              </a:xfrm>
              <a:prstGeom prst="rect">
                <a:avLst/>
              </a:prstGeom>
              <a:blipFill>
                <a:blip r:embed="rId10"/>
                <a:stretch>
                  <a:fillRect/>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29A49AD6-5053-4DC7-8DCE-B7EE58F83191}"/>
              </a:ext>
            </a:extLst>
          </p:cNvPr>
          <p:cNvSpPr/>
          <p:nvPr/>
        </p:nvSpPr>
        <p:spPr>
          <a:xfrm>
            <a:off x="0" y="5402086"/>
            <a:ext cx="2377574"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Final momentum:</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BC37D38-7D50-4936-9C81-CAB27D2AC5FA}"/>
                  </a:ext>
                </a:extLst>
              </p:cNvPr>
              <p:cNvSpPr/>
              <p:nvPr/>
            </p:nvSpPr>
            <p:spPr>
              <a:xfrm>
                <a:off x="2434150" y="5628263"/>
                <a:ext cx="5500673"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𝐾𝐸</m:t>
                          </m:r>
                        </m:e>
                        <m:sub>
                          <m:r>
                            <a:rPr lang="en-US" sz="2000" i="1">
                              <a:latin typeface="Cambria Math" panose="02040503050406030204" pitchFamily="18" charset="0"/>
                            </a:rPr>
                            <m:t>𝑓𝑖𝑛𝑎𝑙</m:t>
                          </m:r>
                        </m:sub>
                      </m:sSub>
                      <m:r>
                        <a:rPr lang="en-US" sz="2000">
                          <a:latin typeface="Cambria Math" panose="02040503050406030204" pitchFamily="18" charset="0"/>
                        </a:rPr>
                        <m:t>=</m:t>
                      </m:r>
                      <m:f>
                        <m:fPr>
                          <m:ctrlPr>
                            <a:rPr lang="en-US" sz="2000" b="0" i="1" smtClean="0">
                              <a:latin typeface="Cambria Math" panose="02040503050406030204" pitchFamily="18" charset="0"/>
                            </a:rPr>
                          </m:ctrlPr>
                        </m:fPr>
                        <m:num>
                          <m:r>
                            <a:rPr lang="en-US" sz="2000" b="0" i="0" smtClean="0">
                              <a:latin typeface="Cambria Math" panose="02040503050406030204" pitchFamily="18" charset="0"/>
                            </a:rPr>
                            <m:t>1</m:t>
                          </m:r>
                        </m:num>
                        <m:den>
                          <m:r>
                            <a:rPr lang="en-US" sz="2000" b="0" i="0" smtClean="0">
                              <a:latin typeface="Cambria Math" panose="02040503050406030204" pitchFamily="18" charset="0"/>
                            </a:rPr>
                            <m:t>2</m:t>
                          </m:r>
                        </m:den>
                      </m:f>
                      <m:r>
                        <a:rPr lang="en-US" sz="2000" b="0" i="0" smtClean="0">
                          <a:latin typeface="Cambria Math" panose="02040503050406030204" pitchFamily="18" charset="0"/>
                        </a:rPr>
                        <m:t>∗</m:t>
                      </m:r>
                      <m:r>
                        <a:rPr lang="en-US" sz="2000">
                          <a:latin typeface="Cambria Math" panose="02040503050406030204" pitchFamily="18" charset="0"/>
                        </a:rPr>
                        <m:t>0.5×</m:t>
                      </m:r>
                      <m:sSup>
                        <m:sSupPr>
                          <m:ctrlPr>
                            <a:rPr lang="en-US" sz="2000" b="0" i="1" smtClean="0">
                              <a:latin typeface="Cambria Math" panose="02040503050406030204" pitchFamily="18" charset="0"/>
                            </a:rPr>
                          </m:ctrlPr>
                        </m:sSupPr>
                        <m:e>
                          <m:r>
                            <a:rPr lang="en-US" sz="2000">
                              <a:latin typeface="Cambria Math" panose="02040503050406030204" pitchFamily="18" charset="0"/>
                            </a:rPr>
                            <m:t>2</m:t>
                          </m:r>
                        </m:e>
                        <m:sup>
                          <m:r>
                            <a:rPr lang="en-US" sz="2000" b="0" i="0" smtClean="0">
                              <a:latin typeface="Cambria Math" panose="02040503050406030204" pitchFamily="18" charset="0"/>
                            </a:rPr>
                            <m:t>2</m:t>
                          </m:r>
                        </m:sup>
                      </m:sSup>
                      <m:r>
                        <a:rPr lang="en-US" sz="2000">
                          <a:latin typeface="Cambria Math" panose="02040503050406030204" pitchFamily="18" charset="0"/>
                        </a:rPr>
                        <m:t>+</m:t>
                      </m:r>
                      <m:f>
                        <m:fPr>
                          <m:ctrlPr>
                            <a:rPr lang="en-US" sz="2000" b="0" i="1" smtClean="0">
                              <a:latin typeface="Cambria Math" panose="02040503050406030204" pitchFamily="18" charset="0"/>
                            </a:rPr>
                          </m:ctrlPr>
                        </m:fPr>
                        <m:num>
                          <m:r>
                            <a:rPr lang="en-US" sz="2000" b="0" i="0" smtClean="0">
                              <a:latin typeface="Cambria Math" panose="02040503050406030204" pitchFamily="18" charset="0"/>
                            </a:rPr>
                            <m:t>1</m:t>
                          </m:r>
                        </m:num>
                        <m:den>
                          <m:r>
                            <a:rPr lang="en-US" sz="2000" b="0" i="0" smtClean="0">
                              <a:latin typeface="Cambria Math" panose="02040503050406030204" pitchFamily="18" charset="0"/>
                            </a:rPr>
                            <m:t>2</m:t>
                          </m:r>
                        </m:den>
                      </m:f>
                      <m:r>
                        <a:rPr lang="en-US" sz="2000" b="0" i="0" smtClean="0">
                          <a:latin typeface="Cambria Math" panose="02040503050406030204" pitchFamily="18" charset="0"/>
                        </a:rPr>
                        <m:t>∗</m:t>
                      </m:r>
                      <m:r>
                        <a:rPr lang="en-US" sz="2000">
                          <a:latin typeface="Cambria Math" panose="02040503050406030204" pitchFamily="18" charset="0"/>
                        </a:rPr>
                        <m:t>1×</m:t>
                      </m:r>
                      <m:sSup>
                        <m:sSupPr>
                          <m:ctrlPr>
                            <a:rPr lang="en-US" sz="2000" b="0" i="1" smtClean="0">
                              <a:latin typeface="Cambria Math" panose="02040503050406030204" pitchFamily="18" charset="0"/>
                            </a:rPr>
                          </m:ctrlPr>
                        </m:sSupPr>
                        <m:e>
                          <m:r>
                            <a:rPr lang="en-US" sz="2000">
                              <a:latin typeface="Cambria Math" panose="02040503050406030204" pitchFamily="18" charset="0"/>
                            </a:rPr>
                            <m:t>1</m:t>
                          </m:r>
                        </m:e>
                        <m:sup>
                          <m:r>
                            <a:rPr lang="en-US" sz="2000" b="0" i="0" smtClean="0">
                              <a:latin typeface="Cambria Math" panose="02040503050406030204" pitchFamily="18" charset="0"/>
                            </a:rPr>
                            <m:t>2</m:t>
                          </m:r>
                        </m:sup>
                      </m:sSup>
                      <m:r>
                        <a:rPr lang="en-US" sz="2000">
                          <a:latin typeface="Cambria Math" panose="02040503050406030204" pitchFamily="18" charset="0"/>
                        </a:rPr>
                        <m:t>=</m:t>
                      </m:r>
                      <m:r>
                        <a:rPr lang="en-US" sz="2000" b="0" i="1" smtClean="0">
                          <a:latin typeface="Cambria Math" panose="02040503050406030204" pitchFamily="18" charset="0"/>
                        </a:rPr>
                        <m:t>1.5 </m:t>
                      </m:r>
                      <m:r>
                        <a:rPr lang="en-US" sz="2000" b="0" i="1" smtClean="0">
                          <a:latin typeface="Cambria Math" panose="02040503050406030204" pitchFamily="18" charset="0"/>
                        </a:rPr>
                        <m:t>𝐽𝑜𝑢𝑙𝑒𝑠</m:t>
                      </m:r>
                    </m:oMath>
                  </m:oMathPara>
                </a14:m>
                <a:endParaRPr lang="en-US" sz="2000" dirty="0"/>
              </a:p>
            </p:txBody>
          </p:sp>
        </mc:Choice>
        <mc:Fallback xmlns="">
          <p:sp>
            <p:nvSpPr>
              <p:cNvPr id="22" name="Rectangle 21">
                <a:extLst>
                  <a:ext uri="{FF2B5EF4-FFF2-40B4-BE49-F238E27FC236}">
                    <a16:creationId xmlns:a16="http://schemas.microsoft.com/office/drawing/2014/main" id="{8BC37D38-7D50-4936-9C81-CAB27D2AC5FA}"/>
                  </a:ext>
                </a:extLst>
              </p:cNvPr>
              <p:cNvSpPr>
                <a:spLocks noRot="1" noChangeAspect="1" noMove="1" noResize="1" noEditPoints="1" noAdjustHandles="1" noChangeArrowheads="1" noChangeShapeType="1" noTextEdit="1"/>
              </p:cNvSpPr>
              <p:nvPr/>
            </p:nvSpPr>
            <p:spPr>
              <a:xfrm>
                <a:off x="2434150" y="5628263"/>
                <a:ext cx="5500673" cy="66851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B90CEF2-4AB3-46B6-A40F-94D27B5453FA}"/>
                  </a:ext>
                </a:extLst>
              </p:cNvPr>
              <p:cNvSpPr/>
              <p:nvPr/>
            </p:nvSpPr>
            <p:spPr>
              <a:xfrm>
                <a:off x="0" y="6220621"/>
                <a:ext cx="7155933" cy="491288"/>
              </a:xfrm>
              <a:prstGeom prst="rect">
                <a:avLst/>
              </a:prstGeom>
            </p:spPr>
            <p:txBody>
              <a:bodyPr wrap="none">
                <a:spAutoFit/>
              </a:bodyPr>
              <a:lstStyle/>
              <a:p>
                <a:pPr>
                  <a:tabLst>
                    <a:tab pos="154305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Given that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b="0" i="1" smtClean="0">
                            <a:latin typeface="Cambria Math" panose="02040503050406030204" pitchFamily="18" charset="0"/>
                            <a:ea typeface="Times New Roman" panose="02020603050405020304" pitchFamily="18" charset="0"/>
                          </a:rPr>
                          <m:t>𝐾𝐸</m:t>
                        </m:r>
                      </m:e>
                      <m:sub>
                        <m:r>
                          <a:rPr lang="en-US" sz="2400" i="1">
                            <a:latin typeface="Cambria Math" panose="02040503050406030204" pitchFamily="18" charset="0"/>
                            <a:ea typeface="Times New Roman" panose="02020603050405020304" pitchFamily="18" charset="0"/>
                          </a:rPr>
                          <m:t>𝑖𝑛𝑖𝑡𝑖𝑎𝑙</m:t>
                        </m:r>
                      </m:sub>
                    </m:sSub>
                    <m:r>
                      <a:rPr lang="en-US" sz="2400" i="1" smtClean="0">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Times New Roman" panose="02020603050405020304" pitchFamily="18" charset="0"/>
                          </a:rPr>
                        </m:ctrlPr>
                      </m:sSubPr>
                      <m:e>
                        <m:r>
                          <a:rPr lang="en-US" sz="2400" b="0" i="1" smtClean="0">
                            <a:latin typeface="Cambria Math" panose="02040503050406030204" pitchFamily="18" charset="0"/>
                            <a:ea typeface="Times New Roman" panose="02020603050405020304" pitchFamily="18" charset="0"/>
                          </a:rPr>
                          <m:t>𝐾𝐸</m:t>
                        </m:r>
                      </m:e>
                      <m:sub>
                        <m:r>
                          <a:rPr lang="en-US" sz="2400" i="1">
                            <a:latin typeface="Cambria Math" panose="02040503050406030204" pitchFamily="18" charset="0"/>
                            <a:ea typeface="Times New Roman" panose="02020603050405020304" pitchFamily="18" charset="0"/>
                          </a:rPr>
                          <m:t>𝑓𝑖𝑛𝑎𝑙</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collision is inelastic.</a:t>
                </a:r>
              </a:p>
            </p:txBody>
          </p:sp>
        </mc:Choice>
        <mc:Fallback xmlns="">
          <p:sp>
            <p:nvSpPr>
              <p:cNvPr id="23" name="Rectangle 22">
                <a:extLst>
                  <a:ext uri="{FF2B5EF4-FFF2-40B4-BE49-F238E27FC236}">
                    <a16:creationId xmlns:a16="http://schemas.microsoft.com/office/drawing/2014/main" id="{2B90CEF2-4AB3-46B6-A40F-94D27B5453FA}"/>
                  </a:ext>
                </a:extLst>
              </p:cNvPr>
              <p:cNvSpPr>
                <a:spLocks noRot="1" noChangeAspect="1" noMove="1" noResize="1" noEditPoints="1" noAdjustHandles="1" noChangeArrowheads="1" noChangeShapeType="1" noTextEdit="1"/>
              </p:cNvSpPr>
              <p:nvPr/>
            </p:nvSpPr>
            <p:spPr>
              <a:xfrm>
                <a:off x="0" y="6220621"/>
                <a:ext cx="7155933" cy="491288"/>
              </a:xfrm>
              <a:prstGeom prst="rect">
                <a:avLst/>
              </a:prstGeom>
              <a:blipFill>
                <a:blip r:embed="rId12"/>
                <a:stretch>
                  <a:fillRect l="-1278" t="-9877" b="-2098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42F6406-7E38-4635-88E2-E8C65EDE9844}"/>
              </a:ext>
            </a:extLst>
          </p:cNvPr>
          <p:cNvSpPr txBox="1"/>
          <p:nvPr/>
        </p:nvSpPr>
        <p:spPr>
          <a:xfrm>
            <a:off x="416379" y="2718168"/>
            <a:ext cx="8278585" cy="584775"/>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Notice that this result is mathematically correct but for the previous configuration implies that the masses will collide again given that this speed is smaller than the speed of the first object.</a:t>
            </a:r>
          </a:p>
        </p:txBody>
      </p:sp>
    </p:spTree>
    <p:extLst>
      <p:ext uri="{BB962C8B-B14F-4D97-AF65-F5344CB8AC3E}">
        <p14:creationId xmlns:p14="http://schemas.microsoft.com/office/powerpoint/2010/main" val="245950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0" grpId="0"/>
      <p:bldP spid="21" grpId="0"/>
      <p:bldP spid="22"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87F2406-70BD-4EE7-A55C-BB33CFB09CE2}"/>
                  </a:ext>
                </a:extLst>
              </p:cNvPr>
              <p:cNvSpPr/>
              <p:nvPr/>
            </p:nvSpPr>
            <p:spPr>
              <a:xfrm>
                <a:off x="81894" y="807697"/>
                <a:ext cx="8686799" cy="5721182"/>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Two carts are on a frictionless track and collide. Cart 1 has a mass of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𝑚</m:t>
                        </m:r>
                      </m:e>
                      <m:sub>
                        <m:r>
                          <a:rPr lang="en-US" sz="2400" i="1">
                            <a:latin typeface="Cambria Math" panose="02040503050406030204" pitchFamily="18" charset="0"/>
                            <a:ea typeface="Times New Roman" panose="02020603050405020304" pitchFamily="18" charset="0"/>
                          </a:rPr>
                          <m:t>1</m:t>
                        </m:r>
                      </m:sub>
                    </m:sSub>
                    <m:r>
                      <a:rPr lang="en-US" sz="2400" i="1">
                        <a:latin typeface="Cambria Math" panose="02040503050406030204" pitchFamily="18" charset="0"/>
                        <a:ea typeface="Times New Roman" panose="02020603050405020304" pitchFamily="18" charset="0"/>
                      </a:rPr>
                      <m:t>=1.5 </m:t>
                    </m:r>
                    <m:r>
                      <a:rPr lang="en-US" sz="2400" i="1">
                        <a:latin typeface="Cambria Math" panose="02040503050406030204" pitchFamily="18" charset="0"/>
                        <a:ea typeface="Times New Roman" panose="02020603050405020304" pitchFamily="18" charset="0"/>
                      </a:rPr>
                      <m:t>𝑘𝑔</m:t>
                    </m:r>
                  </m:oMath>
                </a14:m>
                <a:r>
                  <a:rPr lang="en-US" sz="2400" dirty="0">
                    <a:latin typeface="Times New Roman" panose="02020603050405020304" pitchFamily="18" charset="0"/>
                    <a:ea typeface="Times New Roman" panose="02020603050405020304" pitchFamily="18" charset="0"/>
                  </a:rPr>
                  <a:t> and is moving to the right with an initial velocity of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1</m:t>
                        </m:r>
                        <m:r>
                          <a:rPr lang="en-US" sz="2400" i="1">
                            <a:latin typeface="Cambria Math" panose="02040503050406030204" pitchFamily="18" charset="0"/>
                            <a:ea typeface="Times New Roman" panose="02020603050405020304" pitchFamily="18" charset="0"/>
                          </a:rPr>
                          <m:t>𝑖</m:t>
                        </m:r>
                      </m:sub>
                    </m:sSub>
                    <m:r>
                      <a:rPr lang="en-US" sz="2400" i="1">
                        <a:latin typeface="Cambria Math" panose="02040503050406030204" pitchFamily="18" charset="0"/>
                        <a:ea typeface="Times New Roman" panose="02020603050405020304" pitchFamily="18" charset="0"/>
                      </a:rPr>
                      <m:t>​=2.0 </m:t>
                    </m:r>
                    <m:r>
                      <a:rPr lang="en-US" sz="2400" i="1">
                        <a:latin typeface="Cambria Math" panose="02040503050406030204" pitchFamily="18" charset="0"/>
                        <a:ea typeface="Times New Roman" panose="02020603050405020304" pitchFamily="18" charset="0"/>
                      </a:rPr>
                      <m:t>𝑚</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𝑠</m:t>
                    </m:r>
                  </m:oMath>
                </a14:m>
                <a:r>
                  <a:rPr lang="en-US" sz="2400" dirty="0">
                    <a:latin typeface="Times New Roman" panose="02020603050405020304" pitchFamily="18" charset="0"/>
                    <a:ea typeface="Times New Roman" panose="02020603050405020304" pitchFamily="18" charset="0"/>
                  </a:rPr>
                  <a:t>. Cart 2 has a mass of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𝑚</m:t>
                        </m:r>
                      </m:e>
                      <m:sub>
                        <m:r>
                          <a:rPr lang="en-US" sz="2400" i="1">
                            <a:latin typeface="Cambria Math" panose="02040503050406030204" pitchFamily="18" charset="0"/>
                            <a:ea typeface="Times New Roman" panose="02020603050405020304" pitchFamily="18" charset="0"/>
                          </a:rPr>
                          <m:t>2</m:t>
                        </m:r>
                      </m:sub>
                    </m:sSub>
                    <m:r>
                      <a:rPr lang="en-US" sz="2400" i="1">
                        <a:latin typeface="Cambria Math" panose="02040503050406030204" pitchFamily="18" charset="0"/>
                        <a:ea typeface="Times New Roman" panose="02020603050405020304" pitchFamily="18" charset="0"/>
                      </a:rPr>
                      <m:t>=2 </m:t>
                    </m:r>
                    <m:r>
                      <a:rPr lang="en-US" sz="2400" i="1">
                        <a:latin typeface="Cambria Math" panose="02040503050406030204" pitchFamily="18" charset="0"/>
                        <a:ea typeface="Times New Roman" panose="02020603050405020304" pitchFamily="18" charset="0"/>
                      </a:rPr>
                      <m:t>𝑘𝑔</m:t>
                    </m:r>
                  </m:oMath>
                </a14:m>
                <a:r>
                  <a:rPr lang="en-US" sz="2400" dirty="0">
                    <a:latin typeface="Times New Roman" panose="02020603050405020304" pitchFamily="18" charset="0"/>
                    <a:ea typeface="Times New Roman" panose="02020603050405020304" pitchFamily="18" charset="0"/>
                  </a:rPr>
                  <a:t> and is moving to the left with an initial velocity of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1</m:t>
                        </m:r>
                        <m:r>
                          <a:rPr lang="en-US" sz="2400" i="1">
                            <a:latin typeface="Cambria Math" panose="02040503050406030204" pitchFamily="18" charset="0"/>
                            <a:ea typeface="Times New Roman" panose="02020603050405020304" pitchFamily="18" charset="0"/>
                          </a:rPr>
                          <m:t>𝑖</m:t>
                        </m:r>
                      </m:sub>
                    </m:sSub>
                    <m:r>
                      <a:rPr lang="en-US" sz="2400" i="1">
                        <a:latin typeface="Cambria Math" panose="02040503050406030204" pitchFamily="18" charset="0"/>
                        <a:ea typeface="Times New Roman" panose="02020603050405020304" pitchFamily="18" charset="0"/>
                      </a:rPr>
                      <m:t>​=−3.0 </m:t>
                    </m:r>
                    <m:r>
                      <a:rPr lang="en-US" sz="2400" i="1">
                        <a:latin typeface="Cambria Math" panose="02040503050406030204" pitchFamily="18" charset="0"/>
                        <a:ea typeface="Times New Roman" panose="02020603050405020304" pitchFamily="18" charset="0"/>
                      </a:rPr>
                      <m:t>𝑚</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𝑠</m:t>
                    </m:r>
                  </m:oMath>
                </a14:m>
                <a:r>
                  <a:rPr lang="en-US" sz="2400" dirty="0">
                    <a:latin typeface="Times New Roman" panose="02020603050405020304" pitchFamily="18" charset="0"/>
                    <a:ea typeface="Times New Roman" panose="02020603050405020304" pitchFamily="18" charset="0"/>
                  </a:rPr>
                  <a:t>. After the collision, both carts move with unknown velocities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1</m:t>
                        </m:r>
                        <m:r>
                          <a:rPr lang="en-US" sz="2400" i="1">
                            <a:latin typeface="Cambria Math" panose="02040503050406030204" pitchFamily="18" charset="0"/>
                            <a:ea typeface="Times New Roman" panose="02020603050405020304" pitchFamily="18" charset="0"/>
                          </a:rPr>
                          <m:t>𝑓</m:t>
                        </m:r>
                      </m:sub>
                    </m:sSub>
                  </m:oMath>
                </a14:m>
                <a:r>
                  <a:rPr lang="en-US" sz="2400" dirty="0">
                    <a:latin typeface="Times New Roman" panose="02020603050405020304" pitchFamily="18" charset="0"/>
                    <a:ea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2</m:t>
                        </m:r>
                        <m:r>
                          <a:rPr lang="en-US" sz="2400" i="1">
                            <a:latin typeface="Cambria Math" panose="02040503050406030204" pitchFamily="18" charset="0"/>
                            <a:ea typeface="Times New Roman" panose="02020603050405020304" pitchFamily="18" charset="0"/>
                          </a:rPr>
                          <m:t>𝑓</m:t>
                        </m:r>
                      </m:sub>
                    </m:sSub>
                  </m:oMath>
                </a14:m>
                <a:r>
                  <a:rPr lang="en-US" sz="2400" dirty="0">
                    <a:latin typeface="Times New Roman" panose="02020603050405020304" pitchFamily="18" charset="0"/>
                    <a:ea typeface="Times New Roman" panose="02020603050405020304" pitchFamily="18" charset="0"/>
                  </a:rPr>
                  <a:t>.</a:t>
                </a:r>
              </a:p>
              <a:p>
                <a:pPr algn="just"/>
                <a:endParaRPr lang="en-US" sz="2400" dirty="0">
                  <a:latin typeface="Times New Roman" panose="02020603050405020304" pitchFamily="18" charset="0"/>
                  <a:ea typeface="Times New Roman" panose="02020603050405020304" pitchFamily="18" charset="0"/>
                </a:endParaRPr>
              </a:p>
              <a:p>
                <a:pPr marL="457200" marR="0" lvl="0" indent="-457200" algn="just">
                  <a:spcBef>
                    <a:spcPts val="0"/>
                  </a:spcBef>
                  <a:spcAft>
                    <a:spcPts val="0"/>
                  </a:spcAft>
                  <a:buAutoNum type="alphaLcParenBoth"/>
                </a:pPr>
                <a:r>
                  <a:rPr lang="en-US" sz="2400" dirty="0">
                    <a:latin typeface="Times New Roman" panose="02020603050405020304" pitchFamily="18" charset="0"/>
                    <a:ea typeface="Times New Roman" panose="02020603050405020304" pitchFamily="18" charset="0"/>
                  </a:rPr>
                  <a:t>Derive the equations for the final velocities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1</m:t>
                        </m:r>
                        <m:r>
                          <a:rPr lang="en-US" sz="2400" i="1">
                            <a:latin typeface="Cambria Math" panose="02040503050406030204" pitchFamily="18" charset="0"/>
                            <a:ea typeface="Times New Roman" panose="02020603050405020304" pitchFamily="18" charset="0"/>
                          </a:rPr>
                          <m:t>𝑓</m:t>
                        </m:r>
                      </m:sub>
                    </m:sSub>
                  </m:oMath>
                </a14:m>
                <a:r>
                  <a:rPr lang="en-US" sz="2400" dirty="0">
                    <a:latin typeface="Times New Roman" panose="02020603050405020304" pitchFamily="18" charset="0"/>
                    <a:ea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2</m:t>
                        </m:r>
                        <m:r>
                          <a:rPr lang="en-US" sz="2400" i="1">
                            <a:latin typeface="Cambria Math" panose="02040503050406030204" pitchFamily="18" charset="0"/>
                            <a:ea typeface="Times New Roman" panose="02020603050405020304" pitchFamily="18" charset="0"/>
                          </a:rPr>
                          <m:t>𝑓</m:t>
                        </m:r>
                      </m:sub>
                    </m:sSub>
                  </m:oMath>
                </a14:m>
                <a:r>
                  <a:rPr lang="en-US" sz="2400" dirty="0">
                    <a:latin typeface="Times New Roman" panose="02020603050405020304" pitchFamily="18" charset="0"/>
                    <a:ea typeface="Times New Roman" panose="02020603050405020304" pitchFamily="18" charset="0"/>
                  </a:rPr>
                  <a:t> using the principle of conservation of momentum. </a:t>
                </a:r>
              </a:p>
              <a:p>
                <a:pPr marL="457200" marR="0" lvl="0" indent="-457200" algn="just">
                  <a:spcBef>
                    <a:spcPts val="0"/>
                  </a:spcBef>
                  <a:spcAft>
                    <a:spcPts val="0"/>
                  </a:spcAft>
                  <a:buAutoNum type="alphaLcParenBoth"/>
                </a:pPr>
                <a:r>
                  <a:rPr lang="en-US" sz="2400" dirty="0">
                    <a:latin typeface="Times New Roman" panose="02020603050405020304" pitchFamily="18" charset="0"/>
                    <a:ea typeface="Times New Roman" panose="02020603050405020304" pitchFamily="18" charset="0"/>
                  </a:rPr>
                  <a:t>Assuming the collision is perfectly elastic, write down the additional equation related to the conservation of kinetic energy, and solve for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1</m:t>
                        </m:r>
                        <m:r>
                          <a:rPr lang="en-US" sz="2400" i="1">
                            <a:latin typeface="Cambria Math" panose="02040503050406030204" pitchFamily="18" charset="0"/>
                            <a:ea typeface="Times New Roman" panose="02020603050405020304" pitchFamily="18" charset="0"/>
                          </a:rPr>
                          <m:t>𝑓</m:t>
                        </m:r>
                      </m:sub>
                    </m:sSub>
                  </m:oMath>
                </a14:m>
                <a:r>
                  <a:rPr lang="en-US" sz="2400" dirty="0">
                    <a:latin typeface="Times New Roman" panose="02020603050405020304" pitchFamily="18" charset="0"/>
                    <a:ea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2</m:t>
                        </m:r>
                        <m:r>
                          <a:rPr lang="en-US" sz="2400" i="1">
                            <a:latin typeface="Cambria Math" panose="02040503050406030204" pitchFamily="18" charset="0"/>
                            <a:ea typeface="Times New Roman" panose="02020603050405020304" pitchFamily="18" charset="0"/>
                          </a:rPr>
                          <m:t>𝑓</m:t>
                        </m:r>
                      </m:sub>
                    </m:sSub>
                  </m:oMath>
                </a14:m>
                <a:r>
                  <a:rPr lang="en-US" sz="2400" dirty="0">
                    <a:latin typeface="Times New Roman" panose="02020603050405020304" pitchFamily="18" charset="0"/>
                    <a:ea typeface="Times New Roman" panose="02020603050405020304" pitchFamily="18" charset="0"/>
                  </a:rPr>
                  <a:t>. </a:t>
                </a:r>
              </a:p>
              <a:p>
                <a:pPr marL="457200" marR="0" lvl="0" indent="-457200" algn="just">
                  <a:spcBef>
                    <a:spcPts val="0"/>
                  </a:spcBef>
                  <a:spcAft>
                    <a:spcPts val="0"/>
                  </a:spcAft>
                  <a:buAutoNum type="alphaLcParenBoth"/>
                </a:pPr>
                <a:r>
                  <a:rPr lang="en-US" sz="2400" dirty="0">
                    <a:latin typeface="Times New Roman" panose="02020603050405020304" pitchFamily="18" charset="0"/>
                    <a:ea typeface="Times New Roman" panose="02020603050405020304" pitchFamily="18" charset="0"/>
                  </a:rPr>
                  <a:t>Calculate the impulse experienced by each cart during the collision. </a:t>
                </a:r>
              </a:p>
              <a:p>
                <a:pPr marL="457200" marR="0" lvl="0" indent="-457200" algn="just">
                  <a:spcBef>
                    <a:spcPts val="0"/>
                  </a:spcBef>
                  <a:spcAft>
                    <a:spcPts val="0"/>
                  </a:spcAft>
                  <a:buAutoNum type="alphaLcParenBoth"/>
                </a:pPr>
                <a:r>
                  <a:rPr lang="en-US" sz="2400" dirty="0">
                    <a:latin typeface="Times New Roman" panose="02020603050405020304" pitchFamily="18" charset="0"/>
                    <a:ea typeface="Times New Roman" panose="02020603050405020304" pitchFamily="18" charset="0"/>
                  </a:rPr>
                  <a:t>Draw a diagram showing the initial and final velocities of the two carts before and after the collision. </a:t>
                </a:r>
              </a:p>
            </p:txBody>
          </p:sp>
        </mc:Choice>
        <mc:Fallback xmlns="">
          <p:sp>
            <p:nvSpPr>
              <p:cNvPr id="4" name="Rectangle 3">
                <a:extLst>
                  <a:ext uri="{FF2B5EF4-FFF2-40B4-BE49-F238E27FC236}">
                    <a16:creationId xmlns:a16="http://schemas.microsoft.com/office/drawing/2014/main" id="{487F2406-70BD-4EE7-A55C-BB33CFB09CE2}"/>
                  </a:ext>
                </a:extLst>
              </p:cNvPr>
              <p:cNvSpPr>
                <a:spLocks noRot="1" noChangeAspect="1" noMove="1" noResize="1" noEditPoints="1" noAdjustHandles="1" noChangeArrowheads="1" noChangeShapeType="1" noTextEdit="1"/>
              </p:cNvSpPr>
              <p:nvPr/>
            </p:nvSpPr>
            <p:spPr>
              <a:xfrm>
                <a:off x="81894" y="807697"/>
                <a:ext cx="8686799" cy="5721182"/>
              </a:xfrm>
              <a:prstGeom prst="rect">
                <a:avLst/>
              </a:prstGeom>
              <a:blipFill>
                <a:blip r:embed="rId2"/>
                <a:stretch>
                  <a:fillRect l="-1053" t="-852" r="-1123" b="-1491"/>
                </a:stretch>
              </a:blipFill>
            </p:spPr>
            <p:txBody>
              <a:bodyPr/>
              <a:lstStyle/>
              <a:p>
                <a:r>
                  <a:rPr lang="en-US">
                    <a:noFill/>
                  </a:rPr>
                  <a:t> </a:t>
                </a:r>
              </a:p>
            </p:txBody>
          </p:sp>
        </mc:Fallback>
      </mc:AlternateContent>
    </p:spTree>
    <p:extLst>
      <p:ext uri="{BB962C8B-B14F-4D97-AF65-F5344CB8AC3E}">
        <p14:creationId xmlns:p14="http://schemas.microsoft.com/office/powerpoint/2010/main" val="316418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0" y="745171"/>
            <a:ext cx="58722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100" dirty="0">
                <a:solidFill>
                  <a:prstClr val="black"/>
                </a:solidFill>
                <a:cs typeface="Times New Roman" panose="02020603050405020304" pitchFamily="18" charset="0"/>
              </a:rPr>
              <a:t>Derive the Equations for Final Velocities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 name="Rectangle 1">
            <a:extLst>
              <a:ext uri="{FF2B5EF4-FFF2-40B4-BE49-F238E27FC236}">
                <a16:creationId xmlns:a16="http://schemas.microsoft.com/office/drawing/2014/main" id="{D9D85920-15F3-496D-A469-5528F147BEC5}"/>
              </a:ext>
            </a:extLst>
          </p:cNvPr>
          <p:cNvSpPr/>
          <p:nvPr/>
        </p:nvSpPr>
        <p:spPr>
          <a:xfrm>
            <a:off x="369116" y="1166436"/>
            <a:ext cx="5819222"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The law of conservation of momentum states:</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FC576AE-DF14-49BA-A3AB-132E6A120B45}"/>
                  </a:ext>
                </a:extLst>
              </p:cNvPr>
              <p:cNvSpPr/>
              <p:nvPr/>
            </p:nvSpPr>
            <p:spPr>
              <a:xfrm>
                <a:off x="2615086" y="1587701"/>
                <a:ext cx="3913828"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𝑖</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𝑖</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𝑓</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2</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Sub>
                    </m:oMath>
                  </m:oMathPara>
                </a14:m>
                <a:endParaRPr lang="en-US" sz="2000" dirty="0"/>
              </a:p>
            </p:txBody>
          </p:sp>
        </mc:Choice>
        <mc:Fallback xmlns="">
          <p:sp>
            <p:nvSpPr>
              <p:cNvPr id="6" name="Rectangle 5">
                <a:extLst>
                  <a:ext uri="{FF2B5EF4-FFF2-40B4-BE49-F238E27FC236}">
                    <a16:creationId xmlns:a16="http://schemas.microsoft.com/office/drawing/2014/main" id="{DFC576AE-DF14-49BA-A3AB-132E6A120B45}"/>
                  </a:ext>
                </a:extLst>
              </p:cNvPr>
              <p:cNvSpPr>
                <a:spLocks noRot="1" noChangeAspect="1" noMove="1" noResize="1" noEditPoints="1" noAdjustHandles="1" noChangeArrowheads="1" noChangeShapeType="1" noTextEdit="1"/>
              </p:cNvSpPr>
              <p:nvPr/>
            </p:nvSpPr>
            <p:spPr>
              <a:xfrm>
                <a:off x="2615086" y="1587701"/>
                <a:ext cx="3913828" cy="424732"/>
              </a:xfrm>
              <a:prstGeom prst="rect">
                <a:avLst/>
              </a:prstGeom>
              <a:blipFill>
                <a:blip r:embed="rId2"/>
                <a:stretch>
                  <a:fillRect b="-10000"/>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B1DE538C-CDF4-4F47-BC07-C28AD48EC71F}"/>
              </a:ext>
            </a:extLst>
          </p:cNvPr>
          <p:cNvSpPr/>
          <p:nvPr/>
        </p:nvSpPr>
        <p:spPr>
          <a:xfrm>
            <a:off x="0" y="1972033"/>
            <a:ext cx="3829895"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Substituting the given values:</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8C76C8A-6407-49C7-8731-640030C4C4A1}"/>
                  </a:ext>
                </a:extLst>
              </p:cNvPr>
              <p:cNvSpPr/>
              <p:nvPr/>
            </p:nvSpPr>
            <p:spPr>
              <a:xfrm>
                <a:off x="2161533" y="2393298"/>
                <a:ext cx="4820935"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000" i="1">
                              <a:latin typeface="Cambria Math" panose="02040503050406030204" pitchFamily="18" charset="0"/>
                            </a:rPr>
                          </m:ctrlPr>
                        </m:dPr>
                        <m:e>
                          <m:r>
                            <a:rPr lang="en-US" sz="2000">
                              <a:latin typeface="Cambria Math" panose="02040503050406030204" pitchFamily="18" charset="0"/>
                            </a:rPr>
                            <m:t>1.5</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2</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2</m:t>
                          </m:r>
                        </m:e>
                      </m:d>
                      <m:r>
                        <a:rPr lang="en-US" sz="2000">
                          <a:latin typeface="Cambria Math" panose="02040503050406030204" pitchFamily="18" charset="0"/>
                        </a:rPr>
                        <m:t>×</m:t>
                      </m:r>
                      <m:d>
                        <m:dPr>
                          <m:ctrlPr>
                            <a:rPr lang="en-US" sz="2000" i="1">
                              <a:latin typeface="Cambria Math" panose="02040503050406030204" pitchFamily="18" charset="0"/>
                            </a:rPr>
                          </m:ctrlPr>
                        </m:dPr>
                        <m:e>
                          <m:r>
                            <a:rPr lang="en-US" sz="2000">
                              <a:latin typeface="Cambria Math" panose="02040503050406030204" pitchFamily="18" charset="0"/>
                            </a:rPr>
                            <m:t>−3</m:t>
                          </m:r>
                        </m:e>
                      </m:d>
                      <m:r>
                        <a:rPr lang="en-US" sz="2000">
                          <a:latin typeface="Cambria Math" panose="02040503050406030204" pitchFamily="18" charset="0"/>
                        </a:rPr>
                        <m:t>=1.5</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𝑓</m:t>
                          </m:r>
                        </m:sub>
                      </m:sSub>
                      <m:r>
                        <a:rPr lang="en-US" sz="200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Sub>
                    </m:oMath>
                  </m:oMathPara>
                </a14:m>
                <a:endParaRPr lang="en-US" sz="2000" dirty="0"/>
              </a:p>
            </p:txBody>
          </p:sp>
        </mc:Choice>
        <mc:Fallback xmlns="">
          <p:sp>
            <p:nvSpPr>
              <p:cNvPr id="11" name="Rectangle 10">
                <a:extLst>
                  <a:ext uri="{FF2B5EF4-FFF2-40B4-BE49-F238E27FC236}">
                    <a16:creationId xmlns:a16="http://schemas.microsoft.com/office/drawing/2014/main" id="{78C76C8A-6407-49C7-8731-640030C4C4A1}"/>
                  </a:ext>
                </a:extLst>
              </p:cNvPr>
              <p:cNvSpPr>
                <a:spLocks noRot="1" noChangeAspect="1" noMove="1" noResize="1" noEditPoints="1" noAdjustHandles="1" noChangeArrowheads="1" noChangeShapeType="1" noTextEdit="1"/>
              </p:cNvSpPr>
              <p:nvPr/>
            </p:nvSpPr>
            <p:spPr>
              <a:xfrm>
                <a:off x="2161533" y="2393298"/>
                <a:ext cx="4820935" cy="424732"/>
              </a:xfrm>
              <a:prstGeom prst="rect">
                <a:avLst/>
              </a:prstGeom>
              <a:blipFill>
                <a:blip r:embed="rId3"/>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AA1F6D6-D9CE-4CA1-BA9A-45D76ED63369}"/>
                  </a:ext>
                </a:extLst>
              </p:cNvPr>
              <p:cNvSpPr/>
              <p:nvPr/>
            </p:nvSpPr>
            <p:spPr>
              <a:xfrm>
                <a:off x="3347627" y="2777630"/>
                <a:ext cx="2702663"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3−6=1.5</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𝑓</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2</m:t>
                          </m:r>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Sub>
                    </m:oMath>
                  </m:oMathPara>
                </a14:m>
                <a:endParaRPr lang="en-US" sz="2000" dirty="0"/>
              </a:p>
            </p:txBody>
          </p:sp>
        </mc:Choice>
        <mc:Fallback xmlns="">
          <p:sp>
            <p:nvSpPr>
              <p:cNvPr id="12" name="Rectangle 11">
                <a:extLst>
                  <a:ext uri="{FF2B5EF4-FFF2-40B4-BE49-F238E27FC236}">
                    <a16:creationId xmlns:a16="http://schemas.microsoft.com/office/drawing/2014/main" id="{5AA1F6D6-D9CE-4CA1-BA9A-45D76ED63369}"/>
                  </a:ext>
                </a:extLst>
              </p:cNvPr>
              <p:cNvSpPr>
                <a:spLocks noRot="1" noChangeAspect="1" noMove="1" noResize="1" noEditPoints="1" noAdjustHandles="1" noChangeArrowheads="1" noChangeShapeType="1" noTextEdit="1"/>
              </p:cNvSpPr>
              <p:nvPr/>
            </p:nvSpPr>
            <p:spPr>
              <a:xfrm>
                <a:off x="3347627" y="2777630"/>
                <a:ext cx="2702663" cy="424732"/>
              </a:xfrm>
              <a:prstGeom prst="rect">
                <a:avLst/>
              </a:prstGeom>
              <a:blipFill>
                <a:blip r:embed="rId4"/>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6D8FCE4-156B-4B78-A4E9-A0A94C448DDE}"/>
                  </a:ext>
                </a:extLst>
              </p:cNvPr>
              <p:cNvSpPr/>
              <p:nvPr/>
            </p:nvSpPr>
            <p:spPr>
              <a:xfrm>
                <a:off x="2715659" y="3161962"/>
                <a:ext cx="4096634"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−3=1.5</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𝑓</m:t>
                          </m:r>
                        </m:sub>
                      </m:sSub>
                      <m:r>
                        <a:rPr lang="en-US" sz="2000">
                          <a:latin typeface="Cambria Math" panose="02040503050406030204" pitchFamily="18" charset="0"/>
                        </a:rPr>
                        <m:t>+2</m:t>
                      </m:r>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Sub>
                      <m:r>
                        <a:rPr lang="en-US" sz="2000">
                          <a:latin typeface="Cambria Math" panose="02040503050406030204" pitchFamily="18" charset="0"/>
                        </a:rPr>
                        <m:t>       </m:t>
                      </m:r>
                      <m:r>
                        <a:rPr lang="en-US" sz="2000" i="1" smtClean="0">
                          <a:solidFill>
                            <a:srgbClr val="FF0000"/>
                          </a:solidFill>
                          <a:latin typeface="Cambria Math" panose="02040503050406030204" pitchFamily="18" charset="0"/>
                        </a:rPr>
                        <m:t>𝐸𝑞𝑢𝑎𝑡𝑖𝑜𝑛</m:t>
                      </m:r>
                      <m:r>
                        <a:rPr lang="en-US" sz="2000">
                          <a:solidFill>
                            <a:srgbClr val="FF0000"/>
                          </a:solidFill>
                          <a:latin typeface="Cambria Math" panose="02040503050406030204" pitchFamily="18" charset="0"/>
                        </a:rPr>
                        <m:t> 1</m:t>
                      </m:r>
                    </m:oMath>
                  </m:oMathPara>
                </a14:m>
                <a:endParaRPr lang="en-US" sz="2000" dirty="0"/>
              </a:p>
            </p:txBody>
          </p:sp>
        </mc:Choice>
        <mc:Fallback xmlns="">
          <p:sp>
            <p:nvSpPr>
              <p:cNvPr id="14" name="Rectangle 13">
                <a:extLst>
                  <a:ext uri="{FF2B5EF4-FFF2-40B4-BE49-F238E27FC236}">
                    <a16:creationId xmlns:a16="http://schemas.microsoft.com/office/drawing/2014/main" id="{06D8FCE4-156B-4B78-A4E9-A0A94C448DDE}"/>
                  </a:ext>
                </a:extLst>
              </p:cNvPr>
              <p:cNvSpPr>
                <a:spLocks noRot="1" noChangeAspect="1" noMove="1" noResize="1" noEditPoints="1" noAdjustHandles="1" noChangeArrowheads="1" noChangeShapeType="1" noTextEdit="1"/>
              </p:cNvSpPr>
              <p:nvPr/>
            </p:nvSpPr>
            <p:spPr>
              <a:xfrm>
                <a:off x="2715659" y="3161962"/>
                <a:ext cx="4096634" cy="424732"/>
              </a:xfrm>
              <a:prstGeom prst="rect">
                <a:avLst/>
              </a:prstGeom>
              <a:blipFill>
                <a:blip r:embed="rId5"/>
                <a:stretch>
                  <a:fillRect b="-10145"/>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3967D69F-DBC4-48AE-A22F-B5891D239D7F}"/>
              </a:ext>
            </a:extLst>
          </p:cNvPr>
          <p:cNvSpPr/>
          <p:nvPr/>
        </p:nvSpPr>
        <p:spPr>
          <a:xfrm>
            <a:off x="0" y="3546294"/>
            <a:ext cx="4522392" cy="461665"/>
          </a:xfrm>
          <a:prstGeom prst="rect">
            <a:avLst/>
          </a:prstGeom>
        </p:spPr>
        <p:txBody>
          <a:bodyPr wrap="none">
            <a:spAutoFit/>
          </a:bodyPr>
          <a:lstStyle/>
          <a:p>
            <a:r>
              <a:rPr lang="en-US" altLang="en-US" sz="2400" kern="0" dirty="0">
                <a:solidFill>
                  <a:srgbClr val="080800"/>
                </a:solidFill>
                <a:latin typeface="Times New Roman" panose="02020603050405020304" pitchFamily="18" charset="0"/>
                <a:cs typeface="Calibri" panose="020F0502020204030204" pitchFamily="34" charset="0"/>
              </a:rPr>
              <a:t>(b) </a:t>
            </a:r>
            <a:r>
              <a:rPr lang="en-US" sz="2400" kern="0" dirty="0">
                <a:latin typeface="Times New Roman" panose="02020603050405020304" pitchFamily="18" charset="0"/>
                <a:ea typeface="Times New Roman" panose="02020603050405020304" pitchFamily="18" charset="0"/>
              </a:rPr>
              <a:t>Conservation of Kinetic Energy</a:t>
            </a:r>
            <a:endParaRPr lang="en-US" sz="2400" dirty="0"/>
          </a:p>
        </p:txBody>
      </p:sp>
      <p:sp>
        <p:nvSpPr>
          <p:cNvPr id="16" name="Rectangle 15">
            <a:extLst>
              <a:ext uri="{FF2B5EF4-FFF2-40B4-BE49-F238E27FC236}">
                <a16:creationId xmlns:a16="http://schemas.microsoft.com/office/drawing/2014/main" id="{81AA3260-9062-4814-A7E1-71DD90F5570C}"/>
              </a:ext>
            </a:extLst>
          </p:cNvPr>
          <p:cNvSpPr/>
          <p:nvPr/>
        </p:nvSpPr>
        <p:spPr>
          <a:xfrm>
            <a:off x="0" y="3967559"/>
            <a:ext cx="8321879" cy="46166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For a perfectly elastic collision, kinetic energy is conserved:</a:t>
            </a: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4AF8382-8FDC-44A0-AF9F-14D0CA66D2C6}"/>
                  </a:ext>
                </a:extLst>
              </p:cNvPr>
              <p:cNvSpPr/>
              <p:nvPr/>
            </p:nvSpPr>
            <p:spPr>
              <a:xfrm>
                <a:off x="2469020" y="4388824"/>
                <a:ext cx="4655570"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𝑖</m:t>
                          </m:r>
                        </m:sub>
                        <m:sup>
                          <m:r>
                            <a:rPr lang="en-US" sz="2000">
                              <a:latin typeface="Cambria Math" panose="02040503050406030204" pitchFamily="18" charset="0"/>
                            </a:rPr>
                            <m:t>2</m:t>
                          </m:r>
                        </m:sup>
                      </m:sSub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2</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𝑖</m:t>
                          </m:r>
                        </m:sub>
                        <m:sup>
                          <m:r>
                            <a:rPr lang="en-US" sz="2000">
                              <a:latin typeface="Cambria Math" panose="02040503050406030204" pitchFamily="18" charset="0"/>
                            </a:rPr>
                            <m:t>2</m:t>
                          </m:r>
                        </m:sup>
                      </m:sSub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1</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𝑓</m:t>
                          </m:r>
                        </m:sub>
                        <m:sup>
                          <m:r>
                            <a:rPr lang="en-US" sz="2000">
                              <a:latin typeface="Cambria Math" panose="02040503050406030204" pitchFamily="18" charset="0"/>
                            </a:rPr>
                            <m:t>2</m:t>
                          </m:r>
                        </m:sup>
                      </m:sSub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2</m:t>
                          </m:r>
                        </m:sub>
                      </m:sSub>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up>
                          <m:r>
                            <a:rPr lang="en-US" sz="2000">
                              <a:latin typeface="Cambria Math" panose="02040503050406030204" pitchFamily="18" charset="0"/>
                            </a:rPr>
                            <m:t>2</m:t>
                          </m:r>
                        </m:sup>
                      </m:sSubSup>
                    </m:oMath>
                  </m:oMathPara>
                </a14:m>
                <a:endParaRPr lang="en-US" sz="2000" dirty="0"/>
              </a:p>
            </p:txBody>
          </p:sp>
        </mc:Choice>
        <mc:Fallback xmlns="">
          <p:sp>
            <p:nvSpPr>
              <p:cNvPr id="17" name="Rectangle 16">
                <a:extLst>
                  <a:ext uri="{FF2B5EF4-FFF2-40B4-BE49-F238E27FC236}">
                    <a16:creationId xmlns:a16="http://schemas.microsoft.com/office/drawing/2014/main" id="{B4AF8382-8FDC-44A0-AF9F-14D0CA66D2C6}"/>
                  </a:ext>
                </a:extLst>
              </p:cNvPr>
              <p:cNvSpPr>
                <a:spLocks noRot="1" noChangeAspect="1" noMove="1" noResize="1" noEditPoints="1" noAdjustHandles="1" noChangeArrowheads="1" noChangeShapeType="1" noTextEdit="1"/>
              </p:cNvSpPr>
              <p:nvPr/>
            </p:nvSpPr>
            <p:spPr>
              <a:xfrm>
                <a:off x="2469020" y="4388824"/>
                <a:ext cx="4655570" cy="668516"/>
              </a:xfrm>
              <a:prstGeom prst="rect">
                <a:avLst/>
              </a:prstGeom>
              <a:blipFill>
                <a:blip r:embed="rId6"/>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BD751994-28EA-403C-8059-2A7A43FA0868}"/>
              </a:ext>
            </a:extLst>
          </p:cNvPr>
          <p:cNvSpPr/>
          <p:nvPr/>
        </p:nvSpPr>
        <p:spPr>
          <a:xfrm>
            <a:off x="0" y="5016940"/>
            <a:ext cx="3829895"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Substituting the given values: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C4785EA-12A5-443E-B09B-618160A51FE6}"/>
                  </a:ext>
                </a:extLst>
              </p:cNvPr>
              <p:cNvSpPr/>
              <p:nvPr/>
            </p:nvSpPr>
            <p:spPr>
              <a:xfrm>
                <a:off x="580938" y="5438205"/>
                <a:ext cx="7982125" cy="66851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×1.5×</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2</m:t>
                              </m:r>
                            </m:e>
                          </m:d>
                        </m:e>
                        <m:sup>
                          <m:r>
                            <a:rPr lang="en-US" sz="2000">
                              <a:latin typeface="Cambria Math" panose="02040503050406030204" pitchFamily="18" charset="0"/>
                            </a:rPr>
                            <m:t>2</m:t>
                          </m:r>
                        </m:sup>
                      </m:s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×2×</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−3</m:t>
                              </m:r>
                            </m:e>
                          </m:d>
                        </m:e>
                        <m:sup>
                          <m:r>
                            <a:rPr lang="en-US" sz="2000">
                              <a:latin typeface="Cambria Math" panose="02040503050406030204" pitchFamily="18" charset="0"/>
                            </a:rPr>
                            <m:t>2</m:t>
                          </m:r>
                        </m:sup>
                      </m:s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×1.5×</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𝑓</m:t>
                          </m:r>
                        </m:sub>
                        <m:sup>
                          <m:r>
                            <a:rPr lang="en-US" sz="2000">
                              <a:latin typeface="Cambria Math" panose="02040503050406030204" pitchFamily="18" charset="0"/>
                            </a:rPr>
                            <m:t>2</m:t>
                          </m:r>
                        </m:sup>
                      </m:sSub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×2×</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up>
                          <m:r>
                            <a:rPr lang="en-US" sz="2000">
                              <a:latin typeface="Cambria Math" panose="02040503050406030204" pitchFamily="18" charset="0"/>
                            </a:rPr>
                            <m:t>2</m:t>
                          </m:r>
                        </m:sup>
                      </m:sSubSup>
                    </m:oMath>
                  </m:oMathPara>
                </a14:m>
                <a:endParaRPr lang="en-US" sz="2000" dirty="0"/>
              </a:p>
            </p:txBody>
          </p:sp>
        </mc:Choice>
        <mc:Fallback xmlns="">
          <p:sp>
            <p:nvSpPr>
              <p:cNvPr id="19" name="Rectangle 18">
                <a:extLst>
                  <a:ext uri="{FF2B5EF4-FFF2-40B4-BE49-F238E27FC236}">
                    <a16:creationId xmlns:a16="http://schemas.microsoft.com/office/drawing/2014/main" id="{9C4785EA-12A5-443E-B09B-618160A51FE6}"/>
                  </a:ext>
                </a:extLst>
              </p:cNvPr>
              <p:cNvSpPr>
                <a:spLocks noRot="1" noChangeAspect="1" noMove="1" noResize="1" noEditPoints="1" noAdjustHandles="1" noChangeArrowheads="1" noChangeShapeType="1" noTextEdit="1"/>
              </p:cNvSpPr>
              <p:nvPr/>
            </p:nvSpPr>
            <p:spPr>
              <a:xfrm>
                <a:off x="580938" y="5438205"/>
                <a:ext cx="7982125" cy="66851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235120E-4C2D-4882-B75D-8E6500C3E90B}"/>
                  </a:ext>
                </a:extLst>
              </p:cNvPr>
              <p:cNvSpPr/>
              <p:nvPr/>
            </p:nvSpPr>
            <p:spPr>
              <a:xfrm>
                <a:off x="3347627" y="6066321"/>
                <a:ext cx="2702663" cy="4500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3+9=0.75</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𝑓</m:t>
                          </m:r>
                        </m:sub>
                        <m:sup>
                          <m:r>
                            <a:rPr lang="en-US" sz="2000">
                              <a:latin typeface="Cambria Math" panose="02040503050406030204" pitchFamily="18" charset="0"/>
                            </a:rPr>
                            <m:t>2</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up>
                          <m:r>
                            <a:rPr lang="en-US" sz="2000">
                              <a:latin typeface="Cambria Math" panose="02040503050406030204" pitchFamily="18" charset="0"/>
                            </a:rPr>
                            <m:t>2</m:t>
                          </m:r>
                        </m:sup>
                      </m:sSubSup>
                    </m:oMath>
                  </m:oMathPara>
                </a14:m>
                <a:endParaRPr lang="en-US" sz="2000" dirty="0"/>
              </a:p>
            </p:txBody>
          </p:sp>
        </mc:Choice>
        <mc:Fallback xmlns="">
          <p:sp>
            <p:nvSpPr>
              <p:cNvPr id="20" name="Rectangle 19">
                <a:extLst>
                  <a:ext uri="{FF2B5EF4-FFF2-40B4-BE49-F238E27FC236}">
                    <a16:creationId xmlns:a16="http://schemas.microsoft.com/office/drawing/2014/main" id="{0235120E-4C2D-4882-B75D-8E6500C3E90B}"/>
                  </a:ext>
                </a:extLst>
              </p:cNvPr>
              <p:cNvSpPr>
                <a:spLocks noRot="1" noChangeAspect="1" noMove="1" noResize="1" noEditPoints="1" noAdjustHandles="1" noChangeArrowheads="1" noChangeShapeType="1" noTextEdit="1"/>
              </p:cNvSpPr>
              <p:nvPr/>
            </p:nvSpPr>
            <p:spPr>
              <a:xfrm>
                <a:off x="3347627" y="6066321"/>
                <a:ext cx="2702663" cy="450060"/>
              </a:xfrm>
              <a:prstGeom prst="rect">
                <a:avLst/>
              </a:prstGeom>
              <a:blipFill>
                <a:blip r:embed="rId8"/>
                <a:stretch>
                  <a:fillRect b="-94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8A7B009F-99A5-42D4-925E-8500F9914335}"/>
                  </a:ext>
                </a:extLst>
              </p:cNvPr>
              <p:cNvSpPr/>
              <p:nvPr/>
            </p:nvSpPr>
            <p:spPr>
              <a:xfrm>
                <a:off x="2827869" y="6475977"/>
                <a:ext cx="3848169" cy="45006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12=0.75</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1</m:t>
                          </m:r>
                          <m:r>
                            <a:rPr lang="en-US" sz="2000" i="1">
                              <a:latin typeface="Cambria Math" panose="02040503050406030204" pitchFamily="18" charset="0"/>
                            </a:rPr>
                            <m:t>𝑓</m:t>
                          </m:r>
                        </m:sub>
                        <m:sup>
                          <m:r>
                            <a:rPr lang="en-US" sz="2000">
                              <a:latin typeface="Cambria Math" panose="02040503050406030204" pitchFamily="18" charset="0"/>
                            </a:rPr>
                            <m:t>2</m:t>
                          </m:r>
                        </m:sup>
                      </m:sSubSup>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a:latin typeface="Cambria Math" panose="02040503050406030204" pitchFamily="18" charset="0"/>
                            </a:rPr>
                            <m:t>2</m:t>
                          </m:r>
                          <m:r>
                            <a:rPr lang="en-US" sz="2000" i="1">
                              <a:latin typeface="Cambria Math" panose="02040503050406030204" pitchFamily="18" charset="0"/>
                            </a:rPr>
                            <m:t>𝑓</m:t>
                          </m:r>
                        </m:sub>
                        <m:sup>
                          <m:r>
                            <a:rPr lang="en-US" sz="2000">
                              <a:latin typeface="Cambria Math" panose="02040503050406030204" pitchFamily="18" charset="0"/>
                            </a:rPr>
                            <m:t>2</m:t>
                          </m:r>
                        </m:sup>
                      </m:sSubSup>
                      <m:r>
                        <a:rPr lang="en-US" sz="2000">
                          <a:latin typeface="Cambria Math" panose="02040503050406030204" pitchFamily="18" charset="0"/>
                        </a:rPr>
                        <m:t>      </m:t>
                      </m:r>
                      <m:r>
                        <a:rPr lang="en-US" sz="2000" i="1" smtClean="0">
                          <a:solidFill>
                            <a:srgbClr val="FF0000"/>
                          </a:solidFill>
                          <a:latin typeface="Cambria Math" panose="02040503050406030204" pitchFamily="18" charset="0"/>
                        </a:rPr>
                        <m:t>𝐸𝑞𝑢𝑡𝑖𝑜𝑛</m:t>
                      </m:r>
                      <m:r>
                        <a:rPr lang="en-US" sz="2000">
                          <a:solidFill>
                            <a:srgbClr val="FF0000"/>
                          </a:solidFill>
                          <a:latin typeface="Cambria Math" panose="02040503050406030204" pitchFamily="18" charset="0"/>
                        </a:rPr>
                        <m:t> 2</m:t>
                      </m:r>
                    </m:oMath>
                  </m:oMathPara>
                </a14:m>
                <a:endParaRPr lang="en-US" sz="2000" dirty="0"/>
              </a:p>
            </p:txBody>
          </p:sp>
        </mc:Choice>
        <mc:Fallback xmlns="">
          <p:sp>
            <p:nvSpPr>
              <p:cNvPr id="21" name="Rectangle 20">
                <a:extLst>
                  <a:ext uri="{FF2B5EF4-FFF2-40B4-BE49-F238E27FC236}">
                    <a16:creationId xmlns:a16="http://schemas.microsoft.com/office/drawing/2014/main" id="{8A7B009F-99A5-42D4-925E-8500F9914335}"/>
                  </a:ext>
                </a:extLst>
              </p:cNvPr>
              <p:cNvSpPr>
                <a:spLocks noRot="1" noChangeAspect="1" noMove="1" noResize="1" noEditPoints="1" noAdjustHandles="1" noChangeArrowheads="1" noChangeShapeType="1" noTextEdit="1"/>
              </p:cNvSpPr>
              <p:nvPr/>
            </p:nvSpPr>
            <p:spPr>
              <a:xfrm>
                <a:off x="2827869" y="6475977"/>
                <a:ext cx="3848169" cy="450060"/>
              </a:xfrm>
              <a:prstGeom prst="rect">
                <a:avLst/>
              </a:prstGeom>
              <a:blipFill>
                <a:blip r:embed="rId9"/>
                <a:stretch>
                  <a:fillRect b="-9459"/>
                </a:stretch>
              </a:blipFill>
            </p:spPr>
            <p:txBody>
              <a:bodyPr/>
              <a:lstStyle/>
              <a:p>
                <a:r>
                  <a:rPr lang="en-US">
                    <a:noFill/>
                  </a:rPr>
                  <a:t> </a:t>
                </a:r>
              </a:p>
            </p:txBody>
          </p:sp>
        </mc:Fallback>
      </mc:AlternateContent>
    </p:spTree>
    <p:extLst>
      <p:ext uri="{BB962C8B-B14F-4D97-AF65-F5344CB8AC3E}">
        <p14:creationId xmlns:p14="http://schemas.microsoft.com/office/powerpoint/2010/main" val="1123464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Learning outcomes</a:t>
            </a:r>
          </a:p>
        </p:txBody>
      </p:sp>
      <p:pic>
        <p:nvPicPr>
          <p:cNvPr id="4" name="Picture 10"/>
          <p:cNvPicPr>
            <a:picLocks noChangeAspect="1"/>
          </p:cNvPicPr>
          <p:nvPr/>
        </p:nvPicPr>
        <p:blipFill rotWithShape="1">
          <a:blip r:embed="rId2" cstate="print">
            <a:duotone>
              <a:schemeClr val="accent4">
                <a:shade val="45000"/>
                <a:satMod val="135000"/>
              </a:schemeClr>
              <a:prstClr val="white"/>
            </a:duotone>
            <a:extLst>
              <a:ext uri="{28A0092B-C50C-407E-A947-70E740481C1C}">
                <a14:useLocalDpi xmlns:a14="http://schemas.microsoft.com/office/drawing/2010/main" val="0"/>
              </a:ext>
            </a:extLst>
          </a:blip>
          <a:srcRect b="18803"/>
          <a:stretch/>
        </p:blipFill>
        <p:spPr bwMode="auto">
          <a:xfrm>
            <a:off x="7300448" y="848812"/>
            <a:ext cx="1329699" cy="519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567428FA-3B85-41F6-A41D-26E7E6CEC11B}"/>
              </a:ext>
            </a:extLst>
          </p:cNvPr>
          <p:cNvSpPr/>
          <p:nvPr/>
        </p:nvSpPr>
        <p:spPr>
          <a:xfrm>
            <a:off x="174071" y="2218016"/>
            <a:ext cx="8795858" cy="2736134"/>
          </a:xfrm>
          <a:prstGeom prst="rect">
            <a:avLst/>
          </a:prstGeom>
        </p:spPr>
        <p:txBody>
          <a:bodyPr wrap="square">
            <a:spAutoFit/>
          </a:bodyPr>
          <a:lstStyle/>
          <a:p>
            <a:pPr lvl="0" defTabSz="457200">
              <a:spcBef>
                <a:spcPct val="20000"/>
              </a:spcBef>
              <a:spcAft>
                <a:spcPts val="600"/>
              </a:spcAft>
              <a:buClr>
                <a:srgbClr val="4590B8"/>
              </a:buClr>
              <a:buSzPct val="92000"/>
              <a:defRPr/>
            </a:pPr>
            <a:r>
              <a:rPr lang="en-US" sz="2800" dirty="0">
                <a:solidFill>
                  <a:prstClr val="black"/>
                </a:solidFill>
                <a:latin typeface="Times New Roman"/>
              </a:rPr>
              <a:t>Students are expected to understand the concepts and resolve the following mechanical problems in relation to:</a:t>
            </a:r>
          </a:p>
          <a:p>
            <a:pPr marL="306000" lvl="0" indent="-306000" defTabSz="457200">
              <a:spcBef>
                <a:spcPct val="20000"/>
              </a:spcBef>
              <a:spcAft>
                <a:spcPts val="600"/>
              </a:spcAft>
              <a:buClr>
                <a:srgbClr val="4590B8"/>
              </a:buClr>
              <a:buSzPct val="92000"/>
              <a:buFont typeface="Wingdings 2" panose="05020102010507070707" pitchFamily="18" charset="2"/>
              <a:buChar char=""/>
              <a:defRPr/>
            </a:pPr>
            <a:r>
              <a:rPr lang="en-US" sz="2800" dirty="0">
                <a:solidFill>
                  <a:prstClr val="black"/>
                </a:solidFill>
                <a:latin typeface="Times New Roman"/>
              </a:rPr>
              <a:t>Circular Motion</a:t>
            </a:r>
          </a:p>
          <a:p>
            <a:pPr marL="306000" lvl="0" indent="-306000" defTabSz="457200">
              <a:spcBef>
                <a:spcPct val="20000"/>
              </a:spcBef>
              <a:spcAft>
                <a:spcPts val="600"/>
              </a:spcAft>
              <a:buClr>
                <a:srgbClr val="4590B8"/>
              </a:buClr>
              <a:buSzPct val="92000"/>
              <a:buFont typeface="Wingdings 2" panose="05020102010507070707" pitchFamily="18" charset="2"/>
              <a:buChar char=""/>
              <a:defRPr/>
            </a:pPr>
            <a:r>
              <a:rPr lang="en-US" sz="2800" dirty="0">
                <a:solidFill>
                  <a:prstClr val="black"/>
                </a:solidFill>
                <a:latin typeface="Times New Roman"/>
              </a:rPr>
              <a:t>Simple Harmonic Motion</a:t>
            </a:r>
          </a:p>
          <a:p>
            <a:pPr marL="306000" lvl="0" indent="-306000" defTabSz="457200">
              <a:spcBef>
                <a:spcPct val="20000"/>
              </a:spcBef>
              <a:spcAft>
                <a:spcPts val="600"/>
              </a:spcAft>
              <a:buClr>
                <a:srgbClr val="4590B8"/>
              </a:buClr>
              <a:buSzPct val="92000"/>
              <a:buFont typeface="Wingdings 2" panose="05020102010507070707" pitchFamily="18" charset="2"/>
              <a:buChar char=""/>
              <a:defRPr/>
            </a:pPr>
            <a:r>
              <a:rPr lang="en-US" sz="2800" dirty="0">
                <a:solidFill>
                  <a:prstClr val="black"/>
                </a:solidFill>
                <a:latin typeface="Times New Roman"/>
              </a:rPr>
              <a:t>Momentum and Conservation of Momentum</a:t>
            </a:r>
          </a:p>
        </p:txBody>
      </p:sp>
    </p:spTree>
    <p:extLst>
      <p:ext uri="{BB962C8B-B14F-4D97-AF65-F5344CB8AC3E}">
        <p14:creationId xmlns:p14="http://schemas.microsoft.com/office/powerpoint/2010/main" val="1352826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6D8FCE4-156B-4B78-A4E9-A0A94C448DDE}"/>
                  </a:ext>
                </a:extLst>
              </p:cNvPr>
              <p:cNvSpPr/>
              <p:nvPr/>
            </p:nvSpPr>
            <p:spPr>
              <a:xfrm>
                <a:off x="2069707" y="1811618"/>
                <a:ext cx="3712683"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−3=1.5</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r>
                        <a:rPr lang="en-US">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2</m:t>
                          </m:r>
                          <m:r>
                            <a:rPr lang="en-US" i="1">
                              <a:latin typeface="Cambria Math" panose="02040503050406030204" pitchFamily="18" charset="0"/>
                            </a:rPr>
                            <m:t>𝑓</m:t>
                          </m:r>
                        </m:sub>
                      </m:sSub>
                      <m:r>
                        <a:rPr lang="en-US">
                          <a:latin typeface="Cambria Math" panose="02040503050406030204" pitchFamily="18" charset="0"/>
                        </a:rPr>
                        <m:t>       </m:t>
                      </m:r>
                      <m:r>
                        <a:rPr lang="en-US" i="1">
                          <a:latin typeface="Cambria Math" panose="02040503050406030204" pitchFamily="18" charset="0"/>
                        </a:rPr>
                        <m:t>𝐸𝑞𝑢𝑎𝑡𝑖𝑜𝑛</m:t>
                      </m:r>
                      <m:r>
                        <a:rPr lang="en-US">
                          <a:latin typeface="Cambria Math" panose="02040503050406030204" pitchFamily="18" charset="0"/>
                        </a:rPr>
                        <m:t> 1</m:t>
                      </m:r>
                    </m:oMath>
                  </m:oMathPara>
                </a14:m>
                <a:endParaRPr lang="en-US" dirty="0"/>
              </a:p>
            </p:txBody>
          </p:sp>
        </mc:Choice>
        <mc:Fallback xmlns="">
          <p:sp>
            <p:nvSpPr>
              <p:cNvPr id="14" name="Rectangle 13">
                <a:extLst>
                  <a:ext uri="{FF2B5EF4-FFF2-40B4-BE49-F238E27FC236}">
                    <a16:creationId xmlns:a16="http://schemas.microsoft.com/office/drawing/2014/main" id="{06D8FCE4-156B-4B78-A4E9-A0A94C448DDE}"/>
                  </a:ext>
                </a:extLst>
              </p:cNvPr>
              <p:cNvSpPr>
                <a:spLocks noRot="1" noChangeAspect="1" noMove="1" noResize="1" noEditPoints="1" noAdjustHandles="1" noChangeArrowheads="1" noChangeShapeType="1" noTextEdit="1"/>
              </p:cNvSpPr>
              <p:nvPr/>
            </p:nvSpPr>
            <p:spPr>
              <a:xfrm>
                <a:off x="2069707" y="1811618"/>
                <a:ext cx="3712683" cy="391582"/>
              </a:xfrm>
              <a:prstGeom prst="rect">
                <a:avLst/>
              </a:prstGeom>
              <a:blipFill>
                <a:blip r:embed="rId2"/>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8A7B009F-99A5-42D4-925E-8500F9914335}"/>
                  </a:ext>
                </a:extLst>
              </p:cNvPr>
              <p:cNvSpPr/>
              <p:nvPr/>
            </p:nvSpPr>
            <p:spPr>
              <a:xfrm>
                <a:off x="2181916" y="2306337"/>
                <a:ext cx="3616503" cy="4142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12=0.75</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up>
                          <m:r>
                            <a:rPr lang="en-US">
                              <a:latin typeface="Cambria Math" panose="02040503050406030204" pitchFamily="18" charset="0"/>
                            </a:rPr>
                            <m:t>2</m:t>
                          </m:r>
                        </m:sup>
                      </m:sSubSup>
                      <m:r>
                        <a:rPr lang="en-US">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𝑣</m:t>
                          </m:r>
                        </m:e>
                        <m:sub>
                          <m:r>
                            <a:rPr lang="en-US">
                              <a:latin typeface="Cambria Math" panose="02040503050406030204" pitchFamily="18" charset="0"/>
                            </a:rPr>
                            <m:t>2</m:t>
                          </m:r>
                          <m:r>
                            <a:rPr lang="en-US" i="1">
                              <a:latin typeface="Cambria Math" panose="02040503050406030204" pitchFamily="18" charset="0"/>
                            </a:rPr>
                            <m:t>𝑓</m:t>
                          </m:r>
                        </m:sub>
                        <m:sup>
                          <m:r>
                            <a:rPr lang="en-US">
                              <a:latin typeface="Cambria Math" panose="02040503050406030204" pitchFamily="18" charset="0"/>
                            </a:rPr>
                            <m:t>2</m:t>
                          </m:r>
                        </m:sup>
                      </m:sSubSup>
                      <m:r>
                        <a:rPr lang="en-US">
                          <a:latin typeface="Cambria Math" panose="02040503050406030204" pitchFamily="18" charset="0"/>
                        </a:rPr>
                        <m:t>      </m:t>
                      </m:r>
                      <m:r>
                        <a:rPr lang="en-US" i="1">
                          <a:latin typeface="Cambria Math" panose="02040503050406030204" pitchFamily="18" charset="0"/>
                        </a:rPr>
                        <m:t>𝐸𝑞𝑢</m:t>
                      </m:r>
                      <m:r>
                        <a:rPr lang="en-US" b="0" i="1" smtClean="0">
                          <a:latin typeface="Cambria Math" panose="02040503050406030204" pitchFamily="18" charset="0"/>
                        </a:rPr>
                        <m:t>𝑎</m:t>
                      </m:r>
                      <m:r>
                        <a:rPr lang="en-US" i="1">
                          <a:latin typeface="Cambria Math" panose="02040503050406030204" pitchFamily="18" charset="0"/>
                        </a:rPr>
                        <m:t>𝑡𝑖𝑜𝑛</m:t>
                      </m:r>
                      <m:r>
                        <a:rPr lang="en-US">
                          <a:latin typeface="Cambria Math" panose="02040503050406030204" pitchFamily="18" charset="0"/>
                        </a:rPr>
                        <m:t> 2</m:t>
                      </m:r>
                    </m:oMath>
                  </m:oMathPara>
                </a14:m>
                <a:endParaRPr lang="en-US" dirty="0"/>
              </a:p>
            </p:txBody>
          </p:sp>
        </mc:Choice>
        <mc:Fallback xmlns="">
          <p:sp>
            <p:nvSpPr>
              <p:cNvPr id="21" name="Rectangle 20">
                <a:extLst>
                  <a:ext uri="{FF2B5EF4-FFF2-40B4-BE49-F238E27FC236}">
                    <a16:creationId xmlns:a16="http://schemas.microsoft.com/office/drawing/2014/main" id="{8A7B009F-99A5-42D4-925E-8500F9914335}"/>
                  </a:ext>
                </a:extLst>
              </p:cNvPr>
              <p:cNvSpPr>
                <a:spLocks noRot="1" noChangeAspect="1" noMove="1" noResize="1" noEditPoints="1" noAdjustHandles="1" noChangeArrowheads="1" noChangeShapeType="1" noTextEdit="1"/>
              </p:cNvSpPr>
              <p:nvPr/>
            </p:nvSpPr>
            <p:spPr>
              <a:xfrm>
                <a:off x="2181916" y="2306337"/>
                <a:ext cx="3616503" cy="414281"/>
              </a:xfrm>
              <a:prstGeom prst="rect">
                <a:avLst/>
              </a:prstGeom>
              <a:blipFill>
                <a:blip r:embed="rId3"/>
                <a:stretch>
                  <a:fillRect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ADF16FF-86A1-4672-966B-583D7C1C305D}"/>
                  </a:ext>
                </a:extLst>
              </p:cNvPr>
              <p:cNvSpPr/>
              <p:nvPr/>
            </p:nvSpPr>
            <p:spPr>
              <a:xfrm>
                <a:off x="0" y="864808"/>
                <a:ext cx="8600175" cy="491288"/>
              </a:xfrm>
              <a:prstGeom prst="rect">
                <a:avLst/>
              </a:prstGeom>
            </p:spPr>
            <p:txBody>
              <a:bodyPr wrap="none">
                <a:spAutoFit/>
              </a:bodyPr>
              <a:lstStyle/>
              <a:p>
                <a:pPr>
                  <a:tabLst>
                    <a:tab pos="224028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To solve for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1</m:t>
                        </m:r>
                        <m:r>
                          <a:rPr lang="en-US" sz="2400" i="1">
                            <a:latin typeface="Cambria Math" panose="02040503050406030204" pitchFamily="18" charset="0"/>
                            <a:ea typeface="Times New Roman" panose="02020603050405020304" pitchFamily="18" charset="0"/>
                          </a:rPr>
                          <m:t>𝑓</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2</m:t>
                        </m:r>
                        <m:r>
                          <a:rPr lang="en-US" sz="2400" i="1">
                            <a:latin typeface="Cambria Math" panose="02040503050406030204" pitchFamily="18" charset="0"/>
                            <a:ea typeface="Times New Roman" panose="02020603050405020304" pitchFamily="18" charset="0"/>
                          </a:rPr>
                          <m:t>𝑓</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use substitution or simultaneous equations:</a:t>
                </a:r>
              </a:p>
            </p:txBody>
          </p:sp>
        </mc:Choice>
        <mc:Fallback xmlns="">
          <p:sp>
            <p:nvSpPr>
              <p:cNvPr id="4" name="Rectangle 3">
                <a:extLst>
                  <a:ext uri="{FF2B5EF4-FFF2-40B4-BE49-F238E27FC236}">
                    <a16:creationId xmlns:a16="http://schemas.microsoft.com/office/drawing/2014/main" id="{AADF16FF-86A1-4672-966B-583D7C1C305D}"/>
                  </a:ext>
                </a:extLst>
              </p:cNvPr>
              <p:cNvSpPr>
                <a:spLocks noRot="1" noChangeAspect="1" noMove="1" noResize="1" noEditPoints="1" noAdjustHandles="1" noChangeArrowheads="1" noChangeShapeType="1" noTextEdit="1"/>
              </p:cNvSpPr>
              <p:nvPr/>
            </p:nvSpPr>
            <p:spPr>
              <a:xfrm>
                <a:off x="0" y="864808"/>
                <a:ext cx="8600175" cy="491288"/>
              </a:xfrm>
              <a:prstGeom prst="rect">
                <a:avLst/>
              </a:prstGeom>
              <a:blipFill>
                <a:blip r:embed="rId4"/>
                <a:stretch>
                  <a:fillRect l="-1063" t="-10000" b="-2250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82679295-4C4D-4AB7-8B2F-256AF9E47936}"/>
              </a:ext>
            </a:extLst>
          </p:cNvPr>
          <p:cNvSpPr/>
          <p:nvPr/>
        </p:nvSpPr>
        <p:spPr>
          <a:xfrm>
            <a:off x="218643" y="2694315"/>
            <a:ext cx="8457765" cy="461665"/>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rPr>
              <a:t>By solving the system of equations you can find the final velocities</a:t>
            </a:r>
            <a:endParaRPr lang="en-US" sz="2400"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148713A-541F-4BC7-9854-0560768EE5F6}"/>
                  </a:ext>
                </a:extLst>
              </p:cNvPr>
              <p:cNvSpPr/>
              <p:nvPr/>
            </p:nvSpPr>
            <p:spPr>
              <a:xfrm>
                <a:off x="945222" y="3211733"/>
                <a:ext cx="6904139" cy="1064907"/>
              </a:xfrm>
              <a:prstGeom prst="rect">
                <a:avLst/>
              </a:prstGeom>
            </p:spPr>
            <p:txBody>
              <a:bodyPr wrap="square">
                <a:spAutoFit/>
              </a:bodyPr>
              <a:lstStyle/>
              <a:p>
                <a:pPr marL="342900" lvl="0" indent="-342900">
                  <a:buSzPts val="1000"/>
                  <a:buFont typeface="Symbol" panose="05050102010706020507" pitchFamily="18" charset="2"/>
                  <a:buChar char=""/>
                  <a:tabLst>
                    <a:tab pos="45720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Solution 1:</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𝑣</m:t>
                        </m:r>
                      </m:e>
                      <m:sub>
                        <m:r>
                          <a:rPr lang="en-US" sz="2000" i="1">
                            <a:latin typeface="Cambria Math" panose="02040503050406030204" pitchFamily="18" charset="0"/>
                            <a:ea typeface="Times New Roman" panose="02020603050405020304" pitchFamily="18" charset="0"/>
                          </a:rPr>
                          <m:t>1</m:t>
                        </m:r>
                        <m:r>
                          <a:rPr lang="en-US" sz="2000" i="1">
                            <a:latin typeface="Cambria Math" panose="02040503050406030204" pitchFamily="18" charset="0"/>
                            <a:ea typeface="Times New Roman" panose="02020603050405020304" pitchFamily="18" charset="0"/>
                          </a:rPr>
                          <m:t>𝑓</m:t>
                        </m:r>
                      </m:sub>
                    </m:sSub>
                    <m:r>
                      <a:rPr lang="en-US" sz="2000" i="1">
                        <a:latin typeface="Cambria Math" panose="02040503050406030204" pitchFamily="18" charset="0"/>
                        <a:ea typeface="Times New Roman" panose="02020603050405020304" pitchFamily="18" charset="0"/>
                      </a:rPr>
                      <m:t>​=</m:t>
                    </m:r>
                    <m:r>
                      <a:rPr lang="en-US" sz="2000" b="0" i="1" smtClean="0">
                        <a:latin typeface="Cambria Math" panose="02040503050406030204" pitchFamily="18" charset="0"/>
                        <a:ea typeface="Times New Roman" panose="02020603050405020304" pitchFamily="18" charset="0"/>
                      </a:rPr>
                      <m:t>2.0 </m:t>
                    </m:r>
                    <m:r>
                      <a:rPr lang="en-US" sz="2000" b="0" i="1" smtClean="0">
                        <a:latin typeface="Cambria Math" panose="02040503050406030204" pitchFamily="18" charset="0"/>
                        <a:ea typeface="Times New Roman" panose="02020603050405020304" pitchFamily="18" charset="0"/>
                      </a:rPr>
                      <m:t>𝑚</m:t>
                    </m:r>
                    <m:r>
                      <a:rPr lang="en-US" sz="2000" b="0" i="1" smtClean="0">
                        <a:latin typeface="Cambria Math" panose="02040503050406030204" pitchFamily="18" charset="0"/>
                        <a:ea typeface="Times New Roman" panose="02020603050405020304" pitchFamily="18" charset="0"/>
                      </a:rPr>
                      <m:t>/</m:t>
                    </m:r>
                    <m:r>
                      <a:rPr lang="en-US" sz="2000" b="0" i="1" smtClean="0">
                        <a:latin typeface="Cambria Math" panose="02040503050406030204" pitchFamily="18" charset="0"/>
                        <a:ea typeface="Times New Roman" panose="02020603050405020304" pitchFamily="18" charset="0"/>
                      </a:rPr>
                      <m:t>𝑠</m:t>
                    </m:r>
                  </m:oMath>
                </a14:m>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prstClr val="black"/>
                            </a:solidFill>
                            <a:latin typeface="Cambria Math" panose="02040503050406030204" pitchFamily="18" charset="0"/>
                            <a:ea typeface="Times New Roman" panose="02020603050405020304" pitchFamily="18" charset="0"/>
                          </a:rPr>
                        </m:ctrlPr>
                      </m:sSubPr>
                      <m:e>
                        <m:r>
                          <a:rPr lang="en-US" sz="2000" i="1">
                            <a:solidFill>
                              <a:prstClr val="black"/>
                            </a:solidFill>
                            <a:latin typeface="Cambria Math" panose="02040503050406030204" pitchFamily="18" charset="0"/>
                            <a:ea typeface="Times New Roman" panose="02020603050405020304" pitchFamily="18" charset="0"/>
                          </a:rPr>
                          <m:t>𝑎𝑛𝑑</m:t>
                        </m:r>
                        <m:r>
                          <a:rPr lang="en-US" sz="2000" i="1">
                            <a:solidFill>
                              <a:prstClr val="black"/>
                            </a:solidFill>
                            <a:latin typeface="Cambria Math" panose="02040503050406030204" pitchFamily="18" charset="0"/>
                            <a:ea typeface="Times New Roman" panose="02020603050405020304" pitchFamily="18" charset="0"/>
                          </a:rPr>
                          <m:t> </m:t>
                        </m:r>
                        <m:r>
                          <a:rPr lang="en-US" sz="2000" i="1">
                            <a:solidFill>
                              <a:prstClr val="black"/>
                            </a:solidFill>
                            <a:latin typeface="Cambria Math" panose="02040503050406030204" pitchFamily="18" charset="0"/>
                            <a:ea typeface="Times New Roman" panose="02020603050405020304" pitchFamily="18" charset="0"/>
                          </a:rPr>
                          <m:t>𝑣</m:t>
                        </m:r>
                      </m:e>
                      <m:sub>
                        <m:r>
                          <a:rPr lang="en-US" sz="2000" i="1">
                            <a:solidFill>
                              <a:prstClr val="black"/>
                            </a:solidFill>
                            <a:latin typeface="Cambria Math" panose="02040503050406030204" pitchFamily="18" charset="0"/>
                            <a:ea typeface="Times New Roman" panose="02020603050405020304" pitchFamily="18" charset="0"/>
                          </a:rPr>
                          <m:t>2</m:t>
                        </m:r>
                        <m:r>
                          <a:rPr lang="en-US" sz="2000" i="1">
                            <a:solidFill>
                              <a:prstClr val="black"/>
                            </a:solidFill>
                            <a:latin typeface="Cambria Math" panose="02040503050406030204" pitchFamily="18" charset="0"/>
                            <a:ea typeface="Times New Roman" panose="02020603050405020304" pitchFamily="18" charset="0"/>
                          </a:rPr>
                          <m:t>𝑓</m:t>
                        </m:r>
                      </m:sub>
                    </m:sSub>
                    <m:r>
                      <a:rPr lang="en-US" sz="2000" i="1">
                        <a:solidFill>
                          <a:prstClr val="black"/>
                        </a:solidFill>
                        <a:latin typeface="Cambria Math" panose="02040503050406030204" pitchFamily="18" charset="0"/>
                        <a:ea typeface="Times New Roman" panose="02020603050405020304" pitchFamily="18" charset="0"/>
                      </a:rPr>
                      <m:t>​=−3.0 </m:t>
                    </m:r>
                    <m:r>
                      <a:rPr lang="en-US" sz="2000" i="1">
                        <a:solidFill>
                          <a:prstClr val="black"/>
                        </a:solidFill>
                        <a:latin typeface="Cambria Math" panose="02040503050406030204" pitchFamily="18" charset="0"/>
                        <a:ea typeface="Times New Roman" panose="02020603050405020304" pitchFamily="18" charset="0"/>
                      </a:rPr>
                      <m:t>𝑚</m:t>
                    </m:r>
                    <m:r>
                      <a:rPr lang="en-US" sz="2000" i="1">
                        <a:solidFill>
                          <a:prstClr val="black"/>
                        </a:solidFill>
                        <a:latin typeface="Cambria Math" panose="02040503050406030204" pitchFamily="18" charset="0"/>
                        <a:ea typeface="Times New Roman" panose="02020603050405020304" pitchFamily="18" charset="0"/>
                      </a:rPr>
                      <m:t>/</m:t>
                    </m:r>
                    <m:r>
                      <a:rPr lang="en-US" sz="2000" i="1">
                        <a:solidFill>
                          <a:prstClr val="black"/>
                        </a:solidFill>
                        <a:latin typeface="Cambria Math" panose="02040503050406030204" pitchFamily="18" charset="0"/>
                        <a:ea typeface="Times New Roman" panose="02020603050405020304" pitchFamily="18" charset="0"/>
                      </a:rPr>
                      <m:t>𝑠</m:t>
                    </m:r>
                  </m:oMath>
                </a14:m>
                <a:endParaRPr lang="en-US" sz="20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endParaRPr lang="en-US" sz="2000" b="1"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Solution 2:</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𝑣</m:t>
                        </m:r>
                      </m:e>
                      <m:sub>
                        <m:r>
                          <a:rPr lang="en-US" sz="2000" i="1">
                            <a:latin typeface="Cambria Math" panose="02040503050406030204" pitchFamily="18" charset="0"/>
                            <a:ea typeface="Times New Roman" panose="02020603050405020304" pitchFamily="18" charset="0"/>
                          </a:rPr>
                          <m:t>1</m:t>
                        </m:r>
                        <m:r>
                          <a:rPr lang="en-US" sz="2000" i="1">
                            <a:latin typeface="Cambria Math" panose="02040503050406030204" pitchFamily="18" charset="0"/>
                            <a:ea typeface="Times New Roman" panose="02020603050405020304" pitchFamily="18" charset="0"/>
                          </a:rPr>
                          <m:t>𝑓</m:t>
                        </m:r>
                      </m:sub>
                    </m:sSub>
                    <m:r>
                      <a:rPr lang="en-US" sz="2000" i="1">
                        <a:latin typeface="Cambria Math" panose="02040503050406030204" pitchFamily="18" charset="0"/>
                        <a:ea typeface="Times New Roman" panose="02020603050405020304" pitchFamily="18" charset="0"/>
                      </a:rPr>
                      <m:t>​=−3.71</m:t>
                    </m:r>
                    <m:r>
                      <a:rPr lang="en-US" sz="2000" i="1">
                        <a:latin typeface="Cambria Math" panose="02040503050406030204" pitchFamily="18" charset="0"/>
                        <a:ea typeface="Times New Roman" panose="02020603050405020304" pitchFamily="18" charset="0"/>
                      </a:rPr>
                      <m:t>𝑚</m:t>
                    </m:r>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𝑠</m:t>
                    </m:r>
                  </m:oMath>
                </a14:m>
                <a:r>
                  <a:rPr lang="en-US" sz="2000" dirty="0">
                    <a:solidFill>
                      <a:prstClr val="black"/>
                    </a:solidFill>
                    <a:ea typeface="Times New Roman" panose="02020603050405020304" pitchFamily="18" charset="0"/>
                  </a:rPr>
                  <a:t>    </a:t>
                </a:r>
                <a14:m>
                  <m:oMath xmlns:m="http://schemas.openxmlformats.org/officeDocument/2006/math">
                    <m:r>
                      <a:rPr lang="en-US" sz="2000" i="1">
                        <a:solidFill>
                          <a:prstClr val="black"/>
                        </a:solidFill>
                        <a:latin typeface="Cambria Math" panose="02040503050406030204" pitchFamily="18" charset="0"/>
                        <a:ea typeface="Times New Roman" panose="02020603050405020304" pitchFamily="18" charset="0"/>
                      </a:rPr>
                      <m:t>𝑎𝑛𝑑</m:t>
                    </m:r>
                    <m:r>
                      <a:rPr lang="en-US" sz="2000" i="1">
                        <a:solidFill>
                          <a:prstClr val="black"/>
                        </a:solidFill>
                        <a:latin typeface="Cambria Math" panose="02040503050406030204" pitchFamily="18" charset="0"/>
                        <a:ea typeface="Times New Roman" panose="02020603050405020304" pitchFamily="18" charset="0"/>
                      </a:rPr>
                      <m:t> </m:t>
                    </m:r>
                    <m:sSub>
                      <m:sSubPr>
                        <m:ctrlPr>
                          <a:rPr lang="en-US" sz="2000" i="1">
                            <a:solidFill>
                              <a:prstClr val="black"/>
                            </a:solidFill>
                            <a:latin typeface="Cambria Math" panose="02040503050406030204" pitchFamily="18" charset="0"/>
                            <a:ea typeface="Times New Roman" panose="02020603050405020304" pitchFamily="18" charset="0"/>
                          </a:rPr>
                        </m:ctrlPr>
                      </m:sSubPr>
                      <m:e>
                        <m:r>
                          <a:rPr lang="en-US" sz="2000" i="1">
                            <a:solidFill>
                              <a:prstClr val="black"/>
                            </a:solidFill>
                            <a:latin typeface="Cambria Math" panose="02040503050406030204" pitchFamily="18" charset="0"/>
                            <a:ea typeface="Times New Roman" panose="02020603050405020304" pitchFamily="18" charset="0"/>
                          </a:rPr>
                          <m:t>𝑣</m:t>
                        </m:r>
                      </m:e>
                      <m:sub>
                        <m:r>
                          <a:rPr lang="en-US" sz="2000" i="1">
                            <a:solidFill>
                              <a:prstClr val="black"/>
                            </a:solidFill>
                            <a:latin typeface="Cambria Math" panose="02040503050406030204" pitchFamily="18" charset="0"/>
                            <a:ea typeface="Times New Roman" panose="02020603050405020304" pitchFamily="18" charset="0"/>
                          </a:rPr>
                          <m:t>2</m:t>
                        </m:r>
                        <m:r>
                          <a:rPr lang="en-US" sz="2000" i="1">
                            <a:solidFill>
                              <a:prstClr val="black"/>
                            </a:solidFill>
                            <a:latin typeface="Cambria Math" panose="02040503050406030204" pitchFamily="18" charset="0"/>
                            <a:ea typeface="Times New Roman" panose="02020603050405020304" pitchFamily="18" charset="0"/>
                          </a:rPr>
                          <m:t>𝑓</m:t>
                        </m:r>
                      </m:sub>
                    </m:sSub>
                    <m:r>
                      <a:rPr lang="en-US" sz="2000" i="1">
                        <a:solidFill>
                          <a:prstClr val="black"/>
                        </a:solidFill>
                        <a:latin typeface="Cambria Math" panose="02040503050406030204" pitchFamily="18" charset="0"/>
                        <a:ea typeface="Times New Roman" panose="02020603050405020304" pitchFamily="18" charset="0"/>
                      </a:rPr>
                      <m:t>​=1.2</m:t>
                    </m:r>
                    <m:r>
                      <a:rPr lang="en-US" sz="2000" b="0" i="1" smtClean="0">
                        <a:solidFill>
                          <a:prstClr val="black"/>
                        </a:solidFill>
                        <a:latin typeface="Cambria Math" panose="02040503050406030204" pitchFamily="18" charset="0"/>
                        <a:ea typeface="Times New Roman" panose="02020603050405020304" pitchFamily="18" charset="0"/>
                      </a:rPr>
                      <m:t>9</m:t>
                    </m:r>
                    <m:r>
                      <a:rPr lang="en-US" sz="2000" i="1">
                        <a:solidFill>
                          <a:prstClr val="black"/>
                        </a:solidFill>
                        <a:latin typeface="Cambria Math" panose="02040503050406030204" pitchFamily="18" charset="0"/>
                        <a:ea typeface="Times New Roman" panose="02020603050405020304" pitchFamily="18" charset="0"/>
                      </a:rPr>
                      <m:t> </m:t>
                    </m:r>
                    <m:r>
                      <a:rPr lang="en-US" sz="2000" i="1">
                        <a:solidFill>
                          <a:prstClr val="black"/>
                        </a:solidFill>
                        <a:latin typeface="Cambria Math" panose="02040503050406030204" pitchFamily="18" charset="0"/>
                        <a:ea typeface="Times New Roman" panose="02020603050405020304" pitchFamily="18" charset="0"/>
                      </a:rPr>
                      <m:t>𝑚</m:t>
                    </m:r>
                    <m:r>
                      <a:rPr lang="en-US" sz="2000" i="1">
                        <a:solidFill>
                          <a:prstClr val="black"/>
                        </a:solidFill>
                        <a:latin typeface="Cambria Math" panose="02040503050406030204" pitchFamily="18" charset="0"/>
                        <a:ea typeface="Times New Roman" panose="02020603050405020304" pitchFamily="18" charset="0"/>
                      </a:rPr>
                      <m:t>/</m:t>
                    </m:r>
                    <m:r>
                      <a:rPr lang="en-US" sz="2000" i="1">
                        <a:solidFill>
                          <a:prstClr val="black"/>
                        </a:solidFill>
                        <a:latin typeface="Cambria Math" panose="02040503050406030204" pitchFamily="18" charset="0"/>
                        <a:ea typeface="Times New Roman" panose="02020603050405020304" pitchFamily="18" charset="0"/>
                      </a:rPr>
                      <m:t>𝑠</m:t>
                    </m:r>
                    <m:r>
                      <a:rPr lang="en-US" sz="2000" i="1">
                        <a:solidFill>
                          <a:prstClr val="black"/>
                        </a:solidFill>
                        <a:latin typeface="Cambria Math" panose="02040503050406030204" pitchFamily="18" charset="0"/>
                        <a:ea typeface="Times New Roman" panose="02020603050405020304" pitchFamily="18" charset="0"/>
                      </a:rPr>
                      <m:t>.</m:t>
                    </m:r>
                  </m:oMath>
                </a14:m>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9" name="Rectangle 8">
                <a:extLst>
                  <a:ext uri="{FF2B5EF4-FFF2-40B4-BE49-F238E27FC236}">
                    <a16:creationId xmlns:a16="http://schemas.microsoft.com/office/drawing/2014/main" id="{3148713A-541F-4BC7-9854-0560768EE5F6}"/>
                  </a:ext>
                </a:extLst>
              </p:cNvPr>
              <p:cNvSpPr>
                <a:spLocks noRot="1" noChangeAspect="1" noMove="1" noResize="1" noEditPoints="1" noAdjustHandles="1" noChangeArrowheads="1" noChangeShapeType="1" noTextEdit="1"/>
              </p:cNvSpPr>
              <p:nvPr/>
            </p:nvSpPr>
            <p:spPr>
              <a:xfrm>
                <a:off x="945222" y="3211733"/>
                <a:ext cx="6904139" cy="1064907"/>
              </a:xfrm>
              <a:prstGeom prst="rect">
                <a:avLst/>
              </a:prstGeom>
              <a:blipFill>
                <a:blip r:embed="rId5"/>
                <a:stretch>
                  <a:fillRect t="-3429" b="-685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D7B3FA9-D165-464A-AF38-99BDFF18BF3D}"/>
              </a:ext>
            </a:extLst>
          </p:cNvPr>
          <p:cNvSpPr txBox="1"/>
          <p:nvPr/>
        </p:nvSpPr>
        <p:spPr>
          <a:xfrm>
            <a:off x="218643" y="4898571"/>
            <a:ext cx="8740799"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first one is of no interest given that it describes the case that the two objects do not collide.</a:t>
            </a:r>
          </a:p>
        </p:txBody>
      </p:sp>
      <p:cxnSp>
        <p:nvCxnSpPr>
          <p:cNvPr id="13" name="Straight Connector 12">
            <a:extLst>
              <a:ext uri="{FF2B5EF4-FFF2-40B4-BE49-F238E27FC236}">
                <a16:creationId xmlns:a16="http://schemas.microsoft.com/office/drawing/2014/main" id="{07CB2070-0633-438D-9B90-14376041674E}"/>
              </a:ext>
            </a:extLst>
          </p:cNvPr>
          <p:cNvCxnSpPr/>
          <p:nvPr/>
        </p:nvCxnSpPr>
        <p:spPr>
          <a:xfrm>
            <a:off x="4629150" y="489857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478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2" name="Rectangle 1">
            <a:extLst>
              <a:ext uri="{FF2B5EF4-FFF2-40B4-BE49-F238E27FC236}">
                <a16:creationId xmlns:a16="http://schemas.microsoft.com/office/drawing/2014/main" id="{D34DEB00-B667-4FE5-A5C6-33EFCE3D5923}"/>
              </a:ext>
            </a:extLst>
          </p:cNvPr>
          <p:cNvSpPr/>
          <p:nvPr/>
        </p:nvSpPr>
        <p:spPr>
          <a:xfrm>
            <a:off x="150200" y="780041"/>
            <a:ext cx="8843599" cy="1200329"/>
          </a:xfrm>
          <a:prstGeom prst="rect">
            <a:avLst/>
          </a:prstGeom>
        </p:spPr>
        <p:txBody>
          <a:bodyPr wrap="square">
            <a:spAutoFit/>
          </a:bodyPr>
          <a:lstStyle/>
          <a:p>
            <a:pPr algn="just">
              <a:tabLst>
                <a:tab pos="176784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Alternatively: If you want to avoid solving the previous quadratic system in the case of elastic collisions you can combine equations 1 and 2 to derive  the equation 3 (refer to book/theory):</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9C804910-E7F9-42F0-831F-F705E4A7090C}"/>
                  </a:ext>
                </a:extLst>
              </p:cNvPr>
              <p:cNvSpPr/>
              <p:nvPr/>
            </p:nvSpPr>
            <p:spPr>
              <a:xfrm>
                <a:off x="2910062" y="2103030"/>
                <a:ext cx="3736728"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2</m:t>
                          </m:r>
                          <m:r>
                            <a:rPr lang="en-US" i="1">
                              <a:latin typeface="Cambria Math" panose="02040503050406030204" pitchFamily="18" charset="0"/>
                            </a:rPr>
                            <m:t>𝑖</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2</m:t>
                          </m:r>
                          <m:r>
                            <a:rPr lang="en-US" i="1">
                              <a:latin typeface="Cambria Math" panose="02040503050406030204" pitchFamily="18" charset="0"/>
                            </a:rPr>
                            <m:t>𝑓</m:t>
                          </m:r>
                        </m:sub>
                      </m:sSub>
                      <m:r>
                        <a:rPr lang="en-US">
                          <a:latin typeface="Cambria Math" panose="02040503050406030204" pitchFamily="18" charset="0"/>
                        </a:rPr>
                        <m:t>     </m:t>
                      </m:r>
                      <m:r>
                        <a:rPr lang="en-US" i="1">
                          <a:latin typeface="Cambria Math" panose="02040503050406030204" pitchFamily="18" charset="0"/>
                        </a:rPr>
                        <m:t>𝐸𝑞𝑢𝑎𝑡𝑖𝑜𝑛</m:t>
                      </m:r>
                      <m:r>
                        <a:rPr lang="en-US">
                          <a:latin typeface="Cambria Math" panose="02040503050406030204" pitchFamily="18" charset="0"/>
                        </a:rPr>
                        <m:t> 3</m:t>
                      </m:r>
                    </m:oMath>
                  </m:oMathPara>
                </a14:m>
                <a:endParaRPr lang="en-US" dirty="0"/>
              </a:p>
            </p:txBody>
          </p:sp>
        </mc:Choice>
        <mc:Fallback xmlns="">
          <p:sp>
            <p:nvSpPr>
              <p:cNvPr id="6" name="Rectangle 5">
                <a:extLst>
                  <a:ext uri="{FF2B5EF4-FFF2-40B4-BE49-F238E27FC236}">
                    <a16:creationId xmlns:a16="http://schemas.microsoft.com/office/drawing/2014/main" id="{9C804910-E7F9-42F0-831F-F705E4A7090C}"/>
                  </a:ext>
                </a:extLst>
              </p:cNvPr>
              <p:cNvSpPr>
                <a:spLocks noRot="1" noChangeAspect="1" noMove="1" noResize="1" noEditPoints="1" noAdjustHandles="1" noChangeArrowheads="1" noChangeShapeType="1" noTextEdit="1"/>
              </p:cNvSpPr>
              <p:nvPr/>
            </p:nvSpPr>
            <p:spPr>
              <a:xfrm>
                <a:off x="2910062" y="2103030"/>
                <a:ext cx="3736728" cy="391582"/>
              </a:xfrm>
              <a:prstGeom prst="rect">
                <a:avLst/>
              </a:prstGeom>
              <a:blipFill>
                <a:blip r:embed="rId2"/>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4E1C031-6BDB-4F5B-8997-B7349BDCCE43}"/>
                  </a:ext>
                </a:extLst>
              </p:cNvPr>
              <p:cNvSpPr/>
              <p:nvPr/>
            </p:nvSpPr>
            <p:spPr>
              <a:xfrm>
                <a:off x="2925275" y="2522592"/>
                <a:ext cx="2240357"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r>
                        <a:rPr lang="en-US">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2</m:t>
                          </m:r>
                          <m:r>
                            <a:rPr lang="en-US" i="1">
                              <a:latin typeface="Cambria Math" panose="02040503050406030204" pitchFamily="18" charset="0"/>
                            </a:rPr>
                            <m:t>𝑓</m:t>
                          </m:r>
                        </m:sub>
                      </m:sSub>
                      <m:r>
                        <a:rPr lang="en-US">
                          <a:latin typeface="Cambria Math" panose="02040503050406030204" pitchFamily="18" charset="0"/>
                        </a:rPr>
                        <m:t> </m:t>
                      </m:r>
                    </m:oMath>
                  </m:oMathPara>
                </a14:m>
                <a:endParaRPr lang="en-US" dirty="0"/>
              </a:p>
            </p:txBody>
          </p:sp>
        </mc:Choice>
        <mc:Fallback xmlns="">
          <p:sp>
            <p:nvSpPr>
              <p:cNvPr id="7" name="Rectangle 6">
                <a:extLst>
                  <a:ext uri="{FF2B5EF4-FFF2-40B4-BE49-F238E27FC236}">
                    <a16:creationId xmlns:a16="http://schemas.microsoft.com/office/drawing/2014/main" id="{54E1C031-6BDB-4F5B-8997-B7349BDCCE43}"/>
                  </a:ext>
                </a:extLst>
              </p:cNvPr>
              <p:cNvSpPr>
                <a:spLocks noRot="1" noChangeAspect="1" noMove="1" noResize="1" noEditPoints="1" noAdjustHandles="1" noChangeArrowheads="1" noChangeShapeType="1" noTextEdit="1"/>
              </p:cNvSpPr>
              <p:nvPr/>
            </p:nvSpPr>
            <p:spPr>
              <a:xfrm>
                <a:off x="2925275" y="2522592"/>
                <a:ext cx="2240357" cy="391582"/>
              </a:xfrm>
              <a:prstGeom prst="rect">
                <a:avLst/>
              </a:prstGeom>
              <a:blipFill>
                <a:blip r:embed="rId3"/>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286AF036-D9A0-4AA1-A85F-733CEFCE7301}"/>
                  </a:ext>
                </a:extLst>
              </p:cNvPr>
              <p:cNvSpPr/>
              <p:nvPr/>
            </p:nvSpPr>
            <p:spPr>
              <a:xfrm>
                <a:off x="2925275" y="2965524"/>
                <a:ext cx="1765868"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2</m:t>
                          </m:r>
                          <m:r>
                            <a:rPr lang="en-US" i="1">
                              <a:latin typeface="Cambria Math" panose="02040503050406030204" pitchFamily="18" charset="0"/>
                            </a:rPr>
                            <m:t>𝑓</m:t>
                          </m:r>
                        </m:sub>
                      </m:sSub>
                      <m:r>
                        <a:rPr lang="en-US">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r>
                        <a:rPr lang="en-US">
                          <a:latin typeface="Cambria Math" panose="02040503050406030204" pitchFamily="18" charset="0"/>
                        </a:rPr>
                        <m:t> </m:t>
                      </m:r>
                      <m:r>
                        <a:rPr lang="en-US" smtClean="0">
                          <a:latin typeface="Cambria Math" panose="02040503050406030204" pitchFamily="18" charset="0"/>
                        </a:rPr>
                        <m:t>  </m:t>
                      </m:r>
                    </m:oMath>
                  </m:oMathPara>
                </a14:m>
                <a:endParaRPr lang="en-US" dirty="0"/>
              </a:p>
            </p:txBody>
          </p:sp>
        </mc:Choice>
        <mc:Fallback xmlns="">
          <p:sp>
            <p:nvSpPr>
              <p:cNvPr id="8" name="Rectangle 7">
                <a:extLst>
                  <a:ext uri="{FF2B5EF4-FFF2-40B4-BE49-F238E27FC236}">
                    <a16:creationId xmlns:a16="http://schemas.microsoft.com/office/drawing/2014/main" id="{286AF036-D9A0-4AA1-A85F-733CEFCE7301}"/>
                  </a:ext>
                </a:extLst>
              </p:cNvPr>
              <p:cNvSpPr>
                <a:spLocks noRot="1" noChangeAspect="1" noMove="1" noResize="1" noEditPoints="1" noAdjustHandles="1" noChangeArrowheads="1" noChangeShapeType="1" noTextEdit="1"/>
              </p:cNvSpPr>
              <p:nvPr/>
            </p:nvSpPr>
            <p:spPr>
              <a:xfrm>
                <a:off x="2925275" y="2965524"/>
                <a:ext cx="1765868" cy="391582"/>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6593415B-A281-4C6F-977F-09A8741AA9F0}"/>
                  </a:ext>
                </a:extLst>
              </p:cNvPr>
              <p:cNvSpPr/>
              <p:nvPr/>
            </p:nvSpPr>
            <p:spPr>
              <a:xfrm>
                <a:off x="1" y="3175819"/>
                <a:ext cx="1966452" cy="2736903"/>
              </a:xfrm>
              <a:prstGeom prst="rect">
                <a:avLst/>
              </a:prstGeom>
            </p:spPr>
            <p:txBody>
              <a:bodyPr wrap="square">
                <a:spAutoFit/>
              </a:bodyPr>
              <a:lstStyle/>
              <a:p>
                <a:pPr>
                  <a:tabLst>
                    <a:tab pos="1767840" algn="l"/>
                  </a:tabLst>
                </a:pPr>
                <a:endParaRPr lang="en-US" sz="2400" dirty="0">
                  <a:latin typeface="Times New Roman" panose="02020603050405020304" pitchFamily="18" charset="0"/>
                  <a:ea typeface="Times New Roman" panose="02020603050405020304" pitchFamily="18" charset="0"/>
                </a:endParaRPr>
              </a:p>
              <a:p>
                <a:pPr>
                  <a:tabLst>
                    <a:tab pos="1767840" algn="l"/>
                  </a:tabLst>
                </a:pPr>
                <a:r>
                  <a:rPr lang="en-US" sz="2400" dirty="0">
                    <a:latin typeface="Times New Roman" panose="02020603050405020304" pitchFamily="18" charset="0"/>
                    <a:ea typeface="Times New Roman" panose="02020603050405020304" pitchFamily="18" charset="0"/>
                  </a:rPr>
                  <a:t>Substitute equation 3 into equation 1, solve for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1</m:t>
                        </m:r>
                        <m:r>
                          <a:rPr lang="en-US" sz="2400" i="1">
                            <a:latin typeface="Cambria Math" panose="02040503050406030204" pitchFamily="18" charset="0"/>
                          </a:rPr>
                          <m:t>𝑓</m:t>
                        </m:r>
                      </m:sub>
                    </m:sSub>
                    <m:r>
                      <a:rPr lang="en-US" sz="2400" i="1">
                        <a:latin typeface="Cambria Math" panose="02040503050406030204" pitchFamily="18" charset="0"/>
                      </a:rPr>
                      <m:t> </m:t>
                    </m:r>
                  </m:oMath>
                </a14:m>
                <a:r>
                  <a:rPr lang="en-US" sz="2400" dirty="0">
                    <a:latin typeface="Times New Roman" panose="02020603050405020304" pitchFamily="18" charset="0"/>
                    <a:ea typeface="Times New Roman" panose="02020603050405020304" pitchFamily="18" charset="0"/>
                  </a:rPr>
                  <a:t>and then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a:latin typeface="Cambria Math" panose="02040503050406030204" pitchFamily="18" charset="0"/>
                          </a:rPr>
                          <m:t>2</m:t>
                        </m:r>
                        <m:r>
                          <a:rPr lang="en-US" sz="2400" i="1">
                            <a:latin typeface="Cambria Math" panose="02040503050406030204" pitchFamily="18" charset="0"/>
                          </a:rPr>
                          <m:t>𝑓</m:t>
                        </m:r>
                      </m:sub>
                    </m:sSub>
                    <m:r>
                      <a:rPr lang="en-US" sz="2400" i="1">
                        <a:latin typeface="Cambria Math" panose="02040503050406030204" pitchFamily="18" charset="0"/>
                      </a:rPr>
                      <m:t> </m:t>
                    </m:r>
                  </m:oMath>
                </a14:m>
                <a:r>
                  <a:rPr lang="en-US" sz="2400" dirty="0">
                    <a:latin typeface="Times New Roman" panose="02020603050405020304" pitchFamily="18" charset="0"/>
                    <a:ea typeface="Times New Roman" panose="02020603050405020304" pitchFamily="18" charset="0"/>
                  </a:rPr>
                  <a:t>:</a:t>
                </a:r>
              </a:p>
            </p:txBody>
          </p:sp>
        </mc:Choice>
        <mc:Fallback xmlns="">
          <p:sp>
            <p:nvSpPr>
              <p:cNvPr id="10" name="Rectangle 9">
                <a:extLst>
                  <a:ext uri="{FF2B5EF4-FFF2-40B4-BE49-F238E27FC236}">
                    <a16:creationId xmlns:a16="http://schemas.microsoft.com/office/drawing/2014/main" id="{6593415B-A281-4C6F-977F-09A8741AA9F0}"/>
                  </a:ext>
                </a:extLst>
              </p:cNvPr>
              <p:cNvSpPr>
                <a:spLocks noRot="1" noChangeAspect="1" noMove="1" noResize="1" noEditPoints="1" noAdjustHandles="1" noChangeArrowheads="1" noChangeShapeType="1" noTextEdit="1"/>
              </p:cNvSpPr>
              <p:nvPr/>
            </p:nvSpPr>
            <p:spPr>
              <a:xfrm>
                <a:off x="1" y="3175819"/>
                <a:ext cx="1966452" cy="2736903"/>
              </a:xfrm>
              <a:prstGeom prst="rect">
                <a:avLst/>
              </a:prstGeom>
              <a:blipFill>
                <a:blip r:embed="rId5"/>
                <a:stretch>
                  <a:fillRect l="-4644" b="-3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C819982-5C22-42CE-B477-E3A448DB5EB4}"/>
                  </a:ext>
                </a:extLst>
              </p:cNvPr>
              <p:cNvSpPr/>
              <p:nvPr/>
            </p:nvSpPr>
            <p:spPr>
              <a:xfrm>
                <a:off x="2910062" y="3421523"/>
                <a:ext cx="2823914" cy="411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−3=</m:t>
                      </m:r>
                      <m:sSub>
                        <m:sSubPr>
                          <m:ctrlPr>
                            <a:rPr lang="en-US" i="1">
                              <a:latin typeface="Cambria Math" panose="02040503050406030204" pitchFamily="18" charset="0"/>
                            </a:rPr>
                          </m:ctrlPr>
                        </m:sSubPr>
                        <m:e>
                          <m:r>
                            <a:rPr lang="en-US">
                              <a:latin typeface="Cambria Math" panose="02040503050406030204" pitchFamily="18" charset="0"/>
                            </a:rPr>
                            <m:t>1.5</m:t>
                          </m:r>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r>
                        <a:rPr lang="en-US">
                          <a:latin typeface="Cambria Math" panose="02040503050406030204" pitchFamily="18" charset="0"/>
                        </a:rPr>
                        <m:t>+2</m:t>
                      </m:r>
                      <m:d>
                        <m:dPr>
                          <m:ctrlPr>
                            <a:rPr lang="en-US" i="1">
                              <a:latin typeface="Cambria Math" panose="02040503050406030204" pitchFamily="18" charset="0"/>
                            </a:rPr>
                          </m:ctrlPr>
                        </m:dPr>
                        <m:e>
                          <m:r>
                            <a:rPr lang="en-US">
                              <a:latin typeface="Cambria Math" panose="02040503050406030204" pitchFamily="18" charset="0"/>
                            </a:rPr>
                            <m:t>5+</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e>
                      </m:d>
                    </m:oMath>
                  </m:oMathPara>
                </a14:m>
                <a:endParaRPr lang="en-US" dirty="0"/>
              </a:p>
            </p:txBody>
          </p:sp>
        </mc:Choice>
        <mc:Fallback xmlns="">
          <p:sp>
            <p:nvSpPr>
              <p:cNvPr id="11" name="Rectangle 10">
                <a:extLst>
                  <a:ext uri="{FF2B5EF4-FFF2-40B4-BE49-F238E27FC236}">
                    <a16:creationId xmlns:a16="http://schemas.microsoft.com/office/drawing/2014/main" id="{6C819982-5C22-42CE-B477-E3A448DB5EB4}"/>
                  </a:ext>
                </a:extLst>
              </p:cNvPr>
              <p:cNvSpPr>
                <a:spLocks noRot="1" noChangeAspect="1" noMove="1" noResize="1" noEditPoints="1" noAdjustHandles="1" noChangeArrowheads="1" noChangeShapeType="1" noTextEdit="1"/>
              </p:cNvSpPr>
              <p:nvPr/>
            </p:nvSpPr>
            <p:spPr>
              <a:xfrm>
                <a:off x="2910062" y="3421523"/>
                <a:ext cx="2823914" cy="411331"/>
              </a:xfrm>
              <a:prstGeom prst="rect">
                <a:avLst/>
              </a:prstGeom>
              <a:blipFill>
                <a:blip r:embed="rId6"/>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7615207-7CE5-4D47-9BAE-42768DEFAEFC}"/>
                  </a:ext>
                </a:extLst>
              </p:cNvPr>
              <p:cNvSpPr/>
              <p:nvPr/>
            </p:nvSpPr>
            <p:spPr>
              <a:xfrm>
                <a:off x="3173957" y="3922460"/>
                <a:ext cx="2796086"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−3=</m:t>
                      </m:r>
                      <m:sSub>
                        <m:sSubPr>
                          <m:ctrlPr>
                            <a:rPr lang="en-US" i="1">
                              <a:latin typeface="Cambria Math" panose="02040503050406030204" pitchFamily="18" charset="0"/>
                            </a:rPr>
                          </m:ctrlPr>
                        </m:sSubPr>
                        <m:e>
                          <m:r>
                            <a:rPr lang="en-US">
                              <a:latin typeface="Cambria Math" panose="02040503050406030204" pitchFamily="18" charset="0"/>
                            </a:rPr>
                            <m:t>1.5</m:t>
                          </m:r>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r>
                        <a:rPr lang="en-US">
                          <a:latin typeface="Cambria Math" panose="02040503050406030204" pitchFamily="18" charset="0"/>
                        </a:rPr>
                        <m:t>+10+2</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r>
                        <a:rPr lang="en-US">
                          <a:latin typeface="Cambria Math" panose="02040503050406030204" pitchFamily="18" charset="0"/>
                        </a:rPr>
                        <m:t> </m:t>
                      </m:r>
                    </m:oMath>
                  </m:oMathPara>
                </a14:m>
                <a:endParaRPr lang="en-US" dirty="0"/>
              </a:p>
            </p:txBody>
          </p:sp>
        </mc:Choice>
        <mc:Fallback xmlns="">
          <p:sp>
            <p:nvSpPr>
              <p:cNvPr id="12" name="Rectangle 11">
                <a:extLst>
                  <a:ext uri="{FF2B5EF4-FFF2-40B4-BE49-F238E27FC236}">
                    <a16:creationId xmlns:a16="http://schemas.microsoft.com/office/drawing/2014/main" id="{F7615207-7CE5-4D47-9BAE-42768DEFAEFC}"/>
                  </a:ext>
                </a:extLst>
              </p:cNvPr>
              <p:cNvSpPr>
                <a:spLocks noRot="1" noChangeAspect="1" noMove="1" noResize="1" noEditPoints="1" noAdjustHandles="1" noChangeArrowheads="1" noChangeShapeType="1" noTextEdit="1"/>
              </p:cNvSpPr>
              <p:nvPr/>
            </p:nvSpPr>
            <p:spPr>
              <a:xfrm>
                <a:off x="3173957" y="3922460"/>
                <a:ext cx="2796086" cy="391582"/>
              </a:xfrm>
              <a:prstGeom prst="rect">
                <a:avLst/>
              </a:prstGeom>
              <a:blipFill>
                <a:blip r:embed="rId7"/>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7CC34DA-8715-4E31-8A8A-87EBFAF66A46}"/>
                  </a:ext>
                </a:extLst>
              </p:cNvPr>
              <p:cNvSpPr/>
              <p:nvPr/>
            </p:nvSpPr>
            <p:spPr>
              <a:xfrm>
                <a:off x="3743055" y="4342022"/>
                <a:ext cx="1657890"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−13=3.5</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r>
                        <a:rPr lang="en-US">
                          <a:latin typeface="Cambria Math" panose="02040503050406030204" pitchFamily="18" charset="0"/>
                        </a:rPr>
                        <m:t> </m:t>
                      </m:r>
                    </m:oMath>
                  </m:oMathPara>
                </a14:m>
                <a:endParaRPr lang="en-US" dirty="0"/>
              </a:p>
            </p:txBody>
          </p:sp>
        </mc:Choice>
        <mc:Fallback xmlns="">
          <p:sp>
            <p:nvSpPr>
              <p:cNvPr id="15" name="Rectangle 14">
                <a:extLst>
                  <a:ext uri="{FF2B5EF4-FFF2-40B4-BE49-F238E27FC236}">
                    <a16:creationId xmlns:a16="http://schemas.microsoft.com/office/drawing/2014/main" id="{57CC34DA-8715-4E31-8A8A-87EBFAF66A46}"/>
                  </a:ext>
                </a:extLst>
              </p:cNvPr>
              <p:cNvSpPr>
                <a:spLocks noRot="1" noChangeAspect="1" noMove="1" noResize="1" noEditPoints="1" noAdjustHandles="1" noChangeArrowheads="1" noChangeShapeType="1" noTextEdit="1"/>
              </p:cNvSpPr>
              <p:nvPr/>
            </p:nvSpPr>
            <p:spPr>
              <a:xfrm>
                <a:off x="3743055" y="4342022"/>
                <a:ext cx="1657890" cy="391582"/>
              </a:xfrm>
              <a:prstGeom prst="rect">
                <a:avLst/>
              </a:prstGeom>
              <a:blipFill>
                <a:blip r:embed="rId8"/>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57F623B-E3F7-484F-9764-2FB1580CB1D6}"/>
                  </a:ext>
                </a:extLst>
              </p:cNvPr>
              <p:cNvSpPr/>
              <p:nvPr/>
            </p:nvSpPr>
            <p:spPr>
              <a:xfrm>
                <a:off x="3113749" y="4761584"/>
                <a:ext cx="2916503" cy="6127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1</m:t>
                          </m:r>
                          <m:r>
                            <a:rPr lang="en-US" i="1">
                              <a:latin typeface="Cambria Math" panose="02040503050406030204" pitchFamily="18" charset="0"/>
                            </a:rPr>
                            <m:t>𝑓</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−13</m:t>
                          </m:r>
                        </m:num>
                        <m:den>
                          <m:r>
                            <a:rPr lang="en-US">
                              <a:latin typeface="Cambria Math" panose="02040503050406030204" pitchFamily="18" charset="0"/>
                            </a:rPr>
                            <m:t>3.5</m:t>
                          </m:r>
                        </m:den>
                      </m:f>
                      <m:r>
                        <a:rPr lang="en-US">
                          <a:latin typeface="Cambria Math" panose="02040503050406030204" pitchFamily="18" charset="0"/>
                        </a:rPr>
                        <m:t>=−3.714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r>
                        <a:rPr lang="en-US">
                          <a:latin typeface="Cambria Math" panose="02040503050406030204" pitchFamily="18" charset="0"/>
                        </a:rPr>
                        <m:t> </m:t>
                      </m:r>
                    </m:oMath>
                  </m:oMathPara>
                </a14:m>
                <a:endParaRPr lang="en-US" dirty="0"/>
              </a:p>
            </p:txBody>
          </p:sp>
        </mc:Choice>
        <mc:Fallback xmlns="">
          <p:sp>
            <p:nvSpPr>
              <p:cNvPr id="16" name="Rectangle 15">
                <a:extLst>
                  <a:ext uri="{FF2B5EF4-FFF2-40B4-BE49-F238E27FC236}">
                    <a16:creationId xmlns:a16="http://schemas.microsoft.com/office/drawing/2014/main" id="{257F623B-E3F7-484F-9764-2FB1580CB1D6}"/>
                  </a:ext>
                </a:extLst>
              </p:cNvPr>
              <p:cNvSpPr>
                <a:spLocks noRot="1" noChangeAspect="1" noMove="1" noResize="1" noEditPoints="1" noAdjustHandles="1" noChangeArrowheads="1" noChangeShapeType="1" noTextEdit="1"/>
              </p:cNvSpPr>
              <p:nvPr/>
            </p:nvSpPr>
            <p:spPr>
              <a:xfrm>
                <a:off x="3113749" y="4761584"/>
                <a:ext cx="2916503" cy="61279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D4ECD286-0961-46F2-A34D-DDAC17064FB6}"/>
                  </a:ext>
                </a:extLst>
              </p:cNvPr>
              <p:cNvSpPr/>
              <p:nvPr/>
            </p:nvSpPr>
            <p:spPr>
              <a:xfrm>
                <a:off x="3165301" y="5402360"/>
                <a:ext cx="2813398" cy="3915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−3=1.5</m:t>
                      </m:r>
                      <m:d>
                        <m:dPr>
                          <m:ctrlPr>
                            <a:rPr lang="en-US" i="1">
                              <a:latin typeface="Cambria Math" panose="02040503050406030204" pitchFamily="18" charset="0"/>
                            </a:rPr>
                          </m:ctrlPr>
                        </m:dPr>
                        <m:e>
                          <m:r>
                            <a:rPr lang="en-US">
                              <a:latin typeface="Cambria Math" panose="02040503050406030204" pitchFamily="18" charset="0"/>
                            </a:rPr>
                            <m:t>−3.714</m:t>
                          </m:r>
                        </m:e>
                      </m:d>
                      <m:r>
                        <a:rPr lang="en-US">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2</m:t>
                          </m:r>
                          <m:r>
                            <a:rPr lang="en-US" i="1">
                              <a:latin typeface="Cambria Math" panose="02040503050406030204" pitchFamily="18" charset="0"/>
                            </a:rPr>
                            <m:t>𝑓</m:t>
                          </m:r>
                        </m:sub>
                      </m:sSub>
                    </m:oMath>
                  </m:oMathPara>
                </a14:m>
                <a:endParaRPr lang="en-US" dirty="0"/>
              </a:p>
            </p:txBody>
          </p:sp>
        </mc:Choice>
        <mc:Fallback xmlns="">
          <p:sp>
            <p:nvSpPr>
              <p:cNvPr id="17" name="Rectangle 16">
                <a:extLst>
                  <a:ext uri="{FF2B5EF4-FFF2-40B4-BE49-F238E27FC236}">
                    <a16:creationId xmlns:a16="http://schemas.microsoft.com/office/drawing/2014/main" id="{D4ECD286-0961-46F2-A34D-DDAC17064FB6}"/>
                  </a:ext>
                </a:extLst>
              </p:cNvPr>
              <p:cNvSpPr>
                <a:spLocks noRot="1" noChangeAspect="1" noMove="1" noResize="1" noEditPoints="1" noAdjustHandles="1" noChangeArrowheads="1" noChangeShapeType="1" noTextEdit="1"/>
              </p:cNvSpPr>
              <p:nvPr/>
            </p:nvSpPr>
            <p:spPr>
              <a:xfrm>
                <a:off x="3165301" y="5402360"/>
                <a:ext cx="2813398" cy="391582"/>
              </a:xfrm>
              <a:prstGeom prst="rect">
                <a:avLst/>
              </a:prstGeom>
              <a:blipFill>
                <a:blip r:embed="rId10"/>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38C6229-0FAF-4034-B3B3-B2482329312A}"/>
                  </a:ext>
                </a:extLst>
              </p:cNvPr>
              <p:cNvSpPr/>
              <p:nvPr/>
            </p:nvSpPr>
            <p:spPr>
              <a:xfrm>
                <a:off x="3196392" y="5821922"/>
                <a:ext cx="2828851" cy="6165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a:latin typeface="Cambria Math" panose="02040503050406030204" pitchFamily="18" charset="0"/>
                            </a:rPr>
                            <m:t>2</m:t>
                          </m:r>
                          <m:r>
                            <a:rPr lang="en-US" i="1">
                              <a:latin typeface="Cambria Math" panose="02040503050406030204" pitchFamily="18" charset="0"/>
                            </a:rPr>
                            <m:t>𝑓</m:t>
                          </m:r>
                        </m:sub>
                      </m:sSub>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2.571</m:t>
                          </m:r>
                        </m:num>
                        <m:den>
                          <m:r>
                            <a:rPr lang="en-US">
                              <a:latin typeface="Cambria Math" panose="02040503050406030204" pitchFamily="18" charset="0"/>
                            </a:rPr>
                            <m:t>2</m:t>
                          </m:r>
                        </m:den>
                      </m:f>
                      <m:r>
                        <a:rPr lang="en-US">
                          <a:latin typeface="Cambria Math" panose="02040503050406030204" pitchFamily="18" charset="0"/>
                        </a:rPr>
                        <m:t>=1.285 </m:t>
                      </m:r>
                      <m:f>
                        <m:fPr>
                          <m:type m:val="lin"/>
                          <m:ctrlPr>
                            <a:rPr lang="en-US" i="1">
                              <a:latin typeface="Cambria Math" panose="02040503050406030204" pitchFamily="18" charset="0"/>
                            </a:rPr>
                          </m:ctrlPr>
                        </m:fPr>
                        <m:num>
                          <m:r>
                            <a:rPr lang="en-US" i="1">
                              <a:latin typeface="Cambria Math" panose="02040503050406030204" pitchFamily="18" charset="0"/>
                            </a:rPr>
                            <m:t>𝑚</m:t>
                          </m:r>
                        </m:num>
                        <m:den>
                          <m:r>
                            <a:rPr lang="en-US" i="1">
                              <a:latin typeface="Cambria Math" panose="02040503050406030204" pitchFamily="18" charset="0"/>
                            </a:rPr>
                            <m:t>𝑠</m:t>
                          </m:r>
                        </m:den>
                      </m:f>
                    </m:oMath>
                  </m:oMathPara>
                </a14:m>
                <a:endParaRPr lang="en-US" dirty="0"/>
              </a:p>
            </p:txBody>
          </p:sp>
        </mc:Choice>
        <mc:Fallback xmlns="">
          <p:sp>
            <p:nvSpPr>
              <p:cNvPr id="19" name="Rectangle 18">
                <a:extLst>
                  <a:ext uri="{FF2B5EF4-FFF2-40B4-BE49-F238E27FC236}">
                    <a16:creationId xmlns:a16="http://schemas.microsoft.com/office/drawing/2014/main" id="{638C6229-0FAF-4034-B3B3-B2482329312A}"/>
                  </a:ext>
                </a:extLst>
              </p:cNvPr>
              <p:cNvSpPr>
                <a:spLocks noRot="1" noChangeAspect="1" noMove="1" noResize="1" noEditPoints="1" noAdjustHandles="1" noChangeArrowheads="1" noChangeShapeType="1" noTextEdit="1"/>
              </p:cNvSpPr>
              <p:nvPr/>
            </p:nvSpPr>
            <p:spPr>
              <a:xfrm>
                <a:off x="3196392" y="5821922"/>
                <a:ext cx="2828851" cy="616515"/>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82756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1" grpId="0"/>
      <p:bldP spid="12" grpId="0"/>
      <p:bldP spid="15" grpId="0"/>
      <p:bldP spid="16" grpId="0"/>
      <p:bldP spid="17"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4: ANSWERS</a:t>
            </a:r>
          </a:p>
        </p:txBody>
      </p:sp>
      <p:sp>
        <p:nvSpPr>
          <p:cNvPr id="20" name="Rectangle 19">
            <a:extLst>
              <a:ext uri="{FF2B5EF4-FFF2-40B4-BE49-F238E27FC236}">
                <a16:creationId xmlns:a16="http://schemas.microsoft.com/office/drawing/2014/main" id="{B8D534B7-27CE-4E30-8730-F26127A28AC3}"/>
              </a:ext>
            </a:extLst>
          </p:cNvPr>
          <p:cNvSpPr/>
          <p:nvPr/>
        </p:nvSpPr>
        <p:spPr>
          <a:xfrm>
            <a:off x="0" y="737003"/>
            <a:ext cx="7183377" cy="461665"/>
          </a:xfrm>
          <a:prstGeom prst="rect">
            <a:avLst/>
          </a:prstGeom>
        </p:spPr>
        <p:txBody>
          <a:bodyPr wrap="none">
            <a:spAutoFit/>
          </a:bodyPr>
          <a:lstStyle/>
          <a:p>
            <a:r>
              <a:rPr lang="en-US" altLang="en-US" sz="2400" kern="0" dirty="0">
                <a:solidFill>
                  <a:srgbClr val="080800"/>
                </a:solidFill>
                <a:latin typeface="Times New Roman" panose="02020603050405020304" pitchFamily="18" charset="0"/>
                <a:cs typeface="Calibri" panose="020F0502020204030204" pitchFamily="34" charset="0"/>
              </a:rPr>
              <a:t>(c) I</a:t>
            </a:r>
            <a:r>
              <a:rPr lang="en-US" sz="2400" kern="0" dirty="0">
                <a:latin typeface="Times New Roman" panose="02020603050405020304" pitchFamily="18" charset="0"/>
                <a:ea typeface="Times New Roman" panose="02020603050405020304" pitchFamily="18" charset="0"/>
              </a:rPr>
              <a:t>mpulse experienced by each cart during the collision</a:t>
            </a:r>
            <a:endParaRPr lang="en-US" sz="24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200996E-8495-46F5-AA9D-B4F02E758B1A}"/>
                  </a:ext>
                </a:extLst>
              </p:cNvPr>
              <p:cNvSpPr/>
              <p:nvPr/>
            </p:nvSpPr>
            <p:spPr>
              <a:xfrm>
                <a:off x="0" y="1259527"/>
                <a:ext cx="4933979" cy="461665"/>
              </a:xfrm>
              <a:prstGeom prst="rect">
                <a:avLst/>
              </a:prstGeom>
            </p:spPr>
            <p:txBody>
              <a:bodyPr wrap="none">
                <a:spAutoFit/>
              </a:bodyPr>
              <a:lstStyle/>
              <a:p>
                <a:pPr>
                  <a:tabLst>
                    <a:tab pos="232283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Impulse </a:t>
                </a:r>
                <a14:m>
                  <m:oMath xmlns:m="http://schemas.openxmlformats.org/officeDocument/2006/math">
                    <m:r>
                      <a:rPr lang="en-US" sz="2400" i="1">
                        <a:latin typeface="Cambria Math" panose="02040503050406030204" pitchFamily="18" charset="0"/>
                        <a:ea typeface="Times New Roman" panose="02020603050405020304" pitchFamily="18" charset="0"/>
                      </a:rPr>
                      <m:t>𝐽</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is the change in momentum:</a:t>
                </a:r>
              </a:p>
            </p:txBody>
          </p:sp>
        </mc:Choice>
        <mc:Fallback xmlns="">
          <p:sp>
            <p:nvSpPr>
              <p:cNvPr id="4" name="Rectangle 3">
                <a:extLst>
                  <a:ext uri="{FF2B5EF4-FFF2-40B4-BE49-F238E27FC236}">
                    <a16:creationId xmlns:a16="http://schemas.microsoft.com/office/drawing/2014/main" id="{9200996E-8495-46F5-AA9D-B4F02E758B1A}"/>
                  </a:ext>
                </a:extLst>
              </p:cNvPr>
              <p:cNvSpPr>
                <a:spLocks noRot="1" noChangeAspect="1" noMove="1" noResize="1" noEditPoints="1" noAdjustHandles="1" noChangeArrowheads="1" noChangeShapeType="1" noTextEdit="1"/>
              </p:cNvSpPr>
              <p:nvPr/>
            </p:nvSpPr>
            <p:spPr>
              <a:xfrm>
                <a:off x="0" y="1259527"/>
                <a:ext cx="4933979" cy="461665"/>
              </a:xfrm>
              <a:prstGeom prst="rect">
                <a:avLst/>
              </a:prstGeom>
              <a:blipFill>
                <a:blip r:embed="rId2"/>
                <a:stretch>
                  <a:fillRect l="-1854" t="-10667" r="-371" b="-30667"/>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677E94EB-720A-4296-8770-4AEF8E225026}"/>
              </a:ext>
            </a:extLst>
          </p:cNvPr>
          <p:cNvSpPr/>
          <p:nvPr/>
        </p:nvSpPr>
        <p:spPr>
          <a:xfrm>
            <a:off x="0" y="1782051"/>
            <a:ext cx="1534394" cy="461665"/>
          </a:xfrm>
          <a:prstGeom prst="rect">
            <a:avLst/>
          </a:prstGeom>
        </p:spPr>
        <p:txBody>
          <a:bodyPr wrap="none">
            <a:spAutoFit/>
          </a:bodyPr>
          <a:lstStyle/>
          <a:p>
            <a:pPr>
              <a:tabLst>
                <a:tab pos="2322830" algn="l"/>
              </a:tabLst>
            </a:pPr>
            <a:r>
              <a:rPr lang="en-US" sz="2400" dirty="0">
                <a:latin typeface="Times New Roman" panose="02020603050405020304" pitchFamily="18" charset="0"/>
                <a:ea typeface="Times New Roman" panose="02020603050405020304" pitchFamily="18" charset="0"/>
              </a:rPr>
              <a:t>For Cart 1:</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3BC3477-9BDB-429F-8166-4E4808286EC4}"/>
                  </a:ext>
                </a:extLst>
              </p:cNvPr>
              <p:cNvSpPr/>
              <p:nvPr/>
            </p:nvSpPr>
            <p:spPr>
              <a:xfrm>
                <a:off x="1814719" y="2304575"/>
                <a:ext cx="551456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𝐽</m:t>
                          </m:r>
                        </m:e>
                        <m:sub>
                          <m:r>
                            <a:rPr lang="en-US">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𝑝</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a:latin typeface="Cambria Math" panose="02040503050406030204" pitchFamily="18" charset="0"/>
                            </a:rPr>
                            <m:t>1</m:t>
                          </m:r>
                        </m:sub>
                      </m:sSub>
                      <m:r>
                        <a:rPr lang="en-US">
                          <a:latin typeface="Cambria Math" panose="02040503050406030204" pitchFamily="18" charset="0"/>
                        </a:rPr>
                        <m:t>×∆</m:t>
                      </m:r>
                      <m:r>
                        <a:rPr lang="en-US" i="1">
                          <a:latin typeface="Cambria Math" panose="02040503050406030204" pitchFamily="18" charset="0"/>
                        </a:rPr>
                        <m:t>𝑣</m:t>
                      </m:r>
                      <m:r>
                        <a:rPr lang="en-US">
                          <a:latin typeface="Cambria Math" panose="02040503050406030204" pitchFamily="18" charset="0"/>
                        </a:rPr>
                        <m:t>=1.5×</m:t>
                      </m:r>
                      <m:d>
                        <m:dPr>
                          <m:ctrlPr>
                            <a:rPr lang="en-US" i="1">
                              <a:latin typeface="Cambria Math" panose="02040503050406030204" pitchFamily="18" charset="0"/>
                            </a:rPr>
                          </m:ctrlPr>
                        </m:dPr>
                        <m:e>
                          <m:r>
                            <a:rPr lang="en-US">
                              <a:latin typeface="Cambria Math" panose="02040503050406030204" pitchFamily="18" charset="0"/>
                            </a:rPr>
                            <m:t>−3.71−2</m:t>
                          </m:r>
                        </m:e>
                      </m:d>
                      <m:r>
                        <a:rPr lang="en-US">
                          <a:latin typeface="Cambria Math" panose="02040503050406030204" pitchFamily="18" charset="0"/>
                        </a:rPr>
                        <m:t>=</m:t>
                      </m:r>
                      <m:r>
                        <a:rPr lang="en-US" b="0" i="0" smtClean="0">
                          <a:latin typeface="Cambria Math" panose="02040503050406030204" pitchFamily="18" charset="0"/>
                        </a:rPr>
                        <m:t>−8.57 </m:t>
                      </m:r>
                      <m:r>
                        <a:rPr lang="en-US" i="1">
                          <a:latin typeface="Cambria Math" panose="02040503050406030204" pitchFamily="18" charset="0"/>
                        </a:rPr>
                        <m:t>𝑁</m:t>
                      </m:r>
                    </m:oMath>
                  </m:oMathPara>
                </a14:m>
                <a:endParaRPr lang="en-US" dirty="0"/>
              </a:p>
            </p:txBody>
          </p:sp>
        </mc:Choice>
        <mc:Fallback xmlns="">
          <p:sp>
            <p:nvSpPr>
              <p:cNvPr id="9" name="Rectangle 8">
                <a:extLst>
                  <a:ext uri="{FF2B5EF4-FFF2-40B4-BE49-F238E27FC236}">
                    <a16:creationId xmlns:a16="http://schemas.microsoft.com/office/drawing/2014/main" id="{A3BC3477-9BDB-429F-8166-4E4808286EC4}"/>
                  </a:ext>
                </a:extLst>
              </p:cNvPr>
              <p:cNvSpPr>
                <a:spLocks noRot="1" noChangeAspect="1" noMove="1" noResize="1" noEditPoints="1" noAdjustHandles="1" noChangeArrowheads="1" noChangeShapeType="1" noTextEdit="1"/>
              </p:cNvSpPr>
              <p:nvPr/>
            </p:nvSpPr>
            <p:spPr>
              <a:xfrm>
                <a:off x="1814719" y="2304575"/>
                <a:ext cx="5514562" cy="369332"/>
              </a:xfrm>
              <a:prstGeom prst="rect">
                <a:avLst/>
              </a:prstGeom>
              <a:blipFill>
                <a:blip r:embed="rId3"/>
                <a:stretch>
                  <a:fillRect b="-11475"/>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323E069B-CA47-4182-8E79-94039E1053D2}"/>
              </a:ext>
            </a:extLst>
          </p:cNvPr>
          <p:cNvSpPr/>
          <p:nvPr/>
        </p:nvSpPr>
        <p:spPr>
          <a:xfrm>
            <a:off x="0" y="2734766"/>
            <a:ext cx="1534394"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For Cart 2:</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D7FB647F-600E-4D69-A3E3-9C25795ED8A3}"/>
                  </a:ext>
                </a:extLst>
              </p:cNvPr>
              <p:cNvSpPr/>
              <p:nvPr/>
            </p:nvSpPr>
            <p:spPr>
              <a:xfrm>
                <a:off x="1814719" y="3228945"/>
                <a:ext cx="58771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𝐽</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𝑝</m:t>
                      </m:r>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𝑚</m:t>
                          </m:r>
                        </m:e>
                        <m:sub>
                          <m:r>
                            <a:rPr lang="en-US" sz="2000">
                              <a:latin typeface="Cambria Math" panose="02040503050406030204" pitchFamily="18" charset="0"/>
                            </a:rPr>
                            <m:t>2</m:t>
                          </m:r>
                        </m:sub>
                      </m:sSub>
                      <m:r>
                        <a:rPr lang="en-US" sz="2000">
                          <a:latin typeface="Cambria Math" panose="02040503050406030204" pitchFamily="18" charset="0"/>
                        </a:rPr>
                        <m:t>×∆</m:t>
                      </m:r>
                      <m:r>
                        <a:rPr lang="en-US" sz="2000" i="1">
                          <a:latin typeface="Cambria Math" panose="02040503050406030204" pitchFamily="18" charset="0"/>
                        </a:rPr>
                        <m:t>𝑣</m:t>
                      </m:r>
                      <m:r>
                        <a:rPr lang="en-US" sz="2000">
                          <a:latin typeface="Cambria Math" panose="02040503050406030204" pitchFamily="18" charset="0"/>
                        </a:rPr>
                        <m:t>=2×</m:t>
                      </m:r>
                      <m:d>
                        <m:dPr>
                          <m:ctrlPr>
                            <a:rPr lang="en-US" sz="2000" i="1">
                              <a:latin typeface="Cambria Math" panose="02040503050406030204" pitchFamily="18" charset="0"/>
                            </a:rPr>
                          </m:ctrlPr>
                        </m:dPr>
                        <m:e>
                          <m:r>
                            <a:rPr lang="en-US" sz="2000">
                              <a:latin typeface="Cambria Math" panose="02040503050406030204" pitchFamily="18" charset="0"/>
                            </a:rPr>
                            <m:t>1.285</m:t>
                          </m:r>
                          <m:r>
                            <a:rPr lang="en-US" sz="2000" b="0" i="0" smtClean="0">
                              <a:latin typeface="Cambria Math" panose="02040503050406030204" pitchFamily="18" charset="0"/>
                            </a:rPr>
                            <m:t>−(</m:t>
                          </m:r>
                          <m:r>
                            <a:rPr lang="en-US" sz="2000">
                              <a:latin typeface="Cambria Math" panose="02040503050406030204" pitchFamily="18" charset="0"/>
                            </a:rPr>
                            <m:t>−3</m:t>
                          </m:r>
                          <m:r>
                            <a:rPr lang="en-US" sz="2000" b="0" i="1" smtClean="0">
                              <a:latin typeface="Cambria Math" panose="02040503050406030204" pitchFamily="18" charset="0"/>
                            </a:rPr>
                            <m:t>)</m:t>
                          </m:r>
                        </m:e>
                      </m:d>
                      <m:r>
                        <a:rPr lang="en-US" sz="2000">
                          <a:latin typeface="Cambria Math" panose="02040503050406030204" pitchFamily="18" charset="0"/>
                        </a:rPr>
                        <m:t>=</m:t>
                      </m:r>
                      <m:r>
                        <a:rPr lang="en-US" sz="2000" b="0" i="1" smtClean="0">
                          <a:latin typeface="Cambria Math" panose="02040503050406030204" pitchFamily="18" charset="0"/>
                        </a:rPr>
                        <m:t>8.57 </m:t>
                      </m:r>
                      <m:r>
                        <a:rPr lang="en-US" sz="2000" i="1">
                          <a:latin typeface="Cambria Math" panose="02040503050406030204" pitchFamily="18" charset="0"/>
                        </a:rPr>
                        <m:t>𝑁</m:t>
                      </m:r>
                    </m:oMath>
                  </m:oMathPara>
                </a14:m>
                <a:endParaRPr lang="en-US" sz="2000" dirty="0"/>
              </a:p>
            </p:txBody>
          </p:sp>
        </mc:Choice>
        <mc:Fallback xmlns="">
          <p:sp>
            <p:nvSpPr>
              <p:cNvPr id="14" name="Rectangle 13">
                <a:extLst>
                  <a:ext uri="{FF2B5EF4-FFF2-40B4-BE49-F238E27FC236}">
                    <a16:creationId xmlns:a16="http://schemas.microsoft.com/office/drawing/2014/main" id="{D7FB647F-600E-4D69-A3E3-9C25795ED8A3}"/>
                  </a:ext>
                </a:extLst>
              </p:cNvPr>
              <p:cNvSpPr>
                <a:spLocks noRot="1" noChangeAspect="1" noMove="1" noResize="1" noEditPoints="1" noAdjustHandles="1" noChangeArrowheads="1" noChangeShapeType="1" noTextEdit="1"/>
              </p:cNvSpPr>
              <p:nvPr/>
            </p:nvSpPr>
            <p:spPr>
              <a:xfrm>
                <a:off x="1814719" y="3228945"/>
                <a:ext cx="5877186" cy="400110"/>
              </a:xfrm>
              <a:prstGeom prst="rect">
                <a:avLst/>
              </a:prstGeom>
              <a:blipFill>
                <a:blip r:embed="rId4"/>
                <a:stretch>
                  <a:fillRect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8B8EDC30-AFA5-487C-9E18-26E55AEC6EB0}"/>
                  </a:ext>
                </a:extLst>
              </p:cNvPr>
              <p:cNvSpPr/>
              <p:nvPr/>
            </p:nvSpPr>
            <p:spPr>
              <a:xfrm>
                <a:off x="0" y="3718259"/>
                <a:ext cx="6620723" cy="830997"/>
              </a:xfrm>
              <a:prstGeom prst="rect">
                <a:avLst/>
              </a:prstGeom>
            </p:spPr>
            <p:txBody>
              <a:bodyPr wrap="none">
                <a:spAutoFit/>
              </a:bodyPr>
              <a:lstStyle/>
              <a:p>
                <a:r>
                  <a:rPr lang="en-US" altLang="en-US" sz="2400" kern="0" dirty="0">
                    <a:solidFill>
                      <a:srgbClr val="080800"/>
                    </a:solidFill>
                    <a:latin typeface="Times New Roman" panose="02020603050405020304" pitchFamily="18" charset="0"/>
                    <a:cs typeface="Calibri" panose="020F0502020204030204" pitchFamily="34" charset="0"/>
                  </a:rPr>
                  <a:t>As expected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 </m:t>
                        </m:r>
                        <m:r>
                          <a:rPr lang="en-US" sz="2000" i="1">
                            <a:latin typeface="Cambria Math" panose="02040503050406030204" pitchFamily="18" charset="0"/>
                          </a:rPr>
                          <m:t>𝐽</m:t>
                        </m:r>
                      </m:e>
                      <m:sub>
                        <m:r>
                          <a:rPr lang="en-US" sz="200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𝐽</m:t>
                        </m:r>
                      </m:e>
                      <m:sub>
                        <m:r>
                          <a:rPr lang="en-US" sz="2000" b="0" i="0" smtClean="0">
                            <a:latin typeface="Cambria Math" panose="02040503050406030204" pitchFamily="18" charset="0"/>
                          </a:rPr>
                          <m:t>2</m:t>
                        </m:r>
                      </m:sub>
                    </m:sSub>
                    <m:r>
                      <a:rPr lang="en-US" sz="2000" b="0" i="1" smtClean="0">
                        <a:latin typeface="Cambria Math" panose="02040503050406030204" pitchFamily="18" charset="0"/>
                      </a:rPr>
                      <m:t>=0</m:t>
                    </m:r>
                  </m:oMath>
                </a14:m>
                <a:endParaRPr lang="en-US" altLang="en-US" sz="2000" kern="0" dirty="0">
                  <a:solidFill>
                    <a:srgbClr val="080800"/>
                  </a:solidFill>
                  <a:latin typeface="Times New Roman" panose="02020603050405020304" pitchFamily="18" charset="0"/>
                  <a:cs typeface="Calibri" panose="020F0502020204030204" pitchFamily="34" charset="0"/>
                </a:endParaRPr>
              </a:p>
              <a:p>
                <a:r>
                  <a:rPr lang="en-US" altLang="en-US" sz="2400" kern="0" dirty="0">
                    <a:solidFill>
                      <a:srgbClr val="080800"/>
                    </a:solidFill>
                    <a:latin typeface="Times New Roman" panose="02020603050405020304" pitchFamily="18" charset="0"/>
                    <a:cs typeface="Calibri" panose="020F0502020204030204" pitchFamily="34" charset="0"/>
                  </a:rPr>
                  <a:t>(d) Diagram showing the initial and final velocities </a:t>
                </a:r>
                <a:endParaRPr lang="en-US" sz="2400" dirty="0"/>
              </a:p>
            </p:txBody>
          </p:sp>
        </mc:Choice>
        <mc:Fallback xmlns="">
          <p:sp>
            <p:nvSpPr>
              <p:cNvPr id="21" name="Rectangle 20">
                <a:extLst>
                  <a:ext uri="{FF2B5EF4-FFF2-40B4-BE49-F238E27FC236}">
                    <a16:creationId xmlns:a16="http://schemas.microsoft.com/office/drawing/2014/main" id="{8B8EDC30-AFA5-487C-9E18-26E55AEC6EB0}"/>
                  </a:ext>
                </a:extLst>
              </p:cNvPr>
              <p:cNvSpPr>
                <a:spLocks noRot="1" noChangeAspect="1" noMove="1" noResize="1" noEditPoints="1" noAdjustHandles="1" noChangeArrowheads="1" noChangeShapeType="1" noTextEdit="1"/>
              </p:cNvSpPr>
              <p:nvPr/>
            </p:nvSpPr>
            <p:spPr>
              <a:xfrm>
                <a:off x="0" y="3718259"/>
                <a:ext cx="6620723" cy="830997"/>
              </a:xfrm>
              <a:prstGeom prst="rect">
                <a:avLst/>
              </a:prstGeom>
              <a:blipFill>
                <a:blip r:embed="rId5"/>
                <a:stretch>
                  <a:fillRect l="-1381" t="-5882" b="-16176"/>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C9D9B938-8286-4841-B646-9B55BF318E43}"/>
              </a:ext>
            </a:extLst>
          </p:cNvPr>
          <p:cNvPicPr/>
          <p:nvPr/>
        </p:nvPicPr>
        <p:blipFill>
          <a:blip r:embed="rId6"/>
          <a:stretch>
            <a:fillRect/>
          </a:stretch>
        </p:blipFill>
        <p:spPr>
          <a:xfrm>
            <a:off x="5330936" y="4457700"/>
            <a:ext cx="2940417" cy="2270277"/>
          </a:xfrm>
          <a:prstGeom prst="rect">
            <a:avLst/>
          </a:prstGeom>
        </p:spPr>
      </p:pic>
    </p:spTree>
    <p:extLst>
      <p:ext uri="{BB962C8B-B14F-4D97-AF65-F5344CB8AC3E}">
        <p14:creationId xmlns:p14="http://schemas.microsoft.com/office/powerpoint/2010/main" val="2546532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4" grpId="0"/>
      <p:bldP spid="5" grpId="0"/>
      <p:bldP spid="13" grpId="0"/>
      <p:bldP spid="14"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a:t>
            </a:r>
          </a:p>
        </p:txBody>
      </p:sp>
      <p:sp>
        <p:nvSpPr>
          <p:cNvPr id="6" name="Rectangle 5">
            <a:extLst>
              <a:ext uri="{FF2B5EF4-FFF2-40B4-BE49-F238E27FC236}">
                <a16:creationId xmlns:a16="http://schemas.microsoft.com/office/drawing/2014/main" id="{FA8F4957-E9F4-43CD-A857-99EADE3951D7}"/>
              </a:ext>
            </a:extLst>
          </p:cNvPr>
          <p:cNvSpPr/>
          <p:nvPr/>
        </p:nvSpPr>
        <p:spPr>
          <a:xfrm>
            <a:off x="96838" y="791725"/>
            <a:ext cx="8839200" cy="4412618"/>
          </a:xfrm>
          <a:prstGeom prst="rect">
            <a:avLst/>
          </a:prstGeom>
        </p:spPr>
        <p:txBody>
          <a:bodyPr wrap="square">
            <a:spAutoFit/>
          </a:bodyPr>
          <a:lstStyle/>
          <a:p>
            <a:pPr algn="just" eaLnBrk="0" fontAlgn="base" hangingPunct="0">
              <a:lnSpc>
                <a:spcPct val="107000"/>
              </a:lnSpc>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A car of mass 1500 kg is moving at a constant speed of 20 m/s around a circular track with a radius of 50 m.</a:t>
            </a:r>
          </a:p>
          <a:p>
            <a:pPr marL="457200" indent="-457200" algn="just" eaLnBrk="0" fontAlgn="base" hangingPunct="0">
              <a:lnSpc>
                <a:spcPct val="107000"/>
              </a:lnSpc>
              <a:buAutoNum type="alphaLcParenBoth"/>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Calculate the magnitude of the centripetal force acting on the car.</a:t>
            </a:r>
          </a:p>
          <a:p>
            <a:pPr marL="457200" indent="-457200" algn="just" eaLnBrk="0" fontAlgn="base" hangingPunct="0">
              <a:lnSpc>
                <a:spcPct val="107000"/>
              </a:lnSpc>
              <a:buAutoNum type="alphaLcParenBoth"/>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If the coefficient of friction between the tires and the road is 0.6, determine whether the frictional force is sufficient to keep the car on the circular path without skidding.</a:t>
            </a:r>
          </a:p>
          <a:p>
            <a:pPr marL="457200" indent="-457200" algn="just" eaLnBrk="0" fontAlgn="base" hangingPunct="0">
              <a:lnSpc>
                <a:spcPct val="107000"/>
              </a:lnSpc>
              <a:buAutoNum type="alphaLcParenBoth"/>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If the car were to move at a higher speed of 30 m/s, determine the new centripetal force required.</a:t>
            </a:r>
          </a:p>
          <a:p>
            <a:pPr marL="457200" indent="-457200" algn="just" eaLnBrk="0" fontAlgn="base" hangingPunct="0">
              <a:lnSpc>
                <a:spcPct val="107000"/>
              </a:lnSpc>
              <a:buAutoNum type="alphaLcParenBoth"/>
              <a:defRPr/>
            </a:pPr>
            <a:r>
              <a:rPr lang="en-US" sz="2400" dirty="0">
                <a:latin typeface="Times New Roman" panose="02020603050405020304" pitchFamily="18" charset="0"/>
                <a:ea typeface="Calibri" panose="020F0502020204030204" pitchFamily="34" charset="0"/>
                <a:cs typeface="Times New Roman" panose="02020603050405020304" pitchFamily="18" charset="0"/>
              </a:rPr>
              <a:t>Explain what would happen to the car if it attempted to go around the curve at this higher speed and the frictional force is the same as in part (b).</a:t>
            </a:r>
          </a:p>
        </p:txBody>
      </p:sp>
    </p:spTree>
    <p:extLst>
      <p:ext uri="{BB962C8B-B14F-4D97-AF65-F5344CB8AC3E}">
        <p14:creationId xmlns:p14="http://schemas.microsoft.com/office/powerpoint/2010/main" val="983271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mc:AlternateContent xmlns:mc="http://schemas.openxmlformats.org/markup-compatibility/2006" xmlns:a14="http://schemas.microsoft.com/office/drawing/2010/main">
        <mc:Choice Requires="a14">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1" y="755528"/>
                <a:ext cx="3095539"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Centripetal force </a:t>
                </a:r>
                <a14:m>
                  <m:oMath xmlns:m="http://schemas.openxmlformats.org/officeDocument/2006/math">
                    <m:sSub>
                      <m:sSubPr>
                        <m:ctrlPr>
                          <a:rPr lang="en-US" sz="2400" i="1">
                            <a:latin typeface="Cambria Math" panose="020405030504060302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𝑐</m:t>
                        </m:r>
                      </m:sub>
                    </m:sSub>
                  </m:oMath>
                </a14:m>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3" name="Rectangle 18">
                <a:extLst>
                  <a:ext uri="{FF2B5EF4-FFF2-40B4-BE49-F238E27FC236}">
                    <a16:creationId xmlns:a16="http://schemas.microsoft.com/office/drawing/2014/main" id="{3C4F7ABE-A5CD-404A-8246-8E40CCF32378}"/>
                  </a:ext>
                </a:extLst>
              </p:cNvPr>
              <p:cNvSpPr>
                <a:spLocks noRot="1" noChangeAspect="1" noMove="1" noResize="1" noEditPoints="1" noAdjustHandles="1" noChangeArrowheads="1" noChangeShapeType="1" noTextEdit="1"/>
              </p:cNvSpPr>
              <p:nvPr/>
            </p:nvSpPr>
            <p:spPr bwMode="auto">
              <a:xfrm>
                <a:off x="-1" y="755528"/>
                <a:ext cx="3095539" cy="461665"/>
              </a:xfrm>
              <a:prstGeom prst="rect">
                <a:avLst/>
              </a:prstGeom>
              <a:blipFill>
                <a:blip r:embed="rId2"/>
                <a:stretch>
                  <a:fillRect l="-2953"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C9B675A9-4DC4-40F6-A19E-DECBAE8FC54C}"/>
                  </a:ext>
                </a:extLst>
              </p:cNvPr>
              <p:cNvSpPr/>
              <p:nvPr/>
            </p:nvSpPr>
            <p:spPr>
              <a:xfrm>
                <a:off x="3925252" y="1230261"/>
                <a:ext cx="1293496"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𝑐</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num>
                        <m:den>
                          <m:r>
                            <a:rPr lang="en-US" sz="2000" i="1">
                              <a:latin typeface="Cambria Math" panose="02040503050406030204" pitchFamily="18" charset="0"/>
                            </a:rPr>
                            <m:t>𝑟</m:t>
                          </m:r>
                        </m:den>
                      </m:f>
                    </m:oMath>
                  </m:oMathPara>
                </a14:m>
                <a:endParaRPr lang="en-US" sz="2000" dirty="0"/>
              </a:p>
            </p:txBody>
          </p:sp>
        </mc:Choice>
        <mc:Fallback xmlns="">
          <p:sp>
            <p:nvSpPr>
              <p:cNvPr id="2" name="Rectangle 1">
                <a:extLst>
                  <a:ext uri="{FF2B5EF4-FFF2-40B4-BE49-F238E27FC236}">
                    <a16:creationId xmlns:a16="http://schemas.microsoft.com/office/drawing/2014/main" id="{C9B675A9-4DC4-40F6-A19E-DECBAE8FC54C}"/>
                  </a:ext>
                </a:extLst>
              </p:cNvPr>
              <p:cNvSpPr>
                <a:spLocks noRot="1" noChangeAspect="1" noMove="1" noResize="1" noEditPoints="1" noAdjustHandles="1" noChangeArrowheads="1" noChangeShapeType="1" noTextEdit="1"/>
              </p:cNvSpPr>
              <p:nvPr/>
            </p:nvSpPr>
            <p:spPr>
              <a:xfrm>
                <a:off x="3925252" y="1230261"/>
                <a:ext cx="1293496" cy="707886"/>
              </a:xfrm>
              <a:prstGeom prst="rect">
                <a:avLst/>
              </a:prstGeom>
              <a:blipFill>
                <a:blip r:embed="rId3"/>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A8914690-F0E9-45DA-B6B9-E7ACF0551BE0}"/>
              </a:ext>
            </a:extLst>
          </p:cNvPr>
          <p:cNvSpPr/>
          <p:nvPr/>
        </p:nvSpPr>
        <p:spPr>
          <a:xfrm>
            <a:off x="-1" y="1951215"/>
            <a:ext cx="3070071"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Substituting the values:</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CFEBABE-7E8A-40B9-B454-B16F8EC3445F}"/>
                  </a:ext>
                </a:extLst>
              </p:cNvPr>
              <p:cNvSpPr/>
              <p:nvPr/>
            </p:nvSpPr>
            <p:spPr>
              <a:xfrm>
                <a:off x="3429252" y="2425948"/>
                <a:ext cx="2285497"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𝑐</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1500×</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20</m:t>
                                  </m:r>
                                </m:e>
                              </m:d>
                            </m:e>
                            <m:sup>
                              <m:r>
                                <a:rPr lang="en-US" sz="2000">
                                  <a:latin typeface="Cambria Math" panose="02040503050406030204" pitchFamily="18" charset="0"/>
                                </a:rPr>
                                <m:t>2</m:t>
                              </m:r>
                            </m:sup>
                          </m:sSup>
                        </m:num>
                        <m:den>
                          <m:r>
                            <a:rPr lang="en-US" sz="2000">
                              <a:latin typeface="Cambria Math" panose="02040503050406030204" pitchFamily="18" charset="0"/>
                            </a:rPr>
                            <m:t>50</m:t>
                          </m:r>
                        </m:den>
                      </m:f>
                    </m:oMath>
                  </m:oMathPara>
                </a14:m>
                <a:endParaRPr lang="en-US" sz="2000" dirty="0"/>
              </a:p>
            </p:txBody>
          </p:sp>
        </mc:Choice>
        <mc:Fallback xmlns="">
          <p:sp>
            <p:nvSpPr>
              <p:cNvPr id="8" name="Rectangle 7">
                <a:extLst>
                  <a:ext uri="{FF2B5EF4-FFF2-40B4-BE49-F238E27FC236}">
                    <a16:creationId xmlns:a16="http://schemas.microsoft.com/office/drawing/2014/main" id="{0CFEBABE-7E8A-40B9-B454-B16F8EC3445F}"/>
                  </a:ext>
                </a:extLst>
              </p:cNvPr>
              <p:cNvSpPr>
                <a:spLocks noRot="1" noChangeAspect="1" noMove="1" noResize="1" noEditPoints="1" noAdjustHandles="1" noChangeArrowheads="1" noChangeShapeType="1" noTextEdit="1"/>
              </p:cNvSpPr>
              <p:nvPr/>
            </p:nvSpPr>
            <p:spPr>
              <a:xfrm>
                <a:off x="3429252" y="2425948"/>
                <a:ext cx="2285497" cy="70993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AE1F4B9-5A65-47CE-B194-1721A402BA36}"/>
                  </a:ext>
                </a:extLst>
              </p:cNvPr>
              <p:cNvSpPr/>
              <p:nvPr/>
            </p:nvSpPr>
            <p:spPr>
              <a:xfrm>
                <a:off x="3690252" y="3148954"/>
                <a:ext cx="176349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𝑐</m:t>
                          </m:r>
                        </m:sub>
                      </m:sSub>
                      <m:r>
                        <a:rPr lang="en-US" sz="2000">
                          <a:latin typeface="Cambria Math" panose="02040503050406030204" pitchFamily="18" charset="0"/>
                        </a:rPr>
                        <m:t>=12000 </m:t>
                      </m:r>
                      <m:r>
                        <a:rPr lang="en-US" sz="2000" i="1">
                          <a:latin typeface="Cambria Math" panose="02040503050406030204" pitchFamily="18" charset="0"/>
                        </a:rPr>
                        <m:t>𝑁</m:t>
                      </m:r>
                    </m:oMath>
                  </m:oMathPara>
                </a14:m>
                <a:endParaRPr lang="en-US" sz="2000" dirty="0"/>
              </a:p>
            </p:txBody>
          </p:sp>
        </mc:Choice>
        <mc:Fallback xmlns="">
          <p:sp>
            <p:nvSpPr>
              <p:cNvPr id="11" name="Rectangle 10">
                <a:extLst>
                  <a:ext uri="{FF2B5EF4-FFF2-40B4-BE49-F238E27FC236}">
                    <a16:creationId xmlns:a16="http://schemas.microsoft.com/office/drawing/2014/main" id="{1AE1F4B9-5A65-47CE-B194-1721A402BA36}"/>
                  </a:ext>
                </a:extLst>
              </p:cNvPr>
              <p:cNvSpPr>
                <a:spLocks noRot="1" noChangeAspect="1" noMove="1" noResize="1" noEditPoints="1" noAdjustHandles="1" noChangeArrowheads="1" noChangeShapeType="1" noTextEdit="1"/>
              </p:cNvSpPr>
              <p:nvPr/>
            </p:nvSpPr>
            <p:spPr>
              <a:xfrm>
                <a:off x="3690252" y="3148954"/>
                <a:ext cx="1763496" cy="4001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F3F06054-E803-4AE7-8D71-2F826DA6CB5C}"/>
                  </a:ext>
                </a:extLst>
              </p:cNvPr>
              <p:cNvSpPr>
                <a:spLocks noChangeArrowheads="1"/>
              </p:cNvSpPr>
              <p:nvPr/>
            </p:nvSpPr>
            <p:spPr bwMode="auto">
              <a:xfrm>
                <a:off x="-1" y="3562132"/>
                <a:ext cx="4870992"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The maximum frictional force </a:t>
                </a:r>
                <a14:m>
                  <m:oMath xmlns:m="http://schemas.openxmlformats.org/officeDocument/2006/math">
                    <m:sSub>
                      <m:sSubPr>
                        <m:ctrlPr>
                          <a:rPr lang="en-US" sz="2000" i="1">
                            <a:latin typeface="Cambria Math" panose="02040503050406030204" pitchFamily="18" charset="0"/>
                          </a:rPr>
                        </m:ctrlPr>
                      </m:sSubPr>
                      <m:e>
                        <m:r>
                          <a:rPr lang="en-US" sz="20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000" i="1" kern="0">
                            <a:latin typeface="Cambria Math" panose="02040503050406030204" pitchFamily="18" charset="0"/>
                            <a:ea typeface="Times New Roman" panose="02020603050405020304" pitchFamily="18" charset="0"/>
                            <a:cs typeface="Times New Roman" panose="02020603050405020304" pitchFamily="18" charset="0"/>
                          </a:rPr>
                          <m:t>𝑓</m:t>
                        </m:r>
                      </m:sub>
                    </m:sSub>
                  </m:oMath>
                </a14:m>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4" name="Rectangle 18">
                <a:extLst>
                  <a:ext uri="{FF2B5EF4-FFF2-40B4-BE49-F238E27FC236}">
                    <a16:creationId xmlns:a16="http://schemas.microsoft.com/office/drawing/2014/main" id="{F3F06054-E803-4AE7-8D71-2F826DA6CB5C}"/>
                  </a:ext>
                </a:extLst>
              </p:cNvPr>
              <p:cNvSpPr>
                <a:spLocks noRot="1" noChangeAspect="1" noMove="1" noResize="1" noEditPoints="1" noAdjustHandles="1" noChangeArrowheads="1" noChangeShapeType="1" noTextEdit="1"/>
              </p:cNvSpPr>
              <p:nvPr/>
            </p:nvSpPr>
            <p:spPr bwMode="auto">
              <a:xfrm>
                <a:off x="-1" y="3562132"/>
                <a:ext cx="4870992" cy="461665"/>
              </a:xfrm>
              <a:prstGeom prst="rect">
                <a:avLst/>
              </a:prstGeom>
              <a:blipFill>
                <a:blip r:embed="rId6"/>
                <a:stretch>
                  <a:fillRect l="-1877" t="-13158" b="-2631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641592F-18DB-439C-B3A3-47E251108A65}"/>
                  </a:ext>
                </a:extLst>
              </p:cNvPr>
              <p:cNvSpPr/>
              <p:nvPr/>
            </p:nvSpPr>
            <p:spPr>
              <a:xfrm>
                <a:off x="3901624" y="4066488"/>
                <a:ext cx="1340752"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𝑓</m:t>
                          </m:r>
                        </m:sub>
                      </m:sSub>
                      <m:r>
                        <a:rPr lang="en-US" sz="2000">
                          <a:latin typeface="Cambria Math" panose="02040503050406030204" pitchFamily="18" charset="0"/>
                        </a:rPr>
                        <m:t>=</m:t>
                      </m:r>
                      <m:r>
                        <a:rPr lang="en-US" sz="2000" i="1">
                          <a:latin typeface="Cambria Math" panose="02040503050406030204" pitchFamily="18" charset="0"/>
                        </a:rPr>
                        <m:t>𝜇</m:t>
                      </m:r>
                      <m:r>
                        <a:rPr lang="en-US" sz="2000" i="1">
                          <a:latin typeface="Cambria Math" panose="02040503050406030204" pitchFamily="18" charset="0"/>
                        </a:rPr>
                        <m:t>𝑚𝑔</m:t>
                      </m:r>
                    </m:oMath>
                  </m:oMathPara>
                </a14:m>
                <a:endParaRPr lang="en-US" sz="2000" dirty="0"/>
              </a:p>
            </p:txBody>
          </p:sp>
        </mc:Choice>
        <mc:Fallback xmlns="">
          <p:sp>
            <p:nvSpPr>
              <p:cNvPr id="12" name="Rectangle 11">
                <a:extLst>
                  <a:ext uri="{FF2B5EF4-FFF2-40B4-BE49-F238E27FC236}">
                    <a16:creationId xmlns:a16="http://schemas.microsoft.com/office/drawing/2014/main" id="{B641592F-18DB-439C-B3A3-47E251108A65}"/>
                  </a:ext>
                </a:extLst>
              </p:cNvPr>
              <p:cNvSpPr>
                <a:spLocks noRot="1" noChangeAspect="1" noMove="1" noResize="1" noEditPoints="1" noAdjustHandles="1" noChangeArrowheads="1" noChangeShapeType="1" noTextEdit="1"/>
              </p:cNvSpPr>
              <p:nvPr/>
            </p:nvSpPr>
            <p:spPr>
              <a:xfrm>
                <a:off x="3901624" y="4066488"/>
                <a:ext cx="1340752" cy="424732"/>
              </a:xfrm>
              <a:prstGeom prst="rect">
                <a:avLst/>
              </a:prstGeom>
              <a:blipFill>
                <a:blip r:embed="rId7"/>
                <a:stretch>
                  <a:fillRect b="-10000"/>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4E48243B-53D1-4EA2-AB17-E4D0DD24B790}"/>
              </a:ext>
            </a:extLst>
          </p:cNvPr>
          <p:cNvSpPr/>
          <p:nvPr/>
        </p:nvSpPr>
        <p:spPr>
          <a:xfrm>
            <a:off x="-1" y="4430359"/>
            <a:ext cx="3070071"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Substituting the values: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BB44D38-076F-4ABA-BA91-9F3B10D65BF4}"/>
                  </a:ext>
                </a:extLst>
              </p:cNvPr>
              <p:cNvSpPr/>
              <p:nvPr/>
            </p:nvSpPr>
            <p:spPr>
              <a:xfrm>
                <a:off x="3168635" y="4504288"/>
                <a:ext cx="2806730"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𝑓</m:t>
                          </m:r>
                        </m:sub>
                      </m:sSub>
                      <m:r>
                        <a:rPr lang="en-US" sz="2000">
                          <a:latin typeface="Cambria Math" panose="02040503050406030204" pitchFamily="18" charset="0"/>
                        </a:rPr>
                        <m:t>=0.6×1500×9.81</m:t>
                      </m:r>
                    </m:oMath>
                  </m:oMathPara>
                </a14:m>
                <a:endParaRPr lang="en-US" sz="2000" dirty="0"/>
              </a:p>
            </p:txBody>
          </p:sp>
        </mc:Choice>
        <mc:Fallback xmlns="">
          <p:sp>
            <p:nvSpPr>
              <p:cNvPr id="16" name="Rectangle 15">
                <a:extLst>
                  <a:ext uri="{FF2B5EF4-FFF2-40B4-BE49-F238E27FC236}">
                    <a16:creationId xmlns:a16="http://schemas.microsoft.com/office/drawing/2014/main" id="{0BB44D38-076F-4ABA-BA91-9F3B10D65BF4}"/>
                  </a:ext>
                </a:extLst>
              </p:cNvPr>
              <p:cNvSpPr>
                <a:spLocks noRot="1" noChangeAspect="1" noMove="1" noResize="1" noEditPoints="1" noAdjustHandles="1" noChangeArrowheads="1" noChangeShapeType="1" noTextEdit="1"/>
              </p:cNvSpPr>
              <p:nvPr/>
            </p:nvSpPr>
            <p:spPr>
              <a:xfrm>
                <a:off x="3168635" y="4504288"/>
                <a:ext cx="2806730" cy="424732"/>
              </a:xfrm>
              <a:prstGeom prst="rect">
                <a:avLst/>
              </a:prstGeom>
              <a:blipFill>
                <a:blip r:embed="rId8"/>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0F3EBB14-C108-4D47-BE42-6CFF9B6E36AB}"/>
                  </a:ext>
                </a:extLst>
              </p:cNvPr>
              <p:cNvSpPr/>
              <p:nvPr/>
            </p:nvSpPr>
            <p:spPr>
              <a:xfrm>
                <a:off x="3749980" y="5148373"/>
                <a:ext cx="1644040"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𝑓</m:t>
                          </m:r>
                        </m:sub>
                      </m:sSub>
                      <m:r>
                        <a:rPr lang="en-US" sz="2000">
                          <a:latin typeface="Cambria Math" panose="02040503050406030204" pitchFamily="18" charset="0"/>
                        </a:rPr>
                        <m:t>=882</m:t>
                      </m:r>
                      <m:r>
                        <a:rPr lang="en-US" sz="2000" b="0" i="0" smtClean="0">
                          <a:latin typeface="Cambria Math" panose="02040503050406030204" pitchFamily="18" charset="0"/>
                        </a:rPr>
                        <m:t>9</m:t>
                      </m:r>
                      <m:r>
                        <a:rPr lang="en-US" sz="2000">
                          <a:latin typeface="Cambria Math" panose="02040503050406030204" pitchFamily="18" charset="0"/>
                        </a:rPr>
                        <m:t> </m:t>
                      </m:r>
                      <m:r>
                        <a:rPr lang="en-US" sz="2000" i="1">
                          <a:latin typeface="Cambria Math" panose="02040503050406030204" pitchFamily="18" charset="0"/>
                        </a:rPr>
                        <m:t>𝑁</m:t>
                      </m:r>
                    </m:oMath>
                  </m:oMathPara>
                </a14:m>
                <a:endParaRPr lang="en-US" sz="2000" dirty="0"/>
              </a:p>
            </p:txBody>
          </p:sp>
        </mc:Choice>
        <mc:Fallback xmlns="">
          <p:sp>
            <p:nvSpPr>
              <p:cNvPr id="17" name="Rectangle 16">
                <a:extLst>
                  <a:ext uri="{FF2B5EF4-FFF2-40B4-BE49-F238E27FC236}">
                    <a16:creationId xmlns:a16="http://schemas.microsoft.com/office/drawing/2014/main" id="{0F3EBB14-C108-4D47-BE42-6CFF9B6E36AB}"/>
                  </a:ext>
                </a:extLst>
              </p:cNvPr>
              <p:cNvSpPr>
                <a:spLocks noRot="1" noChangeAspect="1" noMove="1" noResize="1" noEditPoints="1" noAdjustHandles="1" noChangeArrowheads="1" noChangeShapeType="1" noTextEdit="1"/>
              </p:cNvSpPr>
              <p:nvPr/>
            </p:nvSpPr>
            <p:spPr>
              <a:xfrm>
                <a:off x="3749980" y="5148373"/>
                <a:ext cx="1644040" cy="424732"/>
              </a:xfrm>
              <a:prstGeom prst="rect">
                <a:avLst/>
              </a:prstGeom>
              <a:blipFill>
                <a:blip r:embed="rId9"/>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FD737C0-048A-41D3-A7C1-AA16A569F07E}"/>
                  </a:ext>
                </a:extLst>
              </p:cNvPr>
              <p:cNvSpPr/>
              <p:nvPr/>
            </p:nvSpPr>
            <p:spPr>
              <a:xfrm>
                <a:off x="-1" y="5854618"/>
                <a:ext cx="8591798" cy="707886"/>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Since </a:t>
                </a:r>
                <a14:m>
                  <m:oMath xmlns:m="http://schemas.openxmlformats.org/officeDocument/2006/math">
                    <m:r>
                      <a:rPr lang="en-US" sz="2000" i="1">
                        <a:latin typeface="Cambria Math" panose="02040503050406030204" pitchFamily="18" charset="0"/>
                        <a:ea typeface="Times New Roman" panose="02020603050405020304" pitchFamily="18" charset="0"/>
                      </a:rPr>
                      <m:t>12000</m:t>
                    </m:r>
                    <m:r>
                      <a:rPr lang="en-US" sz="2000" i="1">
                        <a:latin typeface="Cambria Math" panose="02040503050406030204" pitchFamily="18" charset="0"/>
                        <a:ea typeface="Times New Roman" panose="02020603050405020304" pitchFamily="18" charset="0"/>
                      </a:rPr>
                      <m:t>𝑁</m:t>
                    </m:r>
                    <m:r>
                      <a:rPr lang="en-US" sz="2000" i="1">
                        <a:latin typeface="Cambria Math" panose="02040503050406030204" pitchFamily="18" charset="0"/>
                        <a:ea typeface="Times New Roman" panose="02020603050405020304" pitchFamily="18" charset="0"/>
                      </a:rPr>
                      <m:t>&gt;8820</m:t>
                    </m:r>
                    <m:r>
                      <a:rPr lang="en-US" sz="2000" i="1">
                        <a:latin typeface="Cambria Math" panose="02040503050406030204" pitchFamily="18" charset="0"/>
                        <a:ea typeface="Times New Roman" panose="02020603050405020304" pitchFamily="18" charset="0"/>
                      </a:rPr>
                      <m:t>𝑁</m:t>
                    </m:r>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 the frictional force is not sufficient to keep the car on the path at </a:t>
                </a:r>
                <a14:m>
                  <m:oMath xmlns:m="http://schemas.openxmlformats.org/officeDocument/2006/math">
                    <m:r>
                      <a:rPr lang="en-US" sz="2000" i="1">
                        <a:latin typeface="Cambria Math" panose="02040503050406030204" pitchFamily="18" charset="0"/>
                        <a:ea typeface="Times New Roman" panose="02020603050405020304" pitchFamily="18" charset="0"/>
                      </a:rPr>
                      <m:t>20 </m:t>
                    </m:r>
                    <m:r>
                      <a:rPr lang="en-US" sz="2000" i="1">
                        <a:latin typeface="Cambria Math" panose="02040503050406030204" pitchFamily="18" charset="0"/>
                        <a:ea typeface="Times New Roman" panose="02020603050405020304" pitchFamily="18" charset="0"/>
                      </a:rPr>
                      <m:t>𝑚</m:t>
                    </m:r>
                    <m:r>
                      <a:rPr lang="en-US" sz="2000" i="1">
                        <a:latin typeface="Cambria Math" panose="02040503050406030204" pitchFamily="18" charset="0"/>
                        <a:ea typeface="Times New Roman" panose="02020603050405020304" pitchFamily="18" charset="0"/>
                      </a:rPr>
                      <m:t>/</m:t>
                    </m:r>
                    <m:r>
                      <a:rPr lang="en-US" sz="2000" i="1">
                        <a:latin typeface="Cambria Math" panose="02040503050406030204" pitchFamily="18" charset="0"/>
                        <a:ea typeface="Times New Roman" panose="02020603050405020304" pitchFamily="18" charset="0"/>
                      </a:rPr>
                      <m:t>𝑠</m:t>
                    </m:r>
                  </m:oMath>
                </a14:m>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6FD737C0-048A-41D3-A7C1-AA16A569F07E}"/>
                  </a:ext>
                </a:extLst>
              </p:cNvPr>
              <p:cNvSpPr>
                <a:spLocks noRot="1" noChangeAspect="1" noMove="1" noResize="1" noEditPoints="1" noAdjustHandles="1" noChangeArrowheads="1" noChangeShapeType="1" noTextEdit="1"/>
              </p:cNvSpPr>
              <p:nvPr/>
            </p:nvSpPr>
            <p:spPr>
              <a:xfrm>
                <a:off x="-1" y="5854618"/>
                <a:ext cx="8591798" cy="707886"/>
              </a:xfrm>
              <a:prstGeom prst="rect">
                <a:avLst/>
              </a:prstGeom>
              <a:blipFill>
                <a:blip r:embed="rId10"/>
                <a:stretch>
                  <a:fillRect l="-710" t="-4274" b="-13675"/>
                </a:stretch>
              </a:blipFill>
            </p:spPr>
            <p:txBody>
              <a:bodyPr/>
              <a:lstStyle/>
              <a:p>
                <a:r>
                  <a:rPr lang="en-US">
                    <a:noFill/>
                  </a:rPr>
                  <a:t> </a:t>
                </a:r>
              </a:p>
            </p:txBody>
          </p:sp>
        </mc:Fallback>
      </mc:AlternateContent>
    </p:spTree>
    <p:extLst>
      <p:ext uri="{BB962C8B-B14F-4D97-AF65-F5344CB8AC3E}">
        <p14:creationId xmlns:p14="http://schemas.microsoft.com/office/powerpoint/2010/main" val="1533658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5: ANSWERS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7F40FF02-A7CA-4AFF-902B-D68ED234CF02}"/>
                  </a:ext>
                </a:extLst>
              </p:cNvPr>
              <p:cNvSpPr>
                <a:spLocks noChangeArrowheads="1"/>
              </p:cNvSpPr>
              <p:nvPr/>
            </p:nvSpPr>
            <p:spPr bwMode="auto">
              <a:xfrm>
                <a:off x="0" y="875997"/>
                <a:ext cx="4870992"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(c)The</a:t>
                </a:r>
                <a:r>
                  <a:rPr kumimoji="0" lang="en-US" altLang="en-US" sz="2400" b="0" i="0" u="none" strike="noStrike" kern="0" cap="none" spc="0" normalizeH="0" noProof="0" dirty="0">
                    <a:ln>
                      <a:noFill/>
                    </a:ln>
                    <a:solidFill>
                      <a:srgbClr val="080800"/>
                    </a:solidFill>
                    <a:effectLst/>
                    <a:uLnTx/>
                    <a:uFillTx/>
                    <a:latin typeface="Times New Roman" panose="02020603050405020304" pitchFamily="18" charset="0"/>
                    <a:cs typeface="Calibri" panose="020F0502020204030204" pitchFamily="34" charset="0"/>
                  </a:rPr>
                  <a:t> Centripetal</a:t>
                </a:r>
                <a:r>
                  <a:rPr lang="en-US" sz="2400" kern="0" dirty="0">
                    <a:ea typeface="Times New Roman" panose="02020603050405020304" pitchFamily="18" charset="0"/>
                  </a:rPr>
                  <a:t> Force </a:t>
                </a:r>
                <a14:m>
                  <m:oMath xmlns:m="http://schemas.openxmlformats.org/officeDocument/2006/math">
                    <m:sSub>
                      <m:sSubPr>
                        <m:ctrlPr>
                          <a:rPr lang="en-US" sz="2400" i="1">
                            <a:latin typeface="Cambria Math" panose="020405030504060302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𝑐</m:t>
                        </m:r>
                      </m:sub>
                    </m:sSub>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 </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𝑖𝑠</m:t>
                    </m:r>
                    <m:r>
                      <a:rPr lang="en-US" sz="2400" b="0" i="1" kern="0" smtClean="0">
                        <a:latin typeface="Cambria Math" panose="02040503050406030204" pitchFamily="18" charset="0"/>
                        <a:ea typeface="Times New Roman" panose="02020603050405020304" pitchFamily="18" charset="0"/>
                        <a:cs typeface="Times New Roman" panose="02020603050405020304" pitchFamily="18" charset="0"/>
                      </a:rPr>
                      <m:t>:</m:t>
                    </m:r>
                  </m:oMath>
                </a14:m>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9" name="Rectangle 18">
                <a:extLst>
                  <a:ext uri="{FF2B5EF4-FFF2-40B4-BE49-F238E27FC236}">
                    <a16:creationId xmlns:a16="http://schemas.microsoft.com/office/drawing/2014/main" id="{7F40FF02-A7CA-4AFF-902B-D68ED234CF02}"/>
                  </a:ext>
                </a:extLst>
              </p:cNvPr>
              <p:cNvSpPr>
                <a:spLocks noRot="1" noChangeAspect="1" noMove="1" noResize="1" noEditPoints="1" noAdjustHandles="1" noChangeArrowheads="1" noChangeShapeType="1" noTextEdit="1"/>
              </p:cNvSpPr>
              <p:nvPr/>
            </p:nvSpPr>
            <p:spPr bwMode="auto">
              <a:xfrm>
                <a:off x="0" y="875997"/>
                <a:ext cx="4870992" cy="461665"/>
              </a:xfrm>
              <a:prstGeom prst="rect">
                <a:avLst/>
              </a:prstGeom>
              <a:blipFill>
                <a:blip r:embed="rId2"/>
                <a:stretch>
                  <a:fillRect l="-1877"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218CE9D-F1F2-46B1-B5DD-231CC19938B7}"/>
                  </a:ext>
                </a:extLst>
              </p:cNvPr>
              <p:cNvSpPr/>
              <p:nvPr/>
            </p:nvSpPr>
            <p:spPr>
              <a:xfrm>
                <a:off x="3893518" y="1522836"/>
                <a:ext cx="2285497" cy="7099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𝑐</m:t>
                          </m:r>
                        </m:sub>
                      </m:sSub>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1500×</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b="0" i="0" smtClean="0">
                                      <a:latin typeface="Cambria Math" panose="02040503050406030204" pitchFamily="18" charset="0"/>
                                    </a:rPr>
                                    <m:t>30</m:t>
                                  </m:r>
                                </m:e>
                              </m:d>
                            </m:e>
                            <m:sup>
                              <m:r>
                                <a:rPr lang="en-US" sz="2000">
                                  <a:latin typeface="Cambria Math" panose="02040503050406030204" pitchFamily="18" charset="0"/>
                                </a:rPr>
                                <m:t>2</m:t>
                              </m:r>
                            </m:sup>
                          </m:sSup>
                        </m:num>
                        <m:den>
                          <m:r>
                            <a:rPr lang="en-US" sz="2000">
                              <a:latin typeface="Cambria Math" panose="02040503050406030204" pitchFamily="18" charset="0"/>
                            </a:rPr>
                            <m:t>50</m:t>
                          </m:r>
                        </m:den>
                      </m:f>
                    </m:oMath>
                  </m:oMathPara>
                </a14:m>
                <a:endParaRPr lang="en-US" sz="2000" dirty="0"/>
              </a:p>
            </p:txBody>
          </p:sp>
        </mc:Choice>
        <mc:Fallback xmlns="">
          <p:sp>
            <p:nvSpPr>
              <p:cNvPr id="20" name="Rectangle 19">
                <a:extLst>
                  <a:ext uri="{FF2B5EF4-FFF2-40B4-BE49-F238E27FC236}">
                    <a16:creationId xmlns:a16="http://schemas.microsoft.com/office/drawing/2014/main" id="{0218CE9D-F1F2-46B1-B5DD-231CC19938B7}"/>
                  </a:ext>
                </a:extLst>
              </p:cNvPr>
              <p:cNvSpPr>
                <a:spLocks noRot="1" noChangeAspect="1" noMove="1" noResize="1" noEditPoints="1" noAdjustHandles="1" noChangeArrowheads="1" noChangeShapeType="1" noTextEdit="1"/>
              </p:cNvSpPr>
              <p:nvPr/>
            </p:nvSpPr>
            <p:spPr>
              <a:xfrm>
                <a:off x="3893518" y="1522836"/>
                <a:ext cx="2285497" cy="7099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A36F45F-62E1-4503-BE0C-CA486422D588}"/>
                  </a:ext>
                </a:extLst>
              </p:cNvPr>
              <p:cNvSpPr/>
              <p:nvPr/>
            </p:nvSpPr>
            <p:spPr>
              <a:xfrm>
                <a:off x="4352982" y="2313460"/>
                <a:ext cx="176349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𝑐</m:t>
                          </m:r>
                        </m:sub>
                      </m:sSub>
                      <m:r>
                        <a:rPr lang="en-US" sz="2000">
                          <a:latin typeface="Cambria Math" panose="02040503050406030204" pitchFamily="18" charset="0"/>
                        </a:rPr>
                        <m:t>=27000 </m:t>
                      </m:r>
                      <m:r>
                        <a:rPr lang="en-US" sz="2000" i="1">
                          <a:latin typeface="Cambria Math" panose="02040503050406030204" pitchFamily="18" charset="0"/>
                        </a:rPr>
                        <m:t>𝑁</m:t>
                      </m:r>
                    </m:oMath>
                  </m:oMathPara>
                </a14:m>
                <a:endParaRPr lang="en-US" sz="2000" dirty="0"/>
              </a:p>
            </p:txBody>
          </p:sp>
        </mc:Choice>
        <mc:Fallback xmlns="">
          <p:sp>
            <p:nvSpPr>
              <p:cNvPr id="21" name="Rectangle 20">
                <a:extLst>
                  <a:ext uri="{FF2B5EF4-FFF2-40B4-BE49-F238E27FC236}">
                    <a16:creationId xmlns:a16="http://schemas.microsoft.com/office/drawing/2014/main" id="{9A36F45F-62E1-4503-BE0C-CA486422D588}"/>
                  </a:ext>
                </a:extLst>
              </p:cNvPr>
              <p:cNvSpPr>
                <a:spLocks noRot="1" noChangeAspect="1" noMove="1" noResize="1" noEditPoints="1" noAdjustHandles="1" noChangeArrowheads="1" noChangeShapeType="1" noTextEdit="1"/>
              </p:cNvSpPr>
              <p:nvPr/>
            </p:nvSpPr>
            <p:spPr>
              <a:xfrm>
                <a:off x="4352982" y="2313460"/>
                <a:ext cx="1763496" cy="400110"/>
              </a:xfrm>
              <a:prstGeom prst="rect">
                <a:avLst/>
              </a:prstGeom>
              <a:blipFill>
                <a:blip r:embed="rId4"/>
                <a:stretch>
                  <a:fillRect/>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B560476D-A21C-492B-A06F-F0310B3B38FB}"/>
              </a:ext>
            </a:extLst>
          </p:cNvPr>
          <p:cNvSpPr>
            <a:spLocks noChangeArrowheads="1"/>
          </p:cNvSpPr>
          <p:nvPr/>
        </p:nvSpPr>
        <p:spPr bwMode="auto">
          <a:xfrm>
            <a:off x="0" y="2826635"/>
            <a:ext cx="5234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lang="en-US" sz="2400" kern="0" dirty="0">
                <a:ea typeface="Times New Roman" panose="02020603050405020304" pitchFamily="18" charset="0"/>
              </a:rPr>
              <a:t>Explain what would happen to the car</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6AB69D7-52A3-4AFF-84B1-55E9321C7074}"/>
                  </a:ext>
                </a:extLst>
              </p:cNvPr>
              <p:cNvSpPr/>
              <p:nvPr/>
            </p:nvSpPr>
            <p:spPr>
              <a:xfrm>
                <a:off x="201649" y="3482711"/>
                <a:ext cx="8302666" cy="1200329"/>
              </a:xfrm>
              <a:prstGeom prst="rect">
                <a:avLst/>
              </a:prstGeom>
            </p:spPr>
            <p:txBody>
              <a:bodyPr wrap="square">
                <a:spAutoFit/>
              </a:bodyPr>
              <a:lstStyle/>
              <a:p>
                <a:pPr algn="just"/>
                <a:r>
                  <a:rPr lang="en-US" sz="2400" kern="0" dirty="0">
                    <a:latin typeface="Times New Roman" panose="02020603050405020304" pitchFamily="18" charset="0"/>
                    <a:ea typeface="Times New Roman" panose="02020603050405020304" pitchFamily="18" charset="0"/>
                  </a:rPr>
                  <a:t>If the car attempts to go around the curve at </a:t>
                </a:r>
                <a14:m>
                  <m:oMath xmlns:m="http://schemas.openxmlformats.org/officeDocument/2006/math">
                    <m:r>
                      <a:rPr lang="en-US" sz="2000" i="1" kern="0" dirty="0" smtClean="0">
                        <a:latin typeface="Cambria Math" panose="02040503050406030204" pitchFamily="18" charset="0"/>
                        <a:ea typeface="Times New Roman" panose="02020603050405020304" pitchFamily="18" charset="0"/>
                      </a:rPr>
                      <m:t>30 </m:t>
                    </m:r>
                    <m:r>
                      <a:rPr lang="en-US" sz="2000" i="1" kern="0" dirty="0" smtClean="0">
                        <a:latin typeface="Cambria Math" panose="02040503050406030204" pitchFamily="18" charset="0"/>
                        <a:ea typeface="Times New Roman" panose="02020603050405020304" pitchFamily="18" charset="0"/>
                      </a:rPr>
                      <m:t>𝑚</m:t>
                    </m:r>
                    <m:r>
                      <a:rPr lang="en-US" sz="2000" i="1" kern="0" dirty="0" smtClean="0">
                        <a:latin typeface="Cambria Math" panose="02040503050406030204" pitchFamily="18" charset="0"/>
                        <a:ea typeface="Times New Roman" panose="02020603050405020304" pitchFamily="18" charset="0"/>
                      </a:rPr>
                      <m:t>/</m:t>
                    </m:r>
                    <m:r>
                      <a:rPr lang="en-US" sz="2000" i="1" kern="0" dirty="0" smtClean="0">
                        <a:latin typeface="Cambria Math" panose="02040503050406030204" pitchFamily="18" charset="0"/>
                        <a:ea typeface="Times New Roman" panose="02020603050405020304" pitchFamily="18" charset="0"/>
                      </a:rPr>
                      <m:t>𝑠</m:t>
                    </m:r>
                  </m:oMath>
                </a14:m>
                <a:r>
                  <a:rPr lang="en-US" sz="2400" kern="0" dirty="0">
                    <a:latin typeface="Times New Roman" panose="02020603050405020304" pitchFamily="18" charset="0"/>
                    <a:ea typeface="Times New Roman" panose="02020603050405020304" pitchFamily="18" charset="0"/>
                  </a:rPr>
                  <a:t>, the required centripetal force </a:t>
                </a:r>
                <a14:m>
                  <m:oMath xmlns:m="http://schemas.openxmlformats.org/officeDocument/2006/math">
                    <m:r>
                      <a:rPr lang="en-US" sz="2000" i="1" kern="0" dirty="0" smtClean="0">
                        <a:latin typeface="Cambria Math" panose="02040503050406030204" pitchFamily="18" charset="0"/>
                        <a:ea typeface="Times New Roman" panose="02020603050405020304" pitchFamily="18" charset="0"/>
                      </a:rPr>
                      <m:t>(27000 </m:t>
                    </m:r>
                    <m:r>
                      <a:rPr lang="en-US" sz="2000" i="1" kern="0" dirty="0" smtClean="0">
                        <a:latin typeface="Cambria Math" panose="02040503050406030204" pitchFamily="18" charset="0"/>
                        <a:ea typeface="Times New Roman" panose="02020603050405020304" pitchFamily="18" charset="0"/>
                      </a:rPr>
                      <m:t>𝑁</m:t>
                    </m:r>
                    <m:r>
                      <a:rPr lang="en-US" sz="2000" i="1" kern="0" dirty="0" smtClean="0">
                        <a:latin typeface="Cambria Math" panose="02040503050406030204" pitchFamily="18" charset="0"/>
                        <a:ea typeface="Times New Roman" panose="02020603050405020304" pitchFamily="18" charset="0"/>
                      </a:rPr>
                      <m:t>) </m:t>
                    </m:r>
                  </m:oMath>
                </a14:m>
                <a:r>
                  <a:rPr lang="en-US" sz="2400" kern="0" dirty="0">
                    <a:latin typeface="Times New Roman" panose="02020603050405020304" pitchFamily="18" charset="0"/>
                    <a:ea typeface="Times New Roman" panose="02020603050405020304" pitchFamily="18" charset="0"/>
                  </a:rPr>
                  <a:t>far exceeds the available frictional force </a:t>
                </a:r>
                <a14:m>
                  <m:oMath xmlns:m="http://schemas.openxmlformats.org/officeDocument/2006/math">
                    <m:r>
                      <a:rPr lang="en-US" sz="2000" i="1" kern="0" dirty="0" smtClean="0">
                        <a:latin typeface="Cambria Math" panose="02040503050406030204" pitchFamily="18" charset="0"/>
                        <a:ea typeface="Times New Roman" panose="02020603050405020304" pitchFamily="18" charset="0"/>
                      </a:rPr>
                      <m:t>(882</m:t>
                    </m:r>
                    <m:r>
                      <a:rPr lang="en-US" sz="2000" b="0" i="1" kern="0" dirty="0" smtClean="0">
                        <a:latin typeface="Cambria Math" panose="02040503050406030204" pitchFamily="18" charset="0"/>
                        <a:ea typeface="Times New Roman" panose="02020603050405020304" pitchFamily="18" charset="0"/>
                      </a:rPr>
                      <m:t>9</m:t>
                    </m:r>
                    <m:r>
                      <a:rPr lang="en-US" sz="2000" i="1" kern="0" dirty="0" smtClean="0">
                        <a:latin typeface="Cambria Math" panose="02040503050406030204" pitchFamily="18" charset="0"/>
                        <a:ea typeface="Times New Roman" panose="02020603050405020304" pitchFamily="18" charset="0"/>
                      </a:rPr>
                      <m:t> </m:t>
                    </m:r>
                    <m:r>
                      <a:rPr lang="en-US" sz="2000" i="1" kern="0" dirty="0" smtClean="0">
                        <a:latin typeface="Cambria Math" panose="02040503050406030204" pitchFamily="18" charset="0"/>
                        <a:ea typeface="Times New Roman" panose="02020603050405020304" pitchFamily="18" charset="0"/>
                      </a:rPr>
                      <m:t>𝑁</m:t>
                    </m:r>
                    <m:r>
                      <a:rPr lang="en-US" sz="2000" i="1" kern="0" dirty="0" smtClean="0">
                        <a:latin typeface="Cambria Math" panose="02040503050406030204" pitchFamily="18" charset="0"/>
                        <a:ea typeface="Times New Roman" panose="02020603050405020304" pitchFamily="18" charset="0"/>
                      </a:rPr>
                      <m:t>). </m:t>
                    </m:r>
                  </m:oMath>
                </a14:m>
                <a:endParaRPr lang="en-US" sz="2400" dirty="0"/>
              </a:p>
            </p:txBody>
          </p:sp>
        </mc:Choice>
        <mc:Fallback xmlns="">
          <p:sp>
            <p:nvSpPr>
              <p:cNvPr id="23" name="Rectangle 22">
                <a:extLst>
                  <a:ext uri="{FF2B5EF4-FFF2-40B4-BE49-F238E27FC236}">
                    <a16:creationId xmlns:a16="http://schemas.microsoft.com/office/drawing/2014/main" id="{D6AB69D7-52A3-4AFF-84B1-55E9321C7074}"/>
                  </a:ext>
                </a:extLst>
              </p:cNvPr>
              <p:cNvSpPr>
                <a:spLocks noRot="1" noChangeAspect="1" noMove="1" noResize="1" noEditPoints="1" noAdjustHandles="1" noChangeArrowheads="1" noChangeShapeType="1" noTextEdit="1"/>
              </p:cNvSpPr>
              <p:nvPr/>
            </p:nvSpPr>
            <p:spPr>
              <a:xfrm>
                <a:off x="201649" y="3482711"/>
                <a:ext cx="8302666" cy="1200329"/>
              </a:xfrm>
              <a:prstGeom prst="rect">
                <a:avLst/>
              </a:prstGeom>
              <a:blipFill>
                <a:blip r:embed="rId5"/>
                <a:stretch>
                  <a:fillRect l="-1101" t="-4061" r="-1175" b="-10660"/>
                </a:stretch>
              </a:blipFill>
            </p:spPr>
            <p:txBody>
              <a:bodyPr/>
              <a:lstStyle/>
              <a:p>
                <a:r>
                  <a:rPr lang="en-US">
                    <a:noFill/>
                  </a:rPr>
                  <a:t> </a:t>
                </a:r>
              </a:p>
            </p:txBody>
          </p:sp>
        </mc:Fallback>
      </mc:AlternateContent>
      <p:sp>
        <p:nvSpPr>
          <p:cNvPr id="24" name="Rectangle 23">
            <a:extLst>
              <a:ext uri="{FF2B5EF4-FFF2-40B4-BE49-F238E27FC236}">
                <a16:creationId xmlns:a16="http://schemas.microsoft.com/office/drawing/2014/main" id="{F2DB6B4D-F7AC-48DA-82C8-80862261DBDA}"/>
              </a:ext>
            </a:extLst>
          </p:cNvPr>
          <p:cNvSpPr/>
          <p:nvPr/>
        </p:nvSpPr>
        <p:spPr>
          <a:xfrm>
            <a:off x="201649" y="4772298"/>
            <a:ext cx="8569354" cy="830997"/>
          </a:xfrm>
          <a:prstGeom prst="rect">
            <a:avLst/>
          </a:prstGeom>
        </p:spPr>
        <p:txBody>
          <a:bodyPr wrap="square">
            <a:spAutoFit/>
          </a:bodyPr>
          <a:lstStyle/>
          <a:p>
            <a:pPr algn="just"/>
            <a:r>
              <a:rPr lang="en-US" sz="2400" kern="0" dirty="0">
                <a:solidFill>
                  <a:prstClr val="black"/>
                </a:solidFill>
                <a:latin typeface="Times New Roman" panose="02020603050405020304" pitchFamily="18" charset="0"/>
                <a:ea typeface="Times New Roman" panose="02020603050405020304" pitchFamily="18" charset="0"/>
              </a:rPr>
              <a:t>Therefore, the car will skid outward due to insufficient friction to provide the necessary centripetal force.</a:t>
            </a:r>
            <a:endParaRPr lang="en-US" sz="2400" dirty="0"/>
          </a:p>
        </p:txBody>
      </p:sp>
    </p:spTree>
    <p:extLst>
      <p:ext uri="{BB962C8B-B14F-4D97-AF65-F5344CB8AC3E}">
        <p14:creationId xmlns:p14="http://schemas.microsoft.com/office/powerpoint/2010/main" val="85646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a:t>
            </a:r>
          </a:p>
        </p:txBody>
      </p:sp>
      <p:sp>
        <p:nvSpPr>
          <p:cNvPr id="6" name="Rectangle 5">
            <a:extLst>
              <a:ext uri="{FF2B5EF4-FFF2-40B4-BE49-F238E27FC236}">
                <a16:creationId xmlns:a16="http://schemas.microsoft.com/office/drawing/2014/main" id="{FA8F4957-E9F4-43CD-A857-99EADE3951D7}"/>
              </a:ext>
            </a:extLst>
          </p:cNvPr>
          <p:cNvSpPr/>
          <p:nvPr/>
        </p:nvSpPr>
        <p:spPr>
          <a:xfrm>
            <a:off x="96838" y="791725"/>
            <a:ext cx="8839200" cy="1251240"/>
          </a:xfrm>
          <a:prstGeom prst="rect">
            <a:avLst/>
          </a:prstGeom>
        </p:spPr>
        <p:txBody>
          <a:bodyPr wrap="square">
            <a:spAutoFit/>
          </a:bodyPr>
          <a:lstStyle/>
          <a:p>
            <a:pPr lvl="0" algn="just" eaLnBrk="0" fontAlgn="base" hangingPunct="0">
              <a:lnSpc>
                <a:spcPct val="107000"/>
              </a:lnSpc>
              <a:defRPr/>
            </a:pPr>
            <a:r>
              <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 simple pendulum has a length of 2 meters and is displaced to an angle of 15° from the vertical.</a:t>
            </a:r>
          </a:p>
          <a:p>
            <a:pPr lvl="0" algn="just" eaLnBrk="0" fontAlgn="base" hangingPunct="0">
              <a:lnSpc>
                <a:spcPct val="107000"/>
              </a:lnSpc>
              <a:defRPr/>
            </a:pPr>
            <a:endParaRPr lang="en-US"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A7B57C2-7810-46C0-BE61-876FB53B9E2C}"/>
              </a:ext>
            </a:extLst>
          </p:cNvPr>
          <p:cNvSpPr txBox="1"/>
          <p:nvPr/>
        </p:nvSpPr>
        <p:spPr>
          <a:xfrm>
            <a:off x="207962" y="1796734"/>
            <a:ext cx="8490858" cy="3046988"/>
          </a:xfrm>
          <a:prstGeom prst="rect">
            <a:avLst/>
          </a:prstGeom>
          <a:noFill/>
        </p:spPr>
        <p:txBody>
          <a:bodyPr wrap="square" rtlCol="0">
            <a:spAutoFit/>
          </a:bodyPr>
          <a:lstStyle/>
          <a:p>
            <a:r>
              <a:rPr lang="en-US" sz="2400" dirty="0">
                <a:latin typeface="Times New Roman" panose="02020603050405020304" pitchFamily="18" charset="0"/>
                <a:ea typeface="Ebrima" panose="02000000000000000000" pitchFamily="2" charset="0"/>
                <a:cs typeface="Times New Roman" panose="02020603050405020304" pitchFamily="18" charset="0"/>
              </a:rPr>
              <a:t>(a) Calculate the period of the pendulum.</a:t>
            </a:r>
          </a:p>
          <a:p>
            <a:endParaRPr lang="en-US" sz="2400" dirty="0">
              <a:latin typeface="Times New Roman" panose="02020603050405020304" pitchFamily="18" charset="0"/>
              <a:ea typeface="Ebrima" panose="02000000000000000000" pitchFamily="2" charset="0"/>
              <a:cs typeface="Times New Roman" panose="02020603050405020304" pitchFamily="18" charset="0"/>
            </a:endParaRPr>
          </a:p>
          <a:p>
            <a:r>
              <a:rPr lang="en-US" sz="2400" dirty="0">
                <a:latin typeface="Times New Roman" panose="02020603050405020304" pitchFamily="18" charset="0"/>
                <a:ea typeface="Ebrima" panose="02000000000000000000" pitchFamily="2" charset="0"/>
                <a:cs typeface="Times New Roman" panose="02020603050405020304" pitchFamily="18" charset="0"/>
              </a:rPr>
              <a:t>(b) Determine the maximum speed of the pendulum bob during its motion. </a:t>
            </a:r>
          </a:p>
          <a:p>
            <a:endParaRPr lang="en-US" sz="2400" dirty="0">
              <a:latin typeface="Times New Roman" panose="02020603050405020304" pitchFamily="18" charset="0"/>
              <a:ea typeface="Ebrima" panose="02000000000000000000" pitchFamily="2" charset="0"/>
              <a:cs typeface="Times New Roman" panose="02020603050405020304" pitchFamily="18" charset="0"/>
            </a:endParaRPr>
          </a:p>
          <a:p>
            <a:r>
              <a:rPr lang="en-US" sz="2400" dirty="0">
                <a:latin typeface="Times New Roman" panose="02020603050405020304" pitchFamily="18" charset="0"/>
                <a:ea typeface="Ebrima" panose="02000000000000000000" pitchFamily="2" charset="0"/>
                <a:cs typeface="Times New Roman" panose="02020603050405020304" pitchFamily="18" charset="0"/>
              </a:rPr>
              <a:t>(c) Explain how the period and maximum speed of the pendulum would change if the length of the pendulum were increased. Include diagrams to support your explanation.</a:t>
            </a:r>
          </a:p>
        </p:txBody>
      </p:sp>
    </p:spTree>
    <p:extLst>
      <p:ext uri="{BB962C8B-B14F-4D97-AF65-F5344CB8AC3E}">
        <p14:creationId xmlns:p14="http://schemas.microsoft.com/office/powerpoint/2010/main" val="4094284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6: ANSWERS</a:t>
            </a:r>
          </a:p>
        </p:txBody>
      </p:sp>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9633" y="713336"/>
            <a:ext cx="4253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100" dirty="0">
                <a:solidFill>
                  <a:prstClr val="black"/>
                </a:solidFill>
                <a:cs typeface="Times New Roman" panose="02020603050405020304" pitchFamily="18" charset="0"/>
              </a:rPr>
              <a:t>The period T of the pendulum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DBCD05-C742-4682-84D3-3F8734BCB33D}"/>
                  </a:ext>
                </a:extLst>
              </p:cNvPr>
              <p:cNvSpPr/>
              <p:nvPr/>
            </p:nvSpPr>
            <p:spPr>
              <a:xfrm>
                <a:off x="0" y="1146777"/>
                <a:ext cx="5641596" cy="461665"/>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period </a:t>
                </a:r>
                <a14:m>
                  <m:oMath xmlns:m="http://schemas.openxmlformats.org/officeDocument/2006/math">
                    <m:r>
                      <a:rPr lang="en-US" sz="2400" i="1">
                        <a:latin typeface="Cambria Math" panose="02040503050406030204" pitchFamily="18" charset="0"/>
                        <a:ea typeface="Times New Roman" panose="02020603050405020304" pitchFamily="18" charset="0"/>
                      </a:rPr>
                      <m:t>𝑇</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of the pendulum is given by:</a:t>
                </a:r>
              </a:p>
            </p:txBody>
          </p:sp>
        </mc:Choice>
        <mc:Fallback xmlns="">
          <p:sp>
            <p:nvSpPr>
              <p:cNvPr id="2" name="Rectangle 1">
                <a:extLst>
                  <a:ext uri="{FF2B5EF4-FFF2-40B4-BE49-F238E27FC236}">
                    <a16:creationId xmlns:a16="http://schemas.microsoft.com/office/drawing/2014/main" id="{8DDBCD05-C742-4682-84D3-3F8734BCB33D}"/>
                  </a:ext>
                </a:extLst>
              </p:cNvPr>
              <p:cNvSpPr>
                <a:spLocks noRot="1" noChangeAspect="1" noMove="1" noResize="1" noEditPoints="1" noAdjustHandles="1" noChangeArrowheads="1" noChangeShapeType="1" noTextEdit="1"/>
              </p:cNvSpPr>
              <p:nvPr/>
            </p:nvSpPr>
            <p:spPr>
              <a:xfrm>
                <a:off x="0" y="1146777"/>
                <a:ext cx="5641596" cy="461665"/>
              </a:xfrm>
              <a:prstGeom prst="rect">
                <a:avLst/>
              </a:prstGeom>
              <a:blipFill>
                <a:blip r:embed="rId2"/>
                <a:stretch>
                  <a:fillRect l="-1622" t="-10526"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ADB8E27-BE4F-4531-BE58-8A74359D4A27}"/>
                  </a:ext>
                </a:extLst>
              </p:cNvPr>
              <p:cNvSpPr/>
              <p:nvPr/>
            </p:nvSpPr>
            <p:spPr>
              <a:xfrm>
                <a:off x="5214388" y="793622"/>
                <a:ext cx="1398011"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𝑇</m:t>
                      </m:r>
                      <m:r>
                        <a:rPr lang="en-US" sz="2000">
                          <a:latin typeface="Cambria Math" panose="02040503050406030204" pitchFamily="18" charset="0"/>
                        </a:rPr>
                        <m:t>=2</m:t>
                      </m:r>
                      <m:r>
                        <a:rPr lang="en-US" sz="2000" i="1">
                          <a:latin typeface="Cambria Math" panose="02040503050406030204" pitchFamily="18" charset="0"/>
                        </a:rPr>
                        <m:t>𝜋</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i="1">
                                  <a:latin typeface="Cambria Math" panose="02040503050406030204" pitchFamily="18" charset="0"/>
                                </a:rPr>
                                <m:t>𝑙</m:t>
                              </m:r>
                            </m:num>
                            <m:den>
                              <m:r>
                                <a:rPr lang="en-US" sz="2000" i="1">
                                  <a:latin typeface="Cambria Math" panose="02040503050406030204" pitchFamily="18" charset="0"/>
                                </a:rPr>
                                <m:t>𝑔</m:t>
                              </m:r>
                            </m:den>
                          </m:f>
                        </m:e>
                      </m:rad>
                    </m:oMath>
                  </m:oMathPara>
                </a14:m>
                <a:endParaRPr lang="en-US" sz="2000" dirty="0"/>
              </a:p>
            </p:txBody>
          </p:sp>
        </mc:Choice>
        <mc:Fallback>
          <p:sp>
            <p:nvSpPr>
              <p:cNvPr id="6" name="Rectangle 5">
                <a:extLst>
                  <a:ext uri="{FF2B5EF4-FFF2-40B4-BE49-F238E27FC236}">
                    <a16:creationId xmlns:a16="http://schemas.microsoft.com/office/drawing/2014/main" id="{AADB8E27-BE4F-4531-BE58-8A74359D4A27}"/>
                  </a:ext>
                </a:extLst>
              </p:cNvPr>
              <p:cNvSpPr>
                <a:spLocks noRot="1" noChangeAspect="1" noMove="1" noResize="1" noEditPoints="1" noAdjustHandles="1" noChangeArrowheads="1" noChangeShapeType="1" noTextEdit="1"/>
              </p:cNvSpPr>
              <p:nvPr/>
            </p:nvSpPr>
            <p:spPr>
              <a:xfrm>
                <a:off x="5214388" y="793622"/>
                <a:ext cx="1398011" cy="1001684"/>
              </a:xfrm>
              <a:prstGeom prst="rect">
                <a:avLst/>
              </a:prstGeo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375BBF9B-BE1C-472A-8F13-DD999F177259}"/>
              </a:ext>
            </a:extLst>
          </p:cNvPr>
          <p:cNvSpPr/>
          <p:nvPr/>
        </p:nvSpPr>
        <p:spPr>
          <a:xfrm>
            <a:off x="0" y="1848509"/>
            <a:ext cx="3070071"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Substituting the values:</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BA0E4F90-5454-4A79-8C5A-208DDE74F5AF}"/>
                  </a:ext>
                </a:extLst>
              </p:cNvPr>
              <p:cNvSpPr/>
              <p:nvPr/>
            </p:nvSpPr>
            <p:spPr>
              <a:xfrm>
                <a:off x="3215411" y="1538026"/>
                <a:ext cx="2713179"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𝑇</m:t>
                      </m:r>
                      <m:r>
                        <a:rPr lang="en-US" sz="2000">
                          <a:latin typeface="Cambria Math" panose="02040503050406030204" pitchFamily="18" charset="0"/>
                        </a:rPr>
                        <m:t>=2</m:t>
                      </m:r>
                      <m:r>
                        <a:rPr lang="en-US" sz="2000" i="1">
                          <a:latin typeface="Cambria Math" panose="02040503050406030204" pitchFamily="18" charset="0"/>
                        </a:rPr>
                        <m:t>𝜋</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a:latin typeface="Cambria Math" panose="02040503050406030204" pitchFamily="18" charset="0"/>
                                </a:rPr>
                                <m:t>2</m:t>
                              </m:r>
                            </m:num>
                            <m:den>
                              <m:r>
                                <a:rPr lang="en-US" sz="2000">
                                  <a:latin typeface="Cambria Math" panose="02040503050406030204" pitchFamily="18" charset="0"/>
                                </a:rPr>
                                <m:t>9.81</m:t>
                              </m:r>
                            </m:den>
                          </m:f>
                        </m:e>
                      </m:rad>
                      <m:r>
                        <a:rPr lang="en-US" sz="2000">
                          <a:latin typeface="Cambria Math" panose="02040503050406030204" pitchFamily="18" charset="0"/>
                        </a:rPr>
                        <m:t>=2.84 </m:t>
                      </m:r>
                      <m:r>
                        <a:rPr lang="en-US" sz="2000" i="1">
                          <a:latin typeface="Cambria Math" panose="02040503050406030204" pitchFamily="18" charset="0"/>
                        </a:rPr>
                        <m:t>𝑠</m:t>
                      </m:r>
                    </m:oMath>
                  </m:oMathPara>
                </a14:m>
                <a:endParaRPr lang="en-US" sz="2000" dirty="0"/>
              </a:p>
            </p:txBody>
          </p:sp>
        </mc:Choice>
        <mc:Fallback xmlns="">
          <p:sp>
            <p:nvSpPr>
              <p:cNvPr id="11" name="Rectangle 10">
                <a:extLst>
                  <a:ext uri="{FF2B5EF4-FFF2-40B4-BE49-F238E27FC236}">
                    <a16:creationId xmlns:a16="http://schemas.microsoft.com/office/drawing/2014/main" id="{BA0E4F90-5454-4A79-8C5A-208DDE74F5AF}"/>
                  </a:ext>
                </a:extLst>
              </p:cNvPr>
              <p:cNvSpPr>
                <a:spLocks noRot="1" noChangeAspect="1" noMove="1" noResize="1" noEditPoints="1" noAdjustHandles="1" noChangeArrowheads="1" noChangeShapeType="1" noTextEdit="1"/>
              </p:cNvSpPr>
              <p:nvPr/>
            </p:nvSpPr>
            <p:spPr>
              <a:xfrm>
                <a:off x="3215411" y="1538026"/>
                <a:ext cx="2713179" cy="100168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5A01711E-BACB-463A-A990-5728FF1553C8}"/>
                  </a:ext>
                </a:extLst>
              </p:cNvPr>
              <p:cNvSpPr>
                <a:spLocks noChangeArrowheads="1"/>
              </p:cNvSpPr>
              <p:nvPr/>
            </p:nvSpPr>
            <p:spPr bwMode="auto">
              <a:xfrm>
                <a:off x="0" y="2399150"/>
                <a:ext cx="425321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The maximum speed </a:t>
                </a:r>
                <a14:m>
                  <m:oMath xmlns:m="http://schemas.openxmlformats.org/officeDocument/2006/math">
                    <m:sSub>
                      <m:sSubPr>
                        <m:ctrlPr>
                          <a:rPr lang="en-US" sz="2400" i="1">
                            <a:latin typeface="Cambria Math" panose="020405030504060302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𝑚𝑎𝑥</m:t>
                        </m:r>
                      </m:sub>
                    </m:sSub>
                  </m:oMath>
                </a14:m>
                <a:r>
                  <a:rPr lang="en-US" sz="2400" kern="0" dirty="0">
                    <a:ea typeface="Times New Roman" panose="02020603050405020304" pitchFamily="18" charset="0"/>
                  </a:rPr>
                  <a: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4" name="Rectangle 18">
                <a:extLst>
                  <a:ext uri="{FF2B5EF4-FFF2-40B4-BE49-F238E27FC236}">
                    <a16:creationId xmlns:a16="http://schemas.microsoft.com/office/drawing/2014/main" id="{5A01711E-BACB-463A-A990-5728FF1553C8}"/>
                  </a:ext>
                </a:extLst>
              </p:cNvPr>
              <p:cNvSpPr>
                <a:spLocks noRot="1" noChangeAspect="1" noMove="1" noResize="1" noEditPoints="1" noAdjustHandles="1" noChangeArrowheads="1" noChangeShapeType="1" noTextEdit="1"/>
              </p:cNvSpPr>
              <p:nvPr/>
            </p:nvSpPr>
            <p:spPr bwMode="auto">
              <a:xfrm>
                <a:off x="0" y="2399150"/>
                <a:ext cx="4253218" cy="461665"/>
              </a:xfrm>
              <a:prstGeom prst="rect">
                <a:avLst/>
              </a:prstGeom>
              <a:blipFill>
                <a:blip r:embed="rId5"/>
                <a:stretch>
                  <a:fillRect l="-2149"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930F9DE-018B-4BDF-99F3-069EFD6EBC0D}"/>
                  </a:ext>
                </a:extLst>
              </p:cNvPr>
              <p:cNvSpPr/>
              <p:nvPr/>
            </p:nvSpPr>
            <p:spPr>
              <a:xfrm>
                <a:off x="0" y="2790399"/>
                <a:ext cx="5002460" cy="461665"/>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maximum speed </a:t>
                </a:r>
                <a14:m>
                  <m:oMath xmlns:m="http://schemas.openxmlformats.org/officeDocument/2006/math">
                    <m:sSub>
                      <m:sSubPr>
                        <m:ctrlPr>
                          <a:rPr lang="en-US" sz="2400" i="1">
                            <a:latin typeface="Cambria Math" panose="02040503050406030204" pitchFamily="18" charset="0"/>
                          </a:rPr>
                        </m:ctrlPr>
                      </m:sSubPr>
                      <m:e>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e>
                      <m:sub>
                        <m:r>
                          <a:rPr lang="en-US" sz="2400" i="1" kern="0">
                            <a:latin typeface="Cambria Math" panose="02040503050406030204" pitchFamily="18" charset="0"/>
                            <a:ea typeface="Times New Roman" panose="02020603050405020304" pitchFamily="18" charset="0"/>
                            <a:cs typeface="Times New Roman" panose="02020603050405020304" pitchFamily="18" charset="0"/>
                          </a:rPr>
                          <m:t>𝑚𝑎𝑥</m:t>
                        </m:r>
                      </m:sub>
                    </m:sSub>
                  </m:oMath>
                </a14:m>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is given by:</a:t>
                </a:r>
                <a:endParaRPr lang="en-US" sz="2400" dirty="0">
                  <a:latin typeface="Times New Roman" panose="020206030504050203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8930F9DE-018B-4BDF-99F3-069EFD6EBC0D}"/>
                  </a:ext>
                </a:extLst>
              </p:cNvPr>
              <p:cNvSpPr>
                <a:spLocks noRot="1" noChangeAspect="1" noMove="1" noResize="1" noEditPoints="1" noAdjustHandles="1" noChangeArrowheads="1" noChangeShapeType="1" noTextEdit="1"/>
              </p:cNvSpPr>
              <p:nvPr/>
            </p:nvSpPr>
            <p:spPr>
              <a:xfrm>
                <a:off x="0" y="2790399"/>
                <a:ext cx="5002460" cy="461665"/>
              </a:xfrm>
              <a:prstGeom prst="rect">
                <a:avLst/>
              </a:prstGeom>
              <a:blipFill>
                <a:blip r:embed="rId6"/>
                <a:stretch>
                  <a:fillRect l="-1827" t="-10667" r="-48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9A9974D-2B15-498A-B749-E2D91244A71A}"/>
                  </a:ext>
                </a:extLst>
              </p:cNvPr>
              <p:cNvSpPr/>
              <p:nvPr/>
            </p:nvSpPr>
            <p:spPr>
              <a:xfrm>
                <a:off x="3834587" y="3181649"/>
                <a:ext cx="147482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𝑚𝑎𝑥</m:t>
                          </m:r>
                        </m:sub>
                      </m:sSub>
                      <m:r>
                        <a:rPr lang="en-US" sz="2000">
                          <a:latin typeface="Cambria Math" panose="02040503050406030204" pitchFamily="18" charset="0"/>
                        </a:rPr>
                        <m:t>=</m:t>
                      </m:r>
                      <m:r>
                        <a:rPr lang="en-US" sz="2000" i="1">
                          <a:latin typeface="Cambria Math" panose="02040503050406030204" pitchFamily="18" charset="0"/>
                        </a:rPr>
                        <m:t>𝜔</m:t>
                      </m:r>
                      <m:r>
                        <a:rPr lang="en-US" sz="2000" i="1">
                          <a:latin typeface="Cambria Math" panose="02040503050406030204" pitchFamily="18" charset="0"/>
                        </a:rPr>
                        <m:t>𝐴</m:t>
                      </m:r>
                    </m:oMath>
                  </m:oMathPara>
                </a14:m>
                <a:endParaRPr lang="en-US" sz="2000" dirty="0"/>
              </a:p>
            </p:txBody>
          </p:sp>
        </mc:Choice>
        <mc:Fallback xmlns="">
          <p:sp>
            <p:nvSpPr>
              <p:cNvPr id="15" name="Rectangle 14">
                <a:extLst>
                  <a:ext uri="{FF2B5EF4-FFF2-40B4-BE49-F238E27FC236}">
                    <a16:creationId xmlns:a16="http://schemas.microsoft.com/office/drawing/2014/main" id="{49A9974D-2B15-498A-B749-E2D91244A71A}"/>
                  </a:ext>
                </a:extLst>
              </p:cNvPr>
              <p:cNvSpPr>
                <a:spLocks noRot="1" noChangeAspect="1" noMove="1" noResize="1" noEditPoints="1" noAdjustHandles="1" noChangeArrowheads="1" noChangeShapeType="1" noTextEdit="1"/>
              </p:cNvSpPr>
              <p:nvPr/>
            </p:nvSpPr>
            <p:spPr>
              <a:xfrm>
                <a:off x="3834587" y="3181649"/>
                <a:ext cx="1474827"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09AD5AE-5D26-45D9-BDA7-1E284E7A3754}"/>
                  </a:ext>
                </a:extLst>
              </p:cNvPr>
              <p:cNvSpPr/>
              <p:nvPr/>
            </p:nvSpPr>
            <p:spPr>
              <a:xfrm>
                <a:off x="0" y="3393898"/>
                <a:ext cx="7269811" cy="843885"/>
              </a:xfrm>
              <a:prstGeom prst="rect">
                <a:avLst/>
              </a:prstGeom>
            </p:spPr>
            <p:txBody>
              <a:bodyPr wrap="none">
                <a:spAutoFit/>
              </a:bodyPr>
              <a:lstStyle/>
              <a:p>
                <a:pPr indent="457200"/>
                <a:r>
                  <a:rPr lang="en-US" sz="2400" dirty="0">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400" i="1">
                        <a:latin typeface="Cambria Math" panose="02040503050406030204" pitchFamily="18" charset="0"/>
                        <a:ea typeface="Times New Roman" panose="02020603050405020304" pitchFamily="18" charset="0"/>
                      </a:rPr>
                      <m:t>𝜔</m:t>
                    </m:r>
                    <m:r>
                      <a:rPr lang="en-US" sz="2400" i="1">
                        <a:latin typeface="Cambria Math" panose="02040503050406030204" pitchFamily="18" charset="0"/>
                        <a:ea typeface="Times New Roman" panose="02020603050405020304" pitchFamily="18" charset="0"/>
                      </a:rPr>
                      <m:t>=</m:t>
                    </m:r>
                    <m:rad>
                      <m:radPr>
                        <m:degHide m:val="on"/>
                        <m:ctrlPr>
                          <a:rPr lang="en-US" sz="2400" i="1">
                            <a:latin typeface="Cambria Math" panose="02040503050406030204" pitchFamily="18" charset="0"/>
                            <a:ea typeface="Times New Roman" panose="02020603050405020304" pitchFamily="18" charset="0"/>
                          </a:rPr>
                        </m:ctrlPr>
                      </m:radPr>
                      <m:deg/>
                      <m:e>
                        <m:f>
                          <m:fPr>
                            <m:ctrlPr>
                              <a:rPr lang="en-US" sz="2400" i="1">
                                <a:latin typeface="Cambria Math" panose="02040503050406030204" pitchFamily="18" charset="0"/>
                                <a:ea typeface="Times New Roman" panose="02020603050405020304" pitchFamily="18" charset="0"/>
                              </a:rPr>
                            </m:ctrlPr>
                          </m:fPr>
                          <m:num>
                            <m:r>
                              <a:rPr lang="en-US" sz="2400" i="1">
                                <a:latin typeface="Cambria Math" panose="02040503050406030204" pitchFamily="18" charset="0"/>
                                <a:ea typeface="Times New Roman" panose="02020603050405020304" pitchFamily="18" charset="0"/>
                              </a:rPr>
                              <m:t>𝑔</m:t>
                            </m:r>
                          </m:num>
                          <m:den>
                            <m:r>
                              <a:rPr lang="en-US" sz="2400" i="1">
                                <a:latin typeface="Cambria Math" panose="02040503050406030204" pitchFamily="18" charset="0"/>
                                <a:ea typeface="Times New Roman" panose="02020603050405020304" pitchFamily="18" charset="0"/>
                              </a:rPr>
                              <m:t>𝑙</m:t>
                            </m:r>
                          </m:den>
                        </m:f>
                      </m:e>
                    </m:rad>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and </a:t>
                </a:r>
                <a14:m>
                  <m:oMath xmlns:m="http://schemas.openxmlformats.org/officeDocument/2006/math">
                    <m:r>
                      <a:rPr lang="en-US" sz="2400" i="1">
                        <a:latin typeface="Cambria Math" panose="02040503050406030204" pitchFamily="18" charset="0"/>
                        <a:ea typeface="Times New Roman" panose="02020603050405020304" pitchFamily="18" charset="0"/>
                      </a:rPr>
                      <m:t>𝐴</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𝑙</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𝑠𝑖𝑛</m:t>
                    </m:r>
                    <m:r>
                      <a:rPr lang="en-US" sz="2400" i="1">
                        <a:latin typeface="Cambria Math" panose="02040503050406030204" pitchFamily="18" charset="0"/>
                        <a:ea typeface="Times New Roman" panose="02020603050405020304" pitchFamily="18" charset="0"/>
                      </a:rPr>
                      <m:t>𝜃</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Substituting values:</a:t>
                </a:r>
              </a:p>
            </p:txBody>
          </p:sp>
        </mc:Choice>
        <mc:Fallback xmlns="">
          <p:sp>
            <p:nvSpPr>
              <p:cNvPr id="16" name="Rectangle 15">
                <a:extLst>
                  <a:ext uri="{FF2B5EF4-FFF2-40B4-BE49-F238E27FC236}">
                    <a16:creationId xmlns:a16="http://schemas.microsoft.com/office/drawing/2014/main" id="{B09AD5AE-5D26-45D9-BDA7-1E284E7A3754}"/>
                  </a:ext>
                </a:extLst>
              </p:cNvPr>
              <p:cNvSpPr>
                <a:spLocks noRot="1" noChangeAspect="1" noMove="1" noResize="1" noEditPoints="1" noAdjustHandles="1" noChangeArrowheads="1" noChangeShapeType="1" noTextEdit="1"/>
              </p:cNvSpPr>
              <p:nvPr/>
            </p:nvSpPr>
            <p:spPr>
              <a:xfrm>
                <a:off x="0" y="3393898"/>
                <a:ext cx="7269811" cy="84388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FB4F5B4-F1E3-4BC6-BE16-56A3384C325C}"/>
                  </a:ext>
                </a:extLst>
              </p:cNvPr>
              <p:cNvSpPr/>
              <p:nvPr/>
            </p:nvSpPr>
            <p:spPr>
              <a:xfrm>
                <a:off x="342284" y="4191371"/>
                <a:ext cx="2819811" cy="7186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𝑚𝑎𝑥</m:t>
                          </m:r>
                        </m:sub>
                      </m:sSub>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i="1">
                                  <a:latin typeface="Cambria Math" panose="02040503050406030204" pitchFamily="18" charset="0"/>
                                </a:rPr>
                                <m:t>𝑔</m:t>
                              </m:r>
                            </m:num>
                            <m:den>
                              <m:r>
                                <a:rPr lang="en-US" sz="2000" i="1">
                                  <a:latin typeface="Cambria Math" panose="02040503050406030204" pitchFamily="18" charset="0"/>
                                </a:rPr>
                                <m:t>𝑙</m:t>
                              </m:r>
                            </m:den>
                          </m:f>
                        </m:e>
                      </m:rad>
                      <m:r>
                        <a:rPr lang="en-US" sz="2000">
                          <a:latin typeface="Cambria Math" panose="02040503050406030204" pitchFamily="18" charset="0"/>
                        </a:rPr>
                        <m:t> ×</m:t>
                      </m:r>
                      <m:d>
                        <m:dPr>
                          <m:ctrlPr>
                            <a:rPr lang="en-US" sz="2000" i="1">
                              <a:latin typeface="Cambria Math" panose="02040503050406030204" pitchFamily="18" charset="0"/>
                            </a:rPr>
                          </m:ctrlPr>
                        </m:dPr>
                        <m:e>
                          <m:r>
                            <a:rPr lang="en-US" sz="2000" i="1">
                              <a:latin typeface="Cambria Math" panose="02040503050406030204" pitchFamily="18" charset="0"/>
                            </a:rPr>
                            <m:t>𝑙</m:t>
                          </m:r>
                          <m:r>
                            <a:rPr lang="en-US" sz="2000">
                              <a:latin typeface="Cambria Math" panose="02040503050406030204" pitchFamily="18" charset="0"/>
                            </a:rPr>
                            <m:t>∙</m:t>
                          </m:r>
                          <m:r>
                            <a:rPr lang="en-US" sz="2000" i="1">
                              <a:latin typeface="Cambria Math" panose="02040503050406030204" pitchFamily="18" charset="0"/>
                            </a:rPr>
                            <m:t>𝑠𝑖𝑛</m:t>
                          </m:r>
                          <m:r>
                            <a:rPr lang="en-US" sz="2000" i="1">
                              <a:latin typeface="Cambria Math" panose="02040503050406030204" pitchFamily="18" charset="0"/>
                            </a:rPr>
                            <m:t>𝜃</m:t>
                          </m:r>
                        </m:e>
                      </m:d>
                    </m:oMath>
                  </m:oMathPara>
                </a14:m>
                <a:endParaRPr lang="en-US" sz="2000" dirty="0"/>
              </a:p>
            </p:txBody>
          </p:sp>
        </mc:Choice>
        <mc:Fallback xmlns="">
          <p:sp>
            <p:nvSpPr>
              <p:cNvPr id="17" name="Rectangle 16">
                <a:extLst>
                  <a:ext uri="{FF2B5EF4-FFF2-40B4-BE49-F238E27FC236}">
                    <a16:creationId xmlns:a16="http://schemas.microsoft.com/office/drawing/2014/main" id="{8FB4F5B4-F1E3-4BC6-BE16-56A3384C325C}"/>
                  </a:ext>
                </a:extLst>
              </p:cNvPr>
              <p:cNvSpPr>
                <a:spLocks noRot="1" noChangeAspect="1" noMove="1" noResize="1" noEditPoints="1" noAdjustHandles="1" noChangeArrowheads="1" noChangeShapeType="1" noTextEdit="1"/>
              </p:cNvSpPr>
              <p:nvPr/>
            </p:nvSpPr>
            <p:spPr>
              <a:xfrm>
                <a:off x="342284" y="4191371"/>
                <a:ext cx="2819811" cy="71865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DB948EFA-99E9-4B3F-9A73-B8758B60DE8E}"/>
                  </a:ext>
                </a:extLst>
              </p:cNvPr>
              <p:cNvSpPr/>
              <p:nvPr/>
            </p:nvSpPr>
            <p:spPr>
              <a:xfrm>
                <a:off x="3162095" y="4014566"/>
                <a:ext cx="3425425" cy="10016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𝑚𝑎𝑥</m:t>
                          </m:r>
                        </m:sub>
                      </m:sSub>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a:latin typeface="Cambria Math" panose="02040503050406030204" pitchFamily="18" charset="0"/>
                                </a:rPr>
                                <m:t>9.81</m:t>
                              </m:r>
                            </m:num>
                            <m:den>
                              <m:r>
                                <a:rPr lang="en-US" sz="2000">
                                  <a:latin typeface="Cambria Math" panose="02040503050406030204" pitchFamily="18" charset="0"/>
                                </a:rPr>
                                <m:t>2</m:t>
                              </m:r>
                            </m:den>
                          </m:f>
                        </m:e>
                      </m:rad>
                      <m:r>
                        <a:rPr lang="en-US" sz="2000">
                          <a:latin typeface="Cambria Math" panose="02040503050406030204" pitchFamily="18" charset="0"/>
                        </a:rPr>
                        <m:t> ×</m:t>
                      </m:r>
                      <m:d>
                        <m:dPr>
                          <m:ctrlPr>
                            <a:rPr lang="en-US" sz="2000" i="1">
                              <a:latin typeface="Cambria Math" panose="02040503050406030204" pitchFamily="18" charset="0"/>
                            </a:rPr>
                          </m:ctrlPr>
                        </m:dPr>
                        <m:e>
                          <m:r>
                            <a:rPr lang="en-US" sz="2000">
                              <a:latin typeface="Cambria Math" panose="02040503050406030204" pitchFamily="18" charset="0"/>
                            </a:rPr>
                            <m:t>2∙</m:t>
                          </m:r>
                          <m:r>
                            <a:rPr lang="en-US" sz="2000" i="1">
                              <a:latin typeface="Cambria Math" panose="02040503050406030204" pitchFamily="18" charset="0"/>
                            </a:rPr>
                            <m:t>𝑠𝑖𝑛</m:t>
                          </m:r>
                          <m:r>
                            <a:rPr lang="en-US" sz="2000">
                              <a:latin typeface="Cambria Math" panose="02040503050406030204" pitchFamily="18" charset="0"/>
                            </a:rPr>
                            <m:t>15°</m:t>
                          </m:r>
                        </m:e>
                      </m:d>
                    </m:oMath>
                  </m:oMathPara>
                </a14:m>
                <a:endParaRPr lang="en-US" sz="2000" dirty="0"/>
              </a:p>
            </p:txBody>
          </p:sp>
        </mc:Choice>
        <mc:Fallback xmlns="">
          <p:sp>
            <p:nvSpPr>
              <p:cNvPr id="18" name="Rectangle 17">
                <a:extLst>
                  <a:ext uri="{FF2B5EF4-FFF2-40B4-BE49-F238E27FC236}">
                    <a16:creationId xmlns:a16="http://schemas.microsoft.com/office/drawing/2014/main" id="{DB948EFA-99E9-4B3F-9A73-B8758B60DE8E}"/>
                  </a:ext>
                </a:extLst>
              </p:cNvPr>
              <p:cNvSpPr>
                <a:spLocks noRot="1" noChangeAspect="1" noMove="1" noResize="1" noEditPoints="1" noAdjustHandles="1" noChangeArrowheads="1" noChangeShapeType="1" noTextEdit="1"/>
              </p:cNvSpPr>
              <p:nvPr/>
            </p:nvSpPr>
            <p:spPr>
              <a:xfrm>
                <a:off x="3162095" y="4014566"/>
                <a:ext cx="3425425" cy="100168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750AA47-847D-4427-9E7A-77A591951DCB}"/>
                  </a:ext>
                </a:extLst>
              </p:cNvPr>
              <p:cNvSpPr/>
              <p:nvPr/>
            </p:nvSpPr>
            <p:spPr>
              <a:xfrm>
                <a:off x="6612399" y="4315353"/>
                <a:ext cx="213321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panose="02040503050406030204" pitchFamily="18" charset="0"/>
                            </a:rPr>
                            <m:t>𝑣</m:t>
                          </m:r>
                        </m:e>
                        <m:sub>
                          <m:r>
                            <a:rPr lang="en-US" sz="2000" i="1">
                              <a:latin typeface="Cambria Math" panose="02040503050406030204" pitchFamily="18" charset="0"/>
                            </a:rPr>
                            <m:t>𝑚𝑎𝑥</m:t>
                          </m:r>
                        </m:sub>
                      </m:sSub>
                      <m:r>
                        <a:rPr lang="en-US" sz="2000">
                          <a:latin typeface="Cambria Math" panose="02040503050406030204" pitchFamily="18" charset="0"/>
                        </a:rPr>
                        <m:t>=</m:t>
                      </m:r>
                      <m:r>
                        <a:rPr lang="en-US" sz="2000" b="0" i="1" smtClean="0">
                          <a:latin typeface="Cambria Math" panose="02040503050406030204" pitchFamily="18" charset="0"/>
                        </a:rPr>
                        <m:t>1.15</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oMath>
                  </m:oMathPara>
                </a14:m>
                <a:endParaRPr lang="en-US" sz="2000" dirty="0"/>
              </a:p>
            </p:txBody>
          </p:sp>
        </mc:Choice>
        <mc:Fallback xmlns="">
          <p:sp>
            <p:nvSpPr>
              <p:cNvPr id="19" name="Rectangle 18">
                <a:extLst>
                  <a:ext uri="{FF2B5EF4-FFF2-40B4-BE49-F238E27FC236}">
                    <a16:creationId xmlns:a16="http://schemas.microsoft.com/office/drawing/2014/main" id="{2750AA47-847D-4427-9E7A-77A591951DCB}"/>
                  </a:ext>
                </a:extLst>
              </p:cNvPr>
              <p:cNvSpPr>
                <a:spLocks noRot="1" noChangeAspect="1" noMove="1" noResize="1" noEditPoints="1" noAdjustHandles="1" noChangeArrowheads="1" noChangeShapeType="1" noTextEdit="1"/>
              </p:cNvSpPr>
              <p:nvPr/>
            </p:nvSpPr>
            <p:spPr>
              <a:xfrm>
                <a:off x="6612399" y="4315353"/>
                <a:ext cx="2133213" cy="400110"/>
              </a:xfrm>
              <a:prstGeom prst="rect">
                <a:avLst/>
              </a:prstGeom>
              <a:blipFill>
                <a:blip r:embed="rId11"/>
                <a:stretch>
                  <a:fillRect t="-115152" r="-25429" b="-1787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8">
                <a:extLst>
                  <a:ext uri="{FF2B5EF4-FFF2-40B4-BE49-F238E27FC236}">
                    <a16:creationId xmlns:a16="http://schemas.microsoft.com/office/drawing/2014/main" id="{CA68020B-CE99-4B34-87F3-C00DAD92D03B}"/>
                  </a:ext>
                </a:extLst>
              </p:cNvPr>
              <p:cNvSpPr>
                <a:spLocks noChangeArrowheads="1"/>
              </p:cNvSpPr>
              <p:nvPr/>
            </p:nvSpPr>
            <p:spPr bwMode="auto">
              <a:xfrm>
                <a:off x="0" y="4910029"/>
                <a:ext cx="2819811"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kern="0" dirty="0">
                    <a:ea typeface="Times New Roman" panose="02020603050405020304" pitchFamily="18" charset="0"/>
                  </a:rPr>
                  <a:t>length </a:t>
                </a:r>
                <a14:m>
                  <m:oMath xmlns:m="http://schemas.openxmlformats.org/officeDocument/2006/math">
                    <m:r>
                      <a:rPr lang="en-US" sz="2400" b="0" i="1" kern="0" smtClean="0">
                        <a:latin typeface="Cambria Math" panose="02040503050406030204" pitchFamily="18" charset="0"/>
                        <a:ea typeface="Times New Roman" panose="02020603050405020304" pitchFamily="18" charset="0"/>
                      </a:rPr>
                      <m:t>𝑙</m:t>
                    </m:r>
                  </m:oMath>
                </a14:m>
                <a:r>
                  <a:rPr lang="en-US" sz="2400" kern="0" dirty="0">
                    <a:ea typeface="Times New Roman" panose="02020603050405020304" pitchFamily="18" charset="0"/>
                  </a:rPr>
                  <a:t> increases​</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20" name="Rectangle 18">
                <a:extLst>
                  <a:ext uri="{FF2B5EF4-FFF2-40B4-BE49-F238E27FC236}">
                    <a16:creationId xmlns:a16="http://schemas.microsoft.com/office/drawing/2014/main" id="{CA68020B-CE99-4B34-87F3-C00DAD92D03B}"/>
                  </a:ext>
                </a:extLst>
              </p:cNvPr>
              <p:cNvSpPr>
                <a:spLocks noRot="1" noChangeAspect="1" noMove="1" noResize="1" noEditPoints="1" noAdjustHandles="1" noChangeArrowheads="1" noChangeShapeType="1" noTextEdit="1"/>
              </p:cNvSpPr>
              <p:nvPr/>
            </p:nvSpPr>
            <p:spPr bwMode="auto">
              <a:xfrm>
                <a:off x="0" y="4910029"/>
                <a:ext cx="2819811" cy="461665"/>
              </a:xfrm>
              <a:prstGeom prst="rect">
                <a:avLst/>
              </a:prstGeom>
              <a:blipFill>
                <a:blip r:embed="rId12"/>
                <a:stretch>
                  <a:fillRect l="-3240"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57D7DDD-76C2-408C-AB6D-369DF8693FEC}"/>
                  </a:ext>
                </a:extLst>
              </p:cNvPr>
              <p:cNvSpPr/>
              <p:nvPr/>
            </p:nvSpPr>
            <p:spPr>
              <a:xfrm>
                <a:off x="133504" y="5404352"/>
                <a:ext cx="8765688" cy="1238801"/>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If the length </a:t>
                </a:r>
                <a14:m>
                  <m:oMath xmlns:m="http://schemas.openxmlformats.org/officeDocument/2006/math">
                    <m:r>
                      <a:rPr lang="en-US" sz="2400" b="0" i="1" smtClean="0">
                        <a:latin typeface="Cambria Math" panose="02040503050406030204" pitchFamily="18" charset="0"/>
                        <a:ea typeface="Times New Roman" panose="02020603050405020304" pitchFamily="18" charset="0"/>
                        <a:cs typeface="Times New Roman" panose="02020603050405020304" pitchFamily="18" charset="0"/>
                      </a:rPr>
                      <m:t>𝑙</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increases, the period </a:t>
                </a:r>
                <a14:m>
                  <m:oMath xmlns:m="http://schemas.openxmlformats.org/officeDocument/2006/math">
                    <m:r>
                      <a:rPr lang="en-US" sz="2400" i="1">
                        <a:latin typeface="Cambria Math" panose="02040503050406030204" pitchFamily="18" charset="0"/>
                        <a:ea typeface="Times New Roman" panose="02020603050405020304" pitchFamily="18" charset="0"/>
                      </a:rPr>
                      <m:t>𝑇</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increases, and the maximum speed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𝑚𝑎𝑥</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also increases as it is proportional to </a:t>
                </a:r>
                <a14:m>
                  <m:oMath xmlns:m="http://schemas.openxmlformats.org/officeDocument/2006/math">
                    <m:rad>
                      <m:radPr>
                        <m:degHide m:val="on"/>
                        <m:ctrlPr>
                          <a:rPr lang="en-US" sz="2400" i="1" smtClean="0">
                            <a:latin typeface="Cambria Math" panose="02040503050406030204" pitchFamily="18" charset="0"/>
                            <a:cs typeface="Times New Roman" panose="02020603050405020304" pitchFamily="18" charset="0"/>
                          </a:rPr>
                        </m:ctrlPr>
                      </m:radPr>
                      <m:deg/>
                      <m:e>
                        <m:r>
                          <a:rPr lang="en-US" sz="2400" b="0" i="1" smtClean="0">
                            <a:latin typeface="Cambria Math" panose="02040503050406030204" pitchFamily="18" charset="0"/>
                            <a:cs typeface="Times New Roman" panose="02020603050405020304" pitchFamily="18" charset="0"/>
                          </a:rPr>
                          <m:t>𝑙</m:t>
                        </m:r>
                      </m:e>
                    </m:rad>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as it can be seen from the above. </a:t>
                </a:r>
              </a:p>
            </p:txBody>
          </p:sp>
        </mc:Choice>
        <mc:Fallback xmlns="">
          <p:sp>
            <p:nvSpPr>
              <p:cNvPr id="21" name="Rectangle 20">
                <a:extLst>
                  <a:ext uri="{FF2B5EF4-FFF2-40B4-BE49-F238E27FC236}">
                    <a16:creationId xmlns:a16="http://schemas.microsoft.com/office/drawing/2014/main" id="{E57D7DDD-76C2-408C-AB6D-369DF8693FEC}"/>
                  </a:ext>
                </a:extLst>
              </p:cNvPr>
              <p:cNvSpPr>
                <a:spLocks noRot="1" noChangeAspect="1" noMove="1" noResize="1" noEditPoints="1" noAdjustHandles="1" noChangeArrowheads="1" noChangeShapeType="1" noTextEdit="1"/>
              </p:cNvSpPr>
              <p:nvPr/>
            </p:nvSpPr>
            <p:spPr>
              <a:xfrm>
                <a:off x="133504" y="5404352"/>
                <a:ext cx="8765688" cy="1238801"/>
              </a:xfrm>
              <a:prstGeom prst="rect">
                <a:avLst/>
              </a:prstGeom>
              <a:blipFill>
                <a:blip r:embed="rId13"/>
                <a:stretch>
                  <a:fillRect l="-1113" t="-3941" r="-1043" b="-10837"/>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F7BF886B-1FC6-4719-9B0C-E72015FEDB94}"/>
              </a:ext>
            </a:extLst>
          </p:cNvPr>
          <p:cNvSpPr/>
          <p:nvPr/>
        </p:nvSpPr>
        <p:spPr>
          <a:xfrm>
            <a:off x="133504" y="5762180"/>
            <a:ext cx="8332216" cy="369332"/>
          </a:xfrm>
          <a:prstGeom prst="rect">
            <a:avLst/>
          </a:prstGeom>
        </p:spPr>
        <p:txBody>
          <a:bodyPr wrap="square">
            <a:spAutoFit/>
          </a:bodyPr>
          <a:lstStyle/>
          <a:p>
            <a:endParaRPr lang="en-US" dirty="0"/>
          </a:p>
        </p:txBody>
      </p:sp>
      <p:pic>
        <p:nvPicPr>
          <p:cNvPr id="5" name="Picture 4">
            <a:extLst>
              <a:ext uri="{FF2B5EF4-FFF2-40B4-BE49-F238E27FC236}">
                <a16:creationId xmlns:a16="http://schemas.microsoft.com/office/drawing/2014/main" id="{81138270-BDB9-412B-8333-F96D41CF159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342998" y="1677303"/>
            <a:ext cx="2799811" cy="2040264"/>
          </a:xfrm>
          <a:prstGeom prst="rect">
            <a:avLst/>
          </a:prstGeom>
        </p:spPr>
      </p:pic>
    </p:spTree>
    <p:extLst>
      <p:ext uri="{BB962C8B-B14F-4D97-AF65-F5344CB8AC3E}">
        <p14:creationId xmlns:p14="http://schemas.microsoft.com/office/powerpoint/2010/main" val="288065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a:t>
            </a:r>
          </a:p>
        </p:txBody>
      </p:sp>
      <p:sp>
        <p:nvSpPr>
          <p:cNvPr id="6" name="Rectangle 5">
            <a:extLst>
              <a:ext uri="{FF2B5EF4-FFF2-40B4-BE49-F238E27FC236}">
                <a16:creationId xmlns:a16="http://schemas.microsoft.com/office/drawing/2014/main" id="{FA8F4957-E9F4-43CD-A857-99EADE3951D7}"/>
              </a:ext>
            </a:extLst>
          </p:cNvPr>
          <p:cNvSpPr/>
          <p:nvPr/>
        </p:nvSpPr>
        <p:spPr>
          <a:xfrm>
            <a:off x="96838" y="791725"/>
            <a:ext cx="8839200" cy="3785652"/>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Consider a simple pendulum with a bob of mass 0.2 kg that is released from a height of 0.5 m above the lowest point of the swing.</a:t>
            </a:r>
          </a:p>
          <a:p>
            <a:endParaRPr lang="en-US" sz="2400" dirty="0">
              <a:latin typeface="Times New Roman" panose="02020603050405020304" pitchFamily="18" charset="0"/>
              <a:ea typeface="Times New Roman" panose="02020603050405020304" pitchFamily="18" charset="0"/>
            </a:endParaRPr>
          </a:p>
          <a:p>
            <a:pPr marL="457200" indent="-457200">
              <a:buAutoNum type="alphaLcParenBoth"/>
            </a:pPr>
            <a:r>
              <a:rPr lang="en-US" sz="2400" dirty="0">
                <a:latin typeface="Times New Roman" panose="02020603050405020304" pitchFamily="18" charset="0"/>
                <a:ea typeface="Times New Roman" panose="02020603050405020304" pitchFamily="18" charset="0"/>
              </a:rPr>
              <a:t>Calculate the potential energy of the pendulum bob at the highest point.</a:t>
            </a:r>
          </a:p>
          <a:p>
            <a:pPr marL="457200" indent="-457200">
              <a:buAutoNum type="alphaLcParenBoth"/>
            </a:pPr>
            <a:r>
              <a:rPr lang="en-US" sz="2400" dirty="0">
                <a:latin typeface="Times New Roman" panose="02020603050405020304" pitchFamily="18" charset="0"/>
                <a:ea typeface="Times New Roman" panose="02020603050405020304" pitchFamily="18" charset="0"/>
              </a:rPr>
              <a:t>Determine the speed of the bob at the lowest point of the swing.</a:t>
            </a:r>
          </a:p>
          <a:p>
            <a:pPr marL="457200" indent="-457200">
              <a:buAutoNum type="alphaLcParenBoth"/>
            </a:pPr>
            <a:endParaRPr lang="en-US" sz="2400" dirty="0">
              <a:latin typeface="Times New Roman" panose="02020603050405020304" pitchFamily="18" charset="0"/>
              <a:ea typeface="Times New Roman" panose="02020603050405020304" pitchFamily="18" charset="0"/>
            </a:endParaRPr>
          </a:p>
          <a:p>
            <a:pPr marL="457200" indent="-457200">
              <a:buAutoNum type="alphaLcParenBoth"/>
            </a:pPr>
            <a:r>
              <a:rPr lang="en-US" sz="2400" dirty="0">
                <a:latin typeface="Times New Roman" panose="02020603050405020304" pitchFamily="18" charset="0"/>
                <a:ea typeface="Times New Roman" panose="02020603050405020304" pitchFamily="18" charset="0"/>
              </a:rPr>
              <a:t>Describe the motion of the pendulum in terms of kinetic and potential energy conversion. Include a diagram showing the energy transformations.</a:t>
            </a:r>
          </a:p>
        </p:txBody>
      </p:sp>
    </p:spTree>
    <p:extLst>
      <p:ext uri="{BB962C8B-B14F-4D97-AF65-F5344CB8AC3E}">
        <p14:creationId xmlns:p14="http://schemas.microsoft.com/office/powerpoint/2010/main" val="248921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7: ANSWERS</a:t>
            </a:r>
          </a:p>
        </p:txBody>
      </p:sp>
      <mc:AlternateContent xmlns:mc="http://schemas.openxmlformats.org/markup-compatibility/2006" xmlns:a14="http://schemas.microsoft.com/office/drawing/2010/main">
        <mc:Choice Requires="a14">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0" y="755528"/>
                <a:ext cx="4253218"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sz="2400" kern="0" dirty="0">
                    <a:ea typeface="Times New Roman" panose="02020603050405020304" pitchFamily="18" charset="0"/>
                  </a:rPr>
                  <a:t>The potential energy</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i="1" kern="0" dirty="0">
                    <a:latin typeface="Cambria Math" panose="02040503050406030204" pitchFamily="18" charset="0"/>
                    <a:ea typeface="Times New Roman" panose="02020603050405020304" pitchFamily="18" charset="0"/>
                    <a:cs typeface="Times New Roman" panose="02020603050405020304" pitchFamily="18" charset="0"/>
                  </a:rPr>
                  <a:t>PE</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3" name="Rectangle 18">
                <a:extLst>
                  <a:ext uri="{FF2B5EF4-FFF2-40B4-BE49-F238E27FC236}">
                    <a16:creationId xmlns:a16="http://schemas.microsoft.com/office/drawing/2014/main" id="{3C4F7ABE-A5CD-404A-8246-8E40CCF32378}"/>
                  </a:ext>
                </a:extLst>
              </p:cNvPr>
              <p:cNvSpPr>
                <a:spLocks noRot="1" noChangeAspect="1" noMove="1" noResize="1" noEditPoints="1" noAdjustHandles="1" noChangeArrowheads="1" noChangeShapeType="1" noTextEdit="1"/>
              </p:cNvSpPr>
              <p:nvPr/>
            </p:nvSpPr>
            <p:spPr bwMode="auto">
              <a:xfrm>
                <a:off x="0" y="755528"/>
                <a:ext cx="4253218" cy="461665"/>
              </a:xfrm>
              <a:prstGeom prst="rect">
                <a:avLst/>
              </a:prstGeom>
              <a:blipFill>
                <a:blip r:embed="rId2"/>
                <a:stretch>
                  <a:fillRect l="-2149" t="-11842"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F7BBB5B-A950-4540-B939-42608FE64C6B}"/>
                  </a:ext>
                </a:extLst>
              </p:cNvPr>
              <p:cNvSpPr/>
              <p:nvPr/>
            </p:nvSpPr>
            <p:spPr>
              <a:xfrm>
                <a:off x="355959" y="1243185"/>
                <a:ext cx="7298793" cy="830997"/>
              </a:xfrm>
              <a:prstGeom prst="rect">
                <a:avLst/>
              </a:prstGeom>
            </p:spPr>
            <p:txBody>
              <a:bodyPr wrap="none">
                <a:spAutoFit/>
              </a:bodyPr>
              <a:lstStyle/>
              <a:p>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The potential energy</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 </m:t>
                    </m:r>
                  </m:oMath>
                </a14:m>
                <a:r>
                  <a:rPr lang="en-US" sz="2400" i="1" kern="0" dirty="0">
                    <a:latin typeface="Times New Roman" panose="02020603050405020304" pitchFamily="18" charset="0"/>
                    <a:ea typeface="Times New Roman" panose="02020603050405020304" pitchFamily="18" charset="0"/>
                    <a:cs typeface="Times New Roman" panose="02020603050405020304" pitchFamily="18" charset="0"/>
                  </a:rPr>
                  <a:t>PE</a:t>
                </a:r>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 at the highest point is given by </a:t>
                </a:r>
              </a:p>
              <a:p>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(assuming PE is zero at the lowest position </a:t>
                </a:r>
                <a:r>
                  <a:rPr lang="en-US" sz="2400" kern="0">
                    <a:latin typeface="Times New Roman" panose="02020603050405020304" pitchFamily="18" charset="0"/>
                    <a:ea typeface="Times New Roman" panose="02020603050405020304" pitchFamily="18" charset="0"/>
                    <a:cs typeface="Times New Roman" panose="02020603050405020304" pitchFamily="18" charset="0"/>
                  </a:rPr>
                  <a:t>of pendulum):</a:t>
                </a:r>
                <a:endParaRPr lang="en-US" sz="2400" dirty="0">
                  <a:latin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9F7BBB5B-A950-4540-B939-42608FE64C6B}"/>
                  </a:ext>
                </a:extLst>
              </p:cNvPr>
              <p:cNvSpPr>
                <a:spLocks noRot="1" noChangeAspect="1" noMove="1" noResize="1" noEditPoints="1" noAdjustHandles="1" noChangeArrowheads="1" noChangeShapeType="1" noTextEdit="1"/>
              </p:cNvSpPr>
              <p:nvPr/>
            </p:nvSpPr>
            <p:spPr>
              <a:xfrm>
                <a:off x="355959" y="1243185"/>
                <a:ext cx="7298793" cy="830997"/>
              </a:xfrm>
              <a:prstGeom prst="rect">
                <a:avLst/>
              </a:prstGeom>
              <a:blipFill>
                <a:blip r:embed="rId3"/>
                <a:stretch>
                  <a:fillRect l="-1252"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67FBCB3-A756-490E-97D3-12E3FD322992}"/>
                  </a:ext>
                </a:extLst>
              </p:cNvPr>
              <p:cNvSpPr/>
              <p:nvPr/>
            </p:nvSpPr>
            <p:spPr>
              <a:xfrm>
                <a:off x="2888963" y="2009303"/>
                <a:ext cx="14299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𝑃𝐸</m:t>
                      </m:r>
                      <m:r>
                        <a:rPr lang="en-US" sz="2000">
                          <a:latin typeface="Cambria Math" panose="02040503050406030204" pitchFamily="18" charset="0"/>
                        </a:rPr>
                        <m:t>=</m:t>
                      </m:r>
                      <m:r>
                        <a:rPr lang="en-US" sz="2000" i="1">
                          <a:latin typeface="Cambria Math" panose="02040503050406030204" pitchFamily="18" charset="0"/>
                        </a:rPr>
                        <m:t>𝑚𝑔h</m:t>
                      </m:r>
                    </m:oMath>
                  </m:oMathPara>
                </a14:m>
                <a:endParaRPr lang="en-US" sz="2000" dirty="0"/>
              </a:p>
            </p:txBody>
          </p:sp>
        </mc:Choice>
        <mc:Fallback xmlns="">
          <p:sp>
            <p:nvSpPr>
              <p:cNvPr id="6" name="Rectangle 5">
                <a:extLst>
                  <a:ext uri="{FF2B5EF4-FFF2-40B4-BE49-F238E27FC236}">
                    <a16:creationId xmlns:a16="http://schemas.microsoft.com/office/drawing/2014/main" id="{A67FBCB3-A756-490E-97D3-12E3FD322992}"/>
                  </a:ext>
                </a:extLst>
              </p:cNvPr>
              <p:cNvSpPr>
                <a:spLocks noRot="1" noChangeAspect="1" noMove="1" noResize="1" noEditPoints="1" noAdjustHandles="1" noChangeArrowheads="1" noChangeShapeType="1" noTextEdit="1"/>
              </p:cNvSpPr>
              <p:nvPr/>
            </p:nvSpPr>
            <p:spPr>
              <a:xfrm>
                <a:off x="2888963" y="2009303"/>
                <a:ext cx="1429942" cy="400110"/>
              </a:xfrm>
              <a:prstGeom prst="rect">
                <a:avLst/>
              </a:prstGeom>
              <a:blipFill>
                <a:blip r:embed="rId4"/>
                <a:stretch>
                  <a:fillRect b="-1692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0CC32D39-889D-4070-A5EC-C5B626439A62}"/>
              </a:ext>
            </a:extLst>
          </p:cNvPr>
          <p:cNvSpPr/>
          <p:nvPr/>
        </p:nvSpPr>
        <p:spPr>
          <a:xfrm>
            <a:off x="355959" y="2317506"/>
            <a:ext cx="3070071" cy="461665"/>
          </a:xfrm>
          <a:prstGeom prst="rect">
            <a:avLst/>
          </a:prstGeom>
        </p:spPr>
        <p:txBody>
          <a:bodyPr wrap="none">
            <a:spAutoFit/>
          </a:bodyPr>
          <a:lstStyle/>
          <a:p>
            <a:r>
              <a:rPr lang="en-US" sz="2400" dirty="0">
                <a:latin typeface="Times New Roman" panose="02020603050405020304" pitchFamily="18" charset="0"/>
                <a:ea typeface="Times New Roman" panose="02020603050405020304" pitchFamily="18" charset="0"/>
              </a:rPr>
              <a:t>Substituting the values:</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B9505A2-A5F1-4CFF-BA4E-10A8044D7F18}"/>
                  </a:ext>
                </a:extLst>
              </p:cNvPr>
              <p:cNvSpPr/>
              <p:nvPr/>
            </p:nvSpPr>
            <p:spPr>
              <a:xfrm>
                <a:off x="3426030" y="2417820"/>
                <a:ext cx="363650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𝑃𝐸</m:t>
                      </m:r>
                      <m:r>
                        <a:rPr lang="en-US" sz="2000">
                          <a:latin typeface="Cambria Math" panose="02040503050406030204" pitchFamily="18" charset="0"/>
                        </a:rPr>
                        <m:t>=0.2×9.81×0.5=0.98 </m:t>
                      </m:r>
                      <m:r>
                        <a:rPr lang="en-US" sz="2000" i="1">
                          <a:latin typeface="Cambria Math" panose="02040503050406030204" pitchFamily="18" charset="0"/>
                        </a:rPr>
                        <m:t>𝐽</m:t>
                      </m:r>
                    </m:oMath>
                  </m:oMathPara>
                </a14:m>
                <a:endParaRPr lang="en-US" sz="2000" dirty="0"/>
              </a:p>
            </p:txBody>
          </p:sp>
        </mc:Choice>
        <mc:Fallback xmlns="">
          <p:sp>
            <p:nvSpPr>
              <p:cNvPr id="11" name="Rectangle 10">
                <a:extLst>
                  <a:ext uri="{FF2B5EF4-FFF2-40B4-BE49-F238E27FC236}">
                    <a16:creationId xmlns:a16="http://schemas.microsoft.com/office/drawing/2014/main" id="{8B9505A2-A5F1-4CFF-BA4E-10A8044D7F18}"/>
                  </a:ext>
                </a:extLst>
              </p:cNvPr>
              <p:cNvSpPr>
                <a:spLocks noRot="1" noChangeAspect="1" noMove="1" noResize="1" noEditPoints="1" noAdjustHandles="1" noChangeArrowheads="1" noChangeShapeType="1" noTextEdit="1"/>
              </p:cNvSpPr>
              <p:nvPr/>
            </p:nvSpPr>
            <p:spPr>
              <a:xfrm>
                <a:off x="3426030" y="2417820"/>
                <a:ext cx="3636508" cy="400110"/>
              </a:xfrm>
              <a:prstGeom prst="rect">
                <a:avLst/>
              </a:prstGeom>
              <a:blipFill>
                <a:blip r:embed="rId5"/>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8">
                <a:extLst>
                  <a:ext uri="{FF2B5EF4-FFF2-40B4-BE49-F238E27FC236}">
                    <a16:creationId xmlns:a16="http://schemas.microsoft.com/office/drawing/2014/main" id="{E48C894D-EE0E-43E3-80E7-C8555D6075C0}"/>
                  </a:ext>
                </a:extLst>
              </p:cNvPr>
              <p:cNvSpPr>
                <a:spLocks noChangeArrowheads="1"/>
              </p:cNvSpPr>
              <p:nvPr/>
            </p:nvSpPr>
            <p:spPr bwMode="auto">
              <a:xfrm>
                <a:off x="76899" y="2747874"/>
                <a:ext cx="4637714"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sz="2400" kern="0" dirty="0">
                    <a:ea typeface="Times New Roman" panose="02020603050405020304" pitchFamily="18" charset="0"/>
                  </a:rPr>
                  <a:t>The speed </a:t>
                </a:r>
                <a14:m>
                  <m:oMath xmlns:m="http://schemas.openxmlformats.org/officeDocument/2006/math">
                    <m:r>
                      <a:rPr lang="en-US" sz="2400" i="1" kern="0">
                        <a:latin typeface="Cambria Math" panose="02040503050406030204" pitchFamily="18" charset="0"/>
                        <a:ea typeface="Times New Roman" panose="02020603050405020304" pitchFamily="18" charset="0"/>
                        <a:cs typeface="Times New Roman" panose="02020603050405020304" pitchFamily="18" charset="0"/>
                      </a:rPr>
                      <m:t>𝑣</m:t>
                    </m:r>
                  </m:oMath>
                </a14:m>
                <a:r>
                  <a:rPr lang="en-US" sz="2400" kern="0" dirty="0">
                    <a:ea typeface="Times New Roman" panose="02020603050405020304" pitchFamily="18" charset="0"/>
                  </a:rPr>
                  <a:t> at the lowest point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Choice>
        <mc:Fallback xmlns="">
          <p:sp>
            <p:nvSpPr>
              <p:cNvPr id="14" name="Rectangle 18">
                <a:extLst>
                  <a:ext uri="{FF2B5EF4-FFF2-40B4-BE49-F238E27FC236}">
                    <a16:creationId xmlns:a16="http://schemas.microsoft.com/office/drawing/2014/main" id="{E48C894D-EE0E-43E3-80E7-C8555D6075C0}"/>
                  </a:ext>
                </a:extLst>
              </p:cNvPr>
              <p:cNvSpPr>
                <a:spLocks noRot="1" noChangeAspect="1" noMove="1" noResize="1" noEditPoints="1" noAdjustHandles="1" noChangeArrowheads="1" noChangeShapeType="1" noTextEdit="1"/>
              </p:cNvSpPr>
              <p:nvPr/>
            </p:nvSpPr>
            <p:spPr bwMode="auto">
              <a:xfrm>
                <a:off x="76899" y="2747874"/>
                <a:ext cx="4637714" cy="461665"/>
              </a:xfrm>
              <a:prstGeom prst="rect">
                <a:avLst/>
              </a:prstGeom>
              <a:blipFill>
                <a:blip r:embed="rId6"/>
                <a:stretch>
                  <a:fillRect l="-2105" t="-10667" b="-30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B975290-A990-4786-8D0F-EF36E8C74EFB}"/>
                  </a:ext>
                </a:extLst>
              </p:cNvPr>
              <p:cNvSpPr/>
              <p:nvPr/>
            </p:nvSpPr>
            <p:spPr>
              <a:xfrm>
                <a:off x="501356" y="3201653"/>
                <a:ext cx="8149905" cy="83099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speed </a:t>
                </a:r>
                <a14:m>
                  <m:oMath xmlns:m="http://schemas.openxmlformats.org/officeDocument/2006/math">
                    <m:r>
                      <a:rPr lang="en-US" sz="2400" i="1">
                        <a:latin typeface="Cambria Math" panose="02040503050406030204" pitchFamily="18" charset="0"/>
                        <a:ea typeface="Times New Roman" panose="02020603050405020304" pitchFamily="18" charset="0"/>
                      </a:rPr>
                      <m:t>𝑣</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the lowest point is found using energy conservation:</a:t>
                </a:r>
              </a:p>
            </p:txBody>
          </p:sp>
        </mc:Choice>
        <mc:Fallback xmlns="">
          <p:sp>
            <p:nvSpPr>
              <p:cNvPr id="12" name="Rectangle 11">
                <a:extLst>
                  <a:ext uri="{FF2B5EF4-FFF2-40B4-BE49-F238E27FC236}">
                    <a16:creationId xmlns:a16="http://schemas.microsoft.com/office/drawing/2014/main" id="{9B975290-A990-4786-8D0F-EF36E8C74EFB}"/>
                  </a:ext>
                </a:extLst>
              </p:cNvPr>
              <p:cNvSpPr>
                <a:spLocks noRot="1" noChangeAspect="1" noMove="1" noResize="1" noEditPoints="1" noAdjustHandles="1" noChangeArrowheads="1" noChangeShapeType="1" noTextEdit="1"/>
              </p:cNvSpPr>
              <p:nvPr/>
            </p:nvSpPr>
            <p:spPr>
              <a:xfrm>
                <a:off x="501356" y="3201653"/>
                <a:ext cx="8149905" cy="830997"/>
              </a:xfrm>
              <a:prstGeom prst="rect">
                <a:avLst/>
              </a:prstGeom>
              <a:blipFill>
                <a:blip r:embed="rId7"/>
                <a:stretch>
                  <a:fillRect l="-1122"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37E83A2-1EB7-4FD9-9741-85596A249FB7}"/>
                  </a:ext>
                </a:extLst>
              </p:cNvPr>
              <p:cNvSpPr/>
              <p:nvPr/>
            </p:nvSpPr>
            <p:spPr>
              <a:xfrm>
                <a:off x="524050" y="3951944"/>
                <a:ext cx="2508764" cy="4237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𝑃𝐸</m:t>
                          </m:r>
                        </m:e>
                        <m:sub>
                          <m:r>
                            <a:rPr lang="en-US" sz="2000" i="1">
                              <a:latin typeface="Cambria Math" panose="02040503050406030204" pitchFamily="18" charset="0"/>
                            </a:rPr>
                            <m:t>𝑡𝑜𝑝</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𝐾𝐸</m:t>
                          </m:r>
                        </m:e>
                        <m:sub>
                          <m:r>
                            <a:rPr lang="en-US" sz="2000" i="1">
                              <a:latin typeface="Cambria Math" panose="02040503050406030204" pitchFamily="18" charset="0"/>
                            </a:rPr>
                            <m:t>𝑏𝑜𝑡𝑡𝑜𝑚</m:t>
                          </m:r>
                        </m:sub>
                      </m:sSub>
                      <m:r>
                        <a:rPr lang="en-US" sz="200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15" name="Rectangle 14">
                <a:extLst>
                  <a:ext uri="{FF2B5EF4-FFF2-40B4-BE49-F238E27FC236}">
                    <a16:creationId xmlns:a16="http://schemas.microsoft.com/office/drawing/2014/main" id="{937E83A2-1EB7-4FD9-9741-85596A249FB7}"/>
                  </a:ext>
                </a:extLst>
              </p:cNvPr>
              <p:cNvSpPr>
                <a:spLocks noRot="1" noChangeAspect="1" noMove="1" noResize="1" noEditPoints="1" noAdjustHandles="1" noChangeArrowheads="1" noChangeShapeType="1" noTextEdit="1"/>
              </p:cNvSpPr>
              <p:nvPr/>
            </p:nvSpPr>
            <p:spPr>
              <a:xfrm>
                <a:off x="524050" y="3951944"/>
                <a:ext cx="2508764" cy="423770"/>
              </a:xfrm>
              <a:prstGeom prst="rect">
                <a:avLst/>
              </a:prstGeom>
              <a:blipFill>
                <a:blip r:embed="rId8"/>
                <a:stretch>
                  <a:fillRect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8CD1BD4D-F6AE-43B6-8531-A14873599022}"/>
                  </a:ext>
                </a:extLst>
              </p:cNvPr>
              <p:cNvSpPr/>
              <p:nvPr/>
            </p:nvSpPr>
            <p:spPr>
              <a:xfrm>
                <a:off x="3022530" y="3775194"/>
                <a:ext cx="2065694"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𝑚𝑔h</m:t>
                      </m:r>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r>
                        <a:rPr lang="en-US" sz="2000" i="1">
                          <a:solidFill>
                            <a:prstClr val="black"/>
                          </a:solidFill>
                          <a:latin typeface="Cambria Math" panose="02040503050406030204" pitchFamily="18" charset="0"/>
                        </a:rPr>
                        <m:t>𝑚</m:t>
                      </m:r>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𝑣</m:t>
                          </m:r>
                        </m:e>
                        <m:sup>
                          <m:r>
                            <a:rPr lang="en-US" sz="2000">
                              <a:solidFill>
                                <a:prstClr val="black"/>
                              </a:solidFill>
                              <a:latin typeface="Cambria Math" panose="02040503050406030204" pitchFamily="18" charset="0"/>
                            </a:rPr>
                            <m:t>2</m:t>
                          </m:r>
                        </m:sup>
                      </m:sSup>
                      <m:r>
                        <a:rPr lang="en-US" sz="2000" i="1">
                          <a:solidFill>
                            <a:prstClr val="black"/>
                          </a:solidFill>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17" name="Rectangle 16">
                <a:extLst>
                  <a:ext uri="{FF2B5EF4-FFF2-40B4-BE49-F238E27FC236}">
                    <a16:creationId xmlns:a16="http://schemas.microsoft.com/office/drawing/2014/main" id="{8CD1BD4D-F6AE-43B6-8531-A14873599022}"/>
                  </a:ext>
                </a:extLst>
              </p:cNvPr>
              <p:cNvSpPr>
                <a:spLocks noRot="1" noChangeAspect="1" noMove="1" noResize="1" noEditPoints="1" noAdjustHandles="1" noChangeArrowheads="1" noChangeShapeType="1" noTextEdit="1"/>
              </p:cNvSpPr>
              <p:nvPr/>
            </p:nvSpPr>
            <p:spPr>
              <a:xfrm>
                <a:off x="3022530" y="3775194"/>
                <a:ext cx="2065694" cy="66851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CD622A4-A698-4A97-8574-81B623E7317F}"/>
                  </a:ext>
                </a:extLst>
              </p:cNvPr>
              <p:cNvSpPr/>
              <p:nvPr/>
            </p:nvSpPr>
            <p:spPr>
              <a:xfrm>
                <a:off x="4894897" y="3758379"/>
                <a:ext cx="1631729"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panose="02040503050406030204" pitchFamily="18" charset="0"/>
                        </a:rPr>
                        <m:t>𝑔h</m:t>
                      </m:r>
                      <m:r>
                        <a:rPr lang="en-US" sz="2000">
                          <a:solidFill>
                            <a:prstClr val="black"/>
                          </a:solidFill>
                          <a:latin typeface="Cambria Math" panose="02040503050406030204" pitchFamily="18" charset="0"/>
                        </a:rPr>
                        <m:t>=</m:t>
                      </m:r>
                      <m:f>
                        <m:fPr>
                          <m:ctrlPr>
                            <a:rPr lang="en-US" sz="2000" i="1">
                              <a:solidFill>
                                <a:prstClr val="black"/>
                              </a:solidFill>
                              <a:latin typeface="Cambria Math" panose="02040503050406030204" pitchFamily="18" charset="0"/>
                            </a:rPr>
                          </m:ctrlPr>
                        </m:fPr>
                        <m:num>
                          <m:r>
                            <a:rPr lang="en-US" sz="2000">
                              <a:solidFill>
                                <a:prstClr val="black"/>
                              </a:solidFill>
                              <a:latin typeface="Cambria Math" panose="02040503050406030204" pitchFamily="18" charset="0"/>
                            </a:rPr>
                            <m:t>1</m:t>
                          </m:r>
                        </m:num>
                        <m:den>
                          <m:r>
                            <a:rPr lang="en-US" sz="2000">
                              <a:solidFill>
                                <a:prstClr val="black"/>
                              </a:solidFill>
                              <a:latin typeface="Cambria Math" panose="02040503050406030204" pitchFamily="18" charset="0"/>
                            </a:rPr>
                            <m:t>2</m:t>
                          </m:r>
                        </m:den>
                      </m:f>
                      <m:sSup>
                        <m:sSupPr>
                          <m:ctrlPr>
                            <a:rPr lang="en-US" sz="2000" i="1">
                              <a:solidFill>
                                <a:prstClr val="black"/>
                              </a:solidFill>
                              <a:latin typeface="Cambria Math" panose="02040503050406030204" pitchFamily="18" charset="0"/>
                            </a:rPr>
                          </m:ctrlPr>
                        </m:sSupPr>
                        <m:e>
                          <m:r>
                            <a:rPr lang="en-US" sz="2000" i="1">
                              <a:solidFill>
                                <a:prstClr val="black"/>
                              </a:solidFill>
                              <a:latin typeface="Cambria Math" panose="02040503050406030204" pitchFamily="18" charset="0"/>
                            </a:rPr>
                            <m:t>𝑣</m:t>
                          </m:r>
                        </m:e>
                        <m:sup>
                          <m:r>
                            <a:rPr lang="en-US" sz="2000">
                              <a:solidFill>
                                <a:prstClr val="black"/>
                              </a:solidFill>
                              <a:latin typeface="Cambria Math" panose="02040503050406030204" pitchFamily="18" charset="0"/>
                            </a:rPr>
                            <m:t>2</m:t>
                          </m:r>
                        </m:sup>
                      </m:sSup>
                      <m:r>
                        <a:rPr lang="en-US" sz="2000" i="1" smtClean="0">
                          <a:solidFill>
                            <a:prstClr val="black"/>
                          </a:solidFill>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18" name="Rectangle 17">
                <a:extLst>
                  <a:ext uri="{FF2B5EF4-FFF2-40B4-BE49-F238E27FC236}">
                    <a16:creationId xmlns:a16="http://schemas.microsoft.com/office/drawing/2014/main" id="{CCD622A4-A698-4A97-8574-81B623E7317F}"/>
                  </a:ext>
                </a:extLst>
              </p:cNvPr>
              <p:cNvSpPr>
                <a:spLocks noRot="1" noChangeAspect="1" noMove="1" noResize="1" noEditPoints="1" noAdjustHandles="1" noChangeArrowheads="1" noChangeShapeType="1" noTextEdit="1"/>
              </p:cNvSpPr>
              <p:nvPr/>
            </p:nvSpPr>
            <p:spPr>
              <a:xfrm>
                <a:off x="4894897" y="3758379"/>
                <a:ext cx="1631729" cy="66851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6D06301-65A5-4134-8457-A00A6D6DD4DF}"/>
                  </a:ext>
                </a:extLst>
              </p:cNvPr>
              <p:cNvSpPr/>
              <p:nvPr/>
            </p:nvSpPr>
            <p:spPr>
              <a:xfrm>
                <a:off x="6535064" y="3816897"/>
                <a:ext cx="1366271" cy="465064"/>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𝑣</m:t>
                      </m:r>
                      <m:r>
                        <a:rPr lang="en-US" sz="2000">
                          <a:solidFill>
                            <a:prstClr val="black"/>
                          </a:solidFill>
                          <a:latin typeface="Cambria Math" panose="02040503050406030204" pitchFamily="18" charset="0"/>
                        </a:rPr>
                        <m:t>=</m:t>
                      </m:r>
                      <m:rad>
                        <m:radPr>
                          <m:degHide m:val="on"/>
                          <m:ctrlPr>
                            <a:rPr lang="en-US" sz="2000" i="1" smtClean="0">
                              <a:solidFill>
                                <a:prstClr val="black"/>
                              </a:solidFill>
                              <a:latin typeface="Cambria Math" panose="02040503050406030204" pitchFamily="18" charset="0"/>
                            </a:rPr>
                          </m:ctrlPr>
                        </m:radPr>
                        <m:deg/>
                        <m:e>
                          <m:r>
                            <a:rPr lang="en-US" sz="2000" b="0" i="1" smtClean="0">
                              <a:solidFill>
                                <a:prstClr val="black"/>
                              </a:solidFill>
                              <a:latin typeface="Cambria Math" panose="02040503050406030204" pitchFamily="18" charset="0"/>
                            </a:rPr>
                            <m:t>2</m:t>
                          </m:r>
                          <m:r>
                            <a:rPr lang="en-US" sz="2000" b="0" i="1" smtClean="0">
                              <a:solidFill>
                                <a:prstClr val="black"/>
                              </a:solidFill>
                              <a:latin typeface="Cambria Math" panose="02040503050406030204" pitchFamily="18" charset="0"/>
                            </a:rPr>
                            <m:t>𝑔h</m:t>
                          </m:r>
                        </m:e>
                      </m:rad>
                    </m:oMath>
                  </m:oMathPara>
                </a14:m>
                <a:endParaRPr lang="en-US" sz="2000" dirty="0">
                  <a:solidFill>
                    <a:prstClr val="black"/>
                  </a:solidFill>
                </a:endParaRPr>
              </a:p>
            </p:txBody>
          </p:sp>
        </mc:Choice>
        <mc:Fallback xmlns="">
          <p:sp>
            <p:nvSpPr>
              <p:cNvPr id="19" name="Rectangle 18">
                <a:extLst>
                  <a:ext uri="{FF2B5EF4-FFF2-40B4-BE49-F238E27FC236}">
                    <a16:creationId xmlns:a16="http://schemas.microsoft.com/office/drawing/2014/main" id="{66D06301-65A5-4134-8457-A00A6D6DD4DF}"/>
                  </a:ext>
                </a:extLst>
              </p:cNvPr>
              <p:cNvSpPr>
                <a:spLocks noRot="1" noChangeAspect="1" noMove="1" noResize="1" noEditPoints="1" noAdjustHandles="1" noChangeArrowheads="1" noChangeShapeType="1" noTextEdit="1"/>
              </p:cNvSpPr>
              <p:nvPr/>
            </p:nvSpPr>
            <p:spPr>
              <a:xfrm>
                <a:off x="6535064" y="3816897"/>
                <a:ext cx="1366271" cy="465064"/>
              </a:xfrm>
              <a:prstGeom prst="rect">
                <a:avLst/>
              </a:prstGeom>
              <a:blipFill>
                <a:blip r:embed="rId11"/>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54CC7C5-589B-4DDA-A980-195DB302FB01}"/>
                  </a:ext>
                </a:extLst>
              </p:cNvPr>
              <p:cNvSpPr/>
              <p:nvPr/>
            </p:nvSpPr>
            <p:spPr>
              <a:xfrm>
                <a:off x="501356" y="4480316"/>
                <a:ext cx="1625253" cy="400110"/>
              </a:xfrm>
              <a:prstGeom prst="rect">
                <a:avLst/>
              </a:prstGeom>
            </p:spPr>
            <p:txBody>
              <a:bodyPr wrap="non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Solving for </a:t>
                </a:r>
                <a14:m>
                  <m:oMath xmlns:m="http://schemas.openxmlformats.org/officeDocument/2006/math">
                    <m:r>
                      <a:rPr lang="en-US" sz="2000" i="1">
                        <a:latin typeface="Cambria Math" panose="02040503050406030204" pitchFamily="18" charset="0"/>
                        <a:ea typeface="Times New Roman" panose="02020603050405020304" pitchFamily="18" charset="0"/>
                      </a:rPr>
                      <m:t>𝑣</m:t>
                    </m:r>
                  </m:oMath>
                </a14:m>
                <a:r>
                  <a:rPr lang="en-US" sz="2000" dirty="0">
                    <a:latin typeface="Times New Roman" panose="02020603050405020304" pitchFamily="18" charset="0"/>
                    <a:ea typeface="Times New Roman" panose="02020603050405020304" pitchFamily="18" charset="0"/>
                    <a:cs typeface="Times New Roman" panose="02020603050405020304" pitchFamily="18" charset="0"/>
                  </a:rPr>
                  <a:t>:</a:t>
                </a:r>
              </a:p>
            </p:txBody>
          </p:sp>
        </mc:Choice>
        <mc:Fallback xmlns="">
          <p:sp>
            <p:nvSpPr>
              <p:cNvPr id="21" name="Rectangle 20">
                <a:extLst>
                  <a:ext uri="{FF2B5EF4-FFF2-40B4-BE49-F238E27FC236}">
                    <a16:creationId xmlns:a16="http://schemas.microsoft.com/office/drawing/2014/main" id="{754CC7C5-589B-4DDA-A980-195DB302FB01}"/>
                  </a:ext>
                </a:extLst>
              </p:cNvPr>
              <p:cNvSpPr>
                <a:spLocks noRot="1" noChangeAspect="1" noMove="1" noResize="1" noEditPoints="1" noAdjustHandles="1" noChangeArrowheads="1" noChangeShapeType="1" noTextEdit="1"/>
              </p:cNvSpPr>
              <p:nvPr/>
            </p:nvSpPr>
            <p:spPr>
              <a:xfrm>
                <a:off x="501356" y="4480316"/>
                <a:ext cx="1625253" cy="400110"/>
              </a:xfrm>
              <a:prstGeom prst="rect">
                <a:avLst/>
              </a:prstGeom>
              <a:blipFill>
                <a:blip r:embed="rId12"/>
                <a:stretch>
                  <a:fillRect l="-3745" t="-9091" r="-3371"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C0A92E1A-B12F-4FE4-9CBE-518E5687D238}"/>
                  </a:ext>
                </a:extLst>
              </p:cNvPr>
              <p:cNvSpPr/>
              <p:nvPr/>
            </p:nvSpPr>
            <p:spPr>
              <a:xfrm>
                <a:off x="2395756" y="4459028"/>
                <a:ext cx="3792641" cy="44268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0" i="1" smtClean="0">
                          <a:solidFill>
                            <a:prstClr val="black"/>
                          </a:solidFill>
                          <a:latin typeface="Cambria Math" panose="02040503050406030204" pitchFamily="18" charset="0"/>
                        </a:rPr>
                        <m:t>𝑣</m:t>
                      </m:r>
                      <m:r>
                        <a:rPr lang="en-US" sz="2000">
                          <a:solidFill>
                            <a:prstClr val="black"/>
                          </a:solidFill>
                          <a:latin typeface="Cambria Math" panose="02040503050406030204" pitchFamily="18" charset="0"/>
                        </a:rPr>
                        <m:t>=</m:t>
                      </m:r>
                      <m:rad>
                        <m:radPr>
                          <m:degHide m:val="on"/>
                          <m:ctrlPr>
                            <a:rPr lang="en-US" sz="2000" i="1" smtClean="0">
                              <a:solidFill>
                                <a:prstClr val="black"/>
                              </a:solidFill>
                              <a:latin typeface="Cambria Math" panose="02040503050406030204" pitchFamily="18" charset="0"/>
                            </a:rPr>
                          </m:ctrlPr>
                        </m:radPr>
                        <m:deg/>
                        <m:e>
                          <m:r>
                            <a:rPr lang="en-US" sz="2000" b="0" i="1" smtClean="0">
                              <a:solidFill>
                                <a:prstClr val="black"/>
                              </a:solidFill>
                              <a:latin typeface="Cambria Math" panose="02040503050406030204" pitchFamily="18" charset="0"/>
                            </a:rPr>
                            <m:t>2</m:t>
                          </m:r>
                          <m:r>
                            <a:rPr lang="en-US" sz="2000" b="0" i="1" smtClean="0">
                              <a:solidFill>
                                <a:prstClr val="black"/>
                              </a:solidFill>
                              <a:latin typeface="Cambria Math" panose="02040503050406030204" pitchFamily="18" charset="0"/>
                              <a:ea typeface="Cambria Math" panose="02040503050406030204" pitchFamily="18" charset="0"/>
                            </a:rPr>
                            <m:t>×9.81×0.5</m:t>
                          </m:r>
                        </m:e>
                      </m:rad>
                      <m:r>
                        <a:rPr lang="en-US" sz="2000" b="0" i="1" smtClean="0">
                          <a:solidFill>
                            <a:prstClr val="black"/>
                          </a:solidFill>
                          <a:latin typeface="Cambria Math" panose="02040503050406030204" pitchFamily="18" charset="0"/>
                        </a:rPr>
                        <m:t>=3.13 </m:t>
                      </m:r>
                      <m:r>
                        <a:rPr lang="en-US" sz="2000" b="0" i="1" smtClean="0">
                          <a:solidFill>
                            <a:prstClr val="black"/>
                          </a:solidFill>
                          <a:latin typeface="Cambria Math" panose="02040503050406030204" pitchFamily="18" charset="0"/>
                        </a:rPr>
                        <m:t>𝑚</m:t>
                      </m:r>
                      <m:r>
                        <a:rPr lang="en-US" sz="2000" b="0" i="1" smtClean="0">
                          <a:solidFill>
                            <a:prstClr val="black"/>
                          </a:solidFill>
                          <a:latin typeface="Cambria Math" panose="02040503050406030204" pitchFamily="18" charset="0"/>
                        </a:rPr>
                        <m:t>/</m:t>
                      </m:r>
                      <m:r>
                        <a:rPr lang="en-US" sz="2000" b="0" i="1" smtClean="0">
                          <a:solidFill>
                            <a:prstClr val="black"/>
                          </a:solidFill>
                          <a:latin typeface="Cambria Math" panose="02040503050406030204" pitchFamily="18" charset="0"/>
                        </a:rPr>
                        <m:t>𝑠</m:t>
                      </m:r>
                    </m:oMath>
                  </m:oMathPara>
                </a14:m>
                <a:endParaRPr lang="en-US" sz="2000" dirty="0">
                  <a:solidFill>
                    <a:prstClr val="black"/>
                  </a:solidFill>
                </a:endParaRPr>
              </a:p>
            </p:txBody>
          </p:sp>
        </mc:Choice>
        <mc:Fallback xmlns="">
          <p:sp>
            <p:nvSpPr>
              <p:cNvPr id="22" name="Rectangle 21">
                <a:extLst>
                  <a:ext uri="{FF2B5EF4-FFF2-40B4-BE49-F238E27FC236}">
                    <a16:creationId xmlns:a16="http://schemas.microsoft.com/office/drawing/2014/main" id="{C0A92E1A-B12F-4FE4-9CBE-518E5687D238}"/>
                  </a:ext>
                </a:extLst>
              </p:cNvPr>
              <p:cNvSpPr>
                <a:spLocks noRot="1" noChangeAspect="1" noMove="1" noResize="1" noEditPoints="1" noAdjustHandles="1" noChangeArrowheads="1" noChangeShapeType="1" noTextEdit="1"/>
              </p:cNvSpPr>
              <p:nvPr/>
            </p:nvSpPr>
            <p:spPr>
              <a:xfrm>
                <a:off x="2395756" y="4459028"/>
                <a:ext cx="3792641" cy="442685"/>
              </a:xfrm>
              <a:prstGeom prst="rect">
                <a:avLst/>
              </a:prstGeom>
              <a:blipFill>
                <a:blip r:embed="rId13"/>
                <a:stretch>
                  <a:fillRect b="-13699"/>
                </a:stretch>
              </a:blipFill>
            </p:spPr>
            <p:txBody>
              <a:bodyPr/>
              <a:lstStyle/>
              <a:p>
                <a:r>
                  <a:rPr lang="en-US">
                    <a:noFill/>
                  </a:rPr>
                  <a:t> </a:t>
                </a:r>
              </a:p>
            </p:txBody>
          </p:sp>
        </mc:Fallback>
      </mc:AlternateContent>
      <p:sp>
        <p:nvSpPr>
          <p:cNvPr id="23" name="Rectangle 18">
            <a:extLst>
              <a:ext uri="{FF2B5EF4-FFF2-40B4-BE49-F238E27FC236}">
                <a16:creationId xmlns:a16="http://schemas.microsoft.com/office/drawing/2014/main" id="{D8BBED43-84CE-476D-85AF-457510B0417D}"/>
              </a:ext>
            </a:extLst>
          </p:cNvPr>
          <p:cNvSpPr>
            <a:spLocks noChangeArrowheads="1"/>
          </p:cNvSpPr>
          <p:nvPr/>
        </p:nvSpPr>
        <p:spPr bwMode="auto">
          <a:xfrm>
            <a:off x="76899" y="5007995"/>
            <a:ext cx="53401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sz="2400" dirty="0">
                <a:solidFill>
                  <a:prstClr val="black"/>
                </a:solidFill>
                <a:ea typeface="Times New Roman" panose="02020603050405020304" pitchFamily="18" charset="0"/>
              </a:rPr>
              <a:t>Describe the motion of the pendulum </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24" name="Rectangle 23">
            <a:extLst>
              <a:ext uri="{FF2B5EF4-FFF2-40B4-BE49-F238E27FC236}">
                <a16:creationId xmlns:a16="http://schemas.microsoft.com/office/drawing/2014/main" id="{8996D4A1-12BB-4D3E-B062-DD3C3E141A4A}"/>
              </a:ext>
            </a:extLst>
          </p:cNvPr>
          <p:cNvSpPr/>
          <p:nvPr/>
        </p:nvSpPr>
        <p:spPr>
          <a:xfrm>
            <a:off x="501356" y="5431395"/>
            <a:ext cx="8360305" cy="1200329"/>
          </a:xfrm>
          <a:prstGeom prst="rect">
            <a:avLst/>
          </a:prstGeom>
        </p:spPr>
        <p:txBody>
          <a:bodyPr wrap="square">
            <a:spAutoFit/>
          </a:bodyPr>
          <a:lstStyle/>
          <a:p>
            <a:pPr algn="just"/>
            <a:r>
              <a:rPr lang="en-US" sz="2400" kern="0" dirty="0">
                <a:latin typeface="Times New Roman" panose="02020603050405020304" pitchFamily="18" charset="0"/>
                <a:ea typeface="Times New Roman" panose="02020603050405020304" pitchFamily="18" charset="0"/>
                <a:cs typeface="Times New Roman" panose="02020603050405020304" pitchFamily="18" charset="0"/>
              </a:rPr>
              <a:t>As the pendulum swings down, potential energy is converted into kinetic energy. At the lowest point, all potential energy is converted to kinetic energy.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81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P spid="8" grpId="0"/>
      <p:bldP spid="14" grpId="0"/>
      <p:bldP spid="15" grpId="0"/>
      <p:bldP spid="17" grpId="0"/>
      <p:bldP spid="18" grpId="0"/>
      <p:bldP spid="19"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Practice Questions</a:t>
            </a:r>
          </a:p>
        </p:txBody>
      </p:sp>
      <p:sp>
        <p:nvSpPr>
          <p:cNvPr id="3" name="Rectangle 2">
            <a:extLst>
              <a:ext uri="{FF2B5EF4-FFF2-40B4-BE49-F238E27FC236}">
                <a16:creationId xmlns:a16="http://schemas.microsoft.com/office/drawing/2014/main" id="{B8F2B8BB-55AD-4B9C-A83D-E62CEC7A0E83}"/>
              </a:ext>
            </a:extLst>
          </p:cNvPr>
          <p:cNvSpPr/>
          <p:nvPr/>
        </p:nvSpPr>
        <p:spPr>
          <a:xfrm>
            <a:off x="278235" y="3958206"/>
            <a:ext cx="8587530" cy="1569660"/>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startAt="2"/>
              <a:defRPr/>
            </a:pPr>
            <a:r>
              <a:rPr lang="en-US" sz="2400" dirty="0">
                <a:solidFill>
                  <a:srgbClr val="080800"/>
                </a:solidFill>
                <a:latin typeface="Times New Roman"/>
                <a:cs typeface="Calibri" panose="020F0502020204030204" pitchFamily="34" charset="0"/>
              </a:rPr>
              <a:t>A mass attached by a light spring to the ceiling of an elevator oscillates vertically while the elevator ascends with constant acceleration. Is the period greater than, less than, or the same as when the elevator is at rest? Why?</a:t>
            </a:r>
            <a:endParaRPr lang="en-US" sz="2400" dirty="0">
              <a:solidFill>
                <a:srgbClr val="08080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FBB58D1B-96FC-4FF3-BA21-5EAA6AE4EFF7}"/>
              </a:ext>
            </a:extLst>
          </p:cNvPr>
          <p:cNvSpPr/>
          <p:nvPr/>
        </p:nvSpPr>
        <p:spPr>
          <a:xfrm>
            <a:off x="304800" y="1784059"/>
            <a:ext cx="8587530" cy="1200329"/>
          </a:xfrm>
          <a:prstGeom prst="rect">
            <a:avLst/>
          </a:prstGeom>
        </p:spPr>
        <p:txBody>
          <a:bodyPr wrap="square">
            <a:spAutoFit/>
          </a:bodyPr>
          <a:lstStyle/>
          <a:p>
            <a:pPr marL="457200" lvl="0" indent="-457200" algn="just" eaLnBrk="0" fontAlgn="base" hangingPunct="0">
              <a:spcBef>
                <a:spcPct val="0"/>
              </a:spcBef>
              <a:spcAft>
                <a:spcPct val="0"/>
              </a:spcAft>
              <a:buFont typeface="+mj-lt"/>
              <a:buAutoNum type="arabicPeriod"/>
              <a:defRPr/>
            </a:pPr>
            <a:r>
              <a:rPr lang="en-US" sz="2400" dirty="0">
                <a:solidFill>
                  <a:srgbClr val="080800"/>
                </a:solidFill>
                <a:latin typeface="Times New Roman"/>
                <a:cs typeface="Calibri" panose="020F0502020204030204" pitchFamily="34" charset="0"/>
              </a:rPr>
              <a:t>At what point in the motion of a simple pendulum is (a) the tension in the string greatest, (b) the string tension least, (c) the radial acceleration greatest, (d) the speed greatest?</a:t>
            </a:r>
            <a:endParaRPr lang="en-US" sz="2400" dirty="0">
              <a:solidFill>
                <a:srgbClr val="080800"/>
              </a:solidFill>
              <a:highlight>
                <a:srgbClr val="FFFF00"/>
              </a:highlight>
              <a:latin typeface="Times New Roman"/>
              <a:cs typeface="Calibri" panose="020F0502020204030204" pitchFamily="34" charset="0"/>
            </a:endParaRPr>
          </a:p>
        </p:txBody>
      </p:sp>
    </p:spTree>
    <p:extLst>
      <p:ext uri="{BB962C8B-B14F-4D97-AF65-F5344CB8AC3E}">
        <p14:creationId xmlns:p14="http://schemas.microsoft.com/office/powerpoint/2010/main" val="322092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a:t>
            </a:r>
          </a:p>
        </p:txBody>
      </p:sp>
      <p:sp>
        <p:nvSpPr>
          <p:cNvPr id="6" name="Rectangle 5">
            <a:extLst>
              <a:ext uri="{FF2B5EF4-FFF2-40B4-BE49-F238E27FC236}">
                <a16:creationId xmlns:a16="http://schemas.microsoft.com/office/drawing/2014/main" id="{FA8F4957-E9F4-43CD-A857-99EADE3951D7}"/>
              </a:ext>
            </a:extLst>
          </p:cNvPr>
          <p:cNvSpPr/>
          <p:nvPr/>
        </p:nvSpPr>
        <p:spPr>
          <a:xfrm>
            <a:off x="96838" y="791725"/>
            <a:ext cx="8839200" cy="2308324"/>
          </a:xfrm>
          <a:prstGeom prst="rect">
            <a:avLst/>
          </a:prstGeom>
        </p:spPr>
        <p:txBody>
          <a:bodyPr wrap="square">
            <a:spAutoFit/>
          </a:bodyPr>
          <a:lstStyle/>
          <a:p>
            <a:pPr lvl="0"/>
            <a:r>
              <a:rPr lang="en-US" sz="2400" dirty="0">
                <a:solidFill>
                  <a:prstClr val="black"/>
                </a:solidFill>
                <a:latin typeface="Times New Roman" panose="02020603050405020304" pitchFamily="18" charset="0"/>
                <a:ea typeface="Times New Roman" panose="02020603050405020304" pitchFamily="18" charset="0"/>
              </a:rPr>
              <a:t>A 0.150 kg toy is undergoing SHM on the end of a horizontal spring with force constant k=10N/m. When the object is 0.0120 m from its equilibrium position, it is observed to have a speed of 0.3 m/s. Find: </a:t>
            </a:r>
          </a:p>
          <a:p>
            <a:pPr marL="457200" lvl="0" indent="-457200">
              <a:buAutoNum type="alphaLcParenBoth"/>
            </a:pPr>
            <a:r>
              <a:rPr lang="en-US" sz="2400" dirty="0">
                <a:solidFill>
                  <a:prstClr val="black"/>
                </a:solidFill>
                <a:latin typeface="Times New Roman" panose="02020603050405020304" pitchFamily="18" charset="0"/>
                <a:ea typeface="Times New Roman" panose="02020603050405020304" pitchFamily="18" charset="0"/>
              </a:rPr>
              <a:t>the total energy of the object at any point in its motion, </a:t>
            </a:r>
          </a:p>
          <a:p>
            <a:pPr marL="457200" lvl="0" indent="-457200">
              <a:buAutoNum type="alphaLcParenBoth"/>
            </a:pPr>
            <a:r>
              <a:rPr lang="en-US" sz="2400" dirty="0">
                <a:solidFill>
                  <a:prstClr val="black"/>
                </a:solidFill>
                <a:latin typeface="Times New Roman" panose="02020603050405020304" pitchFamily="18" charset="0"/>
                <a:ea typeface="Times New Roman" panose="02020603050405020304" pitchFamily="18" charset="0"/>
              </a:rPr>
              <a:t>the amplitude of the motion, and </a:t>
            </a:r>
          </a:p>
          <a:p>
            <a:pPr marL="457200" lvl="0" indent="-457200">
              <a:buAutoNum type="alphaLcParenBoth"/>
            </a:pPr>
            <a:r>
              <a:rPr lang="en-US" sz="2400" dirty="0">
                <a:solidFill>
                  <a:prstClr val="black"/>
                </a:solidFill>
                <a:latin typeface="Times New Roman" panose="02020603050405020304" pitchFamily="18" charset="0"/>
                <a:ea typeface="Times New Roman" panose="02020603050405020304" pitchFamily="18" charset="0"/>
              </a:rPr>
              <a:t>the maximum speed attained by the object during its motion.</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73DA54D-567B-4DE6-BD56-AFB9992C88FB}"/>
                  </a:ext>
                </a:extLst>
              </p:cNvPr>
              <p:cNvSpPr/>
              <p:nvPr/>
            </p:nvSpPr>
            <p:spPr>
              <a:xfrm>
                <a:off x="96838" y="3429000"/>
                <a:ext cx="7931426" cy="1938992"/>
              </a:xfrm>
              <a:prstGeom prst="rect">
                <a:avLst/>
              </a:prstGeom>
            </p:spPr>
            <p:txBody>
              <a:bodyPr wrap="square">
                <a:spAutoFit/>
              </a:bodyPr>
              <a:lstStyle/>
              <a:p>
                <a:r>
                  <a:rPr lang="en-US" sz="2400" b="1" dirty="0">
                    <a:latin typeface="Times New Roman" panose="02020603050405020304" pitchFamily="18" charset="0"/>
                    <a:ea typeface="Times New Roman" panose="02020603050405020304" pitchFamily="18" charset="0"/>
                    <a:cs typeface="Times New Roman" panose="02020603050405020304" pitchFamily="18" charset="0"/>
                  </a:rPr>
                  <a:t>Given:</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Mass of the toy, </a:t>
                </a:r>
                <a14:m>
                  <m:oMath xmlns:m="http://schemas.openxmlformats.org/officeDocument/2006/math">
                    <m:r>
                      <a:rPr lang="en-US" sz="2400" i="1">
                        <a:latin typeface="Cambria Math" panose="02040503050406030204" pitchFamily="18" charset="0"/>
                        <a:ea typeface="Times New Roman" panose="02020603050405020304" pitchFamily="18" charset="0"/>
                      </a:rPr>
                      <m:t>𝑚</m:t>
                    </m:r>
                    <m:r>
                      <a:rPr lang="en-US" sz="2400" i="1">
                        <a:latin typeface="Cambria Math" panose="02040503050406030204" pitchFamily="18" charset="0"/>
                        <a:ea typeface="Times New Roman" panose="02020603050405020304" pitchFamily="18" charset="0"/>
                      </a:rPr>
                      <m:t>=0.150</m:t>
                    </m:r>
                    <m:r>
                      <a:rPr lang="en-US" sz="2400" i="1">
                        <a:latin typeface="Cambria Math" panose="02040503050406030204" pitchFamily="18" charset="0"/>
                        <a:ea typeface="Times New Roman" panose="02020603050405020304" pitchFamily="18" charset="0"/>
                      </a:rPr>
                      <m:t>𝑘𝑔</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Displacement from equilibrium, </a:t>
                </a:r>
                <a14:m>
                  <m:oMath xmlns:m="http://schemas.openxmlformats.org/officeDocument/2006/math">
                    <m:r>
                      <a:rPr lang="en-US" sz="2400" i="1">
                        <a:latin typeface="Cambria Math" panose="02040503050406030204" pitchFamily="18" charset="0"/>
                        <a:ea typeface="Times New Roman" panose="02020603050405020304" pitchFamily="18" charset="0"/>
                      </a:rPr>
                      <m:t>𝑥</m:t>
                    </m:r>
                    <m:r>
                      <a:rPr lang="en-US" sz="2400" i="1">
                        <a:latin typeface="Cambria Math" panose="02040503050406030204" pitchFamily="18" charset="0"/>
                        <a:ea typeface="Times New Roman" panose="02020603050405020304" pitchFamily="18" charset="0"/>
                      </a:rPr>
                      <m:t>=0.0120</m:t>
                    </m:r>
                    <m:r>
                      <a:rPr lang="en-US" sz="2400" i="1">
                        <a:latin typeface="Cambria Math" panose="02040503050406030204" pitchFamily="18" charset="0"/>
                        <a:ea typeface="Times New Roman" panose="02020603050405020304" pitchFamily="18" charset="0"/>
                      </a:rPr>
                      <m:t>𝑚</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Speed at this displacement, </a:t>
                </a:r>
                <a14:m>
                  <m:oMath xmlns:m="http://schemas.openxmlformats.org/officeDocument/2006/math">
                    <m:r>
                      <a:rPr lang="en-US" sz="2400" i="1">
                        <a:latin typeface="Cambria Math" panose="02040503050406030204" pitchFamily="18" charset="0"/>
                        <a:ea typeface="Times New Roman" panose="02020603050405020304" pitchFamily="18" charset="0"/>
                      </a:rPr>
                      <m:t>𝑣</m:t>
                    </m:r>
                    <m:r>
                      <a:rPr lang="en-US" sz="2400" i="1">
                        <a:latin typeface="Cambria Math" panose="02040503050406030204" pitchFamily="18" charset="0"/>
                        <a:ea typeface="Times New Roman" panose="02020603050405020304" pitchFamily="18" charset="0"/>
                      </a:rPr>
                      <m:t>=0.300</m:t>
                    </m:r>
                    <m:r>
                      <a:rPr lang="en-US" sz="2400" i="1">
                        <a:latin typeface="Cambria Math" panose="02040503050406030204" pitchFamily="18" charset="0"/>
                        <a:ea typeface="Times New Roman" panose="02020603050405020304" pitchFamily="18" charset="0"/>
                      </a:rPr>
                      <m:t>𝑚</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𝑠</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Force constant of the spring, </a:t>
                </a:r>
                <a14:m>
                  <m:oMath xmlns:m="http://schemas.openxmlformats.org/officeDocument/2006/math">
                    <m:r>
                      <a:rPr lang="en-US" sz="2400" i="1">
                        <a:latin typeface="Cambria Math" panose="02040503050406030204" pitchFamily="18" charset="0"/>
                        <a:ea typeface="Times New Roman" panose="02020603050405020304" pitchFamily="18" charset="0"/>
                      </a:rPr>
                      <m:t>𝑘</m:t>
                    </m:r>
                    <m:r>
                      <a:rPr lang="en-US" sz="2400" i="1">
                        <a:latin typeface="Cambria Math" panose="02040503050406030204" pitchFamily="18" charset="0"/>
                        <a:ea typeface="Times New Roman" panose="02020603050405020304" pitchFamily="18" charset="0"/>
                      </a:rPr>
                      <m:t>=10.0</m:t>
                    </m:r>
                    <m:r>
                      <a:rPr lang="en-US" sz="2400" i="1">
                        <a:latin typeface="Cambria Math" panose="02040503050406030204" pitchFamily="18" charset="0"/>
                        <a:ea typeface="Times New Roman" panose="02020603050405020304" pitchFamily="18" charset="0"/>
                      </a:rPr>
                      <m:t>𝑁</m:t>
                    </m:r>
                    <m:r>
                      <a:rPr lang="en-US" sz="2400" i="1">
                        <a:latin typeface="Cambria Math" panose="02040503050406030204" pitchFamily="18" charset="0"/>
                        <a:ea typeface="Times New Roman" panose="02020603050405020304" pitchFamily="18" charset="0"/>
                      </a:rPr>
                      <m:t>/</m:t>
                    </m:r>
                    <m:r>
                      <a:rPr lang="en-US" sz="2400" i="1">
                        <a:latin typeface="Cambria Math" panose="02040503050406030204" pitchFamily="18" charset="0"/>
                        <a:ea typeface="Times New Roman" panose="02020603050405020304" pitchFamily="18" charset="0"/>
                      </a:rPr>
                      <m:t>𝑚</m:t>
                    </m:r>
                  </m:oMath>
                </a14:m>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2" name="Rectangle 1">
                <a:extLst>
                  <a:ext uri="{FF2B5EF4-FFF2-40B4-BE49-F238E27FC236}">
                    <a16:creationId xmlns:a16="http://schemas.microsoft.com/office/drawing/2014/main" id="{F73DA54D-567B-4DE6-BD56-AFB9992C88FB}"/>
                  </a:ext>
                </a:extLst>
              </p:cNvPr>
              <p:cNvSpPr>
                <a:spLocks noRot="1" noChangeAspect="1" noMove="1" noResize="1" noEditPoints="1" noAdjustHandles="1" noChangeArrowheads="1" noChangeShapeType="1" noTextEdit="1"/>
              </p:cNvSpPr>
              <p:nvPr/>
            </p:nvSpPr>
            <p:spPr>
              <a:xfrm>
                <a:off x="96838" y="3429000"/>
                <a:ext cx="7931426" cy="1938992"/>
              </a:xfrm>
              <a:prstGeom prst="rect">
                <a:avLst/>
              </a:prstGeom>
              <a:blipFill>
                <a:blip r:embed="rId2"/>
                <a:stretch>
                  <a:fillRect l="-1230" t="-2516" b="-5975"/>
                </a:stretch>
              </a:blipFill>
            </p:spPr>
            <p:txBody>
              <a:bodyPr/>
              <a:lstStyle/>
              <a:p>
                <a:r>
                  <a:rPr lang="en-US">
                    <a:noFill/>
                  </a:rPr>
                  <a:t> </a:t>
                </a:r>
              </a:p>
            </p:txBody>
          </p:sp>
        </mc:Fallback>
      </mc:AlternateContent>
    </p:spTree>
    <p:extLst>
      <p:ext uri="{BB962C8B-B14F-4D97-AF65-F5344CB8AC3E}">
        <p14:creationId xmlns:p14="http://schemas.microsoft.com/office/powerpoint/2010/main" val="3341085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1" y="755528"/>
            <a:ext cx="79013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(a) </a:t>
            </a:r>
            <a:r>
              <a:rPr lang="en-US" sz="2400" kern="0" dirty="0">
                <a:solidFill>
                  <a:prstClr val="black"/>
                </a:solidFill>
                <a:ea typeface="Times New Roman" panose="02020603050405020304" pitchFamily="18" charset="0"/>
              </a:rPr>
              <a:t>The Total Energy of the Object at Any Point in its Motion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B9BE23B-2404-42B0-B639-C40DA8EED6C1}"/>
                  </a:ext>
                </a:extLst>
              </p:cNvPr>
              <p:cNvSpPr/>
              <p:nvPr/>
            </p:nvSpPr>
            <p:spPr>
              <a:xfrm>
                <a:off x="497048" y="1316509"/>
                <a:ext cx="8149904" cy="1200329"/>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total mechanical energy</a:t>
                </a:r>
                <a14:m>
                  <m:oMath xmlns:m="http://schemas.openxmlformats.org/officeDocument/2006/math">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𝐸</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in SHM is the sum of the kinetic energy </a:t>
                </a:r>
                <a14:m>
                  <m:oMath xmlns:m="http://schemas.openxmlformats.org/officeDocument/2006/math">
                    <m:r>
                      <a:rPr lang="en-US" sz="2400" i="1">
                        <a:latin typeface="Cambria Math" panose="02040503050406030204" pitchFamily="18" charset="0"/>
                        <a:ea typeface="Times New Roman" panose="02020603050405020304" pitchFamily="18" charset="0"/>
                      </a:rPr>
                      <m:t>𝐾</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and potential energy </a:t>
                </a:r>
                <a14:m>
                  <m:oMath xmlns:m="http://schemas.openxmlformats.org/officeDocument/2006/math">
                    <m:r>
                      <a:rPr lang="en-US" sz="2400" i="1">
                        <a:latin typeface="Cambria Math" panose="02040503050406030204" pitchFamily="18" charset="0"/>
                        <a:ea typeface="Times New Roman" panose="02020603050405020304" pitchFamily="18" charset="0"/>
                      </a:rPr>
                      <m:t>𝑈</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total energy remains constant throughout the motion.</a:t>
                </a:r>
              </a:p>
            </p:txBody>
          </p:sp>
        </mc:Choice>
        <mc:Fallback xmlns="">
          <p:sp>
            <p:nvSpPr>
              <p:cNvPr id="4" name="Rectangle 3">
                <a:extLst>
                  <a:ext uri="{FF2B5EF4-FFF2-40B4-BE49-F238E27FC236}">
                    <a16:creationId xmlns:a16="http://schemas.microsoft.com/office/drawing/2014/main" id="{CB9BE23B-2404-42B0-B639-C40DA8EED6C1}"/>
                  </a:ext>
                </a:extLst>
              </p:cNvPr>
              <p:cNvSpPr>
                <a:spLocks noRot="1" noChangeAspect="1" noMove="1" noResize="1" noEditPoints="1" noAdjustHandles="1" noChangeArrowheads="1" noChangeShapeType="1" noTextEdit="1"/>
              </p:cNvSpPr>
              <p:nvPr/>
            </p:nvSpPr>
            <p:spPr>
              <a:xfrm>
                <a:off x="497048" y="1316509"/>
                <a:ext cx="8149904" cy="1200329"/>
              </a:xfrm>
              <a:prstGeom prst="rect">
                <a:avLst/>
              </a:prstGeom>
              <a:blipFill>
                <a:blip r:embed="rId2"/>
                <a:stretch>
                  <a:fillRect l="-1198" t="-4061" r="-1198"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5A145292-025D-494A-BDCB-69E4C7A1C814}"/>
                  </a:ext>
                </a:extLst>
              </p:cNvPr>
              <p:cNvSpPr/>
              <p:nvPr/>
            </p:nvSpPr>
            <p:spPr>
              <a:xfrm>
                <a:off x="2709633" y="2612075"/>
                <a:ext cx="3351174"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𝐸</m:t>
                      </m:r>
                      <m:r>
                        <a:rPr lang="en-US" sz="2000">
                          <a:latin typeface="Cambria Math" panose="02040503050406030204" pitchFamily="18" charset="0"/>
                        </a:rPr>
                        <m:t>=</m:t>
                      </m:r>
                      <m:r>
                        <a:rPr lang="en-US" sz="2000" i="1">
                          <a:latin typeface="Cambria Math" panose="02040503050406030204" pitchFamily="18" charset="0"/>
                        </a:rPr>
                        <m:t>𝑈</m:t>
                      </m:r>
                      <m:r>
                        <a:rPr lang="en-US" sz="2000">
                          <a:latin typeface="Cambria Math" panose="02040503050406030204" pitchFamily="18" charset="0"/>
                        </a:rPr>
                        <m:t>+</m:t>
                      </m:r>
                      <m:r>
                        <a:rPr lang="en-US" sz="2000" i="1">
                          <a:latin typeface="Cambria Math" panose="02040503050406030204" pitchFamily="18" charset="0"/>
                        </a:rPr>
                        <m:t>𝐾</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𝑘</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a:latin typeface="Cambria Math" panose="02040503050406030204" pitchFamily="18" charset="0"/>
                            </a:rPr>
                            <m:t>2</m:t>
                          </m:r>
                        </m:sup>
                      </m:s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b="0" i="1" smtClean="0">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oMath>
                  </m:oMathPara>
                </a14:m>
                <a:endParaRPr lang="en-US" sz="2000" dirty="0"/>
              </a:p>
            </p:txBody>
          </p:sp>
        </mc:Choice>
        <mc:Fallback xmlns="">
          <p:sp>
            <p:nvSpPr>
              <p:cNvPr id="5" name="Rectangle 4">
                <a:extLst>
                  <a:ext uri="{FF2B5EF4-FFF2-40B4-BE49-F238E27FC236}">
                    <a16:creationId xmlns:a16="http://schemas.microsoft.com/office/drawing/2014/main" id="{5A145292-025D-494A-BDCB-69E4C7A1C814}"/>
                  </a:ext>
                </a:extLst>
              </p:cNvPr>
              <p:cNvSpPr>
                <a:spLocks noRot="1" noChangeAspect="1" noMove="1" noResize="1" noEditPoints="1" noAdjustHandles="1" noChangeArrowheads="1" noChangeShapeType="1" noTextEdit="1"/>
              </p:cNvSpPr>
              <p:nvPr/>
            </p:nvSpPr>
            <p:spPr>
              <a:xfrm>
                <a:off x="2709633" y="2612075"/>
                <a:ext cx="3351174"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66C6931-289F-4EF0-B375-B7B081225469}"/>
                  </a:ext>
                </a:extLst>
              </p:cNvPr>
              <p:cNvSpPr/>
              <p:nvPr/>
            </p:nvSpPr>
            <p:spPr>
              <a:xfrm>
                <a:off x="2278520" y="3375828"/>
                <a:ext cx="5072735"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𝑈</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×10 </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𝑚</m:t>
                          </m:r>
                        </m:den>
                      </m:f>
                      <m:r>
                        <a:rPr lang="en-US" sz="200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0.012 </m:t>
                              </m:r>
                              <m:r>
                                <a:rPr lang="en-US" sz="2000" i="1">
                                  <a:latin typeface="Cambria Math" panose="02040503050406030204" pitchFamily="18" charset="0"/>
                                </a:rPr>
                                <m:t>𝑚</m:t>
                              </m:r>
                            </m:e>
                          </m:d>
                        </m:e>
                        <m:sup>
                          <m:r>
                            <a:rPr lang="en-US" sz="2000">
                              <a:latin typeface="Cambria Math" panose="02040503050406030204" pitchFamily="18" charset="0"/>
                            </a:rPr>
                            <m:t>2</m:t>
                          </m:r>
                        </m:sup>
                      </m:sSup>
                      <m:r>
                        <a:rPr lang="en-US" sz="2000">
                          <a:latin typeface="Cambria Math" panose="02040503050406030204" pitchFamily="18" charset="0"/>
                        </a:rPr>
                        <m:t>=0.00072 </m:t>
                      </m:r>
                      <m:r>
                        <a:rPr lang="en-US" sz="2000" i="1">
                          <a:latin typeface="Cambria Math" panose="02040503050406030204" pitchFamily="18" charset="0"/>
                        </a:rPr>
                        <m:t>𝐽</m:t>
                      </m:r>
                    </m:oMath>
                  </m:oMathPara>
                </a14:m>
                <a:endParaRPr lang="en-US" sz="2000" dirty="0"/>
              </a:p>
            </p:txBody>
          </p:sp>
        </mc:Choice>
        <mc:Fallback xmlns="">
          <p:sp>
            <p:nvSpPr>
              <p:cNvPr id="7" name="Rectangle 6">
                <a:extLst>
                  <a:ext uri="{FF2B5EF4-FFF2-40B4-BE49-F238E27FC236}">
                    <a16:creationId xmlns:a16="http://schemas.microsoft.com/office/drawing/2014/main" id="{366C6931-289F-4EF0-B375-B7B081225469}"/>
                  </a:ext>
                </a:extLst>
              </p:cNvPr>
              <p:cNvSpPr>
                <a:spLocks noRot="1" noChangeAspect="1" noMove="1" noResize="1" noEditPoints="1" noAdjustHandles="1" noChangeArrowheads="1" noChangeShapeType="1" noTextEdit="1"/>
              </p:cNvSpPr>
              <p:nvPr/>
            </p:nvSpPr>
            <p:spPr>
              <a:xfrm>
                <a:off x="2278520" y="3375828"/>
                <a:ext cx="5072735" cy="6685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361F092-7406-477F-8454-A78FEDEFD332}"/>
                  </a:ext>
                </a:extLst>
              </p:cNvPr>
              <p:cNvSpPr/>
              <p:nvPr/>
            </p:nvSpPr>
            <p:spPr>
              <a:xfrm>
                <a:off x="2337243" y="4170582"/>
                <a:ext cx="5144998"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𝐾</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×0.150 </m:t>
                      </m:r>
                      <m:r>
                        <a:rPr lang="en-US" sz="2000" i="1">
                          <a:latin typeface="Cambria Math" panose="02040503050406030204" pitchFamily="18" charset="0"/>
                        </a:rPr>
                        <m:t>𝑘𝑔</m:t>
                      </m:r>
                      <m:r>
                        <a:rPr lang="en-US" sz="2000">
                          <a:latin typeface="Cambria Math" panose="02040503050406030204" pitchFamily="18" charset="0"/>
                        </a:rPr>
                        <m:t>×</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r>
                                <a:rPr lang="en-US" sz="2000">
                                  <a:latin typeface="Cambria Math" panose="02040503050406030204" pitchFamily="18" charset="0"/>
                                </a:rPr>
                                <m:t>0.3 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e>
                          </m:d>
                        </m:e>
                        <m:sup>
                          <m:r>
                            <a:rPr lang="en-US" sz="2000">
                              <a:latin typeface="Cambria Math" panose="02040503050406030204" pitchFamily="18" charset="0"/>
                            </a:rPr>
                            <m:t>2</m:t>
                          </m:r>
                        </m:sup>
                      </m:sSup>
                      <m:r>
                        <a:rPr lang="en-US" sz="2000">
                          <a:latin typeface="Cambria Math" panose="02040503050406030204" pitchFamily="18" charset="0"/>
                        </a:rPr>
                        <m:t>=0.00675 </m:t>
                      </m:r>
                      <m:r>
                        <a:rPr lang="en-US" sz="2000" i="1">
                          <a:latin typeface="Cambria Math" panose="02040503050406030204" pitchFamily="18" charset="0"/>
                        </a:rPr>
                        <m:t>𝐽</m:t>
                      </m:r>
                    </m:oMath>
                  </m:oMathPara>
                </a14:m>
                <a:endParaRPr lang="en-US" sz="2000" dirty="0"/>
              </a:p>
            </p:txBody>
          </p:sp>
        </mc:Choice>
        <mc:Fallback xmlns="">
          <p:sp>
            <p:nvSpPr>
              <p:cNvPr id="9" name="Rectangle 8">
                <a:extLst>
                  <a:ext uri="{FF2B5EF4-FFF2-40B4-BE49-F238E27FC236}">
                    <a16:creationId xmlns:a16="http://schemas.microsoft.com/office/drawing/2014/main" id="{A361F092-7406-477F-8454-A78FEDEFD332}"/>
                  </a:ext>
                </a:extLst>
              </p:cNvPr>
              <p:cNvSpPr>
                <a:spLocks noRot="1" noChangeAspect="1" noMove="1" noResize="1" noEditPoints="1" noAdjustHandles="1" noChangeArrowheads="1" noChangeShapeType="1" noTextEdit="1"/>
              </p:cNvSpPr>
              <p:nvPr/>
            </p:nvSpPr>
            <p:spPr>
              <a:xfrm>
                <a:off x="2337243" y="4170582"/>
                <a:ext cx="5144998" cy="66851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AD0B006-2A45-4F95-96FE-7A8382953A87}"/>
                  </a:ext>
                </a:extLst>
              </p:cNvPr>
              <p:cNvSpPr/>
              <p:nvPr/>
            </p:nvSpPr>
            <p:spPr>
              <a:xfrm>
                <a:off x="2493514" y="5030002"/>
                <a:ext cx="459689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=0.00072 </m:t>
                      </m:r>
                      <m:r>
                        <a:rPr lang="en-US" sz="2000" i="1">
                          <a:latin typeface="Cambria Math" panose="02040503050406030204" pitchFamily="18" charset="0"/>
                        </a:rPr>
                        <m:t>𝐽</m:t>
                      </m:r>
                      <m:r>
                        <a:rPr lang="en-US" sz="2000">
                          <a:latin typeface="Cambria Math" panose="02040503050406030204" pitchFamily="18" charset="0"/>
                        </a:rPr>
                        <m:t>+0.00675 </m:t>
                      </m:r>
                      <m:r>
                        <a:rPr lang="en-US" sz="2000" i="1">
                          <a:latin typeface="Cambria Math" panose="02040503050406030204" pitchFamily="18" charset="0"/>
                        </a:rPr>
                        <m:t>𝐽</m:t>
                      </m:r>
                      <m:r>
                        <a:rPr lang="en-US" sz="2000">
                          <a:latin typeface="Cambria Math" panose="02040503050406030204" pitchFamily="18" charset="0"/>
                        </a:rPr>
                        <m:t>=0.00747 </m:t>
                      </m:r>
                      <m:r>
                        <a:rPr lang="en-US" sz="2000" i="1">
                          <a:latin typeface="Cambria Math" panose="02040503050406030204" pitchFamily="18" charset="0"/>
                        </a:rPr>
                        <m:t>𝐽</m:t>
                      </m:r>
                    </m:oMath>
                  </m:oMathPara>
                </a14:m>
                <a:endParaRPr lang="en-US" sz="2000" dirty="0"/>
              </a:p>
            </p:txBody>
          </p:sp>
        </mc:Choice>
        <mc:Fallback xmlns="">
          <p:sp>
            <p:nvSpPr>
              <p:cNvPr id="10" name="Rectangle 9">
                <a:extLst>
                  <a:ext uri="{FF2B5EF4-FFF2-40B4-BE49-F238E27FC236}">
                    <a16:creationId xmlns:a16="http://schemas.microsoft.com/office/drawing/2014/main" id="{7AD0B006-2A45-4F95-96FE-7A8382953A87}"/>
                  </a:ext>
                </a:extLst>
              </p:cNvPr>
              <p:cNvSpPr>
                <a:spLocks noRot="1" noChangeAspect="1" noMove="1" noResize="1" noEditPoints="1" noAdjustHandles="1" noChangeArrowheads="1" noChangeShapeType="1" noTextEdit="1"/>
              </p:cNvSpPr>
              <p:nvPr/>
            </p:nvSpPr>
            <p:spPr>
              <a:xfrm>
                <a:off x="2493514" y="5030002"/>
                <a:ext cx="4596899" cy="400110"/>
              </a:xfrm>
              <a:prstGeom prst="rect">
                <a:avLst/>
              </a:prstGeom>
              <a:blipFill>
                <a:blip r:embed="rId6"/>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1B70CDED-A87F-44A6-996A-A7624AFF6F95}"/>
                  </a:ext>
                </a:extLst>
              </p:cNvPr>
              <p:cNvSpPr/>
              <p:nvPr/>
            </p:nvSpPr>
            <p:spPr>
              <a:xfrm>
                <a:off x="-1" y="5541491"/>
                <a:ext cx="7988149" cy="461665"/>
              </a:xfrm>
              <a:prstGeom prst="rect">
                <a:avLst/>
              </a:prstGeom>
            </p:spPr>
            <p:txBody>
              <a:bodyPr wrap="none">
                <a:spAutoFit/>
              </a:bodyPr>
              <a:lstStyle/>
              <a:p>
                <a:pPr>
                  <a:tabLst>
                    <a:tab pos="1924050"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 the total energy </a:t>
                </a:r>
                <a14:m>
                  <m:oMath xmlns:m="http://schemas.openxmlformats.org/officeDocument/2006/math">
                    <m:r>
                      <a:rPr lang="en-US" sz="2400" i="1">
                        <a:latin typeface="Cambria Math" panose="02040503050406030204" pitchFamily="18" charset="0"/>
                        <a:ea typeface="Times New Roman" panose="02020603050405020304" pitchFamily="18" charset="0"/>
                      </a:rPr>
                      <m:t>𝐸</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of the object at any point in its motion is:</a:t>
                </a:r>
              </a:p>
            </p:txBody>
          </p:sp>
        </mc:Choice>
        <mc:Fallback xmlns="">
          <p:sp>
            <p:nvSpPr>
              <p:cNvPr id="16" name="Rectangle 15">
                <a:extLst>
                  <a:ext uri="{FF2B5EF4-FFF2-40B4-BE49-F238E27FC236}">
                    <a16:creationId xmlns:a16="http://schemas.microsoft.com/office/drawing/2014/main" id="{1B70CDED-A87F-44A6-996A-A7624AFF6F95}"/>
                  </a:ext>
                </a:extLst>
              </p:cNvPr>
              <p:cNvSpPr>
                <a:spLocks noRot="1" noChangeAspect="1" noMove="1" noResize="1" noEditPoints="1" noAdjustHandles="1" noChangeArrowheads="1" noChangeShapeType="1" noTextEdit="1"/>
              </p:cNvSpPr>
              <p:nvPr/>
            </p:nvSpPr>
            <p:spPr>
              <a:xfrm>
                <a:off x="-1" y="5541491"/>
                <a:ext cx="7988149" cy="461665"/>
              </a:xfrm>
              <a:prstGeom prst="rect">
                <a:avLst/>
              </a:prstGeom>
              <a:blipFill>
                <a:blip r:embed="rId7"/>
                <a:stretch>
                  <a:fillRect l="-114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0E550C3D-E20A-4B06-875D-448AC119BEC1}"/>
                  </a:ext>
                </a:extLst>
              </p:cNvPr>
              <p:cNvSpPr/>
              <p:nvPr/>
            </p:nvSpPr>
            <p:spPr>
              <a:xfrm>
                <a:off x="3366031" y="6114709"/>
                <a:ext cx="182011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=0.00747 </m:t>
                      </m:r>
                      <m:r>
                        <a:rPr lang="en-US" sz="2000" i="1">
                          <a:latin typeface="Cambria Math" panose="02040503050406030204" pitchFamily="18" charset="0"/>
                        </a:rPr>
                        <m:t>𝐽</m:t>
                      </m:r>
                    </m:oMath>
                  </m:oMathPara>
                </a14:m>
                <a:endParaRPr lang="en-US" sz="2000" dirty="0"/>
              </a:p>
            </p:txBody>
          </p:sp>
        </mc:Choice>
        <mc:Fallback xmlns="">
          <p:sp>
            <p:nvSpPr>
              <p:cNvPr id="20" name="Rectangle 19">
                <a:extLst>
                  <a:ext uri="{FF2B5EF4-FFF2-40B4-BE49-F238E27FC236}">
                    <a16:creationId xmlns:a16="http://schemas.microsoft.com/office/drawing/2014/main" id="{0E550C3D-E20A-4B06-875D-448AC119BEC1}"/>
                  </a:ext>
                </a:extLst>
              </p:cNvPr>
              <p:cNvSpPr>
                <a:spLocks noRot="1" noChangeAspect="1" noMove="1" noResize="1" noEditPoints="1" noAdjustHandles="1" noChangeArrowheads="1" noChangeShapeType="1" noTextEdit="1"/>
              </p:cNvSpPr>
              <p:nvPr/>
            </p:nvSpPr>
            <p:spPr>
              <a:xfrm>
                <a:off x="3366031" y="6114709"/>
                <a:ext cx="1820114" cy="400110"/>
              </a:xfrm>
              <a:prstGeom prst="rect">
                <a:avLst/>
              </a:prstGeom>
              <a:blipFill>
                <a:blip r:embed="rId8"/>
                <a:stretch>
                  <a:fillRect b="-12121"/>
                </a:stretch>
              </a:blipFill>
            </p:spPr>
            <p:txBody>
              <a:bodyPr/>
              <a:lstStyle/>
              <a:p>
                <a:r>
                  <a:rPr lang="en-US">
                    <a:noFill/>
                  </a:rPr>
                  <a:t> </a:t>
                </a:r>
              </a:p>
            </p:txBody>
          </p:sp>
        </mc:Fallback>
      </mc:AlternateContent>
    </p:spTree>
    <p:extLst>
      <p:ext uri="{BB962C8B-B14F-4D97-AF65-F5344CB8AC3E}">
        <p14:creationId xmlns:p14="http://schemas.microsoft.com/office/powerpoint/2010/main" val="213241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5" grpId="0"/>
      <p:bldP spid="7" grpId="0"/>
      <p:bldP spid="9" grpId="0"/>
      <p:bldP spid="10" grpId="0"/>
      <p:bldP spid="16" grpId="0" build="allAtOnce"/>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1" y="755528"/>
            <a:ext cx="79013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(b) </a:t>
            </a:r>
            <a:r>
              <a:rPr lang="en-US" sz="2400" kern="0" dirty="0">
                <a:solidFill>
                  <a:prstClr val="black"/>
                </a:solidFill>
                <a:ea typeface="Times New Roman" panose="02020603050405020304" pitchFamily="18" charset="0"/>
              </a:rPr>
              <a:t>The Amplitude of the Motion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endParaRPr>
          </a:p>
        </p:txBody>
      </p:sp>
      <p:sp>
        <p:nvSpPr>
          <p:cNvPr id="4" name="Rectangle 3">
            <a:extLst>
              <a:ext uri="{FF2B5EF4-FFF2-40B4-BE49-F238E27FC236}">
                <a16:creationId xmlns:a16="http://schemas.microsoft.com/office/drawing/2014/main" id="{CB9BE23B-2404-42B0-B639-C40DA8EED6C1}"/>
              </a:ext>
            </a:extLst>
          </p:cNvPr>
          <p:cNvSpPr/>
          <p:nvPr/>
        </p:nvSpPr>
        <p:spPr>
          <a:xfrm>
            <a:off x="497048" y="1316509"/>
            <a:ext cx="8149904" cy="1200329"/>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amplitude A of the motion is the maximum displacement from the equilibrium position. The total energy in SHM is also expressed as: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B1B98F-7E6E-437C-AB7B-46D86207EC7C}"/>
                  </a:ext>
                </a:extLst>
              </p:cNvPr>
              <p:cNvSpPr/>
              <p:nvPr/>
            </p:nvSpPr>
            <p:spPr>
              <a:xfrm>
                <a:off x="3547351" y="2401177"/>
                <a:ext cx="1365374"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i="1">
                          <a:latin typeface="Cambria Math" panose="02040503050406030204" pitchFamily="18" charset="0"/>
                        </a:rPr>
                        <m:t>𝑘</m:t>
                      </m:r>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a:latin typeface="Cambria Math" panose="02040503050406030204" pitchFamily="18" charset="0"/>
                            </a:rPr>
                            <m:t>2</m:t>
                          </m:r>
                        </m:sup>
                      </m:sSup>
                    </m:oMath>
                  </m:oMathPara>
                </a14:m>
                <a:endParaRPr lang="en-US" sz="2000" dirty="0"/>
              </a:p>
            </p:txBody>
          </p:sp>
        </mc:Choice>
        <mc:Fallback xmlns="">
          <p:sp>
            <p:nvSpPr>
              <p:cNvPr id="2" name="Rectangle 1">
                <a:extLst>
                  <a:ext uri="{FF2B5EF4-FFF2-40B4-BE49-F238E27FC236}">
                    <a16:creationId xmlns:a16="http://schemas.microsoft.com/office/drawing/2014/main" id="{B6B1B98F-7E6E-437C-AB7B-46D86207EC7C}"/>
                  </a:ext>
                </a:extLst>
              </p:cNvPr>
              <p:cNvSpPr>
                <a:spLocks noRot="1" noChangeAspect="1" noMove="1" noResize="1" noEditPoints="1" noAdjustHandles="1" noChangeArrowheads="1" noChangeShapeType="1" noTextEdit="1"/>
              </p:cNvSpPr>
              <p:nvPr/>
            </p:nvSpPr>
            <p:spPr>
              <a:xfrm>
                <a:off x="3547351" y="2401177"/>
                <a:ext cx="1365374" cy="66851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383CCD2-C37C-4D82-85C1-2C087DB2C465}"/>
                  </a:ext>
                </a:extLst>
              </p:cNvPr>
              <p:cNvSpPr/>
              <p:nvPr/>
            </p:nvSpPr>
            <p:spPr>
              <a:xfrm>
                <a:off x="425649" y="3120893"/>
                <a:ext cx="5338384" cy="461665"/>
              </a:xfrm>
              <a:prstGeom prst="rect">
                <a:avLst/>
              </a:prstGeom>
            </p:spPr>
            <p:txBody>
              <a:bodyPr wrap="none">
                <a:spAutoFit/>
              </a:bodyPr>
              <a:lstStyle/>
              <a:p>
                <a:pPr>
                  <a:tabLst>
                    <a:tab pos="1351915"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We can solve for </a:t>
                </a:r>
                <a14:m>
                  <m:oMath xmlns:m="http://schemas.openxmlformats.org/officeDocument/2006/math">
                    <m:r>
                      <a:rPr lang="en-US" sz="2400" i="1">
                        <a:latin typeface="Cambria Math" panose="02040503050406030204" pitchFamily="18" charset="0"/>
                        <a:ea typeface="Times New Roman" panose="02020603050405020304" pitchFamily="18" charset="0"/>
                      </a:rPr>
                      <m:t>𝐴</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using the total energy:</a:t>
                </a:r>
              </a:p>
            </p:txBody>
          </p:sp>
        </mc:Choice>
        <mc:Fallback xmlns="">
          <p:sp>
            <p:nvSpPr>
              <p:cNvPr id="6" name="Rectangle 5">
                <a:extLst>
                  <a:ext uri="{FF2B5EF4-FFF2-40B4-BE49-F238E27FC236}">
                    <a16:creationId xmlns:a16="http://schemas.microsoft.com/office/drawing/2014/main" id="{C383CCD2-C37C-4D82-85C1-2C087DB2C465}"/>
                  </a:ext>
                </a:extLst>
              </p:cNvPr>
              <p:cNvSpPr>
                <a:spLocks noRot="1" noChangeAspect="1" noMove="1" noResize="1" noEditPoints="1" noAdjustHandles="1" noChangeArrowheads="1" noChangeShapeType="1" noTextEdit="1"/>
              </p:cNvSpPr>
              <p:nvPr/>
            </p:nvSpPr>
            <p:spPr>
              <a:xfrm>
                <a:off x="425649" y="3120893"/>
                <a:ext cx="5338384" cy="461665"/>
              </a:xfrm>
              <a:prstGeom prst="rect">
                <a:avLst/>
              </a:prstGeom>
              <a:blipFill>
                <a:blip r:embed="rId3"/>
                <a:stretch>
                  <a:fillRect l="-1826" t="-10526" r="-34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4967340-5990-4F0E-AFAB-8CFE49CE5CE3}"/>
                  </a:ext>
                </a:extLst>
              </p:cNvPr>
              <p:cNvSpPr/>
              <p:nvPr/>
            </p:nvSpPr>
            <p:spPr>
              <a:xfrm>
                <a:off x="2663081" y="3616317"/>
                <a:ext cx="3604256"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0.00747 </m:t>
                      </m:r>
                      <m:r>
                        <a:rPr lang="en-US" sz="2000" i="1">
                          <a:latin typeface="Cambria Math" panose="02040503050406030204" pitchFamily="18" charset="0"/>
                        </a:rPr>
                        <m:t>𝐽</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×10 </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𝑚</m:t>
                          </m:r>
                        </m:den>
                      </m:f>
                      <m:r>
                        <a:rPr lang="en-US" sz="200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a:latin typeface="Cambria Math" panose="02040503050406030204" pitchFamily="18" charset="0"/>
                            </a:rPr>
                            <m:t>2</m:t>
                          </m:r>
                        </m:sup>
                      </m:sSup>
                    </m:oMath>
                  </m:oMathPara>
                </a14:m>
                <a:endParaRPr lang="en-US" sz="2000" dirty="0"/>
              </a:p>
            </p:txBody>
          </p:sp>
        </mc:Choice>
        <mc:Fallback xmlns="">
          <p:sp>
            <p:nvSpPr>
              <p:cNvPr id="8" name="Rectangle 7">
                <a:extLst>
                  <a:ext uri="{FF2B5EF4-FFF2-40B4-BE49-F238E27FC236}">
                    <a16:creationId xmlns:a16="http://schemas.microsoft.com/office/drawing/2014/main" id="{84967340-5990-4F0E-AFAB-8CFE49CE5CE3}"/>
                  </a:ext>
                </a:extLst>
              </p:cNvPr>
              <p:cNvSpPr>
                <a:spLocks noRot="1" noChangeAspect="1" noMove="1" noResize="1" noEditPoints="1" noAdjustHandles="1" noChangeArrowheads="1" noChangeShapeType="1" noTextEdit="1"/>
              </p:cNvSpPr>
              <p:nvPr/>
            </p:nvSpPr>
            <p:spPr>
              <a:xfrm>
                <a:off x="2663081" y="3616317"/>
                <a:ext cx="3604256" cy="6685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22D7595-A52A-4F23-88C7-5890428D8238}"/>
                  </a:ext>
                </a:extLst>
              </p:cNvPr>
              <p:cNvSpPr/>
              <p:nvPr/>
            </p:nvSpPr>
            <p:spPr>
              <a:xfrm>
                <a:off x="2640375" y="4291533"/>
                <a:ext cx="3567515" cy="7117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𝐴</m:t>
                          </m:r>
                        </m:e>
                        <m:sup>
                          <m:r>
                            <a:rPr lang="en-US" sz="2000">
                              <a:latin typeface="Cambria Math" panose="02040503050406030204" pitchFamily="18" charset="0"/>
                            </a:rPr>
                            <m:t>2</m:t>
                          </m:r>
                        </m:sup>
                      </m:s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0.00747 </m:t>
                          </m:r>
                          <m:r>
                            <a:rPr lang="en-US" sz="2000" i="1">
                              <a:latin typeface="Cambria Math" panose="02040503050406030204" pitchFamily="18" charset="0"/>
                            </a:rPr>
                            <m:t>𝐽</m:t>
                          </m:r>
                        </m:num>
                        <m:den>
                          <m:r>
                            <a:rPr lang="en-US" sz="2000">
                              <a:latin typeface="Cambria Math" panose="02040503050406030204" pitchFamily="18" charset="0"/>
                            </a:rPr>
                            <m:t>5 </m:t>
                          </m:r>
                          <m:f>
                            <m:fPr>
                              <m:type m:val="lin"/>
                              <m:ctrlPr>
                                <a:rPr lang="en-US" sz="2000" i="1">
                                  <a:latin typeface="Cambria Math" panose="02040503050406030204" pitchFamily="18" charset="0"/>
                                </a:rPr>
                              </m:ctrlPr>
                            </m:fPr>
                            <m:num>
                              <m:r>
                                <a:rPr lang="en-US" sz="2000" i="1">
                                  <a:latin typeface="Cambria Math" panose="02040503050406030204" pitchFamily="18" charset="0"/>
                                </a:rPr>
                                <m:t>𝑁</m:t>
                              </m:r>
                            </m:num>
                            <m:den>
                              <m:r>
                                <a:rPr lang="en-US" sz="2000" i="1">
                                  <a:latin typeface="Cambria Math" panose="02040503050406030204" pitchFamily="18" charset="0"/>
                                </a:rPr>
                                <m:t>𝑚</m:t>
                              </m:r>
                            </m:den>
                          </m:f>
                        </m:den>
                      </m:f>
                      <m:r>
                        <a:rPr lang="en-US" sz="2000">
                          <a:latin typeface="Cambria Math" panose="02040503050406030204" pitchFamily="18" charset="0"/>
                        </a:rPr>
                        <m:t>=0.00149 </m:t>
                      </m:r>
                      <m:sSup>
                        <m:sSupPr>
                          <m:ctrlPr>
                            <a:rPr lang="en-US" sz="2000" i="1">
                              <a:latin typeface="Cambria Math" panose="02040503050406030204" pitchFamily="18" charset="0"/>
                            </a:rPr>
                          </m:ctrlPr>
                        </m:sSupPr>
                        <m:e>
                          <m:r>
                            <a:rPr lang="en-US" sz="2000" i="1">
                              <a:latin typeface="Cambria Math" panose="02040503050406030204" pitchFamily="18" charset="0"/>
                            </a:rPr>
                            <m:t>𝑚</m:t>
                          </m:r>
                        </m:e>
                        <m:sup>
                          <m:r>
                            <a:rPr lang="en-US" sz="2000">
                              <a:latin typeface="Cambria Math" panose="02040503050406030204" pitchFamily="18" charset="0"/>
                            </a:rPr>
                            <m:t>2</m:t>
                          </m:r>
                        </m:sup>
                      </m:sSup>
                    </m:oMath>
                  </m:oMathPara>
                </a14:m>
                <a:endParaRPr lang="en-US" sz="2000" dirty="0"/>
              </a:p>
            </p:txBody>
          </p:sp>
        </mc:Choice>
        <mc:Fallback xmlns="">
          <p:sp>
            <p:nvSpPr>
              <p:cNvPr id="11" name="Rectangle 10">
                <a:extLst>
                  <a:ext uri="{FF2B5EF4-FFF2-40B4-BE49-F238E27FC236}">
                    <a16:creationId xmlns:a16="http://schemas.microsoft.com/office/drawing/2014/main" id="{522D7595-A52A-4F23-88C7-5890428D8238}"/>
                  </a:ext>
                </a:extLst>
              </p:cNvPr>
              <p:cNvSpPr>
                <a:spLocks noRot="1" noChangeAspect="1" noMove="1" noResize="1" noEditPoints="1" noAdjustHandles="1" noChangeArrowheads="1" noChangeShapeType="1" noTextEdit="1"/>
              </p:cNvSpPr>
              <p:nvPr/>
            </p:nvSpPr>
            <p:spPr>
              <a:xfrm>
                <a:off x="2640375" y="4291533"/>
                <a:ext cx="3567515" cy="71179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9A410620-4596-41F7-B0E8-3E39F9DFA55B}"/>
                  </a:ext>
                </a:extLst>
              </p:cNvPr>
              <p:cNvSpPr/>
              <p:nvPr/>
            </p:nvSpPr>
            <p:spPr>
              <a:xfrm>
                <a:off x="2815484" y="4928501"/>
                <a:ext cx="2240742" cy="47615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𝐴</m:t>
                      </m:r>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a:latin typeface="Cambria Math" panose="02040503050406030204" pitchFamily="18" charset="0"/>
                            </a:rPr>
                            <m:t>0.00149 </m:t>
                          </m:r>
                          <m:sSup>
                            <m:sSupPr>
                              <m:ctrlPr>
                                <a:rPr lang="en-US" sz="2000" i="1">
                                  <a:latin typeface="Cambria Math" panose="02040503050406030204" pitchFamily="18" charset="0"/>
                                </a:rPr>
                              </m:ctrlPr>
                            </m:sSupPr>
                            <m:e>
                              <m:r>
                                <a:rPr lang="en-US" sz="2000" i="1">
                                  <a:latin typeface="Cambria Math" panose="02040503050406030204" pitchFamily="18" charset="0"/>
                                </a:rPr>
                                <m:t>𝑚</m:t>
                              </m:r>
                            </m:e>
                            <m:sup>
                              <m:r>
                                <a:rPr lang="en-US" sz="2000">
                                  <a:latin typeface="Cambria Math" panose="02040503050406030204" pitchFamily="18" charset="0"/>
                                </a:rPr>
                                <m:t>2</m:t>
                              </m:r>
                            </m:sup>
                          </m:sSup>
                        </m:e>
                      </m:rad>
                    </m:oMath>
                  </m:oMathPara>
                </a14:m>
                <a:endParaRPr lang="en-US" sz="2000" dirty="0"/>
              </a:p>
            </p:txBody>
          </p:sp>
        </mc:Choice>
        <mc:Fallback xmlns="">
          <p:sp>
            <p:nvSpPr>
              <p:cNvPr id="12" name="Rectangle 11">
                <a:extLst>
                  <a:ext uri="{FF2B5EF4-FFF2-40B4-BE49-F238E27FC236}">
                    <a16:creationId xmlns:a16="http://schemas.microsoft.com/office/drawing/2014/main" id="{9A410620-4596-41F7-B0E8-3E39F9DFA55B}"/>
                  </a:ext>
                </a:extLst>
              </p:cNvPr>
              <p:cNvSpPr>
                <a:spLocks noRot="1" noChangeAspect="1" noMove="1" noResize="1" noEditPoints="1" noAdjustHandles="1" noChangeArrowheads="1" noChangeShapeType="1" noTextEdit="1"/>
              </p:cNvSpPr>
              <p:nvPr/>
            </p:nvSpPr>
            <p:spPr>
              <a:xfrm>
                <a:off x="2815484" y="4928501"/>
                <a:ext cx="2240742" cy="47615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7A3B318-3956-4AA5-A3C7-08E2E47D0B92}"/>
                  </a:ext>
                </a:extLst>
              </p:cNvPr>
              <p:cNvSpPr/>
              <p:nvPr/>
            </p:nvSpPr>
            <p:spPr>
              <a:xfrm>
                <a:off x="2932439" y="5592828"/>
                <a:ext cx="173182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𝐴</m:t>
                      </m:r>
                      <m:r>
                        <a:rPr lang="en-US" sz="2000">
                          <a:latin typeface="Cambria Math" panose="02040503050406030204" pitchFamily="18" charset="0"/>
                        </a:rPr>
                        <m:t>=0.038</m:t>
                      </m:r>
                      <m:r>
                        <a:rPr lang="en-US" sz="2000" b="0" i="1" smtClean="0">
                          <a:latin typeface="Cambria Math" panose="02040503050406030204" pitchFamily="18" charset="0"/>
                        </a:rPr>
                        <m:t>7</m:t>
                      </m:r>
                      <m:r>
                        <a:rPr lang="en-US" sz="2000" i="1">
                          <a:latin typeface="Cambria Math" panose="02040503050406030204" pitchFamily="18" charset="0"/>
                        </a:rPr>
                        <m:t>𝑚</m:t>
                      </m:r>
                    </m:oMath>
                  </m:oMathPara>
                </a14:m>
                <a:endParaRPr lang="en-US" sz="2000" dirty="0"/>
              </a:p>
            </p:txBody>
          </p:sp>
        </mc:Choice>
        <mc:Fallback xmlns="">
          <p:sp>
            <p:nvSpPr>
              <p:cNvPr id="14" name="Rectangle 13">
                <a:extLst>
                  <a:ext uri="{FF2B5EF4-FFF2-40B4-BE49-F238E27FC236}">
                    <a16:creationId xmlns:a16="http://schemas.microsoft.com/office/drawing/2014/main" id="{07A3B318-3956-4AA5-A3C7-08E2E47D0B92}"/>
                  </a:ext>
                </a:extLst>
              </p:cNvPr>
              <p:cNvSpPr>
                <a:spLocks noRot="1" noChangeAspect="1" noMove="1" noResize="1" noEditPoints="1" noAdjustHandles="1" noChangeArrowheads="1" noChangeShapeType="1" noTextEdit="1"/>
              </p:cNvSpPr>
              <p:nvPr/>
            </p:nvSpPr>
            <p:spPr>
              <a:xfrm>
                <a:off x="2932439" y="5592828"/>
                <a:ext cx="1731820"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D1167B1-24C9-4A08-9DA7-307DF2E74DF2}"/>
                  </a:ext>
                </a:extLst>
              </p:cNvPr>
              <p:cNvSpPr/>
              <p:nvPr/>
            </p:nvSpPr>
            <p:spPr>
              <a:xfrm>
                <a:off x="242218" y="6105966"/>
                <a:ext cx="4796313" cy="461665"/>
              </a:xfrm>
              <a:prstGeom prst="rect">
                <a:avLst/>
              </a:prstGeom>
            </p:spPr>
            <p:txBody>
              <a:bodyPr wrap="none">
                <a:spAutoFit/>
              </a:bodyPr>
              <a:lstStyle/>
              <a:p>
                <a:pPr>
                  <a:tabLst>
                    <a:tab pos="3462655" algn="l"/>
                  </a:tabLst>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So, the amplitude </a:t>
                </a:r>
                <a14:m>
                  <m:oMath xmlns:m="http://schemas.openxmlformats.org/officeDocument/2006/math">
                    <m:r>
                      <a:rPr lang="en-US" sz="2400" i="1">
                        <a:latin typeface="Cambria Math" panose="02040503050406030204" pitchFamily="18" charset="0"/>
                        <a:ea typeface="Times New Roman" panose="02020603050405020304" pitchFamily="18" charset="0"/>
                      </a:rPr>
                      <m:t>𝐴</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of the motion is:</a:t>
                </a:r>
                <a:r>
                  <a:rPr lang="en-US" sz="2400" i="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DD1167B1-24C9-4A08-9DA7-307DF2E74DF2}"/>
                  </a:ext>
                </a:extLst>
              </p:cNvPr>
              <p:cNvSpPr>
                <a:spLocks noRot="1" noChangeAspect="1" noMove="1" noResize="1" noEditPoints="1" noAdjustHandles="1" noChangeArrowheads="1" noChangeShapeType="1" noTextEdit="1"/>
              </p:cNvSpPr>
              <p:nvPr/>
            </p:nvSpPr>
            <p:spPr>
              <a:xfrm>
                <a:off x="242218" y="6105966"/>
                <a:ext cx="4796313" cy="461665"/>
              </a:xfrm>
              <a:prstGeom prst="rect">
                <a:avLst/>
              </a:prstGeom>
              <a:blipFill>
                <a:blip r:embed="rId8"/>
                <a:stretch>
                  <a:fillRect l="-2033"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C37649F-5782-4E1A-B493-5041FF3EF4BC}"/>
                  </a:ext>
                </a:extLst>
              </p:cNvPr>
              <p:cNvSpPr/>
              <p:nvPr/>
            </p:nvSpPr>
            <p:spPr>
              <a:xfrm>
                <a:off x="4734343" y="6138357"/>
                <a:ext cx="128868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smtClean="0">
                          <a:latin typeface="Cambria Math" panose="02040503050406030204" pitchFamily="18" charset="0"/>
                        </a:rPr>
                        <m:t>0.038</m:t>
                      </m:r>
                      <m:r>
                        <a:rPr lang="en-US" sz="2000" b="0" i="0" smtClean="0">
                          <a:latin typeface="Cambria Math" panose="02040503050406030204" pitchFamily="18" charset="0"/>
                        </a:rPr>
                        <m:t>7</m:t>
                      </m:r>
                      <m:r>
                        <a:rPr lang="en-US" sz="2000">
                          <a:latin typeface="Cambria Math" panose="02040503050406030204" pitchFamily="18" charset="0"/>
                        </a:rPr>
                        <m:t> </m:t>
                      </m:r>
                      <m:r>
                        <a:rPr lang="en-US" sz="2000" i="1">
                          <a:latin typeface="Cambria Math" panose="02040503050406030204" pitchFamily="18" charset="0"/>
                        </a:rPr>
                        <m:t>𝑚</m:t>
                      </m:r>
                    </m:oMath>
                  </m:oMathPara>
                </a14:m>
                <a:endParaRPr lang="en-US" sz="2000" dirty="0"/>
              </a:p>
            </p:txBody>
          </p:sp>
        </mc:Choice>
        <mc:Fallback xmlns="">
          <p:sp>
            <p:nvSpPr>
              <p:cNvPr id="17" name="Rectangle 16">
                <a:extLst>
                  <a:ext uri="{FF2B5EF4-FFF2-40B4-BE49-F238E27FC236}">
                    <a16:creationId xmlns:a16="http://schemas.microsoft.com/office/drawing/2014/main" id="{2C37649F-5782-4E1A-B493-5041FF3EF4BC}"/>
                  </a:ext>
                </a:extLst>
              </p:cNvPr>
              <p:cNvSpPr>
                <a:spLocks noRot="1" noChangeAspect="1" noMove="1" noResize="1" noEditPoints="1" noAdjustHandles="1" noChangeArrowheads="1" noChangeShapeType="1" noTextEdit="1"/>
              </p:cNvSpPr>
              <p:nvPr/>
            </p:nvSpPr>
            <p:spPr>
              <a:xfrm>
                <a:off x="4734343" y="6138357"/>
                <a:ext cx="1288686" cy="40011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5045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4" grpId="0"/>
      <p:bldP spid="2" grpId="0"/>
      <p:bldP spid="8" grpId="0"/>
      <p:bldP spid="14" grpId="0"/>
      <p:bldP spid="1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8: ANSWERS</a:t>
            </a:r>
          </a:p>
        </p:txBody>
      </p:sp>
      <p:sp>
        <p:nvSpPr>
          <p:cNvPr id="13" name="Rectangle 18">
            <a:extLst>
              <a:ext uri="{FF2B5EF4-FFF2-40B4-BE49-F238E27FC236}">
                <a16:creationId xmlns:a16="http://schemas.microsoft.com/office/drawing/2014/main" id="{3C4F7ABE-A5CD-404A-8246-8E40CCF32378}"/>
              </a:ext>
            </a:extLst>
          </p:cNvPr>
          <p:cNvSpPr>
            <a:spLocks noChangeArrowheads="1"/>
          </p:cNvSpPr>
          <p:nvPr/>
        </p:nvSpPr>
        <p:spPr bwMode="auto">
          <a:xfrm>
            <a:off x="-1" y="755528"/>
            <a:ext cx="8646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Calibri" panose="020F0502020204030204" pitchFamily="34" charset="0"/>
              </a:rPr>
              <a:t>(b) </a:t>
            </a:r>
            <a:r>
              <a:rPr lang="en-US" sz="2400" kern="0" dirty="0">
                <a:solidFill>
                  <a:prstClr val="black"/>
                </a:solidFill>
                <a:ea typeface="Times New Roman" panose="02020603050405020304" pitchFamily="18" charset="0"/>
              </a:rPr>
              <a:t>The Maximum Speed Attained by the Object During its Motion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a typeface="+mn-ea"/>
              <a:cs typeface="+mn-cs"/>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B9BE23B-2404-42B0-B639-C40DA8EED6C1}"/>
                  </a:ext>
                </a:extLst>
              </p:cNvPr>
              <p:cNvSpPr/>
              <p:nvPr/>
            </p:nvSpPr>
            <p:spPr>
              <a:xfrm>
                <a:off x="497048" y="1284507"/>
                <a:ext cx="8149904" cy="83099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The maximum speed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𝑚𝑎𝑥</m:t>
                        </m:r>
                      </m:sub>
                    </m:sSub>
                  </m:oMath>
                </a14:m>
                <a:r>
                  <a:rPr lang="en-US" sz="2400" dirty="0">
                    <a:latin typeface="Times New Roman" panose="02020603050405020304" pitchFamily="18" charset="0"/>
                    <a:ea typeface="Times New Roman" panose="02020603050405020304" pitchFamily="18" charset="0"/>
                  </a:rPr>
                  <a:t>occurs when the object passes through the equilibrium position </a:t>
                </a:r>
                <a14:m>
                  <m:oMath xmlns:m="http://schemas.openxmlformats.org/officeDocument/2006/math">
                    <m:r>
                      <a:rPr lang="en-US" sz="2400" i="1">
                        <a:latin typeface="Cambria Math" panose="02040503050406030204" pitchFamily="18" charset="0"/>
                        <a:ea typeface="Times New Roman" panose="02020603050405020304" pitchFamily="18" charset="0"/>
                      </a:rPr>
                      <m:t>𝑥</m:t>
                    </m:r>
                    <m:r>
                      <a:rPr lang="en-US" sz="2400" i="1">
                        <a:latin typeface="Cambria Math" panose="02040503050406030204" pitchFamily="18" charset="0"/>
                        <a:ea typeface="Times New Roman" panose="02020603050405020304" pitchFamily="18" charset="0"/>
                      </a:rPr>
                      <m:t>=0</m:t>
                    </m:r>
                  </m:oMath>
                </a14:m>
                <a:r>
                  <a:rPr lang="en-US" sz="2400" dirty="0">
                    <a:latin typeface="Times New Roman" panose="02020603050405020304" pitchFamily="18" charset="0"/>
                    <a:ea typeface="Times New Roman" panose="02020603050405020304" pitchFamily="18" charset="0"/>
                  </a:rPr>
                  <a:t>, where all the energy is kinetic:</a:t>
                </a:r>
              </a:p>
            </p:txBody>
          </p:sp>
        </mc:Choice>
        <mc:Fallback xmlns="">
          <p:sp>
            <p:nvSpPr>
              <p:cNvPr id="4" name="Rectangle 3">
                <a:extLst>
                  <a:ext uri="{FF2B5EF4-FFF2-40B4-BE49-F238E27FC236}">
                    <a16:creationId xmlns:a16="http://schemas.microsoft.com/office/drawing/2014/main" id="{CB9BE23B-2404-42B0-B639-C40DA8EED6C1}"/>
                  </a:ext>
                </a:extLst>
              </p:cNvPr>
              <p:cNvSpPr>
                <a:spLocks noRot="1" noChangeAspect="1" noMove="1" noResize="1" noEditPoints="1" noAdjustHandles="1" noChangeArrowheads="1" noChangeShapeType="1" noTextEdit="1"/>
              </p:cNvSpPr>
              <p:nvPr/>
            </p:nvSpPr>
            <p:spPr>
              <a:xfrm>
                <a:off x="497048" y="1284507"/>
                <a:ext cx="8149904" cy="830997"/>
              </a:xfrm>
              <a:prstGeom prst="rect">
                <a:avLst/>
              </a:prstGeom>
              <a:blipFill>
                <a:blip r:embed="rId2"/>
                <a:stretch>
                  <a:fillRect l="-1198" t="-5882" r="-1946"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751A5B9-FCDC-452B-954F-57DEB269E31D}"/>
                  </a:ext>
                </a:extLst>
              </p:cNvPr>
              <p:cNvSpPr/>
              <p:nvPr/>
            </p:nvSpPr>
            <p:spPr>
              <a:xfrm>
                <a:off x="3775148" y="2289902"/>
                <a:ext cx="1431033"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𝐸</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b="0" i="1" smtClean="0">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oMath>
                  </m:oMathPara>
                </a14:m>
                <a:endParaRPr lang="en-US" sz="2000" dirty="0"/>
              </a:p>
            </p:txBody>
          </p:sp>
        </mc:Choice>
        <mc:Fallback xmlns="">
          <p:sp>
            <p:nvSpPr>
              <p:cNvPr id="5" name="Rectangle 4">
                <a:extLst>
                  <a:ext uri="{FF2B5EF4-FFF2-40B4-BE49-F238E27FC236}">
                    <a16:creationId xmlns:a16="http://schemas.microsoft.com/office/drawing/2014/main" id="{B751A5B9-FCDC-452B-954F-57DEB269E31D}"/>
                  </a:ext>
                </a:extLst>
              </p:cNvPr>
              <p:cNvSpPr>
                <a:spLocks noRot="1" noChangeAspect="1" noMove="1" noResize="1" noEditPoints="1" noAdjustHandles="1" noChangeArrowheads="1" noChangeShapeType="1" noTextEdit="1"/>
              </p:cNvSpPr>
              <p:nvPr/>
            </p:nvSpPr>
            <p:spPr>
              <a:xfrm>
                <a:off x="3775148" y="2289902"/>
                <a:ext cx="1431033" cy="66851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F836D54A-975C-4833-9218-8B95D9D3F215}"/>
                  </a:ext>
                </a:extLst>
              </p:cNvPr>
              <p:cNvSpPr/>
              <p:nvPr/>
            </p:nvSpPr>
            <p:spPr>
              <a:xfrm>
                <a:off x="2711459" y="3037038"/>
                <a:ext cx="3854517" cy="668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latin typeface="Cambria Math" panose="02040503050406030204" pitchFamily="18" charset="0"/>
                        </a:rPr>
                        <m:t>0.00747 </m:t>
                      </m:r>
                      <m:r>
                        <a:rPr lang="en-US" sz="2000" i="1">
                          <a:latin typeface="Cambria Math" panose="02040503050406030204" pitchFamily="18" charset="0"/>
                        </a:rPr>
                        <m:t>𝐽</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1</m:t>
                          </m:r>
                        </m:num>
                        <m:den>
                          <m:r>
                            <a:rPr lang="en-US" sz="2000">
                              <a:latin typeface="Cambria Math" panose="02040503050406030204" pitchFamily="18" charset="0"/>
                            </a:rPr>
                            <m:t>2</m:t>
                          </m:r>
                        </m:den>
                      </m:f>
                      <m:r>
                        <a:rPr lang="en-US" sz="2000">
                          <a:latin typeface="Cambria Math" panose="02040503050406030204" pitchFamily="18" charset="0"/>
                        </a:rPr>
                        <m:t>×0.150</m:t>
                      </m:r>
                      <m:r>
                        <a:rPr lang="en-US" sz="2000" i="1">
                          <a:latin typeface="Cambria Math" panose="02040503050406030204" pitchFamily="18" charset="0"/>
                        </a:rPr>
                        <m:t>𝑘𝑔</m:t>
                      </m:r>
                      <m:r>
                        <a:rPr lang="en-US" sz="2000">
                          <a:latin typeface="Cambria Math" panose="02040503050406030204" pitchFamily="18" charset="0"/>
                        </a:rPr>
                        <m:t>×</m:t>
                      </m:r>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𝑚𝑎𝑥</m:t>
                          </m:r>
                        </m:sub>
                        <m:sup>
                          <m:r>
                            <a:rPr lang="en-US" sz="2000">
                              <a:latin typeface="Cambria Math" panose="02040503050406030204" pitchFamily="18" charset="0"/>
                            </a:rPr>
                            <m:t>2</m:t>
                          </m:r>
                        </m:sup>
                      </m:sSubSup>
                    </m:oMath>
                  </m:oMathPara>
                </a14:m>
                <a:endParaRPr lang="en-US" sz="2000" dirty="0"/>
              </a:p>
            </p:txBody>
          </p:sp>
        </mc:Choice>
        <mc:Fallback xmlns="">
          <p:sp>
            <p:nvSpPr>
              <p:cNvPr id="7" name="Rectangle 6">
                <a:extLst>
                  <a:ext uri="{FF2B5EF4-FFF2-40B4-BE49-F238E27FC236}">
                    <a16:creationId xmlns:a16="http://schemas.microsoft.com/office/drawing/2014/main" id="{F836D54A-975C-4833-9218-8B95D9D3F215}"/>
                  </a:ext>
                </a:extLst>
              </p:cNvPr>
              <p:cNvSpPr>
                <a:spLocks noRot="1" noChangeAspect="1" noMove="1" noResize="1" noEditPoints="1" noAdjustHandles="1" noChangeArrowheads="1" noChangeShapeType="1" noTextEdit="1"/>
              </p:cNvSpPr>
              <p:nvPr/>
            </p:nvSpPr>
            <p:spPr>
              <a:xfrm>
                <a:off x="2711459" y="3037038"/>
                <a:ext cx="3854517" cy="66851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272512E5-B49C-4EE6-A500-6AF87C73F75A}"/>
                  </a:ext>
                </a:extLst>
              </p:cNvPr>
              <p:cNvSpPr/>
              <p:nvPr/>
            </p:nvSpPr>
            <p:spPr>
              <a:xfrm>
                <a:off x="2590047" y="3759668"/>
                <a:ext cx="4123436" cy="7244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𝑚𝑎𝑥</m:t>
                          </m:r>
                        </m:sub>
                        <m:sup>
                          <m:r>
                            <a:rPr lang="en-US" sz="2000">
                              <a:latin typeface="Cambria Math" panose="02040503050406030204" pitchFamily="18" charset="0"/>
                            </a:rPr>
                            <m:t>2</m:t>
                          </m:r>
                        </m:sup>
                      </m:sSubSup>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a:latin typeface="Cambria Math" panose="02040503050406030204" pitchFamily="18" charset="0"/>
                            </a:rPr>
                            <m:t>0.00747 </m:t>
                          </m:r>
                          <m:r>
                            <a:rPr lang="en-US" sz="2000" i="1">
                              <a:latin typeface="Cambria Math" panose="02040503050406030204" pitchFamily="18" charset="0"/>
                            </a:rPr>
                            <m:t>𝐽</m:t>
                          </m:r>
                        </m:num>
                        <m:den>
                          <m:r>
                            <a:rPr lang="en-US" sz="2000">
                              <a:latin typeface="Cambria Math" panose="02040503050406030204" pitchFamily="18" charset="0"/>
                            </a:rPr>
                            <m:t>0.075 </m:t>
                          </m:r>
                          <m:r>
                            <a:rPr lang="en-US" sz="2000" i="1">
                              <a:latin typeface="Cambria Math" panose="02040503050406030204" pitchFamily="18" charset="0"/>
                            </a:rPr>
                            <m:t>𝑘𝑔</m:t>
                          </m:r>
                        </m:den>
                      </m:f>
                      <m:r>
                        <a:rPr lang="en-US" sz="2000">
                          <a:latin typeface="Cambria Math" panose="02040503050406030204" pitchFamily="18" charset="0"/>
                        </a:rPr>
                        <m:t>=0.0996 </m:t>
                      </m:r>
                      <m:f>
                        <m:fPr>
                          <m:type m:val="lin"/>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𝑚</m:t>
                              </m:r>
                            </m:e>
                            <m:sup>
                              <m:r>
                                <a:rPr lang="en-US" sz="2000">
                                  <a:latin typeface="Cambria Math" panose="02040503050406030204" pitchFamily="18" charset="0"/>
                                </a:rPr>
                                <m:t>2</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oMath>
                  </m:oMathPara>
                </a14:m>
                <a:endParaRPr lang="en-US" sz="2000" dirty="0"/>
              </a:p>
            </p:txBody>
          </p:sp>
        </mc:Choice>
        <mc:Fallback xmlns="">
          <p:sp>
            <p:nvSpPr>
              <p:cNvPr id="9" name="Rectangle 8">
                <a:extLst>
                  <a:ext uri="{FF2B5EF4-FFF2-40B4-BE49-F238E27FC236}">
                    <a16:creationId xmlns:a16="http://schemas.microsoft.com/office/drawing/2014/main" id="{272512E5-B49C-4EE6-A500-6AF87C73F75A}"/>
                  </a:ext>
                </a:extLst>
              </p:cNvPr>
              <p:cNvSpPr>
                <a:spLocks noRot="1" noChangeAspect="1" noMove="1" noResize="1" noEditPoints="1" noAdjustHandles="1" noChangeArrowheads="1" noChangeShapeType="1" noTextEdit="1"/>
              </p:cNvSpPr>
              <p:nvPr/>
            </p:nvSpPr>
            <p:spPr>
              <a:xfrm>
                <a:off x="2590047" y="3759668"/>
                <a:ext cx="4123436" cy="72449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62A9DE5-83DB-4459-A519-F78A45696F50}"/>
                  </a:ext>
                </a:extLst>
              </p:cNvPr>
              <p:cNvSpPr/>
              <p:nvPr/>
            </p:nvSpPr>
            <p:spPr>
              <a:xfrm>
                <a:off x="2684036" y="4532697"/>
                <a:ext cx="2911310" cy="4650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sz="2000" i="1">
                              <a:latin typeface="Cambria Math" panose="02040503050406030204" pitchFamily="18" charset="0"/>
                            </a:rPr>
                          </m:ctrlPr>
                        </m:sSubSupPr>
                        <m:e>
                          <m:r>
                            <a:rPr lang="en-US" sz="2000" i="1">
                              <a:latin typeface="Cambria Math" panose="02040503050406030204" pitchFamily="18" charset="0"/>
                            </a:rPr>
                            <m:t>𝑣</m:t>
                          </m:r>
                        </m:e>
                        <m:sub>
                          <m:r>
                            <a:rPr lang="en-US" sz="2000" i="1">
                              <a:latin typeface="Cambria Math" panose="02040503050406030204" pitchFamily="18" charset="0"/>
                            </a:rPr>
                            <m:t>𝑚𝑎𝑥</m:t>
                          </m:r>
                        </m:sub>
                        <m:sup>
                          <m:r>
                            <a:rPr lang="en-US" sz="2000">
                              <a:latin typeface="Cambria Math" panose="02040503050406030204" pitchFamily="18" charset="0"/>
                            </a:rPr>
                            <m:t>2</m:t>
                          </m:r>
                        </m:sup>
                      </m:sSubSup>
                      <m:r>
                        <a:rPr lang="en-US" sz="2000">
                          <a:latin typeface="Cambria Math" panose="02040503050406030204" pitchFamily="18" charset="0"/>
                        </a:rPr>
                        <m:t>=</m:t>
                      </m:r>
                      <m:rad>
                        <m:radPr>
                          <m:degHide m:val="on"/>
                          <m:ctrlPr>
                            <a:rPr lang="en-US" sz="2000" i="1">
                              <a:latin typeface="Cambria Math" panose="02040503050406030204" pitchFamily="18" charset="0"/>
                            </a:rPr>
                          </m:ctrlPr>
                        </m:radPr>
                        <m:deg/>
                        <m:e>
                          <m:r>
                            <a:rPr lang="en-US" sz="2000">
                              <a:latin typeface="Cambria Math" panose="02040503050406030204" pitchFamily="18" charset="0"/>
                            </a:rPr>
                            <m:t>0.0996 </m:t>
                          </m:r>
                          <m:f>
                            <m:fPr>
                              <m:type m:val="lin"/>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𝑚</m:t>
                                  </m:r>
                                </m:e>
                                <m:sup>
                                  <m:r>
                                    <a:rPr lang="en-US" sz="2000">
                                      <a:latin typeface="Cambria Math" panose="02040503050406030204" pitchFamily="18" charset="0"/>
                                    </a:rPr>
                                    <m:t>2</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𝑠</m:t>
                                  </m:r>
                                </m:e>
                                <m:sup>
                                  <m:r>
                                    <a:rPr lang="en-US" sz="2000">
                                      <a:latin typeface="Cambria Math" panose="02040503050406030204" pitchFamily="18" charset="0"/>
                                    </a:rPr>
                                    <m:t>2</m:t>
                                  </m:r>
                                </m:sup>
                              </m:sSup>
                            </m:den>
                          </m:f>
                        </m:e>
                      </m:rad>
                    </m:oMath>
                  </m:oMathPara>
                </a14:m>
                <a:endParaRPr lang="en-US" sz="2000" dirty="0"/>
              </a:p>
            </p:txBody>
          </p:sp>
        </mc:Choice>
        <mc:Fallback xmlns="">
          <p:sp>
            <p:nvSpPr>
              <p:cNvPr id="10" name="Rectangle 9">
                <a:extLst>
                  <a:ext uri="{FF2B5EF4-FFF2-40B4-BE49-F238E27FC236}">
                    <a16:creationId xmlns:a16="http://schemas.microsoft.com/office/drawing/2014/main" id="{D62A9DE5-83DB-4459-A519-F78A45696F50}"/>
                  </a:ext>
                </a:extLst>
              </p:cNvPr>
              <p:cNvSpPr>
                <a:spLocks noRot="1" noChangeAspect="1" noMove="1" noResize="1" noEditPoints="1" noAdjustHandles="1" noChangeArrowheads="1" noChangeShapeType="1" noTextEdit="1"/>
              </p:cNvSpPr>
              <p:nvPr/>
            </p:nvSpPr>
            <p:spPr>
              <a:xfrm>
                <a:off x="2684036" y="4532697"/>
                <a:ext cx="2911310" cy="46506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49AF2ED-71E2-4438-AD02-862EEC992E76}"/>
                  </a:ext>
                </a:extLst>
              </p:cNvPr>
              <p:cNvSpPr/>
              <p:nvPr/>
            </p:nvSpPr>
            <p:spPr>
              <a:xfrm>
                <a:off x="3027623" y="5172159"/>
                <a:ext cx="252434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𝑣</m:t>
                          </m:r>
                        </m:e>
                        <m:sub>
                          <m:r>
                            <a:rPr lang="en-US" sz="2000" i="1">
                              <a:latin typeface="Cambria Math" panose="02040503050406030204" pitchFamily="18" charset="0"/>
                              <a:ea typeface="Times New Roman" panose="02020603050405020304" pitchFamily="18" charset="0"/>
                            </a:rPr>
                            <m:t>𝑚𝑎𝑥</m:t>
                          </m:r>
                        </m:sub>
                      </m:sSub>
                      <m:r>
                        <a:rPr lang="en-US" sz="2000">
                          <a:latin typeface="Cambria Math" panose="02040503050406030204" pitchFamily="18" charset="0"/>
                        </a:rPr>
                        <m:t>=±0.315 </m:t>
                      </m:r>
                      <m:f>
                        <m:fPr>
                          <m:type m:val="lin"/>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𝑠</m:t>
                          </m:r>
                        </m:den>
                      </m:f>
                    </m:oMath>
                  </m:oMathPara>
                </a14:m>
                <a:endParaRPr lang="en-US" sz="2000" dirty="0"/>
              </a:p>
            </p:txBody>
          </p:sp>
        </mc:Choice>
        <mc:Fallback xmlns="">
          <p:sp>
            <p:nvSpPr>
              <p:cNvPr id="16" name="Rectangle 15">
                <a:extLst>
                  <a:ext uri="{FF2B5EF4-FFF2-40B4-BE49-F238E27FC236}">
                    <a16:creationId xmlns:a16="http://schemas.microsoft.com/office/drawing/2014/main" id="{749AF2ED-71E2-4438-AD02-862EEC992E76}"/>
                  </a:ext>
                </a:extLst>
              </p:cNvPr>
              <p:cNvSpPr>
                <a:spLocks noRot="1" noChangeAspect="1" noMove="1" noResize="1" noEditPoints="1" noAdjustHandles="1" noChangeArrowheads="1" noChangeShapeType="1" noTextEdit="1"/>
              </p:cNvSpPr>
              <p:nvPr/>
            </p:nvSpPr>
            <p:spPr>
              <a:xfrm>
                <a:off x="3027623" y="5172159"/>
                <a:ext cx="2524344" cy="400110"/>
              </a:xfrm>
              <a:prstGeom prst="rect">
                <a:avLst/>
              </a:prstGeom>
              <a:blipFill>
                <a:blip r:embed="rId7"/>
                <a:stretch>
                  <a:fillRect t="-115152" r="-21498" b="-1787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926DC41-0357-4890-A5A9-7CE6691298D9}"/>
                  </a:ext>
                </a:extLst>
              </p:cNvPr>
              <p:cNvSpPr/>
              <p:nvPr/>
            </p:nvSpPr>
            <p:spPr>
              <a:xfrm>
                <a:off x="178212" y="5686973"/>
                <a:ext cx="8468739" cy="830997"/>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So, the maximum speed </a:t>
                </a:r>
                <a14:m>
                  <m:oMath xmlns:m="http://schemas.openxmlformats.org/officeDocument/2006/math">
                    <m:sSub>
                      <m:sSubPr>
                        <m:ctrlPr>
                          <a:rPr lang="en-US" sz="2400" i="1">
                            <a:latin typeface="Cambria Math" panose="02040503050406030204" pitchFamily="18" charset="0"/>
                            <a:ea typeface="Times New Roman" panose="02020603050405020304" pitchFamily="18" charset="0"/>
                          </a:rPr>
                        </m:ctrlPr>
                      </m:sSubPr>
                      <m:e>
                        <m:r>
                          <a:rPr lang="en-US" sz="2400" i="1">
                            <a:latin typeface="Cambria Math" panose="02040503050406030204" pitchFamily="18" charset="0"/>
                            <a:ea typeface="Times New Roman" panose="02020603050405020304" pitchFamily="18" charset="0"/>
                          </a:rPr>
                          <m:t>𝑣</m:t>
                        </m:r>
                      </m:e>
                      <m:sub>
                        <m:r>
                          <a:rPr lang="en-US" sz="2400" i="1">
                            <a:latin typeface="Cambria Math" panose="02040503050406030204" pitchFamily="18" charset="0"/>
                            <a:ea typeface="Times New Roman" panose="02020603050405020304" pitchFamily="18" charset="0"/>
                          </a:rPr>
                          <m:t>𝑚𝑎𝑥</m:t>
                        </m:r>
                      </m:sub>
                    </m:sSub>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attained by the object during its motion is:</a:t>
                </a:r>
                <a:r>
                  <a:rPr lang="en-US" sz="2400" i="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8" name="Rectangle 17">
                <a:extLst>
                  <a:ext uri="{FF2B5EF4-FFF2-40B4-BE49-F238E27FC236}">
                    <a16:creationId xmlns:a16="http://schemas.microsoft.com/office/drawing/2014/main" id="{5926DC41-0357-4890-A5A9-7CE6691298D9}"/>
                  </a:ext>
                </a:extLst>
              </p:cNvPr>
              <p:cNvSpPr>
                <a:spLocks noRot="1" noChangeAspect="1" noMove="1" noResize="1" noEditPoints="1" noAdjustHandles="1" noChangeArrowheads="1" noChangeShapeType="1" noTextEdit="1"/>
              </p:cNvSpPr>
              <p:nvPr/>
            </p:nvSpPr>
            <p:spPr>
              <a:xfrm>
                <a:off x="178212" y="5686973"/>
                <a:ext cx="8468739" cy="830997"/>
              </a:xfrm>
              <a:prstGeom prst="rect">
                <a:avLst/>
              </a:prstGeom>
              <a:blipFill>
                <a:blip r:embed="rId8"/>
                <a:stretch>
                  <a:fillRect l="-1080" t="-5882" r="-115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EE723C4F-E43C-40F6-BD8E-E621AF288A03}"/>
                  </a:ext>
                </a:extLst>
              </p:cNvPr>
              <p:cNvSpPr/>
              <p:nvPr/>
            </p:nvSpPr>
            <p:spPr>
              <a:xfrm>
                <a:off x="1503759" y="6147169"/>
                <a:ext cx="16470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a:solidFill>
                            <a:prstClr val="black"/>
                          </a:solidFill>
                          <a:latin typeface="Cambria Math" panose="02040503050406030204" pitchFamily="18" charset="0"/>
                        </a:rPr>
                        <m:t>±0.315 </m:t>
                      </m:r>
                      <m:f>
                        <m:fPr>
                          <m:type m:val="lin"/>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𝑚</m:t>
                          </m:r>
                        </m:num>
                        <m:den>
                          <m:r>
                            <a:rPr lang="en-US" sz="2000" i="1">
                              <a:solidFill>
                                <a:prstClr val="black"/>
                              </a:solidFill>
                              <a:latin typeface="Cambria Math" panose="02040503050406030204" pitchFamily="18" charset="0"/>
                            </a:rPr>
                            <m:t>𝑠</m:t>
                          </m:r>
                        </m:den>
                      </m:f>
                    </m:oMath>
                  </m:oMathPara>
                </a14:m>
                <a:endParaRPr lang="en-US" sz="2000" dirty="0"/>
              </a:p>
            </p:txBody>
          </p:sp>
        </mc:Choice>
        <mc:Fallback xmlns="">
          <p:sp>
            <p:nvSpPr>
              <p:cNvPr id="21" name="Rectangle 20">
                <a:extLst>
                  <a:ext uri="{FF2B5EF4-FFF2-40B4-BE49-F238E27FC236}">
                    <a16:creationId xmlns:a16="http://schemas.microsoft.com/office/drawing/2014/main" id="{EE723C4F-E43C-40F6-BD8E-E621AF288A03}"/>
                  </a:ext>
                </a:extLst>
              </p:cNvPr>
              <p:cNvSpPr>
                <a:spLocks noRot="1" noChangeAspect="1" noMove="1" noResize="1" noEditPoints="1" noAdjustHandles="1" noChangeArrowheads="1" noChangeShapeType="1" noTextEdit="1"/>
              </p:cNvSpPr>
              <p:nvPr/>
            </p:nvSpPr>
            <p:spPr>
              <a:xfrm>
                <a:off x="1503759" y="6147169"/>
                <a:ext cx="1647054" cy="400110"/>
              </a:xfrm>
              <a:prstGeom prst="rect">
                <a:avLst/>
              </a:prstGeom>
              <a:blipFill>
                <a:blip r:embed="rId9"/>
                <a:stretch>
                  <a:fillRect t="-115152" r="-33333" b="-178788"/>
                </a:stretch>
              </a:blipFill>
            </p:spPr>
            <p:txBody>
              <a:bodyPr/>
              <a:lstStyle/>
              <a:p>
                <a:r>
                  <a:rPr lang="en-US">
                    <a:noFill/>
                  </a:rPr>
                  <a:t> </a:t>
                </a:r>
              </a:p>
            </p:txBody>
          </p:sp>
        </mc:Fallback>
      </mc:AlternateContent>
    </p:spTree>
    <p:extLst>
      <p:ext uri="{BB962C8B-B14F-4D97-AF65-F5344CB8AC3E}">
        <p14:creationId xmlns:p14="http://schemas.microsoft.com/office/powerpoint/2010/main" val="159227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5" grpId="0"/>
      <p:bldP spid="9" grpId="0"/>
      <p:bldP spid="16" grpId="0"/>
      <p:bldP spid="18"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Q&amp;A?</a:t>
            </a:r>
            <a:br>
              <a:rPr lang="en-US" dirty="0"/>
            </a:br>
            <a:r>
              <a:rPr lang="en-US" dirty="0"/>
              <a:t>Office hours:</a:t>
            </a:r>
          </a:p>
        </p:txBody>
      </p:sp>
    </p:spTree>
    <p:extLst>
      <p:ext uri="{BB962C8B-B14F-4D97-AF65-F5344CB8AC3E}">
        <p14:creationId xmlns:p14="http://schemas.microsoft.com/office/powerpoint/2010/main" val="32868727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Extension</a:t>
            </a:r>
          </a:p>
        </p:txBody>
      </p:sp>
      <p:sp>
        <p:nvSpPr>
          <p:cNvPr id="5" name="Rectangle 4">
            <a:extLst>
              <a:ext uri="{FF2B5EF4-FFF2-40B4-BE49-F238E27FC236}">
                <a16:creationId xmlns:a16="http://schemas.microsoft.com/office/drawing/2014/main" id="{F4811486-4341-4FE5-98DF-2E01C9F77846}"/>
              </a:ext>
            </a:extLst>
          </p:cNvPr>
          <p:cNvSpPr/>
          <p:nvPr/>
        </p:nvSpPr>
        <p:spPr>
          <a:xfrm>
            <a:off x="134224" y="974544"/>
            <a:ext cx="8743425" cy="1200329"/>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uniform steel beam has a mass of 940 kg. On it is resting half of an identical beam, as shown in the figure. What is the vertical support force at each end? </a:t>
            </a:r>
          </a:p>
        </p:txBody>
      </p:sp>
      <p:pic>
        <p:nvPicPr>
          <p:cNvPr id="16" name="Picture 15">
            <a:extLst>
              <a:ext uri="{FF2B5EF4-FFF2-40B4-BE49-F238E27FC236}">
                <a16:creationId xmlns:a16="http://schemas.microsoft.com/office/drawing/2014/main" id="{6B487A3F-5D7A-4E6A-A5BD-3058EE509741}"/>
              </a:ext>
            </a:extLst>
          </p:cNvPr>
          <p:cNvPicPr>
            <a:picLocks noChangeAspect="1"/>
          </p:cNvPicPr>
          <p:nvPr/>
        </p:nvPicPr>
        <p:blipFill>
          <a:blip r:embed="rId2"/>
          <a:stretch>
            <a:fillRect/>
          </a:stretch>
        </p:blipFill>
        <p:spPr>
          <a:xfrm>
            <a:off x="2880847" y="2801604"/>
            <a:ext cx="3301839" cy="2122015"/>
          </a:xfrm>
          <a:prstGeom prst="rect">
            <a:avLst/>
          </a:prstGeom>
        </p:spPr>
      </p:pic>
    </p:spTree>
    <p:extLst>
      <p:ext uri="{BB962C8B-B14F-4D97-AF65-F5344CB8AC3E}">
        <p14:creationId xmlns:p14="http://schemas.microsoft.com/office/powerpoint/2010/main" val="156826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9: ANSWERS</a:t>
            </a:r>
          </a:p>
        </p:txBody>
      </p:sp>
      <p:sp>
        <p:nvSpPr>
          <p:cNvPr id="2" name="Rectangle 1">
            <a:extLst>
              <a:ext uri="{FF2B5EF4-FFF2-40B4-BE49-F238E27FC236}">
                <a16:creationId xmlns:a16="http://schemas.microsoft.com/office/drawing/2014/main" id="{6776B39A-108C-4E4F-ACC2-468023AD8F6E}"/>
              </a:ext>
            </a:extLst>
          </p:cNvPr>
          <p:cNvSpPr/>
          <p:nvPr/>
        </p:nvSpPr>
        <p:spPr>
          <a:xfrm>
            <a:off x="0" y="760907"/>
            <a:ext cx="6371438" cy="3046988"/>
          </a:xfrm>
          <a:prstGeom prst="rect">
            <a:avLst/>
          </a:prstGeom>
        </p:spPr>
        <p:txBody>
          <a:bodyPr wrap="square">
            <a:spAutoFit/>
          </a:bodyPr>
          <a:lstStyle/>
          <a:p>
            <a:pPr marL="342900" lvl="0" indent="-342900" algn="jus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The centre of gravity of each beam is at its geometric center. </a:t>
            </a:r>
          </a:p>
          <a:p>
            <a:pPr marL="342900" lvl="0" indent="-342900" algn="jus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Calculate torques about the left end of the beam, and take counterclockwise torques to be positive. </a:t>
            </a:r>
          </a:p>
          <a:p>
            <a:pPr marL="342900" lvl="0" indent="-342900" algn="jus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The conditions of equilibrium for the beam are used to find the forces that the support exerts on the beam</a:t>
            </a:r>
            <a:endParaRPr lang="en-US" sz="2400" b="1" dirty="0">
              <a:solidFill>
                <a:srgbClr val="7030A0"/>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4E6593B0-6E69-4EAF-80E1-313B29B57C65}"/>
              </a:ext>
            </a:extLst>
          </p:cNvPr>
          <p:cNvPicPr>
            <a:picLocks noChangeAspect="1"/>
          </p:cNvPicPr>
          <p:nvPr/>
        </p:nvPicPr>
        <p:blipFill>
          <a:blip r:embed="rId2"/>
          <a:stretch>
            <a:fillRect/>
          </a:stretch>
        </p:blipFill>
        <p:spPr>
          <a:xfrm>
            <a:off x="6493348" y="1298394"/>
            <a:ext cx="2424418" cy="1786659"/>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522D0BF-1806-48E0-9D3A-5A9EF2716760}"/>
                  </a:ext>
                </a:extLst>
              </p:cNvPr>
              <p:cNvSpPr txBox="1"/>
              <p:nvPr/>
            </p:nvSpPr>
            <p:spPr>
              <a:xfrm>
                <a:off x="2699424" y="3602874"/>
                <a:ext cx="4327595" cy="688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solidFill>
                                <a:prstClr val="black"/>
                              </a:solidFill>
                              <a:latin typeface="Cambria Math" panose="02040503050406030204" pitchFamily="18" charset="0"/>
                            </a:rPr>
                          </m:ctrlPr>
                        </m:naryPr>
                        <m:sub/>
                        <m:sup/>
                        <m:e>
                          <m:r>
                            <a:rPr lang="en-US" i="1" smtClean="0">
                              <a:solidFill>
                                <a:prstClr val="black"/>
                              </a:solidFill>
                              <a:latin typeface="Cambria Math" panose="02040503050406030204" pitchFamily="18" charset="0"/>
                              <a:ea typeface="Cambria Math" panose="02040503050406030204" pitchFamily="18" charset="0"/>
                            </a:rPr>
                            <m:t>𝜏</m:t>
                          </m:r>
                          <m:r>
                            <a:rPr lang="en-US" i="1" smtClean="0">
                              <a:solidFill>
                                <a:prstClr val="black"/>
                              </a:solidFill>
                              <a:latin typeface="Cambria Math" panose="02040503050406030204" pitchFamily="18" charset="0"/>
                              <a:ea typeface="Cambria Math" panose="02040503050406030204" pitchFamily="18" charset="0"/>
                            </a:rPr>
                            <m:t>=</m:t>
                          </m:r>
                          <m:sSub>
                            <m:sSubPr>
                              <m:ctrlPr>
                                <a:rPr lang="en-US" i="1" smtClean="0">
                                  <a:solidFill>
                                    <a:prstClr val="black"/>
                                  </a:solidFill>
                                  <a:latin typeface="Cambria Math" panose="02040503050406030204" pitchFamily="18" charset="0"/>
                                  <a:ea typeface="Cambria Math" panose="02040503050406030204" pitchFamily="18" charset="0"/>
                                </a:rPr>
                              </m:ctrlPr>
                            </m:sSubPr>
                            <m:e>
                              <m:r>
                                <a:rPr lang="en-US" i="1" smtClean="0">
                                  <a:solidFill>
                                    <a:prstClr val="black"/>
                                  </a:solidFill>
                                  <a:latin typeface="Cambria Math" panose="02040503050406030204" pitchFamily="18" charset="0"/>
                                  <a:ea typeface="Cambria Math" panose="02040503050406030204" pitchFamily="18" charset="0"/>
                                </a:rPr>
                                <m:t>𝐹</m:t>
                              </m:r>
                            </m:e>
                            <m:sub>
                              <m:r>
                                <a:rPr lang="en-US" i="1" smtClean="0">
                                  <a:solidFill>
                                    <a:prstClr val="black"/>
                                  </a:solidFill>
                                  <a:latin typeface="Cambria Math" panose="02040503050406030204" pitchFamily="18" charset="0"/>
                                  <a:ea typeface="Cambria Math" panose="02040503050406030204" pitchFamily="18" charset="0"/>
                                </a:rPr>
                                <m:t>𝐵</m:t>
                              </m:r>
                            </m:sub>
                          </m:sSub>
                          <m:r>
                            <a:rPr lang="en-US" i="1" smtClean="0">
                              <a:solidFill>
                                <a:prstClr val="black"/>
                              </a:solidFill>
                              <a:latin typeface="Cambria Math" panose="02040503050406030204" pitchFamily="18" charset="0"/>
                              <a:ea typeface="Cambria Math" panose="02040503050406030204" pitchFamily="18" charset="0"/>
                            </a:rPr>
                            <m:t>𝑙</m:t>
                          </m:r>
                          <m:r>
                            <a:rPr lang="en-US" i="1" smtClean="0">
                              <a:solidFill>
                                <a:prstClr val="black"/>
                              </a:solidFill>
                              <a:latin typeface="Cambria Math" panose="02040503050406030204" pitchFamily="18" charset="0"/>
                              <a:ea typeface="Cambria Math" panose="02040503050406030204" pitchFamily="18" charset="0"/>
                            </a:rPr>
                            <m:t>−</m:t>
                          </m:r>
                          <m:r>
                            <a:rPr lang="en-US" i="1" smtClean="0">
                              <a:solidFill>
                                <a:prstClr val="black"/>
                              </a:solidFill>
                              <a:latin typeface="Cambria Math" panose="02040503050406030204" pitchFamily="18" charset="0"/>
                              <a:ea typeface="Cambria Math" panose="02040503050406030204" pitchFamily="18" charset="0"/>
                            </a:rPr>
                            <m:t>𝑀𝑔</m:t>
                          </m:r>
                          <m:d>
                            <m:dPr>
                              <m:ctrlPr>
                                <a:rPr lang="en-US" i="1" smtClean="0">
                                  <a:solidFill>
                                    <a:prstClr val="black"/>
                                  </a:solidFill>
                                  <a:latin typeface="Cambria Math" panose="02040503050406030204" pitchFamily="18" charset="0"/>
                                  <a:ea typeface="Cambria Math" panose="02040503050406030204" pitchFamily="18" charset="0"/>
                                </a:rPr>
                              </m:ctrlPr>
                            </m:dPr>
                            <m:e>
                              <m:f>
                                <m:fPr>
                                  <m:type m:val="skw"/>
                                  <m:ctrlPr>
                                    <a:rPr lang="en-US" i="1" smtClean="0">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𝑙</m:t>
                                  </m:r>
                                </m:num>
                                <m:den>
                                  <m:r>
                                    <a:rPr lang="en-US" i="1" smtClean="0">
                                      <a:solidFill>
                                        <a:prstClr val="black"/>
                                      </a:solidFill>
                                      <a:latin typeface="Cambria Math" panose="02040503050406030204" pitchFamily="18" charset="0"/>
                                      <a:ea typeface="Cambria Math" panose="02040503050406030204" pitchFamily="18" charset="0"/>
                                    </a:rPr>
                                    <m:t>2</m:t>
                                  </m:r>
                                </m:den>
                              </m:f>
                            </m:e>
                          </m:d>
                          <m:r>
                            <a:rPr lang="en-US" i="1" smtClean="0">
                              <a:solidFill>
                                <a:prstClr val="black"/>
                              </a:solidFill>
                              <a:latin typeface="Cambria Math" panose="02040503050406030204" pitchFamily="18" charset="0"/>
                              <a:ea typeface="Cambria Math" panose="02040503050406030204" pitchFamily="18" charset="0"/>
                            </a:rPr>
                            <m:t>−</m:t>
                          </m:r>
                          <m:d>
                            <m:dPr>
                              <m:ctrlPr>
                                <a:rPr lang="en-US" i="1" smtClean="0">
                                  <a:solidFill>
                                    <a:prstClr val="black"/>
                                  </a:solidFill>
                                  <a:latin typeface="Cambria Math" panose="02040503050406030204" pitchFamily="18" charset="0"/>
                                  <a:ea typeface="Cambria Math" panose="02040503050406030204" pitchFamily="18" charset="0"/>
                                </a:rPr>
                              </m:ctrlPr>
                            </m:dPr>
                            <m:e>
                              <m:f>
                                <m:fPr>
                                  <m:ctrlPr>
                                    <a:rPr lang="en-US" i="1" smtClean="0">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1</m:t>
                                  </m:r>
                                </m:num>
                                <m:den>
                                  <m:r>
                                    <a:rPr lang="en-US" i="1" smtClean="0">
                                      <a:solidFill>
                                        <a:prstClr val="black"/>
                                      </a:solidFill>
                                      <a:latin typeface="Cambria Math" panose="02040503050406030204" pitchFamily="18" charset="0"/>
                                      <a:ea typeface="Cambria Math" panose="02040503050406030204" pitchFamily="18" charset="0"/>
                                    </a:rPr>
                                    <m:t>2</m:t>
                                  </m:r>
                                </m:den>
                              </m:f>
                              <m:r>
                                <a:rPr lang="en-US" i="1" smtClean="0">
                                  <a:solidFill>
                                    <a:prstClr val="black"/>
                                  </a:solidFill>
                                  <a:latin typeface="Cambria Math" panose="02040503050406030204" pitchFamily="18" charset="0"/>
                                  <a:ea typeface="Cambria Math" panose="02040503050406030204" pitchFamily="18" charset="0"/>
                                </a:rPr>
                                <m:t>𝑀𝑔</m:t>
                              </m:r>
                            </m:e>
                          </m:d>
                          <m:d>
                            <m:dPr>
                              <m:ctrlPr>
                                <a:rPr lang="en-US" i="1" smtClean="0">
                                  <a:solidFill>
                                    <a:prstClr val="black"/>
                                  </a:solidFill>
                                  <a:latin typeface="Cambria Math" panose="02040503050406030204" pitchFamily="18" charset="0"/>
                                  <a:ea typeface="Cambria Math" panose="02040503050406030204" pitchFamily="18" charset="0"/>
                                </a:rPr>
                              </m:ctrlPr>
                            </m:dPr>
                            <m:e>
                              <m:f>
                                <m:fPr>
                                  <m:type m:val="skw"/>
                                  <m:ctrlPr>
                                    <a:rPr lang="en-US" i="1" smtClean="0">
                                      <a:solidFill>
                                        <a:prstClr val="black"/>
                                      </a:solidFill>
                                      <a:latin typeface="Cambria Math" panose="02040503050406030204" pitchFamily="18" charset="0"/>
                                      <a:ea typeface="Cambria Math" panose="02040503050406030204" pitchFamily="18" charset="0"/>
                                    </a:rPr>
                                  </m:ctrlPr>
                                </m:fPr>
                                <m:num>
                                  <m:r>
                                    <a:rPr lang="en-US" i="1" smtClean="0">
                                      <a:solidFill>
                                        <a:prstClr val="black"/>
                                      </a:solidFill>
                                      <a:latin typeface="Cambria Math" panose="02040503050406030204" pitchFamily="18" charset="0"/>
                                      <a:ea typeface="Cambria Math" panose="02040503050406030204" pitchFamily="18" charset="0"/>
                                    </a:rPr>
                                    <m:t>𝑙</m:t>
                                  </m:r>
                                </m:num>
                                <m:den>
                                  <m:r>
                                    <a:rPr lang="en-US" i="1" smtClean="0">
                                      <a:solidFill>
                                        <a:prstClr val="black"/>
                                      </a:solidFill>
                                      <a:latin typeface="Cambria Math" panose="02040503050406030204" pitchFamily="18" charset="0"/>
                                      <a:ea typeface="Cambria Math" panose="02040503050406030204" pitchFamily="18" charset="0"/>
                                    </a:rPr>
                                    <m:t>4</m:t>
                                  </m:r>
                                </m:den>
                              </m:f>
                            </m:e>
                          </m:d>
                          <m:r>
                            <a:rPr lang="en-US" i="1" smtClean="0">
                              <a:solidFill>
                                <a:prstClr val="black"/>
                              </a:solidFill>
                              <a:latin typeface="Cambria Math" panose="02040503050406030204" pitchFamily="18" charset="0"/>
                              <a:ea typeface="Cambria Math" panose="02040503050406030204" pitchFamily="18" charset="0"/>
                            </a:rPr>
                            <m:t>=0</m:t>
                          </m:r>
                        </m:e>
                      </m:nary>
                    </m:oMath>
                  </m:oMathPara>
                </a14:m>
                <a:endParaRPr lang="en-US" dirty="0">
                  <a:solidFill>
                    <a:prstClr val="black"/>
                  </a:solidFill>
                  <a:latin typeface="Gill Sans MT" panose="020B0502020104020203"/>
                </a:endParaRPr>
              </a:p>
            </p:txBody>
          </p:sp>
        </mc:Choice>
        <mc:Fallback xmlns="">
          <p:sp>
            <p:nvSpPr>
              <p:cNvPr id="15" name="TextBox 14">
                <a:extLst>
                  <a:ext uri="{FF2B5EF4-FFF2-40B4-BE49-F238E27FC236}">
                    <a16:creationId xmlns:a16="http://schemas.microsoft.com/office/drawing/2014/main" id="{B522D0BF-1806-48E0-9D3A-5A9EF2716760}"/>
                  </a:ext>
                </a:extLst>
              </p:cNvPr>
              <p:cNvSpPr txBox="1">
                <a:spLocks noRot="1" noChangeAspect="1" noMove="1" noResize="1" noEditPoints="1" noAdjustHandles="1" noChangeArrowheads="1" noChangeShapeType="1" noTextEdit="1"/>
              </p:cNvSpPr>
              <p:nvPr/>
            </p:nvSpPr>
            <p:spPr>
              <a:xfrm>
                <a:off x="2699424" y="3602874"/>
                <a:ext cx="4327595" cy="6882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04C51D7-2051-49DA-932E-1BE3E5952622}"/>
                  </a:ext>
                </a:extLst>
              </p:cNvPr>
              <p:cNvSpPr/>
              <p:nvPr/>
            </p:nvSpPr>
            <p:spPr>
              <a:xfrm>
                <a:off x="1904770" y="4325716"/>
                <a:ext cx="5916902" cy="67685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ea typeface="Cambria Math" panose="02040503050406030204" pitchFamily="18" charset="0"/>
                        </a:rPr>
                        <m:t>  </m:t>
                      </m:r>
                      <m:sSub>
                        <m:sSubPr>
                          <m:ctrlPr>
                            <a:rPr lang="en-US" sz="2000" i="1" smtClean="0">
                              <a:solidFill>
                                <a:srgbClr val="FF0000"/>
                              </a:solidFill>
                              <a:latin typeface="Cambria Math" panose="02040503050406030204" pitchFamily="18" charset="0"/>
                              <a:ea typeface="Cambria Math" panose="02040503050406030204" pitchFamily="18" charset="0"/>
                            </a:rPr>
                          </m:ctrlPr>
                        </m:sSubPr>
                        <m:e>
                          <m:r>
                            <a:rPr lang="en-US" sz="2000" i="1">
                              <a:solidFill>
                                <a:srgbClr val="FF0000"/>
                              </a:solidFill>
                              <a:latin typeface="Cambria Math" panose="02040503050406030204" pitchFamily="18" charset="0"/>
                              <a:ea typeface="Cambria Math" panose="02040503050406030204" pitchFamily="18" charset="0"/>
                            </a:rPr>
                            <m:t>𝐹</m:t>
                          </m:r>
                        </m:e>
                        <m:sub>
                          <m:r>
                            <a:rPr lang="en-US" sz="2000" i="1">
                              <a:solidFill>
                                <a:srgbClr val="FF0000"/>
                              </a:solidFill>
                              <a:latin typeface="Cambria Math" panose="02040503050406030204" pitchFamily="18" charset="0"/>
                              <a:ea typeface="Cambria Math" panose="02040503050406030204" pitchFamily="18" charset="0"/>
                            </a:rPr>
                            <m:t>𝐵</m:t>
                          </m:r>
                        </m:sub>
                      </m:sSub>
                      <m:r>
                        <a:rPr lang="en-US" sz="2000" i="1">
                          <a:solidFill>
                            <a:srgbClr val="FF0000"/>
                          </a:solidFill>
                          <a:latin typeface="Cambria Math" panose="02040503050406030204" pitchFamily="18" charset="0"/>
                          <a:ea typeface="Cambria Math" panose="02040503050406030204" pitchFamily="18" charset="0"/>
                        </a:rPr>
                        <m:t>=</m:t>
                      </m:r>
                      <m:f>
                        <m:fPr>
                          <m:ctrlPr>
                            <a:rPr lang="en-US" sz="2000" i="1">
                              <a:solidFill>
                                <a:srgbClr val="FF0000"/>
                              </a:solidFill>
                              <a:latin typeface="Cambria Math" panose="02040503050406030204" pitchFamily="18" charset="0"/>
                              <a:ea typeface="Cambria Math" panose="02040503050406030204" pitchFamily="18" charset="0"/>
                            </a:rPr>
                          </m:ctrlPr>
                        </m:fPr>
                        <m:num>
                          <m:r>
                            <a:rPr lang="en-US" sz="2000" i="1">
                              <a:solidFill>
                                <a:srgbClr val="FF0000"/>
                              </a:solidFill>
                              <a:latin typeface="Cambria Math" panose="02040503050406030204" pitchFamily="18" charset="0"/>
                              <a:ea typeface="Cambria Math" panose="02040503050406030204" pitchFamily="18" charset="0"/>
                            </a:rPr>
                            <m:t>5</m:t>
                          </m:r>
                        </m:num>
                        <m:den>
                          <m:r>
                            <a:rPr lang="en-US" sz="2000" i="1">
                              <a:solidFill>
                                <a:srgbClr val="FF0000"/>
                              </a:solidFill>
                              <a:latin typeface="Cambria Math" panose="02040503050406030204" pitchFamily="18" charset="0"/>
                              <a:ea typeface="Cambria Math" panose="02040503050406030204" pitchFamily="18" charset="0"/>
                            </a:rPr>
                            <m:t>8</m:t>
                          </m:r>
                        </m:den>
                      </m:f>
                      <m:r>
                        <a:rPr lang="en-US" sz="2000" i="1">
                          <a:solidFill>
                            <a:srgbClr val="FF0000"/>
                          </a:solidFill>
                          <a:latin typeface="Cambria Math" panose="02040503050406030204" pitchFamily="18" charset="0"/>
                          <a:ea typeface="Cambria Math" panose="02040503050406030204" pitchFamily="18" charset="0"/>
                        </a:rPr>
                        <m:t>𝑀𝑔</m:t>
                      </m:r>
                      <m:r>
                        <a:rPr lang="en-US" sz="2000" i="1">
                          <a:solidFill>
                            <a:schemeClr val="tx1"/>
                          </a:solidFill>
                          <a:latin typeface="Cambria Math" panose="02040503050406030204" pitchFamily="18" charset="0"/>
                          <a:ea typeface="Cambria Math" panose="02040503050406030204" pitchFamily="18" charset="0"/>
                        </a:rPr>
                        <m:t>=</m:t>
                      </m:r>
                      <m:f>
                        <m:fPr>
                          <m:ctrlPr>
                            <a:rPr lang="en-US" sz="2000" i="1">
                              <a:solidFill>
                                <a:schemeClr val="tx1"/>
                              </a:solidFill>
                              <a:latin typeface="Cambria Math" panose="02040503050406030204" pitchFamily="18" charset="0"/>
                              <a:ea typeface="Cambria Math" panose="02040503050406030204" pitchFamily="18" charset="0"/>
                            </a:rPr>
                          </m:ctrlPr>
                        </m:fPr>
                        <m:num>
                          <m:r>
                            <a:rPr lang="en-US" sz="2000" i="1">
                              <a:solidFill>
                                <a:schemeClr val="tx1"/>
                              </a:solidFill>
                              <a:latin typeface="Cambria Math" panose="02040503050406030204" pitchFamily="18" charset="0"/>
                              <a:ea typeface="Cambria Math" panose="02040503050406030204" pitchFamily="18" charset="0"/>
                            </a:rPr>
                            <m:t>5</m:t>
                          </m:r>
                        </m:num>
                        <m:den>
                          <m:r>
                            <a:rPr lang="en-US" sz="2000" i="1">
                              <a:solidFill>
                                <a:schemeClr val="tx1"/>
                              </a:solidFill>
                              <a:latin typeface="Cambria Math" panose="02040503050406030204" pitchFamily="18" charset="0"/>
                              <a:ea typeface="Cambria Math" panose="02040503050406030204" pitchFamily="18" charset="0"/>
                            </a:rPr>
                            <m:t>8</m:t>
                          </m:r>
                        </m:den>
                      </m:f>
                      <m:d>
                        <m:dPr>
                          <m:ctrlPr>
                            <a:rPr lang="en-US" sz="2000" i="1">
                              <a:solidFill>
                                <a:schemeClr val="tx1"/>
                              </a:solidFill>
                              <a:latin typeface="Cambria Math" panose="02040503050406030204" pitchFamily="18" charset="0"/>
                              <a:ea typeface="Cambria Math" panose="02040503050406030204" pitchFamily="18" charset="0"/>
                            </a:rPr>
                          </m:ctrlPr>
                        </m:dPr>
                        <m:e>
                          <m:r>
                            <a:rPr lang="en-US" sz="2000" i="1">
                              <a:solidFill>
                                <a:schemeClr val="tx1"/>
                              </a:solidFill>
                              <a:latin typeface="Cambria Math" panose="02040503050406030204" pitchFamily="18" charset="0"/>
                              <a:ea typeface="Cambria Math" panose="02040503050406030204" pitchFamily="18" charset="0"/>
                            </a:rPr>
                            <m:t>940 </m:t>
                          </m:r>
                          <m:r>
                            <a:rPr lang="en-US" sz="2000" i="1">
                              <a:solidFill>
                                <a:schemeClr val="tx1"/>
                              </a:solidFill>
                              <a:latin typeface="Cambria Math" panose="02040503050406030204" pitchFamily="18" charset="0"/>
                              <a:ea typeface="Cambria Math" panose="02040503050406030204" pitchFamily="18" charset="0"/>
                            </a:rPr>
                            <m:t>𝑘𝑔</m:t>
                          </m:r>
                        </m:e>
                      </m:d>
                      <m:r>
                        <a:rPr lang="en-US" sz="2000" i="1">
                          <a:solidFill>
                            <a:schemeClr val="tx1"/>
                          </a:solidFill>
                          <a:latin typeface="Cambria Math" panose="02040503050406030204" pitchFamily="18" charset="0"/>
                          <a:ea typeface="Cambria Math" panose="02040503050406030204" pitchFamily="18" charset="0"/>
                        </a:rPr>
                        <m:t>(9.81 </m:t>
                      </m:r>
                      <m:f>
                        <m:fPr>
                          <m:type m:val="lin"/>
                          <m:ctrlPr>
                            <a:rPr lang="en-US" sz="2000" i="1">
                              <a:solidFill>
                                <a:schemeClr val="tx1"/>
                              </a:solidFill>
                              <a:latin typeface="Cambria Math" panose="02040503050406030204" pitchFamily="18" charset="0"/>
                              <a:ea typeface="Cambria Math" panose="02040503050406030204" pitchFamily="18" charset="0"/>
                            </a:rPr>
                          </m:ctrlPr>
                        </m:fPr>
                        <m:num>
                          <m:r>
                            <a:rPr lang="en-US" sz="2000" i="1">
                              <a:solidFill>
                                <a:schemeClr val="tx1"/>
                              </a:solidFill>
                              <a:latin typeface="Cambria Math" panose="02040503050406030204" pitchFamily="18" charset="0"/>
                              <a:ea typeface="Cambria Math" panose="02040503050406030204" pitchFamily="18" charset="0"/>
                            </a:rPr>
                            <m:t>𝑚</m:t>
                          </m:r>
                        </m:num>
                        <m:den>
                          <m:sSup>
                            <m:sSupPr>
                              <m:ctrlPr>
                                <a:rPr lang="en-US" sz="2000" i="1">
                                  <a:solidFill>
                                    <a:schemeClr val="tx1"/>
                                  </a:solidFill>
                                  <a:latin typeface="Cambria Math" panose="02040503050406030204" pitchFamily="18" charset="0"/>
                                  <a:ea typeface="Cambria Math" panose="02040503050406030204" pitchFamily="18" charset="0"/>
                                </a:rPr>
                              </m:ctrlPr>
                            </m:sSupPr>
                            <m:e>
                              <m:r>
                                <a:rPr lang="en-US" sz="2000" i="1">
                                  <a:solidFill>
                                    <a:schemeClr val="tx1"/>
                                  </a:solidFill>
                                  <a:latin typeface="Cambria Math" panose="02040503050406030204" pitchFamily="18" charset="0"/>
                                  <a:ea typeface="Cambria Math" panose="02040503050406030204" pitchFamily="18" charset="0"/>
                                </a:rPr>
                                <m:t>𝑠</m:t>
                              </m:r>
                            </m:e>
                            <m:sup>
                              <m:r>
                                <a:rPr lang="en-US" sz="2000" i="1">
                                  <a:solidFill>
                                    <a:schemeClr val="tx1"/>
                                  </a:solidFill>
                                  <a:latin typeface="Cambria Math" panose="02040503050406030204" pitchFamily="18" charset="0"/>
                                  <a:ea typeface="Cambria Math" panose="02040503050406030204" pitchFamily="18" charset="0"/>
                                </a:rPr>
                                <m:t>2</m:t>
                              </m:r>
                            </m:sup>
                          </m:sSup>
                          <m:r>
                            <a:rPr lang="en-US" sz="2000" i="1">
                              <a:solidFill>
                                <a:schemeClr val="tx1"/>
                              </a:solidFill>
                              <a:latin typeface="Cambria Math" panose="02040503050406030204" pitchFamily="18" charset="0"/>
                              <a:ea typeface="Cambria Math" panose="02040503050406030204" pitchFamily="18" charset="0"/>
                            </a:rPr>
                            <m:t>)=57</m:t>
                          </m:r>
                          <m:r>
                            <a:rPr lang="en-US" sz="2000" b="0" i="1" smtClean="0">
                              <a:solidFill>
                                <a:schemeClr val="tx1"/>
                              </a:solidFill>
                              <a:latin typeface="Cambria Math" panose="02040503050406030204" pitchFamily="18" charset="0"/>
                              <a:ea typeface="Cambria Math" panose="02040503050406030204" pitchFamily="18" charset="0"/>
                            </a:rPr>
                            <m:t>63</m:t>
                          </m:r>
                          <m:r>
                            <a:rPr lang="en-US" sz="2000" i="1">
                              <a:solidFill>
                                <a:schemeClr val="tx1"/>
                              </a:solidFill>
                              <a:latin typeface="Cambria Math" panose="02040503050406030204" pitchFamily="18" charset="0"/>
                              <a:ea typeface="Cambria Math" panose="02040503050406030204" pitchFamily="18" charset="0"/>
                            </a:rPr>
                            <m:t> </m:t>
                          </m:r>
                          <m:r>
                            <a:rPr lang="en-US" sz="2000" i="1">
                              <a:solidFill>
                                <a:schemeClr val="tx1"/>
                              </a:solidFill>
                              <a:latin typeface="Cambria Math" panose="02040503050406030204" pitchFamily="18" charset="0"/>
                              <a:ea typeface="Cambria Math" panose="02040503050406030204" pitchFamily="18" charset="0"/>
                            </a:rPr>
                            <m:t>𝑁</m:t>
                          </m:r>
                        </m:den>
                      </m:f>
                    </m:oMath>
                  </m:oMathPara>
                </a14:m>
                <a:endParaRPr lang="en-US" sz="2000" dirty="0"/>
              </a:p>
            </p:txBody>
          </p:sp>
        </mc:Choice>
        <mc:Fallback xmlns="">
          <p:sp>
            <p:nvSpPr>
              <p:cNvPr id="6" name="Rectangle 5">
                <a:extLst>
                  <a:ext uri="{FF2B5EF4-FFF2-40B4-BE49-F238E27FC236}">
                    <a16:creationId xmlns:a16="http://schemas.microsoft.com/office/drawing/2014/main" id="{F04C51D7-2051-49DA-932E-1BE3E5952622}"/>
                  </a:ext>
                </a:extLst>
              </p:cNvPr>
              <p:cNvSpPr>
                <a:spLocks noRot="1" noChangeAspect="1" noMove="1" noResize="1" noEditPoints="1" noAdjustHandles="1" noChangeArrowheads="1" noChangeShapeType="1" noTextEdit="1"/>
              </p:cNvSpPr>
              <p:nvPr/>
            </p:nvSpPr>
            <p:spPr>
              <a:xfrm>
                <a:off x="1904770" y="4325716"/>
                <a:ext cx="5916902" cy="67685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E6216E8-D628-4FB6-A70E-2BEF47F0D8A3}"/>
                  </a:ext>
                </a:extLst>
              </p:cNvPr>
              <p:cNvSpPr/>
              <p:nvPr/>
            </p:nvSpPr>
            <p:spPr>
              <a:xfrm>
                <a:off x="1347495" y="5106087"/>
                <a:ext cx="4121065" cy="837665"/>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nary>
                        <m:naryPr>
                          <m:chr m:val="∑"/>
                          <m:subHide m:val="on"/>
                          <m:supHide m:val="on"/>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naryPr>
                        <m:sub/>
                        <m:sup/>
                        <m:e>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𝑦</m:t>
                              </m:r>
                            </m:sub>
                          </m:sSub>
                        </m:e>
                      </m:nary>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𝐹</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𝐴</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sSub>
                        <m:sSubPr>
                          <m:ctrlPr>
                            <a:rPr kumimoji="0" lang="en-US" sz="2000" b="0" i="1" u="none" strike="noStrike" kern="0" cap="none" spc="0" normalizeH="0" baseline="0" noProof="0" smtClean="0">
                              <a:ln>
                                <a:noFill/>
                              </a:ln>
                              <a:solidFill>
                                <a:srgbClr val="FF0000"/>
                              </a:solidFill>
                              <a:effectLst/>
                              <a:uLnTx/>
                              <a:uFillTx/>
                              <a:latin typeface="Cambria Math" panose="02040503050406030204" pitchFamily="18" charset="0"/>
                            </a:rPr>
                          </m:ctrlPr>
                        </m:sSubPr>
                        <m:e>
                          <m:r>
                            <a:rPr kumimoji="0" lang="en-US" sz="2000" b="0" i="1" u="none" strike="noStrike" kern="0" cap="none" spc="0" normalizeH="0" baseline="0" noProof="0" smtClean="0">
                              <a:ln>
                                <a:noFill/>
                              </a:ln>
                              <a:solidFill>
                                <a:srgbClr val="FF0000"/>
                              </a:solidFill>
                              <a:effectLst/>
                              <a:uLnTx/>
                              <a:uFillTx/>
                              <a:latin typeface="Cambria Math" panose="02040503050406030204" pitchFamily="18" charset="0"/>
                            </a:rPr>
                            <m:t>𝐹</m:t>
                          </m:r>
                        </m:e>
                        <m:sub>
                          <m:r>
                            <a:rPr kumimoji="0" lang="en-US" sz="2000" b="0" i="1" u="none" strike="noStrike" kern="0" cap="none" spc="0" normalizeH="0" baseline="0" noProof="0" smtClean="0">
                              <a:ln>
                                <a:noFill/>
                              </a:ln>
                              <a:solidFill>
                                <a:srgbClr val="FF0000"/>
                              </a:solidFill>
                              <a:effectLst/>
                              <a:uLnTx/>
                              <a:uFillTx/>
                              <a:latin typeface="Cambria Math" panose="02040503050406030204" pitchFamily="18" charset="0"/>
                            </a:rPr>
                            <m:t>𝐵</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𝑀𝑔</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1</m:t>
                          </m:r>
                        </m:num>
                        <m:den>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den>
                      </m:f>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𝑀𝑔</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=0 </m:t>
                      </m:r>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7" name="Rectangle 16">
                <a:extLst>
                  <a:ext uri="{FF2B5EF4-FFF2-40B4-BE49-F238E27FC236}">
                    <a16:creationId xmlns:a16="http://schemas.microsoft.com/office/drawing/2014/main" id="{CE6216E8-D628-4FB6-A70E-2BEF47F0D8A3}"/>
                  </a:ext>
                </a:extLst>
              </p:cNvPr>
              <p:cNvSpPr>
                <a:spLocks noRot="1" noChangeAspect="1" noMove="1" noResize="1" noEditPoints="1" noAdjustHandles="1" noChangeArrowheads="1" noChangeShapeType="1" noTextEdit="1"/>
              </p:cNvSpPr>
              <p:nvPr/>
            </p:nvSpPr>
            <p:spPr>
              <a:xfrm>
                <a:off x="1347495" y="5106087"/>
                <a:ext cx="4121065" cy="837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78D96F53-F271-44BA-AF91-E6F50EABD513}"/>
                  </a:ext>
                </a:extLst>
              </p:cNvPr>
              <p:cNvSpPr/>
              <p:nvPr/>
            </p:nvSpPr>
            <p:spPr>
              <a:xfrm>
                <a:off x="5504936" y="5100427"/>
                <a:ext cx="1976823" cy="66851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b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𝐹</m:t>
                          </m:r>
                        </m:e>
                        <m: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𝐴</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f>
                        <m:f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fPr>
                        <m:num>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3</m:t>
                          </m:r>
                        </m:num>
                        <m:den>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m:t>
                          </m:r>
                        </m:den>
                      </m:f>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𝑀𝑔</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m:t>
                      </m:r>
                      <m:sSub>
                        <m:sSubPr>
                          <m:ctrlPr>
                            <a:rPr kumimoji="0" lang="en-US" sz="20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ctrlPr>
                        </m:sSubPr>
                        <m:e>
                          <m:r>
                            <a:rPr kumimoji="0" lang="en-US" sz="20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𝐹</m:t>
                          </m:r>
                        </m:e>
                        <m:sub>
                          <m:r>
                            <a:rPr kumimoji="0" lang="en-US" sz="2000" b="0" i="1" u="none" strike="noStrike" kern="0" cap="none" spc="0" normalizeH="0" baseline="0" noProof="0" smtClean="0">
                              <a:ln>
                                <a:noFill/>
                              </a:ln>
                              <a:solidFill>
                                <a:srgbClr val="FF0000"/>
                              </a:solidFill>
                              <a:effectLst/>
                              <a:uLnTx/>
                              <a:uFillTx/>
                              <a:latin typeface="Cambria Math" panose="02040503050406030204" pitchFamily="18" charset="0"/>
                              <a:ea typeface="Cambria Math" panose="02040503050406030204" pitchFamily="18" charset="0"/>
                            </a:rPr>
                            <m:t>𝐵</m:t>
                          </m:r>
                        </m:sub>
                      </m:sSub>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9" name="Rectangle 18">
                <a:extLst>
                  <a:ext uri="{FF2B5EF4-FFF2-40B4-BE49-F238E27FC236}">
                    <a16:creationId xmlns:a16="http://schemas.microsoft.com/office/drawing/2014/main" id="{78D96F53-F271-44BA-AF91-E6F50EABD513}"/>
                  </a:ext>
                </a:extLst>
              </p:cNvPr>
              <p:cNvSpPr>
                <a:spLocks noRot="1" noChangeAspect="1" noMove="1" noResize="1" noEditPoints="1" noAdjustHandles="1" noChangeArrowheads="1" noChangeShapeType="1" noTextEdit="1"/>
              </p:cNvSpPr>
              <p:nvPr/>
            </p:nvSpPr>
            <p:spPr>
              <a:xfrm>
                <a:off x="5504936" y="5100427"/>
                <a:ext cx="1976823" cy="66851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B44E4FB1-7900-4B6E-970E-8694366BC31B}"/>
                  </a:ext>
                </a:extLst>
              </p:cNvPr>
              <p:cNvSpPr/>
              <p:nvPr/>
            </p:nvSpPr>
            <p:spPr>
              <a:xfrm>
                <a:off x="2405809" y="5834063"/>
                <a:ext cx="4478918" cy="668581"/>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sz="2000" i="1" kern="0" smtClean="0">
                              <a:solidFill>
                                <a:prstClr val="black"/>
                              </a:solidFill>
                              <a:latin typeface="Cambria Math" panose="02040503050406030204" pitchFamily="18" charset="0"/>
                              <a:ea typeface="Cambria Math" panose="02040503050406030204" pitchFamily="18" charset="0"/>
                            </a:rPr>
                          </m:ctrlPr>
                        </m:sSubPr>
                        <m:e>
                          <m:r>
                            <a:rPr lang="en-US" sz="2000" i="1" kern="0">
                              <a:solidFill>
                                <a:prstClr val="black"/>
                              </a:solidFill>
                              <a:latin typeface="Cambria Math" panose="02040503050406030204" pitchFamily="18" charset="0"/>
                              <a:ea typeface="Cambria Math" panose="02040503050406030204" pitchFamily="18" charset="0"/>
                            </a:rPr>
                            <m:t>𝐹</m:t>
                          </m:r>
                        </m:e>
                        <m:sub>
                          <m:r>
                            <a:rPr lang="en-US" sz="2000" i="1" kern="0">
                              <a:solidFill>
                                <a:prstClr val="black"/>
                              </a:solidFill>
                              <a:latin typeface="Cambria Math" panose="02040503050406030204" pitchFamily="18" charset="0"/>
                              <a:ea typeface="Cambria Math" panose="02040503050406030204" pitchFamily="18" charset="0"/>
                            </a:rPr>
                            <m:t>𝐴</m:t>
                          </m:r>
                        </m:sub>
                      </m:sSub>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m:t>
                      </m:r>
                      <m:f>
                        <m:f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7</m:t>
                          </m:r>
                        </m:num>
                        <m:den>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8</m:t>
                          </m:r>
                        </m:den>
                      </m:f>
                      <m:r>
                        <a:rPr kumimoji="0" lang="en-US" sz="2000" b="0" i="0" u="none" strike="noStrike" kern="0" cap="none" spc="0" normalizeH="0" baseline="0" noProof="0" smtClean="0">
                          <a:ln>
                            <a:noFill/>
                          </a:ln>
                          <a:solidFill>
                            <a:prstClr val="black"/>
                          </a:solidFill>
                          <a:effectLst/>
                          <a:uLnTx/>
                          <a:uFillTx/>
                          <a:latin typeface="Cambria Math" panose="02040503050406030204" pitchFamily="18" charset="0"/>
                        </a:rPr>
                        <m:t>(940 </m:t>
                      </m:r>
                      <m:r>
                        <m:rPr>
                          <m:sty m:val="p"/>
                        </m:rPr>
                        <a:rPr kumimoji="0" lang="en-US" sz="2000" b="0" i="0" u="none" strike="noStrike" kern="0" cap="none" spc="0" normalizeH="0" baseline="0" noProof="0" smtClean="0">
                          <a:ln>
                            <a:noFill/>
                          </a:ln>
                          <a:solidFill>
                            <a:prstClr val="black"/>
                          </a:solidFill>
                          <a:effectLst/>
                          <a:uLnTx/>
                          <a:uFillTx/>
                          <a:latin typeface="Cambria Math" panose="02040503050406030204" pitchFamily="18" charset="0"/>
                        </a:rPr>
                        <m:t>kg</m:t>
                      </m:r>
                      <m:r>
                        <a:rPr kumimoji="0" lang="en-US" sz="2000" b="0" i="0" u="none" strike="noStrike" kern="0" cap="none" spc="0" normalizeH="0" baseline="0" noProof="0" smtClean="0">
                          <a:ln>
                            <a:noFill/>
                          </a:ln>
                          <a:solidFill>
                            <a:prstClr val="black"/>
                          </a:solidFill>
                          <a:effectLst/>
                          <a:uLnTx/>
                          <a:uFillTx/>
                          <a:latin typeface="Cambria Math" panose="02040503050406030204" pitchFamily="18" charset="0"/>
                        </a:rPr>
                        <m:t>)(9.81</m:t>
                      </m:r>
                      <m:f>
                        <m:fPr>
                          <m:type m:val="lin"/>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𝑚</m:t>
                          </m:r>
                        </m:num>
                        <m:den>
                          <m:sSup>
                            <m:sSupPr>
                              <m:ctrlP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ctrlPr>
                            </m:sSupPr>
                            <m:e>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𝑠</m:t>
                              </m:r>
                            </m:e>
                            <m:sup>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2</m:t>
                              </m:r>
                            </m:sup>
                          </m:sSup>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)=8069 </m:t>
                          </m:r>
                          <m:r>
                            <a:rPr kumimoji="0" lang="en-US" sz="2000" b="0" i="1" u="none" strike="noStrike" kern="0" cap="none" spc="0" normalizeH="0" baseline="0" noProof="0" smtClean="0">
                              <a:ln>
                                <a:noFill/>
                              </a:ln>
                              <a:solidFill>
                                <a:prstClr val="black"/>
                              </a:solidFill>
                              <a:effectLst/>
                              <a:uLnTx/>
                              <a:uFillTx/>
                              <a:latin typeface="Cambria Math" panose="02040503050406030204" pitchFamily="18" charset="0"/>
                            </a:rPr>
                            <m:t>𝑁</m:t>
                          </m:r>
                        </m:den>
                      </m:f>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20" name="Rectangle 19">
                <a:extLst>
                  <a:ext uri="{FF2B5EF4-FFF2-40B4-BE49-F238E27FC236}">
                    <a16:creationId xmlns:a16="http://schemas.microsoft.com/office/drawing/2014/main" id="{B44E4FB1-7900-4B6E-970E-8694366BC31B}"/>
                  </a:ext>
                </a:extLst>
              </p:cNvPr>
              <p:cNvSpPr>
                <a:spLocks noRot="1" noChangeAspect="1" noMove="1" noResize="1" noEditPoints="1" noAdjustHandles="1" noChangeArrowheads="1" noChangeShapeType="1" noTextEdit="1"/>
              </p:cNvSpPr>
              <p:nvPr/>
            </p:nvSpPr>
            <p:spPr>
              <a:xfrm>
                <a:off x="2405809" y="5834063"/>
                <a:ext cx="4478918" cy="66858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09447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Extension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4811486-4341-4FE5-98DF-2E01C9F77846}"/>
                  </a:ext>
                </a:extLst>
              </p:cNvPr>
              <p:cNvSpPr/>
              <p:nvPr/>
            </p:nvSpPr>
            <p:spPr>
              <a:xfrm>
                <a:off x="134224" y="974544"/>
                <a:ext cx="8743425" cy="1569660"/>
              </a:xfrm>
              <a:prstGeom prst="rect">
                <a:avLst/>
              </a:prstGeom>
            </p:spPr>
            <p:txBody>
              <a:bodyPr wrap="square">
                <a:spAutoFit/>
              </a:bodyPr>
              <a:lstStyle/>
              <a:p>
                <a:pPr lvl="0" algn="just"/>
                <a:r>
                  <a:rPr lang="en-US" sz="2400" dirty="0">
                    <a:solidFill>
                      <a:prstClr val="black"/>
                    </a:solidFill>
                    <a:latin typeface="Times New Roman" panose="02020603050405020304" pitchFamily="18" charset="0"/>
                    <a:cs typeface="Times New Roman" panose="02020603050405020304" pitchFamily="18" charset="0"/>
                  </a:rPr>
                  <a:t>A 0.0125 kg bullet strikes a 0.240 kg block attached to a fixed horizontal spring whose spring constant is </a:t>
                </a:r>
                <a14:m>
                  <m:oMath xmlns:m="http://schemas.openxmlformats.org/officeDocument/2006/math">
                    <m:r>
                      <a:rPr lang="en-US" sz="2400" i="1" dirty="0">
                        <a:solidFill>
                          <a:prstClr val="black"/>
                        </a:solidFill>
                        <a:latin typeface="Cambria Math" panose="02040503050406030204" pitchFamily="18" charset="0"/>
                      </a:rPr>
                      <m:t>2.25</m:t>
                    </m:r>
                    <m:r>
                      <a:rPr lang="en-US" sz="2400" i="1" dirty="0">
                        <a:solidFill>
                          <a:prstClr val="black"/>
                        </a:solidFill>
                        <a:latin typeface="Cambria Math" panose="02040503050406030204" pitchFamily="18" charset="0"/>
                        <a:ea typeface="Cambria Math" panose="02040503050406030204" pitchFamily="18" charset="0"/>
                      </a:rPr>
                      <m:t>×</m:t>
                    </m:r>
                    <m:sSup>
                      <m:sSupPr>
                        <m:ctrlPr>
                          <a:rPr lang="en-US" sz="2400" i="1" dirty="0">
                            <a:solidFill>
                              <a:prstClr val="black"/>
                            </a:solidFill>
                            <a:latin typeface="Cambria Math" panose="02040503050406030204" pitchFamily="18" charset="0"/>
                            <a:ea typeface="Cambria Math" panose="02040503050406030204" pitchFamily="18" charset="0"/>
                          </a:rPr>
                        </m:ctrlPr>
                      </m:sSupPr>
                      <m:e>
                        <m:r>
                          <a:rPr lang="en-US" sz="2400" i="1" dirty="0">
                            <a:solidFill>
                              <a:prstClr val="black"/>
                            </a:solidFill>
                            <a:latin typeface="Cambria Math" panose="02040503050406030204" pitchFamily="18" charset="0"/>
                            <a:ea typeface="Cambria Math" panose="02040503050406030204" pitchFamily="18" charset="0"/>
                          </a:rPr>
                          <m:t>10</m:t>
                        </m:r>
                      </m:e>
                      <m:sup>
                        <m:r>
                          <a:rPr lang="en-US" sz="2400" i="1" dirty="0">
                            <a:solidFill>
                              <a:prstClr val="black"/>
                            </a:solidFill>
                            <a:latin typeface="Cambria Math" panose="02040503050406030204" pitchFamily="18" charset="0"/>
                            <a:ea typeface="Cambria Math" panose="02040503050406030204" pitchFamily="18" charset="0"/>
                          </a:rPr>
                          <m:t>3</m:t>
                        </m:r>
                      </m:sup>
                    </m:sSup>
                    <m:r>
                      <a:rPr lang="en-US" sz="2400" i="1" dirty="0">
                        <a:solidFill>
                          <a:prstClr val="black"/>
                        </a:solidFill>
                        <a:latin typeface="Cambria Math" panose="02040503050406030204" pitchFamily="18" charset="0"/>
                        <a:ea typeface="Cambria Math" panose="02040503050406030204" pitchFamily="18" charset="0"/>
                      </a:rPr>
                      <m:t> </m:t>
                    </m:r>
                    <m:r>
                      <m:rPr>
                        <m:sty m:val="p"/>
                      </m:rPr>
                      <a:rPr lang="en-US" sz="2400" dirty="0">
                        <a:solidFill>
                          <a:prstClr val="black"/>
                        </a:solidFill>
                        <a:latin typeface="Cambria Math" panose="02040503050406030204" pitchFamily="18" charset="0"/>
                        <a:ea typeface="Cambria Math" panose="02040503050406030204" pitchFamily="18" charset="0"/>
                      </a:rPr>
                      <m:t>N</m:t>
                    </m:r>
                    <m:r>
                      <a:rPr lang="en-US" sz="2400" b="0" i="1" dirty="0" smtClean="0">
                        <a:solidFill>
                          <a:prstClr val="black"/>
                        </a:solidFill>
                        <a:latin typeface="Cambria Math" panose="02040503050406030204" pitchFamily="18" charset="0"/>
                        <a:ea typeface="Cambria Math" panose="02040503050406030204" pitchFamily="18" charset="0"/>
                      </a:rPr>
                      <m:t>/</m:t>
                    </m:r>
                    <m:r>
                      <a:rPr lang="en-US" sz="2400" b="0" i="1" dirty="0" smtClean="0">
                        <a:solidFill>
                          <a:prstClr val="black"/>
                        </a:solidFill>
                        <a:latin typeface="Cambria Math" panose="02040503050406030204" pitchFamily="18" charset="0"/>
                        <a:ea typeface="Cambria Math" panose="02040503050406030204" pitchFamily="18" charset="0"/>
                      </a:rPr>
                      <m:t>𝑚</m:t>
                    </m:r>
                    <m:r>
                      <a:rPr lang="en-US" sz="2400" i="1" dirty="0">
                        <a:solidFill>
                          <a:prstClr val="black"/>
                        </a:solidFill>
                        <a:latin typeface="Cambria Math" panose="02040503050406030204" pitchFamily="18" charset="0"/>
                        <a:ea typeface="Cambria Math" panose="02040503050406030204" pitchFamily="18" charset="0"/>
                      </a:rPr>
                      <m:t> </m:t>
                    </m:r>
                  </m:oMath>
                </a14:m>
                <a:r>
                  <a:rPr lang="en-US" sz="2400" dirty="0">
                    <a:solidFill>
                      <a:prstClr val="black"/>
                    </a:solidFill>
                    <a:latin typeface="Times New Roman" panose="02020603050405020304" pitchFamily="18" charset="0"/>
                    <a:cs typeface="Times New Roman" panose="02020603050405020304" pitchFamily="18" charset="0"/>
                  </a:rPr>
                  <a:t>and sets it into oscillation with an amplitude of 12.4 cm. What was the initial speed of the bullet if the two objects move together after impact? </a:t>
                </a:r>
              </a:p>
            </p:txBody>
          </p:sp>
        </mc:Choice>
        <mc:Fallback xmlns="">
          <p:sp>
            <p:nvSpPr>
              <p:cNvPr id="5" name="Rectangle 4">
                <a:extLst>
                  <a:ext uri="{FF2B5EF4-FFF2-40B4-BE49-F238E27FC236}">
                    <a16:creationId xmlns:a16="http://schemas.microsoft.com/office/drawing/2014/main" id="{F4811486-4341-4FE5-98DF-2E01C9F77846}"/>
                  </a:ext>
                </a:extLst>
              </p:cNvPr>
              <p:cNvSpPr>
                <a:spLocks noRot="1" noChangeAspect="1" noMove="1" noResize="1" noEditPoints="1" noAdjustHandles="1" noChangeArrowheads="1" noChangeShapeType="1" noTextEdit="1"/>
              </p:cNvSpPr>
              <p:nvPr/>
            </p:nvSpPr>
            <p:spPr>
              <a:xfrm>
                <a:off x="134224" y="974544"/>
                <a:ext cx="8743425" cy="1569660"/>
              </a:xfrm>
              <a:prstGeom prst="rect">
                <a:avLst/>
              </a:prstGeom>
              <a:blipFill>
                <a:blip r:embed="rId2"/>
                <a:stretch>
                  <a:fillRect l="-1046" t="-3113" r="-1116" b="-8171"/>
                </a:stretch>
              </a:blipFill>
            </p:spPr>
            <p:txBody>
              <a:bodyPr/>
              <a:lstStyle/>
              <a:p>
                <a:r>
                  <a:rPr lang="en-US">
                    <a:noFill/>
                  </a:rPr>
                  <a:t> </a:t>
                </a:r>
              </a:p>
            </p:txBody>
          </p:sp>
        </mc:Fallback>
      </mc:AlternateContent>
    </p:spTree>
    <p:extLst>
      <p:ext uri="{BB962C8B-B14F-4D97-AF65-F5344CB8AC3E}">
        <p14:creationId xmlns:p14="http://schemas.microsoft.com/office/powerpoint/2010/main" val="422051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10: ANSWERS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A2DFA51-C007-4D6E-8626-33E56DDA96B9}"/>
                  </a:ext>
                </a:extLst>
              </p:cNvPr>
              <p:cNvSpPr txBox="1"/>
              <p:nvPr/>
            </p:nvSpPr>
            <p:spPr>
              <a:xfrm>
                <a:off x="449156" y="876881"/>
                <a:ext cx="2466252"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𝐸</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2</m:t>
                          </m:r>
                        </m:den>
                      </m:f>
                      <m:r>
                        <a:rPr lang="en-US" sz="2000" i="1" smtClean="0">
                          <a:solidFill>
                            <a:prstClr val="black"/>
                          </a:solidFill>
                          <a:latin typeface="Cambria Math" panose="02040503050406030204" pitchFamily="18" charset="0"/>
                        </a:rPr>
                        <m:t>𝑘</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𝐴</m:t>
                          </m:r>
                        </m:e>
                        <m:sup>
                          <m:r>
                            <a:rPr lang="en-US" sz="2000" i="1" smtClean="0">
                              <a:solidFill>
                                <a:prstClr val="black"/>
                              </a:solidFill>
                              <a:latin typeface="Cambria Math" panose="02040503050406030204" pitchFamily="18" charset="0"/>
                            </a:rPr>
                            <m:t>2</m:t>
                          </m:r>
                        </m:sup>
                      </m:sSup>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2</m:t>
                          </m:r>
                        </m:den>
                      </m:f>
                      <m:sSubSup>
                        <m:sSubSupPr>
                          <m:ctrlPr>
                            <a:rPr lang="en-US" sz="2000" i="1" smtClean="0">
                              <a:solidFill>
                                <a:prstClr val="black"/>
                              </a:solidFill>
                              <a:latin typeface="Cambria Math" panose="02040503050406030204" pitchFamily="18" charset="0"/>
                            </a:rPr>
                          </m:ctrlPr>
                        </m:sSubSupPr>
                        <m:e>
                          <m:r>
                            <a:rPr lang="en-US" sz="2000" i="1" smtClean="0">
                              <a:solidFill>
                                <a:prstClr val="black"/>
                              </a:solidFill>
                              <a:latin typeface="Cambria Math" panose="02040503050406030204" pitchFamily="18" charset="0"/>
                            </a:rPr>
                            <m:t>𝑚𝑣</m:t>
                          </m:r>
                        </m:e>
                        <m:sub>
                          <m:r>
                            <a:rPr lang="en-US" sz="2000" i="1" smtClean="0">
                              <a:solidFill>
                                <a:prstClr val="black"/>
                              </a:solidFill>
                              <a:latin typeface="Cambria Math" panose="02040503050406030204" pitchFamily="18" charset="0"/>
                            </a:rPr>
                            <m:t>𝑚𝑎𝑥</m:t>
                          </m:r>
                        </m:sub>
                        <m:sup>
                          <m:r>
                            <a:rPr lang="en-US" sz="2000" i="1" smtClean="0">
                              <a:solidFill>
                                <a:prstClr val="black"/>
                              </a:solidFill>
                              <a:latin typeface="Cambria Math" panose="02040503050406030204" pitchFamily="18" charset="0"/>
                            </a:rPr>
                            <m:t>2</m:t>
                          </m:r>
                        </m:sup>
                      </m:sSubSup>
                    </m:oMath>
                  </m:oMathPara>
                </a14:m>
                <a:endParaRPr lang="en-US" sz="2000" dirty="0">
                  <a:solidFill>
                    <a:prstClr val="black"/>
                  </a:solidFill>
                  <a:latin typeface="Gill Sans MT" panose="020B0502020104020203"/>
                </a:endParaRPr>
              </a:p>
            </p:txBody>
          </p:sp>
        </mc:Choice>
        <mc:Fallback xmlns="">
          <p:sp>
            <p:nvSpPr>
              <p:cNvPr id="10" name="TextBox 9">
                <a:extLst>
                  <a:ext uri="{FF2B5EF4-FFF2-40B4-BE49-F238E27FC236}">
                    <a16:creationId xmlns:a16="http://schemas.microsoft.com/office/drawing/2014/main" id="{8A2DFA51-C007-4D6E-8626-33E56DDA96B9}"/>
                  </a:ext>
                </a:extLst>
              </p:cNvPr>
              <p:cNvSpPr txBox="1">
                <a:spLocks noRot="1" noChangeAspect="1" noMove="1" noResize="1" noEditPoints="1" noAdjustHandles="1" noChangeArrowheads="1" noChangeShapeType="1" noTextEdit="1"/>
              </p:cNvSpPr>
              <p:nvPr/>
            </p:nvSpPr>
            <p:spPr>
              <a:xfrm>
                <a:off x="449156" y="876881"/>
                <a:ext cx="2466252" cy="57618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5FB1613-B041-489E-A2B7-EA6761AB3C31}"/>
                  </a:ext>
                </a:extLst>
              </p:cNvPr>
              <p:cNvSpPr txBox="1"/>
              <p:nvPr/>
            </p:nvSpPr>
            <p:spPr>
              <a:xfrm>
                <a:off x="3402081" y="927369"/>
                <a:ext cx="3214149" cy="576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prstClr val="black"/>
                          </a:solidFill>
                          <a:latin typeface="Cambria Math" panose="02040503050406030204" pitchFamily="18" charset="0"/>
                        </a:rPr>
                        <m:t>𝐸</m:t>
                      </m:r>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2</m:t>
                          </m:r>
                        </m:den>
                      </m:f>
                      <m:r>
                        <a:rPr lang="en-US" sz="2000" i="1" smtClean="0">
                          <a:solidFill>
                            <a:prstClr val="black"/>
                          </a:solidFill>
                          <a:latin typeface="Cambria Math" panose="02040503050406030204" pitchFamily="18" charset="0"/>
                        </a:rPr>
                        <m:t>𝑘</m:t>
                      </m:r>
                      <m:sSup>
                        <m:sSupPr>
                          <m:ctrlPr>
                            <a:rPr lang="en-US" sz="2000" i="1" smtClean="0">
                              <a:solidFill>
                                <a:prstClr val="black"/>
                              </a:solidFill>
                              <a:latin typeface="Cambria Math" panose="02040503050406030204" pitchFamily="18" charset="0"/>
                            </a:rPr>
                          </m:ctrlPr>
                        </m:sSupPr>
                        <m:e>
                          <m:r>
                            <a:rPr lang="en-US" sz="2000" i="1" smtClean="0">
                              <a:solidFill>
                                <a:prstClr val="black"/>
                              </a:solidFill>
                              <a:latin typeface="Cambria Math" panose="02040503050406030204" pitchFamily="18" charset="0"/>
                            </a:rPr>
                            <m:t>𝐴</m:t>
                          </m:r>
                        </m:e>
                        <m:sup>
                          <m:r>
                            <a:rPr lang="en-US" sz="2000" i="1" smtClean="0">
                              <a:solidFill>
                                <a:prstClr val="black"/>
                              </a:solidFill>
                              <a:latin typeface="Cambria Math" panose="02040503050406030204" pitchFamily="18" charset="0"/>
                            </a:rPr>
                            <m:t>2</m:t>
                          </m:r>
                        </m:sup>
                      </m:sSup>
                      <m:r>
                        <a:rPr lang="en-US" sz="2000" i="1" smtClean="0">
                          <a:solidFill>
                            <a:prstClr val="black"/>
                          </a:solidFill>
                          <a:latin typeface="Cambria Math" panose="02040503050406030204" pitchFamily="18" charset="0"/>
                        </a:rPr>
                        <m:t>=</m:t>
                      </m:r>
                      <m:f>
                        <m:fPr>
                          <m:ctrlPr>
                            <a:rPr lang="en-US" sz="2000" i="1" smtClean="0">
                              <a:solidFill>
                                <a:prstClr val="black"/>
                              </a:solidFill>
                              <a:latin typeface="Cambria Math" panose="02040503050406030204" pitchFamily="18" charset="0"/>
                            </a:rPr>
                          </m:ctrlPr>
                        </m:fPr>
                        <m:num>
                          <m:r>
                            <a:rPr lang="en-US" sz="2000" i="1" smtClean="0">
                              <a:solidFill>
                                <a:prstClr val="black"/>
                              </a:solidFill>
                              <a:latin typeface="Cambria Math" panose="02040503050406030204" pitchFamily="18" charset="0"/>
                            </a:rPr>
                            <m:t>1</m:t>
                          </m:r>
                        </m:num>
                        <m:den>
                          <m:r>
                            <a:rPr lang="en-US" sz="2000" i="1" smtClean="0">
                              <a:solidFill>
                                <a:prstClr val="black"/>
                              </a:solidFill>
                              <a:latin typeface="Cambria Math" panose="02040503050406030204" pitchFamily="18" charset="0"/>
                            </a:rPr>
                            <m:t>2</m:t>
                          </m:r>
                        </m:den>
                      </m:f>
                      <m:sSubSup>
                        <m:sSubSupPr>
                          <m:ctrlPr>
                            <a:rPr lang="en-US" sz="2000" i="1" smtClean="0">
                              <a:solidFill>
                                <a:prstClr val="black"/>
                              </a:solidFill>
                              <a:latin typeface="Cambria Math" panose="02040503050406030204" pitchFamily="18" charset="0"/>
                            </a:rPr>
                          </m:ctrlPr>
                        </m:sSubSupPr>
                        <m:e>
                          <m:d>
                            <m:dPr>
                              <m:ctrlPr>
                                <a:rPr lang="en-US" sz="2000" i="1" smtClean="0">
                                  <a:solidFill>
                                    <a:prstClr val="black"/>
                                  </a:solidFill>
                                  <a:latin typeface="Cambria Math" panose="02040503050406030204" pitchFamily="18" charset="0"/>
                                </a:rPr>
                              </m:ctrlPr>
                            </m:dPr>
                            <m:e>
                              <m:r>
                                <a:rPr lang="en-US" sz="2000" i="1" smtClean="0">
                                  <a:solidFill>
                                    <a:prstClr val="black"/>
                                  </a:solidFill>
                                  <a:latin typeface="Cambria Math" panose="02040503050406030204" pitchFamily="18" charset="0"/>
                                </a:rPr>
                                <m:t>𝑚</m:t>
                              </m:r>
                              <m:r>
                                <a:rPr lang="en-US" sz="2000" i="1" smtClean="0">
                                  <a:solidFill>
                                    <a:prstClr val="black"/>
                                  </a:solidFill>
                                  <a:latin typeface="Cambria Math" panose="02040503050406030204" pitchFamily="18" charset="0"/>
                                </a:rPr>
                                <m:t>+</m:t>
                              </m:r>
                              <m:r>
                                <a:rPr lang="en-US" sz="2000" i="1" smtClean="0">
                                  <a:solidFill>
                                    <a:prstClr val="black"/>
                                  </a:solidFill>
                                  <a:latin typeface="Cambria Math" panose="02040503050406030204" pitchFamily="18" charset="0"/>
                                </a:rPr>
                                <m:t>𝑀</m:t>
                              </m:r>
                            </m:e>
                          </m:d>
                          <m:r>
                            <a:rPr lang="en-US" sz="2000" i="1" smtClean="0">
                              <a:solidFill>
                                <a:prstClr val="black"/>
                              </a:solidFill>
                              <a:latin typeface="Cambria Math" panose="02040503050406030204" pitchFamily="18" charset="0"/>
                            </a:rPr>
                            <m:t>𝑣</m:t>
                          </m:r>
                        </m:e>
                        <m:sub>
                          <m:r>
                            <a:rPr lang="en-US" sz="2000" i="1" smtClean="0">
                              <a:solidFill>
                                <a:prstClr val="black"/>
                              </a:solidFill>
                              <a:latin typeface="Cambria Math" panose="02040503050406030204" pitchFamily="18" charset="0"/>
                            </a:rPr>
                            <m:t>𝑚𝑎𝑥</m:t>
                          </m:r>
                        </m:sub>
                        <m:sup>
                          <m:r>
                            <a:rPr lang="en-US" sz="2000" i="1" smtClean="0">
                              <a:solidFill>
                                <a:prstClr val="black"/>
                              </a:solidFill>
                              <a:latin typeface="Cambria Math" panose="02040503050406030204" pitchFamily="18" charset="0"/>
                            </a:rPr>
                            <m:t>2</m:t>
                          </m:r>
                        </m:sup>
                      </m:sSubSup>
                    </m:oMath>
                  </m:oMathPara>
                </a14:m>
                <a:endParaRPr lang="en-US" sz="2000" dirty="0">
                  <a:solidFill>
                    <a:prstClr val="black"/>
                  </a:solidFill>
                  <a:latin typeface="Gill Sans MT" panose="020B0502020104020203"/>
                </a:endParaRPr>
              </a:p>
            </p:txBody>
          </p:sp>
        </mc:Choice>
        <mc:Fallback xmlns="">
          <p:sp>
            <p:nvSpPr>
              <p:cNvPr id="11" name="TextBox 10">
                <a:extLst>
                  <a:ext uri="{FF2B5EF4-FFF2-40B4-BE49-F238E27FC236}">
                    <a16:creationId xmlns:a16="http://schemas.microsoft.com/office/drawing/2014/main" id="{D5FB1613-B041-489E-A2B7-EA6761AB3C31}"/>
                  </a:ext>
                </a:extLst>
              </p:cNvPr>
              <p:cNvSpPr txBox="1">
                <a:spLocks noRot="1" noChangeAspect="1" noMove="1" noResize="1" noEditPoints="1" noAdjustHandles="1" noChangeArrowheads="1" noChangeShapeType="1" noTextEdit="1"/>
              </p:cNvSpPr>
              <p:nvPr/>
            </p:nvSpPr>
            <p:spPr>
              <a:xfrm>
                <a:off x="3402081" y="927369"/>
                <a:ext cx="3214149" cy="5761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42E152B-4254-4BF2-BC4F-94CA4A16448C}"/>
                  </a:ext>
                </a:extLst>
              </p:cNvPr>
              <p:cNvSpPr/>
              <p:nvPr/>
            </p:nvSpPr>
            <p:spPr>
              <a:xfrm>
                <a:off x="215823" y="1567943"/>
                <a:ext cx="2699585" cy="7186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𝑣</m:t>
                          </m:r>
                        </m:e>
                        <m:sub>
                          <m:r>
                            <a:rPr lang="en-US" sz="2000" i="1">
                              <a:solidFill>
                                <a:prstClr val="black"/>
                              </a:solidFill>
                              <a:latin typeface="Cambria Math" panose="02040503050406030204" pitchFamily="18" charset="0"/>
                              <a:ea typeface="Cambria Math" panose="02040503050406030204" pitchFamily="18" charset="0"/>
                            </a:rPr>
                            <m:t>𝑚𝑎𝑥</m:t>
                          </m:r>
                        </m:sub>
                      </m:sSub>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𝐴</m:t>
                      </m:r>
                      <m:rad>
                        <m:radPr>
                          <m:degHide m:val="on"/>
                          <m:ctrlPr>
                            <a:rPr lang="en-US" sz="2000" i="1">
                              <a:solidFill>
                                <a:prstClr val="black"/>
                              </a:solidFill>
                              <a:latin typeface="Cambria Math" panose="02040503050406030204" pitchFamily="18" charset="0"/>
                              <a:ea typeface="Cambria Math" panose="02040503050406030204" pitchFamily="18" charset="0"/>
                            </a:rPr>
                          </m:ctrlPr>
                        </m:radPr>
                        <m:deg/>
                        <m:e>
                          <m:f>
                            <m:fPr>
                              <m:type m:val="skw"/>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𝑘</m:t>
                              </m:r>
                            </m:num>
                            <m:den>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𝑚</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𝑀</m:t>
                              </m:r>
                              <m:r>
                                <a:rPr lang="en-US" sz="2000" i="1">
                                  <a:solidFill>
                                    <a:prstClr val="black"/>
                                  </a:solidFill>
                                  <a:latin typeface="Cambria Math" panose="02040503050406030204" pitchFamily="18" charset="0"/>
                                  <a:ea typeface="Cambria Math" panose="02040503050406030204" pitchFamily="18" charset="0"/>
                                </a:rPr>
                                <m:t>)</m:t>
                              </m:r>
                            </m:den>
                          </m:f>
                        </m:e>
                      </m:rad>
                    </m:oMath>
                  </m:oMathPara>
                </a14:m>
                <a:endParaRPr lang="en-US" sz="1600" dirty="0">
                  <a:solidFill>
                    <a:prstClr val="black"/>
                  </a:solidFill>
                  <a:latin typeface="Gill Sans MT" panose="020B0502020104020203"/>
                </a:endParaRPr>
              </a:p>
            </p:txBody>
          </p:sp>
        </mc:Choice>
        <mc:Fallback xmlns="">
          <p:sp>
            <p:nvSpPr>
              <p:cNvPr id="12" name="Rectangle 11">
                <a:extLst>
                  <a:ext uri="{FF2B5EF4-FFF2-40B4-BE49-F238E27FC236}">
                    <a16:creationId xmlns:a16="http://schemas.microsoft.com/office/drawing/2014/main" id="{142E152B-4254-4BF2-BC4F-94CA4A16448C}"/>
                  </a:ext>
                </a:extLst>
              </p:cNvPr>
              <p:cNvSpPr>
                <a:spLocks noRot="1" noChangeAspect="1" noMove="1" noResize="1" noEditPoints="1" noAdjustHandles="1" noChangeArrowheads="1" noChangeShapeType="1" noTextEdit="1"/>
              </p:cNvSpPr>
              <p:nvPr/>
            </p:nvSpPr>
            <p:spPr>
              <a:xfrm>
                <a:off x="215823" y="1567943"/>
                <a:ext cx="2699585" cy="718658"/>
              </a:xfrm>
              <a:prstGeom prst="rect">
                <a:avLst/>
              </a:prstGeom>
              <a:blipFill>
                <a:blip r:embed="rId4"/>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07C768D-10D6-48CA-B139-9F495E8928EF}"/>
              </a:ext>
            </a:extLst>
          </p:cNvPr>
          <p:cNvSpPr/>
          <p:nvPr/>
        </p:nvSpPr>
        <p:spPr>
          <a:xfrm>
            <a:off x="201591" y="2344140"/>
            <a:ext cx="8659729" cy="1569660"/>
          </a:xfrm>
          <a:prstGeom prst="rect">
            <a:avLst/>
          </a:prstGeom>
        </p:spPr>
        <p:txBody>
          <a:bodyPr wrap="square">
            <a:spAutoFit/>
          </a:bodyPr>
          <a:lstStyle/>
          <a:p>
            <a:pPr lvl="0" algn="just"/>
            <a:r>
              <a:rPr lang="en-US" sz="2400" dirty="0">
                <a:solidFill>
                  <a:srgbClr val="0070C0"/>
                </a:solidFill>
                <a:latin typeface="Times New Roman" panose="02020603050405020304" pitchFamily="18" charset="0"/>
                <a:cs typeface="Times New Roman" panose="02020603050405020304" pitchFamily="18" charset="0"/>
              </a:rPr>
              <a:t>This speed is the speed that the block and bullet have immediately after the collision. Linear momentum in one dimension will have been conserved during the (assumed short time) collision, and so the initial speed of the bullet can be found.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F621672-7B91-4A13-89B8-3C9050D9E33E}"/>
                  </a:ext>
                </a:extLst>
              </p:cNvPr>
              <p:cNvSpPr txBox="1"/>
              <p:nvPr/>
            </p:nvSpPr>
            <p:spPr>
              <a:xfrm>
                <a:off x="482339" y="4046359"/>
                <a:ext cx="4526816" cy="332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𝑝</m:t>
                          </m:r>
                        </m:e>
                        <m:sub>
                          <m:r>
                            <a:rPr lang="en-US" sz="2000" i="1" smtClean="0">
                              <a:solidFill>
                                <a:prstClr val="black"/>
                              </a:solidFill>
                              <a:latin typeface="Cambria Math" panose="02040503050406030204" pitchFamily="18" charset="0"/>
                            </a:rPr>
                            <m:t>𝑏𝑒𝑓𝑜𝑟𝑒</m:t>
                          </m:r>
                        </m:sub>
                      </m:sSub>
                      <m:r>
                        <a:rPr lang="en-US" sz="2000" i="1" smtClean="0">
                          <a:solidFill>
                            <a:prstClr val="black"/>
                          </a:solidFill>
                          <a:latin typeface="Cambria Math" panose="02040503050406030204" pitchFamily="18" charset="0"/>
                        </a:rPr>
                        <m:t>=</m:t>
                      </m:r>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𝑝</m:t>
                          </m:r>
                        </m:e>
                        <m:sub>
                          <m:r>
                            <a:rPr lang="en-US" sz="2000" i="1" smtClean="0">
                              <a:solidFill>
                                <a:prstClr val="black"/>
                              </a:solidFill>
                              <a:latin typeface="Cambria Math" panose="02040503050406030204" pitchFamily="18" charset="0"/>
                            </a:rPr>
                            <m:t>𝑎𝑓𝑡𝑒𝑟</m:t>
                          </m:r>
                        </m:sub>
                      </m:sSub>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𝑚</m:t>
                      </m:r>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𝑣</m:t>
                          </m:r>
                        </m:e>
                        <m:sub>
                          <m:r>
                            <a:rPr lang="en-US" sz="2000" i="1" smtClean="0">
                              <a:solidFill>
                                <a:prstClr val="black"/>
                              </a:solidFill>
                              <a:latin typeface="Cambria Math" panose="02040503050406030204" pitchFamily="18" charset="0"/>
                              <a:ea typeface="Cambria Math" panose="02040503050406030204" pitchFamily="18" charset="0"/>
                            </a:rPr>
                            <m:t>0</m:t>
                          </m:r>
                        </m:sub>
                      </m:sSub>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𝑚</m:t>
                      </m:r>
                      <m:r>
                        <a:rPr lang="en-US" sz="2000" i="1" smtClean="0">
                          <a:solidFill>
                            <a:prstClr val="black"/>
                          </a:solidFill>
                          <a:latin typeface="Cambria Math" panose="02040503050406030204" pitchFamily="18" charset="0"/>
                          <a:ea typeface="Cambria Math" panose="02040503050406030204" pitchFamily="18" charset="0"/>
                        </a:rPr>
                        <m:t>+</m:t>
                      </m:r>
                      <m:r>
                        <a:rPr lang="en-US" sz="2000" i="1" smtClean="0">
                          <a:solidFill>
                            <a:prstClr val="black"/>
                          </a:solidFill>
                          <a:latin typeface="Cambria Math" panose="02040503050406030204" pitchFamily="18" charset="0"/>
                          <a:ea typeface="Cambria Math" panose="02040503050406030204" pitchFamily="18" charset="0"/>
                        </a:rPr>
                        <m:t>𝑀</m:t>
                      </m:r>
                      <m:r>
                        <a:rPr lang="en-US" sz="2000" i="1" smtClean="0">
                          <a:solidFill>
                            <a:prstClr val="black"/>
                          </a:solidFill>
                          <a:latin typeface="Cambria Math" panose="02040503050406030204" pitchFamily="18" charset="0"/>
                          <a:ea typeface="Cambria Math" panose="02040503050406030204" pitchFamily="18" charset="0"/>
                        </a:rPr>
                        <m:t>)</m:t>
                      </m:r>
                      <m:sSub>
                        <m:sSubPr>
                          <m:ctrlPr>
                            <a:rPr lang="en-US" sz="2000" i="1" smtClean="0">
                              <a:solidFill>
                                <a:prstClr val="black"/>
                              </a:solidFill>
                              <a:latin typeface="Cambria Math" panose="02040503050406030204" pitchFamily="18" charset="0"/>
                              <a:ea typeface="Cambria Math" panose="02040503050406030204" pitchFamily="18" charset="0"/>
                            </a:rPr>
                          </m:ctrlPr>
                        </m:sSubPr>
                        <m:e>
                          <m:r>
                            <a:rPr lang="en-US" sz="2000" i="1" smtClean="0">
                              <a:solidFill>
                                <a:prstClr val="black"/>
                              </a:solidFill>
                              <a:latin typeface="Cambria Math" panose="02040503050406030204" pitchFamily="18" charset="0"/>
                              <a:ea typeface="Cambria Math" panose="02040503050406030204" pitchFamily="18" charset="0"/>
                            </a:rPr>
                            <m:t>𝑣</m:t>
                          </m:r>
                        </m:e>
                        <m:sub>
                          <m:r>
                            <a:rPr lang="en-US" sz="2000" i="1" smtClean="0">
                              <a:solidFill>
                                <a:prstClr val="black"/>
                              </a:solidFill>
                              <a:latin typeface="Cambria Math" panose="02040503050406030204" pitchFamily="18" charset="0"/>
                              <a:ea typeface="Cambria Math" panose="02040503050406030204" pitchFamily="18" charset="0"/>
                            </a:rPr>
                            <m:t>𝑚𝑎𝑥</m:t>
                          </m:r>
                        </m:sub>
                      </m:sSub>
                    </m:oMath>
                  </m:oMathPara>
                </a14:m>
                <a:endParaRPr lang="en-US" sz="2000" dirty="0">
                  <a:solidFill>
                    <a:prstClr val="black"/>
                  </a:solidFill>
                  <a:latin typeface="Gill Sans MT" panose="020B0502020104020203"/>
                </a:endParaRPr>
              </a:p>
            </p:txBody>
          </p:sp>
        </mc:Choice>
        <mc:Fallback xmlns="">
          <p:sp>
            <p:nvSpPr>
              <p:cNvPr id="16" name="TextBox 15">
                <a:extLst>
                  <a:ext uri="{FF2B5EF4-FFF2-40B4-BE49-F238E27FC236}">
                    <a16:creationId xmlns:a16="http://schemas.microsoft.com/office/drawing/2014/main" id="{AF621672-7B91-4A13-89B8-3C9050D9E33E}"/>
                  </a:ext>
                </a:extLst>
              </p:cNvPr>
              <p:cNvSpPr txBox="1">
                <a:spLocks noRot="1" noChangeAspect="1" noMove="1" noResize="1" noEditPoints="1" noAdjustHandles="1" noChangeArrowheads="1" noChangeShapeType="1" noTextEdit="1"/>
              </p:cNvSpPr>
              <p:nvPr/>
            </p:nvSpPr>
            <p:spPr>
              <a:xfrm>
                <a:off x="482339" y="4046359"/>
                <a:ext cx="4526816" cy="332399"/>
              </a:xfrm>
              <a:prstGeom prst="rect">
                <a:avLst/>
              </a:prstGeom>
              <a:blipFill>
                <a:blip r:embed="rId5"/>
                <a:stretch>
                  <a:fillRect l="-808" b="-2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F767798-4527-4B51-9976-41D06693BBEA}"/>
                  </a:ext>
                </a:extLst>
              </p:cNvPr>
              <p:cNvSpPr txBox="1"/>
              <p:nvPr/>
            </p:nvSpPr>
            <p:spPr>
              <a:xfrm>
                <a:off x="2537444" y="4497538"/>
                <a:ext cx="3168175" cy="9949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solidFill>
                                <a:prstClr val="black"/>
                              </a:solidFill>
                              <a:latin typeface="Cambria Math" panose="02040503050406030204" pitchFamily="18" charset="0"/>
                            </a:rPr>
                          </m:ctrlPr>
                        </m:sSubPr>
                        <m:e>
                          <m:r>
                            <a:rPr lang="en-US" sz="2000" i="1" smtClean="0">
                              <a:solidFill>
                                <a:prstClr val="black"/>
                              </a:solidFill>
                              <a:latin typeface="Cambria Math" panose="02040503050406030204" pitchFamily="18" charset="0"/>
                            </a:rPr>
                            <m:t>𝑣</m:t>
                          </m:r>
                        </m:e>
                        <m:sub>
                          <m:r>
                            <a:rPr lang="en-US" sz="2000" i="1" smtClean="0">
                              <a:solidFill>
                                <a:prstClr val="black"/>
                              </a:solidFill>
                              <a:latin typeface="Cambria Math" panose="02040503050406030204" pitchFamily="18" charset="0"/>
                            </a:rPr>
                            <m:t>0</m:t>
                          </m:r>
                        </m:sub>
                      </m:sSub>
                      <m:r>
                        <a:rPr lang="en-US" sz="2000" i="1" smtClean="0">
                          <a:solidFill>
                            <a:prstClr val="black"/>
                          </a:solidFill>
                          <a:latin typeface="Cambria Math" panose="02040503050406030204" pitchFamily="18" charset="0"/>
                        </a:rPr>
                        <m:t>=</m:t>
                      </m:r>
                      <m:d>
                        <m:dPr>
                          <m:ctrlPr>
                            <a:rPr lang="en-US" sz="2000" i="1" smtClean="0">
                              <a:solidFill>
                                <a:prstClr val="black"/>
                              </a:solidFill>
                              <a:latin typeface="Cambria Math" panose="02040503050406030204" pitchFamily="18" charset="0"/>
                            </a:rPr>
                          </m:ctrlPr>
                        </m:dPr>
                        <m:e>
                          <m:f>
                            <m:fPr>
                              <m:ctrlPr>
                                <a:rPr lang="en-US" sz="2000" i="1">
                                  <a:solidFill>
                                    <a:prstClr val="black"/>
                                  </a:solidFill>
                                  <a:latin typeface="Cambria Math" panose="02040503050406030204" pitchFamily="18" charset="0"/>
                                </a:rPr>
                              </m:ctrlPr>
                            </m:fPr>
                            <m:num>
                              <m:r>
                                <a:rPr lang="en-US" sz="2000" i="1">
                                  <a:solidFill>
                                    <a:prstClr val="black"/>
                                  </a:solidFill>
                                  <a:latin typeface="Cambria Math" panose="02040503050406030204" pitchFamily="18" charset="0"/>
                                </a:rPr>
                                <m:t>𝑚</m:t>
                              </m:r>
                              <m:r>
                                <a:rPr lang="en-US" sz="2000" i="1">
                                  <a:solidFill>
                                    <a:prstClr val="black"/>
                                  </a:solidFill>
                                  <a:latin typeface="Cambria Math" panose="02040503050406030204" pitchFamily="18" charset="0"/>
                                </a:rPr>
                                <m:t>+</m:t>
                              </m:r>
                              <m:r>
                                <a:rPr lang="en-US" sz="2000" i="1">
                                  <a:solidFill>
                                    <a:prstClr val="black"/>
                                  </a:solidFill>
                                  <a:latin typeface="Cambria Math" panose="02040503050406030204" pitchFamily="18" charset="0"/>
                                </a:rPr>
                                <m:t>𝑀</m:t>
                              </m:r>
                            </m:num>
                            <m:den>
                              <m:r>
                                <a:rPr lang="en-US" sz="2000" i="1">
                                  <a:solidFill>
                                    <a:prstClr val="black"/>
                                  </a:solidFill>
                                  <a:latin typeface="Cambria Math" panose="02040503050406030204" pitchFamily="18" charset="0"/>
                                </a:rPr>
                                <m:t>𝑚</m:t>
                              </m:r>
                            </m:den>
                          </m:f>
                        </m:e>
                      </m:d>
                      <m:d>
                        <m:dPr>
                          <m:ctrlPr>
                            <a:rPr lang="en-US" sz="2000" i="1" smtClean="0">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𝐴</m:t>
                          </m:r>
                          <m:rad>
                            <m:radPr>
                              <m:degHide m:val="on"/>
                              <m:ctrlPr>
                                <a:rPr lang="en-US" sz="2000" i="1">
                                  <a:solidFill>
                                    <a:prstClr val="black"/>
                                  </a:solidFill>
                                  <a:latin typeface="Cambria Math" panose="02040503050406030204" pitchFamily="18" charset="0"/>
                                  <a:ea typeface="Cambria Math" panose="02040503050406030204" pitchFamily="18" charset="0"/>
                                </a:rPr>
                              </m:ctrlPr>
                            </m:radPr>
                            <m:deg/>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𝐾</m:t>
                                  </m:r>
                                </m:num>
                                <m:den>
                                  <m:r>
                                    <a:rPr lang="en-US" sz="2000" i="1">
                                      <a:solidFill>
                                        <a:prstClr val="black"/>
                                      </a:solidFill>
                                      <a:latin typeface="Cambria Math" panose="02040503050406030204" pitchFamily="18" charset="0"/>
                                      <a:ea typeface="Cambria Math" panose="02040503050406030204" pitchFamily="18" charset="0"/>
                                    </a:rPr>
                                    <m:t>𝑚</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𝑀</m:t>
                                  </m:r>
                                </m:den>
                              </m:f>
                            </m:e>
                          </m:rad>
                        </m:e>
                      </m:d>
                    </m:oMath>
                  </m:oMathPara>
                </a14:m>
                <a:endParaRPr lang="en-US" sz="2000" dirty="0">
                  <a:solidFill>
                    <a:prstClr val="black"/>
                  </a:solidFill>
                  <a:latin typeface="Gill Sans MT" panose="020B0502020104020203"/>
                </a:endParaRPr>
              </a:p>
            </p:txBody>
          </p:sp>
        </mc:Choice>
        <mc:Fallback xmlns="">
          <p:sp>
            <p:nvSpPr>
              <p:cNvPr id="18" name="TextBox 17">
                <a:extLst>
                  <a:ext uri="{FF2B5EF4-FFF2-40B4-BE49-F238E27FC236}">
                    <a16:creationId xmlns:a16="http://schemas.microsoft.com/office/drawing/2014/main" id="{1F767798-4527-4B51-9976-41D06693BBEA}"/>
                  </a:ext>
                </a:extLst>
              </p:cNvPr>
              <p:cNvSpPr txBox="1">
                <a:spLocks noRot="1" noChangeAspect="1" noMove="1" noResize="1" noEditPoints="1" noAdjustHandles="1" noChangeArrowheads="1" noChangeShapeType="1" noTextEdit="1"/>
              </p:cNvSpPr>
              <p:nvPr/>
            </p:nvSpPr>
            <p:spPr>
              <a:xfrm>
                <a:off x="2537444" y="4497538"/>
                <a:ext cx="3168175" cy="99495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BF2BCFF-075E-4248-B536-A98A2B00B3D9}"/>
                  </a:ext>
                </a:extLst>
              </p:cNvPr>
              <p:cNvSpPr/>
              <p:nvPr/>
            </p:nvSpPr>
            <p:spPr>
              <a:xfrm>
                <a:off x="5323284" y="3873266"/>
                <a:ext cx="2350515" cy="6785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𝑣</m:t>
                          </m:r>
                        </m:e>
                        <m:sub>
                          <m:r>
                            <a:rPr lang="en-US" sz="2000" i="1">
                              <a:solidFill>
                                <a:prstClr val="black"/>
                              </a:solidFill>
                              <a:latin typeface="Cambria Math" panose="02040503050406030204" pitchFamily="18" charset="0"/>
                              <a:ea typeface="Cambria Math" panose="02040503050406030204" pitchFamily="18" charset="0"/>
                            </a:rPr>
                            <m:t>0</m:t>
                          </m:r>
                        </m:sub>
                      </m:sSub>
                      <m:r>
                        <a:rPr lang="en-US" sz="2000" i="1" smtClean="0">
                          <a:solidFill>
                            <a:prstClr val="black"/>
                          </a:solidFill>
                          <a:latin typeface="Cambria Math" panose="02040503050406030204" pitchFamily="18" charset="0"/>
                          <a:ea typeface="Cambria Math" panose="02040503050406030204" pitchFamily="18" charset="0"/>
                        </a:rPr>
                        <m:t>=</m:t>
                      </m:r>
                      <m:f>
                        <m:fPr>
                          <m:ctrlPr>
                            <a:rPr lang="en-US" sz="2000" i="1" smtClean="0">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𝑚</m:t>
                          </m:r>
                          <m:r>
                            <a:rPr lang="en-US" sz="2000" i="1">
                              <a:solidFill>
                                <a:prstClr val="black"/>
                              </a:solidFill>
                              <a:latin typeface="Cambria Math" panose="02040503050406030204" pitchFamily="18" charset="0"/>
                              <a:ea typeface="Cambria Math" panose="02040503050406030204" pitchFamily="18" charset="0"/>
                            </a:rPr>
                            <m:t>+</m:t>
                          </m:r>
                          <m:r>
                            <a:rPr lang="en-US" sz="2000" i="1">
                              <a:solidFill>
                                <a:prstClr val="black"/>
                              </a:solidFill>
                              <a:latin typeface="Cambria Math" panose="02040503050406030204" pitchFamily="18" charset="0"/>
                              <a:ea typeface="Cambria Math" panose="02040503050406030204" pitchFamily="18" charset="0"/>
                            </a:rPr>
                            <m:t>𝑀</m:t>
                          </m:r>
                          <m:r>
                            <a:rPr lang="en-US" sz="2000" i="1">
                              <a:solidFill>
                                <a:prstClr val="black"/>
                              </a:solidFill>
                              <a:latin typeface="Cambria Math" panose="02040503050406030204" pitchFamily="18" charset="0"/>
                              <a:ea typeface="Cambria Math" panose="02040503050406030204" pitchFamily="18" charset="0"/>
                            </a:rPr>
                            <m:t>)</m:t>
                          </m:r>
                          <m:sSub>
                            <m:sSubPr>
                              <m:ctrlPr>
                                <a:rPr lang="en-US" sz="2000" i="1">
                                  <a:solidFill>
                                    <a:prstClr val="black"/>
                                  </a:solidFill>
                                  <a:latin typeface="Cambria Math" panose="02040503050406030204" pitchFamily="18" charset="0"/>
                                  <a:ea typeface="Cambria Math" panose="02040503050406030204" pitchFamily="18" charset="0"/>
                                </a:rPr>
                              </m:ctrlPr>
                            </m:sSubPr>
                            <m:e>
                              <m:r>
                                <a:rPr lang="en-US" sz="2000" i="1">
                                  <a:solidFill>
                                    <a:prstClr val="black"/>
                                  </a:solidFill>
                                  <a:latin typeface="Cambria Math" panose="02040503050406030204" pitchFamily="18" charset="0"/>
                                  <a:ea typeface="Cambria Math" panose="02040503050406030204" pitchFamily="18" charset="0"/>
                                </a:rPr>
                                <m:t>𝑣</m:t>
                              </m:r>
                            </m:e>
                            <m:sub>
                              <m:r>
                                <a:rPr lang="en-US" sz="2000" i="1">
                                  <a:solidFill>
                                    <a:prstClr val="black"/>
                                  </a:solidFill>
                                  <a:latin typeface="Cambria Math" panose="02040503050406030204" pitchFamily="18" charset="0"/>
                                  <a:ea typeface="Cambria Math" panose="02040503050406030204" pitchFamily="18" charset="0"/>
                                </a:rPr>
                                <m:t>𝑚𝑎𝑥</m:t>
                              </m:r>
                            </m:sub>
                          </m:sSub>
                        </m:num>
                        <m:den>
                          <m:r>
                            <a:rPr lang="en-US" sz="2000" i="1" smtClean="0">
                              <a:solidFill>
                                <a:prstClr val="black"/>
                              </a:solidFill>
                              <a:latin typeface="Cambria Math" panose="02040503050406030204" pitchFamily="18" charset="0"/>
                              <a:ea typeface="Cambria Math" panose="02040503050406030204" pitchFamily="18" charset="0"/>
                            </a:rPr>
                            <m:t>𝑚</m:t>
                          </m:r>
                        </m:den>
                      </m:f>
                    </m:oMath>
                  </m:oMathPara>
                </a14:m>
                <a:endParaRPr lang="en-US" sz="1600" dirty="0">
                  <a:solidFill>
                    <a:prstClr val="black"/>
                  </a:solidFill>
                  <a:latin typeface="Gill Sans MT" panose="020B0502020104020203"/>
                </a:endParaRPr>
              </a:p>
            </p:txBody>
          </p:sp>
        </mc:Choice>
        <mc:Fallback xmlns="">
          <p:sp>
            <p:nvSpPr>
              <p:cNvPr id="21" name="Rectangle 20">
                <a:extLst>
                  <a:ext uri="{FF2B5EF4-FFF2-40B4-BE49-F238E27FC236}">
                    <a16:creationId xmlns:a16="http://schemas.microsoft.com/office/drawing/2014/main" id="{7BF2BCFF-075E-4248-B536-A98A2B00B3D9}"/>
                  </a:ext>
                </a:extLst>
              </p:cNvPr>
              <p:cNvSpPr>
                <a:spLocks noRot="1" noChangeAspect="1" noMove="1" noResize="1" noEditPoints="1" noAdjustHandles="1" noChangeArrowheads="1" noChangeShapeType="1" noTextEdit="1"/>
              </p:cNvSpPr>
              <p:nvPr/>
            </p:nvSpPr>
            <p:spPr>
              <a:xfrm>
                <a:off x="5323284" y="3873266"/>
                <a:ext cx="2350515" cy="67858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B13814F-CF47-4B7A-8481-083B849A39FE}"/>
                  </a:ext>
                </a:extLst>
              </p:cNvPr>
              <p:cNvSpPr/>
              <p:nvPr/>
            </p:nvSpPr>
            <p:spPr>
              <a:xfrm>
                <a:off x="1092811" y="5459972"/>
                <a:ext cx="6723487" cy="124200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𝑣</m:t>
                          </m:r>
                        </m:e>
                        <m:sub>
                          <m:r>
                            <a:rPr lang="en-US" sz="2000" i="1">
                              <a:solidFill>
                                <a:prstClr val="black"/>
                              </a:solidFill>
                              <a:latin typeface="Cambria Math" panose="02040503050406030204" pitchFamily="18" charset="0"/>
                            </a:rPr>
                            <m:t>0</m:t>
                          </m:r>
                        </m:sub>
                      </m:sSub>
                      <m:r>
                        <a:rPr lang="en-US" sz="2000" i="1">
                          <a:solidFill>
                            <a:prstClr val="black"/>
                          </a:solidFill>
                          <a:latin typeface="Cambria Math" panose="02040503050406030204" pitchFamily="18" charset="0"/>
                          <a:ea typeface="Cambria Math" panose="02040503050406030204" pitchFamily="18" charset="0"/>
                        </a:rPr>
                        <m:t>=</m:t>
                      </m:r>
                      <m:d>
                        <m:dPr>
                          <m:ctrlPr>
                            <a:rPr lang="en-US" sz="2000" i="1">
                              <a:solidFill>
                                <a:prstClr val="black"/>
                              </a:solidFill>
                              <a:latin typeface="Cambria Math" panose="02040503050406030204" pitchFamily="18" charset="0"/>
                              <a:ea typeface="Cambria Math" panose="02040503050406030204" pitchFamily="18" charset="0"/>
                            </a:rPr>
                          </m:ctrlPr>
                        </m:dPr>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0.2525 </m:t>
                              </m:r>
                              <m:r>
                                <a:rPr lang="en-US" sz="2000" i="1">
                                  <a:solidFill>
                                    <a:prstClr val="black"/>
                                  </a:solidFill>
                                  <a:latin typeface="Cambria Math" panose="02040503050406030204" pitchFamily="18" charset="0"/>
                                  <a:ea typeface="Cambria Math" panose="02040503050406030204" pitchFamily="18" charset="0"/>
                                </a:rPr>
                                <m:t>𝑘𝑔</m:t>
                              </m:r>
                            </m:num>
                            <m:den>
                              <m:r>
                                <a:rPr lang="en-US" sz="2000" i="1">
                                  <a:solidFill>
                                    <a:prstClr val="black"/>
                                  </a:solidFill>
                                  <a:latin typeface="Cambria Math" panose="02040503050406030204" pitchFamily="18" charset="0"/>
                                  <a:ea typeface="Cambria Math" panose="02040503050406030204" pitchFamily="18" charset="0"/>
                                </a:rPr>
                                <m:t>0.0125 </m:t>
                              </m:r>
                              <m:r>
                                <a:rPr lang="en-US" sz="2000" i="1">
                                  <a:solidFill>
                                    <a:prstClr val="black"/>
                                  </a:solidFill>
                                  <a:latin typeface="Cambria Math" panose="02040503050406030204" pitchFamily="18" charset="0"/>
                                  <a:ea typeface="Cambria Math" panose="02040503050406030204" pitchFamily="18" charset="0"/>
                                </a:rPr>
                                <m:t>𝑘𝑔</m:t>
                              </m:r>
                            </m:den>
                          </m:f>
                        </m:e>
                      </m:d>
                      <m:d>
                        <m:dPr>
                          <m:ctrlPr>
                            <a:rPr lang="en-US" sz="2000" i="1">
                              <a:solidFill>
                                <a:prstClr val="black"/>
                              </a:solidFill>
                              <a:latin typeface="Cambria Math" panose="02040503050406030204" pitchFamily="18" charset="0"/>
                              <a:ea typeface="Cambria Math" panose="02040503050406030204" pitchFamily="18" charset="0"/>
                            </a:rPr>
                          </m:ctrlPr>
                        </m:dPr>
                        <m:e>
                          <m:d>
                            <m:dPr>
                              <m:ctrlPr>
                                <a:rPr lang="en-US" sz="2000" i="1">
                                  <a:solidFill>
                                    <a:prstClr val="black"/>
                                  </a:solidFill>
                                  <a:latin typeface="Cambria Math" panose="02040503050406030204" pitchFamily="18" charset="0"/>
                                  <a:ea typeface="Cambria Math" panose="02040503050406030204" pitchFamily="18" charset="0"/>
                                </a:rPr>
                              </m:ctrlPr>
                            </m:dPr>
                            <m:e>
                              <m:r>
                                <a:rPr lang="en-US" sz="2000" i="1">
                                  <a:solidFill>
                                    <a:prstClr val="black"/>
                                  </a:solidFill>
                                  <a:latin typeface="Cambria Math" panose="02040503050406030204" pitchFamily="18" charset="0"/>
                                  <a:ea typeface="Cambria Math" panose="02040503050406030204" pitchFamily="18" charset="0"/>
                                </a:rPr>
                                <m:t>0.124 </m:t>
                              </m:r>
                              <m:r>
                                <a:rPr lang="en-US" sz="2000" i="1">
                                  <a:solidFill>
                                    <a:prstClr val="black"/>
                                  </a:solidFill>
                                  <a:latin typeface="Cambria Math" panose="02040503050406030204" pitchFamily="18" charset="0"/>
                                  <a:ea typeface="Cambria Math" panose="02040503050406030204" pitchFamily="18" charset="0"/>
                                </a:rPr>
                                <m:t>𝑚</m:t>
                              </m:r>
                            </m:e>
                          </m:d>
                          <m:rad>
                            <m:radPr>
                              <m:degHide m:val="on"/>
                              <m:ctrlPr>
                                <a:rPr lang="en-US" sz="2000" i="1">
                                  <a:solidFill>
                                    <a:prstClr val="black"/>
                                  </a:solidFill>
                                  <a:latin typeface="Cambria Math" panose="02040503050406030204" pitchFamily="18" charset="0"/>
                                  <a:ea typeface="Cambria Math" panose="02040503050406030204" pitchFamily="18" charset="0"/>
                                </a:rPr>
                              </m:ctrlPr>
                            </m:radPr>
                            <m:deg/>
                            <m:e>
                              <m:f>
                                <m:fPr>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2250</m:t>
                                  </m:r>
                                  <m:f>
                                    <m:fPr>
                                      <m:type m:val="lin"/>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𝑁</m:t>
                                      </m:r>
                                    </m:num>
                                    <m:den>
                                      <m:r>
                                        <a:rPr lang="en-US" sz="2000" i="1">
                                          <a:solidFill>
                                            <a:prstClr val="black"/>
                                          </a:solidFill>
                                          <a:latin typeface="Cambria Math" panose="02040503050406030204" pitchFamily="18" charset="0"/>
                                          <a:ea typeface="Cambria Math" panose="02040503050406030204" pitchFamily="18" charset="0"/>
                                        </a:rPr>
                                        <m:t>𝑚</m:t>
                                      </m:r>
                                    </m:den>
                                  </m:f>
                                </m:num>
                                <m:den>
                                  <m:r>
                                    <a:rPr lang="en-US" sz="2000" i="1">
                                      <a:solidFill>
                                        <a:prstClr val="black"/>
                                      </a:solidFill>
                                      <a:latin typeface="Cambria Math" panose="02040503050406030204" pitchFamily="18" charset="0"/>
                                      <a:ea typeface="Cambria Math" panose="02040503050406030204" pitchFamily="18" charset="0"/>
                                    </a:rPr>
                                    <m:t>0.2525 </m:t>
                                  </m:r>
                                  <m:r>
                                    <a:rPr lang="en-US" sz="2000" i="1">
                                      <a:solidFill>
                                        <a:prstClr val="black"/>
                                      </a:solidFill>
                                      <a:latin typeface="Cambria Math" panose="02040503050406030204" pitchFamily="18" charset="0"/>
                                      <a:ea typeface="Cambria Math" panose="02040503050406030204" pitchFamily="18" charset="0"/>
                                    </a:rPr>
                                    <m:t>𝑘𝑔</m:t>
                                  </m:r>
                                </m:den>
                              </m:f>
                            </m:e>
                          </m:rad>
                        </m:e>
                      </m:d>
                      <m:r>
                        <a:rPr lang="en-US" sz="2000" i="1">
                          <a:solidFill>
                            <a:prstClr val="black"/>
                          </a:solidFill>
                          <a:latin typeface="Cambria Math" panose="02040503050406030204" pitchFamily="18" charset="0"/>
                          <a:ea typeface="Cambria Math" panose="02040503050406030204" pitchFamily="18" charset="0"/>
                        </a:rPr>
                        <m:t>=236 </m:t>
                      </m:r>
                      <m:f>
                        <m:fPr>
                          <m:type m:val="lin"/>
                          <m:ctrlPr>
                            <a:rPr lang="en-US" sz="2000" i="1">
                              <a:solidFill>
                                <a:prstClr val="black"/>
                              </a:solidFill>
                              <a:latin typeface="Cambria Math" panose="02040503050406030204" pitchFamily="18" charset="0"/>
                              <a:ea typeface="Cambria Math" panose="02040503050406030204" pitchFamily="18" charset="0"/>
                            </a:rPr>
                          </m:ctrlPr>
                        </m:fPr>
                        <m:num>
                          <m:r>
                            <a:rPr lang="en-US" sz="2000" i="1">
                              <a:solidFill>
                                <a:prstClr val="black"/>
                              </a:solidFill>
                              <a:latin typeface="Cambria Math" panose="02040503050406030204" pitchFamily="18" charset="0"/>
                              <a:ea typeface="Cambria Math" panose="02040503050406030204" pitchFamily="18" charset="0"/>
                            </a:rPr>
                            <m:t>𝑚</m:t>
                          </m:r>
                        </m:num>
                        <m:den>
                          <m:r>
                            <a:rPr lang="en-US" sz="2000" i="1">
                              <a:solidFill>
                                <a:prstClr val="black"/>
                              </a:solidFill>
                              <a:latin typeface="Cambria Math" panose="02040503050406030204" pitchFamily="18" charset="0"/>
                              <a:ea typeface="Cambria Math" panose="02040503050406030204" pitchFamily="18" charset="0"/>
                            </a:rPr>
                            <m:t>𝑠</m:t>
                          </m:r>
                        </m:den>
                      </m:f>
                    </m:oMath>
                  </m:oMathPara>
                </a14:m>
                <a:endParaRPr lang="en-US" dirty="0"/>
              </a:p>
            </p:txBody>
          </p:sp>
        </mc:Choice>
        <mc:Fallback xmlns="">
          <p:sp>
            <p:nvSpPr>
              <p:cNvPr id="5" name="Rectangle 4">
                <a:extLst>
                  <a:ext uri="{FF2B5EF4-FFF2-40B4-BE49-F238E27FC236}">
                    <a16:creationId xmlns:a16="http://schemas.microsoft.com/office/drawing/2014/main" id="{FB13814F-CF47-4B7A-8481-083B849A39FE}"/>
                  </a:ext>
                </a:extLst>
              </p:cNvPr>
              <p:cNvSpPr>
                <a:spLocks noRot="1" noChangeAspect="1" noMove="1" noResize="1" noEditPoints="1" noAdjustHandles="1" noChangeArrowheads="1" noChangeShapeType="1" noTextEdit="1"/>
              </p:cNvSpPr>
              <p:nvPr/>
            </p:nvSpPr>
            <p:spPr>
              <a:xfrm>
                <a:off x="1092811" y="5459972"/>
                <a:ext cx="6723487" cy="124200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723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Extension</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4811486-4341-4FE5-98DF-2E01C9F77846}"/>
                  </a:ext>
                </a:extLst>
              </p:cNvPr>
              <p:cNvSpPr/>
              <p:nvPr/>
            </p:nvSpPr>
            <p:spPr>
              <a:xfrm>
                <a:off x="134224" y="857098"/>
                <a:ext cx="8743425" cy="1569660"/>
              </a:xfrm>
              <a:prstGeom prst="rect">
                <a:avLst/>
              </a:prstGeom>
            </p:spPr>
            <p:txBody>
              <a:bodyPr wrap="square">
                <a:spAutoFit/>
              </a:bodyPr>
              <a:lstStyle/>
              <a:p>
                <a:pPr algn="just"/>
                <a:r>
                  <a:rPr lang="en-US" sz="2400" dirty="0">
                    <a:solidFill>
                      <a:prstClr val="black"/>
                    </a:solidFill>
                    <a:latin typeface="Times New Roman" panose="02020603050405020304" pitchFamily="18" charset="0"/>
                    <a:cs typeface="Times New Roman" panose="02020603050405020304" pitchFamily="18" charset="0"/>
                  </a:rPr>
                  <a:t>Construct a Table indicating the position x of the mass in the figure below at times</a:t>
                </a:r>
                <a14:m>
                  <m:oMath xmlns:m="http://schemas.openxmlformats.org/officeDocument/2006/math">
                    <m:r>
                      <a:rPr lang="en-US" sz="2400">
                        <a:solidFill>
                          <a:prstClr val="black"/>
                        </a:solidFill>
                        <a:latin typeface="Cambria Math" panose="02040503050406030204" pitchFamily="18" charset="0"/>
                      </a:rPr>
                      <m:t>  </m:t>
                    </m:r>
                    <m:r>
                      <a:rPr lang="en-US" sz="2400" i="1">
                        <a:solidFill>
                          <a:prstClr val="black"/>
                        </a:solidFill>
                        <a:latin typeface="Cambria Math" panose="02040503050406030204" pitchFamily="18" charset="0"/>
                      </a:rPr>
                      <m:t>𝑡</m:t>
                    </m:r>
                    <m:r>
                      <a:rPr lang="en-US" sz="2400" i="1">
                        <a:solidFill>
                          <a:prstClr val="black"/>
                        </a:solidFill>
                        <a:latin typeface="Cambria Math" panose="02040503050406030204" pitchFamily="18" charset="0"/>
                      </a:rPr>
                      <m:t>=0, </m:t>
                    </m:r>
                    <m:f>
                      <m:fPr>
                        <m:type m:val="skw"/>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1</m:t>
                        </m:r>
                      </m:num>
                      <m:den>
                        <m:r>
                          <a:rPr lang="en-US" sz="2400" i="1">
                            <a:solidFill>
                              <a:prstClr val="black"/>
                            </a:solidFill>
                            <a:latin typeface="Cambria Math" panose="02040503050406030204" pitchFamily="18" charset="0"/>
                          </a:rPr>
                          <m:t>4</m:t>
                        </m:r>
                      </m:den>
                    </m:f>
                    <m:r>
                      <a:rPr lang="en-US" sz="2400" i="1">
                        <a:solidFill>
                          <a:prstClr val="black"/>
                        </a:solidFill>
                        <a:latin typeface="Cambria Math" panose="02040503050406030204" pitchFamily="18" charset="0"/>
                      </a:rPr>
                      <m:t>𝑇</m:t>
                    </m:r>
                    <m:r>
                      <a:rPr lang="en-US" sz="2400" i="1">
                        <a:solidFill>
                          <a:prstClr val="black"/>
                        </a:solidFill>
                        <a:latin typeface="Cambria Math" panose="02040503050406030204" pitchFamily="18" charset="0"/>
                      </a:rPr>
                      <m:t>,</m:t>
                    </m:r>
                    <m:f>
                      <m:fPr>
                        <m:type m:val="skw"/>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1</m:t>
                        </m:r>
                      </m:num>
                      <m:den>
                        <m:r>
                          <a:rPr lang="en-US" sz="2400" i="1">
                            <a:solidFill>
                              <a:prstClr val="black"/>
                            </a:solidFill>
                            <a:latin typeface="Cambria Math" panose="02040503050406030204" pitchFamily="18" charset="0"/>
                          </a:rPr>
                          <m:t>2</m:t>
                        </m:r>
                      </m:den>
                    </m:f>
                    <m:r>
                      <a:rPr lang="en-US" sz="2400" i="1">
                        <a:solidFill>
                          <a:prstClr val="black"/>
                        </a:solidFill>
                        <a:latin typeface="Cambria Math" panose="02040503050406030204" pitchFamily="18" charset="0"/>
                      </a:rPr>
                      <m:t>𝑇</m:t>
                    </m:r>
                    <m:r>
                      <a:rPr lang="en-US" sz="2400" i="1">
                        <a:solidFill>
                          <a:prstClr val="black"/>
                        </a:solidFill>
                        <a:latin typeface="Cambria Math" panose="02040503050406030204" pitchFamily="18" charset="0"/>
                      </a:rPr>
                      <m:t>,</m:t>
                    </m:r>
                    <m:f>
                      <m:fPr>
                        <m:type m:val="skw"/>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3</m:t>
                        </m:r>
                      </m:num>
                      <m:den>
                        <m:r>
                          <a:rPr lang="en-US" sz="2400" i="1">
                            <a:solidFill>
                              <a:prstClr val="black"/>
                            </a:solidFill>
                            <a:latin typeface="Cambria Math" panose="02040503050406030204" pitchFamily="18" charset="0"/>
                          </a:rPr>
                          <m:t>4</m:t>
                        </m:r>
                      </m:den>
                    </m:f>
                    <m:r>
                      <a:rPr lang="en-US" sz="2400" i="1">
                        <a:solidFill>
                          <a:prstClr val="black"/>
                        </a:solidFill>
                        <a:latin typeface="Cambria Math" panose="02040503050406030204" pitchFamily="18" charset="0"/>
                      </a:rPr>
                      <m:t>,</m:t>
                    </m:r>
                    <m:r>
                      <a:rPr lang="en-US" sz="2400" i="1">
                        <a:solidFill>
                          <a:prstClr val="black"/>
                        </a:solidFill>
                        <a:latin typeface="Cambria Math" panose="02040503050406030204" pitchFamily="18" charset="0"/>
                      </a:rPr>
                      <m:t>𝑇</m:t>
                    </m:r>
                    <m:r>
                      <a:rPr lang="en-US" sz="2400" i="1">
                        <a:solidFill>
                          <a:prstClr val="black"/>
                        </a:solidFill>
                        <a:latin typeface="Cambria Math" panose="02040503050406030204" pitchFamily="18" charset="0"/>
                      </a:rPr>
                      <m:t> </m:t>
                    </m:r>
                    <m:r>
                      <a:rPr lang="en-US" sz="2400" i="1">
                        <a:solidFill>
                          <a:prstClr val="black"/>
                        </a:solidFill>
                        <a:latin typeface="Cambria Math" panose="02040503050406030204" pitchFamily="18" charset="0"/>
                      </a:rPr>
                      <m:t>𝑎𝑛𝑑</m:t>
                    </m:r>
                    <m:f>
                      <m:fPr>
                        <m:type m:val="skw"/>
                        <m:ctrlPr>
                          <a:rPr lang="en-US" sz="2400" i="1">
                            <a:solidFill>
                              <a:prstClr val="black"/>
                            </a:solidFill>
                            <a:latin typeface="Cambria Math" panose="02040503050406030204" pitchFamily="18" charset="0"/>
                          </a:rPr>
                        </m:ctrlPr>
                      </m:fPr>
                      <m:num>
                        <m:r>
                          <a:rPr lang="en-US" sz="2400" i="1">
                            <a:solidFill>
                              <a:prstClr val="black"/>
                            </a:solidFill>
                            <a:latin typeface="Cambria Math" panose="02040503050406030204" pitchFamily="18" charset="0"/>
                          </a:rPr>
                          <m:t>5</m:t>
                        </m:r>
                      </m:num>
                      <m:den>
                        <m:r>
                          <a:rPr lang="en-US" sz="2400" i="1">
                            <a:solidFill>
                              <a:prstClr val="black"/>
                            </a:solidFill>
                            <a:latin typeface="Cambria Math" panose="02040503050406030204" pitchFamily="18" charset="0"/>
                          </a:rPr>
                          <m:t>4</m:t>
                        </m:r>
                      </m:den>
                    </m:f>
                    <m:r>
                      <a:rPr lang="en-US" sz="2400" i="1">
                        <a:solidFill>
                          <a:prstClr val="black"/>
                        </a:solidFill>
                        <a:latin typeface="Cambria Math" panose="02040503050406030204" pitchFamily="18" charset="0"/>
                      </a:rPr>
                      <m:t>𝑇</m:t>
                    </m:r>
                  </m:oMath>
                </a14:m>
                <a:r>
                  <a:rPr lang="en-US" sz="2400" i="1"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rPr>
                  <a:t>where </a:t>
                </a:r>
                <a:r>
                  <a:rPr lang="en-US" sz="2400" i="1" dirty="0">
                    <a:solidFill>
                      <a:prstClr val="black"/>
                    </a:solidFill>
                    <a:latin typeface="Times New Roman" panose="02020603050405020304" pitchFamily="18" charset="0"/>
                    <a:cs typeface="Times New Roman" panose="02020603050405020304" pitchFamily="18" charset="0"/>
                  </a:rPr>
                  <a:t>T </a:t>
                </a:r>
                <a:r>
                  <a:rPr lang="en-US" sz="2400" dirty="0">
                    <a:solidFill>
                      <a:prstClr val="black"/>
                    </a:solidFill>
                    <a:latin typeface="Times New Roman" panose="02020603050405020304" pitchFamily="18" charset="0"/>
                    <a:cs typeface="Times New Roman" panose="02020603050405020304" pitchFamily="18" charset="0"/>
                  </a:rPr>
                  <a:t>is the period of oscillation </a:t>
                </a:r>
                <a:r>
                  <a:rPr lang="en-US" sz="2400" dirty="0">
                    <a:latin typeface="Times New Roman" panose="02020603050405020304" pitchFamily="18" charset="0"/>
                    <a:cs typeface="Times New Roman" panose="02020603050405020304" pitchFamily="18" charset="0"/>
                  </a:rPr>
                  <a:t>of the mass spring system seen below</a:t>
                </a:r>
                <a:r>
                  <a:rPr lang="en-US" dirty="0"/>
                  <a:t>. </a:t>
                </a:r>
                <a:endParaRPr lang="en-AU" dirty="0"/>
              </a:p>
              <a:p>
                <a:pPr lvl="0" algn="just"/>
                <a:r>
                  <a:rPr lang="en-US" sz="24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5" name="Rectangle 4">
                <a:extLst>
                  <a:ext uri="{FF2B5EF4-FFF2-40B4-BE49-F238E27FC236}">
                    <a16:creationId xmlns:a16="http://schemas.microsoft.com/office/drawing/2014/main" id="{F4811486-4341-4FE5-98DF-2E01C9F77846}"/>
                  </a:ext>
                </a:extLst>
              </p:cNvPr>
              <p:cNvSpPr>
                <a:spLocks noRot="1" noChangeAspect="1" noMove="1" noResize="1" noEditPoints="1" noAdjustHandles="1" noChangeArrowheads="1" noChangeShapeType="1" noTextEdit="1"/>
              </p:cNvSpPr>
              <p:nvPr/>
            </p:nvSpPr>
            <p:spPr>
              <a:xfrm>
                <a:off x="134224" y="857098"/>
                <a:ext cx="8743425" cy="1569660"/>
              </a:xfrm>
              <a:prstGeom prst="rect">
                <a:avLst/>
              </a:prstGeom>
              <a:blipFill>
                <a:blip r:embed="rId2"/>
                <a:stretch>
                  <a:fillRect l="-1161" t="-14400" r="-1161" b="-1040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221624D-A160-464C-B62E-8C8C53692A7F}"/>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664675" y="2192051"/>
            <a:ext cx="2039840" cy="4495205"/>
          </a:xfrm>
          <a:prstGeom prst="rect">
            <a:avLst/>
          </a:prstGeom>
        </p:spPr>
      </p:pic>
    </p:spTree>
    <p:extLst>
      <p:ext uri="{BB962C8B-B14F-4D97-AF65-F5344CB8AC3E}">
        <p14:creationId xmlns:p14="http://schemas.microsoft.com/office/powerpoint/2010/main" val="47352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EF3CCA2-2B7C-4092-8F62-D100A20E6AC2}"/>
                  </a:ext>
                </a:extLst>
              </p:cNvPr>
              <p:cNvSpPr/>
              <p:nvPr/>
            </p:nvSpPr>
            <p:spPr>
              <a:xfrm>
                <a:off x="169863" y="806042"/>
                <a:ext cx="8342312" cy="2308324"/>
              </a:xfrm>
              <a:prstGeom prst="rect">
                <a:avLst/>
              </a:prstGeom>
            </p:spPr>
            <p:txBody>
              <a:bodyPr>
                <a:spAutoFit/>
              </a:bodyPr>
              <a:lstStyle/>
              <a:p>
                <a:r>
                  <a:rPr lang="en-US" sz="2400" b="1" dirty="0">
                    <a:latin typeface="Times New Roman" panose="02020603050405020304" pitchFamily="18" charset="0"/>
                    <a:ea typeface="Times New Roman" panose="02020603050405020304" pitchFamily="18" charset="0"/>
                  </a:rPr>
                  <a:t>Understanding the Motion of a Simple Pendulum:</a:t>
                </a:r>
                <a:endParaRPr lang="en-US" sz="2400" dirty="0">
                  <a:latin typeface="Times New Roman" panose="02020603050405020304" pitchFamily="18" charset="0"/>
                  <a:ea typeface="Times New Roman" panose="02020603050405020304" pitchFamily="18" charset="0"/>
                </a:endParaRPr>
              </a:p>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A simple pendulum consists of a mass m attached to a string of length </a:t>
                </a:r>
                <a14:m>
                  <m:oMath xmlns:m="http://schemas.openxmlformats.org/officeDocument/2006/math">
                    <m:r>
                      <a:rPr lang="en-US" sz="2400" i="1">
                        <a:latin typeface="Cambria Math" panose="02040503050406030204" pitchFamily="18" charset="0"/>
                        <a:ea typeface="Times New Roman" panose="02020603050405020304" pitchFamily="18" charset="0"/>
                      </a:rPr>
                      <m:t>𝐿</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swinging back and forth under the influence of gravity. The motion is periodic and oscillates between two extreme points (maximum displacement) and the lowest point (equilibrium position).</a:t>
                </a:r>
              </a:p>
            </p:txBody>
          </p:sp>
        </mc:Choice>
        <mc:Fallback xmlns="">
          <p:sp>
            <p:nvSpPr>
              <p:cNvPr id="12" name="Rectangle 11">
                <a:extLst>
                  <a:ext uri="{FF2B5EF4-FFF2-40B4-BE49-F238E27FC236}">
                    <a16:creationId xmlns:a16="http://schemas.microsoft.com/office/drawing/2014/main" id="{BEF3CCA2-2B7C-4092-8F62-D100A20E6AC2}"/>
                  </a:ext>
                </a:extLst>
              </p:cNvPr>
              <p:cNvSpPr>
                <a:spLocks noRot="1" noChangeAspect="1" noMove="1" noResize="1" noEditPoints="1" noAdjustHandles="1" noChangeArrowheads="1" noChangeShapeType="1" noTextEdit="1"/>
              </p:cNvSpPr>
              <p:nvPr/>
            </p:nvSpPr>
            <p:spPr>
              <a:xfrm>
                <a:off x="169863" y="806042"/>
                <a:ext cx="8342312" cy="2308324"/>
              </a:xfrm>
              <a:prstGeom prst="rect">
                <a:avLst/>
              </a:prstGeom>
              <a:blipFill>
                <a:blip r:embed="rId2"/>
                <a:stretch>
                  <a:fillRect l="-1170" t="-2111" r="-1096" b="-5013"/>
                </a:stretch>
              </a:blipFill>
            </p:spPr>
            <p:txBody>
              <a:bodyPr/>
              <a:lstStyle/>
              <a:p>
                <a:r>
                  <a:rPr lang="en-US">
                    <a:noFill/>
                  </a:rPr>
                  <a:t> </a:t>
                </a:r>
              </a:p>
            </p:txBody>
          </p:sp>
        </mc:Fallback>
      </mc:AlternateContent>
      <p:sp>
        <p:nvSpPr>
          <p:cNvPr id="10" name="Rectangle 18">
            <a:extLst>
              <a:ext uri="{FF2B5EF4-FFF2-40B4-BE49-F238E27FC236}">
                <a16:creationId xmlns:a16="http://schemas.microsoft.com/office/drawing/2014/main" id="{F2F3C376-88A9-4298-9F30-3298BD6E7486}"/>
              </a:ext>
            </a:extLst>
          </p:cNvPr>
          <p:cNvSpPr>
            <a:spLocks noChangeArrowheads="1"/>
          </p:cNvSpPr>
          <p:nvPr/>
        </p:nvSpPr>
        <p:spPr bwMode="auto">
          <a:xfrm>
            <a:off x="87800" y="3131933"/>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(a) </a:t>
            </a:r>
            <a:r>
              <a:rPr lang="en-US" altLang="en-US" sz="2400" kern="100" dirty="0">
                <a:solidFill>
                  <a:prstClr val="black"/>
                </a:solidFill>
                <a:cs typeface="Times New Roman" panose="02020603050405020304" pitchFamily="18" charset="0"/>
              </a:rPr>
              <a:t>The Tension in the String is Greatest: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252AD82-6BF5-4B01-9162-65C752A59B03}"/>
                  </a:ext>
                </a:extLst>
              </p:cNvPr>
              <p:cNvSpPr/>
              <p:nvPr/>
            </p:nvSpPr>
            <p:spPr>
              <a:xfrm>
                <a:off x="459154" y="3570576"/>
                <a:ext cx="8458343" cy="1200329"/>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tension in the string is greatest when the pendulum is at the lowest point in its swing).</a:t>
                </a:r>
              </a:p>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At this point, the tension in the string </a:t>
                </a:r>
                <a14:m>
                  <m:oMath xmlns:m="http://schemas.openxmlformats.org/officeDocument/2006/math">
                    <m:r>
                      <a:rPr lang="en-US" sz="2400" i="1">
                        <a:latin typeface="Cambria Math" panose="02040503050406030204" pitchFamily="18" charset="0"/>
                        <a:ea typeface="Times New Roman" panose="02020603050405020304" pitchFamily="18" charset="0"/>
                      </a:rPr>
                      <m:t>𝑇</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is given by:</a:t>
                </a:r>
              </a:p>
            </p:txBody>
          </p:sp>
        </mc:Choice>
        <mc:Fallback xmlns="">
          <p:sp>
            <p:nvSpPr>
              <p:cNvPr id="7" name="Rectangle 6">
                <a:extLst>
                  <a:ext uri="{FF2B5EF4-FFF2-40B4-BE49-F238E27FC236}">
                    <a16:creationId xmlns:a16="http://schemas.microsoft.com/office/drawing/2014/main" id="{7252AD82-6BF5-4B01-9162-65C752A59B03}"/>
                  </a:ext>
                </a:extLst>
              </p:cNvPr>
              <p:cNvSpPr>
                <a:spLocks noRot="1" noChangeAspect="1" noMove="1" noResize="1" noEditPoints="1" noAdjustHandles="1" noChangeArrowheads="1" noChangeShapeType="1" noTextEdit="1"/>
              </p:cNvSpPr>
              <p:nvPr/>
            </p:nvSpPr>
            <p:spPr>
              <a:xfrm>
                <a:off x="459154" y="3570576"/>
                <a:ext cx="8458343" cy="1200329"/>
              </a:xfrm>
              <a:prstGeom prst="rect">
                <a:avLst/>
              </a:prstGeom>
              <a:blipFill>
                <a:blip r:embed="rId3"/>
                <a:stretch>
                  <a:fillRect l="-1081" t="-4061" r="-108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7C04009-A9F8-4D24-BB42-25A8AF07F977}"/>
                  </a:ext>
                </a:extLst>
              </p:cNvPr>
              <p:cNvSpPr/>
              <p:nvPr/>
            </p:nvSpPr>
            <p:spPr>
              <a:xfrm>
                <a:off x="4043051" y="5188689"/>
                <a:ext cx="1915845"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𝑇</m:t>
                      </m:r>
                      <m:r>
                        <a:rPr lang="en-US" sz="2000">
                          <a:latin typeface="Cambria Math" panose="02040503050406030204" pitchFamily="18" charset="0"/>
                        </a:rPr>
                        <m:t>=</m:t>
                      </m:r>
                      <m:r>
                        <a:rPr lang="en-US" sz="2000" i="1">
                          <a:latin typeface="Cambria Math" panose="02040503050406030204" pitchFamily="18" charset="0"/>
                        </a:rPr>
                        <m:t>𝑚𝑔</m:t>
                      </m:r>
                      <m:r>
                        <a:rPr lang="en-US" sz="200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𝑚</m:t>
                          </m:r>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num>
                        <m:den>
                          <m:r>
                            <a:rPr lang="en-US" sz="2000" i="1">
                              <a:latin typeface="Cambria Math" panose="02040503050406030204" pitchFamily="18" charset="0"/>
                            </a:rPr>
                            <m:t>𝐿</m:t>
                          </m:r>
                        </m:den>
                      </m:f>
                    </m:oMath>
                  </m:oMathPara>
                </a14:m>
                <a:endParaRPr lang="en-US" sz="2000" dirty="0"/>
              </a:p>
            </p:txBody>
          </p:sp>
        </mc:Choice>
        <mc:Fallback xmlns="">
          <p:sp>
            <p:nvSpPr>
              <p:cNvPr id="8" name="Rectangle 7">
                <a:extLst>
                  <a:ext uri="{FF2B5EF4-FFF2-40B4-BE49-F238E27FC236}">
                    <a16:creationId xmlns:a16="http://schemas.microsoft.com/office/drawing/2014/main" id="{37C04009-A9F8-4D24-BB42-25A8AF07F977}"/>
                  </a:ext>
                </a:extLst>
              </p:cNvPr>
              <p:cNvSpPr>
                <a:spLocks noRot="1" noChangeAspect="1" noMove="1" noResize="1" noEditPoints="1" noAdjustHandles="1" noChangeArrowheads="1" noChangeShapeType="1" noTextEdit="1"/>
              </p:cNvSpPr>
              <p:nvPr/>
            </p:nvSpPr>
            <p:spPr>
              <a:xfrm>
                <a:off x="4043051" y="5188689"/>
                <a:ext cx="1915845" cy="707886"/>
              </a:xfrm>
              <a:prstGeom prst="rect">
                <a:avLst/>
              </a:prstGeom>
              <a:blipFill>
                <a:blip r:embed="rId4"/>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1F21670E-86EE-4BB6-9CA0-D0DA266306C5}"/>
              </a:ext>
            </a:extLst>
          </p:cNvPr>
          <p:cNvSpPr/>
          <p:nvPr/>
        </p:nvSpPr>
        <p:spPr>
          <a:xfrm>
            <a:off x="396831" y="5962468"/>
            <a:ext cx="8582987" cy="83099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Here, 𝑣 is the speed of the mass, which is greatest at the lowest point. Therefore, the tension is maximized at this point.</a:t>
            </a:r>
          </a:p>
        </p:txBody>
      </p:sp>
    </p:spTree>
    <p:extLst>
      <p:ext uri="{BB962C8B-B14F-4D97-AF65-F5344CB8AC3E}">
        <p14:creationId xmlns:p14="http://schemas.microsoft.com/office/powerpoint/2010/main" val="1957053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Question 11: ANSWERS</a:t>
            </a:r>
          </a:p>
        </p:txBody>
      </p:sp>
      <p:sp>
        <p:nvSpPr>
          <p:cNvPr id="2" name="Rectangle 1">
            <a:extLst>
              <a:ext uri="{FF2B5EF4-FFF2-40B4-BE49-F238E27FC236}">
                <a16:creationId xmlns:a16="http://schemas.microsoft.com/office/drawing/2014/main" id="{F782A67D-F11D-496A-8A7D-03781B5F79CF}"/>
              </a:ext>
            </a:extLst>
          </p:cNvPr>
          <p:cNvSpPr/>
          <p:nvPr/>
        </p:nvSpPr>
        <p:spPr>
          <a:xfrm>
            <a:off x="314587" y="1016273"/>
            <a:ext cx="5507373" cy="2677656"/>
          </a:xfrm>
          <a:prstGeom prst="rect">
            <a:avLst/>
          </a:prstGeom>
        </p:spPr>
        <p:txBody>
          <a:bodyPr wrap="square">
            <a:spAutoFit/>
          </a:bodyPr>
          <a:lstStyle/>
          <a:p>
            <a:pPr marL="342900" lvl="0" indent="-342900" algn="jus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The Table of data is shown, along with the smoothed graph. </a:t>
            </a:r>
          </a:p>
          <a:p>
            <a:pPr marL="342900" lvl="0" indent="-342900" algn="jus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Every quarter of a period, the mass moves from an extreme point to the equilibrium. </a:t>
            </a:r>
          </a:p>
          <a:p>
            <a:pPr marL="342900" lvl="0" indent="-342900" algn="just">
              <a:buFont typeface="Arial" panose="020B0604020202020204" pitchFamily="34" charset="0"/>
              <a:buChar char="•"/>
            </a:pPr>
            <a:r>
              <a:rPr lang="en-US" sz="2400" dirty="0">
                <a:solidFill>
                  <a:srgbClr val="0070C0"/>
                </a:solidFill>
                <a:latin typeface="Times New Roman" panose="02020603050405020304" pitchFamily="18" charset="0"/>
                <a:cs typeface="Times New Roman" panose="02020603050405020304" pitchFamily="18" charset="0"/>
              </a:rPr>
              <a:t>The graph resembles a cosine wave (actually, the opposite of a cosine wave). </a:t>
            </a:r>
          </a:p>
        </p:txBody>
      </p:sp>
      <p:pic>
        <p:nvPicPr>
          <p:cNvPr id="13" name="Picture 12">
            <a:extLst>
              <a:ext uri="{FF2B5EF4-FFF2-40B4-BE49-F238E27FC236}">
                <a16:creationId xmlns:a16="http://schemas.microsoft.com/office/drawing/2014/main" id="{AE3C4093-0F94-470C-8872-ECC1855AF27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542993" y="840104"/>
            <a:ext cx="1669827" cy="3008144"/>
          </a:xfrm>
          <a:prstGeom prst="rect">
            <a:avLst/>
          </a:prstGeom>
        </p:spPr>
      </p:pic>
      <p:pic>
        <p:nvPicPr>
          <p:cNvPr id="14" name="Picture 13">
            <a:extLst>
              <a:ext uri="{FF2B5EF4-FFF2-40B4-BE49-F238E27FC236}">
                <a16:creationId xmlns:a16="http://schemas.microsoft.com/office/drawing/2014/main" id="{BD524D16-21FD-44DA-B88E-F7CEC465942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817045" y="3911467"/>
            <a:ext cx="2760899" cy="2609201"/>
          </a:xfrm>
          <a:prstGeom prst="rect">
            <a:avLst/>
          </a:prstGeom>
        </p:spPr>
      </p:pic>
      <p:pic>
        <p:nvPicPr>
          <p:cNvPr id="15" name="Picture 14">
            <a:extLst>
              <a:ext uri="{FF2B5EF4-FFF2-40B4-BE49-F238E27FC236}">
                <a16:creationId xmlns:a16="http://schemas.microsoft.com/office/drawing/2014/main" id="{08782B8F-D46C-4CA6-8E24-C4CDA609C232}"/>
              </a:ext>
            </a:extLst>
          </p:cNvPr>
          <p:cNvPicPr>
            <a:picLocks noChangeAspect="1"/>
          </p:cNvPicPr>
          <p:nvPr/>
        </p:nvPicPr>
        <p:blipFill>
          <a:blip r:embed="rId6"/>
          <a:stretch>
            <a:fillRect/>
          </a:stretch>
        </p:blipFill>
        <p:spPr>
          <a:xfrm>
            <a:off x="3987246" y="3928358"/>
            <a:ext cx="4339709" cy="2545406"/>
          </a:xfrm>
          <a:prstGeom prst="rect">
            <a:avLst/>
          </a:prstGeom>
        </p:spPr>
      </p:pic>
    </p:spTree>
    <p:extLst>
      <p:ext uri="{BB962C8B-B14F-4D97-AF65-F5344CB8AC3E}">
        <p14:creationId xmlns:p14="http://schemas.microsoft.com/office/powerpoint/2010/main" val="250379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p:sp>
        <p:nvSpPr>
          <p:cNvPr id="10" name="Rectangle 18">
            <a:extLst>
              <a:ext uri="{FF2B5EF4-FFF2-40B4-BE49-F238E27FC236}">
                <a16:creationId xmlns:a16="http://schemas.microsoft.com/office/drawing/2014/main" id="{F2F3C376-88A9-4298-9F30-3298BD6E7486}"/>
              </a:ext>
            </a:extLst>
          </p:cNvPr>
          <p:cNvSpPr>
            <a:spLocks noChangeArrowheads="1"/>
          </p:cNvSpPr>
          <p:nvPr/>
        </p:nvSpPr>
        <p:spPr bwMode="auto">
          <a:xfrm>
            <a:off x="29077" y="774624"/>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(b) </a:t>
            </a:r>
            <a:r>
              <a:rPr lang="en-US" altLang="en-US" sz="2400" kern="100" dirty="0">
                <a:solidFill>
                  <a:prstClr val="black"/>
                </a:solidFill>
                <a:cs typeface="Times New Roman" panose="02020603050405020304" pitchFamily="18" charset="0"/>
              </a:rPr>
              <a:t>The Tension in the String is least: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35F46A1-93C0-4121-B089-9F8398D50AEB}"/>
                  </a:ext>
                </a:extLst>
              </p:cNvPr>
              <p:cNvSpPr/>
              <p:nvPr/>
            </p:nvSpPr>
            <p:spPr>
              <a:xfrm>
                <a:off x="423360" y="1328849"/>
                <a:ext cx="8458342" cy="2308324"/>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The tension in the string is least when the pendulum is at the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maximum displacement</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highest point in its swing).</a:t>
                </a:r>
              </a:p>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At this point, the tension in the string only needs to counteract the component of the gravitational force acting along the string, which is less than the full weight </a:t>
                </a:r>
                <a14:m>
                  <m:oMath xmlns:m="http://schemas.openxmlformats.org/officeDocument/2006/math">
                    <m:r>
                      <a:rPr lang="en-US" sz="2400" i="1">
                        <a:latin typeface="Cambria Math" panose="02040503050406030204" pitchFamily="18" charset="0"/>
                        <a:ea typeface="Times New Roman" panose="02020603050405020304" pitchFamily="18" charset="0"/>
                      </a:rPr>
                      <m:t>𝑚𝑔</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If</a:t>
                </a:r>
                <a14:m>
                  <m:oMath xmlns:m="http://schemas.openxmlformats.org/officeDocument/2006/math">
                    <m:r>
                      <a:rPr lang="en-US" sz="2400" i="1">
                        <a:latin typeface="Cambria Math" panose="02040503050406030204" pitchFamily="18" charset="0"/>
                        <a:ea typeface="Times New Roman" panose="02020603050405020304" pitchFamily="18" charset="0"/>
                      </a:rPr>
                      <m:t> </m:t>
                    </m:r>
                    <m:r>
                      <a:rPr lang="en-US" sz="2400" i="1">
                        <a:latin typeface="Cambria Math" panose="02040503050406030204" pitchFamily="18" charset="0"/>
                        <a:ea typeface="Times New Roman" panose="02020603050405020304" pitchFamily="18" charset="0"/>
                      </a:rPr>
                      <m:t>𝜃</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is the maximum angular displacement.</a:t>
                </a:r>
              </a:p>
            </p:txBody>
          </p:sp>
        </mc:Choice>
        <mc:Fallback xmlns="">
          <p:sp>
            <p:nvSpPr>
              <p:cNvPr id="2" name="Rectangle 1">
                <a:extLst>
                  <a:ext uri="{FF2B5EF4-FFF2-40B4-BE49-F238E27FC236}">
                    <a16:creationId xmlns:a16="http://schemas.microsoft.com/office/drawing/2014/main" id="{F35F46A1-93C0-4121-B089-9F8398D50AEB}"/>
                  </a:ext>
                </a:extLst>
              </p:cNvPr>
              <p:cNvSpPr>
                <a:spLocks noRot="1" noChangeAspect="1" noMove="1" noResize="1" noEditPoints="1" noAdjustHandles="1" noChangeArrowheads="1" noChangeShapeType="1" noTextEdit="1"/>
              </p:cNvSpPr>
              <p:nvPr/>
            </p:nvSpPr>
            <p:spPr>
              <a:xfrm>
                <a:off x="423360" y="1328849"/>
                <a:ext cx="8458342" cy="2308324"/>
              </a:xfrm>
              <a:prstGeom prst="rect">
                <a:avLst/>
              </a:prstGeom>
              <a:blipFill>
                <a:blip r:embed="rId2"/>
                <a:stretch>
                  <a:fillRect l="-1081" t="-2111" r="-1081" b="-50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AF77DE29-C269-45F7-BD3C-EFA9B2544AE3}"/>
                  </a:ext>
                </a:extLst>
              </p:cNvPr>
              <p:cNvSpPr/>
              <p:nvPr/>
            </p:nvSpPr>
            <p:spPr>
              <a:xfrm>
                <a:off x="3658192" y="3360617"/>
                <a:ext cx="182761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𝑇</m:t>
                      </m:r>
                      <m:r>
                        <a:rPr lang="en-US" sz="2000">
                          <a:latin typeface="Cambria Math" panose="02040503050406030204" pitchFamily="18" charset="0"/>
                        </a:rPr>
                        <m:t>=</m:t>
                      </m:r>
                      <m:r>
                        <a:rPr lang="en-US" sz="2000" i="1">
                          <a:latin typeface="Cambria Math" panose="02040503050406030204" pitchFamily="18" charset="0"/>
                        </a:rPr>
                        <m:t>𝑚𝑔</m:t>
                      </m:r>
                      <m:r>
                        <a:rPr lang="en-US" sz="2000">
                          <a:latin typeface="Cambria Math" panose="02040503050406030204" pitchFamily="18" charset="0"/>
                        </a:rPr>
                        <m:t>∙</m:t>
                      </m:r>
                      <m:r>
                        <a:rPr lang="en-US" sz="2000" i="1">
                          <a:latin typeface="Cambria Math" panose="02040503050406030204" pitchFamily="18" charset="0"/>
                        </a:rPr>
                        <m:t>𝑐𝑜𝑠</m:t>
                      </m:r>
                      <m:r>
                        <a:rPr lang="en-US" sz="2000" i="1">
                          <a:latin typeface="Cambria Math" panose="02040503050406030204" pitchFamily="18" charset="0"/>
                        </a:rPr>
                        <m:t>𝜃</m:t>
                      </m:r>
                    </m:oMath>
                  </m:oMathPara>
                </a14:m>
                <a:endParaRPr lang="en-US" sz="2000" dirty="0"/>
              </a:p>
            </p:txBody>
          </p:sp>
        </mc:Choice>
        <mc:Fallback xmlns="">
          <p:sp>
            <p:nvSpPr>
              <p:cNvPr id="3" name="Rectangle 2">
                <a:extLst>
                  <a:ext uri="{FF2B5EF4-FFF2-40B4-BE49-F238E27FC236}">
                    <a16:creationId xmlns:a16="http://schemas.microsoft.com/office/drawing/2014/main" id="{AF77DE29-C269-45F7-BD3C-EFA9B2544AE3}"/>
                  </a:ext>
                </a:extLst>
              </p:cNvPr>
              <p:cNvSpPr>
                <a:spLocks noRot="1" noChangeAspect="1" noMove="1" noResize="1" noEditPoints="1" noAdjustHandles="1" noChangeArrowheads="1" noChangeShapeType="1" noTextEdit="1"/>
              </p:cNvSpPr>
              <p:nvPr/>
            </p:nvSpPr>
            <p:spPr>
              <a:xfrm>
                <a:off x="3658192" y="3360617"/>
                <a:ext cx="1827616" cy="400110"/>
              </a:xfrm>
              <a:prstGeom prst="rect">
                <a:avLst/>
              </a:prstGeom>
              <a:blipFill>
                <a:blip r:embed="rId3"/>
                <a:stretch>
                  <a:fillRect b="-9091"/>
                </a:stretch>
              </a:blipFill>
            </p:spPr>
            <p:txBody>
              <a:bodyPr/>
              <a:lstStyle/>
              <a:p>
                <a:r>
                  <a:rPr lang="en-US">
                    <a:noFill/>
                  </a:rPr>
                  <a:t> </a:t>
                </a:r>
              </a:p>
            </p:txBody>
          </p:sp>
        </mc:Fallback>
      </mc:AlternateContent>
      <p:sp>
        <p:nvSpPr>
          <p:cNvPr id="11" name="Rectangle 18">
            <a:extLst>
              <a:ext uri="{FF2B5EF4-FFF2-40B4-BE49-F238E27FC236}">
                <a16:creationId xmlns:a16="http://schemas.microsoft.com/office/drawing/2014/main" id="{A7CACD64-6C24-493E-8C25-00BFC0580262}"/>
              </a:ext>
            </a:extLst>
          </p:cNvPr>
          <p:cNvSpPr>
            <a:spLocks noChangeArrowheads="1"/>
          </p:cNvSpPr>
          <p:nvPr/>
        </p:nvSpPr>
        <p:spPr bwMode="auto">
          <a:xfrm>
            <a:off x="100855" y="4250851"/>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(c) </a:t>
            </a:r>
            <a:r>
              <a:rPr lang="en-US" altLang="en-US" sz="2400" kern="100" dirty="0">
                <a:solidFill>
                  <a:prstClr val="black"/>
                </a:solidFill>
                <a:cs typeface="Times New Roman" panose="02020603050405020304" pitchFamily="18" charset="0"/>
              </a:rPr>
              <a:t>The Tension in the String is Least: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6" name="Rectangle 5">
            <a:extLst>
              <a:ext uri="{FF2B5EF4-FFF2-40B4-BE49-F238E27FC236}">
                <a16:creationId xmlns:a16="http://schemas.microsoft.com/office/drawing/2014/main" id="{B55C3D2B-4732-4C91-8509-CC11175832A3}"/>
              </a:ext>
            </a:extLst>
          </p:cNvPr>
          <p:cNvSpPr/>
          <p:nvPr/>
        </p:nvSpPr>
        <p:spPr>
          <a:xfrm>
            <a:off x="345685" y="4928986"/>
            <a:ext cx="8452630" cy="83099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Radial acceleration (centripetal acceleration) is greatest at the lowest point in its swing given that​ is given by:</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7D56148-9BEC-4AD8-B2C0-53829A8A9C5B}"/>
                  </a:ext>
                </a:extLst>
              </p:cNvPr>
              <p:cNvSpPr/>
              <p:nvPr/>
            </p:nvSpPr>
            <p:spPr>
              <a:xfrm>
                <a:off x="4928412" y="5792495"/>
                <a:ext cx="1114792"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𝑎</m:t>
                          </m:r>
                        </m:e>
                        <m:sub>
                          <m:r>
                            <a:rPr lang="en-US" sz="2000" i="1">
                              <a:latin typeface="Cambria Math" panose="02040503050406030204" pitchFamily="18" charset="0"/>
                            </a:rPr>
                            <m:t>𝑟</m:t>
                          </m:r>
                        </m:sub>
                      </m:sSub>
                      <m:r>
                        <a:rPr lang="en-US" sz="2000">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𝑣</m:t>
                              </m:r>
                            </m:e>
                            <m:sup>
                              <m:r>
                                <a:rPr lang="en-US" sz="2000">
                                  <a:latin typeface="Cambria Math" panose="02040503050406030204" pitchFamily="18" charset="0"/>
                                </a:rPr>
                                <m:t>2</m:t>
                              </m:r>
                            </m:sup>
                          </m:sSup>
                        </m:num>
                        <m:den>
                          <m:r>
                            <a:rPr lang="en-US" sz="2000" i="1">
                              <a:latin typeface="Cambria Math" panose="02040503050406030204" pitchFamily="18" charset="0"/>
                            </a:rPr>
                            <m:t>𝐿</m:t>
                          </m:r>
                        </m:den>
                      </m:f>
                    </m:oMath>
                  </m:oMathPara>
                </a14:m>
                <a:endParaRPr lang="en-US" sz="2000" dirty="0"/>
              </a:p>
            </p:txBody>
          </p:sp>
        </mc:Choice>
        <mc:Fallback xmlns="">
          <p:sp>
            <p:nvSpPr>
              <p:cNvPr id="14" name="Rectangle 13">
                <a:extLst>
                  <a:ext uri="{FF2B5EF4-FFF2-40B4-BE49-F238E27FC236}">
                    <a16:creationId xmlns:a16="http://schemas.microsoft.com/office/drawing/2014/main" id="{27D56148-9BEC-4AD8-B2C0-53829A8A9C5B}"/>
                  </a:ext>
                </a:extLst>
              </p:cNvPr>
              <p:cNvSpPr>
                <a:spLocks noRot="1" noChangeAspect="1" noMove="1" noResize="1" noEditPoints="1" noAdjustHandles="1" noChangeArrowheads="1" noChangeShapeType="1" noTextEdit="1"/>
              </p:cNvSpPr>
              <p:nvPr/>
            </p:nvSpPr>
            <p:spPr>
              <a:xfrm>
                <a:off x="4928412" y="5792495"/>
                <a:ext cx="1114792" cy="70788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350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defTabSz="914400" eaLnBrk="0" fontAlgn="base" hangingPunct="0">
              <a:lnSpc>
                <a:spcPct val="100000"/>
              </a:lnSpc>
              <a:spcAft>
                <a:spcPct val="0"/>
              </a:spcAft>
              <a:defRPr/>
            </a:pPr>
            <a:r>
              <a:rPr lang="en-US" sz="2800" b="0" dirty="0">
                <a:solidFill>
                  <a:srgbClr val="FFFFFF"/>
                </a:solidFill>
                <a:latin typeface="Times New Roman"/>
                <a:ea typeface="+mn-ea"/>
                <a:cs typeface="Calibri" panose="020F0502020204030204" pitchFamily="34" charset="0"/>
              </a:rPr>
              <a:t>ANSWER: Practice Question 1</a:t>
            </a:r>
          </a:p>
        </p:txBody>
      </p:sp>
      <p:sp>
        <p:nvSpPr>
          <p:cNvPr id="10" name="Rectangle 18">
            <a:extLst>
              <a:ext uri="{FF2B5EF4-FFF2-40B4-BE49-F238E27FC236}">
                <a16:creationId xmlns:a16="http://schemas.microsoft.com/office/drawing/2014/main" id="{F2F3C376-88A9-4298-9F30-3298BD6E7486}"/>
              </a:ext>
            </a:extLst>
          </p:cNvPr>
          <p:cNvSpPr>
            <a:spLocks noChangeArrowheads="1"/>
          </p:cNvSpPr>
          <p:nvPr/>
        </p:nvSpPr>
        <p:spPr bwMode="auto">
          <a:xfrm>
            <a:off x="29077" y="774624"/>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cs typeface="Calibri" panose="020F0502020204030204" pitchFamily="34" charset="0"/>
              </a:rPr>
              <a:t>(d) </a:t>
            </a:r>
            <a:r>
              <a:rPr lang="en-US" altLang="en-US" sz="2400" kern="100" dirty="0">
                <a:solidFill>
                  <a:prstClr val="black"/>
                </a:solidFill>
                <a:cs typeface="Times New Roman" panose="02020603050405020304" pitchFamily="18" charset="0"/>
              </a:rPr>
              <a:t>The Speed is Greatest: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7" name="Rectangle 6">
            <a:extLst>
              <a:ext uri="{FF2B5EF4-FFF2-40B4-BE49-F238E27FC236}">
                <a16:creationId xmlns:a16="http://schemas.microsoft.com/office/drawing/2014/main" id="{3DA3835D-2755-43B5-B0F2-234F75B94A32}"/>
              </a:ext>
            </a:extLst>
          </p:cNvPr>
          <p:cNvSpPr/>
          <p:nvPr/>
        </p:nvSpPr>
        <p:spPr>
          <a:xfrm>
            <a:off x="381699" y="1229700"/>
            <a:ext cx="8636466" cy="1569660"/>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The speed of the pendulum is greatest at the lowest point in its swing</a:t>
            </a:r>
          </a:p>
          <a:p>
            <a:pPr algn="just"/>
            <a:r>
              <a:rPr lang="en-US" sz="2400" dirty="0">
                <a:latin typeface="Times New Roman" panose="02020603050405020304" pitchFamily="18" charset="0"/>
                <a:ea typeface="Times New Roman" panose="02020603050405020304" pitchFamily="18" charset="0"/>
              </a:rPr>
              <a:t>This is because all of the potential energy at the maximum displacement is converted into kinetic energy at the lowest point. The kinetic energy (and hence the speed) is maximized here.</a:t>
            </a:r>
          </a:p>
        </p:txBody>
      </p:sp>
    </p:spTree>
    <p:extLst>
      <p:ext uri="{BB962C8B-B14F-4D97-AF65-F5344CB8AC3E}">
        <p14:creationId xmlns:p14="http://schemas.microsoft.com/office/powerpoint/2010/main" val="120045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12" name="Rectangle 6">
            <a:extLst>
              <a:ext uri="{FF2B5EF4-FFF2-40B4-BE49-F238E27FC236}">
                <a16:creationId xmlns:a16="http://schemas.microsoft.com/office/drawing/2014/main" id="{9AA78C8D-2C1B-4EE2-BCE0-645E4EA3DCA9}"/>
              </a:ext>
            </a:extLst>
          </p:cNvPr>
          <p:cNvSpPr>
            <a:spLocks noChangeArrowheads="1"/>
          </p:cNvSpPr>
          <p:nvPr/>
        </p:nvSpPr>
        <p:spPr bwMode="auto">
          <a:xfrm>
            <a:off x="152401" y="817563"/>
            <a:ext cx="8745537" cy="958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lgn="just" eaLnBrk="0" fontAlgn="base" hangingPunct="0">
              <a:lnSpc>
                <a:spcPct val="107000"/>
              </a:lnSpc>
              <a:spcBef>
                <a:spcPct val="0"/>
              </a:spcBef>
              <a:spcAft>
                <a:spcPts val="800"/>
              </a:spcAft>
              <a:buSzPts val="1000"/>
              <a:buFontTx/>
              <a:buNone/>
            </a:pPr>
            <a:r>
              <a:rPr lang="en-US" altLang="en-US" sz="2400" dirty="0">
                <a:solidFill>
                  <a:srgbClr val="080800"/>
                </a:solidFill>
                <a:cs typeface="Times New Roman" panose="02020603050405020304" pitchFamily="18" charset="0"/>
              </a:rPr>
              <a:t>Understanding the Mass-Spring System:</a:t>
            </a:r>
          </a:p>
          <a:p>
            <a:pPr algn="just" eaLnBrk="0" fontAlgn="base" hangingPunct="0">
              <a:lnSpc>
                <a:spcPct val="107000"/>
              </a:lnSpc>
              <a:spcBef>
                <a:spcPct val="0"/>
              </a:spcBef>
              <a:spcAft>
                <a:spcPts val="800"/>
              </a:spcAft>
              <a:buSzPts val="1000"/>
              <a:buFontTx/>
              <a:buNone/>
            </a:pPr>
            <a:r>
              <a:rPr lang="en-US" altLang="en-US" sz="2400" dirty="0">
                <a:solidFill>
                  <a:srgbClr val="080800"/>
                </a:solidFill>
                <a:cs typeface="Times New Roman" panose="02020603050405020304" pitchFamily="18" charset="0"/>
              </a:rPr>
              <a:t>The period of oscillation for a mass-spring system is given by:</a:t>
            </a:r>
          </a:p>
        </p:txBody>
      </p:sp>
      <mc:AlternateContent xmlns:mc="http://schemas.openxmlformats.org/markup-compatibility/2006" xmlns:a14="http://schemas.microsoft.com/office/drawing/2010/main">
        <mc:Choice Requires="a14">
          <p:sp>
            <p:nvSpPr>
              <p:cNvPr id="13" name="Rectangle 1">
                <a:extLst>
                  <a:ext uri="{FF2B5EF4-FFF2-40B4-BE49-F238E27FC236}">
                    <a16:creationId xmlns:a16="http://schemas.microsoft.com/office/drawing/2014/main" id="{CA575990-2E66-4FCD-A002-CCE7674EB778}"/>
                  </a:ext>
                </a:extLst>
              </p:cNvPr>
              <p:cNvSpPr>
                <a:spLocks noChangeArrowheads="1"/>
              </p:cNvSpPr>
              <p:nvPr/>
            </p:nvSpPr>
            <p:spPr bwMode="auto">
              <a:xfrm>
                <a:off x="152401" y="2219703"/>
                <a:ext cx="8651875" cy="15696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dirty="0">
                    <a:ea typeface="Times New Roman" panose="02020603050405020304" pitchFamily="18" charset="0"/>
                  </a:rPr>
                  <a:t>where:</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r>
                      <a:rPr lang="en-US" i="1">
                        <a:latin typeface="Cambria Math" panose="02040503050406030204" pitchFamily="18" charset="0"/>
                        <a:ea typeface="Times New Roman" panose="02020603050405020304" pitchFamily="18" charset="0"/>
                      </a:rPr>
                      <m:t>𝑇</m:t>
                    </m:r>
                  </m:oMath>
                </a14:m>
                <a:r>
                  <a:rPr lang="en-US" dirty="0">
                    <a:ea typeface="Times New Roman" panose="02020603050405020304" pitchFamily="18" charset="0"/>
                  </a:rPr>
                  <a:t> is the period of oscillation,</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r>
                      <a:rPr lang="en-US" i="1">
                        <a:latin typeface="Cambria Math" panose="02040503050406030204" pitchFamily="18" charset="0"/>
                        <a:ea typeface="Times New Roman" panose="02020603050405020304" pitchFamily="18" charset="0"/>
                      </a:rPr>
                      <m:t>𝑚</m:t>
                    </m:r>
                  </m:oMath>
                </a14:m>
                <a:r>
                  <a:rPr lang="en-US" dirty="0">
                    <a:ea typeface="Times New Roman" panose="02020603050405020304" pitchFamily="18" charset="0"/>
                  </a:rPr>
                  <a:t> is the mass of the object,</a:t>
                </a:r>
              </a:p>
              <a:p>
                <a:pPr marL="342900" marR="0" lvl="0" indent="-342900">
                  <a:spcBef>
                    <a:spcPts val="0"/>
                  </a:spcBef>
                  <a:spcAft>
                    <a:spcPts val="0"/>
                  </a:spcAft>
                  <a:buSzPts val="1000"/>
                  <a:buFont typeface="Symbol" panose="05050102010706020507" pitchFamily="18" charset="2"/>
                  <a:buChar char=""/>
                  <a:tabLst>
                    <a:tab pos="457200" algn="l"/>
                  </a:tabLst>
                </a:pPr>
                <a14:m>
                  <m:oMath xmlns:m="http://schemas.openxmlformats.org/officeDocument/2006/math">
                    <m:r>
                      <a:rPr lang="en-US" i="1">
                        <a:latin typeface="Cambria Math" panose="02040503050406030204" pitchFamily="18" charset="0"/>
                        <a:ea typeface="Times New Roman" panose="02020603050405020304" pitchFamily="18" charset="0"/>
                      </a:rPr>
                      <m:t>𝑘</m:t>
                    </m:r>
                  </m:oMath>
                </a14:m>
                <a:r>
                  <a:rPr lang="en-US" dirty="0">
                    <a:ea typeface="Times New Roman" panose="02020603050405020304" pitchFamily="18" charset="0"/>
                  </a:rPr>
                  <a:t> is the spring constant.</a:t>
                </a:r>
              </a:p>
            </p:txBody>
          </p:sp>
        </mc:Choice>
        <mc:Fallback xmlns="">
          <p:sp>
            <p:nvSpPr>
              <p:cNvPr id="13" name="Rectangle 1">
                <a:extLst>
                  <a:ext uri="{FF2B5EF4-FFF2-40B4-BE49-F238E27FC236}">
                    <a16:creationId xmlns:a16="http://schemas.microsoft.com/office/drawing/2014/main" id="{CA575990-2E66-4FCD-A002-CCE7674EB778}"/>
                  </a:ext>
                </a:extLst>
              </p:cNvPr>
              <p:cNvSpPr>
                <a:spLocks noRot="1" noChangeAspect="1" noMove="1" noResize="1" noEditPoints="1" noAdjustHandles="1" noChangeArrowheads="1" noChangeShapeType="1" noTextEdit="1"/>
              </p:cNvSpPr>
              <p:nvPr/>
            </p:nvSpPr>
            <p:spPr bwMode="auto">
              <a:xfrm>
                <a:off x="152401" y="2219703"/>
                <a:ext cx="8651875" cy="1569660"/>
              </a:xfrm>
              <a:prstGeom prst="rect">
                <a:avLst/>
              </a:prstGeom>
              <a:blipFill>
                <a:blip r:embed="rId2"/>
                <a:stretch>
                  <a:fillRect l="-1057" t="-3101" b="-775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AFCE646-22BB-4052-AE81-CE67B36333E8}"/>
                  </a:ext>
                </a:extLst>
              </p:cNvPr>
              <p:cNvSpPr/>
              <p:nvPr/>
            </p:nvSpPr>
            <p:spPr>
              <a:xfrm>
                <a:off x="3508538" y="1791111"/>
                <a:ext cx="1502527" cy="7186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𝑇</m:t>
                      </m:r>
                      <m:r>
                        <a:rPr lang="en-US" sz="2000">
                          <a:latin typeface="Cambria Math" panose="02040503050406030204" pitchFamily="18" charset="0"/>
                        </a:rPr>
                        <m:t>​ =2</m:t>
                      </m:r>
                      <m:r>
                        <a:rPr lang="en-US" sz="2000" i="1">
                          <a:latin typeface="Cambria Math" panose="02040503050406030204" pitchFamily="18" charset="0"/>
                        </a:rPr>
                        <m:t>𝜋</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i="1">
                                  <a:latin typeface="Cambria Math" panose="02040503050406030204" pitchFamily="18" charset="0"/>
                                </a:rPr>
                                <m:t>𝑚</m:t>
                              </m:r>
                            </m:num>
                            <m:den>
                              <m:r>
                                <a:rPr lang="en-US" sz="2000" i="1">
                                  <a:latin typeface="Cambria Math" panose="02040503050406030204" pitchFamily="18" charset="0"/>
                                </a:rPr>
                                <m:t>𝑘</m:t>
                              </m:r>
                            </m:den>
                          </m:f>
                        </m:e>
                      </m:rad>
                    </m:oMath>
                  </m:oMathPara>
                </a14:m>
                <a:endParaRPr lang="en-US" sz="2000" dirty="0"/>
              </a:p>
            </p:txBody>
          </p:sp>
        </mc:Choice>
        <mc:Fallback xmlns="">
          <p:sp>
            <p:nvSpPr>
              <p:cNvPr id="2" name="Rectangle 1">
                <a:extLst>
                  <a:ext uri="{FF2B5EF4-FFF2-40B4-BE49-F238E27FC236}">
                    <a16:creationId xmlns:a16="http://schemas.microsoft.com/office/drawing/2014/main" id="{2AFCE646-22BB-4052-AE81-CE67B36333E8}"/>
                  </a:ext>
                </a:extLst>
              </p:cNvPr>
              <p:cNvSpPr>
                <a:spLocks noRot="1" noChangeAspect="1" noMove="1" noResize="1" noEditPoints="1" noAdjustHandles="1" noChangeArrowheads="1" noChangeShapeType="1" noTextEdit="1"/>
              </p:cNvSpPr>
              <p:nvPr/>
            </p:nvSpPr>
            <p:spPr>
              <a:xfrm>
                <a:off x="3508538" y="1791111"/>
                <a:ext cx="1502527" cy="7186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338F3C9-77D5-4779-A40C-5F0108AD5346}"/>
                  </a:ext>
                </a:extLst>
              </p:cNvPr>
              <p:cNvSpPr/>
              <p:nvPr/>
            </p:nvSpPr>
            <p:spPr>
              <a:xfrm>
                <a:off x="81101" y="4391011"/>
                <a:ext cx="8888135" cy="1569660"/>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Notice that the period </a:t>
                </a:r>
                <a14:m>
                  <m:oMath xmlns:m="http://schemas.openxmlformats.org/officeDocument/2006/math">
                    <m:r>
                      <a:rPr lang="en-US" sz="2400" i="1">
                        <a:latin typeface="Cambria Math" panose="02040503050406030204" pitchFamily="18" charset="0"/>
                        <a:ea typeface="Times New Roman" panose="02020603050405020304" pitchFamily="18" charset="0"/>
                      </a:rPr>
                      <m:t>𝑇</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is independent of the gravitational acceleration </a:t>
                </a:r>
                <a14:m>
                  <m:oMath xmlns:m="http://schemas.openxmlformats.org/officeDocument/2006/math">
                    <m:r>
                      <a:rPr lang="en-US" sz="2400" i="1">
                        <a:latin typeface="Cambria Math" panose="02040503050406030204" pitchFamily="18" charset="0"/>
                        <a:ea typeface="Times New Roman" panose="02020603050405020304" pitchFamily="18" charset="0"/>
                      </a:rPr>
                      <m:t>𝑔</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because it depends only on the mass </a:t>
                </a:r>
                <a14:m>
                  <m:oMath xmlns:m="http://schemas.openxmlformats.org/officeDocument/2006/math">
                    <m:r>
                      <a:rPr lang="en-US" sz="2400" i="1">
                        <a:latin typeface="Cambria Math" panose="02040503050406030204" pitchFamily="18" charset="0"/>
                        <a:ea typeface="Times New Roman" panose="02020603050405020304" pitchFamily="18" charset="0"/>
                      </a:rPr>
                      <m:t>𝑚</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and the spring constant </a:t>
                </a:r>
                <a14:m>
                  <m:oMath xmlns:m="http://schemas.openxmlformats.org/officeDocument/2006/math">
                    <m:r>
                      <a:rPr lang="en-US" sz="2400" i="1">
                        <a:latin typeface="Cambria Math" panose="02040503050406030204" pitchFamily="18" charset="0"/>
                        <a:ea typeface="Times New Roman" panose="02020603050405020304" pitchFamily="18" charset="0"/>
                      </a:rPr>
                      <m:t>𝑘</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However, the equilibrium position (where the spring is neither stretched nor compressed) is affected by gravity.</a:t>
                </a:r>
              </a:p>
            </p:txBody>
          </p:sp>
        </mc:Choice>
        <mc:Fallback xmlns="">
          <p:sp>
            <p:nvSpPr>
              <p:cNvPr id="4" name="Rectangle 3">
                <a:extLst>
                  <a:ext uri="{FF2B5EF4-FFF2-40B4-BE49-F238E27FC236}">
                    <a16:creationId xmlns:a16="http://schemas.microsoft.com/office/drawing/2014/main" id="{C338F3C9-77D5-4779-A40C-5F0108AD5346}"/>
                  </a:ext>
                </a:extLst>
              </p:cNvPr>
              <p:cNvSpPr>
                <a:spLocks noRot="1" noChangeAspect="1" noMove="1" noResize="1" noEditPoints="1" noAdjustHandles="1" noChangeArrowheads="1" noChangeShapeType="1" noTextEdit="1"/>
              </p:cNvSpPr>
              <p:nvPr/>
            </p:nvSpPr>
            <p:spPr>
              <a:xfrm>
                <a:off x="81101" y="4391011"/>
                <a:ext cx="8888135" cy="1569660"/>
              </a:xfrm>
              <a:prstGeom prst="rect">
                <a:avLst/>
              </a:prstGeom>
              <a:blipFill>
                <a:blip r:embed="rId4"/>
                <a:stretch>
                  <a:fillRect l="-1029" t="-3101" r="-1097" b="-7752"/>
                </a:stretch>
              </a:blipFill>
            </p:spPr>
            <p:txBody>
              <a:bodyPr/>
              <a:lstStyle/>
              <a:p>
                <a:r>
                  <a:rPr lang="en-US">
                    <a:noFill/>
                  </a:rPr>
                  <a:t> </a:t>
                </a:r>
              </a:p>
            </p:txBody>
          </p:sp>
        </mc:Fallback>
      </mc:AlternateContent>
    </p:spTree>
    <p:extLst>
      <p:ext uri="{BB962C8B-B14F-4D97-AF65-F5344CB8AC3E}">
        <p14:creationId xmlns:p14="http://schemas.microsoft.com/office/powerpoint/2010/main" val="134406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5" name="Rectangle 18">
            <a:extLst>
              <a:ext uri="{FF2B5EF4-FFF2-40B4-BE49-F238E27FC236}">
                <a16:creationId xmlns:a16="http://schemas.microsoft.com/office/drawing/2014/main" id="{65F82388-A7F7-4E8C-A0E9-5C5781747B84}"/>
              </a:ext>
            </a:extLst>
          </p:cNvPr>
          <p:cNvSpPr>
            <a:spLocks noChangeArrowheads="1"/>
          </p:cNvSpPr>
          <p:nvPr/>
        </p:nvSpPr>
        <p:spPr bwMode="auto">
          <a:xfrm>
            <a:off x="29077" y="748549"/>
            <a:ext cx="551604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altLang="en-US" sz="2400" kern="100" dirty="0">
                <a:solidFill>
                  <a:prstClr val="black"/>
                </a:solidFill>
                <a:cs typeface="Times New Roman" panose="02020603050405020304" pitchFamily="18" charset="0"/>
              </a:rPr>
              <a:t>Case 1: Elevator at Rest</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B1F7305-EAA7-4181-981F-9B334F65E51F}"/>
                  </a:ext>
                </a:extLst>
              </p:cNvPr>
              <p:cNvSpPr/>
              <p:nvPr/>
            </p:nvSpPr>
            <p:spPr>
              <a:xfrm>
                <a:off x="131071" y="1151032"/>
                <a:ext cx="8881858" cy="1200329"/>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When the elevator is at rest or moving with constant velocity, the only acceleration acting on the mass is the gravitational acceleration </a:t>
                </a:r>
                <a14:m>
                  <m:oMath xmlns:m="http://schemas.openxmlformats.org/officeDocument/2006/math">
                    <m:r>
                      <a:rPr lang="en-US" sz="2400" i="1">
                        <a:latin typeface="Cambria Math" panose="02040503050406030204" pitchFamily="18" charset="0"/>
                        <a:ea typeface="Times New Roman" panose="02020603050405020304" pitchFamily="18" charset="0"/>
                      </a:rPr>
                      <m:t>𝑔</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 The force acting on the mass is:</a:t>
                </a:r>
              </a:p>
            </p:txBody>
          </p:sp>
        </mc:Choice>
        <mc:Fallback xmlns="">
          <p:sp>
            <p:nvSpPr>
              <p:cNvPr id="2" name="Rectangle 1">
                <a:extLst>
                  <a:ext uri="{FF2B5EF4-FFF2-40B4-BE49-F238E27FC236}">
                    <a16:creationId xmlns:a16="http://schemas.microsoft.com/office/drawing/2014/main" id="{AB1F7305-EAA7-4181-981F-9B334F65E51F}"/>
                  </a:ext>
                </a:extLst>
              </p:cNvPr>
              <p:cNvSpPr>
                <a:spLocks noRot="1" noChangeAspect="1" noMove="1" noResize="1" noEditPoints="1" noAdjustHandles="1" noChangeArrowheads="1" noChangeShapeType="1" noTextEdit="1"/>
              </p:cNvSpPr>
              <p:nvPr/>
            </p:nvSpPr>
            <p:spPr>
              <a:xfrm>
                <a:off x="131071" y="1151032"/>
                <a:ext cx="8881858" cy="1200329"/>
              </a:xfrm>
              <a:prstGeom prst="rect">
                <a:avLst/>
              </a:prstGeom>
              <a:blipFill>
                <a:blip r:embed="rId2"/>
                <a:stretch>
                  <a:fillRect l="-1099" t="-4061" r="-1099"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9C90AA0-CC14-4E13-8128-63F537DC3AED}"/>
                  </a:ext>
                </a:extLst>
              </p:cNvPr>
              <p:cNvSpPr/>
              <p:nvPr/>
            </p:nvSpPr>
            <p:spPr>
              <a:xfrm>
                <a:off x="4047834" y="2224091"/>
                <a:ext cx="1803314" cy="4250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𝑔𝑟𝑎𝑣𝑖𝑡𝑦</m:t>
                          </m:r>
                        </m:sub>
                      </m:sSub>
                      <m:r>
                        <a:rPr lang="en-US" sz="2000">
                          <a:latin typeface="Cambria Math" panose="02040503050406030204" pitchFamily="18" charset="0"/>
                        </a:rPr>
                        <m:t>=</m:t>
                      </m:r>
                      <m:r>
                        <a:rPr lang="en-US" sz="2000" i="1">
                          <a:latin typeface="Cambria Math" panose="02040503050406030204" pitchFamily="18" charset="0"/>
                        </a:rPr>
                        <m:t>𝑚𝑔</m:t>
                      </m:r>
                    </m:oMath>
                  </m:oMathPara>
                </a14:m>
                <a:endParaRPr lang="en-US" sz="2000" dirty="0"/>
              </a:p>
            </p:txBody>
          </p:sp>
        </mc:Choice>
        <mc:Fallback xmlns="">
          <p:sp>
            <p:nvSpPr>
              <p:cNvPr id="4" name="Rectangle 3">
                <a:extLst>
                  <a:ext uri="{FF2B5EF4-FFF2-40B4-BE49-F238E27FC236}">
                    <a16:creationId xmlns:a16="http://schemas.microsoft.com/office/drawing/2014/main" id="{D9C90AA0-CC14-4E13-8128-63F537DC3AED}"/>
                  </a:ext>
                </a:extLst>
              </p:cNvPr>
              <p:cNvSpPr>
                <a:spLocks noRot="1" noChangeAspect="1" noMove="1" noResize="1" noEditPoints="1" noAdjustHandles="1" noChangeArrowheads="1" noChangeShapeType="1" noTextEdit="1"/>
              </p:cNvSpPr>
              <p:nvPr/>
            </p:nvSpPr>
            <p:spPr>
              <a:xfrm>
                <a:off x="4047834" y="2224091"/>
                <a:ext cx="1803314" cy="425053"/>
              </a:xfrm>
              <a:prstGeom prst="rect">
                <a:avLst/>
              </a:prstGeom>
              <a:blipFill>
                <a:blip r:embed="rId3"/>
                <a:stretch>
                  <a:fillRect b="-8571"/>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6D2A43B7-34FB-4A4F-80A2-A1A3E18EF7E7}"/>
              </a:ext>
            </a:extLst>
          </p:cNvPr>
          <p:cNvSpPr/>
          <p:nvPr/>
        </p:nvSpPr>
        <p:spPr>
          <a:xfrm>
            <a:off x="131071" y="2683137"/>
            <a:ext cx="8881857" cy="830997"/>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This force causes the spring to stretch to a certain equilibrium position, but it does not affect the period of oscillation.</a:t>
            </a:r>
          </a:p>
        </p:txBody>
      </p:sp>
      <p:sp>
        <p:nvSpPr>
          <p:cNvPr id="9" name="Rectangle 18">
            <a:extLst>
              <a:ext uri="{FF2B5EF4-FFF2-40B4-BE49-F238E27FC236}">
                <a16:creationId xmlns:a16="http://schemas.microsoft.com/office/drawing/2014/main" id="{408E59ED-5838-4DB0-84A0-0878CBD3E75D}"/>
              </a:ext>
            </a:extLst>
          </p:cNvPr>
          <p:cNvSpPr>
            <a:spLocks noChangeArrowheads="1"/>
          </p:cNvSpPr>
          <p:nvPr/>
        </p:nvSpPr>
        <p:spPr bwMode="auto">
          <a:xfrm>
            <a:off x="105976" y="3698972"/>
            <a:ext cx="75028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altLang="en-US" sz="2400" kern="100" dirty="0">
                <a:solidFill>
                  <a:prstClr val="black"/>
                </a:solidFill>
                <a:cs typeface="Times New Roman" panose="02020603050405020304" pitchFamily="18" charset="0"/>
              </a:rPr>
              <a:t>Case 2: Elevator Ascending with Constant Acceleration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15A1A7FC-8BC8-468B-8CFB-3E6E098000F4}"/>
                  </a:ext>
                </a:extLst>
              </p:cNvPr>
              <p:cNvSpPr/>
              <p:nvPr/>
            </p:nvSpPr>
            <p:spPr>
              <a:xfrm>
                <a:off x="247301" y="4146714"/>
                <a:ext cx="8443692" cy="830997"/>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cs typeface="Times New Roman" panose="02020603050405020304" pitchFamily="18" charset="0"/>
                  </a:rPr>
                  <a:t>Now, if the elevator ascends with a constant acceleration </a:t>
                </a:r>
                <a14:m>
                  <m:oMath xmlns:m="http://schemas.openxmlformats.org/officeDocument/2006/math">
                    <m:r>
                      <a:rPr lang="en-US" sz="2400" i="1">
                        <a:latin typeface="Cambria Math" panose="02040503050406030204" pitchFamily="18" charset="0"/>
                        <a:ea typeface="Times New Roman" panose="02020603050405020304" pitchFamily="18" charset="0"/>
                      </a:rPr>
                      <m:t>𝑎</m:t>
                    </m:r>
                    <m:r>
                      <a:rPr lang="en-US" sz="2400" i="1">
                        <a:latin typeface="Cambria Math" panose="02040503050406030204" pitchFamily="18" charset="0"/>
                        <a:ea typeface="Times New Roman" panose="02020603050405020304" pitchFamily="18" charset="0"/>
                      </a:rPr>
                      <m:t> </m:t>
                    </m:r>
                  </m:oMath>
                </a14:m>
                <a:r>
                  <a:rPr lang="en-US" sz="2400" dirty="0">
                    <a:latin typeface="Times New Roman" panose="02020603050405020304" pitchFamily="18" charset="0"/>
                    <a:ea typeface="Times New Roman" panose="02020603050405020304" pitchFamily="18" charset="0"/>
                    <a:cs typeface="Times New Roman" panose="02020603050405020304" pitchFamily="18" charset="0"/>
                  </a:rPr>
                  <a:t>upward, the effective gravitational acceleration acting on the mass becomes:</a:t>
                </a:r>
              </a:p>
            </p:txBody>
          </p:sp>
        </mc:Choice>
        <mc:Fallback xmlns="">
          <p:sp>
            <p:nvSpPr>
              <p:cNvPr id="10" name="Rectangle 9">
                <a:extLst>
                  <a:ext uri="{FF2B5EF4-FFF2-40B4-BE49-F238E27FC236}">
                    <a16:creationId xmlns:a16="http://schemas.microsoft.com/office/drawing/2014/main" id="{15A1A7FC-8BC8-468B-8CFB-3E6E098000F4}"/>
                  </a:ext>
                </a:extLst>
              </p:cNvPr>
              <p:cNvSpPr>
                <a:spLocks noRot="1" noChangeAspect="1" noMove="1" noResize="1" noEditPoints="1" noAdjustHandles="1" noChangeArrowheads="1" noChangeShapeType="1" noTextEdit="1"/>
              </p:cNvSpPr>
              <p:nvPr/>
            </p:nvSpPr>
            <p:spPr>
              <a:xfrm>
                <a:off x="247301" y="4146714"/>
                <a:ext cx="8443692" cy="830997"/>
              </a:xfrm>
              <a:prstGeom prst="rect">
                <a:avLst/>
              </a:prstGeom>
              <a:blipFill>
                <a:blip r:embed="rId4"/>
                <a:stretch>
                  <a:fillRect l="-1155" t="-5839" r="-1444"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F0A712-4EFA-4DFF-ABE8-C002D8C2CCE6}"/>
                  </a:ext>
                </a:extLst>
              </p:cNvPr>
              <p:cNvSpPr/>
              <p:nvPr/>
            </p:nvSpPr>
            <p:spPr>
              <a:xfrm>
                <a:off x="3642962" y="5012950"/>
                <a:ext cx="1858073" cy="424732"/>
              </a:xfrm>
              <a:prstGeom prst="rect">
                <a:avLst/>
              </a:prstGeom>
            </p:spPr>
            <p:txBody>
              <a:bodyPr wrap="none">
                <a:spAutoFit/>
              </a:bodyPr>
              <a:lstStyle/>
              <a:p>
                <a:r>
                  <a:rPr lang="en-US" sz="2000"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latin typeface="Cambria Math" panose="02040503050406030204" pitchFamily="18" charset="0"/>
                            <a:ea typeface="Times New Roman" panose="02020603050405020304" pitchFamily="18" charset="0"/>
                          </a:rPr>
                        </m:ctrlPr>
                      </m:sSubPr>
                      <m:e>
                        <m:r>
                          <a:rPr lang="en-US" sz="2000" i="1">
                            <a:latin typeface="Cambria Math" panose="02040503050406030204" pitchFamily="18" charset="0"/>
                            <a:ea typeface="Times New Roman" panose="02020603050405020304" pitchFamily="18" charset="0"/>
                          </a:rPr>
                          <m:t>𝑔</m:t>
                        </m:r>
                      </m:e>
                      <m:sub>
                        <m:r>
                          <a:rPr lang="en-US" sz="2000" i="1">
                            <a:latin typeface="Cambria Math" panose="02040503050406030204" pitchFamily="18" charset="0"/>
                            <a:ea typeface="Times New Roman" panose="02020603050405020304" pitchFamily="18" charset="0"/>
                          </a:rPr>
                          <m:t>𝑒𝑓𝑓</m:t>
                        </m:r>
                      </m:sub>
                    </m:sSub>
                    <m:r>
                      <a:rPr lang="en-US" sz="2000" i="1">
                        <a:latin typeface="Cambria Math" panose="02040503050406030204" pitchFamily="18" charset="0"/>
                        <a:ea typeface="Times New Roman" panose="02020603050405020304" pitchFamily="18" charset="0"/>
                      </a:rPr>
                      <m:t>= </m:t>
                    </m:r>
                    <m:r>
                      <a:rPr lang="en-US" sz="2000" i="1">
                        <a:latin typeface="Cambria Math" panose="02040503050406030204" pitchFamily="18" charset="0"/>
                        <a:ea typeface="Times New Roman" panose="02020603050405020304" pitchFamily="18" charset="0"/>
                      </a:rPr>
                      <m:t>𝑔</m:t>
                    </m:r>
                    <m:r>
                      <a:rPr lang="en-US" sz="2000" i="1">
                        <a:latin typeface="Cambria Math" panose="02040503050406030204" pitchFamily="18" charset="0"/>
                        <a:ea typeface="Times New Roman" panose="02020603050405020304" pitchFamily="18" charset="0"/>
                      </a:rPr>
                      <m:t> + </m:t>
                    </m:r>
                    <m:r>
                      <a:rPr lang="en-US" sz="2000" i="1">
                        <a:latin typeface="Cambria Math" panose="02040503050406030204" pitchFamily="18" charset="0"/>
                        <a:ea typeface="Times New Roman" panose="02020603050405020304" pitchFamily="18" charset="0"/>
                      </a:rPr>
                      <m:t>𝑎</m:t>
                    </m:r>
                  </m:oMath>
                </a14:m>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72F0A712-4EFA-4DFF-ABE8-C002D8C2CCE6}"/>
                  </a:ext>
                </a:extLst>
              </p:cNvPr>
              <p:cNvSpPr>
                <a:spLocks noRot="1" noChangeAspect="1" noMove="1" noResize="1" noEditPoints="1" noAdjustHandles="1" noChangeArrowheads="1" noChangeShapeType="1" noTextEdit="1"/>
              </p:cNvSpPr>
              <p:nvPr/>
            </p:nvSpPr>
            <p:spPr>
              <a:xfrm>
                <a:off x="3642962" y="5012950"/>
                <a:ext cx="1858073" cy="424732"/>
              </a:xfrm>
              <a:prstGeom prst="rect">
                <a:avLst/>
              </a:prstGeom>
              <a:blipFill>
                <a:blip r:embed="rId5"/>
                <a:stretch>
                  <a:fillRect b="-10000"/>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F5FDEF4A-7AC8-40F8-91F5-61EF4DA321C2}"/>
              </a:ext>
            </a:extLst>
          </p:cNvPr>
          <p:cNvSpPr/>
          <p:nvPr/>
        </p:nvSpPr>
        <p:spPr>
          <a:xfrm>
            <a:off x="90094" y="5420978"/>
            <a:ext cx="8758107" cy="830997"/>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This is because the upward acceleration of the elevator adds to the gravitational acceleration. The mass now experiences a greater force:</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BCA63B2-0E01-4C37-BBF7-015CBDD21228}"/>
                  </a:ext>
                </a:extLst>
              </p:cNvPr>
              <p:cNvSpPr/>
              <p:nvPr/>
            </p:nvSpPr>
            <p:spPr>
              <a:xfrm>
                <a:off x="3310066" y="6296448"/>
                <a:ext cx="2651431"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𝑒𝑓𝑓𝑒𝑐𝑡𝑖𝑣𝑒</m:t>
                          </m:r>
                        </m:sub>
                      </m:sSub>
                      <m:r>
                        <a:rPr lang="en-US" sz="2000">
                          <a:latin typeface="Cambria Math" panose="02040503050406030204" pitchFamily="18" charset="0"/>
                        </a:rPr>
                        <m:t>=</m:t>
                      </m:r>
                      <m:r>
                        <a:rPr lang="en-US" sz="2000" i="1">
                          <a:latin typeface="Cambria Math" panose="02040503050406030204" pitchFamily="18" charset="0"/>
                        </a:rPr>
                        <m:t>𝑚</m:t>
                      </m:r>
                      <m:d>
                        <m:dPr>
                          <m:ctrlPr>
                            <a:rPr lang="en-US" sz="2000" i="1">
                              <a:latin typeface="Cambria Math" panose="02040503050406030204" pitchFamily="18" charset="0"/>
                            </a:rPr>
                          </m:ctrlPr>
                        </m:dPr>
                        <m:e>
                          <m:r>
                            <a:rPr lang="en-US" sz="2000" i="1">
                              <a:latin typeface="Cambria Math" panose="02040503050406030204" pitchFamily="18" charset="0"/>
                            </a:rPr>
                            <m:t>𝑎</m:t>
                          </m:r>
                          <m:r>
                            <a:rPr lang="en-US" sz="2000">
                              <a:latin typeface="Cambria Math" panose="02040503050406030204" pitchFamily="18" charset="0"/>
                            </a:rPr>
                            <m:t>+</m:t>
                          </m:r>
                          <m:r>
                            <a:rPr lang="en-US" sz="2000" i="1">
                              <a:latin typeface="Cambria Math" panose="02040503050406030204" pitchFamily="18" charset="0"/>
                            </a:rPr>
                            <m:t>𝑔</m:t>
                          </m:r>
                        </m:e>
                      </m:d>
                    </m:oMath>
                  </m:oMathPara>
                </a14:m>
                <a:endParaRPr lang="en-US" sz="2000" dirty="0"/>
              </a:p>
            </p:txBody>
          </p:sp>
        </mc:Choice>
        <mc:Fallback xmlns="">
          <p:sp>
            <p:nvSpPr>
              <p:cNvPr id="13" name="Rectangle 12">
                <a:extLst>
                  <a:ext uri="{FF2B5EF4-FFF2-40B4-BE49-F238E27FC236}">
                    <a16:creationId xmlns:a16="http://schemas.microsoft.com/office/drawing/2014/main" id="{ABCA63B2-0E01-4C37-BBF7-015CBDD21228}"/>
                  </a:ext>
                </a:extLst>
              </p:cNvPr>
              <p:cNvSpPr>
                <a:spLocks noRot="1" noChangeAspect="1" noMove="1" noResize="1" noEditPoints="1" noAdjustHandles="1" noChangeArrowheads="1" noChangeShapeType="1" noTextEdit="1"/>
              </p:cNvSpPr>
              <p:nvPr/>
            </p:nvSpPr>
            <p:spPr>
              <a:xfrm>
                <a:off x="3310066" y="6296448"/>
                <a:ext cx="2651431" cy="424732"/>
              </a:xfrm>
              <a:prstGeom prst="rect">
                <a:avLst/>
              </a:prstGeom>
              <a:blipFill>
                <a:blip r:embed="rId6"/>
                <a:stretch>
                  <a:fillRect b="-8571"/>
                </a:stretch>
              </a:blipFill>
            </p:spPr>
            <p:txBody>
              <a:bodyPr/>
              <a:lstStyle/>
              <a:p>
                <a:r>
                  <a:rPr lang="en-US">
                    <a:noFill/>
                  </a:rPr>
                  <a:t> </a:t>
                </a:r>
              </a:p>
            </p:txBody>
          </p:sp>
        </mc:Fallback>
      </mc:AlternateContent>
    </p:spTree>
    <p:extLst>
      <p:ext uri="{BB962C8B-B14F-4D97-AF65-F5344CB8AC3E}">
        <p14:creationId xmlns:p14="http://schemas.microsoft.com/office/powerpoint/2010/main" val="27442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6"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096E55-45EC-41AC-8F55-EFAC36223004}"/>
              </a:ext>
            </a:extLst>
          </p:cNvPr>
          <p:cNvSpPr>
            <a:spLocks noGrp="1"/>
          </p:cNvSpPr>
          <p:nvPr>
            <p:ph type="title"/>
          </p:nvPr>
        </p:nvSpPr>
        <p:spPr/>
        <p:txBody>
          <a:bodyPr/>
          <a:lstStyle/>
          <a:p>
            <a:r>
              <a:rPr lang="en-US" sz="2800" b="0" dirty="0">
                <a:solidFill>
                  <a:srgbClr val="FFFFFF"/>
                </a:solidFill>
                <a:latin typeface="Times New Roman"/>
                <a:cs typeface="Calibri" panose="020F0502020204030204" pitchFamily="34" charset="0"/>
              </a:rPr>
              <a:t>ANSWER: Practice Question 2</a:t>
            </a:r>
            <a:endParaRPr lang="en-US" dirty="0"/>
          </a:p>
        </p:txBody>
      </p:sp>
      <p:sp>
        <p:nvSpPr>
          <p:cNvPr id="9" name="Rectangle 18">
            <a:extLst>
              <a:ext uri="{FF2B5EF4-FFF2-40B4-BE49-F238E27FC236}">
                <a16:creationId xmlns:a16="http://schemas.microsoft.com/office/drawing/2014/main" id="{408E59ED-5838-4DB0-84A0-0878CBD3E75D}"/>
              </a:ext>
            </a:extLst>
          </p:cNvPr>
          <p:cNvSpPr>
            <a:spLocks noChangeArrowheads="1"/>
          </p:cNvSpPr>
          <p:nvPr/>
        </p:nvSpPr>
        <p:spPr bwMode="auto">
          <a:xfrm>
            <a:off x="105976" y="754433"/>
            <a:ext cx="75028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lvl="0" eaLnBrk="0" fontAlgn="base" hangingPunct="0">
              <a:spcBef>
                <a:spcPct val="0"/>
              </a:spcBef>
              <a:spcAft>
                <a:spcPct val="0"/>
              </a:spcAft>
              <a:buSzTx/>
              <a:buNone/>
              <a:defRPr/>
            </a:pPr>
            <a:r>
              <a:rPr lang="en-US" altLang="en-US" sz="2400" kern="100" dirty="0">
                <a:solidFill>
                  <a:prstClr val="black"/>
                </a:solidFill>
                <a:cs typeface="Times New Roman" panose="02020603050405020304" pitchFamily="18" charset="0"/>
              </a:rPr>
              <a:t>Case 2: Elevator Ascending with Constant Acceleration</a:t>
            </a:r>
            <a:endParaRPr kumimoji="0" lang="en-US" altLang="en-US" sz="2400" b="0" i="0" u="none" strike="noStrike" kern="0" cap="none" spc="0" normalizeH="0" baseline="0" noProof="0" dirty="0">
              <a:ln>
                <a:noFill/>
              </a:ln>
              <a:solidFill>
                <a:srgbClr val="080800"/>
              </a:solidFill>
              <a:effectLst/>
              <a:uLnTx/>
              <a:uFillTx/>
              <a:latin typeface="Times New Roman" panose="02020603050405020304" pitchFamily="18" charset="0"/>
            </a:endParaRPr>
          </a:p>
        </p:txBody>
      </p:sp>
      <p:sp>
        <p:nvSpPr>
          <p:cNvPr id="12" name="Rectangle 11">
            <a:extLst>
              <a:ext uri="{FF2B5EF4-FFF2-40B4-BE49-F238E27FC236}">
                <a16:creationId xmlns:a16="http://schemas.microsoft.com/office/drawing/2014/main" id="{F5FDEF4A-7AC8-40F8-91F5-61EF4DA321C2}"/>
              </a:ext>
            </a:extLst>
          </p:cNvPr>
          <p:cNvSpPr/>
          <p:nvPr/>
        </p:nvSpPr>
        <p:spPr>
          <a:xfrm>
            <a:off x="90094" y="1218089"/>
            <a:ext cx="8758107" cy="830997"/>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rPr>
              <a:t>This is because the upward acceleration of the elevator adds to the gravitational acceleration. The mass now experiences a greater force:</a:t>
            </a: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ABCA63B2-0E01-4C37-BBF7-015CBDD21228}"/>
                  </a:ext>
                </a:extLst>
              </p:cNvPr>
              <p:cNvSpPr/>
              <p:nvPr/>
            </p:nvSpPr>
            <p:spPr>
              <a:xfrm>
                <a:off x="3246283" y="2356678"/>
                <a:ext cx="2651431" cy="424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𝐹</m:t>
                          </m:r>
                        </m:e>
                        <m:sub>
                          <m:r>
                            <a:rPr lang="en-US" sz="2000" i="1">
                              <a:latin typeface="Cambria Math" panose="02040503050406030204" pitchFamily="18" charset="0"/>
                            </a:rPr>
                            <m:t>𝑒𝑓𝑓𝑒𝑐𝑡𝑖𝑣𝑒</m:t>
                          </m:r>
                        </m:sub>
                      </m:sSub>
                      <m:r>
                        <a:rPr lang="en-US" sz="2000">
                          <a:latin typeface="Cambria Math" panose="02040503050406030204" pitchFamily="18" charset="0"/>
                        </a:rPr>
                        <m:t>=</m:t>
                      </m:r>
                      <m:r>
                        <a:rPr lang="en-US" sz="2000" i="1">
                          <a:latin typeface="Cambria Math" panose="02040503050406030204" pitchFamily="18" charset="0"/>
                        </a:rPr>
                        <m:t>𝑚</m:t>
                      </m:r>
                      <m:d>
                        <m:dPr>
                          <m:ctrlPr>
                            <a:rPr lang="en-US" sz="2000" i="1">
                              <a:latin typeface="Cambria Math" panose="02040503050406030204" pitchFamily="18" charset="0"/>
                            </a:rPr>
                          </m:ctrlPr>
                        </m:dPr>
                        <m:e>
                          <m:r>
                            <a:rPr lang="en-US" sz="2000" i="1">
                              <a:latin typeface="Cambria Math" panose="02040503050406030204" pitchFamily="18" charset="0"/>
                            </a:rPr>
                            <m:t>𝑎</m:t>
                          </m:r>
                          <m:r>
                            <a:rPr lang="en-US" sz="2000">
                              <a:latin typeface="Cambria Math" panose="02040503050406030204" pitchFamily="18" charset="0"/>
                            </a:rPr>
                            <m:t>+</m:t>
                          </m:r>
                          <m:r>
                            <a:rPr lang="en-US" sz="2000" i="1">
                              <a:latin typeface="Cambria Math" panose="02040503050406030204" pitchFamily="18" charset="0"/>
                            </a:rPr>
                            <m:t>𝑔</m:t>
                          </m:r>
                        </m:e>
                      </m:d>
                    </m:oMath>
                  </m:oMathPara>
                </a14:m>
                <a:endParaRPr lang="en-US" sz="2000" dirty="0"/>
              </a:p>
            </p:txBody>
          </p:sp>
        </mc:Choice>
        <mc:Fallback xmlns="">
          <p:sp>
            <p:nvSpPr>
              <p:cNvPr id="13" name="Rectangle 12">
                <a:extLst>
                  <a:ext uri="{FF2B5EF4-FFF2-40B4-BE49-F238E27FC236}">
                    <a16:creationId xmlns:a16="http://schemas.microsoft.com/office/drawing/2014/main" id="{ABCA63B2-0E01-4C37-BBF7-015CBDD21228}"/>
                  </a:ext>
                </a:extLst>
              </p:cNvPr>
              <p:cNvSpPr>
                <a:spLocks noRot="1" noChangeAspect="1" noMove="1" noResize="1" noEditPoints="1" noAdjustHandles="1" noChangeArrowheads="1" noChangeShapeType="1" noTextEdit="1"/>
              </p:cNvSpPr>
              <p:nvPr/>
            </p:nvSpPr>
            <p:spPr>
              <a:xfrm>
                <a:off x="3246283" y="2356678"/>
                <a:ext cx="2651431" cy="424732"/>
              </a:xfrm>
              <a:prstGeom prst="rect">
                <a:avLst/>
              </a:prstGeom>
              <a:blipFill>
                <a:blip r:embed="rId2"/>
                <a:stretch>
                  <a:fillRect b="-1014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A00FBD04-FA76-46CD-AEA4-22867F8BB880}"/>
              </a:ext>
            </a:extLst>
          </p:cNvPr>
          <p:cNvSpPr/>
          <p:nvPr/>
        </p:nvSpPr>
        <p:spPr>
          <a:xfrm>
            <a:off x="192946" y="3089003"/>
            <a:ext cx="8758107" cy="830997"/>
          </a:xfrm>
          <a:prstGeom prst="rect">
            <a:avLst/>
          </a:prstGeom>
        </p:spPr>
        <p:txBody>
          <a:bodyPr wrap="square">
            <a:spAutoFit/>
          </a:bodyPr>
          <a:lstStyle/>
          <a:p>
            <a:pPr algn="just"/>
            <a:r>
              <a:rPr lang="en-US" sz="2400" dirty="0">
                <a:latin typeface="Times New Roman" panose="02020603050405020304" pitchFamily="18" charset="0"/>
                <a:ea typeface="Times New Roman" panose="02020603050405020304" pitchFamily="18" charset="0"/>
                <a:cs typeface="Times New Roman" panose="02020603050405020304" pitchFamily="18" charset="0"/>
              </a:rPr>
              <a:t>This increased effective gravitational force shifts the equilibrium position of the spring further down</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85471139-2198-468B-BE57-9FA24FDBBD43}"/>
                  </a:ext>
                </a:extLst>
              </p:cNvPr>
              <p:cNvSpPr/>
              <p:nvPr/>
            </p:nvSpPr>
            <p:spPr>
              <a:xfrm>
                <a:off x="192946" y="4213830"/>
                <a:ext cx="8695189" cy="830997"/>
              </a:xfrm>
              <a:prstGeom prst="rect">
                <a:avLst/>
              </a:prstGeom>
            </p:spPr>
            <p:txBody>
              <a:bodyPr wrap="square">
                <a:spAutoFit/>
              </a:bodyPr>
              <a:lstStyle/>
              <a:p>
                <a:r>
                  <a:rPr lang="en-US"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But it does not change the period of oscillation because the period </a:t>
                </a:r>
                <a14:m>
                  <m:oMath xmlns:m="http://schemas.openxmlformats.org/officeDocument/2006/math">
                    <m:r>
                      <a:rPr lang="en-US" sz="2400" i="1">
                        <a:solidFill>
                          <a:prstClr val="black"/>
                        </a:solidFill>
                        <a:latin typeface="Cambria Math" panose="02040503050406030204" pitchFamily="18" charset="0"/>
                        <a:ea typeface="Times New Roman" panose="02020603050405020304" pitchFamily="18" charset="0"/>
                      </a:rPr>
                      <m:t>𝑇</m:t>
                    </m:r>
                  </m:oMath>
                </a14:m>
                <a:r>
                  <a:rPr lang="en-US" sz="2400" dirty="0">
                    <a:solidFill>
                      <a:prstClr val="black"/>
                    </a:solidFill>
                    <a:latin typeface="Times New Roman" panose="02020603050405020304" pitchFamily="18" charset="0"/>
                    <a:ea typeface="Times New Roman" panose="02020603050405020304" pitchFamily="18" charset="0"/>
                    <a:cs typeface="Times New Roman" panose="02020603050405020304" pitchFamily="18" charset="0"/>
                  </a:rPr>
                  <a:t> depends only on the mass and spring constant.</a:t>
                </a:r>
                <a:endParaRPr lang="en-US" dirty="0"/>
              </a:p>
            </p:txBody>
          </p:sp>
        </mc:Choice>
        <mc:Fallback xmlns="">
          <p:sp>
            <p:nvSpPr>
              <p:cNvPr id="8" name="Rectangle 7">
                <a:extLst>
                  <a:ext uri="{FF2B5EF4-FFF2-40B4-BE49-F238E27FC236}">
                    <a16:creationId xmlns:a16="http://schemas.microsoft.com/office/drawing/2014/main" id="{85471139-2198-468B-BE57-9FA24FDBBD43}"/>
                  </a:ext>
                </a:extLst>
              </p:cNvPr>
              <p:cNvSpPr>
                <a:spLocks noRot="1" noChangeAspect="1" noMove="1" noResize="1" noEditPoints="1" noAdjustHandles="1" noChangeArrowheads="1" noChangeShapeType="1" noTextEdit="1"/>
              </p:cNvSpPr>
              <p:nvPr/>
            </p:nvSpPr>
            <p:spPr>
              <a:xfrm>
                <a:off x="192946" y="4213830"/>
                <a:ext cx="8695189" cy="830997"/>
              </a:xfrm>
              <a:prstGeom prst="rect">
                <a:avLst/>
              </a:prstGeom>
              <a:blipFill>
                <a:blip r:embed="rId3"/>
                <a:stretch>
                  <a:fillRect l="-1122"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423510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NOTT_6103 (PowerPoint Guidelines) POT_4by3_001" id="{687AE245-6F4B-450E-9C8B-37CB810348D1}" vid="{550EAFB0-BFA7-4104-898A-F28DDBFFD947}"/>
    </a:ext>
  </a:extLst>
</a:theme>
</file>

<file path=ppt/theme/theme2.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Nottingham PPT Template</Template>
  <TotalTime>5711</TotalTime>
  <Words>3687</Words>
  <Application>Microsoft Office PowerPoint</Application>
  <PresentationFormat>On-screen Show (4:3)</PresentationFormat>
  <Paragraphs>325</Paragraphs>
  <Slides>40</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40</vt:i4>
      </vt:variant>
    </vt:vector>
  </HeadingPairs>
  <TitlesOfParts>
    <vt:vector size="51" baseType="lpstr">
      <vt:lpstr>Arial</vt:lpstr>
      <vt:lpstr>Calibri</vt:lpstr>
      <vt:lpstr>Cambria Math</vt:lpstr>
      <vt:lpstr>Ebrima</vt:lpstr>
      <vt:lpstr>Georgia</vt:lpstr>
      <vt:lpstr>Gill Sans MT</vt:lpstr>
      <vt:lpstr>Symbol</vt:lpstr>
      <vt:lpstr>Times New Roman</vt:lpstr>
      <vt:lpstr>Wingdings 2</vt:lpstr>
      <vt:lpstr>Office Theme</vt:lpstr>
      <vt:lpstr>Dividend</vt:lpstr>
      <vt:lpstr>Foundation PHYSICS</vt:lpstr>
      <vt:lpstr>Learning outcomes</vt:lpstr>
      <vt:lpstr>Practice Questions</vt:lpstr>
      <vt:lpstr>ANSWER: Practice Question 1</vt:lpstr>
      <vt:lpstr>ANSWER: Practice Question 1</vt:lpstr>
      <vt:lpstr>ANSWER: Practice Question 1</vt:lpstr>
      <vt:lpstr>ANSWER: Practice Question 2</vt:lpstr>
      <vt:lpstr>ANSWER: Practice Question 2</vt:lpstr>
      <vt:lpstr>ANSWER: Practice Question 2</vt:lpstr>
      <vt:lpstr>Question 1</vt:lpstr>
      <vt:lpstr>Question 1: ANSWERS</vt:lpstr>
      <vt:lpstr>Question 1: ANSWERS</vt:lpstr>
      <vt:lpstr>Question 1: ANSWERS</vt:lpstr>
      <vt:lpstr>Question 2</vt:lpstr>
      <vt:lpstr>Question 2: ANSWERS</vt:lpstr>
      <vt:lpstr>Question 3</vt:lpstr>
      <vt:lpstr>Question 3: ANSWERS</vt:lpstr>
      <vt:lpstr>Question 4</vt:lpstr>
      <vt:lpstr>Question 4: ANSWERS</vt:lpstr>
      <vt:lpstr>Question 4: ANSWERS</vt:lpstr>
      <vt:lpstr>Question 4: ANSWERS</vt:lpstr>
      <vt:lpstr>Question 4: ANSWERS</vt:lpstr>
      <vt:lpstr>Question 5</vt:lpstr>
      <vt:lpstr>Question 5: ANSWERS</vt:lpstr>
      <vt:lpstr>Question 5: ANSWERS</vt:lpstr>
      <vt:lpstr>Question 6</vt:lpstr>
      <vt:lpstr>Question 6: ANSWERS</vt:lpstr>
      <vt:lpstr>Question 7</vt:lpstr>
      <vt:lpstr>Question 7: ANSWERS</vt:lpstr>
      <vt:lpstr>Question 8</vt:lpstr>
      <vt:lpstr>Question 8: ANSWERS</vt:lpstr>
      <vt:lpstr>Question 8: ANSWERS</vt:lpstr>
      <vt:lpstr>Question 8: ANSWERS</vt:lpstr>
      <vt:lpstr>Q&amp;A? Office hours:</vt:lpstr>
      <vt:lpstr>Question 9: Extension</vt:lpstr>
      <vt:lpstr>Question 9: ANSWERS</vt:lpstr>
      <vt:lpstr>Question 10: Extension</vt:lpstr>
      <vt:lpstr>Question 10: ANSWERS</vt:lpstr>
      <vt:lpstr>Question 11: Extension</vt:lpstr>
      <vt:lpstr>Question 11: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PHYSICS</dc:title>
  <dc:creator>Stephen Asomani Ntiri</dc:creator>
  <cp:lastModifiedBy>Stavros Mouslopoulos</cp:lastModifiedBy>
  <cp:revision>163</cp:revision>
  <dcterms:created xsi:type="dcterms:W3CDTF">2024-08-27T01:06:16Z</dcterms:created>
  <dcterms:modified xsi:type="dcterms:W3CDTF">2024-10-17T01:07:06Z</dcterms:modified>
</cp:coreProperties>
</file>