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42"/>
  </p:notesMasterIdLst>
  <p:handoutMasterIdLst>
    <p:handoutMasterId r:id="rId43"/>
  </p:handoutMasterIdLst>
  <p:sldIdLst>
    <p:sldId id="256" r:id="rId3"/>
    <p:sldId id="257" r:id="rId4"/>
    <p:sldId id="298" r:id="rId5"/>
    <p:sldId id="391" r:id="rId6"/>
    <p:sldId id="393" r:id="rId7"/>
    <p:sldId id="392" r:id="rId8"/>
    <p:sldId id="302" r:id="rId9"/>
    <p:sldId id="394" r:id="rId10"/>
    <p:sldId id="395" r:id="rId11"/>
    <p:sldId id="303" r:id="rId12"/>
    <p:sldId id="304" r:id="rId13"/>
    <p:sldId id="396" r:id="rId14"/>
    <p:sldId id="397" r:id="rId15"/>
    <p:sldId id="366" r:id="rId16"/>
    <p:sldId id="399" r:id="rId17"/>
    <p:sldId id="400" r:id="rId18"/>
    <p:sldId id="398" r:id="rId19"/>
    <p:sldId id="402" r:id="rId20"/>
    <p:sldId id="401" r:id="rId21"/>
    <p:sldId id="404" r:id="rId22"/>
    <p:sldId id="403" r:id="rId23"/>
    <p:sldId id="406" r:id="rId24"/>
    <p:sldId id="405" r:id="rId25"/>
    <p:sldId id="407" r:id="rId26"/>
    <p:sldId id="408" r:id="rId27"/>
    <p:sldId id="367" r:id="rId28"/>
    <p:sldId id="409" r:id="rId29"/>
    <p:sldId id="410" r:id="rId30"/>
    <p:sldId id="342" r:id="rId31"/>
    <p:sldId id="411" r:id="rId32"/>
    <p:sldId id="412" r:id="rId33"/>
    <p:sldId id="413" r:id="rId34"/>
    <p:sldId id="306" r:id="rId35"/>
    <p:sldId id="414" r:id="rId36"/>
    <p:sldId id="415" r:id="rId37"/>
    <p:sldId id="416" r:id="rId38"/>
    <p:sldId id="419" r:id="rId39"/>
    <p:sldId id="418" r:id="rId40"/>
    <p:sldId id="417"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B4A74C-F69A-40BF-868C-AE17408811A6}">
          <p14:sldIdLst>
            <p14:sldId id="256"/>
            <p14:sldId id="257"/>
            <p14:sldId id="298"/>
            <p14:sldId id="391"/>
            <p14:sldId id="393"/>
            <p14:sldId id="392"/>
            <p14:sldId id="302"/>
            <p14:sldId id="394"/>
            <p14:sldId id="395"/>
            <p14:sldId id="303"/>
            <p14:sldId id="304"/>
            <p14:sldId id="396"/>
            <p14:sldId id="397"/>
            <p14:sldId id="366"/>
            <p14:sldId id="399"/>
            <p14:sldId id="400"/>
            <p14:sldId id="398"/>
            <p14:sldId id="402"/>
            <p14:sldId id="401"/>
            <p14:sldId id="404"/>
            <p14:sldId id="403"/>
            <p14:sldId id="406"/>
            <p14:sldId id="405"/>
            <p14:sldId id="407"/>
            <p14:sldId id="408"/>
            <p14:sldId id="367"/>
            <p14:sldId id="409"/>
            <p14:sldId id="410"/>
            <p14:sldId id="342"/>
            <p14:sldId id="411"/>
            <p14:sldId id="412"/>
            <p14:sldId id="413"/>
            <p14:sldId id="306"/>
            <p14:sldId id="414"/>
            <p14:sldId id="415"/>
            <p14:sldId id="416"/>
            <p14:sldId id="419"/>
            <p14:sldId id="418"/>
            <p14:sldId id="41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A159"/>
    <a:srgbClr val="112C0B"/>
    <a:srgbClr val="B92121"/>
    <a:srgbClr val="D92A2B"/>
    <a:srgbClr val="004648"/>
    <a:srgbClr val="005E60"/>
    <a:srgbClr val="00766E"/>
    <a:srgbClr val="009186"/>
    <a:srgbClr val="009BBD"/>
    <a:srgbClr val="5540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70" autoAdjust="0"/>
    <p:restoredTop sz="84771" autoAdjust="0"/>
  </p:normalViewPr>
  <p:slideViewPr>
    <p:cSldViewPr snapToGrid="0" snapToObjects="1">
      <p:cViewPr varScale="1">
        <p:scale>
          <a:sx n="114" d="100"/>
          <a:sy n="114" d="100"/>
        </p:scale>
        <p:origin x="1356" y="108"/>
      </p:cViewPr>
      <p:guideLst/>
    </p:cSldViewPr>
  </p:slideViewPr>
  <p:notesTextViewPr>
    <p:cViewPr>
      <p:scale>
        <a:sx n="3" d="2"/>
        <a:sy n="3" d="2"/>
      </p:scale>
      <p:origin x="0" y="0"/>
    </p:cViewPr>
  </p:notesTextViewPr>
  <p:sorterViewPr>
    <p:cViewPr varScale="1">
      <p:scale>
        <a:sx n="100" d="100"/>
        <a:sy n="100" d="100"/>
      </p:scale>
      <p:origin x="0" y="0"/>
    </p:cViewPr>
  </p:sorterViewPr>
  <p:notesViewPr>
    <p:cSldViewPr snapToGrid="0" snapToObjects="1" showGuides="1">
      <p:cViewPr varScale="1">
        <p:scale>
          <a:sx n="98" d="100"/>
          <a:sy n="98" d="100"/>
        </p:scale>
        <p:origin x="-36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8732D1-0119-4424-ADB1-6A88624C9257}" type="datetimeFigureOut">
              <a:rPr lang="en-GB" smtClean="0"/>
              <a:t>01/11/2024</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0F026BA-B8A7-4B5A-A3B0-0B7D31088B83}" type="slidenum">
              <a:rPr lang="en-GB" smtClean="0"/>
              <a:t>‹#›</a:t>
            </a:fld>
            <a:endParaRPr lang="en-GB"/>
          </a:p>
        </p:txBody>
      </p:sp>
    </p:spTree>
    <p:extLst>
      <p:ext uri="{BB962C8B-B14F-4D97-AF65-F5344CB8AC3E}">
        <p14:creationId xmlns:p14="http://schemas.microsoft.com/office/powerpoint/2010/main" val="25941972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54FE6-3F31-4904-9137-AFF662B7D702}" type="datetimeFigureOut">
              <a:rPr lang="en-GB" smtClean="0"/>
              <a:t>31/10/2024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B9E1F4-77C1-461E-ABFF-BFE7DD57AFD2}" type="slidenum">
              <a:rPr lang="en-GB" smtClean="0"/>
              <a:t>‹#›</a:t>
            </a:fld>
            <a:endParaRPr lang="en-GB"/>
          </a:p>
        </p:txBody>
      </p:sp>
    </p:spTree>
    <p:extLst>
      <p:ext uri="{BB962C8B-B14F-4D97-AF65-F5344CB8AC3E}">
        <p14:creationId xmlns:p14="http://schemas.microsoft.com/office/powerpoint/2010/main" val="2151753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7" name="Rectangle 6"/>
          <p:cNvSpPr/>
          <p:nvPr userDrawn="1"/>
        </p:nvSpPr>
        <p:spPr>
          <a:xfrm flipH="1">
            <a:off x="0" y="-1"/>
            <a:ext cx="9144000" cy="6858001"/>
          </a:xfrm>
          <a:prstGeom prst="rect">
            <a:avLst/>
          </a:prstGeom>
          <a:blipFill>
            <a:blip r:embed="rId2"/>
            <a:srcRect/>
            <a:stretch>
              <a:fillRect l="-21459" r="-1175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 name="Rectangle 8"/>
          <p:cNvSpPr/>
          <p:nvPr userDrawn="1"/>
        </p:nvSpPr>
        <p:spPr>
          <a:xfrm>
            <a:off x="0" y="-1"/>
            <a:ext cx="9144000" cy="6858001"/>
          </a:xfrm>
          <a:prstGeom prst="rect">
            <a:avLst/>
          </a:prstGeom>
          <a:gradFill flip="none" rotWithShape="1">
            <a:gsLst>
              <a:gs pos="50000">
                <a:srgbClr val="0E6394">
                  <a:alpha val="45000"/>
                </a:srgbClr>
              </a:gs>
              <a:gs pos="17000">
                <a:schemeClr val="tx2">
                  <a:alpha val="45000"/>
                </a:schemeClr>
              </a:gs>
              <a:gs pos="100000">
                <a:schemeClr val="accent2">
                  <a:alpha val="4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ctrTitle"/>
          </p:nvPr>
        </p:nvSpPr>
        <p:spPr>
          <a:xfrm>
            <a:off x="2562225" y="1742900"/>
            <a:ext cx="4019550" cy="2387600"/>
          </a:xfrm>
        </p:spPr>
        <p:txBody>
          <a:bodyPr anchor="ctr">
            <a:normAutofit/>
          </a:bodyPr>
          <a:lstStyle>
            <a:lvl1pPr algn="ctr">
              <a:lnSpc>
                <a:spcPct val="100000"/>
              </a:lnSpc>
              <a:defRPr sz="4050" b="1">
                <a:solidFill>
                  <a:schemeClr val="bg1"/>
                </a:solidFill>
              </a:defRPr>
            </a:lvl1pPr>
          </a:lstStyle>
          <a:p>
            <a:r>
              <a:rPr lang="en-US"/>
              <a:t>Click to edit Master title style</a:t>
            </a:r>
            <a:endParaRPr lang="en-GB" dirty="0"/>
          </a:p>
        </p:txBody>
      </p:sp>
      <p:sp>
        <p:nvSpPr>
          <p:cNvPr id="6" name="Text Placeholder 5"/>
          <p:cNvSpPr>
            <a:spLocks noGrp="1"/>
          </p:cNvSpPr>
          <p:nvPr>
            <p:ph type="body" sz="quarter" idx="10" hasCustomPrompt="1"/>
          </p:nvPr>
        </p:nvSpPr>
        <p:spPr>
          <a:xfrm>
            <a:off x="2562298" y="4161276"/>
            <a:ext cx="4019405" cy="1079795"/>
          </a:xfrm>
          <a:prstGeom prst="rect">
            <a:avLst/>
          </a:prstGeom>
        </p:spPr>
        <p:txBody>
          <a:bodyPr anchor="ctr">
            <a:normAutofit/>
          </a:bodyPr>
          <a:lstStyle>
            <a:lvl1pPr marL="0" indent="0" algn="ctr">
              <a:buNone/>
              <a:defRPr sz="2400" b="1" baseline="0">
                <a:solidFill>
                  <a:schemeClr val="bg1"/>
                </a:solidFill>
                <a:latin typeface="+mj-lt"/>
              </a:defRPr>
            </a:lvl1pPr>
          </a:lstStyle>
          <a:p>
            <a:pPr lvl="0"/>
            <a:r>
              <a:rPr lang="en-GB" dirty="0"/>
              <a:t>Insert Text</a:t>
            </a:r>
          </a:p>
        </p:txBody>
      </p:sp>
      <p:sp>
        <p:nvSpPr>
          <p:cNvPr id="11" name="Rectangle 10"/>
          <p:cNvSpPr/>
          <p:nvPr userDrawn="1"/>
        </p:nvSpPr>
        <p:spPr>
          <a:xfrm>
            <a:off x="2592000" y="1449000"/>
            <a:ext cx="3960000" cy="39600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b="1" dirty="0">
              <a:latin typeface="+mj-lt"/>
            </a:endParaRP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
            <a:ext cx="2450800" cy="904345"/>
          </a:xfrm>
          <a:prstGeom prst="rect">
            <a:avLst/>
          </a:prstGeom>
        </p:spPr>
      </p:pic>
    </p:spTree>
    <p:extLst>
      <p:ext uri="{BB962C8B-B14F-4D97-AF65-F5344CB8AC3E}">
        <p14:creationId xmlns:p14="http://schemas.microsoft.com/office/powerpoint/2010/main" val="258949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34487" y="606555"/>
            <a:ext cx="847502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729658"/>
            <a:ext cx="8272212"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35895" y="2228004"/>
            <a:ext cx="4066793"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1313" y="2228004"/>
            <a:ext cx="4066794"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84FA2E-E323-4A33-A645-D3C1812F0506}" type="datetimeFigureOut">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331060-5C85-4FB0-A70A-45E32D603670}" type="slidenum">
              <a:rPr lang="en-US" smtClean="0"/>
              <a:t>‹#›</a:t>
            </a:fld>
            <a:endParaRPr lang="en-US"/>
          </a:p>
        </p:txBody>
      </p:sp>
    </p:spTree>
    <p:extLst>
      <p:ext uri="{BB962C8B-B14F-4D97-AF65-F5344CB8AC3E}">
        <p14:creationId xmlns:p14="http://schemas.microsoft.com/office/powerpoint/2010/main" val="2439681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334487" y="606555"/>
            <a:ext cx="847502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729658"/>
            <a:ext cx="8272212"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5415" y="2250893"/>
            <a:ext cx="3815306" cy="536005"/>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35896" y="2926053"/>
            <a:ext cx="4044825"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2802" y="2250893"/>
            <a:ext cx="3815305" cy="553373"/>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63282" y="2926053"/>
            <a:ext cx="4044825"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84FA2E-E323-4A33-A645-D3C1812F0506}" type="datetimeFigureOut">
              <a:rPr lang="en-US" smtClean="0"/>
              <a:t>10/31/2024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331060-5C85-4FB0-A70A-45E32D603670}" type="slidenum">
              <a:rPr lang="en-US" smtClean="0"/>
              <a:t>‹#›</a:t>
            </a:fld>
            <a:endParaRPr lang="en-US"/>
          </a:p>
        </p:txBody>
      </p:sp>
    </p:spTree>
    <p:extLst>
      <p:ext uri="{BB962C8B-B14F-4D97-AF65-F5344CB8AC3E}">
        <p14:creationId xmlns:p14="http://schemas.microsoft.com/office/powerpoint/2010/main" val="2260740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884FA2E-E323-4A33-A645-D3C1812F0506}" type="datetimeFigureOut">
              <a:rPr lang="en-US" smtClean="0"/>
              <a:t>10/31/2024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331060-5C85-4FB0-A70A-45E32D603670}" type="slidenum">
              <a:rPr lang="en-US" smtClean="0"/>
              <a:t>‹#›</a:t>
            </a:fld>
            <a:endParaRPr lang="en-US"/>
          </a:p>
        </p:txBody>
      </p:sp>
      <p:sp>
        <p:nvSpPr>
          <p:cNvPr id="7" name="Rectangle 6"/>
          <p:cNvSpPr>
            <a:spLocks noChangeAspect="1"/>
          </p:cNvSpPr>
          <p:nvPr/>
        </p:nvSpPr>
        <p:spPr>
          <a:xfrm>
            <a:off x="330512" y="606555"/>
            <a:ext cx="847502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729658"/>
            <a:ext cx="8272212"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397214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84FA2E-E323-4A33-A645-D3C1812F0506}" type="datetimeFigureOut">
              <a:rPr lang="en-US" smtClean="0"/>
              <a:t>10/31/2024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331060-5C85-4FB0-A70A-45E32D603670}" type="slidenum">
              <a:rPr lang="en-US" smtClean="0"/>
              <a:t>‹#›</a:t>
            </a:fld>
            <a:endParaRPr lang="en-US"/>
          </a:p>
        </p:txBody>
      </p:sp>
    </p:spTree>
    <p:extLst>
      <p:ext uri="{BB962C8B-B14F-4D97-AF65-F5344CB8AC3E}">
        <p14:creationId xmlns:p14="http://schemas.microsoft.com/office/powerpoint/2010/main" val="251747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5863" y="5141973"/>
            <a:ext cx="847365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2296"/>
            <a:ext cx="3682084" cy="689514"/>
          </a:xfrm>
        </p:spPr>
        <p:txBody>
          <a:bodyPr anchor="ctr"/>
          <a:lstStyle>
            <a:lvl1pPr algn="l">
              <a:defRPr sz="15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35862" y="601200"/>
            <a:ext cx="8469630" cy="42048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8" y="5262297"/>
            <a:ext cx="4402490" cy="689515"/>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884FA2E-E323-4A33-A645-D3C1812F0506}" type="datetimeFigureOut">
              <a:rPr lang="en-US" smtClean="0"/>
              <a:t>10/31/2024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1331060-5C85-4FB0-A70A-45E32D603670}" type="slidenum">
              <a:rPr lang="en-US" smtClean="0"/>
              <a:t>‹#›</a:t>
            </a:fld>
            <a:endParaRPr lang="en-US"/>
          </a:p>
        </p:txBody>
      </p:sp>
    </p:spTree>
    <p:extLst>
      <p:ext uri="{BB962C8B-B14F-4D97-AF65-F5344CB8AC3E}">
        <p14:creationId xmlns:p14="http://schemas.microsoft.com/office/powerpoint/2010/main" val="906784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5" y="4693389"/>
            <a:ext cx="8272212" cy="566738"/>
          </a:xfrm>
        </p:spPr>
        <p:txBody>
          <a:bodyPr anchor="b">
            <a:normAutofit/>
          </a:bodyPr>
          <a:lstStyle>
            <a:lvl1pPr algn="l">
              <a:defRPr sz="18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35863" y="599725"/>
            <a:ext cx="8468144" cy="3557252"/>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35894" y="5260128"/>
            <a:ext cx="8272213" cy="598671"/>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6884FA2E-E323-4A33-A645-D3C1812F0506}" type="datetimeFigureOut">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331060-5C85-4FB0-A70A-45E32D603670}" type="slidenum">
              <a:rPr lang="en-US" smtClean="0"/>
              <a:t>‹#›</a:t>
            </a:fld>
            <a:endParaRPr lang="en-US"/>
          </a:p>
        </p:txBody>
      </p:sp>
    </p:spTree>
    <p:extLst>
      <p:ext uri="{BB962C8B-B14F-4D97-AF65-F5344CB8AC3E}">
        <p14:creationId xmlns:p14="http://schemas.microsoft.com/office/powerpoint/2010/main" val="3020405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702156"/>
            <a:ext cx="8272212"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84FA2E-E323-4A33-A645-D3C1812F0506}"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31060-5C85-4FB0-A70A-45E32D603670}" type="slidenum">
              <a:rPr lang="en-US" smtClean="0"/>
              <a:t>‹#›</a:t>
            </a:fld>
            <a:endParaRPr lang="en-US"/>
          </a:p>
        </p:txBody>
      </p:sp>
    </p:spTree>
    <p:extLst>
      <p:ext uri="{BB962C8B-B14F-4D97-AF65-F5344CB8AC3E}">
        <p14:creationId xmlns:p14="http://schemas.microsoft.com/office/powerpoint/2010/main" val="1641014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1" y="599725"/>
            <a:ext cx="2180113"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675727"/>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3" y="675727"/>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8"/>
            <a:ext cx="996106" cy="365125"/>
          </a:xfrm>
        </p:spPr>
        <p:txBody>
          <a:bodyPr/>
          <a:lstStyle>
            <a:lvl1pPr>
              <a:defRPr>
                <a:solidFill>
                  <a:schemeClr val="accent1">
                    <a:lumMod val="75000"/>
                    <a:lumOff val="25000"/>
                  </a:schemeClr>
                </a:solidFill>
              </a:defRPr>
            </a:lvl1pPr>
          </a:lstStyle>
          <a:p>
            <a:fld id="{6884FA2E-E323-4A33-A645-D3C1812F0506}" type="datetimeFigureOut">
              <a:rPr lang="en-US" smtClean="0"/>
              <a:t>10/31/2024</a:t>
            </a:fld>
            <a:endParaRPr lang="en-US"/>
          </a:p>
        </p:txBody>
      </p:sp>
      <p:sp>
        <p:nvSpPr>
          <p:cNvPr id="5" name="Footer Placeholder 4"/>
          <p:cNvSpPr>
            <a:spLocks noGrp="1"/>
          </p:cNvSpPr>
          <p:nvPr>
            <p:ph type="ftr" sz="quarter" idx="11"/>
          </p:nvPr>
        </p:nvSpPr>
        <p:spPr>
          <a:xfrm>
            <a:off x="581193" y="5951812"/>
            <a:ext cx="5922209" cy="365125"/>
          </a:xfrm>
        </p:spPr>
        <p:txBody>
          <a:bodyPr/>
          <a:lstStyle/>
          <a:p>
            <a:endParaRPr lang="en-US"/>
          </a:p>
        </p:txBody>
      </p:sp>
      <p:sp>
        <p:nvSpPr>
          <p:cNvPr id="6" name="Slide Number Placeholder 5"/>
          <p:cNvSpPr>
            <a:spLocks noGrp="1"/>
          </p:cNvSpPr>
          <p:nvPr>
            <p:ph type="sldNum" sz="quarter" idx="12"/>
          </p:nvPr>
        </p:nvSpPr>
        <p:spPr>
          <a:xfrm>
            <a:off x="7834962" y="5956138"/>
            <a:ext cx="873146" cy="365125"/>
          </a:xfrm>
        </p:spPr>
        <p:txBody>
          <a:bodyPr/>
          <a:lstStyle>
            <a:lvl1pPr>
              <a:defRPr>
                <a:solidFill>
                  <a:schemeClr val="accent1">
                    <a:lumMod val="75000"/>
                    <a:lumOff val="25000"/>
                  </a:schemeClr>
                </a:solidFill>
              </a:defRPr>
            </a:lvl1pPr>
          </a:lstStyle>
          <a:p>
            <a:fld id="{51331060-5C85-4FB0-A70A-45E32D603670}" type="slidenum">
              <a:rPr lang="en-US" smtClean="0"/>
              <a:t>‹#›</a:t>
            </a:fld>
            <a:endParaRPr lang="en-US"/>
          </a:p>
        </p:txBody>
      </p:sp>
    </p:spTree>
    <p:extLst>
      <p:ext uri="{BB962C8B-B14F-4D97-AF65-F5344CB8AC3E}">
        <p14:creationId xmlns:p14="http://schemas.microsoft.com/office/powerpoint/2010/main" val="3792651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Joint Client Slide">
    <p:spTree>
      <p:nvGrpSpPr>
        <p:cNvPr id="1" name=""/>
        <p:cNvGrpSpPr/>
        <p:nvPr/>
      </p:nvGrpSpPr>
      <p:grpSpPr>
        <a:xfrm>
          <a:off x="0" y="0"/>
          <a:ext cx="0" cy="0"/>
          <a:chOff x="0" y="0"/>
          <a:chExt cx="0" cy="0"/>
        </a:xfrm>
      </p:grpSpPr>
      <p:sp>
        <p:nvSpPr>
          <p:cNvPr id="7" name="Rectangle 6"/>
          <p:cNvSpPr/>
          <p:nvPr userDrawn="1"/>
        </p:nvSpPr>
        <p:spPr>
          <a:xfrm flipH="1">
            <a:off x="0" y="-1"/>
            <a:ext cx="9144000" cy="6858001"/>
          </a:xfrm>
          <a:prstGeom prst="rect">
            <a:avLst/>
          </a:prstGeom>
          <a:blipFill>
            <a:blip r:embed="rId2"/>
            <a:srcRect/>
            <a:stretch>
              <a:fillRect l="-21459" r="-1175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 name="Rectangle 8"/>
          <p:cNvSpPr/>
          <p:nvPr userDrawn="1"/>
        </p:nvSpPr>
        <p:spPr>
          <a:xfrm>
            <a:off x="0" y="-1"/>
            <a:ext cx="9144000" cy="6858001"/>
          </a:xfrm>
          <a:prstGeom prst="rect">
            <a:avLst/>
          </a:prstGeom>
          <a:gradFill flip="none" rotWithShape="1">
            <a:gsLst>
              <a:gs pos="50000">
                <a:srgbClr val="0E6394">
                  <a:alpha val="45000"/>
                </a:srgbClr>
              </a:gs>
              <a:gs pos="17000">
                <a:schemeClr val="tx2">
                  <a:alpha val="45000"/>
                </a:schemeClr>
              </a:gs>
              <a:gs pos="100000">
                <a:schemeClr val="accent2">
                  <a:alpha val="4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ctrTitle"/>
          </p:nvPr>
        </p:nvSpPr>
        <p:spPr>
          <a:xfrm>
            <a:off x="2562225" y="1742900"/>
            <a:ext cx="4019550" cy="2387600"/>
          </a:xfrm>
        </p:spPr>
        <p:txBody>
          <a:bodyPr anchor="ctr">
            <a:normAutofit/>
          </a:bodyPr>
          <a:lstStyle>
            <a:lvl1pPr algn="ctr">
              <a:lnSpc>
                <a:spcPct val="100000"/>
              </a:lnSpc>
              <a:defRPr sz="4050" b="1">
                <a:solidFill>
                  <a:schemeClr val="bg1"/>
                </a:solidFill>
              </a:defRPr>
            </a:lvl1pPr>
          </a:lstStyle>
          <a:p>
            <a:r>
              <a:rPr lang="en-US"/>
              <a:t>Click to edit Master title style</a:t>
            </a:r>
            <a:endParaRPr lang="en-GB" dirty="0"/>
          </a:p>
        </p:txBody>
      </p:sp>
      <p:sp>
        <p:nvSpPr>
          <p:cNvPr id="6" name="Text Placeholder 5"/>
          <p:cNvSpPr>
            <a:spLocks noGrp="1"/>
          </p:cNvSpPr>
          <p:nvPr>
            <p:ph type="body" sz="quarter" idx="10" hasCustomPrompt="1"/>
          </p:nvPr>
        </p:nvSpPr>
        <p:spPr>
          <a:xfrm>
            <a:off x="2562298" y="4161276"/>
            <a:ext cx="4019405" cy="1079795"/>
          </a:xfrm>
          <a:prstGeom prst="rect">
            <a:avLst/>
          </a:prstGeom>
        </p:spPr>
        <p:txBody>
          <a:bodyPr anchor="ctr">
            <a:normAutofit/>
          </a:bodyPr>
          <a:lstStyle>
            <a:lvl1pPr marL="0" indent="0" algn="ctr">
              <a:buNone/>
              <a:defRPr sz="2400" b="1" baseline="0">
                <a:solidFill>
                  <a:schemeClr val="bg1"/>
                </a:solidFill>
                <a:latin typeface="+mj-lt"/>
              </a:defRPr>
            </a:lvl1pPr>
          </a:lstStyle>
          <a:p>
            <a:pPr lvl="0"/>
            <a:r>
              <a:rPr lang="en-GB" dirty="0"/>
              <a:t>Insert Text</a:t>
            </a:r>
          </a:p>
        </p:txBody>
      </p:sp>
      <p:sp>
        <p:nvSpPr>
          <p:cNvPr id="11" name="Rectangle 10"/>
          <p:cNvSpPr/>
          <p:nvPr userDrawn="1"/>
        </p:nvSpPr>
        <p:spPr>
          <a:xfrm>
            <a:off x="2592000" y="1449000"/>
            <a:ext cx="3960000" cy="39600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b="1" dirty="0">
              <a:latin typeface="+mj-lt"/>
            </a:endParaRP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
            <a:ext cx="2450800" cy="904345"/>
          </a:xfrm>
          <a:prstGeom prst="rect">
            <a:avLst/>
          </a:prstGeom>
        </p:spPr>
      </p:pic>
    </p:spTree>
    <p:extLst>
      <p:ext uri="{BB962C8B-B14F-4D97-AF65-F5344CB8AC3E}">
        <p14:creationId xmlns:p14="http://schemas.microsoft.com/office/powerpoint/2010/main" val="1340118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gradFill flip="none" rotWithShape="1">
            <a:gsLst>
              <a:gs pos="37000">
                <a:schemeClr val="accent4"/>
              </a:gs>
              <a:gs pos="7000">
                <a:schemeClr val="accent4"/>
              </a:gs>
              <a:gs pos="63000">
                <a:schemeClr val="accent2"/>
              </a:gs>
              <a:gs pos="100000">
                <a:schemeClr val="accent3"/>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0" name="Rectangle 9"/>
          <p:cNvSpPr/>
          <p:nvPr userDrawn="1"/>
        </p:nvSpPr>
        <p:spPr>
          <a:xfrm flipH="1">
            <a:off x="0" y="0"/>
            <a:ext cx="9142809" cy="6858000"/>
          </a:xfrm>
          <a:prstGeom prst="rect">
            <a:avLst/>
          </a:prstGeom>
          <a:blipFill dpi="0" rotWithShape="1">
            <a:blip r:embed="rId2">
              <a:alphaModFix amt="40000"/>
            </a:blip>
            <a:srcRect/>
            <a:stretch>
              <a:fillRect l="-20737" t="-2407" r="-9007" b="-1296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b="1" dirty="0">
              <a:latin typeface="+mj-lt"/>
            </a:endParaRPr>
          </a:p>
        </p:txBody>
      </p:sp>
      <p:sp>
        <p:nvSpPr>
          <p:cNvPr id="2" name="Title 1"/>
          <p:cNvSpPr>
            <a:spLocks noGrp="1"/>
          </p:cNvSpPr>
          <p:nvPr>
            <p:ph type="ctrTitle"/>
          </p:nvPr>
        </p:nvSpPr>
        <p:spPr>
          <a:xfrm>
            <a:off x="3353908" y="2409650"/>
            <a:ext cx="5447192" cy="2387600"/>
          </a:xfrm>
        </p:spPr>
        <p:txBody>
          <a:bodyPr anchor="ctr">
            <a:noAutofit/>
          </a:bodyPr>
          <a:lstStyle>
            <a:lvl1pPr algn="r">
              <a:lnSpc>
                <a:spcPct val="100000"/>
              </a:lnSpc>
              <a:defRPr sz="6000" b="1">
                <a:solidFill>
                  <a:schemeClr val="bg1"/>
                </a:solidFill>
              </a:defRPr>
            </a:lvl1pPr>
          </a:lstStyle>
          <a:p>
            <a:r>
              <a:rPr lang="en-US"/>
              <a:t>Click to edit Master title style</a:t>
            </a:r>
            <a:endParaRPr lang="en-GB" dirty="0"/>
          </a:p>
        </p:txBody>
      </p:sp>
      <p:sp>
        <p:nvSpPr>
          <p:cNvPr id="6" name="Text Placeholder 5"/>
          <p:cNvSpPr>
            <a:spLocks noGrp="1"/>
          </p:cNvSpPr>
          <p:nvPr>
            <p:ph type="body" sz="quarter" idx="10" hasCustomPrompt="1"/>
          </p:nvPr>
        </p:nvSpPr>
        <p:spPr>
          <a:xfrm>
            <a:off x="157163" y="5562601"/>
            <a:ext cx="8643822" cy="947797"/>
          </a:xfrm>
          <a:prstGeom prst="rect">
            <a:avLst/>
          </a:prstGeom>
        </p:spPr>
        <p:txBody>
          <a:bodyPr anchor="ctr">
            <a:normAutofit/>
          </a:bodyPr>
          <a:lstStyle>
            <a:lvl1pPr marL="0" indent="0" algn="r">
              <a:buNone/>
              <a:defRPr sz="2700" b="0" baseline="0">
                <a:solidFill>
                  <a:schemeClr val="bg1"/>
                </a:solidFill>
                <a:latin typeface="+mn-lt"/>
              </a:defRPr>
            </a:lvl1pPr>
          </a:lstStyle>
          <a:p>
            <a:pPr lvl="0"/>
            <a:r>
              <a:rPr lang="en-GB" dirty="0"/>
              <a:t>Insert Text</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
            <a:ext cx="2450800" cy="904345"/>
          </a:xfrm>
          <a:prstGeom prst="rect">
            <a:avLst/>
          </a:prstGeom>
        </p:spPr>
      </p:pic>
    </p:spTree>
    <p:extLst>
      <p:ext uri="{BB962C8B-B14F-4D97-AF65-F5344CB8AC3E}">
        <p14:creationId xmlns:p14="http://schemas.microsoft.com/office/powerpoint/2010/main" val="171507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nimating TItle Bar">
    <p:spTree>
      <p:nvGrpSpPr>
        <p:cNvPr id="1" name=""/>
        <p:cNvGrpSpPr/>
        <p:nvPr/>
      </p:nvGrpSpPr>
      <p:grpSpPr>
        <a:xfrm>
          <a:off x="0" y="0"/>
          <a:ext cx="0" cy="0"/>
          <a:chOff x="0" y="0"/>
          <a:chExt cx="0" cy="0"/>
        </a:xfrm>
      </p:grpSpPr>
      <p:sp>
        <p:nvSpPr>
          <p:cNvPr id="7" name="Rectangle 6"/>
          <p:cNvSpPr/>
          <p:nvPr userDrawn="1"/>
        </p:nvSpPr>
        <p:spPr>
          <a:xfrm flipH="1" flipV="1">
            <a:off x="1503757" y="-2"/>
            <a:ext cx="7639046" cy="746451"/>
          </a:xfrm>
          <a:prstGeom prst="rect">
            <a:avLst/>
          </a:prstGeom>
          <a:gradFill flip="none" rotWithShape="1">
            <a:gsLst>
              <a:gs pos="50000">
                <a:srgbClr val="0E6394"/>
              </a:gs>
              <a:gs pos="17000">
                <a:schemeClr val="bg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1503759" y="23973"/>
            <a:ext cx="7639050" cy="698501"/>
          </a:xfrm>
        </p:spPr>
        <p:txBody>
          <a:bodyPr>
            <a:normAutofit/>
          </a:bodyPr>
          <a:lstStyle>
            <a:lvl1pPr>
              <a:defRPr sz="1800" b="1">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3730623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Lst>
  </p:timing>
  <p:extLst>
    <p:ext uri="{DCECCB84-F9BA-43D5-87BE-67443E8EF086}">
      <p15:sldGuideLst xmlns:p15="http://schemas.microsoft.com/office/powerpoint/2012/main">
        <p15:guide id="2" pos="5" userDrawn="1">
          <p15:clr>
            <a:srgbClr val="FBAE40"/>
          </p15:clr>
        </p15:guide>
        <p15:guide id="3" pos="565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n-Animating TItle Bar">
    <p:spTree>
      <p:nvGrpSpPr>
        <p:cNvPr id="1" name=""/>
        <p:cNvGrpSpPr/>
        <p:nvPr/>
      </p:nvGrpSpPr>
      <p:grpSpPr>
        <a:xfrm>
          <a:off x="0" y="0"/>
          <a:ext cx="0" cy="0"/>
          <a:chOff x="0" y="0"/>
          <a:chExt cx="0" cy="0"/>
        </a:xfrm>
      </p:grpSpPr>
      <p:sp>
        <p:nvSpPr>
          <p:cNvPr id="7" name="Rectangle 6"/>
          <p:cNvSpPr/>
          <p:nvPr userDrawn="1"/>
        </p:nvSpPr>
        <p:spPr>
          <a:xfrm flipH="1" flipV="1">
            <a:off x="1503758" y="-1"/>
            <a:ext cx="7639046" cy="746450"/>
          </a:xfrm>
          <a:prstGeom prst="rect">
            <a:avLst/>
          </a:prstGeom>
          <a:gradFill flip="none" rotWithShape="1">
            <a:gsLst>
              <a:gs pos="50000">
                <a:srgbClr val="0E6394"/>
              </a:gs>
              <a:gs pos="17000">
                <a:schemeClr val="bg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1503759" y="23974"/>
            <a:ext cx="7639050" cy="698501"/>
          </a:xfrm>
        </p:spPr>
        <p:txBody>
          <a:bodyPr>
            <a:normAutofit/>
          </a:bodyPr>
          <a:lstStyle>
            <a:lvl1pPr>
              <a:defRPr sz="1800" b="1">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2398412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565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 Beacons of Excellence">
    <p:spTree>
      <p:nvGrpSpPr>
        <p:cNvPr id="1" name=""/>
        <p:cNvGrpSpPr/>
        <p:nvPr/>
      </p:nvGrpSpPr>
      <p:grpSpPr>
        <a:xfrm>
          <a:off x="0" y="0"/>
          <a:ext cx="0" cy="0"/>
          <a:chOff x="0" y="0"/>
          <a:chExt cx="0" cy="0"/>
        </a:xfrm>
      </p:grpSpPr>
      <p:sp>
        <p:nvSpPr>
          <p:cNvPr id="7" name="Rectangle 6"/>
          <p:cNvSpPr/>
          <p:nvPr userDrawn="1"/>
        </p:nvSpPr>
        <p:spPr>
          <a:xfrm flipH="1" flipV="1">
            <a:off x="0" y="-1"/>
            <a:ext cx="9144000" cy="6857999"/>
          </a:xfrm>
          <a:prstGeom prst="rect">
            <a:avLst/>
          </a:prstGeom>
          <a:gradFill flip="none" rotWithShape="1">
            <a:gsLst>
              <a:gs pos="50000">
                <a:srgbClr val="0E6394"/>
              </a:gs>
              <a:gs pos="17000">
                <a:srgbClr val="009BBD"/>
              </a:gs>
              <a:gs pos="100000">
                <a:srgbClr val="1B2A6B"/>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3104434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1020431"/>
            <a:ext cx="8245162" cy="1475013"/>
          </a:xfrm>
          <a:effectLst/>
        </p:spPr>
        <p:txBody>
          <a:bodyPr anchor="b">
            <a:normAutofit/>
          </a:bodyPr>
          <a:lstStyle>
            <a:lvl1pPr>
              <a:defRPr sz="27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35895" y="2495446"/>
            <a:ext cx="8245160" cy="59032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704463" y="5956138"/>
            <a:ext cx="2133600" cy="365125"/>
          </a:xfrm>
        </p:spPr>
        <p:txBody>
          <a:bodyPr/>
          <a:lstStyle>
            <a:lvl1pPr>
              <a:defRPr>
                <a:solidFill>
                  <a:schemeClr val="accent1">
                    <a:lumMod val="75000"/>
                    <a:lumOff val="25000"/>
                  </a:schemeClr>
                </a:solidFill>
              </a:defRPr>
            </a:lvl1pPr>
          </a:lstStyle>
          <a:p>
            <a:fld id="{6884FA2E-E323-4A33-A645-D3C1812F0506}" type="datetimeFigureOut">
              <a:rPr lang="en-US" smtClean="0"/>
              <a:t>10/31/2024</a:t>
            </a:fld>
            <a:endParaRPr lang="en-US"/>
          </a:p>
        </p:txBody>
      </p:sp>
      <p:sp>
        <p:nvSpPr>
          <p:cNvPr id="5" name="Footer Placeholder 4"/>
          <p:cNvSpPr>
            <a:spLocks noGrp="1"/>
          </p:cNvSpPr>
          <p:nvPr>
            <p:ph type="ftr" sz="quarter" idx="11"/>
          </p:nvPr>
        </p:nvSpPr>
        <p:spPr>
          <a:xfrm>
            <a:off x="435894" y="5951812"/>
            <a:ext cx="5187908"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7918725" y="5956138"/>
            <a:ext cx="762330" cy="365125"/>
          </a:xfrm>
        </p:spPr>
        <p:txBody>
          <a:bodyPr/>
          <a:lstStyle>
            <a:lvl1pPr>
              <a:defRPr>
                <a:solidFill>
                  <a:schemeClr val="accent1">
                    <a:lumMod val="75000"/>
                    <a:lumOff val="25000"/>
                  </a:schemeClr>
                </a:solidFill>
              </a:defRPr>
            </a:lvl1pPr>
          </a:lstStyle>
          <a:p>
            <a:fld id="{51331060-5C85-4FB0-A70A-45E32D603670}" type="slidenum">
              <a:rPr lang="en-US" smtClean="0"/>
              <a:t>‹#›</a:t>
            </a:fld>
            <a:endParaRPr lang="en-US"/>
          </a:p>
        </p:txBody>
      </p:sp>
    </p:spTree>
    <p:extLst>
      <p:ext uri="{BB962C8B-B14F-4D97-AF65-F5344CB8AC3E}">
        <p14:creationId xmlns:p14="http://schemas.microsoft.com/office/powerpoint/2010/main" val="845176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702156"/>
            <a:ext cx="8272212"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435895" y="2180497"/>
            <a:ext cx="8272211"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84FA2E-E323-4A33-A645-D3C1812F0506}"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18725" y="5956138"/>
            <a:ext cx="789381" cy="365125"/>
          </a:xfrm>
        </p:spPr>
        <p:txBody>
          <a:bodyPr/>
          <a:lstStyle/>
          <a:p>
            <a:fld id="{51331060-5C85-4FB0-A70A-45E32D603670}" type="slidenum">
              <a:rPr lang="en-US" smtClean="0"/>
              <a:t>‹#›</a:t>
            </a:fld>
            <a:endParaRPr lang="en-US"/>
          </a:p>
        </p:txBody>
      </p:sp>
    </p:spTree>
    <p:extLst>
      <p:ext uri="{BB962C8B-B14F-4D97-AF65-F5344CB8AC3E}">
        <p14:creationId xmlns:p14="http://schemas.microsoft.com/office/powerpoint/2010/main" val="1738085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5141975"/>
            <a:ext cx="8468145"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3043911"/>
            <a:ext cx="8272211" cy="1497507"/>
          </a:xfrm>
        </p:spPr>
        <p:txBody>
          <a:bodyPr anchor="b">
            <a:normAutofit/>
          </a:bodyPr>
          <a:lstStyle>
            <a:lvl1pPr algn="l">
              <a:defRPr sz="27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5" y="4541417"/>
            <a:ext cx="8272211" cy="600556"/>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884FA2E-E323-4A33-A645-D3C1812F0506}" type="datetimeFigureOut">
              <a:rPr lang="en-US" smtClean="0"/>
              <a:t>10/31/2024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1331060-5C85-4FB0-A70A-45E32D603670}" type="slidenum">
              <a:rPr lang="en-US" smtClean="0"/>
              <a:t>‹#›</a:t>
            </a:fld>
            <a:endParaRPr lang="en-US"/>
          </a:p>
        </p:txBody>
      </p:sp>
    </p:spTree>
    <p:extLst>
      <p:ext uri="{BB962C8B-B14F-4D97-AF65-F5344CB8AC3E}">
        <p14:creationId xmlns:p14="http://schemas.microsoft.com/office/powerpoint/2010/main" val="3449466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flipH="1" flipV="1">
            <a:off x="-2" y="0"/>
            <a:ext cx="9142810" cy="746449"/>
          </a:xfrm>
          <a:prstGeom prst="rect">
            <a:avLst/>
          </a:prstGeom>
          <a:gradFill flip="none" rotWithShape="1">
            <a:gsLst>
              <a:gs pos="50000">
                <a:srgbClr val="0E6394"/>
              </a:gs>
              <a:gs pos="17000">
                <a:schemeClr val="bg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 name="Rectangle 6"/>
          <p:cNvSpPr/>
          <p:nvPr userDrawn="1"/>
        </p:nvSpPr>
        <p:spPr>
          <a:xfrm>
            <a:off x="1501503" y="1"/>
            <a:ext cx="7646069" cy="7464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 name="Title Placeholder 1"/>
          <p:cNvSpPr>
            <a:spLocks noGrp="1"/>
          </p:cNvSpPr>
          <p:nvPr>
            <p:ph type="title"/>
          </p:nvPr>
        </p:nvSpPr>
        <p:spPr>
          <a:xfrm>
            <a:off x="1501504" y="23976"/>
            <a:ext cx="7642496" cy="698498"/>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14E112F-1B58-4F80-8548-230F871317D2}" type="datetimeFigureOut">
              <a:rPr lang="en-GB" smtClean="0"/>
              <a:t>31/10/2024</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72D6D5-F6C2-4C88-B07F-0F9DC0B2C389}" type="slidenum">
              <a:rPr lang="en-GB" smtClean="0"/>
              <a:t>‹#›</a:t>
            </a:fld>
            <a:endParaRPr lang="en-GB"/>
          </a:p>
        </p:txBody>
      </p:sp>
      <p:cxnSp>
        <p:nvCxnSpPr>
          <p:cNvPr id="8" name="Straight Connector 7"/>
          <p:cNvCxnSpPr>
            <a:cxnSpLocks/>
          </p:cNvCxnSpPr>
          <p:nvPr userDrawn="1"/>
        </p:nvCxnSpPr>
        <p:spPr>
          <a:xfrm>
            <a:off x="1497932" y="1"/>
            <a:ext cx="0" cy="8964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 y="1"/>
            <a:ext cx="1247775" cy="460429"/>
          </a:xfrm>
          <a:prstGeom prst="rect">
            <a:avLst/>
          </a:prstGeom>
        </p:spPr>
      </p:pic>
    </p:spTree>
    <p:extLst>
      <p:ext uri="{BB962C8B-B14F-4D97-AF65-F5344CB8AC3E}">
        <p14:creationId xmlns:p14="http://schemas.microsoft.com/office/powerpoint/2010/main" val="346649141"/>
      </p:ext>
    </p:extLst>
  </p:cSld>
  <p:clrMap bg1="lt1" tx1="dk1" bg2="lt2" tx2="dk2" accent1="accent1" accent2="accent2" accent3="accent3" accent4="accent4" accent5="accent5" accent6="accent6" hlink="hlink" folHlink="folHlink"/>
  <p:sldLayoutIdLst>
    <p:sldLayoutId id="2147483657" r:id="rId1"/>
    <p:sldLayoutId id="2147483663" r:id="rId2"/>
    <p:sldLayoutId id="2147483662" r:id="rId3"/>
    <p:sldLayoutId id="2147483650" r:id="rId4"/>
    <p:sldLayoutId id="2147483658" r:id="rId5"/>
    <p:sldLayoutId id="2147483651"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1800" b="1"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705124"/>
            <a:ext cx="8272212"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35894" y="2336003"/>
            <a:ext cx="8272212"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04464" y="5956138"/>
            <a:ext cx="2133599" cy="365125"/>
          </a:xfrm>
          <a:prstGeom prst="rect">
            <a:avLst/>
          </a:prstGeom>
        </p:spPr>
        <p:txBody>
          <a:bodyPr vert="horz" lIns="91440" tIns="45720" rIns="91440" bIns="45720" rtlCol="0" anchor="ctr"/>
          <a:lstStyle>
            <a:lvl1pPr algn="r">
              <a:defRPr sz="675">
                <a:solidFill>
                  <a:schemeClr val="accent2"/>
                </a:solidFill>
              </a:defRPr>
            </a:lvl1pPr>
          </a:lstStyle>
          <a:p>
            <a:fld id="{6884FA2E-E323-4A33-A645-D3C1812F0506}" type="datetimeFigureOut">
              <a:rPr lang="en-US" smtClean="0"/>
              <a:t>10/31/2024</a:t>
            </a:fld>
            <a:endParaRPr lang="en-US"/>
          </a:p>
        </p:txBody>
      </p:sp>
      <p:sp>
        <p:nvSpPr>
          <p:cNvPr id="5" name="Footer Placeholder 4"/>
          <p:cNvSpPr>
            <a:spLocks noGrp="1"/>
          </p:cNvSpPr>
          <p:nvPr>
            <p:ph type="ftr" sz="quarter" idx="3"/>
          </p:nvPr>
        </p:nvSpPr>
        <p:spPr>
          <a:xfrm>
            <a:off x="435894" y="5951812"/>
            <a:ext cx="5187908" cy="365125"/>
          </a:xfrm>
          <a:prstGeom prst="rect">
            <a:avLst/>
          </a:prstGeom>
        </p:spPr>
        <p:txBody>
          <a:bodyPr vert="horz" lIns="91440" tIns="45720" rIns="91440" bIns="45720" rtlCol="0" anchor="ctr"/>
          <a:lstStyle>
            <a:lvl1pPr algn="l">
              <a:defRPr sz="675" cap="all">
                <a:solidFill>
                  <a:schemeClr val="accent2"/>
                </a:solidFill>
              </a:defRPr>
            </a:lvl1pPr>
          </a:lstStyle>
          <a:p>
            <a:endParaRPr lang="en-US"/>
          </a:p>
        </p:txBody>
      </p:sp>
      <p:sp>
        <p:nvSpPr>
          <p:cNvPr id="6" name="Slide Number Placeholder 5"/>
          <p:cNvSpPr>
            <a:spLocks noGrp="1"/>
          </p:cNvSpPr>
          <p:nvPr>
            <p:ph type="sldNum" sz="quarter" idx="4"/>
          </p:nvPr>
        </p:nvSpPr>
        <p:spPr>
          <a:xfrm>
            <a:off x="7918725" y="5956138"/>
            <a:ext cx="789383" cy="365125"/>
          </a:xfrm>
          <a:prstGeom prst="rect">
            <a:avLst/>
          </a:prstGeom>
        </p:spPr>
        <p:txBody>
          <a:bodyPr vert="horz" lIns="91440" tIns="45720" rIns="91440" bIns="45720" rtlCol="0" anchor="ctr"/>
          <a:lstStyle>
            <a:lvl1pPr algn="r">
              <a:defRPr sz="675">
                <a:solidFill>
                  <a:schemeClr val="accent2"/>
                </a:solidFill>
              </a:defRPr>
            </a:lvl1pPr>
          </a:lstStyle>
          <a:p>
            <a:fld id="{51331060-5C85-4FB0-A70A-45E32D603670}" type="slidenum">
              <a:rPr lang="en-US" smtClean="0"/>
              <a:t>‹#›</a:t>
            </a:fld>
            <a:endParaRPr lang="en-US"/>
          </a:p>
        </p:txBody>
      </p:sp>
      <p:sp>
        <p:nvSpPr>
          <p:cNvPr id="9" name="Rectangle 8"/>
          <p:cNvSpPr/>
          <p:nvPr/>
        </p:nvSpPr>
        <p:spPr>
          <a:xfrm>
            <a:off x="334901"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1067902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0.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image" Target="../media/image32.png"/><Relationship Id="rId1" Type="http://schemas.openxmlformats.org/officeDocument/2006/relationships/slideLayout" Target="../slideLayouts/slideLayout4.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15.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4.xml"/><Relationship Id="rId6" Type="http://schemas.openxmlformats.org/officeDocument/2006/relationships/image" Target="../media/image47.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4.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4.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png"/><Relationship Id="rId1" Type="http://schemas.openxmlformats.org/officeDocument/2006/relationships/slideLayout" Target="../slideLayouts/slideLayout4.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2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74.png"/><Relationship Id="rId1" Type="http://schemas.openxmlformats.org/officeDocument/2006/relationships/slideLayout" Target="../slideLayouts/slideLayout4.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2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4.xml"/><Relationship Id="rId5" Type="http://schemas.openxmlformats.org/officeDocument/2006/relationships/image" Target="../media/image84.png"/><Relationship Id="rId4" Type="http://schemas.openxmlformats.org/officeDocument/2006/relationships/image" Target="../media/image83.png"/></Relationships>
</file>

<file path=ppt/slides/_rels/slide2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8" Type="http://schemas.openxmlformats.org/officeDocument/2006/relationships/image" Target="../media/image76.jpg"/><Relationship Id="rId3" Type="http://schemas.openxmlformats.org/officeDocument/2006/relationships/image" Target="../media/image87.png"/><Relationship Id="rId7" Type="http://schemas.openxmlformats.org/officeDocument/2006/relationships/image" Target="../media/image91.png"/><Relationship Id="rId1" Type="http://schemas.openxmlformats.org/officeDocument/2006/relationships/slideLayout" Target="../slideLayouts/slideLayout4.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27.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4.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s>
</file>

<file path=ppt/slides/_rels/slide2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97.png"/><Relationship Id="rId1" Type="http://schemas.openxmlformats.org/officeDocument/2006/relationships/slideLayout" Target="../slideLayouts/slideLayout4.xml"/><Relationship Id="rId4" Type="http://schemas.openxmlformats.org/officeDocument/2006/relationships/image" Target="../media/image98.png"/></Relationships>
</file>

<file path=ppt/slides/_rels/slide2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80.png"/><Relationship Id="rId1" Type="http://schemas.openxmlformats.org/officeDocument/2006/relationships/slideLayout" Target="../slideLayouts/slideLayout4.xml"/><Relationship Id="rId4" Type="http://schemas.openxmlformats.org/officeDocument/2006/relationships/image" Target="../media/image99.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image" Target="../media/image106.png"/><Relationship Id="rId3" Type="http://schemas.openxmlformats.org/officeDocument/2006/relationships/image" Target="../media/image102.png"/><Relationship Id="rId7" Type="http://schemas.openxmlformats.org/officeDocument/2006/relationships/image" Target="../media/image105.png"/><Relationship Id="rId2" Type="http://schemas.openxmlformats.org/officeDocument/2006/relationships/image" Target="../media/image101.png"/><Relationship Id="rId1" Type="http://schemas.openxmlformats.org/officeDocument/2006/relationships/slideLayout" Target="../slideLayouts/slideLayout4.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20.png"/><Relationship Id="rId9" Type="http://schemas.openxmlformats.org/officeDocument/2006/relationships/image" Target="../media/image107.png"/></Relationships>
</file>

<file path=ppt/slides/_rels/slide31.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image" Target="../media/image111.png"/><Relationship Id="rId7" Type="http://schemas.openxmlformats.org/officeDocument/2006/relationships/image" Target="../media/image115.png"/><Relationship Id="rId2" Type="http://schemas.openxmlformats.org/officeDocument/2006/relationships/image" Target="../media/image110.png"/><Relationship Id="rId1" Type="http://schemas.openxmlformats.org/officeDocument/2006/relationships/slideLayout" Target="../slideLayouts/slideLayout4.xml"/><Relationship Id="rId6" Type="http://schemas.openxmlformats.org/officeDocument/2006/relationships/image" Target="../media/image114.png"/><Relationship Id="rId5" Type="http://schemas.openxmlformats.org/officeDocument/2006/relationships/image" Target="../media/image113.png"/><Relationship Id="rId4" Type="http://schemas.openxmlformats.org/officeDocument/2006/relationships/image" Target="../media/image112.png"/><Relationship Id="rId9" Type="http://schemas.openxmlformats.org/officeDocument/2006/relationships/image" Target="../media/image1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8" Type="http://schemas.openxmlformats.org/officeDocument/2006/relationships/image" Target="../media/image125.png"/><Relationship Id="rId3" Type="http://schemas.openxmlformats.org/officeDocument/2006/relationships/image" Target="../media/image120.png"/><Relationship Id="rId7" Type="http://schemas.openxmlformats.org/officeDocument/2006/relationships/image" Target="../media/image124.png"/><Relationship Id="rId2" Type="http://schemas.openxmlformats.org/officeDocument/2006/relationships/image" Target="../media/image119.png"/><Relationship Id="rId1" Type="http://schemas.openxmlformats.org/officeDocument/2006/relationships/slideLayout" Target="../slideLayouts/slideLayout4.xml"/><Relationship Id="rId6" Type="http://schemas.openxmlformats.org/officeDocument/2006/relationships/image" Target="../media/image123.png"/><Relationship Id="rId5" Type="http://schemas.openxmlformats.org/officeDocument/2006/relationships/image" Target="../media/image122.png"/><Relationship Id="rId4" Type="http://schemas.openxmlformats.org/officeDocument/2006/relationships/image" Target="../media/image121.png"/></Relationships>
</file>

<file path=ppt/slides/_rels/slide36.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18.png"/><Relationship Id="rId1" Type="http://schemas.openxmlformats.org/officeDocument/2006/relationships/slideLayout" Target="../slideLayouts/slideLayout4.xml"/><Relationship Id="rId6" Type="http://schemas.openxmlformats.org/officeDocument/2006/relationships/image" Target="../media/image130.png"/><Relationship Id="rId5" Type="http://schemas.openxmlformats.org/officeDocument/2006/relationships/image" Target="../media/image129.png"/><Relationship Id="rId4" Type="http://schemas.openxmlformats.org/officeDocument/2006/relationships/image" Target="../media/image1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b="18803"/>
          <a:stretch/>
        </p:blipFill>
        <p:spPr bwMode="auto">
          <a:xfrm>
            <a:off x="7023682" y="854274"/>
            <a:ext cx="1827456" cy="714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37F67156-7988-4005-BA1A-FE9493A5B379}"/>
              </a:ext>
            </a:extLst>
          </p:cNvPr>
          <p:cNvSpPr>
            <a:spLocks noGrp="1"/>
          </p:cNvSpPr>
          <p:nvPr>
            <p:ph type="ctrTitle"/>
          </p:nvPr>
        </p:nvSpPr>
        <p:spPr>
          <a:xfrm>
            <a:off x="1476462" y="877957"/>
            <a:ext cx="5547220" cy="666750"/>
          </a:xfrm>
        </p:spPr>
        <p:txBody>
          <a:bodyPr>
            <a:noAutofit/>
          </a:bodyPr>
          <a:lstStyle/>
          <a:p>
            <a:pPr algn="ctr" eaLnBrk="1" fontAlgn="auto" hangingPunct="1">
              <a:spcAft>
                <a:spcPts val="0"/>
              </a:spcAft>
              <a:defRPr/>
            </a:pPr>
            <a:r>
              <a:rPr lang="en-US" sz="3200" b="1" dirty="0">
                <a:latin typeface="Times New Roman" panose="02020603050405020304" pitchFamily="18" charset="0"/>
                <a:cs typeface="Times New Roman" panose="02020603050405020304" pitchFamily="18" charset="0"/>
              </a:rPr>
              <a:t>Foundation PHYSICS</a:t>
            </a:r>
          </a:p>
        </p:txBody>
      </p:sp>
      <p:sp>
        <p:nvSpPr>
          <p:cNvPr id="10" name="Subtitle 2">
            <a:extLst>
              <a:ext uri="{FF2B5EF4-FFF2-40B4-BE49-F238E27FC236}">
                <a16:creationId xmlns:a16="http://schemas.microsoft.com/office/drawing/2014/main" id="{63F1872A-C45F-4DD9-AFC4-8CAF0832CF80}"/>
              </a:ext>
            </a:extLst>
          </p:cNvPr>
          <p:cNvSpPr>
            <a:spLocks noGrp="1"/>
          </p:cNvSpPr>
          <p:nvPr>
            <p:ph type="subTitle" idx="1"/>
          </p:nvPr>
        </p:nvSpPr>
        <p:spPr>
          <a:xfrm>
            <a:off x="636799" y="1866900"/>
            <a:ext cx="7559675" cy="381000"/>
          </a:xfrm>
        </p:spPr>
        <p:txBody>
          <a:bodyPr rtlCol="0">
            <a:noAutofit/>
          </a:bodyPr>
          <a:lstStyle/>
          <a:p>
            <a:pPr algn="ctr">
              <a:defRPr/>
            </a:pPr>
            <a:r>
              <a:rPr lang="en-US" sz="3200" b="1" dirty="0">
                <a:latin typeface="Times New Roman" panose="02020603050405020304" pitchFamily="18" charset="0"/>
                <a:cs typeface="Times New Roman" panose="02020603050405020304" pitchFamily="18" charset="0"/>
              </a:rPr>
              <a:t>Seminar 4: SIMPLE MACHINES, FLUIDS AND LIGHT</a:t>
            </a:r>
          </a:p>
        </p:txBody>
      </p:sp>
    </p:spTree>
    <p:extLst>
      <p:ext uri="{BB962C8B-B14F-4D97-AF65-F5344CB8AC3E}">
        <p14:creationId xmlns:p14="http://schemas.microsoft.com/office/powerpoint/2010/main" val="1651466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a:t>
            </a:r>
          </a:p>
        </p:txBody>
      </p:sp>
      <p:sp>
        <p:nvSpPr>
          <p:cNvPr id="4" name="Rectangle 3">
            <a:extLst>
              <a:ext uri="{FF2B5EF4-FFF2-40B4-BE49-F238E27FC236}">
                <a16:creationId xmlns:a16="http://schemas.microsoft.com/office/drawing/2014/main" id="{487F2406-70BD-4EE7-A55C-BB33CFB09CE2}"/>
              </a:ext>
            </a:extLst>
          </p:cNvPr>
          <p:cNvSpPr/>
          <p:nvPr/>
        </p:nvSpPr>
        <p:spPr>
          <a:xfrm>
            <a:off x="81894" y="822442"/>
            <a:ext cx="8686799" cy="4325223"/>
          </a:xfrm>
          <a:prstGeom prst="rect">
            <a:avLst/>
          </a:prstGeom>
        </p:spPr>
        <p:txBody>
          <a:bodyPr wrap="square">
            <a:spAutoFit/>
          </a:bodyPr>
          <a:lstStyle/>
          <a:p>
            <a:pPr>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A seesaw (lever) is 4 meters long and has a pivot point in the center. A child of mass 30 kg sits 1.5 meters from the pivot on one side, and another child of mass 20 kg sits on the opposite side 2m from the pivot.</a:t>
            </a:r>
          </a:p>
          <a:p>
            <a:pPr marL="457200" indent="-457200">
              <a:lnSpc>
                <a:spcPct val="107000"/>
              </a:lnSpc>
              <a:spcAft>
                <a:spcPts val="800"/>
              </a:spcAft>
              <a:buAutoNum type="alphaLcParenBoth"/>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Calculate the moment of force exerted by each child. </a:t>
            </a:r>
          </a:p>
          <a:p>
            <a:pPr marL="457200" indent="-457200">
              <a:lnSpc>
                <a:spcPct val="107000"/>
              </a:lnSpc>
              <a:spcAft>
                <a:spcPts val="800"/>
              </a:spcAft>
              <a:buAutoNum type="alphaLcParenBoth"/>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Determine the position where a third child of mass 25 kg should sit on the seesaw to balance it. </a:t>
            </a:r>
          </a:p>
          <a:p>
            <a:pPr marL="457200" indent="-457200">
              <a:lnSpc>
                <a:spcPct val="107000"/>
              </a:lnSpc>
              <a:spcAft>
                <a:spcPts val="800"/>
              </a:spcAft>
              <a:buAutoNum type="alphaLcParenBoth"/>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If the third child sits 1 meter away from the pivot on the same side as the first child, calculate the net moment and determine if the seesaw is balanced or not. </a:t>
            </a:r>
          </a:p>
        </p:txBody>
      </p:sp>
    </p:spTree>
    <p:extLst>
      <p:ext uri="{BB962C8B-B14F-4D97-AF65-F5344CB8AC3E}">
        <p14:creationId xmlns:p14="http://schemas.microsoft.com/office/powerpoint/2010/main" val="69349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 ANSWERS</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0" y="733549"/>
            <a:ext cx="27264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a:t>
            </a:r>
            <a:r>
              <a:rPr lang="en-US" altLang="en-US" sz="2400" kern="0" dirty="0">
                <a:solidFill>
                  <a:srgbClr val="080800"/>
                </a:solidFill>
                <a:cs typeface="Calibri" panose="020F0502020204030204" pitchFamily="34" charset="0"/>
              </a:rPr>
              <a:t>Moment of force</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F79C8552-CAEA-4BAA-861C-5D3AD643CC1B}"/>
                  </a:ext>
                </a:extLst>
              </p:cNvPr>
              <p:cNvSpPr/>
              <p:nvPr/>
            </p:nvSpPr>
            <p:spPr>
              <a:xfrm>
                <a:off x="2511633" y="1870534"/>
                <a:ext cx="393255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𝑀</m:t>
                          </m:r>
                        </m:e>
                        <m:sub>
                          <m:r>
                            <a:rPr lang="en-US" sz="2000">
                              <a:latin typeface="Cambria Math" panose="02040503050406030204" pitchFamily="18" charset="0"/>
                            </a:rPr>
                            <m:t>1</m:t>
                          </m:r>
                        </m:sub>
                      </m:sSub>
                      <m:r>
                        <a:rPr lang="en-US" sz="2000">
                          <a:latin typeface="Cambria Math" panose="02040503050406030204" pitchFamily="18" charset="0"/>
                        </a:rPr>
                        <m:t>=30×9.81×1.5=441</m:t>
                      </m:r>
                      <m:r>
                        <a:rPr lang="en-GB" sz="2000" b="0" i="0" smtClean="0">
                          <a:latin typeface="Cambria Math" panose="02040503050406030204" pitchFamily="18" charset="0"/>
                        </a:rPr>
                        <m:t>.45</m:t>
                      </m:r>
                      <m:r>
                        <a:rPr lang="en-US" sz="2000">
                          <a:latin typeface="Cambria Math" panose="02040503050406030204" pitchFamily="18" charset="0"/>
                        </a:rPr>
                        <m:t> </m:t>
                      </m:r>
                      <m:r>
                        <a:rPr lang="en-US" sz="2000" i="1">
                          <a:latin typeface="Cambria Math" panose="02040503050406030204" pitchFamily="18" charset="0"/>
                        </a:rPr>
                        <m:t>𝑁𝑚</m:t>
                      </m:r>
                    </m:oMath>
                  </m:oMathPara>
                </a14:m>
                <a:endParaRPr lang="en-US" sz="2000" dirty="0"/>
              </a:p>
            </p:txBody>
          </p:sp>
        </mc:Choice>
        <mc:Fallback xmlns="">
          <p:sp>
            <p:nvSpPr>
              <p:cNvPr id="4" name="Rectangle 3">
                <a:extLst>
                  <a:ext uri="{FF2B5EF4-FFF2-40B4-BE49-F238E27FC236}">
                    <a16:creationId xmlns:a16="http://schemas.microsoft.com/office/drawing/2014/main" id="{F79C8552-CAEA-4BAA-861C-5D3AD643CC1B}"/>
                  </a:ext>
                </a:extLst>
              </p:cNvPr>
              <p:cNvSpPr>
                <a:spLocks noRot="1" noChangeAspect="1" noMove="1" noResize="1" noEditPoints="1" noAdjustHandles="1" noChangeArrowheads="1" noChangeShapeType="1" noTextEdit="1"/>
              </p:cNvSpPr>
              <p:nvPr/>
            </p:nvSpPr>
            <p:spPr>
              <a:xfrm>
                <a:off x="2511633" y="1870534"/>
                <a:ext cx="3932551" cy="400110"/>
              </a:xfrm>
              <a:prstGeom prst="rect">
                <a:avLst/>
              </a:prstGeom>
              <a:blipFill>
                <a:blip r:embed="rId2"/>
                <a:stretch>
                  <a:fillRect b="-18750"/>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25FF6B56-03ED-4796-B384-F5637BF7ED71}"/>
              </a:ext>
            </a:extLst>
          </p:cNvPr>
          <p:cNvSpPr/>
          <p:nvPr/>
        </p:nvSpPr>
        <p:spPr>
          <a:xfrm>
            <a:off x="415854" y="1458294"/>
            <a:ext cx="4504759"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Moment of force for the first child:</a:t>
            </a:r>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E13FC563-6231-4653-972E-11DF3636CDBF}"/>
                  </a:ext>
                </a:extLst>
              </p:cNvPr>
              <p:cNvSpPr/>
              <p:nvPr/>
            </p:nvSpPr>
            <p:spPr>
              <a:xfrm>
                <a:off x="2625754" y="1098382"/>
                <a:ext cx="151323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𝑀</m:t>
                          </m:r>
                        </m:e>
                        <m:sub>
                          <m:r>
                            <m:rPr>
                              <m:sty m:val="p"/>
                            </m:rPr>
                            <a:rPr lang="en-US" sz="2000" b="0" i="0" smtClean="0">
                              <a:solidFill>
                                <a:prstClr val="black"/>
                              </a:solidFill>
                              <a:latin typeface="Cambria Math" panose="02040503050406030204" pitchFamily="18" charset="0"/>
                            </a:rPr>
                            <m:t>f</m:t>
                          </m:r>
                        </m:sub>
                      </m:sSub>
                      <m:r>
                        <a:rPr lang="en-US" sz="2000">
                          <a:solidFill>
                            <a:prstClr val="black"/>
                          </a:solidFill>
                          <a:latin typeface="Cambria Math" panose="02040503050406030204" pitchFamily="18" charset="0"/>
                        </a:rPr>
                        <m:t>=</m:t>
                      </m:r>
                      <m:r>
                        <m:rPr>
                          <m:sty m:val="p"/>
                        </m:rPr>
                        <a:rPr lang="en-US" sz="2000" b="0" i="0" smtClean="0">
                          <a:solidFill>
                            <a:prstClr val="black"/>
                          </a:solidFill>
                          <a:latin typeface="Cambria Math" panose="02040503050406030204" pitchFamily="18" charset="0"/>
                        </a:rPr>
                        <m:t>F</m:t>
                      </m:r>
                      <m:r>
                        <a:rPr lang="en-US" sz="2000" b="0" i="1" smtClean="0">
                          <a:solidFill>
                            <a:prstClr val="black"/>
                          </a:solidFill>
                          <a:latin typeface="Cambria Math" panose="02040503050406030204" pitchFamily="18" charset="0"/>
                          <a:ea typeface="Cambria Math" panose="02040503050406030204" pitchFamily="18" charset="0"/>
                        </a:rPr>
                        <m:t>×</m:t>
                      </m:r>
                      <m:sSub>
                        <m:sSubPr>
                          <m:ctrlPr>
                            <a:rPr lang="en-US" sz="2000" b="0" i="1" smtClean="0">
                              <a:solidFill>
                                <a:prstClr val="black"/>
                              </a:solidFill>
                              <a:latin typeface="Cambria Math" panose="02040503050406030204" pitchFamily="18" charset="0"/>
                              <a:ea typeface="Cambria Math" panose="02040503050406030204" pitchFamily="18" charset="0"/>
                            </a:rPr>
                          </m:ctrlPr>
                        </m:sSubPr>
                        <m:e>
                          <m:r>
                            <a:rPr lang="en-GB" sz="2000" b="0" i="1" smtClean="0">
                              <a:solidFill>
                                <a:prstClr val="black"/>
                              </a:solidFill>
                              <a:latin typeface="Cambria Math" panose="02040503050406030204" pitchFamily="18" charset="0"/>
                              <a:ea typeface="Cambria Math" panose="02040503050406030204" pitchFamily="18" charset="0"/>
                            </a:rPr>
                            <m:t>𝑑</m:t>
                          </m:r>
                        </m:e>
                        <m:sub>
                          <m:r>
                            <a:rPr lang="en-US" sz="2000" b="0" i="1" smtClean="0">
                              <a:solidFill>
                                <a:prstClr val="black"/>
                              </a:solidFill>
                              <a:latin typeface="Cambria Math" panose="02040503050406030204" pitchFamily="18" charset="0"/>
                              <a:ea typeface="Cambria Math" panose="02040503050406030204" pitchFamily="18" charset="0"/>
                            </a:rPr>
                            <m:t>⊥</m:t>
                          </m:r>
                        </m:sub>
                      </m:sSub>
                    </m:oMath>
                  </m:oMathPara>
                </a14:m>
                <a:endParaRPr lang="en-US" sz="2000" dirty="0"/>
              </a:p>
            </p:txBody>
          </p:sp>
        </mc:Choice>
        <mc:Fallback xmlns="">
          <p:sp>
            <p:nvSpPr>
              <p:cNvPr id="17" name="Rectangle 16">
                <a:extLst>
                  <a:ext uri="{FF2B5EF4-FFF2-40B4-BE49-F238E27FC236}">
                    <a16:creationId xmlns:a16="http://schemas.microsoft.com/office/drawing/2014/main" id="{E13FC563-6231-4653-972E-11DF3636CDBF}"/>
                  </a:ext>
                </a:extLst>
              </p:cNvPr>
              <p:cNvSpPr>
                <a:spLocks noRot="1" noChangeAspect="1" noMove="1" noResize="1" noEditPoints="1" noAdjustHandles="1" noChangeArrowheads="1" noChangeShapeType="1" noTextEdit="1"/>
              </p:cNvSpPr>
              <p:nvPr/>
            </p:nvSpPr>
            <p:spPr>
              <a:xfrm>
                <a:off x="2625754" y="1098382"/>
                <a:ext cx="1513235" cy="400110"/>
              </a:xfrm>
              <a:prstGeom prst="rect">
                <a:avLst/>
              </a:prstGeom>
              <a:blipFill>
                <a:blip r:embed="rId3"/>
                <a:stretch>
                  <a:fillRect b="-3030"/>
                </a:stretch>
              </a:blipFill>
            </p:spPr>
            <p:txBody>
              <a:bodyPr/>
              <a:lstStyle/>
              <a:p>
                <a:r>
                  <a:rPr lang="en-US">
                    <a:noFill/>
                  </a:rPr>
                  <a:t> </a:t>
                </a:r>
              </a:p>
            </p:txBody>
          </p:sp>
        </mc:Fallback>
      </mc:AlternateContent>
      <p:sp>
        <p:nvSpPr>
          <p:cNvPr id="26" name="Rectangle 25">
            <a:extLst>
              <a:ext uri="{FF2B5EF4-FFF2-40B4-BE49-F238E27FC236}">
                <a16:creationId xmlns:a16="http://schemas.microsoft.com/office/drawing/2014/main" id="{BC70D1C6-527D-4629-BE3F-3A161F155D08}"/>
              </a:ext>
            </a:extLst>
          </p:cNvPr>
          <p:cNvSpPr/>
          <p:nvPr/>
        </p:nvSpPr>
        <p:spPr>
          <a:xfrm>
            <a:off x="415319" y="2301678"/>
            <a:ext cx="4863832" cy="461665"/>
          </a:xfrm>
          <a:prstGeom prst="rect">
            <a:avLst/>
          </a:prstGeom>
        </p:spPr>
        <p:txBody>
          <a:bodyPr wrap="none">
            <a:spAutoFit/>
          </a:bodyPr>
          <a:lstStyle/>
          <a:p>
            <a:r>
              <a:rPr lang="en-US" sz="2400" kern="0" dirty="0">
                <a:latin typeface="Times New Roman" panose="02020603050405020304" pitchFamily="18" charset="0"/>
                <a:ea typeface="Times New Roman" panose="02020603050405020304" pitchFamily="18" charset="0"/>
              </a:rPr>
              <a:t>Moment of force for the second child:</a:t>
            </a:r>
            <a:endParaRPr lang="en-US" sz="2400" dirty="0"/>
          </a:p>
        </p:txBody>
      </p: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68506E5A-306B-41AB-B9ED-1F3A2371A49C}"/>
                  </a:ext>
                </a:extLst>
              </p:cNvPr>
              <p:cNvSpPr/>
              <p:nvPr/>
            </p:nvSpPr>
            <p:spPr>
              <a:xfrm>
                <a:off x="1250937" y="2838301"/>
                <a:ext cx="707674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𝑀</m:t>
                          </m:r>
                        </m:e>
                        <m:sub>
                          <m:r>
                            <a:rPr lang="en-US" sz="2000">
                              <a:latin typeface="Cambria Math" panose="02040503050406030204" pitchFamily="18" charset="0"/>
                            </a:rPr>
                            <m:t>2</m:t>
                          </m:r>
                        </m:sub>
                      </m:sSub>
                      <m:r>
                        <a:rPr lang="en-US" sz="2000">
                          <a:latin typeface="Cambria Math" panose="02040503050406030204" pitchFamily="18" charset="0"/>
                        </a:rPr>
                        <m:t>=20×9.81×2=392</m:t>
                      </m:r>
                      <m:r>
                        <a:rPr lang="en-GB" sz="2000" b="0" i="0" smtClean="0">
                          <a:latin typeface="Cambria Math" panose="02040503050406030204" pitchFamily="18" charset="0"/>
                        </a:rPr>
                        <m:t>.4</m:t>
                      </m:r>
                      <m:r>
                        <a:rPr lang="en-US" sz="2000" b="0" i="0" smtClean="0">
                          <a:latin typeface="Cambria Math" panose="02040503050406030204" pitchFamily="18" charset="0"/>
                        </a:rPr>
                        <m:t>0</m:t>
                      </m:r>
                      <m:r>
                        <a:rPr lang="en-US" sz="2000">
                          <a:latin typeface="Cambria Math" panose="02040503050406030204" pitchFamily="18" charset="0"/>
                        </a:rPr>
                        <m:t> </m:t>
                      </m:r>
                      <m:r>
                        <a:rPr lang="en-US" sz="2000" i="1">
                          <a:latin typeface="Cambria Math" panose="02040503050406030204" pitchFamily="18" charset="0"/>
                        </a:rPr>
                        <m:t>𝑁𝑚</m:t>
                      </m:r>
                      <m:r>
                        <a:rPr lang="en-US" sz="2000" b="0" i="1" smtClean="0">
                          <a:latin typeface="Cambria Math" panose="02040503050406030204" pitchFamily="18" charset="0"/>
                        </a:rPr>
                        <m:t> (</m:t>
                      </m:r>
                      <m:r>
                        <a:rPr lang="en-US" sz="2000" b="0" i="1" smtClean="0">
                          <a:latin typeface="Cambria Math" panose="02040503050406030204" pitchFamily="18" charset="0"/>
                        </a:rPr>
                        <m:t>𝑖𝑛</m:t>
                      </m:r>
                      <m:r>
                        <a:rPr lang="en-US" sz="2000" b="0" i="1" smtClean="0">
                          <a:latin typeface="Cambria Math" panose="02040503050406030204" pitchFamily="18" charset="0"/>
                        </a:rPr>
                        <m:t> </m:t>
                      </m:r>
                      <m:r>
                        <a:rPr lang="en-US" sz="2000" b="0" i="1" smtClean="0">
                          <a:latin typeface="Cambria Math" panose="02040503050406030204" pitchFamily="18" charset="0"/>
                        </a:rPr>
                        <m:t>𝑡h𝑒</m:t>
                      </m:r>
                      <m:r>
                        <a:rPr lang="en-US" sz="2000" b="0" i="1" smtClean="0">
                          <a:latin typeface="Cambria Math" panose="02040503050406030204" pitchFamily="18" charset="0"/>
                        </a:rPr>
                        <m:t> </m:t>
                      </m:r>
                      <m:r>
                        <a:rPr lang="en-US" sz="2000" b="0" i="1" smtClean="0">
                          <a:latin typeface="Cambria Math" panose="02040503050406030204" pitchFamily="18" charset="0"/>
                        </a:rPr>
                        <m:t>𝑜𝑝𝑝𝑜𝑠𝑖𝑡𝑒</m:t>
                      </m:r>
                      <m:r>
                        <a:rPr lang="en-US" sz="2000" b="0" i="1" smtClean="0">
                          <a:latin typeface="Cambria Math" panose="02040503050406030204" pitchFamily="18" charset="0"/>
                        </a:rPr>
                        <m:t> </m:t>
                      </m:r>
                      <m:r>
                        <a:rPr lang="en-US" sz="2000" b="0" i="1" smtClean="0">
                          <a:latin typeface="Cambria Math" panose="02040503050406030204" pitchFamily="18" charset="0"/>
                        </a:rPr>
                        <m:t>𝑑𝑖𝑟𝑒𝑐𝑡𝑖𝑜𝑛</m:t>
                      </m:r>
                      <m:r>
                        <a:rPr lang="en-US" sz="2000" b="0" i="1" smtClean="0">
                          <a:latin typeface="Cambria Math" panose="02040503050406030204" pitchFamily="18" charset="0"/>
                        </a:rPr>
                        <m:t>)</m:t>
                      </m:r>
                    </m:oMath>
                  </m:oMathPara>
                </a14:m>
                <a:endParaRPr lang="en-US" sz="2000" dirty="0"/>
              </a:p>
            </p:txBody>
          </p:sp>
        </mc:Choice>
        <mc:Fallback xmlns="">
          <p:sp>
            <p:nvSpPr>
              <p:cNvPr id="27" name="Rectangle 26">
                <a:extLst>
                  <a:ext uri="{FF2B5EF4-FFF2-40B4-BE49-F238E27FC236}">
                    <a16:creationId xmlns:a16="http://schemas.microsoft.com/office/drawing/2014/main" id="{68506E5A-306B-41AB-B9ED-1F3A2371A49C}"/>
                  </a:ext>
                </a:extLst>
              </p:cNvPr>
              <p:cNvSpPr>
                <a:spLocks noRot="1" noChangeAspect="1" noMove="1" noResize="1" noEditPoints="1" noAdjustHandles="1" noChangeArrowheads="1" noChangeShapeType="1" noTextEdit="1"/>
              </p:cNvSpPr>
              <p:nvPr/>
            </p:nvSpPr>
            <p:spPr>
              <a:xfrm>
                <a:off x="1250937" y="2838301"/>
                <a:ext cx="7076744" cy="400110"/>
              </a:xfrm>
              <a:prstGeom prst="rect">
                <a:avLst/>
              </a:prstGeom>
              <a:blipFill>
                <a:blip r:embed="rId4"/>
                <a:stretch>
                  <a:fillRect b="-16923"/>
                </a:stretch>
              </a:blipFill>
            </p:spPr>
            <p:txBody>
              <a:bodyPr/>
              <a:lstStyle/>
              <a:p>
                <a:r>
                  <a:rPr lang="en-US">
                    <a:noFill/>
                  </a:rPr>
                  <a:t> </a:t>
                </a:r>
              </a:p>
            </p:txBody>
          </p:sp>
        </mc:Fallback>
      </mc:AlternateContent>
      <p:sp>
        <p:nvSpPr>
          <p:cNvPr id="28" name="Rectangle 18">
            <a:extLst>
              <a:ext uri="{FF2B5EF4-FFF2-40B4-BE49-F238E27FC236}">
                <a16:creationId xmlns:a16="http://schemas.microsoft.com/office/drawing/2014/main" id="{F409B175-CA25-40CF-9954-5733C36227C9}"/>
              </a:ext>
            </a:extLst>
          </p:cNvPr>
          <p:cNvSpPr>
            <a:spLocks noChangeArrowheads="1"/>
          </p:cNvSpPr>
          <p:nvPr/>
        </p:nvSpPr>
        <p:spPr bwMode="auto">
          <a:xfrm>
            <a:off x="14712" y="3296375"/>
            <a:ext cx="409589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altLang="en-US" sz="2400" kern="0" dirty="0">
                <a:solidFill>
                  <a:srgbClr val="080800"/>
                </a:solidFill>
                <a:cs typeface="Calibri" panose="020F0502020204030204" pitchFamily="34" charset="0"/>
              </a:rPr>
              <a:t>To balance the seesaw</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28DE765F-1E23-45B8-8FB4-032E57B6712C}"/>
                  </a:ext>
                </a:extLst>
              </p:cNvPr>
              <p:cNvSpPr/>
              <p:nvPr/>
            </p:nvSpPr>
            <p:spPr>
              <a:xfrm>
                <a:off x="495758" y="3744958"/>
                <a:ext cx="8170069" cy="1323439"/>
              </a:xfrm>
              <a:prstGeom prst="rect">
                <a:avLst/>
              </a:prstGeom>
            </p:spPr>
            <p:txBody>
              <a:bodyPr wrap="square">
                <a:spAutoFit/>
              </a:bodyPr>
              <a:lstStyle/>
              <a:p>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To balance the seesaw, the resultant moment must be equal to zero. Assume the 30kg child is on the left while the 20kg on the right and let </a:t>
                </a:r>
                <a14:m>
                  <m:oMath xmlns:m="http://schemas.openxmlformats.org/officeDocument/2006/math">
                    <m:r>
                      <a:rPr lang="en-US" sz="2000" i="1" kern="0" dirty="0" smtClean="0">
                        <a:latin typeface="Cambria Math" panose="02040503050406030204" pitchFamily="18" charset="0"/>
                        <a:ea typeface="Times New Roman" panose="02020603050405020304" pitchFamily="18" charset="0"/>
                      </a:rPr>
                      <m:t>𝑥</m:t>
                    </m:r>
                  </m:oMath>
                </a14:m>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 be the distance to the right of the pivot where the third child should sit. Then we have:</a:t>
                </a:r>
                <a:endParaRPr lang="en-US" sz="2000" dirty="0">
                  <a:latin typeface="Times New Roman" panose="02020603050405020304" pitchFamily="18" charset="0"/>
                  <a:cs typeface="Times New Roman" panose="02020603050405020304" pitchFamily="18" charset="0"/>
                </a:endParaRPr>
              </a:p>
            </p:txBody>
          </p:sp>
        </mc:Choice>
        <mc:Fallback xmlns="">
          <p:sp>
            <p:nvSpPr>
              <p:cNvPr id="29" name="Rectangle 28">
                <a:extLst>
                  <a:ext uri="{FF2B5EF4-FFF2-40B4-BE49-F238E27FC236}">
                    <a16:creationId xmlns:a16="http://schemas.microsoft.com/office/drawing/2014/main" id="{28DE765F-1E23-45B8-8FB4-032E57B6712C}"/>
                  </a:ext>
                </a:extLst>
              </p:cNvPr>
              <p:cNvSpPr>
                <a:spLocks noRot="1" noChangeAspect="1" noMove="1" noResize="1" noEditPoints="1" noAdjustHandles="1" noChangeArrowheads="1" noChangeShapeType="1" noTextEdit="1"/>
              </p:cNvSpPr>
              <p:nvPr/>
            </p:nvSpPr>
            <p:spPr>
              <a:xfrm>
                <a:off x="495758" y="3744958"/>
                <a:ext cx="8170069" cy="1323439"/>
              </a:xfrm>
              <a:prstGeom prst="rect">
                <a:avLst/>
              </a:prstGeom>
              <a:blipFill>
                <a:blip r:embed="rId5"/>
                <a:stretch>
                  <a:fillRect l="-746" t="-2304" b="-73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E88A7DEF-8E44-40D8-8992-2FBE58F415F8}"/>
                  </a:ext>
                </a:extLst>
              </p:cNvPr>
              <p:cNvSpPr/>
              <p:nvPr/>
            </p:nvSpPr>
            <p:spPr>
              <a:xfrm>
                <a:off x="1735095" y="4664449"/>
                <a:ext cx="5673809" cy="4001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30×9.81×1.5</m:t>
                      </m:r>
                      <m:r>
                        <a:rPr lang="en-US" sz="2000" b="0" i="0" smtClean="0">
                          <a:latin typeface="Cambria Math" panose="02040503050406030204" pitchFamily="18" charset="0"/>
                        </a:rPr>
                        <m:t>=</m:t>
                      </m:r>
                      <m:r>
                        <a:rPr lang="en-US" sz="2000">
                          <a:latin typeface="Cambria Math" panose="02040503050406030204" pitchFamily="18" charset="0"/>
                        </a:rPr>
                        <m:t>25×9.81×</m:t>
                      </m:r>
                      <m:r>
                        <a:rPr lang="en-US" sz="2000" i="1">
                          <a:latin typeface="Cambria Math" panose="02040503050406030204" pitchFamily="18" charset="0"/>
                        </a:rPr>
                        <m:t>𝑥</m:t>
                      </m:r>
                      <m:r>
                        <a:rPr lang="en-US" sz="2000" b="0" i="0" smtClean="0">
                          <a:latin typeface="Cambria Math" panose="02040503050406030204" pitchFamily="18" charset="0"/>
                        </a:rPr>
                        <m:t>+</m:t>
                      </m:r>
                      <m:r>
                        <a:rPr lang="en-US" sz="2000">
                          <a:latin typeface="Cambria Math" panose="02040503050406030204" pitchFamily="18" charset="0"/>
                        </a:rPr>
                        <m:t>20×9.81×2</m:t>
                      </m:r>
                    </m:oMath>
                  </m:oMathPara>
                </a14:m>
                <a:endParaRPr lang="en-US" sz="2000" dirty="0"/>
              </a:p>
            </p:txBody>
          </p:sp>
        </mc:Choice>
        <mc:Fallback xmlns="">
          <p:sp>
            <p:nvSpPr>
              <p:cNvPr id="30" name="Rectangle 29">
                <a:extLst>
                  <a:ext uri="{FF2B5EF4-FFF2-40B4-BE49-F238E27FC236}">
                    <a16:creationId xmlns:a16="http://schemas.microsoft.com/office/drawing/2014/main" id="{E88A7DEF-8E44-40D8-8992-2FBE58F415F8}"/>
                  </a:ext>
                </a:extLst>
              </p:cNvPr>
              <p:cNvSpPr>
                <a:spLocks noRot="1" noChangeAspect="1" noMove="1" noResize="1" noEditPoints="1" noAdjustHandles="1" noChangeArrowheads="1" noChangeShapeType="1" noTextEdit="1"/>
              </p:cNvSpPr>
              <p:nvPr/>
            </p:nvSpPr>
            <p:spPr>
              <a:xfrm>
                <a:off x="1735095" y="4664449"/>
                <a:ext cx="5673809" cy="4001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5F6E0647-E5D2-4537-848F-247E8BB2BE2E}"/>
                  </a:ext>
                </a:extLst>
              </p:cNvPr>
              <p:cNvSpPr/>
              <p:nvPr/>
            </p:nvSpPr>
            <p:spPr>
              <a:xfrm>
                <a:off x="290253" y="5037033"/>
                <a:ext cx="2427011" cy="400110"/>
              </a:xfrm>
              <a:prstGeom prst="rect">
                <a:avLst/>
              </a:prstGeom>
            </p:spPr>
            <p:txBody>
              <a:bodyPr wrap="none">
                <a:spAutoFit/>
              </a:bodyPr>
              <a:lstStyle/>
              <a:p>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Solving for </a:t>
                </a:r>
                <a14:m>
                  <m:oMath xmlns:m="http://schemas.openxmlformats.org/officeDocument/2006/math">
                    <m:r>
                      <a:rPr lang="en-US" sz="2000" i="1" kern="0">
                        <a:latin typeface="Cambria Math" panose="02040503050406030204" pitchFamily="18" charset="0"/>
                        <a:ea typeface="Times New Roman" panose="02020603050405020304" pitchFamily="18" charset="0"/>
                        <a:cs typeface="Times New Roman" panose="02020603050405020304" pitchFamily="18" charset="0"/>
                      </a:rPr>
                      <m:t>𝑥</m:t>
                    </m:r>
                  </m:oMath>
                </a14:m>
                <a:r>
                  <a:rPr lang="en-US" sz="2000" kern="0" dirty="0">
                    <a:latin typeface="Times New Roman" panose="02020603050405020304" pitchFamily="18" charset="0"/>
                    <a:ea typeface="Times New Roman" panose="02020603050405020304" pitchFamily="18" charset="0"/>
                    <a:cs typeface="Times New Roman" panose="02020603050405020304" pitchFamily="18" charset="0"/>
                  </a:rPr>
                  <a:t>, we get:</a:t>
                </a:r>
                <a:endParaRPr lang="en-US" sz="2000" dirty="0">
                  <a:latin typeface="Times New Roman" panose="02020603050405020304" pitchFamily="18" charset="0"/>
                  <a:cs typeface="Times New Roman" panose="02020603050405020304" pitchFamily="18" charset="0"/>
                </a:endParaRPr>
              </a:p>
            </p:txBody>
          </p:sp>
        </mc:Choice>
        <mc:Fallback xmlns="">
          <p:sp>
            <p:nvSpPr>
              <p:cNvPr id="31" name="Rectangle 30">
                <a:extLst>
                  <a:ext uri="{FF2B5EF4-FFF2-40B4-BE49-F238E27FC236}">
                    <a16:creationId xmlns:a16="http://schemas.microsoft.com/office/drawing/2014/main" id="{5F6E0647-E5D2-4537-848F-247E8BB2BE2E}"/>
                  </a:ext>
                </a:extLst>
              </p:cNvPr>
              <p:cNvSpPr>
                <a:spLocks noRot="1" noChangeAspect="1" noMove="1" noResize="1" noEditPoints="1" noAdjustHandles="1" noChangeArrowheads="1" noChangeShapeType="1" noTextEdit="1"/>
              </p:cNvSpPr>
              <p:nvPr/>
            </p:nvSpPr>
            <p:spPr>
              <a:xfrm>
                <a:off x="290253" y="5037033"/>
                <a:ext cx="2427011" cy="400110"/>
              </a:xfrm>
              <a:prstGeom prst="rect">
                <a:avLst/>
              </a:prstGeom>
              <a:blipFill>
                <a:blip r:embed="rId7"/>
                <a:stretch>
                  <a:fillRect l="-2764" t="-7576" r="-1759"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E3E8E984-B300-4BAD-86D5-316D373FD8FB}"/>
                  </a:ext>
                </a:extLst>
              </p:cNvPr>
              <p:cNvSpPr/>
              <p:nvPr/>
            </p:nvSpPr>
            <p:spPr>
              <a:xfrm>
                <a:off x="580969" y="5718488"/>
                <a:ext cx="7128513" cy="97828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𝑥</m:t>
                      </m:r>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392</m:t>
                          </m:r>
                          <m:r>
                            <a:rPr lang="en-GB" sz="2000" b="0" i="0" smtClean="0">
                              <a:latin typeface="Cambria Math" panose="02040503050406030204" pitchFamily="18" charset="0"/>
                            </a:rPr>
                            <m:t>.4</m:t>
                          </m:r>
                          <m:r>
                            <a:rPr lang="en-US" sz="2000" b="0" i="0" smtClean="0">
                              <a:latin typeface="Cambria Math" panose="02040503050406030204" pitchFamily="18" charset="0"/>
                            </a:rPr>
                            <m:t>0</m:t>
                          </m:r>
                          <m:r>
                            <a:rPr lang="en-US" sz="2000">
                              <a:latin typeface="Cambria Math" panose="02040503050406030204" pitchFamily="18" charset="0"/>
                            </a:rPr>
                            <m:t>−441</m:t>
                          </m:r>
                          <m:r>
                            <a:rPr lang="en-GB" sz="2000" b="0" i="1" smtClean="0">
                              <a:latin typeface="Cambria Math" panose="02040503050406030204" pitchFamily="18" charset="0"/>
                            </a:rPr>
                            <m:t>.45</m:t>
                          </m:r>
                        </m:num>
                        <m:den>
                          <m:r>
                            <a:rPr lang="en-US" sz="2000">
                              <a:latin typeface="Cambria Math" panose="02040503050406030204" pitchFamily="18" charset="0"/>
                            </a:rPr>
                            <m:t>−245</m:t>
                          </m:r>
                          <m:r>
                            <a:rPr lang="en-GB" sz="2000" b="0" i="1" smtClean="0">
                              <a:latin typeface="Cambria Math" panose="02040503050406030204" pitchFamily="18" charset="0"/>
                            </a:rPr>
                            <m:t>.25</m:t>
                          </m:r>
                        </m:den>
                      </m:f>
                      <m:r>
                        <a:rPr lang="en-US" sz="2000">
                          <a:latin typeface="Cambria Math" panose="02040503050406030204" pitchFamily="18" charset="0"/>
                        </a:rPr>
                        <m:t>=0.2</m:t>
                      </m:r>
                      <m:r>
                        <a:rPr lang="en-US" sz="2000" b="0" i="0" smtClean="0">
                          <a:latin typeface="Cambria Math" panose="02040503050406030204" pitchFamily="18" charset="0"/>
                        </a:rPr>
                        <m:t>0</m:t>
                      </m:r>
                      <m:r>
                        <a:rPr lang="en-US" sz="2000">
                          <a:latin typeface="Cambria Math" panose="02040503050406030204" pitchFamily="18" charset="0"/>
                        </a:rPr>
                        <m:t> </m:t>
                      </m:r>
                      <m:r>
                        <a:rPr lang="en-US" sz="2000" i="1">
                          <a:latin typeface="Cambria Math" panose="02040503050406030204" pitchFamily="18" charset="0"/>
                        </a:rPr>
                        <m:t>𝑚</m:t>
                      </m:r>
                      <m:r>
                        <a:rPr lang="en-US" sz="2000">
                          <a:latin typeface="Cambria Math" panose="02040503050406030204" pitchFamily="18" charset="0"/>
                        </a:rPr>
                        <m:t> </m:t>
                      </m:r>
                      <m:r>
                        <a:rPr lang="en-US" sz="2000" i="1">
                          <a:latin typeface="Cambria Math" panose="02040503050406030204" pitchFamily="18" charset="0"/>
                        </a:rPr>
                        <m:t>𝑓𝑟𝑜𝑚</m:t>
                      </m:r>
                      <m:r>
                        <a:rPr lang="en-US" sz="2000">
                          <a:latin typeface="Cambria Math" panose="02040503050406030204" pitchFamily="18" charset="0"/>
                        </a:rPr>
                        <m:t> </m:t>
                      </m:r>
                      <m:r>
                        <a:rPr lang="en-US" sz="2000" i="1">
                          <a:latin typeface="Cambria Math" panose="02040503050406030204" pitchFamily="18" charset="0"/>
                        </a:rPr>
                        <m:t>𝑡h𝑒</m:t>
                      </m:r>
                      <m:r>
                        <a:rPr lang="en-US" sz="2000">
                          <a:latin typeface="Cambria Math" panose="02040503050406030204" pitchFamily="18" charset="0"/>
                        </a:rPr>
                        <m:t> </m:t>
                      </m:r>
                      <m:r>
                        <a:rPr lang="en-US" sz="2000" i="1">
                          <a:latin typeface="Cambria Math" panose="02040503050406030204" pitchFamily="18" charset="0"/>
                        </a:rPr>
                        <m:t>𝑝𝑖𝑣𝑜𝑡</m:t>
                      </m:r>
                      <m:r>
                        <a:rPr lang="en-US" sz="2000" b="0" i="1" smtClean="0">
                          <a:latin typeface="Cambria Math" panose="02040503050406030204" pitchFamily="18" charset="0"/>
                        </a:rPr>
                        <m:t> </m:t>
                      </m:r>
                      <m:r>
                        <a:rPr lang="en-US" sz="2000" b="0" i="1" smtClean="0">
                          <a:latin typeface="Cambria Math" panose="02040503050406030204" pitchFamily="18" charset="0"/>
                        </a:rPr>
                        <m:t>𝑜𝑛</m:t>
                      </m:r>
                      <m:r>
                        <a:rPr lang="en-US" sz="2000" b="0" i="1" smtClean="0">
                          <a:latin typeface="Cambria Math" panose="02040503050406030204" pitchFamily="18" charset="0"/>
                        </a:rPr>
                        <m:t> </m:t>
                      </m:r>
                      <m:r>
                        <a:rPr lang="en-US" sz="2000" b="0" i="1" smtClean="0">
                          <a:latin typeface="Cambria Math" panose="02040503050406030204" pitchFamily="18" charset="0"/>
                        </a:rPr>
                        <m:t>𝑡h𝑒</m:t>
                      </m:r>
                      <m:r>
                        <a:rPr lang="en-US" sz="2000" b="0" i="1" smtClean="0">
                          <a:latin typeface="Cambria Math" panose="02040503050406030204" pitchFamily="18" charset="0"/>
                        </a:rPr>
                        <m:t> </m:t>
                      </m:r>
                      <m:r>
                        <a:rPr lang="en-US" sz="2000" b="0" i="1" smtClean="0">
                          <a:latin typeface="Cambria Math" panose="02040503050406030204" pitchFamily="18" charset="0"/>
                        </a:rPr>
                        <m:t>𝑠𝑎𝑚𝑒</m:t>
                      </m:r>
                      <m:r>
                        <a:rPr lang="en-US" sz="2000" b="0" i="1" smtClean="0">
                          <a:latin typeface="Cambria Math" panose="02040503050406030204" pitchFamily="18" charset="0"/>
                        </a:rPr>
                        <m:t> </m:t>
                      </m:r>
                      <m:r>
                        <a:rPr lang="en-US" sz="2000" b="0" i="1" smtClean="0">
                          <a:latin typeface="Cambria Math" panose="02040503050406030204" pitchFamily="18" charset="0"/>
                        </a:rPr>
                        <m:t>𝑠𝑖𝑑𝑒</m:t>
                      </m:r>
                      <m:r>
                        <a:rPr lang="en-US" sz="2000" b="0" i="1" smtClean="0">
                          <a:latin typeface="Cambria Math" panose="02040503050406030204" pitchFamily="18" charset="0"/>
                        </a:rPr>
                        <m:t> </m:t>
                      </m:r>
                      <m:r>
                        <a:rPr lang="en-US" sz="2000" b="0" i="1" smtClean="0">
                          <a:latin typeface="Cambria Math" panose="02040503050406030204" pitchFamily="18" charset="0"/>
                        </a:rPr>
                        <m:t>𝑎𝑠</m:t>
                      </m:r>
                      <m:r>
                        <a:rPr lang="en-US" sz="2000" b="0" i="1" smtClean="0">
                          <a:latin typeface="Cambria Math" panose="02040503050406030204" pitchFamily="18" charset="0"/>
                        </a:rPr>
                        <m:t> </m:t>
                      </m:r>
                      <m:r>
                        <a:rPr lang="en-US" sz="2000" b="0" i="1" smtClean="0">
                          <a:latin typeface="Cambria Math" panose="02040503050406030204" pitchFamily="18" charset="0"/>
                        </a:rPr>
                        <m:t>𝑡h𝑒</m:t>
                      </m:r>
                      <m:r>
                        <a:rPr lang="en-US" sz="2000" b="0" i="1" smtClean="0">
                          <a:latin typeface="Cambria Math" panose="02040503050406030204" pitchFamily="18" charset="0"/>
                        </a:rPr>
                        <m:t> 20</m:t>
                      </m:r>
                      <m:r>
                        <a:rPr lang="en-US" sz="2000" b="0" i="1" smtClean="0">
                          <a:latin typeface="Cambria Math" panose="02040503050406030204" pitchFamily="18" charset="0"/>
                        </a:rPr>
                        <m:t>𝑘𝑔</m:t>
                      </m:r>
                      <m:r>
                        <a:rPr lang="en-US" sz="2000" b="0" i="1" smtClean="0">
                          <a:latin typeface="Cambria Math" panose="02040503050406030204" pitchFamily="18" charset="0"/>
                        </a:rPr>
                        <m:t> </m:t>
                      </m:r>
                      <m:r>
                        <a:rPr lang="en-US" sz="2000" b="0" i="1" smtClean="0">
                          <a:latin typeface="Cambria Math" panose="02040503050406030204" pitchFamily="18" charset="0"/>
                        </a:rPr>
                        <m:t>𝑐h𝑖𝑙𝑑</m:t>
                      </m:r>
                    </m:oMath>
                  </m:oMathPara>
                </a14:m>
                <a:endParaRPr lang="en-US" sz="2000" dirty="0"/>
              </a:p>
            </p:txBody>
          </p:sp>
        </mc:Choice>
        <mc:Fallback xmlns="">
          <p:sp>
            <p:nvSpPr>
              <p:cNvPr id="32" name="Rectangle 31">
                <a:extLst>
                  <a:ext uri="{FF2B5EF4-FFF2-40B4-BE49-F238E27FC236}">
                    <a16:creationId xmlns:a16="http://schemas.microsoft.com/office/drawing/2014/main" id="{E3E8E984-B300-4BAD-86D5-316D373FD8FB}"/>
                  </a:ext>
                </a:extLst>
              </p:cNvPr>
              <p:cNvSpPr>
                <a:spLocks noRot="1" noChangeAspect="1" noMove="1" noResize="1" noEditPoints="1" noAdjustHandles="1" noChangeArrowheads="1" noChangeShapeType="1" noTextEdit="1"/>
              </p:cNvSpPr>
              <p:nvPr/>
            </p:nvSpPr>
            <p:spPr>
              <a:xfrm>
                <a:off x="580969" y="5718488"/>
                <a:ext cx="7128513" cy="978281"/>
              </a:xfrm>
              <a:prstGeom prst="rect">
                <a:avLst/>
              </a:prstGeom>
              <a:blipFill>
                <a:blip r:embed="rId8"/>
                <a:stretch>
                  <a:fillRect b="-6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6251D8B-12B6-9EF1-E927-B5424D67A9BD}"/>
                  </a:ext>
                </a:extLst>
              </p:cNvPr>
              <p:cNvSpPr txBox="1"/>
              <p:nvPr/>
            </p:nvSpPr>
            <p:spPr>
              <a:xfrm>
                <a:off x="4138990" y="1113113"/>
                <a:ext cx="411599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US" b="0" i="1" smtClean="0">
                            <a:solidFill>
                              <a:prstClr val="black"/>
                            </a:solidFill>
                            <a:latin typeface="Cambria Math" panose="02040503050406030204" pitchFamily="18" charset="0"/>
                            <a:ea typeface="Cambria Math" panose="02040503050406030204" pitchFamily="18" charset="0"/>
                          </a:rPr>
                        </m:ctrlPr>
                      </m:sSubPr>
                      <m:e>
                        <m:r>
                          <a:rPr lang="en-GB" b="0" i="1" smtClean="0">
                            <a:solidFill>
                              <a:prstClr val="black"/>
                            </a:solidFill>
                            <a:latin typeface="Cambria Math" panose="02040503050406030204" pitchFamily="18" charset="0"/>
                            <a:ea typeface="Cambria Math" panose="02040503050406030204" pitchFamily="18" charset="0"/>
                          </a:rPr>
                          <m:t>𝑑</m:t>
                        </m:r>
                      </m:e>
                      <m:sub>
                        <m:r>
                          <a:rPr lang="en-US" b="0" i="1" smtClean="0">
                            <a:solidFill>
                              <a:prstClr val="black"/>
                            </a:solidFill>
                            <a:latin typeface="Cambria Math" panose="02040503050406030204" pitchFamily="18" charset="0"/>
                            <a:ea typeface="Cambria Math" panose="02040503050406030204" pitchFamily="18" charset="0"/>
                          </a:rPr>
                          <m:t>⊥</m:t>
                        </m:r>
                      </m:sub>
                    </m:sSub>
                  </m:oMath>
                </a14:m>
                <a:r>
                  <a:rPr lang="en-US" dirty="0">
                    <a:latin typeface="Times New Roman" panose="02020603050405020304" pitchFamily="18" charset="0"/>
                    <a:cs typeface="Times New Roman" panose="02020603050405020304" pitchFamily="18" charset="0"/>
                  </a:rPr>
                  <a:t>is the perpendicular distance </a:t>
                </a:r>
              </a:p>
            </p:txBody>
          </p:sp>
        </mc:Choice>
        <mc:Fallback xmlns="">
          <p:sp>
            <p:nvSpPr>
              <p:cNvPr id="2" name="TextBox 1">
                <a:extLst>
                  <a:ext uri="{FF2B5EF4-FFF2-40B4-BE49-F238E27FC236}">
                    <a16:creationId xmlns:a16="http://schemas.microsoft.com/office/drawing/2014/main" id="{B6251D8B-12B6-9EF1-E927-B5424D67A9BD}"/>
                  </a:ext>
                </a:extLst>
              </p:cNvPr>
              <p:cNvSpPr txBox="1">
                <a:spLocks noRot="1" noChangeAspect="1" noMove="1" noResize="1" noEditPoints="1" noAdjustHandles="1" noChangeArrowheads="1" noChangeShapeType="1" noTextEdit="1"/>
              </p:cNvSpPr>
              <p:nvPr/>
            </p:nvSpPr>
            <p:spPr>
              <a:xfrm>
                <a:off x="4138990" y="1113113"/>
                <a:ext cx="4115998" cy="369332"/>
              </a:xfrm>
              <a:prstGeom prst="rect">
                <a:avLst/>
              </a:prstGeom>
              <a:blipFill>
                <a:blip r:embed="rId9"/>
                <a:stretch>
                  <a:fillRect l="-923" t="-6667" b="-23333"/>
                </a:stretch>
              </a:blipFill>
            </p:spPr>
            <p:txBody>
              <a:bodyPr/>
              <a:lstStyle/>
              <a:p>
                <a:r>
                  <a:rPr lang="en-US">
                    <a:noFill/>
                  </a:rPr>
                  <a:t> </a:t>
                </a:r>
              </a:p>
            </p:txBody>
          </p:sp>
        </mc:Fallback>
      </mc:AlternateContent>
    </p:spTree>
    <p:extLst>
      <p:ext uri="{BB962C8B-B14F-4D97-AF65-F5344CB8AC3E}">
        <p14:creationId xmlns:p14="http://schemas.microsoft.com/office/powerpoint/2010/main" val="123529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 ANSWERS</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0" y="733549"/>
            <a:ext cx="76390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(c) </a:t>
            </a:r>
            <a:r>
              <a:rPr lang="en-US" altLang="en-US" sz="2400" kern="0" dirty="0">
                <a:solidFill>
                  <a:srgbClr val="080800"/>
                </a:solidFill>
                <a:cs typeface="Calibri" panose="020F0502020204030204" pitchFamily="34" charset="0"/>
              </a:rPr>
              <a:t>Net moment if the third child sits 1 meter from the pivot</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1AB8E5BB-7FDD-45CA-ACCE-9BD696833B6B}"/>
                  </a:ext>
                </a:extLst>
              </p:cNvPr>
              <p:cNvSpPr/>
              <p:nvPr/>
            </p:nvSpPr>
            <p:spPr>
              <a:xfrm>
                <a:off x="1786256" y="1272922"/>
                <a:ext cx="374294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𝑀</m:t>
                          </m:r>
                        </m:e>
                        <m:sub>
                          <m:r>
                            <a:rPr lang="en-US" sz="2000">
                              <a:latin typeface="Cambria Math" panose="02040503050406030204" pitchFamily="18" charset="0"/>
                            </a:rPr>
                            <m:t>3</m:t>
                          </m:r>
                        </m:sub>
                      </m:sSub>
                      <m:r>
                        <a:rPr lang="en-US" sz="2000">
                          <a:latin typeface="Cambria Math" panose="02040503050406030204" pitchFamily="18" charset="0"/>
                        </a:rPr>
                        <m:t>=25×9.81×1=245</m:t>
                      </m:r>
                      <m:r>
                        <a:rPr lang="en-GB" sz="2000" b="0" i="0" smtClean="0">
                          <a:latin typeface="Cambria Math" panose="02040503050406030204" pitchFamily="18" charset="0"/>
                        </a:rPr>
                        <m:t>.25</m:t>
                      </m:r>
                      <m:r>
                        <a:rPr lang="en-US" sz="2000">
                          <a:latin typeface="Cambria Math" panose="02040503050406030204" pitchFamily="18" charset="0"/>
                        </a:rPr>
                        <m:t> </m:t>
                      </m:r>
                      <m:r>
                        <a:rPr lang="en-US" sz="2000" i="1">
                          <a:latin typeface="Cambria Math" panose="02040503050406030204" pitchFamily="18" charset="0"/>
                        </a:rPr>
                        <m:t>𝑁𝑚</m:t>
                      </m:r>
                    </m:oMath>
                  </m:oMathPara>
                </a14:m>
                <a:endParaRPr lang="en-US" sz="2000" dirty="0"/>
              </a:p>
            </p:txBody>
          </p:sp>
        </mc:Choice>
        <mc:Fallback xmlns="">
          <p:sp>
            <p:nvSpPr>
              <p:cNvPr id="2" name="Rectangle 1">
                <a:extLst>
                  <a:ext uri="{FF2B5EF4-FFF2-40B4-BE49-F238E27FC236}">
                    <a16:creationId xmlns:a16="http://schemas.microsoft.com/office/drawing/2014/main" id="{1AB8E5BB-7FDD-45CA-ACCE-9BD696833B6B}"/>
                  </a:ext>
                </a:extLst>
              </p:cNvPr>
              <p:cNvSpPr>
                <a:spLocks noRot="1" noChangeAspect="1" noMove="1" noResize="1" noEditPoints="1" noAdjustHandles="1" noChangeArrowheads="1" noChangeShapeType="1" noTextEdit="1"/>
              </p:cNvSpPr>
              <p:nvPr/>
            </p:nvSpPr>
            <p:spPr>
              <a:xfrm>
                <a:off x="1786256" y="1272922"/>
                <a:ext cx="3742948" cy="400110"/>
              </a:xfrm>
              <a:prstGeom prst="rect">
                <a:avLst/>
              </a:prstGeom>
              <a:blipFill>
                <a:blip r:embed="rId2"/>
                <a:stretch>
                  <a:fillRect b="-18750"/>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9CFC8CB9-C009-454D-A191-57CE541BDD8F}"/>
              </a:ext>
            </a:extLst>
          </p:cNvPr>
          <p:cNvSpPr/>
          <p:nvPr/>
        </p:nvSpPr>
        <p:spPr>
          <a:xfrm>
            <a:off x="496391" y="1665704"/>
            <a:ext cx="5955476" cy="400110"/>
          </a:xfrm>
          <a:prstGeom prst="rect">
            <a:avLst/>
          </a:prstGeom>
        </p:spPr>
        <p:txBody>
          <a:bodyPr wrap="none">
            <a:spAutoFit/>
          </a:bodyPr>
          <a:lstStyle/>
          <a:p>
            <a:r>
              <a:rPr lang="en-US" sz="2000" kern="0" dirty="0">
                <a:latin typeface="Times New Roman" panose="02020603050405020304" pitchFamily="18" charset="0"/>
                <a:ea typeface="Times New Roman" panose="02020603050405020304" pitchFamily="18" charset="0"/>
              </a:rPr>
              <a:t>Net moment on the side with the first and third children:</a:t>
            </a:r>
            <a:endParaRPr lang="en-US" sz="2000"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E281B79-8240-4550-A365-45E180B15828}"/>
                  </a:ext>
                </a:extLst>
              </p:cNvPr>
              <p:cNvSpPr/>
              <p:nvPr/>
            </p:nvSpPr>
            <p:spPr>
              <a:xfrm>
                <a:off x="1770565" y="2273930"/>
                <a:ext cx="410990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𝑀</m:t>
                          </m:r>
                        </m:e>
                        <m:sub>
                          <m:r>
                            <a:rPr lang="en-GB" b="0" i="1" smtClean="0">
                              <a:latin typeface="Cambria Math" panose="02040503050406030204" pitchFamily="18" charset="0"/>
                            </a:rPr>
                            <m:t>1+</m:t>
                          </m:r>
                          <m:r>
                            <a:rPr lang="en-US">
                              <a:latin typeface="Cambria Math" panose="02040503050406030204" pitchFamily="18" charset="0"/>
                            </a:rPr>
                            <m:t>3</m:t>
                          </m:r>
                        </m:sub>
                      </m:sSub>
                      <m:r>
                        <a:rPr lang="en-US">
                          <a:latin typeface="Cambria Math" panose="02040503050406030204" pitchFamily="18" charset="0"/>
                        </a:rPr>
                        <m:t>=441</m:t>
                      </m:r>
                      <m:r>
                        <a:rPr lang="en-GB" b="0" i="0" smtClean="0">
                          <a:latin typeface="Cambria Math" panose="02040503050406030204" pitchFamily="18" charset="0"/>
                        </a:rPr>
                        <m:t>.45</m:t>
                      </m:r>
                      <m:r>
                        <a:rPr lang="en-US">
                          <a:latin typeface="Cambria Math" panose="02040503050406030204" pitchFamily="18" charset="0"/>
                        </a:rPr>
                        <m:t>+245</m:t>
                      </m:r>
                      <m:r>
                        <a:rPr lang="en-GB" b="0" i="0" smtClean="0">
                          <a:latin typeface="Cambria Math" panose="02040503050406030204" pitchFamily="18" charset="0"/>
                        </a:rPr>
                        <m:t>.25</m:t>
                      </m:r>
                      <m:r>
                        <a:rPr lang="en-US">
                          <a:latin typeface="Cambria Math" panose="02040503050406030204" pitchFamily="18" charset="0"/>
                        </a:rPr>
                        <m:t>=686</m:t>
                      </m:r>
                      <m:r>
                        <a:rPr lang="en-GB" b="0" i="0" smtClean="0">
                          <a:latin typeface="Cambria Math" panose="02040503050406030204" pitchFamily="18" charset="0"/>
                        </a:rPr>
                        <m:t>.7</m:t>
                      </m:r>
                      <m:r>
                        <a:rPr lang="en-US" b="0" i="0" smtClean="0">
                          <a:latin typeface="Cambria Math" panose="02040503050406030204" pitchFamily="18" charset="0"/>
                        </a:rPr>
                        <m:t>0</m:t>
                      </m:r>
                      <m:r>
                        <a:rPr lang="en-US">
                          <a:latin typeface="Cambria Math" panose="02040503050406030204" pitchFamily="18" charset="0"/>
                        </a:rPr>
                        <m:t> </m:t>
                      </m:r>
                      <m:r>
                        <a:rPr lang="en-US" i="1">
                          <a:latin typeface="Cambria Math" panose="02040503050406030204" pitchFamily="18" charset="0"/>
                        </a:rPr>
                        <m:t>𝑁𝑚</m:t>
                      </m:r>
                    </m:oMath>
                  </m:oMathPara>
                </a14:m>
                <a:endParaRPr lang="en-US" dirty="0"/>
              </a:p>
            </p:txBody>
          </p:sp>
        </mc:Choice>
        <mc:Fallback xmlns="">
          <p:sp>
            <p:nvSpPr>
              <p:cNvPr id="6" name="Rectangle 5">
                <a:extLst>
                  <a:ext uri="{FF2B5EF4-FFF2-40B4-BE49-F238E27FC236}">
                    <a16:creationId xmlns:a16="http://schemas.microsoft.com/office/drawing/2014/main" id="{CE281B79-8240-4550-A365-45E180B15828}"/>
                  </a:ext>
                </a:extLst>
              </p:cNvPr>
              <p:cNvSpPr>
                <a:spLocks noRot="1" noChangeAspect="1" noMove="1" noResize="1" noEditPoints="1" noAdjustHandles="1" noChangeArrowheads="1" noChangeShapeType="1" noTextEdit="1"/>
              </p:cNvSpPr>
              <p:nvPr/>
            </p:nvSpPr>
            <p:spPr>
              <a:xfrm>
                <a:off x="1770565" y="2273930"/>
                <a:ext cx="4109908"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821004DA-9A4F-4F75-9180-582F955938DC}"/>
                  </a:ext>
                </a:extLst>
              </p:cNvPr>
              <p:cNvSpPr/>
              <p:nvPr/>
            </p:nvSpPr>
            <p:spPr>
              <a:xfrm>
                <a:off x="289419" y="2851378"/>
                <a:ext cx="8166683" cy="707886"/>
              </a:xfrm>
              <a:prstGeom prst="rect">
                <a:avLst/>
              </a:prstGeom>
            </p:spPr>
            <p:txBody>
              <a:bodyPr wrap="square">
                <a:spAutoFit/>
              </a:bodyPr>
              <a:lstStyle/>
              <a:p>
                <a:r>
                  <a:rPr lang="en-US" sz="2000" dirty="0">
                    <a:latin typeface="Times New Roman" panose="02020603050405020304" pitchFamily="18" charset="0"/>
                    <a:ea typeface="Times New Roman" panose="02020603050405020304" pitchFamily="18" charset="0"/>
                    <a:cs typeface="Times New Roman" panose="02020603050405020304" pitchFamily="18" charset="0"/>
                  </a:rPr>
                  <a:t>Since </a:t>
                </a:r>
                <a14:m>
                  <m:oMath xmlns:m="http://schemas.openxmlformats.org/officeDocument/2006/math">
                    <m:r>
                      <a:rPr lang="en-US" sz="2000" i="1">
                        <a:latin typeface="Cambria Math" panose="02040503050406030204" pitchFamily="18" charset="0"/>
                        <a:ea typeface="Times New Roman" panose="02020603050405020304" pitchFamily="18" charset="0"/>
                      </a:rPr>
                      <m:t>686</m:t>
                    </m:r>
                    <m:r>
                      <a:rPr lang="en-GB" sz="2000" b="0" i="1" smtClean="0">
                        <a:latin typeface="Cambria Math" panose="02040503050406030204" pitchFamily="18" charset="0"/>
                        <a:ea typeface="Times New Roman" panose="02020603050405020304" pitchFamily="18" charset="0"/>
                      </a:rPr>
                      <m:t>.7</m:t>
                    </m:r>
                    <m:r>
                      <a:rPr lang="en-US" sz="2000" b="0" i="1" smtClean="0">
                        <a:latin typeface="Cambria Math" panose="02040503050406030204" pitchFamily="18" charset="0"/>
                        <a:ea typeface="Times New Roman" panose="02020603050405020304" pitchFamily="18" charset="0"/>
                      </a:rPr>
                      <m:t>0</m:t>
                    </m:r>
                    <m:r>
                      <a:rPr lang="en-US" sz="2000" i="1">
                        <a:latin typeface="Cambria Math" panose="02040503050406030204" pitchFamily="18" charset="0"/>
                        <a:ea typeface="Times New Roman" panose="02020603050405020304" pitchFamily="18" charset="0"/>
                      </a:rPr>
                      <m:t>𝑁𝑚</m:t>
                    </m:r>
                    <m:r>
                      <a:rPr lang="en-US" sz="2000" i="1">
                        <a:latin typeface="Cambria Math" panose="02040503050406030204" pitchFamily="18" charset="0"/>
                        <a:ea typeface="Times New Roman" panose="02020603050405020304" pitchFamily="18" charset="0"/>
                      </a:rPr>
                      <m:t>&gt;</m:t>
                    </m:r>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a:latin typeface="Cambria Math" panose="02040503050406030204" pitchFamily="18" charset="0"/>
                          </a:rPr>
                          <m:t>2</m:t>
                        </m:r>
                      </m:sub>
                    </m:sSub>
                    <m:r>
                      <a:rPr lang="en-US" sz="2000">
                        <a:latin typeface="Cambria Math" panose="02040503050406030204" pitchFamily="18" charset="0"/>
                      </a:rPr>
                      <m:t>=392</m:t>
                    </m:r>
                    <m:r>
                      <a:rPr lang="en-GB" sz="2000">
                        <a:latin typeface="Cambria Math" panose="02040503050406030204" pitchFamily="18" charset="0"/>
                      </a:rPr>
                      <m:t>.4</m:t>
                    </m:r>
                    <m:r>
                      <a:rPr lang="en-US" sz="2000" b="0" i="0" smtClean="0">
                        <a:latin typeface="Cambria Math" panose="02040503050406030204" pitchFamily="18" charset="0"/>
                      </a:rPr>
                      <m:t>0</m:t>
                    </m:r>
                    <m:r>
                      <a:rPr lang="en-US" sz="2000">
                        <a:latin typeface="Cambria Math" panose="02040503050406030204" pitchFamily="18" charset="0"/>
                      </a:rPr>
                      <m:t> </m:t>
                    </m:r>
                    <m:r>
                      <a:rPr lang="en-US" sz="2000" i="1">
                        <a:latin typeface="Cambria Math" panose="02040503050406030204" pitchFamily="18" charset="0"/>
                      </a:rPr>
                      <m:t>𝑁𝑚</m:t>
                    </m:r>
                  </m:oMath>
                </a14:m>
                <a:r>
                  <a:rPr lang="en-US" sz="2000" dirty="0">
                    <a:latin typeface="Times New Roman" panose="02020603050405020304" pitchFamily="18" charset="0"/>
                    <a:ea typeface="Times New Roman" panose="02020603050405020304" pitchFamily="18" charset="0"/>
                    <a:cs typeface="Times New Roman" panose="02020603050405020304" pitchFamily="18" charset="0"/>
                  </a:rPr>
                  <a:t>, the seesaw will not be balanced and will tilt towards the side with the first and third children.</a:t>
                </a:r>
              </a:p>
            </p:txBody>
          </p:sp>
        </mc:Choice>
        <mc:Fallback xmlns="">
          <p:sp>
            <p:nvSpPr>
              <p:cNvPr id="7" name="Rectangle 6">
                <a:extLst>
                  <a:ext uri="{FF2B5EF4-FFF2-40B4-BE49-F238E27FC236}">
                    <a16:creationId xmlns:a16="http://schemas.microsoft.com/office/drawing/2014/main" id="{821004DA-9A4F-4F75-9180-582F955938DC}"/>
                  </a:ext>
                </a:extLst>
              </p:cNvPr>
              <p:cNvSpPr>
                <a:spLocks noRot="1" noChangeAspect="1" noMove="1" noResize="1" noEditPoints="1" noAdjustHandles="1" noChangeArrowheads="1" noChangeShapeType="1" noTextEdit="1"/>
              </p:cNvSpPr>
              <p:nvPr/>
            </p:nvSpPr>
            <p:spPr>
              <a:xfrm>
                <a:off x="289419" y="2851378"/>
                <a:ext cx="8166683" cy="707886"/>
              </a:xfrm>
              <a:prstGeom prst="rect">
                <a:avLst/>
              </a:prstGeom>
              <a:blipFill>
                <a:blip r:embed="rId4"/>
                <a:stretch>
                  <a:fillRect l="-746" t="-5172" b="-14655"/>
                </a:stretch>
              </a:blipFill>
            </p:spPr>
            <p:txBody>
              <a:bodyPr/>
              <a:lstStyle/>
              <a:p>
                <a:r>
                  <a:rPr lang="en-US">
                    <a:noFill/>
                  </a:rPr>
                  <a:t> </a:t>
                </a:r>
              </a:p>
            </p:txBody>
          </p:sp>
        </mc:Fallback>
      </mc:AlternateContent>
    </p:spTree>
    <p:extLst>
      <p:ext uri="{BB962C8B-B14F-4D97-AF65-F5344CB8AC3E}">
        <p14:creationId xmlns:p14="http://schemas.microsoft.com/office/powerpoint/2010/main" val="4158983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2</a:t>
            </a:r>
          </a:p>
        </p:txBody>
      </p:sp>
      <p:sp>
        <p:nvSpPr>
          <p:cNvPr id="4" name="Rectangle 3">
            <a:extLst>
              <a:ext uri="{FF2B5EF4-FFF2-40B4-BE49-F238E27FC236}">
                <a16:creationId xmlns:a16="http://schemas.microsoft.com/office/drawing/2014/main" id="{487F2406-70BD-4EE7-A55C-BB33CFB09CE2}"/>
              </a:ext>
            </a:extLst>
          </p:cNvPr>
          <p:cNvSpPr/>
          <p:nvPr/>
        </p:nvSpPr>
        <p:spPr>
          <a:xfrm>
            <a:off x="81894" y="822442"/>
            <a:ext cx="8686799" cy="4032642"/>
          </a:xfrm>
          <a:prstGeom prst="rect">
            <a:avLst/>
          </a:prstGeom>
        </p:spPr>
        <p:txBody>
          <a:bodyPr wrap="square">
            <a:spAutoFit/>
          </a:bodyPr>
          <a:lstStyle/>
          <a:p>
            <a:pPr lvl="0">
              <a:lnSpc>
                <a:spcPct val="107000"/>
              </a:lnSpc>
              <a:spcAft>
                <a:spcPts val="800"/>
              </a:spcAft>
            </a:pPr>
            <a:r>
              <a:rPr lang="en-US" sz="2400" kern="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 cylindrical object with a height of 2 meters and a base area of 0.5 m² is floating in water. The density of the object is 600 kg/m³, and the density of water is 1000 kg/m³.</a:t>
            </a:r>
          </a:p>
          <a:p>
            <a:pPr marL="457200" indent="-457200">
              <a:lnSpc>
                <a:spcPct val="107000"/>
              </a:lnSpc>
              <a:spcAft>
                <a:spcPts val="800"/>
              </a:spcAft>
              <a:buFontTx/>
              <a:buAutoNum type="alphaLcParenBoth"/>
            </a:pPr>
            <a:r>
              <a:rPr lang="en-US" sz="2400" kern="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Draw a diagram of the object floating in water, indicating the forces acting on it (gravitational force and buoyant force). </a:t>
            </a:r>
          </a:p>
          <a:p>
            <a:pPr marL="457200" lvl="0" indent="-457200">
              <a:lnSpc>
                <a:spcPct val="107000"/>
              </a:lnSpc>
              <a:spcAft>
                <a:spcPts val="800"/>
              </a:spcAft>
              <a:buAutoNum type="alphaLcParenBoth"/>
            </a:pPr>
            <a:r>
              <a:rPr lang="en-US" sz="2400" kern="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Calculate the volume of the object submerged in water. </a:t>
            </a:r>
          </a:p>
          <a:p>
            <a:pPr marL="457200" lvl="0" indent="-457200">
              <a:lnSpc>
                <a:spcPct val="107000"/>
              </a:lnSpc>
              <a:spcAft>
                <a:spcPts val="800"/>
              </a:spcAft>
              <a:buAutoNum type="alphaLcParenBoth"/>
            </a:pPr>
            <a:r>
              <a:rPr lang="en-US" sz="2400" kern="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Determine the buoyant force acting on the object. </a:t>
            </a:r>
          </a:p>
          <a:p>
            <a:pPr marL="457200" lvl="0" indent="-457200">
              <a:lnSpc>
                <a:spcPct val="107000"/>
              </a:lnSpc>
              <a:spcAft>
                <a:spcPts val="800"/>
              </a:spcAft>
              <a:buAutoNum type="alphaLcParenBoth"/>
            </a:pPr>
            <a:r>
              <a:rPr lang="en-US" sz="2400" kern="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If a 100 kg weight is placed on top of the object, calculate the new volume submerged. </a:t>
            </a:r>
          </a:p>
        </p:txBody>
      </p:sp>
    </p:spTree>
    <p:extLst>
      <p:ext uri="{BB962C8B-B14F-4D97-AF65-F5344CB8AC3E}">
        <p14:creationId xmlns:p14="http://schemas.microsoft.com/office/powerpoint/2010/main" val="130179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2: ANSWERS</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1" y="733549"/>
            <a:ext cx="55283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Diagram</a:t>
            </a:r>
            <a:r>
              <a:rPr lang="en-US" altLang="en-US" sz="2400" kern="0" dirty="0">
                <a:solidFill>
                  <a:srgbClr val="080800"/>
                </a:solidFill>
                <a:cs typeface="Calibri" panose="020F0502020204030204" pitchFamily="34" charset="0"/>
              </a:rPr>
              <a:t> of the object floating in water</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p:pic>
        <p:nvPicPr>
          <p:cNvPr id="7" name="Picture 6">
            <a:extLst>
              <a:ext uri="{FF2B5EF4-FFF2-40B4-BE49-F238E27FC236}">
                <a16:creationId xmlns:a16="http://schemas.microsoft.com/office/drawing/2014/main" id="{433E1D7D-17ED-4797-87D6-786FFFBEF79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03759" y="1383583"/>
            <a:ext cx="1875790" cy="1374140"/>
          </a:xfrm>
          <a:prstGeom prst="rect">
            <a:avLst/>
          </a:prstGeom>
          <a:noFill/>
        </p:spPr>
      </p:pic>
      <p:pic>
        <p:nvPicPr>
          <p:cNvPr id="9" name="Picture 8">
            <a:extLst>
              <a:ext uri="{FF2B5EF4-FFF2-40B4-BE49-F238E27FC236}">
                <a16:creationId xmlns:a16="http://schemas.microsoft.com/office/drawing/2014/main" id="{D746A2B5-2CF0-4FE8-B2AE-7421F70724D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82060" y="1466133"/>
            <a:ext cx="2571115" cy="1291590"/>
          </a:xfrm>
          <a:prstGeom prst="rect">
            <a:avLst/>
          </a:prstGeom>
          <a:noFill/>
        </p:spPr>
      </p:pic>
      <p:sp>
        <p:nvSpPr>
          <p:cNvPr id="10" name="Rectangle 18">
            <a:extLst>
              <a:ext uri="{FF2B5EF4-FFF2-40B4-BE49-F238E27FC236}">
                <a16:creationId xmlns:a16="http://schemas.microsoft.com/office/drawing/2014/main" id="{4C42C74A-99C0-47DE-9121-86C4478E4946}"/>
              </a:ext>
            </a:extLst>
          </p:cNvPr>
          <p:cNvSpPr>
            <a:spLocks noChangeArrowheads="1"/>
          </p:cNvSpPr>
          <p:nvPr/>
        </p:nvSpPr>
        <p:spPr bwMode="auto">
          <a:xfrm>
            <a:off x="-1" y="3059184"/>
            <a:ext cx="6453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Volume</a:t>
            </a:r>
            <a:r>
              <a:rPr lang="en-US" sz="2400" kern="0" dirty="0">
                <a:ea typeface="Times New Roman" panose="02020603050405020304" pitchFamily="18" charset="0"/>
              </a:rPr>
              <a:t> of the object submerged in water</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p:sp>
        <p:nvSpPr>
          <p:cNvPr id="2" name="Rectangle 1">
            <a:extLst>
              <a:ext uri="{FF2B5EF4-FFF2-40B4-BE49-F238E27FC236}">
                <a16:creationId xmlns:a16="http://schemas.microsoft.com/office/drawing/2014/main" id="{14D9B80F-3C31-4539-BCF5-11585FC5AB37}"/>
              </a:ext>
            </a:extLst>
          </p:cNvPr>
          <p:cNvSpPr/>
          <p:nvPr/>
        </p:nvSpPr>
        <p:spPr>
          <a:xfrm>
            <a:off x="281030" y="3551335"/>
            <a:ext cx="8368019" cy="830997"/>
          </a:xfrm>
          <a:prstGeom prst="rect">
            <a:avLst/>
          </a:prstGeom>
        </p:spPr>
        <p:txBody>
          <a:bodyPr wrap="square">
            <a:spAutoFit/>
          </a:bodyPr>
          <a:lstStyle/>
          <a:p>
            <a:pPr algn="just"/>
            <a:r>
              <a:rPr lang="en-US" sz="2400" dirty="0">
                <a:latin typeface="Times New Roman" panose="02020603050405020304" pitchFamily="18" charset="0"/>
                <a:ea typeface="Times New Roman" panose="02020603050405020304" pitchFamily="18" charset="0"/>
              </a:rPr>
              <a:t>If the cylindrical object is floating it means is stationary is not going down or up. </a:t>
            </a:r>
          </a:p>
        </p:txBody>
      </p:sp>
      <p:sp>
        <p:nvSpPr>
          <p:cNvPr id="6" name="Rectangle 5">
            <a:extLst>
              <a:ext uri="{FF2B5EF4-FFF2-40B4-BE49-F238E27FC236}">
                <a16:creationId xmlns:a16="http://schemas.microsoft.com/office/drawing/2014/main" id="{2AC3BDC6-0B43-49E9-B30E-ADC60187A08A}"/>
              </a:ext>
            </a:extLst>
          </p:cNvPr>
          <p:cNvSpPr/>
          <p:nvPr/>
        </p:nvSpPr>
        <p:spPr>
          <a:xfrm>
            <a:off x="239543" y="4412818"/>
            <a:ext cx="8149905" cy="461665"/>
          </a:xfrm>
          <a:prstGeom prst="rect">
            <a:avLst/>
          </a:prstGeom>
        </p:spPr>
        <p:txBody>
          <a:bodyPr wrap="square">
            <a:spAutoFit/>
          </a:bodyPr>
          <a:lstStyle/>
          <a:p>
            <a:r>
              <a:rPr lang="en-US" sz="2400" dirty="0">
                <a:solidFill>
                  <a:prstClr val="black"/>
                </a:solidFill>
                <a:latin typeface="Times New Roman" panose="02020603050405020304" pitchFamily="18" charset="0"/>
                <a:ea typeface="Times New Roman" panose="02020603050405020304" pitchFamily="18" charset="0"/>
              </a:rPr>
              <a:t>This implies that the net force in the y-direction make be zero.</a:t>
            </a:r>
            <a:endParaRPr lang="en-US" dirty="0"/>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1769EBA8-7263-495E-AC3C-1048F269DA4B}"/>
                  </a:ext>
                </a:extLst>
              </p:cNvPr>
              <p:cNvSpPr/>
              <p:nvPr/>
            </p:nvSpPr>
            <p:spPr>
              <a:xfrm>
                <a:off x="281030" y="4904969"/>
                <a:ext cx="2744341" cy="400110"/>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𝑏</m:t>
                          </m:r>
                        </m:sub>
                      </m:sSub>
                      <m:r>
                        <a:rPr lang="en-US" sz="2000">
                          <a:latin typeface="Cambria Math" panose="02040503050406030204" pitchFamily="18" charset="0"/>
                        </a:rPr>
                        <m:t>−</m:t>
                      </m:r>
                      <m:r>
                        <a:rPr lang="en-US" sz="2000" i="1">
                          <a:latin typeface="Cambria Math" panose="02040503050406030204" pitchFamily="18" charset="0"/>
                        </a:rPr>
                        <m:t>𝑊</m:t>
                      </m:r>
                      <m:r>
                        <a:rPr lang="en-US" sz="2000">
                          <a:latin typeface="Cambria Math" panose="02040503050406030204" pitchFamily="18" charset="0"/>
                        </a:rPr>
                        <m:t>=0→</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𝑏</m:t>
                          </m:r>
                        </m:sub>
                      </m:sSub>
                      <m:r>
                        <a:rPr lang="en-US" sz="2000">
                          <a:latin typeface="Cambria Math" panose="02040503050406030204" pitchFamily="18" charset="0"/>
                        </a:rPr>
                        <m:t>=</m:t>
                      </m:r>
                      <m:r>
                        <a:rPr lang="en-US" sz="2000" i="1">
                          <a:latin typeface="Cambria Math" panose="02040503050406030204" pitchFamily="18" charset="0"/>
                        </a:rPr>
                        <m:t>𝑊</m:t>
                      </m:r>
                    </m:oMath>
                  </m:oMathPara>
                </a14:m>
                <a:endParaRPr lang="en-US" sz="2000" dirty="0"/>
              </a:p>
            </p:txBody>
          </p:sp>
        </mc:Choice>
        <mc:Fallback xmlns="">
          <p:sp>
            <p:nvSpPr>
              <p:cNvPr id="11" name="Rectangle 10">
                <a:extLst>
                  <a:ext uri="{FF2B5EF4-FFF2-40B4-BE49-F238E27FC236}">
                    <a16:creationId xmlns:a16="http://schemas.microsoft.com/office/drawing/2014/main" id="{1769EBA8-7263-495E-AC3C-1048F269DA4B}"/>
                  </a:ext>
                </a:extLst>
              </p:cNvPr>
              <p:cNvSpPr>
                <a:spLocks noRot="1" noChangeAspect="1" noMove="1" noResize="1" noEditPoints="1" noAdjustHandles="1" noChangeArrowheads="1" noChangeShapeType="1" noTextEdit="1"/>
              </p:cNvSpPr>
              <p:nvPr/>
            </p:nvSpPr>
            <p:spPr>
              <a:xfrm>
                <a:off x="281030" y="4904969"/>
                <a:ext cx="2744341" cy="400110"/>
              </a:xfrm>
              <a:prstGeom prst="rect">
                <a:avLst/>
              </a:prstGeom>
              <a:blipFill>
                <a:blip r:embed="rId4"/>
                <a:stretch>
                  <a:fillRect b="-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E8DAFC5-B186-45FF-8E04-29CF4CCF891F}"/>
                  </a:ext>
                </a:extLst>
              </p:cNvPr>
              <p:cNvSpPr/>
              <p:nvPr/>
            </p:nvSpPr>
            <p:spPr>
              <a:xfrm>
                <a:off x="3289308" y="4877717"/>
                <a:ext cx="210153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𝑏</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𝜌</m:t>
                          </m:r>
                        </m:e>
                        <m:sub>
                          <m:r>
                            <a:rPr lang="en-US" sz="2000" i="1">
                              <a:latin typeface="Cambria Math" panose="02040503050406030204" pitchFamily="18" charset="0"/>
                            </a:rPr>
                            <m:t>𝐹</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𝑆</m:t>
                          </m:r>
                        </m:sub>
                      </m:sSub>
                      <m:r>
                        <a:rPr lang="en-US" sz="2000">
                          <a:latin typeface="Cambria Math" panose="02040503050406030204" pitchFamily="18" charset="0"/>
                        </a:rPr>
                        <m:t>×</m:t>
                      </m:r>
                      <m:r>
                        <a:rPr lang="en-US" sz="2000" i="1">
                          <a:latin typeface="Cambria Math" panose="02040503050406030204" pitchFamily="18" charset="0"/>
                        </a:rPr>
                        <m:t>𝑔</m:t>
                      </m:r>
                    </m:oMath>
                  </m:oMathPara>
                </a14:m>
                <a:endParaRPr lang="en-US" sz="2000" dirty="0"/>
              </a:p>
            </p:txBody>
          </p:sp>
        </mc:Choice>
        <mc:Fallback xmlns="">
          <p:sp>
            <p:nvSpPr>
              <p:cNvPr id="12" name="Rectangle 11">
                <a:extLst>
                  <a:ext uri="{FF2B5EF4-FFF2-40B4-BE49-F238E27FC236}">
                    <a16:creationId xmlns:a16="http://schemas.microsoft.com/office/drawing/2014/main" id="{1E8DAFC5-B186-45FF-8E04-29CF4CCF891F}"/>
                  </a:ext>
                </a:extLst>
              </p:cNvPr>
              <p:cNvSpPr>
                <a:spLocks noRot="1" noChangeAspect="1" noMove="1" noResize="1" noEditPoints="1" noAdjustHandles="1" noChangeArrowheads="1" noChangeShapeType="1" noTextEdit="1"/>
              </p:cNvSpPr>
              <p:nvPr/>
            </p:nvSpPr>
            <p:spPr>
              <a:xfrm>
                <a:off x="3289308" y="4877717"/>
                <a:ext cx="2101537" cy="400110"/>
              </a:xfrm>
              <a:prstGeom prst="rect">
                <a:avLst/>
              </a:prstGeom>
              <a:blipFill>
                <a:blip r:embed="rId5"/>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10F09B70-7A1B-48B6-A43D-4A12D5BA7663}"/>
                  </a:ext>
                </a:extLst>
              </p:cNvPr>
              <p:cNvSpPr/>
              <p:nvPr/>
            </p:nvSpPr>
            <p:spPr>
              <a:xfrm>
                <a:off x="5654782" y="4877717"/>
                <a:ext cx="133728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𝑊</m:t>
                      </m:r>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i="1">
                              <a:latin typeface="Cambria Math" panose="02040503050406030204" pitchFamily="18" charset="0"/>
                            </a:rPr>
                            <m:t>𝑜</m:t>
                          </m:r>
                        </m:sub>
                      </m:sSub>
                      <m:r>
                        <a:rPr lang="en-US" sz="2000" i="1">
                          <a:latin typeface="Cambria Math" panose="02040503050406030204" pitchFamily="18" charset="0"/>
                        </a:rPr>
                        <m:t>𝑔</m:t>
                      </m:r>
                    </m:oMath>
                  </m:oMathPara>
                </a14:m>
                <a:endParaRPr lang="en-US" sz="2000" dirty="0"/>
              </a:p>
            </p:txBody>
          </p:sp>
        </mc:Choice>
        <mc:Fallback xmlns="">
          <p:sp>
            <p:nvSpPr>
              <p:cNvPr id="13" name="Rectangle 12">
                <a:extLst>
                  <a:ext uri="{FF2B5EF4-FFF2-40B4-BE49-F238E27FC236}">
                    <a16:creationId xmlns:a16="http://schemas.microsoft.com/office/drawing/2014/main" id="{10F09B70-7A1B-48B6-A43D-4A12D5BA7663}"/>
                  </a:ext>
                </a:extLst>
              </p:cNvPr>
              <p:cNvSpPr>
                <a:spLocks noRot="1" noChangeAspect="1" noMove="1" noResize="1" noEditPoints="1" noAdjustHandles="1" noChangeArrowheads="1" noChangeShapeType="1" noTextEdit="1"/>
              </p:cNvSpPr>
              <p:nvPr/>
            </p:nvSpPr>
            <p:spPr>
              <a:xfrm>
                <a:off x="5654782" y="4877717"/>
                <a:ext cx="1337289" cy="400110"/>
              </a:xfrm>
              <a:prstGeom prst="rect">
                <a:avLst/>
              </a:prstGeom>
              <a:blipFill>
                <a:blip r:embed="rId6"/>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598905E9-461D-4FE2-A56B-CBD3791E7325}"/>
                  </a:ext>
                </a:extLst>
              </p:cNvPr>
              <p:cNvSpPr/>
              <p:nvPr/>
            </p:nvSpPr>
            <p:spPr>
              <a:xfrm>
                <a:off x="360181" y="5384819"/>
                <a:ext cx="234622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𝜌</m:t>
                          </m:r>
                        </m:e>
                        <m:sub>
                          <m:r>
                            <a:rPr lang="en-US" sz="2000" i="1">
                              <a:latin typeface="Cambria Math" panose="02040503050406030204" pitchFamily="18" charset="0"/>
                            </a:rPr>
                            <m:t>𝐹</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𝑆</m:t>
                          </m:r>
                        </m:sub>
                      </m:sSub>
                      <m:r>
                        <a:rPr lang="en-US" sz="2000">
                          <a:latin typeface="Cambria Math" panose="02040503050406030204" pitchFamily="18" charset="0"/>
                        </a:rPr>
                        <m:t>×</m:t>
                      </m:r>
                      <m:r>
                        <a:rPr lang="en-US" sz="2000" i="1">
                          <a:latin typeface="Cambria Math" panose="02040503050406030204" pitchFamily="18" charset="0"/>
                        </a:rPr>
                        <m:t>𝑔</m:t>
                      </m:r>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i="1">
                              <a:latin typeface="Cambria Math" panose="02040503050406030204" pitchFamily="18" charset="0"/>
                            </a:rPr>
                            <m:t>𝑜</m:t>
                          </m:r>
                        </m:sub>
                      </m:sSub>
                      <m:r>
                        <a:rPr lang="en-US" sz="2000" i="1">
                          <a:latin typeface="Cambria Math" panose="02040503050406030204" pitchFamily="18" charset="0"/>
                        </a:rPr>
                        <m:t>𝑔</m:t>
                      </m:r>
                    </m:oMath>
                  </m:oMathPara>
                </a14:m>
                <a:endParaRPr lang="en-US" sz="2000" dirty="0"/>
              </a:p>
            </p:txBody>
          </p:sp>
        </mc:Choice>
        <mc:Fallback xmlns="">
          <p:sp>
            <p:nvSpPr>
              <p:cNvPr id="14" name="Rectangle 13">
                <a:extLst>
                  <a:ext uri="{FF2B5EF4-FFF2-40B4-BE49-F238E27FC236}">
                    <a16:creationId xmlns:a16="http://schemas.microsoft.com/office/drawing/2014/main" id="{598905E9-461D-4FE2-A56B-CBD3791E7325}"/>
                  </a:ext>
                </a:extLst>
              </p:cNvPr>
              <p:cNvSpPr>
                <a:spLocks noRot="1" noChangeAspect="1" noMove="1" noResize="1" noEditPoints="1" noAdjustHandles="1" noChangeArrowheads="1" noChangeShapeType="1" noTextEdit="1"/>
              </p:cNvSpPr>
              <p:nvPr/>
            </p:nvSpPr>
            <p:spPr>
              <a:xfrm>
                <a:off x="360181" y="5384819"/>
                <a:ext cx="2346220" cy="400110"/>
              </a:xfrm>
              <a:prstGeom prst="rect">
                <a:avLst/>
              </a:prstGeom>
              <a:blipFill>
                <a:blip r:embed="rId7"/>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190B8AA4-87BD-41D3-800E-33FAC0CA5A21}"/>
                  </a:ext>
                </a:extLst>
              </p:cNvPr>
              <p:cNvSpPr/>
              <p:nvPr/>
            </p:nvSpPr>
            <p:spPr>
              <a:xfrm>
                <a:off x="2998161" y="5411629"/>
                <a:ext cx="140737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i="1">
                              <a:latin typeface="Cambria Math" panose="02040503050406030204" pitchFamily="18" charset="0"/>
                            </a:rPr>
                            <m:t>𝑜</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𝜌</m:t>
                          </m:r>
                        </m:e>
                        <m:sub>
                          <m:r>
                            <a:rPr lang="en-US" sz="2000" i="1">
                              <a:latin typeface="Cambria Math" panose="02040503050406030204" pitchFamily="18" charset="0"/>
                            </a:rPr>
                            <m:t>𝑜</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𝑜</m:t>
                          </m:r>
                        </m:sub>
                      </m:sSub>
                    </m:oMath>
                  </m:oMathPara>
                </a14:m>
                <a:endParaRPr lang="en-US" sz="2000" dirty="0"/>
              </a:p>
            </p:txBody>
          </p:sp>
        </mc:Choice>
        <mc:Fallback xmlns="">
          <p:sp>
            <p:nvSpPr>
              <p:cNvPr id="15" name="Rectangle 14">
                <a:extLst>
                  <a:ext uri="{FF2B5EF4-FFF2-40B4-BE49-F238E27FC236}">
                    <a16:creationId xmlns:a16="http://schemas.microsoft.com/office/drawing/2014/main" id="{190B8AA4-87BD-41D3-800E-33FAC0CA5A21}"/>
                  </a:ext>
                </a:extLst>
              </p:cNvPr>
              <p:cNvSpPr>
                <a:spLocks noRot="1" noChangeAspect="1" noMove="1" noResize="1" noEditPoints="1" noAdjustHandles="1" noChangeArrowheads="1" noChangeShapeType="1" noTextEdit="1"/>
              </p:cNvSpPr>
              <p:nvPr/>
            </p:nvSpPr>
            <p:spPr>
              <a:xfrm>
                <a:off x="2998161" y="5411629"/>
                <a:ext cx="1407373" cy="400110"/>
              </a:xfrm>
              <a:prstGeom prst="rect">
                <a:avLst/>
              </a:prstGeom>
              <a:blipFill>
                <a:blip r:embed="rId8"/>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5C526111-5530-459C-B6DC-8A40205B01AB}"/>
                  </a:ext>
                </a:extLst>
              </p:cNvPr>
              <p:cNvSpPr/>
              <p:nvPr/>
            </p:nvSpPr>
            <p:spPr>
              <a:xfrm>
                <a:off x="4697294" y="5346758"/>
                <a:ext cx="249125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𝜌</m:t>
                          </m:r>
                        </m:e>
                        <m:sub>
                          <m:r>
                            <a:rPr lang="en-US" sz="2000" i="1">
                              <a:latin typeface="Cambria Math" panose="02040503050406030204" pitchFamily="18" charset="0"/>
                            </a:rPr>
                            <m:t>𝐹</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𝑆</m:t>
                          </m:r>
                        </m:sub>
                      </m:sSub>
                      <m:r>
                        <a:rPr lang="en-US" sz="2000">
                          <a:latin typeface="Cambria Math" panose="02040503050406030204" pitchFamily="18" charset="0"/>
                        </a:rPr>
                        <m:t>×</m:t>
                      </m:r>
                      <m:r>
                        <a:rPr lang="en-US" sz="2000" i="1">
                          <a:latin typeface="Cambria Math" panose="02040503050406030204" pitchFamily="18" charset="0"/>
                        </a:rPr>
                        <m:t>𝑔</m:t>
                      </m:r>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𝜌</m:t>
                          </m:r>
                        </m:e>
                        <m:sub>
                          <m:r>
                            <a:rPr lang="en-US" sz="2000" i="1">
                              <a:latin typeface="Cambria Math" panose="02040503050406030204" pitchFamily="18" charset="0"/>
                            </a:rPr>
                            <m:t>𝑜</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𝑜</m:t>
                          </m:r>
                        </m:sub>
                      </m:sSub>
                      <m:r>
                        <a:rPr lang="en-US" sz="2000" i="1">
                          <a:latin typeface="Cambria Math" panose="02040503050406030204" pitchFamily="18" charset="0"/>
                        </a:rPr>
                        <m:t>𝑔</m:t>
                      </m:r>
                    </m:oMath>
                  </m:oMathPara>
                </a14:m>
                <a:endParaRPr lang="en-US" sz="2000" dirty="0"/>
              </a:p>
            </p:txBody>
          </p:sp>
        </mc:Choice>
        <mc:Fallback xmlns="">
          <p:sp>
            <p:nvSpPr>
              <p:cNvPr id="16" name="Rectangle 15">
                <a:extLst>
                  <a:ext uri="{FF2B5EF4-FFF2-40B4-BE49-F238E27FC236}">
                    <a16:creationId xmlns:a16="http://schemas.microsoft.com/office/drawing/2014/main" id="{5C526111-5530-459C-B6DC-8A40205B01AB}"/>
                  </a:ext>
                </a:extLst>
              </p:cNvPr>
              <p:cNvSpPr>
                <a:spLocks noRot="1" noChangeAspect="1" noMove="1" noResize="1" noEditPoints="1" noAdjustHandles="1" noChangeArrowheads="1" noChangeShapeType="1" noTextEdit="1"/>
              </p:cNvSpPr>
              <p:nvPr/>
            </p:nvSpPr>
            <p:spPr>
              <a:xfrm>
                <a:off x="4697294" y="5346758"/>
                <a:ext cx="2491259" cy="400110"/>
              </a:xfrm>
              <a:prstGeom prst="rect">
                <a:avLst/>
              </a:prstGeom>
              <a:blipFill>
                <a:blip r:embed="rId9"/>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22F7F5EE-B82E-4511-A412-AB765561E266}"/>
                  </a:ext>
                </a:extLst>
              </p:cNvPr>
              <p:cNvSpPr/>
              <p:nvPr/>
            </p:nvSpPr>
            <p:spPr>
              <a:xfrm>
                <a:off x="457360" y="5980701"/>
                <a:ext cx="187160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𝜌</m:t>
                          </m:r>
                        </m:e>
                        <m:sub>
                          <m:r>
                            <a:rPr lang="en-US" sz="2000" i="1">
                              <a:latin typeface="Cambria Math" panose="02040503050406030204" pitchFamily="18" charset="0"/>
                            </a:rPr>
                            <m:t>𝐹</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𝑆</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𝜌</m:t>
                          </m:r>
                        </m:e>
                        <m:sub>
                          <m:r>
                            <a:rPr lang="en-US" sz="2000" i="1">
                              <a:latin typeface="Cambria Math" panose="02040503050406030204" pitchFamily="18" charset="0"/>
                            </a:rPr>
                            <m:t>𝑜</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𝑜</m:t>
                          </m:r>
                        </m:sub>
                      </m:sSub>
                    </m:oMath>
                  </m:oMathPara>
                </a14:m>
                <a:endParaRPr lang="en-US" sz="2000" dirty="0"/>
              </a:p>
            </p:txBody>
          </p:sp>
        </mc:Choice>
        <mc:Fallback xmlns="">
          <p:sp>
            <p:nvSpPr>
              <p:cNvPr id="17" name="Rectangle 16">
                <a:extLst>
                  <a:ext uri="{FF2B5EF4-FFF2-40B4-BE49-F238E27FC236}">
                    <a16:creationId xmlns:a16="http://schemas.microsoft.com/office/drawing/2014/main" id="{22F7F5EE-B82E-4511-A412-AB765561E266}"/>
                  </a:ext>
                </a:extLst>
              </p:cNvPr>
              <p:cNvSpPr>
                <a:spLocks noRot="1" noChangeAspect="1" noMove="1" noResize="1" noEditPoints="1" noAdjustHandles="1" noChangeArrowheads="1" noChangeShapeType="1" noTextEdit="1"/>
              </p:cNvSpPr>
              <p:nvPr/>
            </p:nvSpPr>
            <p:spPr>
              <a:xfrm>
                <a:off x="457360" y="5980701"/>
                <a:ext cx="1871603" cy="400110"/>
              </a:xfrm>
              <a:prstGeom prst="rect">
                <a:avLst/>
              </a:prstGeom>
              <a:blipFill>
                <a:blip r:embed="rId10"/>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BF264FD8-01C2-404A-8F75-B22104E22099}"/>
                  </a:ext>
                </a:extLst>
              </p:cNvPr>
              <p:cNvSpPr/>
              <p:nvPr/>
            </p:nvSpPr>
            <p:spPr>
              <a:xfrm>
                <a:off x="2690772" y="5972793"/>
                <a:ext cx="1304653" cy="7206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𝑆</m:t>
                          </m:r>
                        </m:sub>
                      </m:sSub>
                      <m:r>
                        <a:rPr lang="en-US" sz="200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𝜌</m:t>
                              </m:r>
                            </m:e>
                            <m:sub>
                              <m:r>
                                <a:rPr lang="en-US" sz="2000" i="1">
                                  <a:latin typeface="Cambria Math" panose="02040503050406030204" pitchFamily="18" charset="0"/>
                                </a:rPr>
                                <m:t>𝑜</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𝑜</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𝜌</m:t>
                              </m:r>
                            </m:e>
                            <m:sub>
                              <m:r>
                                <a:rPr lang="en-US" sz="2000" i="1">
                                  <a:latin typeface="Cambria Math" panose="02040503050406030204" pitchFamily="18" charset="0"/>
                                </a:rPr>
                                <m:t>𝐹</m:t>
                              </m:r>
                            </m:sub>
                          </m:sSub>
                        </m:den>
                      </m:f>
                    </m:oMath>
                  </m:oMathPara>
                </a14:m>
                <a:endParaRPr lang="en-US" sz="2000" dirty="0"/>
              </a:p>
            </p:txBody>
          </p:sp>
        </mc:Choice>
        <mc:Fallback xmlns="">
          <p:sp>
            <p:nvSpPr>
              <p:cNvPr id="18" name="Rectangle 17">
                <a:extLst>
                  <a:ext uri="{FF2B5EF4-FFF2-40B4-BE49-F238E27FC236}">
                    <a16:creationId xmlns:a16="http://schemas.microsoft.com/office/drawing/2014/main" id="{BF264FD8-01C2-404A-8F75-B22104E22099}"/>
                  </a:ext>
                </a:extLst>
              </p:cNvPr>
              <p:cNvSpPr>
                <a:spLocks noRot="1" noChangeAspect="1" noMove="1" noResize="1" noEditPoints="1" noAdjustHandles="1" noChangeArrowheads="1" noChangeShapeType="1" noTextEdit="1"/>
              </p:cNvSpPr>
              <p:nvPr/>
            </p:nvSpPr>
            <p:spPr>
              <a:xfrm>
                <a:off x="2690772" y="5972793"/>
                <a:ext cx="1304653" cy="72064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E9B742DB-6DA3-41B1-89AE-734B06D0CE61}"/>
                  </a:ext>
                </a:extLst>
              </p:cNvPr>
              <p:cNvSpPr/>
              <p:nvPr/>
            </p:nvSpPr>
            <p:spPr>
              <a:xfrm>
                <a:off x="4277354" y="5950157"/>
                <a:ext cx="2754857" cy="670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𝑆</m:t>
                          </m:r>
                        </m:sub>
                      </m:sSub>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600×1</m:t>
                          </m:r>
                        </m:num>
                        <m:den>
                          <m:r>
                            <a:rPr lang="en-US" sz="2000">
                              <a:latin typeface="Cambria Math" panose="02040503050406030204" pitchFamily="18" charset="0"/>
                            </a:rPr>
                            <m:t>1000</m:t>
                          </m:r>
                        </m:den>
                      </m:f>
                      <m:r>
                        <a:rPr lang="en-US" sz="2000">
                          <a:latin typeface="Cambria Math" panose="02040503050406030204" pitchFamily="18" charset="0"/>
                        </a:rPr>
                        <m:t>=0.6 </m:t>
                      </m:r>
                      <m:sSup>
                        <m:sSupPr>
                          <m:ctrlPr>
                            <a:rPr lang="en-US" sz="2000" i="1">
                              <a:latin typeface="Cambria Math" panose="02040503050406030204" pitchFamily="18" charset="0"/>
                            </a:rPr>
                          </m:ctrlPr>
                        </m:sSupPr>
                        <m:e>
                          <m:r>
                            <a:rPr lang="en-US" sz="2000" i="1">
                              <a:latin typeface="Cambria Math" panose="02040503050406030204" pitchFamily="18" charset="0"/>
                            </a:rPr>
                            <m:t>𝑚</m:t>
                          </m:r>
                        </m:e>
                        <m:sup>
                          <m:r>
                            <a:rPr lang="en-US" sz="2000">
                              <a:latin typeface="Cambria Math" panose="02040503050406030204" pitchFamily="18" charset="0"/>
                            </a:rPr>
                            <m:t>3</m:t>
                          </m:r>
                        </m:sup>
                      </m:sSup>
                    </m:oMath>
                  </m:oMathPara>
                </a14:m>
                <a:endParaRPr lang="en-US" sz="2000" dirty="0"/>
              </a:p>
            </p:txBody>
          </p:sp>
        </mc:Choice>
        <mc:Fallback xmlns="">
          <p:sp>
            <p:nvSpPr>
              <p:cNvPr id="19" name="Rectangle 18">
                <a:extLst>
                  <a:ext uri="{FF2B5EF4-FFF2-40B4-BE49-F238E27FC236}">
                    <a16:creationId xmlns:a16="http://schemas.microsoft.com/office/drawing/2014/main" id="{E9B742DB-6DA3-41B1-89AE-734B06D0CE61}"/>
                  </a:ext>
                </a:extLst>
              </p:cNvPr>
              <p:cNvSpPr>
                <a:spLocks noRot="1" noChangeAspect="1" noMove="1" noResize="1" noEditPoints="1" noAdjustHandles="1" noChangeArrowheads="1" noChangeShapeType="1" noTextEdit="1"/>
              </p:cNvSpPr>
              <p:nvPr/>
            </p:nvSpPr>
            <p:spPr>
              <a:xfrm>
                <a:off x="4277354" y="5950157"/>
                <a:ext cx="2754857" cy="670568"/>
              </a:xfrm>
              <a:prstGeom prst="rect">
                <a:avLst/>
              </a:prstGeom>
              <a:blipFill>
                <a:blip r:embed="rId12"/>
                <a:stretch>
                  <a:fillRect/>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3BA530F3-72E9-47DA-A1ED-45389F3810EE}"/>
              </a:ext>
            </a:extLst>
          </p:cNvPr>
          <p:cNvSpPr/>
          <p:nvPr/>
        </p:nvSpPr>
        <p:spPr>
          <a:xfrm>
            <a:off x="4314495" y="5950157"/>
            <a:ext cx="2677576" cy="7432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latin typeface="+mj-lt"/>
            </a:endParaRPr>
          </a:p>
        </p:txBody>
      </p:sp>
    </p:spTree>
    <p:extLst>
      <p:ext uri="{BB962C8B-B14F-4D97-AF65-F5344CB8AC3E}">
        <p14:creationId xmlns:p14="http://schemas.microsoft.com/office/powerpoint/2010/main" val="1857614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2: ANSWERS</a:t>
            </a:r>
          </a:p>
        </p:txBody>
      </p:sp>
      <p:sp>
        <p:nvSpPr>
          <p:cNvPr id="10" name="Rectangle 18">
            <a:extLst>
              <a:ext uri="{FF2B5EF4-FFF2-40B4-BE49-F238E27FC236}">
                <a16:creationId xmlns:a16="http://schemas.microsoft.com/office/drawing/2014/main" id="{4C42C74A-99C0-47DE-9121-86C4478E4946}"/>
              </a:ext>
            </a:extLst>
          </p:cNvPr>
          <p:cNvSpPr>
            <a:spLocks noChangeArrowheads="1"/>
          </p:cNvSpPr>
          <p:nvPr/>
        </p:nvSpPr>
        <p:spPr bwMode="auto">
          <a:xfrm>
            <a:off x="-1" y="743820"/>
            <a:ext cx="64531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(c) Buoyant</a:t>
            </a:r>
            <a:r>
              <a:rPr lang="en-US" sz="2400" kern="0" dirty="0">
                <a:ea typeface="Times New Roman" panose="02020603050405020304" pitchFamily="18" charset="0"/>
              </a:rPr>
              <a:t> force acting on the object</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3096EC5D-7C26-4A47-9508-07FF5E00B968}"/>
                  </a:ext>
                </a:extLst>
              </p:cNvPr>
              <p:cNvSpPr/>
              <p:nvPr/>
            </p:nvSpPr>
            <p:spPr>
              <a:xfrm>
                <a:off x="2662054" y="1226831"/>
                <a:ext cx="210153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𝑏</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𝜌</m:t>
                          </m:r>
                        </m:e>
                        <m:sub>
                          <m:r>
                            <a:rPr lang="en-US" sz="2000" i="1">
                              <a:latin typeface="Cambria Math" panose="02040503050406030204" pitchFamily="18" charset="0"/>
                            </a:rPr>
                            <m:t>𝐹</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𝑆</m:t>
                          </m:r>
                        </m:sub>
                      </m:sSub>
                      <m:r>
                        <a:rPr lang="en-US" sz="2000">
                          <a:latin typeface="Cambria Math" panose="02040503050406030204" pitchFamily="18" charset="0"/>
                        </a:rPr>
                        <m:t>×</m:t>
                      </m:r>
                      <m:r>
                        <a:rPr lang="en-US" sz="2000" i="1">
                          <a:latin typeface="Cambria Math" panose="02040503050406030204" pitchFamily="18" charset="0"/>
                        </a:rPr>
                        <m:t>𝑔</m:t>
                      </m:r>
                    </m:oMath>
                  </m:oMathPara>
                </a14:m>
                <a:endParaRPr lang="en-US" sz="2000" dirty="0"/>
              </a:p>
            </p:txBody>
          </p:sp>
        </mc:Choice>
        <mc:Fallback xmlns="">
          <p:sp>
            <p:nvSpPr>
              <p:cNvPr id="4" name="Rectangle 3">
                <a:extLst>
                  <a:ext uri="{FF2B5EF4-FFF2-40B4-BE49-F238E27FC236}">
                    <a16:creationId xmlns:a16="http://schemas.microsoft.com/office/drawing/2014/main" id="{3096EC5D-7C26-4A47-9508-07FF5E00B968}"/>
                  </a:ext>
                </a:extLst>
              </p:cNvPr>
              <p:cNvSpPr>
                <a:spLocks noRot="1" noChangeAspect="1" noMove="1" noResize="1" noEditPoints="1" noAdjustHandles="1" noChangeArrowheads="1" noChangeShapeType="1" noTextEdit="1"/>
              </p:cNvSpPr>
              <p:nvPr/>
            </p:nvSpPr>
            <p:spPr>
              <a:xfrm>
                <a:off x="2662054" y="1226831"/>
                <a:ext cx="2101537" cy="400110"/>
              </a:xfrm>
              <a:prstGeom prst="rect">
                <a:avLst/>
              </a:prstGeom>
              <a:blipFill>
                <a:blip r:embed="rId2"/>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64070A22-E6ED-4979-AC64-BF66C702D98A}"/>
                  </a:ext>
                </a:extLst>
              </p:cNvPr>
              <p:cNvSpPr/>
              <p:nvPr/>
            </p:nvSpPr>
            <p:spPr>
              <a:xfrm>
                <a:off x="1817880" y="1617509"/>
                <a:ext cx="397769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𝑏</m:t>
                          </m:r>
                        </m:sub>
                      </m:sSub>
                      <m:r>
                        <a:rPr lang="en-US" sz="2000">
                          <a:latin typeface="Cambria Math" panose="02040503050406030204" pitchFamily="18" charset="0"/>
                        </a:rPr>
                        <m:t>=1000×0.6×9.81=5880 </m:t>
                      </m:r>
                      <m:r>
                        <a:rPr lang="en-US" sz="2000" i="1">
                          <a:latin typeface="Cambria Math" panose="02040503050406030204" pitchFamily="18" charset="0"/>
                        </a:rPr>
                        <m:t>𝑁</m:t>
                      </m:r>
                    </m:oMath>
                  </m:oMathPara>
                </a14:m>
                <a:endParaRPr lang="en-US" sz="2000" dirty="0"/>
              </a:p>
            </p:txBody>
          </p:sp>
        </mc:Choice>
        <mc:Fallback xmlns="">
          <p:sp>
            <p:nvSpPr>
              <p:cNvPr id="5" name="Rectangle 4">
                <a:extLst>
                  <a:ext uri="{FF2B5EF4-FFF2-40B4-BE49-F238E27FC236}">
                    <a16:creationId xmlns:a16="http://schemas.microsoft.com/office/drawing/2014/main" id="{64070A22-E6ED-4979-AC64-BF66C702D98A}"/>
                  </a:ext>
                </a:extLst>
              </p:cNvPr>
              <p:cNvSpPr>
                <a:spLocks noRot="1" noChangeAspect="1" noMove="1" noResize="1" noEditPoints="1" noAdjustHandles="1" noChangeArrowheads="1" noChangeShapeType="1" noTextEdit="1"/>
              </p:cNvSpPr>
              <p:nvPr/>
            </p:nvSpPr>
            <p:spPr>
              <a:xfrm>
                <a:off x="1817880" y="1617509"/>
                <a:ext cx="3977692" cy="400110"/>
              </a:xfrm>
              <a:prstGeom prst="rect">
                <a:avLst/>
              </a:prstGeom>
              <a:blipFill>
                <a:blip r:embed="rId3"/>
                <a:stretch>
                  <a:fillRect b="-30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18">
                <a:extLst>
                  <a:ext uri="{FF2B5EF4-FFF2-40B4-BE49-F238E27FC236}">
                    <a16:creationId xmlns:a16="http://schemas.microsoft.com/office/drawing/2014/main" id="{37174AD6-8BA9-46F5-BFCE-4E6F4AA14DB5}"/>
                  </a:ext>
                </a:extLst>
              </p:cNvPr>
              <p:cNvSpPr>
                <a:spLocks noChangeArrowheads="1"/>
              </p:cNvSpPr>
              <p:nvPr/>
            </p:nvSpPr>
            <p:spPr bwMode="auto">
              <a:xfrm>
                <a:off x="0" y="2095845"/>
                <a:ext cx="6453175"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(d) </a:t>
                </a:r>
                <a:r>
                  <a:rPr lang="en-US" sz="2400" kern="0" dirty="0">
                    <a:ea typeface="Times New Roman" panose="02020603050405020304" pitchFamily="18" charset="0"/>
                  </a:rPr>
                  <a:t>New submerged volume </a:t>
                </a:r>
                <a14:m>
                  <m:oMath xmlns:m="http://schemas.openxmlformats.org/officeDocument/2006/math">
                    <m:sSubSup>
                      <m:sSubSupPr>
                        <m:ctrlPr>
                          <a:rPr lang="en-US" sz="2000" i="1" kern="100">
                            <a:latin typeface="Cambria Math" panose="02040503050406030204" pitchFamily="18" charset="0"/>
                            <a:ea typeface="Calibri" panose="020F0502020204030204" pitchFamily="34" charset="0"/>
                            <a:cs typeface="Times New Roman" panose="02020603050405020304" pitchFamily="18" charset="0"/>
                          </a:rPr>
                        </m:ctrlPr>
                      </m:sSubSup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𝑉</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𝑠</m:t>
                        </m:r>
                      </m:sub>
                      <m:sup>
                        <m:r>
                          <a:rPr lang="en-US" sz="2400" i="1" kern="0">
                            <a:latin typeface="Cambria Math" panose="02040503050406030204" pitchFamily="18" charset="0"/>
                            <a:ea typeface="Times New Roman" panose="02020603050405020304" pitchFamily="18" charset="0"/>
                            <a:cs typeface="Times New Roman" panose="02020603050405020304" pitchFamily="18" charset="0"/>
                          </a:rPr>
                          <m:t>′</m:t>
                        </m:r>
                      </m:sup>
                    </m:sSubSup>
                  </m:oMath>
                </a14:m>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Choice>
        <mc:Fallback xmlns="">
          <p:sp>
            <p:nvSpPr>
              <p:cNvPr id="21" name="Rectangle 18">
                <a:extLst>
                  <a:ext uri="{FF2B5EF4-FFF2-40B4-BE49-F238E27FC236}">
                    <a16:creationId xmlns:a16="http://schemas.microsoft.com/office/drawing/2014/main" id="{37174AD6-8BA9-46F5-BFCE-4E6F4AA14DB5}"/>
                  </a:ext>
                </a:extLst>
              </p:cNvPr>
              <p:cNvSpPr>
                <a:spLocks noRot="1" noChangeAspect="1" noMove="1" noResize="1" noEditPoints="1" noAdjustHandles="1" noChangeArrowheads="1" noChangeShapeType="1" noTextEdit="1"/>
              </p:cNvSpPr>
              <p:nvPr/>
            </p:nvSpPr>
            <p:spPr bwMode="auto">
              <a:xfrm>
                <a:off x="0" y="2095845"/>
                <a:ext cx="6453175" cy="461665"/>
              </a:xfrm>
              <a:prstGeom prst="rect">
                <a:avLst/>
              </a:prstGeom>
              <a:blipFill>
                <a:blip r:embed="rId4"/>
                <a:stretch>
                  <a:fillRect l="-1416" t="-10526" b="-28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19E0C5E7-3F4A-4005-AAE9-B5A7926BA90A}"/>
                  </a:ext>
                </a:extLst>
              </p:cNvPr>
              <p:cNvSpPr/>
              <p:nvPr/>
            </p:nvSpPr>
            <p:spPr>
              <a:xfrm>
                <a:off x="3617026" y="2666514"/>
                <a:ext cx="121193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𝑊</m:t>
                      </m:r>
                      <m:r>
                        <a:rPr lang="en-US" sz="2000">
                          <a:latin typeface="Cambria Math" panose="02040503050406030204" pitchFamily="18" charset="0"/>
                        </a:rPr>
                        <m:t>=</m:t>
                      </m:r>
                      <m:r>
                        <a:rPr lang="en-US" sz="2000" i="1">
                          <a:latin typeface="Cambria Math" panose="02040503050406030204" pitchFamily="18" charset="0"/>
                        </a:rPr>
                        <m:t>𝑚𝑔</m:t>
                      </m:r>
                    </m:oMath>
                  </m:oMathPara>
                </a14:m>
                <a:endParaRPr lang="en-US" sz="2000" dirty="0"/>
              </a:p>
            </p:txBody>
          </p:sp>
        </mc:Choice>
        <mc:Fallback xmlns="">
          <p:sp>
            <p:nvSpPr>
              <p:cNvPr id="22" name="Rectangle 21">
                <a:extLst>
                  <a:ext uri="{FF2B5EF4-FFF2-40B4-BE49-F238E27FC236}">
                    <a16:creationId xmlns:a16="http://schemas.microsoft.com/office/drawing/2014/main" id="{19E0C5E7-3F4A-4005-AAE9-B5A7926BA90A}"/>
                  </a:ext>
                </a:extLst>
              </p:cNvPr>
              <p:cNvSpPr>
                <a:spLocks noRot="1" noChangeAspect="1" noMove="1" noResize="1" noEditPoints="1" noAdjustHandles="1" noChangeArrowheads="1" noChangeShapeType="1" noTextEdit="1"/>
              </p:cNvSpPr>
              <p:nvPr/>
            </p:nvSpPr>
            <p:spPr>
              <a:xfrm>
                <a:off x="3617026" y="2666514"/>
                <a:ext cx="1211935" cy="400110"/>
              </a:xfrm>
              <a:prstGeom prst="rect">
                <a:avLst/>
              </a:prstGeom>
              <a:blipFill>
                <a:blip r:embed="rId5"/>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24CC61CD-C395-4591-A163-BE80718B71AC}"/>
                  </a:ext>
                </a:extLst>
              </p:cNvPr>
              <p:cNvSpPr/>
              <p:nvPr/>
            </p:nvSpPr>
            <p:spPr>
              <a:xfrm>
                <a:off x="2886315" y="3096898"/>
                <a:ext cx="305410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𝑊</m:t>
                      </m:r>
                      <m:r>
                        <a:rPr lang="en-US" sz="2000">
                          <a:latin typeface="Cambria Math" panose="02040503050406030204" pitchFamily="18" charset="0"/>
                        </a:rPr>
                        <m:t>=100×9.81=981 </m:t>
                      </m:r>
                      <m:r>
                        <a:rPr lang="en-US" sz="2000" i="1">
                          <a:latin typeface="Cambria Math" panose="02040503050406030204" pitchFamily="18" charset="0"/>
                        </a:rPr>
                        <m:t>𝑁</m:t>
                      </m:r>
                    </m:oMath>
                  </m:oMathPara>
                </a14:m>
                <a:endParaRPr lang="en-US" sz="2000" dirty="0"/>
              </a:p>
            </p:txBody>
          </p:sp>
        </mc:Choice>
        <mc:Fallback xmlns="">
          <p:sp>
            <p:nvSpPr>
              <p:cNvPr id="23" name="Rectangle 22">
                <a:extLst>
                  <a:ext uri="{FF2B5EF4-FFF2-40B4-BE49-F238E27FC236}">
                    <a16:creationId xmlns:a16="http://schemas.microsoft.com/office/drawing/2014/main" id="{24CC61CD-C395-4591-A163-BE80718B71AC}"/>
                  </a:ext>
                </a:extLst>
              </p:cNvPr>
              <p:cNvSpPr>
                <a:spLocks noRot="1" noChangeAspect="1" noMove="1" noResize="1" noEditPoints="1" noAdjustHandles="1" noChangeArrowheads="1" noChangeShapeType="1" noTextEdit="1"/>
              </p:cNvSpPr>
              <p:nvPr/>
            </p:nvSpPr>
            <p:spPr>
              <a:xfrm>
                <a:off x="2886315" y="3096898"/>
                <a:ext cx="3054106" cy="400110"/>
              </a:xfrm>
              <a:prstGeom prst="rect">
                <a:avLst/>
              </a:prstGeom>
              <a:blipFill>
                <a:blip r:embed="rId6"/>
                <a:stretch>
                  <a:fillRect/>
                </a:stretch>
              </a:blipFill>
            </p:spPr>
            <p:txBody>
              <a:bodyPr/>
              <a:lstStyle/>
              <a:p>
                <a:r>
                  <a:rPr lang="en-US">
                    <a:noFill/>
                  </a:rPr>
                  <a:t> </a:t>
                </a:r>
              </a:p>
            </p:txBody>
          </p:sp>
        </mc:Fallback>
      </mc:AlternateContent>
      <p:sp>
        <p:nvSpPr>
          <p:cNvPr id="24" name="Rectangle 23">
            <a:extLst>
              <a:ext uri="{FF2B5EF4-FFF2-40B4-BE49-F238E27FC236}">
                <a16:creationId xmlns:a16="http://schemas.microsoft.com/office/drawing/2014/main" id="{D139FBDD-EA62-4449-9EE3-3182F1919E31}"/>
              </a:ext>
            </a:extLst>
          </p:cNvPr>
          <p:cNvSpPr/>
          <p:nvPr/>
        </p:nvSpPr>
        <p:spPr>
          <a:xfrm>
            <a:off x="-1" y="3360212"/>
            <a:ext cx="1385316" cy="400110"/>
          </a:xfrm>
          <a:prstGeom prst="rect">
            <a:avLst/>
          </a:prstGeom>
        </p:spPr>
        <p:txBody>
          <a:bodyPr wrap="none">
            <a:spAutoFit/>
          </a:bodyPr>
          <a:lstStyle/>
          <a:p>
            <a:r>
              <a:rPr lang="en-US" sz="2000" kern="0" dirty="0">
                <a:latin typeface="Times New Roman" panose="02020603050405020304" pitchFamily="18" charset="0"/>
                <a:ea typeface="Times New Roman" panose="02020603050405020304" pitchFamily="18" charset="0"/>
              </a:rPr>
              <a:t>Total force:</a:t>
            </a:r>
            <a:endParaRPr lang="en-US" sz="2000" dirty="0"/>
          </a:p>
        </p:txBody>
      </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2356AA98-9A8E-4789-8301-537013AF000E}"/>
                  </a:ext>
                </a:extLst>
              </p:cNvPr>
              <p:cNvSpPr/>
              <p:nvPr/>
            </p:nvSpPr>
            <p:spPr>
              <a:xfrm>
                <a:off x="1817880" y="3613666"/>
                <a:ext cx="329942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𝐹</m:t>
                          </m:r>
                        </m:e>
                        <m:sub>
                          <m:r>
                            <a:rPr lang="en-US" sz="2000" i="1">
                              <a:latin typeface="Cambria Math" panose="02040503050406030204" pitchFamily="18" charset="0"/>
                            </a:rPr>
                            <m:t>𝑏</m:t>
                          </m:r>
                        </m:sub>
                        <m:sup>
                          <m:r>
                            <a:rPr lang="en-US" sz="2000">
                              <a:latin typeface="Cambria Math" panose="02040503050406030204" pitchFamily="18" charset="0"/>
                            </a:rPr>
                            <m:t>′</m:t>
                          </m:r>
                        </m:sup>
                      </m:sSubSup>
                      <m:r>
                        <a:rPr lang="en-US" sz="2000">
                          <a:latin typeface="Cambria Math" panose="02040503050406030204" pitchFamily="18" charset="0"/>
                        </a:rPr>
                        <m:t>=5880+981=6861 </m:t>
                      </m:r>
                      <m:r>
                        <a:rPr lang="en-US" sz="2000" i="1">
                          <a:latin typeface="Cambria Math" panose="02040503050406030204" pitchFamily="18" charset="0"/>
                        </a:rPr>
                        <m:t>𝑁</m:t>
                      </m:r>
                    </m:oMath>
                  </m:oMathPara>
                </a14:m>
                <a:endParaRPr lang="en-US" sz="2000" dirty="0"/>
              </a:p>
            </p:txBody>
          </p:sp>
        </mc:Choice>
        <mc:Fallback xmlns="">
          <p:sp>
            <p:nvSpPr>
              <p:cNvPr id="25" name="Rectangle 24">
                <a:extLst>
                  <a:ext uri="{FF2B5EF4-FFF2-40B4-BE49-F238E27FC236}">
                    <a16:creationId xmlns:a16="http://schemas.microsoft.com/office/drawing/2014/main" id="{2356AA98-9A8E-4789-8301-537013AF000E}"/>
                  </a:ext>
                </a:extLst>
              </p:cNvPr>
              <p:cNvSpPr>
                <a:spLocks noRot="1" noChangeAspect="1" noMove="1" noResize="1" noEditPoints="1" noAdjustHandles="1" noChangeArrowheads="1" noChangeShapeType="1" noTextEdit="1"/>
              </p:cNvSpPr>
              <p:nvPr/>
            </p:nvSpPr>
            <p:spPr>
              <a:xfrm>
                <a:off x="1817880" y="3613666"/>
                <a:ext cx="3299428" cy="400110"/>
              </a:xfrm>
              <a:prstGeom prst="rect">
                <a:avLst/>
              </a:prstGeom>
              <a:blipFill>
                <a:blip r:embed="rId7"/>
                <a:stretch>
                  <a:fillRect b="-4615"/>
                </a:stretch>
              </a:blipFill>
            </p:spPr>
            <p:txBody>
              <a:bodyPr/>
              <a:lstStyle/>
              <a:p>
                <a:r>
                  <a:rPr lang="en-US">
                    <a:noFill/>
                  </a:rPr>
                  <a:t> </a:t>
                </a:r>
              </a:p>
            </p:txBody>
          </p:sp>
        </mc:Fallback>
      </mc:AlternateContent>
      <p:sp>
        <p:nvSpPr>
          <p:cNvPr id="26" name="Rectangle 25">
            <a:extLst>
              <a:ext uri="{FF2B5EF4-FFF2-40B4-BE49-F238E27FC236}">
                <a16:creationId xmlns:a16="http://schemas.microsoft.com/office/drawing/2014/main" id="{0A00C31D-C8C1-4BCC-AE32-6A2B2D07CA63}"/>
              </a:ext>
            </a:extLst>
          </p:cNvPr>
          <p:cNvSpPr/>
          <p:nvPr/>
        </p:nvSpPr>
        <p:spPr>
          <a:xfrm>
            <a:off x="0" y="4036397"/>
            <a:ext cx="2254143" cy="400110"/>
          </a:xfrm>
          <a:prstGeom prst="rect">
            <a:avLst/>
          </a:prstGeom>
        </p:spPr>
        <p:txBody>
          <a:bodyPr wrap="none">
            <a:spAutoFit/>
          </a:bodyPr>
          <a:lstStyle/>
          <a:p>
            <a:r>
              <a:rPr lang="en-US" sz="2000" kern="0" dirty="0">
                <a:latin typeface="Times New Roman" panose="02020603050405020304" pitchFamily="18" charset="0"/>
                <a:ea typeface="Times New Roman" panose="02020603050405020304" pitchFamily="18" charset="0"/>
              </a:rPr>
              <a:t>Submerged volume:</a:t>
            </a:r>
            <a:endParaRPr lang="en-US" sz="2000" dirty="0"/>
          </a:p>
        </p:txBody>
      </p: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B20F61EB-3784-4595-B453-DCEAE97E7088}"/>
                  </a:ext>
                </a:extLst>
              </p:cNvPr>
              <p:cNvSpPr/>
              <p:nvPr/>
            </p:nvSpPr>
            <p:spPr>
              <a:xfrm>
                <a:off x="2587095" y="4226074"/>
                <a:ext cx="211654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𝐹</m:t>
                          </m:r>
                        </m:e>
                        <m:sub>
                          <m:r>
                            <a:rPr lang="en-US" sz="2000" i="1">
                              <a:latin typeface="Cambria Math" panose="02040503050406030204" pitchFamily="18" charset="0"/>
                            </a:rPr>
                            <m:t>𝑏</m:t>
                          </m:r>
                        </m:sub>
                        <m:sup>
                          <m:r>
                            <a:rPr lang="en-US" sz="2000">
                              <a:latin typeface="Cambria Math" panose="02040503050406030204" pitchFamily="18" charset="0"/>
                            </a:rPr>
                            <m:t>′</m:t>
                          </m:r>
                        </m:sup>
                      </m:sSubSup>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𝜌</m:t>
                          </m:r>
                        </m:e>
                        <m:sub>
                          <m:r>
                            <a:rPr lang="en-US" sz="2000" i="1">
                              <a:latin typeface="Cambria Math" panose="02040503050406030204" pitchFamily="18" charset="0"/>
                            </a:rPr>
                            <m:t>𝐹</m:t>
                          </m:r>
                        </m:sub>
                      </m:sSub>
                      <m:r>
                        <a:rPr lang="en-US" sz="200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𝑉</m:t>
                          </m:r>
                        </m:e>
                        <m:sub>
                          <m:r>
                            <a:rPr lang="en-US" sz="2000" i="1">
                              <a:latin typeface="Cambria Math" panose="02040503050406030204" pitchFamily="18" charset="0"/>
                            </a:rPr>
                            <m:t>𝑠</m:t>
                          </m:r>
                        </m:sub>
                        <m:sup>
                          <m:r>
                            <a:rPr lang="en-US" sz="2000">
                              <a:latin typeface="Cambria Math" panose="02040503050406030204" pitchFamily="18" charset="0"/>
                            </a:rPr>
                            <m:t>′</m:t>
                          </m:r>
                        </m:sup>
                      </m:sSubSup>
                      <m:r>
                        <a:rPr lang="en-US" sz="2000">
                          <a:latin typeface="Cambria Math" panose="02040503050406030204" pitchFamily="18" charset="0"/>
                        </a:rPr>
                        <m:t>×</m:t>
                      </m:r>
                      <m:r>
                        <a:rPr lang="en-US" sz="2000" i="1">
                          <a:latin typeface="Cambria Math" panose="02040503050406030204" pitchFamily="18" charset="0"/>
                        </a:rPr>
                        <m:t>𝑔</m:t>
                      </m:r>
                    </m:oMath>
                  </m:oMathPara>
                </a14:m>
                <a:endParaRPr lang="en-US" sz="2000" dirty="0"/>
              </a:p>
            </p:txBody>
          </p:sp>
        </mc:Choice>
        <mc:Fallback xmlns="">
          <p:sp>
            <p:nvSpPr>
              <p:cNvPr id="27" name="Rectangle 26">
                <a:extLst>
                  <a:ext uri="{FF2B5EF4-FFF2-40B4-BE49-F238E27FC236}">
                    <a16:creationId xmlns:a16="http://schemas.microsoft.com/office/drawing/2014/main" id="{B20F61EB-3784-4595-B453-DCEAE97E7088}"/>
                  </a:ext>
                </a:extLst>
              </p:cNvPr>
              <p:cNvSpPr>
                <a:spLocks noRot="1" noChangeAspect="1" noMove="1" noResize="1" noEditPoints="1" noAdjustHandles="1" noChangeArrowheads="1" noChangeShapeType="1" noTextEdit="1"/>
              </p:cNvSpPr>
              <p:nvPr/>
            </p:nvSpPr>
            <p:spPr>
              <a:xfrm>
                <a:off x="2587095" y="4226074"/>
                <a:ext cx="2116541" cy="400110"/>
              </a:xfrm>
              <a:prstGeom prst="rect">
                <a:avLst/>
              </a:prstGeom>
              <a:blipFill>
                <a:blip r:embed="rId8"/>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6917AE7C-6A46-41FB-81CC-216A2C68D178}"/>
                  </a:ext>
                </a:extLst>
              </p:cNvPr>
              <p:cNvSpPr/>
              <p:nvPr/>
            </p:nvSpPr>
            <p:spPr>
              <a:xfrm>
                <a:off x="2514404" y="4734520"/>
                <a:ext cx="1562864" cy="7503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𝑉</m:t>
                          </m:r>
                        </m:e>
                        <m:sub>
                          <m:r>
                            <a:rPr lang="en-US" sz="2000" i="1">
                              <a:latin typeface="Cambria Math" panose="02040503050406030204" pitchFamily="18" charset="0"/>
                            </a:rPr>
                            <m:t>𝑠</m:t>
                          </m:r>
                        </m:sub>
                        <m:sup>
                          <m:r>
                            <a:rPr lang="en-US" sz="2000">
                              <a:latin typeface="Cambria Math" panose="02040503050406030204" pitchFamily="18" charset="0"/>
                            </a:rPr>
                            <m:t>′</m:t>
                          </m:r>
                        </m:sup>
                      </m:sSubSup>
                      <m:r>
                        <a:rPr lang="en-US" sz="2000">
                          <a:latin typeface="Cambria Math" panose="02040503050406030204" pitchFamily="18" charset="0"/>
                        </a:rPr>
                        <m:t>=</m:t>
                      </m:r>
                      <m:f>
                        <m:fPr>
                          <m:ctrlPr>
                            <a:rPr lang="en-US" sz="2000" i="1">
                              <a:latin typeface="Cambria Math" panose="02040503050406030204" pitchFamily="18" charset="0"/>
                            </a:rPr>
                          </m:ctrlPr>
                        </m:fPr>
                        <m:num>
                          <m:sSubSup>
                            <m:sSubSupPr>
                              <m:ctrlPr>
                                <a:rPr lang="en-US" sz="2000" i="1">
                                  <a:latin typeface="Cambria Math" panose="02040503050406030204" pitchFamily="18" charset="0"/>
                                </a:rPr>
                              </m:ctrlPr>
                            </m:sSubSupPr>
                            <m:e>
                              <m:r>
                                <a:rPr lang="en-US" sz="2000" i="1">
                                  <a:latin typeface="Cambria Math" panose="02040503050406030204" pitchFamily="18" charset="0"/>
                                </a:rPr>
                                <m:t>𝐹</m:t>
                              </m:r>
                            </m:e>
                            <m:sub>
                              <m:r>
                                <a:rPr lang="en-US" sz="2000" i="1">
                                  <a:latin typeface="Cambria Math" panose="02040503050406030204" pitchFamily="18" charset="0"/>
                                </a:rPr>
                                <m:t>𝑏</m:t>
                              </m:r>
                            </m:sub>
                            <m:sup>
                              <m:r>
                                <a:rPr lang="en-US" sz="2000">
                                  <a:latin typeface="Cambria Math" panose="02040503050406030204" pitchFamily="18" charset="0"/>
                                </a:rPr>
                                <m:t>′</m:t>
                              </m:r>
                            </m:sup>
                          </m:sSubSup>
                        </m:num>
                        <m:den>
                          <m:sSub>
                            <m:sSubPr>
                              <m:ctrlPr>
                                <a:rPr lang="en-US" sz="2000" i="1">
                                  <a:latin typeface="Cambria Math" panose="02040503050406030204" pitchFamily="18" charset="0"/>
                                </a:rPr>
                              </m:ctrlPr>
                            </m:sSubPr>
                            <m:e>
                              <m:r>
                                <a:rPr lang="en-US" sz="2000" i="1">
                                  <a:latin typeface="Cambria Math" panose="02040503050406030204" pitchFamily="18" charset="0"/>
                                </a:rPr>
                                <m:t>𝜌</m:t>
                              </m:r>
                            </m:e>
                            <m:sub>
                              <m:r>
                                <a:rPr lang="en-US" sz="2000" i="1">
                                  <a:latin typeface="Cambria Math" panose="02040503050406030204" pitchFamily="18" charset="0"/>
                                </a:rPr>
                                <m:t>𝐹</m:t>
                              </m:r>
                            </m:sub>
                          </m:sSub>
                          <m:r>
                            <a:rPr lang="en-US" sz="2000">
                              <a:latin typeface="Cambria Math" panose="02040503050406030204" pitchFamily="18" charset="0"/>
                            </a:rPr>
                            <m:t>×</m:t>
                          </m:r>
                          <m:r>
                            <a:rPr lang="en-US" sz="2000" i="1">
                              <a:latin typeface="Cambria Math" panose="02040503050406030204" pitchFamily="18" charset="0"/>
                            </a:rPr>
                            <m:t>𝑔</m:t>
                          </m:r>
                        </m:den>
                      </m:f>
                    </m:oMath>
                  </m:oMathPara>
                </a14:m>
                <a:endParaRPr lang="en-US" sz="2000" dirty="0"/>
              </a:p>
            </p:txBody>
          </p:sp>
        </mc:Choice>
        <mc:Fallback xmlns="">
          <p:sp>
            <p:nvSpPr>
              <p:cNvPr id="28" name="Rectangle 27">
                <a:extLst>
                  <a:ext uri="{FF2B5EF4-FFF2-40B4-BE49-F238E27FC236}">
                    <a16:creationId xmlns:a16="http://schemas.microsoft.com/office/drawing/2014/main" id="{6917AE7C-6A46-41FB-81CC-216A2C68D178}"/>
                  </a:ext>
                </a:extLst>
              </p:cNvPr>
              <p:cNvSpPr>
                <a:spLocks noRot="1" noChangeAspect="1" noMove="1" noResize="1" noEditPoints="1" noAdjustHandles="1" noChangeArrowheads="1" noChangeShapeType="1" noTextEdit="1"/>
              </p:cNvSpPr>
              <p:nvPr/>
            </p:nvSpPr>
            <p:spPr>
              <a:xfrm>
                <a:off x="2514404" y="4734520"/>
                <a:ext cx="1562864" cy="75039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B5A806B1-E007-44B3-BCCE-DC20F25B9FC4}"/>
                  </a:ext>
                </a:extLst>
              </p:cNvPr>
              <p:cNvSpPr/>
              <p:nvPr/>
            </p:nvSpPr>
            <p:spPr>
              <a:xfrm>
                <a:off x="2451887" y="5778896"/>
                <a:ext cx="3250762" cy="670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𝑉</m:t>
                          </m:r>
                        </m:e>
                        <m:sub>
                          <m:r>
                            <a:rPr lang="en-US" sz="2000" i="1">
                              <a:latin typeface="Cambria Math" panose="02040503050406030204" pitchFamily="18" charset="0"/>
                            </a:rPr>
                            <m:t>𝑠</m:t>
                          </m:r>
                        </m:sub>
                        <m:sup>
                          <m:r>
                            <a:rPr lang="en-US" sz="2000">
                              <a:latin typeface="Cambria Math" panose="02040503050406030204" pitchFamily="18" charset="0"/>
                            </a:rPr>
                            <m:t>′</m:t>
                          </m:r>
                        </m:sup>
                      </m:sSubSup>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6861</m:t>
                          </m:r>
                        </m:num>
                        <m:den>
                          <m:r>
                            <a:rPr lang="en-US" sz="2000">
                              <a:latin typeface="Cambria Math" panose="02040503050406030204" pitchFamily="18" charset="0"/>
                            </a:rPr>
                            <m:t>1000×9.81</m:t>
                          </m:r>
                        </m:den>
                      </m:f>
                      <m:r>
                        <a:rPr lang="en-US" sz="2000">
                          <a:latin typeface="Cambria Math" panose="02040503050406030204" pitchFamily="18" charset="0"/>
                        </a:rPr>
                        <m:t>=0.7 </m:t>
                      </m:r>
                      <m:sSup>
                        <m:sSupPr>
                          <m:ctrlPr>
                            <a:rPr lang="en-US" sz="2000" i="1">
                              <a:latin typeface="Cambria Math" panose="02040503050406030204" pitchFamily="18" charset="0"/>
                            </a:rPr>
                          </m:ctrlPr>
                        </m:sSupPr>
                        <m:e>
                          <m:r>
                            <a:rPr lang="en-US" sz="2000" i="1">
                              <a:latin typeface="Cambria Math" panose="02040503050406030204" pitchFamily="18" charset="0"/>
                            </a:rPr>
                            <m:t>𝑚</m:t>
                          </m:r>
                        </m:e>
                        <m:sup>
                          <m:r>
                            <a:rPr lang="en-US" sz="2000">
                              <a:latin typeface="Cambria Math" panose="02040503050406030204" pitchFamily="18" charset="0"/>
                            </a:rPr>
                            <m:t>3</m:t>
                          </m:r>
                        </m:sup>
                      </m:sSup>
                    </m:oMath>
                  </m:oMathPara>
                </a14:m>
                <a:endParaRPr lang="en-US" sz="2000" dirty="0"/>
              </a:p>
            </p:txBody>
          </p:sp>
        </mc:Choice>
        <mc:Fallback xmlns="">
          <p:sp>
            <p:nvSpPr>
              <p:cNvPr id="29" name="Rectangle 28">
                <a:extLst>
                  <a:ext uri="{FF2B5EF4-FFF2-40B4-BE49-F238E27FC236}">
                    <a16:creationId xmlns:a16="http://schemas.microsoft.com/office/drawing/2014/main" id="{B5A806B1-E007-44B3-BCCE-DC20F25B9FC4}"/>
                  </a:ext>
                </a:extLst>
              </p:cNvPr>
              <p:cNvSpPr>
                <a:spLocks noRot="1" noChangeAspect="1" noMove="1" noResize="1" noEditPoints="1" noAdjustHandles="1" noChangeArrowheads="1" noChangeShapeType="1" noTextEdit="1"/>
              </p:cNvSpPr>
              <p:nvPr/>
            </p:nvSpPr>
            <p:spPr>
              <a:xfrm>
                <a:off x="2451887" y="5778896"/>
                <a:ext cx="3250762" cy="670568"/>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90307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3</a:t>
            </a:r>
          </a:p>
        </p:txBody>
      </p:sp>
      <p:sp>
        <p:nvSpPr>
          <p:cNvPr id="4" name="Rectangle 3">
            <a:extLst>
              <a:ext uri="{FF2B5EF4-FFF2-40B4-BE49-F238E27FC236}">
                <a16:creationId xmlns:a16="http://schemas.microsoft.com/office/drawing/2014/main" id="{487F2406-70BD-4EE7-A55C-BB33CFB09CE2}"/>
              </a:ext>
            </a:extLst>
          </p:cNvPr>
          <p:cNvSpPr/>
          <p:nvPr/>
        </p:nvSpPr>
        <p:spPr>
          <a:xfrm>
            <a:off x="81894" y="822442"/>
            <a:ext cx="8686799" cy="3930050"/>
          </a:xfrm>
          <a:prstGeom prst="rect">
            <a:avLst/>
          </a:prstGeom>
        </p:spPr>
        <p:txBody>
          <a:bodyPr wrap="square">
            <a:spAutoFit/>
          </a:bodyPr>
          <a:lstStyle/>
          <a:p>
            <a:pPr lvl="0">
              <a:lnSpc>
                <a:spcPct val="107000"/>
              </a:lnSpc>
              <a:spcAft>
                <a:spcPts val="800"/>
              </a:spcAft>
            </a:pPr>
            <a:r>
              <a:rPr lang="en-US" sz="2400" kern="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 wheelbarrow is used to lift a load of 2000 N with the effort applied at the handles being 500 N. The distance from the wheel (pivot) to the center of the load is 0.5 m, and the distance from the wheel to the handles is 1.5 m.</a:t>
            </a:r>
          </a:p>
          <a:p>
            <a:pPr marL="457200" lvl="0" indent="-457200">
              <a:lnSpc>
                <a:spcPct val="107000"/>
              </a:lnSpc>
              <a:spcAft>
                <a:spcPts val="800"/>
              </a:spcAft>
              <a:buAutoNum type="alphaLcParenBoth"/>
            </a:pPr>
            <a:r>
              <a:rPr lang="en-US" sz="2400" kern="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Calculate the mechanical advantage of the wheelbarrow.</a:t>
            </a:r>
          </a:p>
          <a:p>
            <a:pPr marL="457200" lvl="0" indent="-457200">
              <a:lnSpc>
                <a:spcPct val="107000"/>
              </a:lnSpc>
              <a:spcAft>
                <a:spcPts val="800"/>
              </a:spcAft>
              <a:buAutoNum type="alphaLcParenBoth"/>
            </a:pPr>
            <a:r>
              <a:rPr lang="en-US" sz="2400" kern="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Determine the efficiency of the wheelbarrow if the actual effort required is 600 N. </a:t>
            </a:r>
          </a:p>
          <a:p>
            <a:pPr marL="457200" lvl="0" indent="-457200">
              <a:lnSpc>
                <a:spcPct val="107000"/>
              </a:lnSpc>
              <a:spcAft>
                <a:spcPts val="800"/>
              </a:spcAft>
              <a:buAutoNum type="alphaLcParenBoth"/>
            </a:pPr>
            <a:r>
              <a:rPr lang="en-US" sz="2400" kern="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If the load is increased to 2500 N, what effort is needed to lift it (assume 100% efficiency )? </a:t>
            </a:r>
          </a:p>
        </p:txBody>
      </p:sp>
    </p:spTree>
    <p:extLst>
      <p:ext uri="{BB962C8B-B14F-4D97-AF65-F5344CB8AC3E}">
        <p14:creationId xmlns:p14="http://schemas.microsoft.com/office/powerpoint/2010/main" val="74744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3: ANSWERS</a:t>
            </a:r>
          </a:p>
        </p:txBody>
      </p:sp>
      <mc:AlternateContent xmlns:mc="http://schemas.openxmlformats.org/markup-compatibility/2006" xmlns:a14="http://schemas.microsoft.com/office/drawing/2010/main">
        <mc:Choice Requires="a14">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1" y="733549"/>
                <a:ext cx="4051883"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a:t>
                </a:r>
                <a:r>
                  <a:rPr lang="en-US" sz="2400" kern="0" dirty="0">
                    <a:ea typeface="Times New Roman" panose="02020603050405020304" pitchFamily="18" charset="0"/>
                  </a:rPr>
                  <a:t>Mechanical advantage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𝑀𝐴</m:t>
                    </m:r>
                  </m:oMath>
                </a14:m>
                <a:r>
                  <a:rPr lang="en-US" sz="2400" kern="0" dirty="0">
                    <a:ea typeface="Times New Roman" panose="02020603050405020304" pitchFamily="18" charset="0"/>
                  </a:rPr>
                  <a:t>: </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Choice>
        <mc:Fallback xmlns="">
          <p:sp>
            <p:nvSpPr>
              <p:cNvPr id="8" name="Rectangle 18">
                <a:extLst>
                  <a:ext uri="{FF2B5EF4-FFF2-40B4-BE49-F238E27FC236}">
                    <a16:creationId xmlns:a16="http://schemas.microsoft.com/office/drawing/2014/main" id="{5EEF21D8-E621-436B-8AEB-69574937C03E}"/>
                  </a:ext>
                </a:extLst>
              </p:cNvPr>
              <p:cNvSpPr>
                <a:spLocks noRot="1" noChangeAspect="1" noMove="1" noResize="1" noEditPoints="1" noAdjustHandles="1" noChangeArrowheads="1" noChangeShapeType="1" noTextEdit="1"/>
              </p:cNvSpPr>
              <p:nvPr/>
            </p:nvSpPr>
            <p:spPr bwMode="auto">
              <a:xfrm>
                <a:off x="-1" y="733549"/>
                <a:ext cx="4051883" cy="461665"/>
              </a:xfrm>
              <a:prstGeom prst="rect">
                <a:avLst/>
              </a:prstGeom>
              <a:blipFill>
                <a:blip r:embed="rId2"/>
                <a:stretch>
                  <a:fillRect l="-2256" t="-10526" r="-1353" b="-28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A46F638-8C45-495D-8037-2C9FB25B41E2}"/>
                  </a:ext>
                </a:extLst>
              </p:cNvPr>
              <p:cNvSpPr/>
              <p:nvPr/>
            </p:nvSpPr>
            <p:spPr>
              <a:xfrm>
                <a:off x="2464937" y="1325499"/>
                <a:ext cx="3155223" cy="7306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𝑀𝐴</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𝐿𝑜𝑎𝑑</m:t>
                          </m:r>
                        </m:num>
                        <m:den>
                          <m:r>
                            <a:rPr lang="en-US" sz="2000" i="1">
                              <a:latin typeface="Cambria Math" panose="02040503050406030204" pitchFamily="18" charset="0"/>
                            </a:rPr>
                            <m:t>𝐸𝑓𝑓𝑜𝑟𝑡</m:t>
                          </m:r>
                        </m:den>
                      </m:f>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2000</m:t>
                          </m:r>
                        </m:num>
                        <m:den>
                          <m:r>
                            <a:rPr lang="en-US" sz="2000">
                              <a:latin typeface="Cambria Math" panose="02040503050406030204" pitchFamily="18" charset="0"/>
                            </a:rPr>
                            <m:t>500</m:t>
                          </m:r>
                        </m:den>
                      </m:f>
                      <m:r>
                        <a:rPr lang="en-US" sz="2000">
                          <a:latin typeface="Cambria Math" panose="02040503050406030204" pitchFamily="18" charset="0"/>
                        </a:rPr>
                        <m:t>=4</m:t>
                      </m:r>
                    </m:oMath>
                  </m:oMathPara>
                </a14:m>
                <a:endParaRPr lang="en-US" sz="2000" dirty="0"/>
              </a:p>
            </p:txBody>
          </p:sp>
        </mc:Choice>
        <mc:Fallback xmlns="">
          <p:sp>
            <p:nvSpPr>
              <p:cNvPr id="2" name="Rectangle 1">
                <a:extLst>
                  <a:ext uri="{FF2B5EF4-FFF2-40B4-BE49-F238E27FC236}">
                    <a16:creationId xmlns:a16="http://schemas.microsoft.com/office/drawing/2014/main" id="{AA46F638-8C45-495D-8037-2C9FB25B41E2}"/>
                  </a:ext>
                </a:extLst>
              </p:cNvPr>
              <p:cNvSpPr>
                <a:spLocks noRot="1" noChangeAspect="1" noMove="1" noResize="1" noEditPoints="1" noAdjustHandles="1" noChangeArrowheads="1" noChangeShapeType="1" noTextEdit="1"/>
              </p:cNvSpPr>
              <p:nvPr/>
            </p:nvSpPr>
            <p:spPr>
              <a:xfrm>
                <a:off x="2464937" y="1325499"/>
                <a:ext cx="3155223" cy="730649"/>
              </a:xfrm>
              <a:prstGeom prst="rect">
                <a:avLst/>
              </a:prstGeom>
              <a:blipFill>
                <a:blip r:embed="rId3"/>
                <a:stretch>
                  <a:fillRect/>
                </a:stretch>
              </a:blipFill>
            </p:spPr>
            <p:txBody>
              <a:bodyPr/>
              <a:lstStyle/>
              <a:p>
                <a:r>
                  <a:rPr lang="en-US">
                    <a:noFill/>
                  </a:rPr>
                  <a:t> </a:t>
                </a:r>
              </a:p>
            </p:txBody>
          </p:sp>
        </mc:Fallback>
      </mc:AlternateContent>
      <p:sp>
        <p:nvSpPr>
          <p:cNvPr id="9" name="Rectangle 18">
            <a:extLst>
              <a:ext uri="{FF2B5EF4-FFF2-40B4-BE49-F238E27FC236}">
                <a16:creationId xmlns:a16="http://schemas.microsoft.com/office/drawing/2014/main" id="{82B362BA-6F2A-44CD-963D-0EA4EC4FEC76}"/>
              </a:ext>
            </a:extLst>
          </p:cNvPr>
          <p:cNvSpPr>
            <a:spLocks noChangeArrowheads="1"/>
          </p:cNvSpPr>
          <p:nvPr/>
        </p:nvSpPr>
        <p:spPr bwMode="auto">
          <a:xfrm>
            <a:off x="-2" y="2295299"/>
            <a:ext cx="20888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sz="2400" kern="0" dirty="0">
                <a:ea typeface="Times New Roman" panose="02020603050405020304" pitchFamily="18" charset="0"/>
              </a:rPr>
              <a:t>Efficiency:</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E5A71F8-AE17-42DB-BD89-117A4B5D385B}"/>
                  </a:ext>
                </a:extLst>
              </p:cNvPr>
              <p:cNvSpPr/>
              <p:nvPr/>
            </p:nvSpPr>
            <p:spPr>
              <a:xfrm>
                <a:off x="2025939" y="2595373"/>
                <a:ext cx="5115055" cy="7306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𝑊h𝑒𝑟𝑒</m:t>
                      </m:r>
                      <m:r>
                        <a:rPr lang="en-US" sz="2000">
                          <a:latin typeface="Cambria Math" panose="02040503050406030204" pitchFamily="18" charset="0"/>
                        </a:rPr>
                        <m:t> </m:t>
                      </m:r>
                      <m:r>
                        <a:rPr lang="en-US" sz="2000" i="1">
                          <a:latin typeface="Cambria Math" panose="02040503050406030204" pitchFamily="18" charset="0"/>
                        </a:rPr>
                        <m:t>𝑎𝑐𝑡𝑢𝑎𝑙</m:t>
                      </m:r>
                      <m:r>
                        <a:rPr lang="en-US" sz="2000">
                          <a:latin typeface="Cambria Math" panose="02040503050406030204" pitchFamily="18" charset="0"/>
                        </a:rPr>
                        <m:t> </m:t>
                      </m:r>
                      <m:r>
                        <a:rPr lang="en-US" sz="2000" i="1">
                          <a:latin typeface="Cambria Math" panose="02040503050406030204" pitchFamily="18" charset="0"/>
                        </a:rPr>
                        <m:t>𝑀𝐴</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𝐿𝑜𝑎𝑑</m:t>
                          </m:r>
                        </m:num>
                        <m:den>
                          <m:r>
                            <a:rPr lang="en-US" sz="2000" i="1">
                              <a:latin typeface="Cambria Math" panose="02040503050406030204" pitchFamily="18" charset="0"/>
                            </a:rPr>
                            <m:t>𝐸𝑓𝑓𝑜𝑟𝑡</m:t>
                          </m:r>
                        </m:den>
                      </m:f>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2000</m:t>
                          </m:r>
                        </m:num>
                        <m:den>
                          <m:r>
                            <a:rPr lang="en-US" sz="2000">
                              <a:latin typeface="Cambria Math" panose="02040503050406030204" pitchFamily="18" charset="0"/>
                            </a:rPr>
                            <m:t>600</m:t>
                          </m:r>
                        </m:den>
                      </m:f>
                      <m:r>
                        <a:rPr lang="en-US" sz="2000">
                          <a:latin typeface="Cambria Math" panose="02040503050406030204" pitchFamily="18" charset="0"/>
                        </a:rPr>
                        <m:t>=3.33</m:t>
                      </m:r>
                    </m:oMath>
                  </m:oMathPara>
                </a14:m>
                <a:endParaRPr lang="en-US" sz="2000" dirty="0"/>
              </a:p>
            </p:txBody>
          </p:sp>
        </mc:Choice>
        <mc:Fallback xmlns="">
          <p:sp>
            <p:nvSpPr>
              <p:cNvPr id="6" name="Rectangle 5">
                <a:extLst>
                  <a:ext uri="{FF2B5EF4-FFF2-40B4-BE49-F238E27FC236}">
                    <a16:creationId xmlns:a16="http://schemas.microsoft.com/office/drawing/2014/main" id="{AE5A71F8-AE17-42DB-BD89-117A4B5D385B}"/>
                  </a:ext>
                </a:extLst>
              </p:cNvPr>
              <p:cNvSpPr>
                <a:spLocks noRot="1" noChangeAspect="1" noMove="1" noResize="1" noEditPoints="1" noAdjustHandles="1" noChangeArrowheads="1" noChangeShapeType="1" noTextEdit="1"/>
              </p:cNvSpPr>
              <p:nvPr/>
            </p:nvSpPr>
            <p:spPr>
              <a:xfrm>
                <a:off x="2025939" y="2595373"/>
                <a:ext cx="5115055" cy="73064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BBBABBBB-41CC-4290-B8D5-9ACA731FC612}"/>
                  </a:ext>
                </a:extLst>
              </p:cNvPr>
              <p:cNvSpPr/>
              <p:nvPr/>
            </p:nvSpPr>
            <p:spPr>
              <a:xfrm>
                <a:off x="2502352" y="3429000"/>
                <a:ext cx="4049449" cy="67672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𝑒𝑓𝑓𝑖𝑐𝑖𝑒𝑛𝑐𝑦</m:t>
                      </m:r>
                      <m:r>
                        <a:rPr lang="en-US" sz="2000">
                          <a:latin typeface="Cambria Math" panose="02040503050406030204" pitchFamily="18" charset="0"/>
                        </a:rPr>
                        <m:t> </m:t>
                      </m:r>
                      <m:r>
                        <a:rPr lang="en-US" sz="2000" i="1">
                          <a:latin typeface="Cambria Math" panose="02040503050406030204" pitchFamily="18" charset="0"/>
                        </a:rPr>
                        <m:t>𝜂</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𝐴𝑐𝑡𝑢𝑎𝑙</m:t>
                          </m:r>
                          <m:r>
                            <a:rPr lang="en-US" sz="2000">
                              <a:latin typeface="Cambria Math" panose="02040503050406030204" pitchFamily="18" charset="0"/>
                            </a:rPr>
                            <m:t> </m:t>
                          </m:r>
                          <m:r>
                            <a:rPr lang="en-US" sz="2000" i="1">
                              <a:latin typeface="Cambria Math" panose="02040503050406030204" pitchFamily="18" charset="0"/>
                            </a:rPr>
                            <m:t>𝑀𝐴</m:t>
                          </m:r>
                        </m:num>
                        <m:den>
                          <m:r>
                            <a:rPr lang="en-US" sz="2000" i="1">
                              <a:latin typeface="Cambria Math" panose="02040503050406030204" pitchFamily="18" charset="0"/>
                            </a:rPr>
                            <m:t>𝐼𝑑𝑒𝑎𝑙</m:t>
                          </m:r>
                          <m:r>
                            <a:rPr lang="en-US" sz="2000">
                              <a:latin typeface="Cambria Math" panose="02040503050406030204" pitchFamily="18" charset="0"/>
                            </a:rPr>
                            <m:t> </m:t>
                          </m:r>
                          <m:r>
                            <a:rPr lang="en-US" sz="2000" i="1">
                              <a:latin typeface="Cambria Math" panose="02040503050406030204" pitchFamily="18" charset="0"/>
                            </a:rPr>
                            <m:t>𝑀𝐴</m:t>
                          </m:r>
                        </m:den>
                      </m:f>
                      <m:r>
                        <a:rPr lang="en-US" sz="2000">
                          <a:latin typeface="Cambria Math" panose="02040503050406030204" pitchFamily="18" charset="0"/>
                        </a:rPr>
                        <m:t>×100</m:t>
                      </m:r>
                    </m:oMath>
                  </m:oMathPara>
                </a14:m>
                <a:endParaRPr lang="en-US" sz="2000" dirty="0"/>
              </a:p>
            </p:txBody>
          </p:sp>
        </mc:Choice>
        <mc:Fallback xmlns="">
          <p:sp>
            <p:nvSpPr>
              <p:cNvPr id="7" name="Rectangle 6">
                <a:extLst>
                  <a:ext uri="{FF2B5EF4-FFF2-40B4-BE49-F238E27FC236}">
                    <a16:creationId xmlns:a16="http://schemas.microsoft.com/office/drawing/2014/main" id="{BBBABBBB-41CC-4290-B8D5-9ACA731FC612}"/>
                  </a:ext>
                </a:extLst>
              </p:cNvPr>
              <p:cNvSpPr>
                <a:spLocks noRot="1" noChangeAspect="1" noMove="1" noResize="1" noEditPoints="1" noAdjustHandles="1" noChangeArrowheads="1" noChangeShapeType="1" noTextEdit="1"/>
              </p:cNvSpPr>
              <p:nvPr/>
            </p:nvSpPr>
            <p:spPr>
              <a:xfrm>
                <a:off x="2502352" y="3429000"/>
                <a:ext cx="4049449" cy="67672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DF647B4A-8B8A-4784-8015-C8A436D944EE}"/>
                  </a:ext>
                </a:extLst>
              </p:cNvPr>
              <p:cNvSpPr/>
              <p:nvPr/>
            </p:nvSpPr>
            <p:spPr>
              <a:xfrm>
                <a:off x="3836691" y="4243587"/>
                <a:ext cx="2973186"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𝜂</m:t>
                      </m:r>
                      <m:r>
                        <a:rPr lang="en-US" sz="2000">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r>
                            <a:rPr lang="en-US" sz="2000">
                              <a:solidFill>
                                <a:prstClr val="black"/>
                              </a:solidFill>
                              <a:latin typeface="Cambria Math" panose="02040503050406030204" pitchFamily="18" charset="0"/>
                            </a:rPr>
                            <m:t>3.33</m:t>
                          </m:r>
                        </m:num>
                        <m:den>
                          <m:r>
                            <a:rPr lang="en-US" sz="2000">
                              <a:solidFill>
                                <a:prstClr val="black"/>
                              </a:solidFill>
                              <a:latin typeface="Cambria Math" panose="02040503050406030204" pitchFamily="18" charset="0"/>
                            </a:rPr>
                            <m:t>4</m:t>
                          </m:r>
                        </m:den>
                      </m:f>
                      <m:r>
                        <a:rPr lang="en-US" sz="2000">
                          <a:solidFill>
                            <a:prstClr val="black"/>
                          </a:solidFill>
                          <a:latin typeface="Cambria Math" panose="02040503050406030204" pitchFamily="18" charset="0"/>
                        </a:rPr>
                        <m:t>×100=83.3%</m:t>
                      </m:r>
                    </m:oMath>
                  </m:oMathPara>
                </a14:m>
                <a:endParaRPr lang="en-US" sz="2000" dirty="0"/>
              </a:p>
            </p:txBody>
          </p:sp>
        </mc:Choice>
        <mc:Fallback xmlns="">
          <p:sp>
            <p:nvSpPr>
              <p:cNvPr id="10" name="Rectangle 9">
                <a:extLst>
                  <a:ext uri="{FF2B5EF4-FFF2-40B4-BE49-F238E27FC236}">
                    <a16:creationId xmlns:a16="http://schemas.microsoft.com/office/drawing/2014/main" id="{DF647B4A-8B8A-4784-8015-C8A436D944EE}"/>
                  </a:ext>
                </a:extLst>
              </p:cNvPr>
              <p:cNvSpPr>
                <a:spLocks noRot="1" noChangeAspect="1" noMove="1" noResize="1" noEditPoints="1" noAdjustHandles="1" noChangeArrowheads="1" noChangeShapeType="1" noTextEdit="1"/>
              </p:cNvSpPr>
              <p:nvPr/>
            </p:nvSpPr>
            <p:spPr>
              <a:xfrm>
                <a:off x="3836691" y="4243587"/>
                <a:ext cx="2973186" cy="668516"/>
              </a:xfrm>
              <a:prstGeom prst="rect">
                <a:avLst/>
              </a:prstGeom>
              <a:blipFill>
                <a:blip r:embed="rId6"/>
                <a:stretch>
                  <a:fillRect/>
                </a:stretch>
              </a:blipFill>
            </p:spPr>
            <p:txBody>
              <a:bodyPr/>
              <a:lstStyle/>
              <a:p>
                <a:r>
                  <a:rPr lang="en-US">
                    <a:noFill/>
                  </a:rPr>
                  <a:t> </a:t>
                </a:r>
              </a:p>
            </p:txBody>
          </p:sp>
        </mc:Fallback>
      </mc:AlternateContent>
      <p:sp>
        <p:nvSpPr>
          <p:cNvPr id="12" name="Rectangle 18">
            <a:extLst>
              <a:ext uri="{FF2B5EF4-FFF2-40B4-BE49-F238E27FC236}">
                <a16:creationId xmlns:a16="http://schemas.microsoft.com/office/drawing/2014/main" id="{0319B25C-08FD-4115-A688-FDB8280727B5}"/>
              </a:ext>
            </a:extLst>
          </p:cNvPr>
          <p:cNvSpPr>
            <a:spLocks noChangeArrowheads="1"/>
          </p:cNvSpPr>
          <p:nvPr/>
        </p:nvSpPr>
        <p:spPr bwMode="auto">
          <a:xfrm>
            <a:off x="-49201" y="4944403"/>
            <a:ext cx="46212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(c) </a:t>
            </a:r>
            <a:r>
              <a:rPr lang="en-US" sz="2400" kern="0" dirty="0">
                <a:ea typeface="Times New Roman" panose="02020603050405020304" pitchFamily="18" charset="0"/>
              </a:rPr>
              <a:t>New effort for load 2500 N:</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53989E21-27D7-44D1-BC93-D622585F0101}"/>
                  </a:ext>
                </a:extLst>
              </p:cNvPr>
              <p:cNvSpPr/>
              <p:nvPr/>
            </p:nvSpPr>
            <p:spPr>
              <a:xfrm>
                <a:off x="2826510" y="5603452"/>
                <a:ext cx="3338222" cy="6748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𝐹</m:t>
                          </m:r>
                        </m:e>
                        <m:sub>
                          <m:r>
                            <a:rPr lang="en-US" sz="2000" i="1">
                              <a:latin typeface="Cambria Math" panose="02040503050406030204" pitchFamily="18" charset="0"/>
                            </a:rPr>
                            <m:t>𝐸</m:t>
                          </m:r>
                        </m:sub>
                        <m:sup>
                          <m:r>
                            <a:rPr lang="en-US" sz="2000">
                              <a:latin typeface="Cambria Math" panose="02040503050406030204" pitchFamily="18" charset="0"/>
                            </a:rPr>
                            <m:t>′</m:t>
                          </m:r>
                        </m:sup>
                      </m:sSubSup>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2500</m:t>
                          </m:r>
                        </m:num>
                        <m:den>
                          <m:r>
                            <a:rPr lang="en-US" sz="2000" i="1">
                              <a:latin typeface="Cambria Math" panose="02040503050406030204" pitchFamily="18" charset="0"/>
                            </a:rPr>
                            <m:t>𝑀𝐴</m:t>
                          </m:r>
                        </m:den>
                      </m:f>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2500</m:t>
                          </m:r>
                        </m:num>
                        <m:den>
                          <m:r>
                            <a:rPr lang="en-US" sz="2000">
                              <a:latin typeface="Cambria Math" panose="02040503050406030204" pitchFamily="18" charset="0"/>
                            </a:rPr>
                            <m:t>4</m:t>
                          </m:r>
                        </m:den>
                      </m:f>
                      <m:r>
                        <a:rPr lang="en-US" sz="2000">
                          <a:latin typeface="Cambria Math" panose="02040503050406030204" pitchFamily="18" charset="0"/>
                        </a:rPr>
                        <m:t>=625 </m:t>
                      </m:r>
                      <m:r>
                        <a:rPr lang="en-US" sz="2000" i="1">
                          <a:latin typeface="Cambria Math" panose="02040503050406030204" pitchFamily="18" charset="0"/>
                        </a:rPr>
                        <m:t>𝑁</m:t>
                      </m:r>
                    </m:oMath>
                  </m:oMathPara>
                </a14:m>
                <a:endParaRPr lang="en-US" sz="2000" dirty="0"/>
              </a:p>
            </p:txBody>
          </p:sp>
        </mc:Choice>
        <mc:Fallback xmlns="">
          <p:sp>
            <p:nvSpPr>
              <p:cNvPr id="11" name="Rectangle 10">
                <a:extLst>
                  <a:ext uri="{FF2B5EF4-FFF2-40B4-BE49-F238E27FC236}">
                    <a16:creationId xmlns:a16="http://schemas.microsoft.com/office/drawing/2014/main" id="{53989E21-27D7-44D1-BC93-D622585F0101}"/>
                  </a:ext>
                </a:extLst>
              </p:cNvPr>
              <p:cNvSpPr>
                <a:spLocks noRot="1" noChangeAspect="1" noMove="1" noResize="1" noEditPoints="1" noAdjustHandles="1" noChangeArrowheads="1" noChangeShapeType="1" noTextEdit="1"/>
              </p:cNvSpPr>
              <p:nvPr/>
            </p:nvSpPr>
            <p:spPr>
              <a:xfrm>
                <a:off x="2826510" y="5603452"/>
                <a:ext cx="3338222" cy="674800"/>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9808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4</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87F2406-70BD-4EE7-A55C-BB33CFB09CE2}"/>
                  </a:ext>
                </a:extLst>
              </p:cNvPr>
              <p:cNvSpPr/>
              <p:nvPr/>
            </p:nvSpPr>
            <p:spPr>
              <a:xfrm>
                <a:off x="81894" y="822442"/>
                <a:ext cx="8686799" cy="3416320"/>
              </a:xfrm>
              <a:prstGeom prst="rect">
                <a:avLst/>
              </a:prstGeom>
            </p:spPr>
            <p:txBody>
              <a:bodyPr wrap="square">
                <a:spAutoFit/>
              </a:bodyPr>
              <a:lstStyle/>
              <a:p>
                <a:pPr algn="just"/>
                <a:r>
                  <a:rPr lang="en-US" sz="2400" dirty="0">
                    <a:latin typeface="Times New Roman" panose="02020603050405020304" pitchFamily="18" charset="0"/>
                    <a:ea typeface="Times New Roman" panose="02020603050405020304" pitchFamily="18" charset="0"/>
                    <a:cs typeface="Times New Roman" panose="02020603050405020304" pitchFamily="18" charset="0"/>
                  </a:rPr>
                  <a:t>A hydraulic lift is used to lift a car of mass 1500 kg. The cross-sectional area of the small piston is </a:t>
                </a:r>
                <a14:m>
                  <m:oMath xmlns:m="http://schemas.openxmlformats.org/officeDocument/2006/math">
                    <m:r>
                      <a:rPr lang="en-US" sz="2400" i="1">
                        <a:latin typeface="Cambria Math" panose="02040503050406030204" pitchFamily="18" charset="0"/>
                        <a:ea typeface="Times New Roman" panose="02020603050405020304" pitchFamily="18" charset="0"/>
                      </a:rPr>
                      <m:t>0.02 </m:t>
                    </m:r>
                    <m:sSup>
                      <m:sSupPr>
                        <m:ctrlPr>
                          <a:rPr lang="en-US" sz="2400" i="1">
                            <a:latin typeface="Cambria Math" panose="02040503050406030204" pitchFamily="18" charset="0"/>
                            <a:ea typeface="Times New Roman" panose="02020603050405020304" pitchFamily="18" charset="0"/>
                          </a:rPr>
                        </m:ctrlPr>
                      </m:sSupPr>
                      <m:e>
                        <m:r>
                          <a:rPr lang="en-US" sz="2400" i="1">
                            <a:latin typeface="Cambria Math" panose="02040503050406030204" pitchFamily="18" charset="0"/>
                            <a:ea typeface="Times New Roman" panose="02020603050405020304" pitchFamily="18" charset="0"/>
                          </a:rPr>
                          <m:t>𝑚</m:t>
                        </m:r>
                      </m:e>
                      <m:sup>
                        <m:r>
                          <a:rPr lang="en-US" sz="2400" i="1">
                            <a:latin typeface="Cambria Math" panose="02040503050406030204" pitchFamily="18" charset="0"/>
                            <a:ea typeface="Times New Roman" panose="02020603050405020304" pitchFamily="18" charset="0"/>
                          </a:rPr>
                          <m:t>2</m:t>
                        </m:r>
                      </m:sup>
                    </m:sSup>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and the large piston is </a:t>
                </a:r>
                <a14:m>
                  <m:oMath xmlns:m="http://schemas.openxmlformats.org/officeDocument/2006/math">
                    <m:r>
                      <a:rPr lang="en-US" sz="2400" i="1">
                        <a:latin typeface="Cambria Math" panose="02040503050406030204" pitchFamily="18" charset="0"/>
                        <a:ea typeface="Times New Roman" panose="02020603050405020304" pitchFamily="18" charset="0"/>
                      </a:rPr>
                      <m:t>1 </m:t>
                    </m:r>
                    <m:sSup>
                      <m:sSupPr>
                        <m:ctrlPr>
                          <a:rPr lang="en-US" sz="2400" i="1">
                            <a:latin typeface="Cambria Math" panose="02040503050406030204" pitchFamily="18" charset="0"/>
                            <a:ea typeface="Times New Roman" panose="02020603050405020304" pitchFamily="18" charset="0"/>
                          </a:rPr>
                        </m:ctrlPr>
                      </m:sSupPr>
                      <m:e>
                        <m:r>
                          <a:rPr lang="en-US" sz="2400" i="1">
                            <a:latin typeface="Cambria Math" panose="02040503050406030204" pitchFamily="18" charset="0"/>
                            <a:ea typeface="Times New Roman" panose="02020603050405020304" pitchFamily="18" charset="0"/>
                          </a:rPr>
                          <m:t>𝑚</m:t>
                        </m:r>
                      </m:e>
                      <m:sup>
                        <m:r>
                          <a:rPr lang="en-US" sz="2400" i="1">
                            <a:latin typeface="Cambria Math" panose="02040503050406030204" pitchFamily="18" charset="0"/>
                            <a:ea typeface="Times New Roman" panose="02020603050405020304" pitchFamily="18" charset="0"/>
                          </a:rPr>
                          <m:t>2</m:t>
                        </m:r>
                      </m:sup>
                    </m:sSup>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a:t>
                </a:r>
              </a:p>
              <a:p>
                <a:pPr marL="457200" indent="-457200" algn="just">
                  <a:buAutoNum type="alphaLcParenBoth"/>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Calculate the force that must be applied to the small piston to lift the car. </a:t>
                </a:r>
              </a:p>
              <a:p>
                <a:pPr marL="457200" indent="-457200" algn="just">
                  <a:buAutoNum type="alphaLcParenBoth"/>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Determine the pressure exerted by the small piston. </a:t>
                </a:r>
              </a:p>
              <a:p>
                <a:pPr marL="457200" indent="-457200" algn="just">
                  <a:buAutoNum type="alphaLcParenBoth"/>
                </a:pP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lgn="just">
                  <a:buAutoNum type="alphaLcParenBoth"/>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If the area of the small piston is reduced to</a:t>
                </a:r>
                <a14:m>
                  <m:oMath xmlns:m="http://schemas.openxmlformats.org/officeDocument/2006/math">
                    <m:r>
                      <a:rPr lang="en-US" sz="2400" i="1">
                        <a:latin typeface="Cambria Math" panose="02040503050406030204" pitchFamily="18" charset="0"/>
                        <a:ea typeface="Times New Roman" panose="02020603050405020304" pitchFamily="18" charset="0"/>
                      </a:rPr>
                      <m:t> 0.01 </m:t>
                    </m:r>
                    <m:sSup>
                      <m:sSupPr>
                        <m:ctrlPr>
                          <a:rPr lang="en-US" sz="2400" i="1">
                            <a:latin typeface="Cambria Math" panose="02040503050406030204" pitchFamily="18" charset="0"/>
                            <a:ea typeface="Times New Roman" panose="02020603050405020304" pitchFamily="18" charset="0"/>
                          </a:rPr>
                        </m:ctrlPr>
                      </m:sSupPr>
                      <m:e>
                        <m:r>
                          <a:rPr lang="en-US" sz="2400" i="1">
                            <a:latin typeface="Cambria Math" panose="02040503050406030204" pitchFamily="18" charset="0"/>
                            <a:ea typeface="Times New Roman" panose="02020603050405020304" pitchFamily="18" charset="0"/>
                          </a:rPr>
                          <m:t>𝑚</m:t>
                        </m:r>
                      </m:e>
                      <m:sup>
                        <m:r>
                          <a:rPr lang="en-US" sz="2400" i="1">
                            <a:latin typeface="Cambria Math" panose="02040503050406030204" pitchFamily="18" charset="0"/>
                            <a:ea typeface="Times New Roman" panose="02020603050405020304" pitchFamily="18" charset="0"/>
                          </a:rPr>
                          <m:t>2</m:t>
                        </m:r>
                      </m:sup>
                    </m:sSup>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what would be the new force required? </a:t>
                </a:r>
              </a:p>
            </p:txBody>
          </p:sp>
        </mc:Choice>
        <mc:Fallback xmlns="">
          <p:sp>
            <p:nvSpPr>
              <p:cNvPr id="4" name="Rectangle 3">
                <a:extLst>
                  <a:ext uri="{FF2B5EF4-FFF2-40B4-BE49-F238E27FC236}">
                    <a16:creationId xmlns:a16="http://schemas.microsoft.com/office/drawing/2014/main" id="{487F2406-70BD-4EE7-A55C-BB33CFB09CE2}"/>
                  </a:ext>
                </a:extLst>
              </p:cNvPr>
              <p:cNvSpPr>
                <a:spLocks noRot="1" noChangeAspect="1" noMove="1" noResize="1" noEditPoints="1" noAdjustHandles="1" noChangeArrowheads="1" noChangeShapeType="1" noTextEdit="1"/>
              </p:cNvSpPr>
              <p:nvPr/>
            </p:nvSpPr>
            <p:spPr>
              <a:xfrm>
                <a:off x="81894" y="822442"/>
                <a:ext cx="8686799" cy="3416320"/>
              </a:xfrm>
              <a:prstGeom prst="rect">
                <a:avLst/>
              </a:prstGeom>
              <a:blipFill>
                <a:blip r:embed="rId2"/>
                <a:stretch>
                  <a:fillRect l="-1053" t="-1429" r="-1123" b="-3214"/>
                </a:stretch>
              </a:blipFill>
            </p:spPr>
            <p:txBody>
              <a:bodyPr/>
              <a:lstStyle/>
              <a:p>
                <a:r>
                  <a:rPr lang="en-US">
                    <a:noFill/>
                  </a:rPr>
                  <a:t> </a:t>
                </a:r>
              </a:p>
            </p:txBody>
          </p:sp>
        </mc:Fallback>
      </mc:AlternateContent>
    </p:spTree>
    <p:extLst>
      <p:ext uri="{BB962C8B-B14F-4D97-AF65-F5344CB8AC3E}">
        <p14:creationId xmlns:p14="http://schemas.microsoft.com/office/powerpoint/2010/main" val="644305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4: ANSWERS</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1" y="733549"/>
            <a:ext cx="48404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a:t>
            </a:r>
            <a:r>
              <a:rPr lang="en-US" sz="2400" kern="0" dirty="0">
                <a:ea typeface="Times New Roman" panose="02020603050405020304" pitchFamily="18" charset="0"/>
              </a:rPr>
              <a:t>Force required on the small piston</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FAF296E1-4BDC-4B53-AF9C-EDDA6CA661FF}"/>
                  </a:ext>
                </a:extLst>
              </p:cNvPr>
              <p:cNvSpPr/>
              <p:nvPr/>
            </p:nvSpPr>
            <p:spPr>
              <a:xfrm>
                <a:off x="2075487" y="1298089"/>
                <a:ext cx="427879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𝐹</m:t>
                          </m:r>
                        </m:e>
                        <m:sub>
                          <m:r>
                            <a:rPr lang="en-US" sz="2000" b="0" i="1" smtClean="0">
                              <a:latin typeface="Cambria Math" panose="02040503050406030204" pitchFamily="18" charset="0"/>
                            </a:rPr>
                            <m:t>1</m:t>
                          </m:r>
                        </m:sub>
                      </m:sSub>
                      <m:r>
                        <a:rPr lang="en-US" sz="2000">
                          <a:latin typeface="Cambria Math" panose="02040503050406030204" pitchFamily="18" charset="0"/>
                        </a:rPr>
                        <m:t>=</m:t>
                      </m:r>
                      <m:r>
                        <a:rPr lang="en-US" sz="2000" i="1">
                          <a:latin typeface="Cambria Math" panose="02040503050406030204" pitchFamily="18" charset="0"/>
                        </a:rPr>
                        <m:t>𝑚𝑔</m:t>
                      </m:r>
                      <m:r>
                        <a:rPr lang="en-US" sz="2000">
                          <a:latin typeface="Cambria Math" panose="02040503050406030204" pitchFamily="18" charset="0"/>
                        </a:rPr>
                        <m:t>=1500×9.81=14700 </m:t>
                      </m:r>
                      <m:r>
                        <a:rPr lang="en-US" sz="2000" i="1">
                          <a:latin typeface="Cambria Math" panose="02040503050406030204" pitchFamily="18" charset="0"/>
                        </a:rPr>
                        <m:t>𝑁</m:t>
                      </m:r>
                    </m:oMath>
                  </m:oMathPara>
                </a14:m>
                <a:endParaRPr lang="en-US" sz="2000" dirty="0"/>
              </a:p>
            </p:txBody>
          </p:sp>
        </mc:Choice>
        <mc:Fallback xmlns="">
          <p:sp>
            <p:nvSpPr>
              <p:cNvPr id="2" name="Rectangle 1">
                <a:extLst>
                  <a:ext uri="{FF2B5EF4-FFF2-40B4-BE49-F238E27FC236}">
                    <a16:creationId xmlns:a16="http://schemas.microsoft.com/office/drawing/2014/main" id="{FAF296E1-4BDC-4B53-AF9C-EDDA6CA661FF}"/>
                  </a:ext>
                </a:extLst>
              </p:cNvPr>
              <p:cNvSpPr>
                <a:spLocks noRot="1" noChangeAspect="1" noMove="1" noResize="1" noEditPoints="1" noAdjustHandles="1" noChangeArrowheads="1" noChangeShapeType="1" noTextEdit="1"/>
              </p:cNvSpPr>
              <p:nvPr/>
            </p:nvSpPr>
            <p:spPr>
              <a:xfrm>
                <a:off x="2075487" y="1298089"/>
                <a:ext cx="4278799" cy="400110"/>
              </a:xfrm>
              <a:prstGeom prst="rect">
                <a:avLst/>
              </a:prstGeom>
              <a:blipFill>
                <a:blip r:embed="rId2"/>
                <a:stretch>
                  <a:fillRect b="-75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A4BED7C-27C5-45A3-9070-057669F21E9C}"/>
                  </a:ext>
                </a:extLst>
              </p:cNvPr>
              <p:cNvSpPr/>
              <p:nvPr/>
            </p:nvSpPr>
            <p:spPr>
              <a:xfrm>
                <a:off x="2075487" y="1783115"/>
                <a:ext cx="2955489" cy="7208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b="0" i="1" smtClean="0">
                                  <a:latin typeface="Cambria Math" panose="02040503050406030204" pitchFamily="18" charset="0"/>
                                </a:rPr>
                                <m:t>2</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b="0" i="1" smtClean="0">
                                  <a:latin typeface="Cambria Math" panose="02040503050406030204" pitchFamily="18" charset="0"/>
                                </a:rPr>
                                <m:t>1</m:t>
                              </m:r>
                            </m:sub>
                          </m:sSub>
                        </m:den>
                      </m:f>
                      <m:r>
                        <a:rPr lang="en-US" sz="200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b="0" i="1" smtClean="0">
                                  <a:latin typeface="Cambria Math" panose="02040503050406030204" pitchFamily="18" charset="0"/>
                                </a:rPr>
                                <m:t>2</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b="0" i="1" smtClean="0">
                                  <a:latin typeface="Cambria Math" panose="02040503050406030204" pitchFamily="18" charset="0"/>
                                </a:rPr>
                                <m:t>1</m:t>
                              </m:r>
                            </m:sub>
                          </m:sSub>
                        </m:den>
                      </m:f>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b="0" i="1" smtClean="0">
                              <a:latin typeface="Cambria Math" panose="02040503050406030204" pitchFamily="18" charset="0"/>
                            </a:rPr>
                            <m:t>2</m:t>
                          </m:r>
                        </m:sub>
                      </m:sSub>
                      <m:r>
                        <a:rPr lang="en-US" sz="200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b="0" i="1" smtClean="0">
                                  <a:latin typeface="Cambria Math" panose="02040503050406030204" pitchFamily="18" charset="0"/>
                                </a:rPr>
                                <m:t>2</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b="0" i="1" smtClean="0">
                                  <a:latin typeface="Cambria Math" panose="02040503050406030204" pitchFamily="18" charset="0"/>
                                </a:rPr>
                                <m:t>1</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b="0" i="1" smtClean="0">
                                  <a:latin typeface="Cambria Math" panose="02040503050406030204" pitchFamily="18" charset="0"/>
                                </a:rPr>
                                <m:t>1</m:t>
                              </m:r>
                            </m:sub>
                          </m:sSub>
                        </m:den>
                      </m:f>
                    </m:oMath>
                  </m:oMathPara>
                </a14:m>
                <a:endParaRPr lang="en-US" sz="2000" dirty="0"/>
              </a:p>
            </p:txBody>
          </p:sp>
        </mc:Choice>
        <mc:Fallback xmlns="">
          <p:sp>
            <p:nvSpPr>
              <p:cNvPr id="6" name="Rectangle 5">
                <a:extLst>
                  <a:ext uri="{FF2B5EF4-FFF2-40B4-BE49-F238E27FC236}">
                    <a16:creationId xmlns:a16="http://schemas.microsoft.com/office/drawing/2014/main" id="{BA4BED7C-27C5-45A3-9070-057669F21E9C}"/>
                  </a:ext>
                </a:extLst>
              </p:cNvPr>
              <p:cNvSpPr>
                <a:spLocks noRot="1" noChangeAspect="1" noMove="1" noResize="1" noEditPoints="1" noAdjustHandles="1" noChangeArrowheads="1" noChangeShapeType="1" noTextEdit="1"/>
              </p:cNvSpPr>
              <p:nvPr/>
            </p:nvSpPr>
            <p:spPr>
              <a:xfrm>
                <a:off x="2075487" y="1783115"/>
                <a:ext cx="2955489" cy="72083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FB93D705-D9C3-401A-B983-E5032DEE5913}"/>
                  </a:ext>
                </a:extLst>
              </p:cNvPr>
              <p:cNvSpPr/>
              <p:nvPr/>
            </p:nvSpPr>
            <p:spPr>
              <a:xfrm>
                <a:off x="1988458" y="2559701"/>
                <a:ext cx="3425040"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𝐹</m:t>
                          </m:r>
                        </m:e>
                        <m:sub>
                          <m:r>
                            <a:rPr lang="en-US" sz="2000" b="0" i="1" smtClean="0">
                              <a:latin typeface="Cambria Math" panose="02040503050406030204" pitchFamily="18" charset="0"/>
                            </a:rPr>
                            <m:t>2</m:t>
                          </m:r>
                        </m:sub>
                      </m:sSub>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0.02×14700</m:t>
                          </m:r>
                        </m:num>
                        <m:den>
                          <m:r>
                            <a:rPr lang="en-US" sz="2000">
                              <a:latin typeface="Cambria Math" panose="02040503050406030204" pitchFamily="18" charset="0"/>
                            </a:rPr>
                            <m:t>1</m:t>
                          </m:r>
                        </m:den>
                      </m:f>
                      <m:r>
                        <a:rPr lang="en-US" sz="2000">
                          <a:latin typeface="Cambria Math" panose="02040503050406030204" pitchFamily="18" charset="0"/>
                        </a:rPr>
                        <m:t>=294 </m:t>
                      </m:r>
                      <m:r>
                        <a:rPr lang="en-US" sz="2000" i="1">
                          <a:latin typeface="Cambria Math" panose="02040503050406030204" pitchFamily="18" charset="0"/>
                        </a:rPr>
                        <m:t>𝑁</m:t>
                      </m:r>
                    </m:oMath>
                  </m:oMathPara>
                </a14:m>
                <a:endParaRPr lang="en-US" sz="2000" dirty="0"/>
              </a:p>
            </p:txBody>
          </p:sp>
        </mc:Choice>
        <mc:Fallback xmlns="">
          <p:sp>
            <p:nvSpPr>
              <p:cNvPr id="7" name="Rectangle 6">
                <a:extLst>
                  <a:ext uri="{FF2B5EF4-FFF2-40B4-BE49-F238E27FC236}">
                    <a16:creationId xmlns:a16="http://schemas.microsoft.com/office/drawing/2014/main" id="{FB93D705-D9C3-401A-B983-E5032DEE5913}"/>
                  </a:ext>
                </a:extLst>
              </p:cNvPr>
              <p:cNvSpPr>
                <a:spLocks noRot="1" noChangeAspect="1" noMove="1" noResize="1" noEditPoints="1" noAdjustHandles="1" noChangeArrowheads="1" noChangeShapeType="1" noTextEdit="1"/>
              </p:cNvSpPr>
              <p:nvPr/>
            </p:nvSpPr>
            <p:spPr>
              <a:xfrm>
                <a:off x="1988458" y="2559701"/>
                <a:ext cx="3425040" cy="668516"/>
              </a:xfrm>
              <a:prstGeom prst="rect">
                <a:avLst/>
              </a:prstGeom>
              <a:blipFill>
                <a:blip r:embed="rId4"/>
                <a:stretch>
                  <a:fillRect/>
                </a:stretch>
              </a:blipFill>
            </p:spPr>
            <p:txBody>
              <a:bodyPr/>
              <a:lstStyle/>
              <a:p>
                <a:r>
                  <a:rPr lang="en-US">
                    <a:noFill/>
                  </a:rPr>
                  <a:t> </a:t>
                </a:r>
              </a:p>
            </p:txBody>
          </p:sp>
        </mc:Fallback>
      </mc:AlternateContent>
      <p:sp>
        <p:nvSpPr>
          <p:cNvPr id="10" name="Rectangle 18">
            <a:extLst>
              <a:ext uri="{FF2B5EF4-FFF2-40B4-BE49-F238E27FC236}">
                <a16:creationId xmlns:a16="http://schemas.microsoft.com/office/drawing/2014/main" id="{AF575761-1889-4CEE-BCFB-2EC32667195F}"/>
              </a:ext>
            </a:extLst>
          </p:cNvPr>
          <p:cNvSpPr>
            <a:spLocks noChangeArrowheads="1"/>
          </p:cNvSpPr>
          <p:nvPr/>
        </p:nvSpPr>
        <p:spPr bwMode="auto">
          <a:xfrm>
            <a:off x="0" y="3225699"/>
            <a:ext cx="54192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sz="2400" kern="0" dirty="0">
                <a:ea typeface="Times New Roman" panose="02020603050405020304" pitchFamily="18" charset="0"/>
              </a:rPr>
              <a:t>Pressure exerted by the small piston</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019C3A37-BB5E-42B7-9C4F-28913B185D86}"/>
                  </a:ext>
                </a:extLst>
              </p:cNvPr>
              <p:cNvSpPr/>
              <p:nvPr/>
            </p:nvSpPr>
            <p:spPr>
              <a:xfrm>
                <a:off x="2147817" y="3736269"/>
                <a:ext cx="3313920" cy="72244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𝑃</m:t>
                      </m:r>
                      <m:r>
                        <a:rPr lang="en-US" sz="200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b="0" i="1" smtClean="0">
                                  <a:latin typeface="Cambria Math" panose="02040503050406030204" pitchFamily="18" charset="0"/>
                                </a:rPr>
                                <m:t>2</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b="0" i="1" smtClean="0">
                                  <a:latin typeface="Cambria Math" panose="02040503050406030204" pitchFamily="18" charset="0"/>
                                </a:rPr>
                                <m:t>2</m:t>
                              </m:r>
                            </m:sub>
                          </m:sSub>
                        </m:den>
                      </m:f>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294</m:t>
                          </m:r>
                        </m:num>
                        <m:den>
                          <m:r>
                            <a:rPr lang="en-US" sz="2000">
                              <a:latin typeface="Cambria Math" panose="02040503050406030204" pitchFamily="18" charset="0"/>
                            </a:rPr>
                            <m:t>0.02</m:t>
                          </m:r>
                        </m:den>
                      </m:f>
                      <m:r>
                        <a:rPr lang="en-US" sz="2000">
                          <a:latin typeface="Cambria Math" panose="02040503050406030204" pitchFamily="18" charset="0"/>
                        </a:rPr>
                        <m:t>=14700 </m:t>
                      </m:r>
                      <m:r>
                        <a:rPr lang="en-US" sz="2000" i="1">
                          <a:latin typeface="Cambria Math" panose="02040503050406030204" pitchFamily="18" charset="0"/>
                        </a:rPr>
                        <m:t>𝑃𝑎</m:t>
                      </m:r>
                    </m:oMath>
                  </m:oMathPara>
                </a14:m>
                <a:endParaRPr lang="en-US" sz="2000" dirty="0"/>
              </a:p>
            </p:txBody>
          </p:sp>
        </mc:Choice>
        <mc:Fallback xmlns="">
          <p:sp>
            <p:nvSpPr>
              <p:cNvPr id="9" name="Rectangle 8">
                <a:extLst>
                  <a:ext uri="{FF2B5EF4-FFF2-40B4-BE49-F238E27FC236}">
                    <a16:creationId xmlns:a16="http://schemas.microsoft.com/office/drawing/2014/main" id="{019C3A37-BB5E-42B7-9C4F-28913B185D86}"/>
                  </a:ext>
                </a:extLst>
              </p:cNvPr>
              <p:cNvSpPr>
                <a:spLocks noRot="1" noChangeAspect="1" noMove="1" noResize="1" noEditPoints="1" noAdjustHandles="1" noChangeArrowheads="1" noChangeShapeType="1" noTextEdit="1"/>
              </p:cNvSpPr>
              <p:nvPr/>
            </p:nvSpPr>
            <p:spPr>
              <a:xfrm>
                <a:off x="2147817" y="3736269"/>
                <a:ext cx="3313920" cy="722442"/>
              </a:xfrm>
              <a:prstGeom prst="rect">
                <a:avLst/>
              </a:prstGeom>
              <a:blipFill>
                <a:blip r:embed="rId5"/>
                <a:stretch>
                  <a:fillRect/>
                </a:stretch>
              </a:blipFill>
            </p:spPr>
            <p:txBody>
              <a:bodyPr/>
              <a:lstStyle/>
              <a:p>
                <a:r>
                  <a:rPr lang="en-US">
                    <a:noFill/>
                  </a:rPr>
                  <a:t> </a:t>
                </a:r>
              </a:p>
            </p:txBody>
          </p:sp>
        </mc:Fallback>
      </mc:AlternateContent>
      <p:sp>
        <p:nvSpPr>
          <p:cNvPr id="12" name="Rectangle 18">
            <a:extLst>
              <a:ext uri="{FF2B5EF4-FFF2-40B4-BE49-F238E27FC236}">
                <a16:creationId xmlns:a16="http://schemas.microsoft.com/office/drawing/2014/main" id="{C899A8EB-B672-421A-B277-7474FF284331}"/>
              </a:ext>
            </a:extLst>
          </p:cNvPr>
          <p:cNvSpPr>
            <a:spLocks noChangeArrowheads="1"/>
          </p:cNvSpPr>
          <p:nvPr/>
        </p:nvSpPr>
        <p:spPr bwMode="auto">
          <a:xfrm>
            <a:off x="87381" y="4466140"/>
            <a:ext cx="852170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(c) </a:t>
            </a:r>
            <a:r>
              <a:rPr lang="en-US" sz="2400" kern="0" dirty="0">
                <a:ea typeface="Times New Roman" panose="02020603050405020304" pitchFamily="18" charset="0"/>
              </a:rPr>
              <a:t>Pressure exerted by the small piston with the new reduced cross sectional area.</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005334CD-7724-41F7-A08B-B5FCCA502366}"/>
                  </a:ext>
                </a:extLst>
              </p:cNvPr>
              <p:cNvSpPr/>
              <p:nvPr/>
            </p:nvSpPr>
            <p:spPr>
              <a:xfrm>
                <a:off x="2573958" y="5116200"/>
                <a:ext cx="2970685" cy="7435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sSubSup>
                            <m:sSubSupPr>
                              <m:ctrlPr>
                                <a:rPr lang="en-US" sz="2000" i="1">
                                  <a:latin typeface="Cambria Math" panose="02040503050406030204" pitchFamily="18" charset="0"/>
                                </a:rPr>
                              </m:ctrlPr>
                            </m:sSubSupPr>
                            <m:e>
                              <m:r>
                                <a:rPr lang="en-US" sz="2000" i="1">
                                  <a:latin typeface="Cambria Math" panose="02040503050406030204" pitchFamily="18" charset="0"/>
                                </a:rPr>
                                <m:t>𝐹</m:t>
                              </m:r>
                            </m:e>
                            <m:sub>
                              <m:r>
                                <a:rPr lang="en-US" sz="2000" b="0" i="1" smtClean="0">
                                  <a:latin typeface="Cambria Math" panose="02040503050406030204" pitchFamily="18" charset="0"/>
                                </a:rPr>
                                <m:t>2</m:t>
                              </m:r>
                            </m:sub>
                            <m:sup>
                              <m:r>
                                <a:rPr lang="en-US" sz="2000">
                                  <a:latin typeface="Cambria Math" panose="02040503050406030204" pitchFamily="18" charset="0"/>
                                </a:rPr>
                                <m:t>′</m:t>
                              </m:r>
                            </m:sup>
                          </m:sSubSup>
                        </m:num>
                        <m:den>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b="0" i="1" smtClean="0">
                                  <a:latin typeface="Cambria Math" panose="02040503050406030204" pitchFamily="18" charset="0"/>
                                </a:rPr>
                                <m:t>1</m:t>
                              </m:r>
                            </m:sub>
                          </m:sSub>
                        </m:den>
                      </m:f>
                      <m:r>
                        <a:rPr lang="en-US" sz="2000">
                          <a:latin typeface="Cambria Math" panose="02040503050406030204" pitchFamily="18" charset="0"/>
                        </a:rPr>
                        <m:t>=</m:t>
                      </m:r>
                      <m:f>
                        <m:fPr>
                          <m:ctrlPr>
                            <a:rPr lang="en-US" sz="2000" i="1">
                              <a:latin typeface="Cambria Math" panose="02040503050406030204" pitchFamily="18" charset="0"/>
                            </a:rPr>
                          </m:ctrlPr>
                        </m:fPr>
                        <m:num>
                          <m:sSubSup>
                            <m:sSubSupPr>
                              <m:ctrlPr>
                                <a:rPr lang="en-US" sz="2000" i="1">
                                  <a:latin typeface="Cambria Math" panose="02040503050406030204" pitchFamily="18" charset="0"/>
                                </a:rPr>
                              </m:ctrlPr>
                            </m:sSubSupPr>
                            <m:e>
                              <m:r>
                                <a:rPr lang="en-US" sz="2000" i="1">
                                  <a:latin typeface="Cambria Math" panose="02040503050406030204" pitchFamily="18" charset="0"/>
                                </a:rPr>
                                <m:t>𝐴</m:t>
                              </m:r>
                            </m:e>
                            <m:sub>
                              <m:r>
                                <a:rPr lang="en-US" sz="2000" b="0" i="1" smtClean="0">
                                  <a:latin typeface="Cambria Math" panose="02040503050406030204" pitchFamily="18" charset="0"/>
                                </a:rPr>
                                <m:t>2</m:t>
                              </m:r>
                            </m:sub>
                            <m:sup>
                              <m:r>
                                <a:rPr lang="en-US" sz="2000">
                                  <a:latin typeface="Cambria Math" panose="02040503050406030204" pitchFamily="18" charset="0"/>
                                </a:rPr>
                                <m:t>′</m:t>
                              </m:r>
                            </m:sup>
                          </m:sSubSup>
                        </m:num>
                        <m:den>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b="0" i="1" smtClean="0">
                                  <a:latin typeface="Cambria Math" panose="02040503050406030204" pitchFamily="18" charset="0"/>
                                </a:rPr>
                                <m:t>1</m:t>
                              </m:r>
                            </m:sub>
                          </m:sSub>
                        </m:den>
                      </m:f>
                      <m:r>
                        <a:rPr lang="en-US" sz="200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𝐹</m:t>
                          </m:r>
                        </m:e>
                        <m:sub>
                          <m:r>
                            <a:rPr lang="en-US" sz="2000" b="0" i="1" smtClean="0">
                              <a:latin typeface="Cambria Math" panose="02040503050406030204" pitchFamily="18" charset="0"/>
                            </a:rPr>
                            <m:t>2</m:t>
                          </m:r>
                        </m:sub>
                        <m:sup>
                          <m:r>
                            <a:rPr lang="en-US" sz="2000">
                              <a:latin typeface="Cambria Math" panose="02040503050406030204" pitchFamily="18" charset="0"/>
                            </a:rPr>
                            <m:t>′</m:t>
                          </m:r>
                        </m:sup>
                      </m:sSubSup>
                      <m:r>
                        <a:rPr lang="en-US" sz="2000">
                          <a:latin typeface="Cambria Math" panose="02040503050406030204" pitchFamily="18" charset="0"/>
                        </a:rPr>
                        <m:t>=</m:t>
                      </m:r>
                      <m:f>
                        <m:fPr>
                          <m:ctrlPr>
                            <a:rPr lang="en-US" sz="2000" i="1">
                              <a:latin typeface="Cambria Math" panose="02040503050406030204" pitchFamily="18" charset="0"/>
                            </a:rPr>
                          </m:ctrlPr>
                        </m:fPr>
                        <m:num>
                          <m:sSubSup>
                            <m:sSubSupPr>
                              <m:ctrlPr>
                                <a:rPr lang="en-US" sz="2000" i="1">
                                  <a:latin typeface="Cambria Math" panose="02040503050406030204" pitchFamily="18" charset="0"/>
                                </a:rPr>
                              </m:ctrlPr>
                            </m:sSubSupPr>
                            <m:e>
                              <m:r>
                                <a:rPr lang="en-US" sz="2000" i="1">
                                  <a:latin typeface="Cambria Math" panose="02040503050406030204" pitchFamily="18" charset="0"/>
                                </a:rPr>
                                <m:t>𝐴</m:t>
                              </m:r>
                            </m:e>
                            <m:sub>
                              <m:r>
                                <a:rPr lang="en-US" sz="2000" b="0" i="1" smtClean="0">
                                  <a:latin typeface="Cambria Math" panose="02040503050406030204" pitchFamily="18" charset="0"/>
                                </a:rPr>
                                <m:t>2</m:t>
                              </m:r>
                            </m:sub>
                            <m:sup>
                              <m:r>
                                <a:rPr lang="en-US" sz="2000">
                                  <a:latin typeface="Cambria Math" panose="02040503050406030204" pitchFamily="18" charset="0"/>
                                </a:rPr>
                                <m:t>′</m:t>
                              </m:r>
                            </m:sup>
                          </m:sSubSup>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b="0" i="1" smtClean="0">
                                  <a:latin typeface="Cambria Math" panose="02040503050406030204" pitchFamily="18" charset="0"/>
                                </a:rPr>
                                <m:t>1</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b="0" i="1" smtClean="0">
                                  <a:latin typeface="Cambria Math" panose="02040503050406030204" pitchFamily="18" charset="0"/>
                                </a:rPr>
                                <m:t>1</m:t>
                              </m:r>
                            </m:sub>
                          </m:sSub>
                        </m:den>
                      </m:f>
                    </m:oMath>
                  </m:oMathPara>
                </a14:m>
                <a:endParaRPr lang="en-US" sz="2000" dirty="0"/>
              </a:p>
            </p:txBody>
          </p:sp>
        </mc:Choice>
        <mc:Fallback xmlns="">
          <p:sp>
            <p:nvSpPr>
              <p:cNvPr id="11" name="Rectangle 10">
                <a:extLst>
                  <a:ext uri="{FF2B5EF4-FFF2-40B4-BE49-F238E27FC236}">
                    <a16:creationId xmlns:a16="http://schemas.microsoft.com/office/drawing/2014/main" id="{005334CD-7724-41F7-A08B-B5FCCA502366}"/>
                  </a:ext>
                </a:extLst>
              </p:cNvPr>
              <p:cNvSpPr>
                <a:spLocks noRot="1" noChangeAspect="1" noMove="1" noResize="1" noEditPoints="1" noAdjustHandles="1" noChangeArrowheads="1" noChangeShapeType="1" noTextEdit="1"/>
              </p:cNvSpPr>
              <p:nvPr/>
            </p:nvSpPr>
            <p:spPr>
              <a:xfrm>
                <a:off x="2573958" y="5116200"/>
                <a:ext cx="2970685" cy="74353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54046D30-6C15-44E3-9C12-AEC804019F98}"/>
                  </a:ext>
                </a:extLst>
              </p:cNvPr>
              <p:cNvSpPr/>
              <p:nvPr/>
            </p:nvSpPr>
            <p:spPr>
              <a:xfrm>
                <a:off x="2460913" y="5925455"/>
                <a:ext cx="3397019"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000" i="1" smtClean="0">
                              <a:latin typeface="Cambria Math" panose="02040503050406030204" pitchFamily="18" charset="0"/>
                            </a:rPr>
                          </m:ctrlPr>
                        </m:sSubSupPr>
                        <m:e>
                          <m:r>
                            <a:rPr lang="en-US" sz="2000" i="1">
                              <a:latin typeface="Cambria Math" panose="02040503050406030204" pitchFamily="18" charset="0"/>
                            </a:rPr>
                            <m:t>𝐹</m:t>
                          </m:r>
                        </m:e>
                        <m:sub>
                          <m:r>
                            <a:rPr lang="en-US" sz="2000" b="0" i="1" smtClean="0">
                              <a:latin typeface="Cambria Math" panose="02040503050406030204" pitchFamily="18" charset="0"/>
                            </a:rPr>
                            <m:t>2</m:t>
                          </m:r>
                        </m:sub>
                        <m:sup>
                          <m:r>
                            <a:rPr lang="en-US" sz="2000">
                              <a:latin typeface="Cambria Math" panose="02040503050406030204" pitchFamily="18" charset="0"/>
                            </a:rPr>
                            <m:t>′</m:t>
                          </m:r>
                        </m:sup>
                      </m:sSubSup>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0.01×14700</m:t>
                          </m:r>
                        </m:num>
                        <m:den>
                          <m:r>
                            <a:rPr lang="en-US" sz="2000">
                              <a:latin typeface="Cambria Math" panose="02040503050406030204" pitchFamily="18" charset="0"/>
                            </a:rPr>
                            <m:t>1</m:t>
                          </m:r>
                        </m:den>
                      </m:f>
                      <m:r>
                        <a:rPr lang="en-US" sz="2000">
                          <a:latin typeface="Cambria Math" panose="02040503050406030204" pitchFamily="18" charset="0"/>
                        </a:rPr>
                        <m:t>=147 </m:t>
                      </m:r>
                      <m:r>
                        <a:rPr lang="en-US" sz="2000" i="1">
                          <a:latin typeface="Cambria Math" panose="02040503050406030204" pitchFamily="18" charset="0"/>
                        </a:rPr>
                        <m:t>𝑁</m:t>
                      </m:r>
                    </m:oMath>
                  </m:oMathPara>
                </a14:m>
                <a:endParaRPr lang="en-US" sz="2000" dirty="0"/>
              </a:p>
            </p:txBody>
          </p:sp>
        </mc:Choice>
        <mc:Fallback xmlns="">
          <p:sp>
            <p:nvSpPr>
              <p:cNvPr id="13" name="Rectangle 12">
                <a:extLst>
                  <a:ext uri="{FF2B5EF4-FFF2-40B4-BE49-F238E27FC236}">
                    <a16:creationId xmlns:a16="http://schemas.microsoft.com/office/drawing/2014/main" id="{54046D30-6C15-44E3-9C12-AEC804019F98}"/>
                  </a:ext>
                </a:extLst>
              </p:cNvPr>
              <p:cNvSpPr>
                <a:spLocks noRot="1" noChangeAspect="1" noMove="1" noResize="1" noEditPoints="1" noAdjustHandles="1" noChangeArrowheads="1" noChangeShapeType="1" noTextEdit="1"/>
              </p:cNvSpPr>
              <p:nvPr/>
            </p:nvSpPr>
            <p:spPr>
              <a:xfrm>
                <a:off x="2460913" y="5925455"/>
                <a:ext cx="3397019" cy="668516"/>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16500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Learning outcomes</a:t>
            </a:r>
          </a:p>
        </p:txBody>
      </p:sp>
      <p:pic>
        <p:nvPicPr>
          <p:cNvPr id="4" name="Picture 10"/>
          <p:cNvPicPr>
            <a:picLocks noChangeAspect="1"/>
          </p:cNvPicPr>
          <p:nvPr/>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b="18803"/>
          <a:stretch/>
        </p:blipFill>
        <p:spPr bwMode="auto">
          <a:xfrm>
            <a:off x="7300448" y="848812"/>
            <a:ext cx="1329699" cy="519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567428FA-3B85-41F6-A41D-26E7E6CEC11B}"/>
              </a:ext>
            </a:extLst>
          </p:cNvPr>
          <p:cNvSpPr/>
          <p:nvPr/>
        </p:nvSpPr>
        <p:spPr>
          <a:xfrm>
            <a:off x="174071" y="2218016"/>
            <a:ext cx="8795858" cy="2736134"/>
          </a:xfrm>
          <a:prstGeom prst="rect">
            <a:avLst/>
          </a:prstGeom>
        </p:spPr>
        <p:txBody>
          <a:bodyPr wrap="square">
            <a:spAutoFit/>
          </a:bodyPr>
          <a:lstStyle/>
          <a:p>
            <a:pPr lvl="0" defTabSz="457200">
              <a:spcBef>
                <a:spcPct val="20000"/>
              </a:spcBef>
              <a:spcAft>
                <a:spcPts val="600"/>
              </a:spcAft>
              <a:buClr>
                <a:srgbClr val="4590B8"/>
              </a:buClr>
              <a:buSzPct val="92000"/>
              <a:defRPr/>
            </a:pPr>
            <a:r>
              <a:rPr lang="en-US" sz="2800" dirty="0">
                <a:solidFill>
                  <a:prstClr val="black"/>
                </a:solidFill>
                <a:latin typeface="Times New Roman"/>
              </a:rPr>
              <a:t>Students will be able to apply critical thinking and analytical skills to solve problems regarding:</a:t>
            </a:r>
          </a:p>
          <a:p>
            <a:pPr marL="306000" lvl="0" indent="-306000" defTabSz="457200">
              <a:spcBef>
                <a:spcPct val="20000"/>
              </a:spcBef>
              <a:spcAft>
                <a:spcPts val="600"/>
              </a:spcAft>
              <a:buClr>
                <a:srgbClr val="4590B8"/>
              </a:buClr>
              <a:buSzPct val="92000"/>
              <a:buFont typeface="Wingdings 2" panose="05020102010507070707" pitchFamily="18" charset="2"/>
              <a:buChar char=""/>
              <a:defRPr/>
            </a:pPr>
            <a:r>
              <a:rPr lang="en-US" sz="2800" dirty="0">
                <a:solidFill>
                  <a:prstClr val="black"/>
                </a:solidFill>
                <a:latin typeface="Times New Roman"/>
              </a:rPr>
              <a:t>Simple Machines</a:t>
            </a:r>
          </a:p>
          <a:p>
            <a:pPr marL="306000" lvl="0" indent="-306000" defTabSz="457200">
              <a:spcBef>
                <a:spcPct val="20000"/>
              </a:spcBef>
              <a:spcAft>
                <a:spcPts val="600"/>
              </a:spcAft>
              <a:buClr>
                <a:srgbClr val="4590B8"/>
              </a:buClr>
              <a:buSzPct val="92000"/>
              <a:buFont typeface="Wingdings 2" panose="05020102010507070707" pitchFamily="18" charset="2"/>
              <a:buChar char=""/>
              <a:defRPr/>
            </a:pPr>
            <a:r>
              <a:rPr lang="en-US" sz="2800" dirty="0">
                <a:solidFill>
                  <a:prstClr val="black"/>
                </a:solidFill>
                <a:latin typeface="Times New Roman"/>
              </a:rPr>
              <a:t>Fluid Dynamics</a:t>
            </a:r>
          </a:p>
          <a:p>
            <a:pPr marL="306000" lvl="0" indent="-306000" defTabSz="457200">
              <a:spcBef>
                <a:spcPct val="20000"/>
              </a:spcBef>
              <a:spcAft>
                <a:spcPts val="600"/>
              </a:spcAft>
              <a:buClr>
                <a:srgbClr val="4590B8"/>
              </a:buClr>
              <a:buSzPct val="92000"/>
              <a:buFont typeface="Wingdings 2" panose="05020102010507070707" pitchFamily="18" charset="2"/>
              <a:buChar char=""/>
              <a:defRPr/>
            </a:pPr>
            <a:r>
              <a:rPr lang="en-US" sz="2800" dirty="0">
                <a:solidFill>
                  <a:prstClr val="black"/>
                </a:solidFill>
                <a:latin typeface="Times New Roman"/>
              </a:rPr>
              <a:t>Reflection and Refraction of Light</a:t>
            </a:r>
          </a:p>
        </p:txBody>
      </p:sp>
    </p:spTree>
    <p:extLst>
      <p:ext uri="{BB962C8B-B14F-4D97-AF65-F5344CB8AC3E}">
        <p14:creationId xmlns:p14="http://schemas.microsoft.com/office/powerpoint/2010/main" val="1352826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5</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87F2406-70BD-4EE7-A55C-BB33CFB09CE2}"/>
                  </a:ext>
                </a:extLst>
              </p:cNvPr>
              <p:cNvSpPr/>
              <p:nvPr/>
            </p:nvSpPr>
            <p:spPr>
              <a:xfrm>
                <a:off x="228600" y="1239885"/>
                <a:ext cx="8686799" cy="4720395"/>
              </a:xfrm>
              <a:prstGeom prst="rect">
                <a:avLst/>
              </a:prstGeom>
            </p:spPr>
            <p:txBody>
              <a:bodyPr wrap="square">
                <a:spAutoFit/>
              </a:bodyPr>
              <a:lstStyle/>
              <a:p>
                <a:pPr algn="just">
                  <a:lnSpc>
                    <a:spcPct val="107000"/>
                  </a:lnSpc>
                  <a:spcAft>
                    <a:spcPts val="800"/>
                  </a:spcAf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Water flows steadily through a horizontal pipe that narrows from a diameter of 10 cm to 5 cm. The speed of the water in the wider section of the pipe is </a:t>
                </a:r>
                <a14:m>
                  <m:oMath xmlns:m="http://schemas.openxmlformats.org/officeDocument/2006/math">
                    <m:r>
                      <a:rPr lang="en-US" sz="2400" i="1" dirty="0" smtClean="0">
                        <a:latin typeface="Cambria Math" panose="02040503050406030204" pitchFamily="18" charset="0"/>
                        <a:ea typeface="Times New Roman" panose="02020603050405020304" pitchFamily="18" charset="0"/>
                      </a:rPr>
                      <m:t>2 </m:t>
                    </m:r>
                    <m:r>
                      <a:rPr lang="en-US" sz="2400" i="1" dirty="0" smtClean="0">
                        <a:latin typeface="Cambria Math" panose="02040503050406030204" pitchFamily="18" charset="0"/>
                        <a:ea typeface="Times New Roman" panose="02020603050405020304" pitchFamily="18" charset="0"/>
                      </a:rPr>
                      <m:t>𝑚</m:t>
                    </m:r>
                    <m:r>
                      <a:rPr lang="en-US" sz="2400" i="1" dirty="0" smtClean="0">
                        <a:latin typeface="Cambria Math" panose="02040503050406030204" pitchFamily="18" charset="0"/>
                        <a:ea typeface="Times New Roman" panose="02020603050405020304" pitchFamily="18" charset="0"/>
                      </a:rPr>
                      <m:t>/</m:t>
                    </m:r>
                    <m:r>
                      <a:rPr lang="en-US" sz="2400" i="1" dirty="0" smtClean="0">
                        <a:latin typeface="Cambria Math" panose="02040503050406030204" pitchFamily="18" charset="0"/>
                        <a:ea typeface="Times New Roman" panose="02020603050405020304" pitchFamily="18" charset="0"/>
                      </a:rPr>
                      <m:t>𝑠</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Assume the density of water is </a:t>
                </a:r>
                <a14:m>
                  <m:oMath xmlns:m="http://schemas.openxmlformats.org/officeDocument/2006/math">
                    <m:r>
                      <a:rPr lang="en-US" sz="2400" i="1">
                        <a:latin typeface="Cambria Math" panose="02040503050406030204" pitchFamily="18" charset="0"/>
                        <a:ea typeface="Times New Roman" panose="02020603050405020304" pitchFamily="18" charset="0"/>
                      </a:rPr>
                      <m:t>1000</m:t>
                    </m:r>
                    <m:r>
                      <a:rPr lang="en-US" sz="2400" i="1">
                        <a:latin typeface="Cambria Math" panose="02040503050406030204" pitchFamily="18" charset="0"/>
                        <a:ea typeface="Times New Roman" panose="02020603050405020304" pitchFamily="18" charset="0"/>
                      </a:rPr>
                      <m:t>𝑘𝑔</m:t>
                    </m:r>
                    <m:r>
                      <a:rPr lang="en-US" sz="2400" i="1">
                        <a:latin typeface="Cambria Math" panose="02040503050406030204" pitchFamily="18" charset="0"/>
                        <a:ea typeface="Times New Roman" panose="02020603050405020304" pitchFamily="18" charset="0"/>
                      </a:rPr>
                      <m:t>/</m:t>
                    </m:r>
                    <m:sSup>
                      <m:sSupPr>
                        <m:ctrlPr>
                          <a:rPr lang="en-US" sz="2400" i="1" smtClean="0">
                            <a:latin typeface="Cambria Math" panose="02040503050406030204" pitchFamily="18" charset="0"/>
                          </a:rPr>
                        </m:ctrlPr>
                      </m:sSupPr>
                      <m:e>
                        <m:r>
                          <a:rPr lang="en-US" sz="2400" i="1">
                            <a:latin typeface="Cambria Math" panose="02040503050406030204" pitchFamily="18" charset="0"/>
                            <a:ea typeface="Times New Roman" panose="02020603050405020304" pitchFamily="18" charset="0"/>
                          </a:rPr>
                          <m:t>𝑚</m:t>
                        </m:r>
                      </m:e>
                      <m:sup>
                        <m:r>
                          <a:rPr lang="en-US" sz="2400" b="0" i="1" smtClean="0">
                            <a:latin typeface="Cambria Math" panose="02040503050406030204" pitchFamily="18" charset="0"/>
                          </a:rPr>
                          <m:t>3</m:t>
                        </m:r>
                      </m:sup>
                    </m:sSup>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a:t>
                </a:r>
              </a:p>
              <a:p>
                <a:pPr marL="457200" indent="-457200" algn="just">
                  <a:lnSpc>
                    <a:spcPct val="107000"/>
                  </a:lnSpc>
                  <a:spcAft>
                    <a:spcPts val="800"/>
                  </a:spcAft>
                  <a:buAutoNum type="alphaLcParenBoth"/>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Using the continuity equation, calculate the speed of the water in the narrower section of the pipe. </a:t>
                </a:r>
              </a:p>
              <a:p>
                <a:pPr marL="457200" indent="-457200" algn="just">
                  <a:lnSpc>
                    <a:spcPct val="107000"/>
                  </a:lnSpc>
                  <a:spcAft>
                    <a:spcPts val="800"/>
                  </a:spcAft>
                  <a:buAutoNum type="alphaLcParenBoth"/>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Apply Bernoulli’s equation to find the pressure difference between the two sections (assume that the two sections have no height difference). </a:t>
                </a:r>
              </a:p>
              <a:p>
                <a:pPr marL="457200" indent="-457200" algn="just">
                  <a:lnSpc>
                    <a:spcPct val="107000"/>
                  </a:lnSpc>
                  <a:spcAft>
                    <a:spcPts val="800"/>
                  </a:spcAft>
                  <a:buAutoNum type="alphaLcParenBoth"/>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If the narrower section of the pipe is 2 m higher than the wider section, how does this affect the pressure difference? </a:t>
                </a:r>
              </a:p>
            </p:txBody>
          </p:sp>
        </mc:Choice>
        <mc:Fallback xmlns="">
          <p:sp>
            <p:nvSpPr>
              <p:cNvPr id="4" name="Rectangle 3">
                <a:extLst>
                  <a:ext uri="{FF2B5EF4-FFF2-40B4-BE49-F238E27FC236}">
                    <a16:creationId xmlns:a16="http://schemas.microsoft.com/office/drawing/2014/main" id="{487F2406-70BD-4EE7-A55C-BB33CFB09CE2}"/>
                  </a:ext>
                </a:extLst>
              </p:cNvPr>
              <p:cNvSpPr>
                <a:spLocks noRot="1" noChangeAspect="1" noMove="1" noResize="1" noEditPoints="1" noAdjustHandles="1" noChangeArrowheads="1" noChangeShapeType="1" noTextEdit="1"/>
              </p:cNvSpPr>
              <p:nvPr/>
            </p:nvSpPr>
            <p:spPr>
              <a:xfrm>
                <a:off x="228600" y="1239885"/>
                <a:ext cx="8686799" cy="4720395"/>
              </a:xfrm>
              <a:prstGeom prst="rect">
                <a:avLst/>
              </a:prstGeom>
              <a:blipFill>
                <a:blip r:embed="rId2"/>
                <a:stretch>
                  <a:fillRect l="-1170" t="-1072" r="-1170" b="-2145"/>
                </a:stretch>
              </a:blipFill>
            </p:spPr>
            <p:txBody>
              <a:bodyPr/>
              <a:lstStyle/>
              <a:p>
                <a:r>
                  <a:rPr lang="en-US">
                    <a:noFill/>
                  </a:rPr>
                  <a:t> </a:t>
                </a:r>
              </a:p>
            </p:txBody>
          </p:sp>
        </mc:Fallback>
      </mc:AlternateContent>
    </p:spTree>
    <p:extLst>
      <p:ext uri="{BB962C8B-B14F-4D97-AF65-F5344CB8AC3E}">
        <p14:creationId xmlns:p14="http://schemas.microsoft.com/office/powerpoint/2010/main" val="397802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5: ANSWERS</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1" y="733549"/>
            <a:ext cx="43371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a:t>
            </a:r>
            <a:r>
              <a:rPr lang="en-US" sz="2400" kern="0" dirty="0">
                <a:ea typeface="Times New Roman" panose="02020603050405020304" pitchFamily="18" charset="0"/>
              </a:rPr>
              <a:t>Using the continuity equation</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142546C2-7B5F-4567-9DF6-4C577B794FF8}"/>
                  </a:ext>
                </a:extLst>
              </p:cNvPr>
              <p:cNvSpPr/>
              <p:nvPr/>
            </p:nvSpPr>
            <p:spPr>
              <a:xfrm>
                <a:off x="3657083" y="1206289"/>
                <a:ext cx="1583895" cy="392993"/>
              </a:xfrm>
              <a:prstGeom prst="rect">
                <a:avLst/>
              </a:prstGeom>
            </p:spPr>
            <p:txBody>
              <a:bodyPr wrap="none">
                <a:spAutoFit/>
              </a:bodyPr>
              <a:lstStyle/>
              <a:p>
                <a14:m>
                  <m:oMath xmlns:m="http://schemas.openxmlformats.org/officeDocument/2006/math">
                    <m:sSub>
                      <m:sSubPr>
                        <m:ctrlPr>
                          <a:rPr lang="en-US" sz="2000" i="1">
                            <a:latin typeface="Cambria Math" panose="02040503050406030204" pitchFamily="18" charset="0"/>
                          </a:rPr>
                        </m:ctrlPr>
                      </m:sSubPr>
                      <m:e>
                        <m:r>
                          <a:rPr lang="en-US" sz="2000" i="1" kern="0">
                            <a:latin typeface="Cambria Math" panose="02040503050406030204" pitchFamily="18" charset="0"/>
                            <a:ea typeface="Times New Roman" panose="02020603050405020304" pitchFamily="18" charset="0"/>
                            <a:cs typeface="Times New Roman" panose="02020603050405020304" pitchFamily="18" charset="0"/>
                          </a:rPr>
                          <m:t>𝐴</m:t>
                        </m:r>
                      </m:e>
                      <m:sub>
                        <m:r>
                          <a:rPr lang="en-US" sz="2000" i="1" kern="0">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en-US" sz="2000" i="1" kern="100">
                            <a:latin typeface="Cambria Math" panose="02040503050406030204" pitchFamily="18" charset="0"/>
                            <a:ea typeface="DengXian" panose="02010600030101010101" pitchFamily="2" charset="-122"/>
                            <a:cs typeface="Times New Roman" panose="02020603050405020304" pitchFamily="18" charset="0"/>
                          </a:rPr>
                        </m:ctrlPr>
                      </m:sSubPr>
                      <m:e>
                        <m:r>
                          <a:rPr lang="en-US" sz="2000" i="1" kern="0">
                            <a:latin typeface="Cambria Math" panose="02040503050406030204" pitchFamily="18" charset="0"/>
                            <a:ea typeface="DengXian" panose="02010600030101010101" pitchFamily="2" charset="-122"/>
                            <a:cs typeface="Times New Roman" panose="02020603050405020304" pitchFamily="18" charset="0"/>
                          </a:rPr>
                          <m:t>𝑣</m:t>
                        </m:r>
                      </m:e>
                      <m:sub>
                        <m:r>
                          <a:rPr lang="en-US" sz="2000" i="1" kern="0">
                            <a:latin typeface="Cambria Math" panose="02040503050406030204" pitchFamily="18" charset="0"/>
                            <a:ea typeface="DengXian" panose="02010600030101010101" pitchFamily="2" charset="-122"/>
                            <a:cs typeface="Times New Roman" panose="02020603050405020304" pitchFamily="18" charset="0"/>
                          </a:rPr>
                          <m:t>1</m:t>
                        </m:r>
                      </m:sub>
                    </m:sSub>
                    <m:r>
                      <a:rPr lang="en-US" sz="2000" i="1" kern="0">
                        <a:latin typeface="Cambria Math" panose="02040503050406030204" pitchFamily="18" charset="0"/>
                        <a:ea typeface="DengXian" panose="02010600030101010101" pitchFamily="2" charset="-122"/>
                        <a:cs typeface="Times New Roman" panose="02020603050405020304" pitchFamily="18" charset="0"/>
                      </a:rPr>
                      <m:t>=</m:t>
                    </m:r>
                    <m:sSub>
                      <m:sSubPr>
                        <m:ctrlPr>
                          <a:rPr lang="en-US" sz="2000" i="1">
                            <a:latin typeface="Cambria Math" panose="02040503050406030204" pitchFamily="18" charset="0"/>
                          </a:rPr>
                        </m:ctrlPr>
                      </m:sSubPr>
                      <m:e>
                        <m:r>
                          <a:rPr lang="en-US" sz="2000" i="1" kern="0">
                            <a:latin typeface="Cambria Math" panose="02040503050406030204" pitchFamily="18" charset="0"/>
                            <a:ea typeface="Times New Roman" panose="02020603050405020304" pitchFamily="18" charset="0"/>
                            <a:cs typeface="Times New Roman" panose="02020603050405020304" pitchFamily="18" charset="0"/>
                          </a:rPr>
                          <m:t>𝐴</m:t>
                        </m:r>
                      </m:e>
                      <m:sub>
                        <m:r>
                          <a:rPr lang="en-US" sz="2000" i="1" kern="0">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en-US" sz="2000" i="1" kern="100">
                            <a:latin typeface="Cambria Math" panose="02040503050406030204" pitchFamily="18" charset="0"/>
                            <a:ea typeface="DengXian" panose="02010600030101010101" pitchFamily="2" charset="-122"/>
                            <a:cs typeface="Times New Roman" panose="02020603050405020304" pitchFamily="18" charset="0"/>
                          </a:rPr>
                        </m:ctrlPr>
                      </m:sSubPr>
                      <m:e>
                        <m:r>
                          <a:rPr lang="en-US" sz="2000" i="1" kern="0">
                            <a:latin typeface="Cambria Math" panose="02040503050406030204" pitchFamily="18" charset="0"/>
                            <a:ea typeface="DengXian" panose="02010600030101010101" pitchFamily="2" charset="-122"/>
                            <a:cs typeface="Times New Roman" panose="02020603050405020304" pitchFamily="18" charset="0"/>
                          </a:rPr>
                          <m:t>𝑣</m:t>
                        </m:r>
                      </m:e>
                      <m:sub>
                        <m:r>
                          <a:rPr lang="en-US" sz="2000" i="1" kern="0">
                            <a:latin typeface="Cambria Math" panose="02040503050406030204" pitchFamily="18" charset="0"/>
                            <a:ea typeface="DengXian" panose="02010600030101010101" pitchFamily="2" charset="-122"/>
                            <a:cs typeface="Times New Roman" panose="02020603050405020304" pitchFamily="18" charset="0"/>
                          </a:rPr>
                          <m:t>2</m:t>
                        </m:r>
                      </m:sub>
                    </m:sSub>
                  </m:oMath>
                </a14:m>
                <a:r>
                  <a:rPr lang="en-US" sz="1200" kern="0" dirty="0">
                    <a:latin typeface="Times New Roman" panose="02020603050405020304" pitchFamily="18" charset="0"/>
                    <a:ea typeface="Times New Roman" panose="02020603050405020304" pitchFamily="18" charset="0"/>
                  </a:rPr>
                  <a:t>​</a:t>
                </a:r>
                <a:endParaRPr lang="en-US" dirty="0"/>
              </a:p>
            </p:txBody>
          </p:sp>
        </mc:Choice>
        <mc:Fallback xmlns="">
          <p:sp>
            <p:nvSpPr>
              <p:cNvPr id="2" name="Rectangle 1">
                <a:extLst>
                  <a:ext uri="{FF2B5EF4-FFF2-40B4-BE49-F238E27FC236}">
                    <a16:creationId xmlns:a16="http://schemas.microsoft.com/office/drawing/2014/main" id="{142546C2-7B5F-4567-9DF6-4C577B794FF8}"/>
                  </a:ext>
                </a:extLst>
              </p:cNvPr>
              <p:cNvSpPr>
                <a:spLocks noRot="1" noChangeAspect="1" noMove="1" noResize="1" noEditPoints="1" noAdjustHandles="1" noChangeArrowheads="1" noChangeShapeType="1" noTextEdit="1"/>
              </p:cNvSpPr>
              <p:nvPr/>
            </p:nvSpPr>
            <p:spPr>
              <a:xfrm>
                <a:off x="3657083" y="1206289"/>
                <a:ext cx="1583895" cy="392993"/>
              </a:xfrm>
              <a:prstGeom prst="rect">
                <a:avLst/>
              </a:prstGeom>
              <a:blipFill>
                <a:blip r:embed="rId2"/>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00D63D3-388C-4B92-89D8-9A1AE3DBE7E8}"/>
                  </a:ext>
                </a:extLst>
              </p:cNvPr>
              <p:cNvSpPr/>
              <p:nvPr/>
            </p:nvSpPr>
            <p:spPr>
              <a:xfrm>
                <a:off x="2509800" y="1724484"/>
                <a:ext cx="4325736" cy="6934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a:latin typeface="Cambria Math" panose="02040503050406030204" pitchFamily="18" charset="0"/>
                            </a:rPr>
                            <m:t>2</m:t>
                          </m:r>
                        </m:sub>
                      </m:sSub>
                      <m:r>
                        <a:rPr lang="en-US">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a:latin typeface="Cambria Math" panose="02040503050406030204" pitchFamily="18" charset="0"/>
                                </a:rPr>
                                <m:t>2</m:t>
                              </m:r>
                            </m:sub>
                          </m:sSub>
                        </m:den>
                      </m:f>
                      <m:r>
                        <a:rPr lang="en-US">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𝜋</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a:latin typeface="Cambria Math" panose="02040503050406030204" pitchFamily="18" charset="0"/>
                                    </a:rPr>
                                    <m:t>0.05</m:t>
                                  </m:r>
                                </m:e>
                              </m:d>
                            </m:e>
                            <m:sup>
                              <m:r>
                                <a:rPr lang="en-US">
                                  <a:latin typeface="Cambria Math" panose="02040503050406030204" pitchFamily="18" charset="0"/>
                                </a:rPr>
                                <m:t>2</m:t>
                              </m:r>
                            </m:sup>
                          </m:sSup>
                        </m:num>
                        <m:den>
                          <m:r>
                            <a:rPr lang="en-US" i="1">
                              <a:latin typeface="Cambria Math" panose="02040503050406030204" pitchFamily="18" charset="0"/>
                            </a:rPr>
                            <m:t>𝜋</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a:latin typeface="Cambria Math" panose="02040503050406030204" pitchFamily="18" charset="0"/>
                                    </a:rPr>
                                    <m:t>0.025</m:t>
                                  </m:r>
                                </m:e>
                              </m:d>
                            </m:e>
                            <m:sup>
                              <m:r>
                                <a:rPr lang="en-US">
                                  <a:latin typeface="Cambria Math" panose="02040503050406030204" pitchFamily="18" charset="0"/>
                                </a:rPr>
                                <m:t>2</m:t>
                              </m:r>
                            </m:sup>
                          </m:sSup>
                        </m:den>
                      </m:f>
                      <m:r>
                        <a:rPr lang="en-US">
                          <a:latin typeface="Cambria Math" panose="02040503050406030204" pitchFamily="18" charset="0"/>
                        </a:rPr>
                        <m:t>×2</m:t>
                      </m:r>
                      <m:f>
                        <m:fPr>
                          <m:type m:val="lin"/>
                          <m:ctrlPr>
                            <a:rPr lang="en-US" i="1">
                              <a:latin typeface="Cambria Math" panose="02040503050406030204" pitchFamily="18" charset="0"/>
                            </a:rPr>
                          </m:ctrlPr>
                        </m:fPr>
                        <m:num>
                          <m:r>
                            <a:rPr lang="en-US" i="1">
                              <a:latin typeface="Cambria Math" panose="02040503050406030204" pitchFamily="18" charset="0"/>
                            </a:rPr>
                            <m:t>𝑚</m:t>
                          </m:r>
                        </m:num>
                        <m:den>
                          <m:r>
                            <a:rPr lang="en-US" i="1">
                              <a:latin typeface="Cambria Math" panose="02040503050406030204" pitchFamily="18" charset="0"/>
                            </a:rPr>
                            <m:t>𝑠</m:t>
                          </m:r>
                        </m:den>
                      </m:f>
                      <m:r>
                        <a:rPr lang="en-US">
                          <a:latin typeface="Cambria Math" panose="02040503050406030204" pitchFamily="18" charset="0"/>
                        </a:rPr>
                        <m:t>=8</m:t>
                      </m:r>
                      <m:f>
                        <m:fPr>
                          <m:type m:val="lin"/>
                          <m:ctrlPr>
                            <a:rPr lang="en-US" i="1">
                              <a:latin typeface="Cambria Math" panose="02040503050406030204" pitchFamily="18" charset="0"/>
                            </a:rPr>
                          </m:ctrlPr>
                        </m:fPr>
                        <m:num>
                          <m:r>
                            <a:rPr lang="en-US" i="1">
                              <a:latin typeface="Cambria Math" panose="02040503050406030204" pitchFamily="18" charset="0"/>
                            </a:rPr>
                            <m:t>𝑚</m:t>
                          </m:r>
                        </m:num>
                        <m:den>
                          <m:r>
                            <a:rPr lang="en-US" i="1">
                              <a:latin typeface="Cambria Math" panose="02040503050406030204" pitchFamily="18" charset="0"/>
                            </a:rPr>
                            <m:t>𝑠</m:t>
                          </m:r>
                        </m:den>
                      </m:f>
                    </m:oMath>
                  </m:oMathPara>
                </a14:m>
                <a:endParaRPr lang="en-US" dirty="0"/>
              </a:p>
            </p:txBody>
          </p:sp>
        </mc:Choice>
        <mc:Fallback xmlns="">
          <p:sp>
            <p:nvSpPr>
              <p:cNvPr id="6" name="Rectangle 5">
                <a:extLst>
                  <a:ext uri="{FF2B5EF4-FFF2-40B4-BE49-F238E27FC236}">
                    <a16:creationId xmlns:a16="http://schemas.microsoft.com/office/drawing/2014/main" id="{E00D63D3-388C-4B92-89D8-9A1AE3DBE7E8}"/>
                  </a:ext>
                </a:extLst>
              </p:cNvPr>
              <p:cNvSpPr>
                <a:spLocks noRot="1" noChangeAspect="1" noMove="1" noResize="1" noEditPoints="1" noAdjustHandles="1" noChangeArrowheads="1" noChangeShapeType="1" noTextEdit="1"/>
              </p:cNvSpPr>
              <p:nvPr/>
            </p:nvSpPr>
            <p:spPr>
              <a:xfrm>
                <a:off x="2509800" y="1724484"/>
                <a:ext cx="4325736" cy="693460"/>
              </a:xfrm>
              <a:prstGeom prst="rect">
                <a:avLst/>
              </a:prstGeom>
              <a:blipFill>
                <a:blip r:embed="rId3"/>
                <a:stretch>
                  <a:fillRect/>
                </a:stretch>
              </a:blipFill>
            </p:spPr>
            <p:txBody>
              <a:bodyPr/>
              <a:lstStyle/>
              <a:p>
                <a:r>
                  <a:rPr lang="en-US">
                    <a:noFill/>
                  </a:rPr>
                  <a:t> </a:t>
                </a:r>
              </a:p>
            </p:txBody>
          </p:sp>
        </mc:Fallback>
      </mc:AlternateContent>
      <p:sp>
        <p:nvSpPr>
          <p:cNvPr id="9" name="Rectangle 18">
            <a:extLst>
              <a:ext uri="{FF2B5EF4-FFF2-40B4-BE49-F238E27FC236}">
                <a16:creationId xmlns:a16="http://schemas.microsoft.com/office/drawing/2014/main" id="{0F2E97C4-3FFB-450F-BFF8-20D5DCB42B58}"/>
              </a:ext>
            </a:extLst>
          </p:cNvPr>
          <p:cNvSpPr>
            <a:spLocks noChangeArrowheads="1"/>
          </p:cNvSpPr>
          <p:nvPr/>
        </p:nvSpPr>
        <p:spPr bwMode="auto">
          <a:xfrm>
            <a:off x="1" y="2485549"/>
            <a:ext cx="39596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sz="2400" kern="0" dirty="0">
                <a:ea typeface="Times New Roman" panose="02020603050405020304" pitchFamily="18" charset="0"/>
              </a:rPr>
              <a:t>Using Bernoulli’s equation</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FF43BEC2-293E-4FCD-9832-33E828E44695}"/>
                  </a:ext>
                </a:extLst>
              </p:cNvPr>
              <p:cNvSpPr/>
              <p:nvPr/>
            </p:nvSpPr>
            <p:spPr>
              <a:xfrm>
                <a:off x="2770911" y="3014819"/>
                <a:ext cx="2629053"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a:latin typeface="Cambria Math" panose="02040503050406030204" pitchFamily="18" charset="0"/>
                            </a:rPr>
                            <m:t>1</m:t>
                          </m:r>
                        </m:sub>
                      </m:sSub>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r>
                        <a:rPr lang="en-US" i="1">
                          <a:latin typeface="Cambria Math" panose="02040503050406030204" pitchFamily="18" charset="0"/>
                        </a:rPr>
                        <m:t>𝜌</m:t>
                      </m:r>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a:latin typeface="Cambria Math" panose="02040503050406030204" pitchFamily="18" charset="0"/>
                            </a:rPr>
                            <m:t>1</m:t>
                          </m:r>
                        </m:sub>
                        <m:sup>
                          <m:r>
                            <a:rPr lang="en-US">
                              <a:latin typeface="Cambria Math" panose="02040503050406030204" pitchFamily="18" charset="0"/>
                            </a:rPr>
                            <m:t>2</m:t>
                          </m:r>
                        </m:sup>
                      </m:sSubSup>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a:latin typeface="Cambria Math" panose="02040503050406030204" pitchFamily="18" charset="0"/>
                            </a:rPr>
                            <m:t>2</m:t>
                          </m:r>
                        </m:sub>
                      </m:sSub>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r>
                        <a:rPr lang="en-US" i="1">
                          <a:latin typeface="Cambria Math" panose="02040503050406030204" pitchFamily="18" charset="0"/>
                        </a:rPr>
                        <m:t>𝜌</m:t>
                      </m:r>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a:latin typeface="Cambria Math" panose="02040503050406030204" pitchFamily="18" charset="0"/>
                            </a:rPr>
                            <m:t>2</m:t>
                          </m:r>
                        </m:sub>
                        <m:sup>
                          <m:r>
                            <a:rPr lang="en-US">
                              <a:latin typeface="Cambria Math" panose="02040503050406030204" pitchFamily="18" charset="0"/>
                            </a:rPr>
                            <m:t>2</m:t>
                          </m:r>
                        </m:sup>
                      </m:sSubSup>
                    </m:oMath>
                  </m:oMathPara>
                </a14:m>
                <a:endParaRPr lang="en-US" dirty="0"/>
              </a:p>
            </p:txBody>
          </p:sp>
        </mc:Choice>
        <mc:Fallback xmlns="">
          <p:sp>
            <p:nvSpPr>
              <p:cNvPr id="7" name="Rectangle 6">
                <a:extLst>
                  <a:ext uri="{FF2B5EF4-FFF2-40B4-BE49-F238E27FC236}">
                    <a16:creationId xmlns:a16="http://schemas.microsoft.com/office/drawing/2014/main" id="{FF43BEC2-293E-4FCD-9832-33E828E44695}"/>
                  </a:ext>
                </a:extLst>
              </p:cNvPr>
              <p:cNvSpPr>
                <a:spLocks noRot="1" noChangeAspect="1" noMove="1" noResize="1" noEditPoints="1" noAdjustHandles="1" noChangeArrowheads="1" noChangeShapeType="1" noTextEdit="1"/>
              </p:cNvSpPr>
              <p:nvPr/>
            </p:nvSpPr>
            <p:spPr>
              <a:xfrm>
                <a:off x="2770911" y="3014819"/>
                <a:ext cx="2629053" cy="61093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C2BFAAAC-E6F3-4B74-B711-1ED6B83A4150}"/>
                  </a:ext>
                </a:extLst>
              </p:cNvPr>
              <p:cNvSpPr/>
              <p:nvPr/>
            </p:nvSpPr>
            <p:spPr>
              <a:xfrm>
                <a:off x="3076475" y="3528678"/>
                <a:ext cx="2579039"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𝑃</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a:latin typeface="Cambria Math" panose="02040503050406030204" pitchFamily="18" charset="0"/>
                            </a:rPr>
                            <m:t>2</m:t>
                          </m:r>
                        </m:sub>
                      </m:sSub>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r>
                        <a:rPr lang="en-US" i="1">
                          <a:latin typeface="Cambria Math" panose="02040503050406030204" pitchFamily="18" charset="0"/>
                        </a:rPr>
                        <m:t>𝜌</m:t>
                      </m:r>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b="0" i="0" smtClean="0">
                                  <a:latin typeface="Cambria Math" panose="02040503050406030204" pitchFamily="18" charset="0"/>
                                </a:rPr>
                                <m:t>2</m:t>
                              </m:r>
                            </m:sub>
                            <m:sup>
                              <m:r>
                                <a:rPr lang="en-US">
                                  <a:latin typeface="Cambria Math" panose="02040503050406030204" pitchFamily="18" charset="0"/>
                                </a:rPr>
                                <m:t>2</m:t>
                              </m:r>
                            </m:sup>
                          </m:sSubSup>
                          <m:r>
                            <a:rPr lang="en-US">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b="0" i="0" smtClean="0">
                                  <a:latin typeface="Cambria Math" panose="02040503050406030204" pitchFamily="18" charset="0"/>
                                </a:rPr>
                                <m:t>1</m:t>
                              </m:r>
                            </m:sub>
                            <m:sup>
                              <m:r>
                                <a:rPr lang="en-US">
                                  <a:latin typeface="Cambria Math" panose="02040503050406030204" pitchFamily="18" charset="0"/>
                                </a:rPr>
                                <m:t>2</m:t>
                              </m:r>
                            </m:sup>
                          </m:sSubSup>
                        </m:e>
                      </m:d>
                    </m:oMath>
                  </m:oMathPara>
                </a14:m>
                <a:endParaRPr lang="en-US" dirty="0"/>
              </a:p>
            </p:txBody>
          </p:sp>
        </mc:Choice>
        <mc:Fallback xmlns="">
          <p:sp>
            <p:nvSpPr>
              <p:cNvPr id="10" name="Rectangle 9">
                <a:extLst>
                  <a:ext uri="{FF2B5EF4-FFF2-40B4-BE49-F238E27FC236}">
                    <a16:creationId xmlns:a16="http://schemas.microsoft.com/office/drawing/2014/main" id="{C2BFAAAC-E6F3-4B74-B711-1ED6B83A4150}"/>
                  </a:ext>
                </a:extLst>
              </p:cNvPr>
              <p:cNvSpPr>
                <a:spLocks noRot="1" noChangeAspect="1" noMove="1" noResize="1" noEditPoints="1" noAdjustHandles="1" noChangeArrowheads="1" noChangeShapeType="1" noTextEdit="1"/>
              </p:cNvSpPr>
              <p:nvPr/>
            </p:nvSpPr>
            <p:spPr>
              <a:xfrm>
                <a:off x="3076475" y="3528678"/>
                <a:ext cx="2579039" cy="61093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31EF4EF7-E8D7-4739-9647-2038CB8325C7}"/>
                  </a:ext>
                </a:extLst>
              </p:cNvPr>
              <p:cNvSpPr/>
              <p:nvPr/>
            </p:nvSpPr>
            <p:spPr>
              <a:xfrm>
                <a:off x="2124836" y="4099036"/>
                <a:ext cx="4648388"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𝑃</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a:latin typeface="Cambria Math" panose="02040503050406030204" pitchFamily="18" charset="0"/>
                            </a:rPr>
                            <m:t>2</m:t>
                          </m:r>
                        </m:sub>
                      </m:sSub>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r>
                        <a:rPr lang="en-US">
                          <a:latin typeface="Cambria Math" panose="02040503050406030204" pitchFamily="18" charset="0"/>
                        </a:rPr>
                        <m:t>×1000×</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a:latin typeface="Cambria Math" panose="02040503050406030204" pitchFamily="18" charset="0"/>
                                </a:rPr>
                                <m:t>8</m:t>
                              </m:r>
                            </m:e>
                            <m:sup>
                              <m:r>
                                <a:rPr lang="en-US">
                                  <a:latin typeface="Cambria Math" panose="02040503050406030204" pitchFamily="18" charset="0"/>
                                </a:rPr>
                                <m:t>2</m:t>
                              </m:r>
                            </m:sup>
                          </m:sSup>
                          <m:r>
                            <a:rPr lang="en-US">
                              <a:latin typeface="Cambria Math" panose="02040503050406030204" pitchFamily="18" charset="0"/>
                            </a:rPr>
                            <m:t>−</m:t>
                          </m:r>
                          <m:sSup>
                            <m:sSupPr>
                              <m:ctrlPr>
                                <a:rPr lang="en-US" i="1">
                                  <a:latin typeface="Cambria Math" panose="02040503050406030204" pitchFamily="18" charset="0"/>
                                </a:rPr>
                              </m:ctrlPr>
                            </m:sSupPr>
                            <m:e>
                              <m:r>
                                <a:rPr lang="en-US">
                                  <a:latin typeface="Cambria Math" panose="02040503050406030204" pitchFamily="18" charset="0"/>
                                </a:rPr>
                                <m:t>2</m:t>
                              </m:r>
                            </m:e>
                            <m:sup>
                              <m:r>
                                <a:rPr lang="en-US">
                                  <a:latin typeface="Cambria Math" panose="02040503050406030204" pitchFamily="18" charset="0"/>
                                </a:rPr>
                                <m:t>2</m:t>
                              </m:r>
                            </m:sup>
                          </m:sSup>
                        </m:e>
                      </m:d>
                      <m:r>
                        <a:rPr lang="en-US">
                          <a:latin typeface="Cambria Math" panose="02040503050406030204" pitchFamily="18" charset="0"/>
                        </a:rPr>
                        <m:t>=</m:t>
                      </m:r>
                      <m:r>
                        <a:rPr lang="en-US" b="0" i="0" smtClean="0">
                          <a:latin typeface="Cambria Math" panose="02040503050406030204" pitchFamily="18" charset="0"/>
                        </a:rPr>
                        <m:t>30000</m:t>
                      </m:r>
                      <m:r>
                        <a:rPr lang="en-US">
                          <a:latin typeface="Cambria Math" panose="02040503050406030204" pitchFamily="18" charset="0"/>
                        </a:rPr>
                        <m:t> </m:t>
                      </m:r>
                      <m:r>
                        <a:rPr lang="en-US" i="1">
                          <a:latin typeface="Cambria Math" panose="02040503050406030204" pitchFamily="18" charset="0"/>
                        </a:rPr>
                        <m:t>𝑃𝑎</m:t>
                      </m:r>
                    </m:oMath>
                  </m:oMathPara>
                </a14:m>
                <a:endParaRPr lang="en-US" dirty="0"/>
              </a:p>
            </p:txBody>
          </p:sp>
        </mc:Choice>
        <mc:Fallback xmlns="">
          <p:sp>
            <p:nvSpPr>
              <p:cNvPr id="11" name="Rectangle 10">
                <a:extLst>
                  <a:ext uri="{FF2B5EF4-FFF2-40B4-BE49-F238E27FC236}">
                    <a16:creationId xmlns:a16="http://schemas.microsoft.com/office/drawing/2014/main" id="{31EF4EF7-E8D7-4739-9647-2038CB8325C7}"/>
                  </a:ext>
                </a:extLst>
              </p:cNvPr>
              <p:cNvSpPr>
                <a:spLocks noRot="1" noChangeAspect="1" noMove="1" noResize="1" noEditPoints="1" noAdjustHandles="1" noChangeArrowheads="1" noChangeShapeType="1" noTextEdit="1"/>
              </p:cNvSpPr>
              <p:nvPr/>
            </p:nvSpPr>
            <p:spPr>
              <a:xfrm>
                <a:off x="2124836" y="4099036"/>
                <a:ext cx="4648388" cy="610936"/>
              </a:xfrm>
              <a:prstGeom prst="rect">
                <a:avLst/>
              </a:prstGeom>
              <a:blipFill>
                <a:blip r:embed="rId6"/>
                <a:stretch>
                  <a:fillRect/>
                </a:stretch>
              </a:blipFill>
            </p:spPr>
            <p:txBody>
              <a:bodyPr/>
              <a:lstStyle/>
              <a:p>
                <a:r>
                  <a:rPr lang="en-US">
                    <a:noFill/>
                  </a:rPr>
                  <a:t> </a:t>
                </a:r>
              </a:p>
            </p:txBody>
          </p:sp>
        </mc:Fallback>
      </mc:AlternateContent>
      <p:sp>
        <p:nvSpPr>
          <p:cNvPr id="13" name="Rectangle 18">
            <a:extLst>
              <a:ext uri="{FF2B5EF4-FFF2-40B4-BE49-F238E27FC236}">
                <a16:creationId xmlns:a16="http://schemas.microsoft.com/office/drawing/2014/main" id="{30C172D4-026C-462B-977C-EF6C47AAA804}"/>
              </a:ext>
            </a:extLst>
          </p:cNvPr>
          <p:cNvSpPr>
            <a:spLocks noChangeArrowheads="1"/>
          </p:cNvSpPr>
          <p:nvPr/>
        </p:nvSpPr>
        <p:spPr bwMode="auto">
          <a:xfrm>
            <a:off x="-43719" y="4653473"/>
            <a:ext cx="35838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(c) </a:t>
            </a:r>
            <a:r>
              <a:rPr lang="en-US" sz="2400" kern="0" dirty="0">
                <a:ea typeface="Times New Roman" panose="02020603050405020304" pitchFamily="18" charset="0"/>
              </a:rPr>
              <a:t>With a height difference</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2C68B5A2-9C8C-401B-907D-DEBA829A7964}"/>
                  </a:ext>
                </a:extLst>
              </p:cNvPr>
              <p:cNvSpPr/>
              <p:nvPr/>
            </p:nvSpPr>
            <p:spPr>
              <a:xfrm>
                <a:off x="2509800" y="5115138"/>
                <a:ext cx="3449726"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a:latin typeface="Cambria Math" panose="02040503050406030204" pitchFamily="18" charset="0"/>
                            </a:rPr>
                            <m:t>2</m:t>
                          </m:r>
                        </m:sub>
                      </m:sSub>
                      <m:r>
                        <a:rPr lang="en-US">
                          <a:latin typeface="Cambria Math" panose="02040503050406030204" pitchFamily="18" charset="0"/>
                        </a:rPr>
                        <m:t>=</m:t>
                      </m:r>
                      <m:r>
                        <a:rPr lang="en-US" i="1">
                          <a:latin typeface="Cambria Math" panose="02040503050406030204" pitchFamily="18" charset="0"/>
                        </a:rPr>
                        <m:t>𝜌</m:t>
                      </m:r>
                      <m:r>
                        <a:rPr lang="en-US" i="1">
                          <a:latin typeface="Cambria Math" panose="02040503050406030204" pitchFamily="18" charset="0"/>
                        </a:rPr>
                        <m:t>𝑔</m:t>
                      </m:r>
                      <m:r>
                        <a:rPr lang="en-US">
                          <a:latin typeface="Cambria Math" panose="02040503050406030204" pitchFamily="18" charset="0"/>
                        </a:rPr>
                        <m:t>∆</m:t>
                      </m:r>
                      <m:r>
                        <a:rPr lang="en-US" i="1">
                          <a:latin typeface="Cambria Math" panose="02040503050406030204" pitchFamily="18" charset="0"/>
                        </a:rPr>
                        <m:t>h</m:t>
                      </m:r>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r>
                        <a:rPr lang="en-US" i="1">
                          <a:latin typeface="Cambria Math" panose="02040503050406030204" pitchFamily="18" charset="0"/>
                        </a:rPr>
                        <m:t>𝜌</m:t>
                      </m:r>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a:latin typeface="Cambria Math" panose="02040503050406030204" pitchFamily="18" charset="0"/>
                            </a:rPr>
                            <m:t>2</m:t>
                          </m:r>
                        </m:sub>
                        <m:sup>
                          <m:r>
                            <a:rPr lang="en-US">
                              <a:latin typeface="Cambria Math" panose="02040503050406030204" pitchFamily="18" charset="0"/>
                            </a:rPr>
                            <m:t>2</m:t>
                          </m:r>
                        </m:sup>
                      </m:sSubSup>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r>
                        <a:rPr lang="en-US" i="1">
                          <a:latin typeface="Cambria Math" panose="02040503050406030204" pitchFamily="18" charset="0"/>
                        </a:rPr>
                        <m:t>𝜌</m:t>
                      </m:r>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a:latin typeface="Cambria Math" panose="02040503050406030204" pitchFamily="18" charset="0"/>
                            </a:rPr>
                            <m:t>1</m:t>
                          </m:r>
                        </m:sub>
                        <m:sup>
                          <m:r>
                            <a:rPr lang="en-US">
                              <a:latin typeface="Cambria Math" panose="02040503050406030204" pitchFamily="18" charset="0"/>
                            </a:rPr>
                            <m:t>2</m:t>
                          </m:r>
                        </m:sup>
                      </m:sSubSup>
                    </m:oMath>
                  </m:oMathPara>
                </a14:m>
                <a:endParaRPr lang="en-US" dirty="0"/>
              </a:p>
            </p:txBody>
          </p:sp>
        </mc:Choice>
        <mc:Fallback xmlns="">
          <p:sp>
            <p:nvSpPr>
              <p:cNvPr id="12" name="Rectangle 11">
                <a:extLst>
                  <a:ext uri="{FF2B5EF4-FFF2-40B4-BE49-F238E27FC236}">
                    <a16:creationId xmlns:a16="http://schemas.microsoft.com/office/drawing/2014/main" id="{2C68B5A2-9C8C-401B-907D-DEBA829A7964}"/>
                  </a:ext>
                </a:extLst>
              </p:cNvPr>
              <p:cNvSpPr>
                <a:spLocks noRot="1" noChangeAspect="1" noMove="1" noResize="1" noEditPoints="1" noAdjustHandles="1" noChangeArrowheads="1" noChangeShapeType="1" noTextEdit="1"/>
              </p:cNvSpPr>
              <p:nvPr/>
            </p:nvSpPr>
            <p:spPr>
              <a:xfrm>
                <a:off x="2509800" y="5115138"/>
                <a:ext cx="3449726" cy="61093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2E993B74-05E5-44C1-97D5-ABDED398D3D9}"/>
                  </a:ext>
                </a:extLst>
              </p:cNvPr>
              <p:cNvSpPr/>
              <p:nvPr/>
            </p:nvSpPr>
            <p:spPr>
              <a:xfrm>
                <a:off x="1673604" y="5852518"/>
                <a:ext cx="5289257"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𝑃</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a:latin typeface="Cambria Math" panose="02040503050406030204" pitchFamily="18" charset="0"/>
                            </a:rPr>
                            <m:t>2</m:t>
                          </m:r>
                        </m:sub>
                      </m:sSub>
                      <m:r>
                        <a:rPr lang="en-US">
                          <a:latin typeface="Cambria Math" panose="02040503050406030204" pitchFamily="18" charset="0"/>
                        </a:rPr>
                        <m:t>=1000×9.81×2+</m:t>
                      </m:r>
                      <m:r>
                        <a:rPr lang="en-US" b="0" i="0" smtClean="0">
                          <a:latin typeface="Cambria Math" panose="02040503050406030204" pitchFamily="18" charset="0"/>
                        </a:rPr>
                        <m:t>30000</m:t>
                      </m:r>
                      <m:r>
                        <a:rPr lang="en-US">
                          <a:latin typeface="Cambria Math" panose="02040503050406030204" pitchFamily="18" charset="0"/>
                        </a:rPr>
                        <m:t>=4</m:t>
                      </m:r>
                      <m:r>
                        <a:rPr lang="en-US" b="0" i="0" smtClean="0">
                          <a:latin typeface="Cambria Math" panose="02040503050406030204" pitchFamily="18" charset="0"/>
                        </a:rPr>
                        <m:t>9</m:t>
                      </m:r>
                      <m:r>
                        <a:rPr lang="en-US">
                          <a:latin typeface="Cambria Math" panose="02040503050406030204" pitchFamily="18" charset="0"/>
                        </a:rPr>
                        <m:t>6</m:t>
                      </m:r>
                      <m:r>
                        <a:rPr lang="en-US" b="0" i="0" smtClean="0">
                          <a:latin typeface="Cambria Math" panose="02040503050406030204" pitchFamily="18" charset="0"/>
                        </a:rPr>
                        <m:t>2</m:t>
                      </m:r>
                      <m:r>
                        <a:rPr lang="en-US">
                          <a:latin typeface="Cambria Math" panose="02040503050406030204" pitchFamily="18" charset="0"/>
                        </a:rPr>
                        <m:t>0 </m:t>
                      </m:r>
                      <m:r>
                        <a:rPr lang="en-US" i="1">
                          <a:latin typeface="Cambria Math" panose="02040503050406030204" pitchFamily="18" charset="0"/>
                        </a:rPr>
                        <m:t>𝑃𝑎</m:t>
                      </m:r>
                    </m:oMath>
                  </m:oMathPara>
                </a14:m>
                <a:endParaRPr lang="en-US" dirty="0"/>
              </a:p>
            </p:txBody>
          </p:sp>
        </mc:Choice>
        <mc:Fallback xmlns="">
          <p:sp>
            <p:nvSpPr>
              <p:cNvPr id="14" name="Rectangle 13">
                <a:extLst>
                  <a:ext uri="{FF2B5EF4-FFF2-40B4-BE49-F238E27FC236}">
                    <a16:creationId xmlns:a16="http://schemas.microsoft.com/office/drawing/2014/main" id="{2E993B74-05E5-44C1-97D5-ABDED398D3D9}"/>
                  </a:ext>
                </a:extLst>
              </p:cNvPr>
              <p:cNvSpPr>
                <a:spLocks noRot="1" noChangeAspect="1" noMove="1" noResize="1" noEditPoints="1" noAdjustHandles="1" noChangeArrowheads="1" noChangeShapeType="1" noTextEdit="1"/>
              </p:cNvSpPr>
              <p:nvPr/>
            </p:nvSpPr>
            <p:spPr>
              <a:xfrm>
                <a:off x="1673604" y="5852518"/>
                <a:ext cx="5289257" cy="369332"/>
              </a:xfrm>
              <a:prstGeom prst="rect">
                <a:avLst/>
              </a:prstGeom>
              <a:blipFill>
                <a:blip r:embed="rId8"/>
                <a:stretch>
                  <a:fillRect/>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EBC63128-904E-4DEA-A784-E6187ACA9860}"/>
              </a:ext>
            </a:extLst>
          </p:cNvPr>
          <p:cNvSpPr/>
          <p:nvPr/>
        </p:nvSpPr>
        <p:spPr>
          <a:xfrm>
            <a:off x="472720" y="6348294"/>
            <a:ext cx="6973769" cy="400110"/>
          </a:xfrm>
          <a:prstGeom prst="rect">
            <a:avLst/>
          </a:prstGeom>
        </p:spPr>
        <p:txBody>
          <a:bodyPr wrap="none">
            <a:spAutoFit/>
          </a:bodyPr>
          <a:lstStyle/>
          <a:p>
            <a:pPr marL="457200" marR="0">
              <a:spcBef>
                <a:spcPts val="0"/>
              </a:spcBef>
              <a:spcAft>
                <a:spcPts val="0"/>
              </a:spcAft>
            </a:pPr>
            <a:r>
              <a:rPr lang="en-US" sz="2000" dirty="0">
                <a:latin typeface="Times New Roman" panose="02020603050405020304" pitchFamily="18" charset="0"/>
                <a:ea typeface="Times New Roman" panose="02020603050405020304" pitchFamily="18" charset="0"/>
              </a:rPr>
              <a:t>The pressure difference increases due to the height difference</a:t>
            </a:r>
            <a:r>
              <a:rPr lang="en-US" sz="1200" dirty="0">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3421652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6</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87F2406-70BD-4EE7-A55C-BB33CFB09CE2}"/>
                  </a:ext>
                </a:extLst>
              </p:cNvPr>
              <p:cNvSpPr/>
              <p:nvPr/>
            </p:nvSpPr>
            <p:spPr>
              <a:xfrm>
                <a:off x="81894" y="822442"/>
                <a:ext cx="8686799" cy="4897816"/>
              </a:xfrm>
              <a:prstGeom prst="rect">
                <a:avLst/>
              </a:prstGeom>
            </p:spPr>
            <p:txBody>
              <a:bodyPr wrap="square">
                <a:spAutoFit/>
              </a:bodyPr>
              <a:lstStyle/>
              <a:p>
                <a:r>
                  <a:rPr lang="en-US" sz="2400" dirty="0">
                    <a:latin typeface="Times New Roman" panose="02020603050405020304" pitchFamily="18" charset="0"/>
                    <a:ea typeface="Times New Roman" panose="02020603050405020304" pitchFamily="18" charset="0"/>
                  </a:rPr>
                  <a:t>A Venturi meter is used to measure the flow rate of water in a pipe. The diameters of the pipe at the inlet and throat are 10 cm and 5 cm, respectively. The pressure at the inlet is </a:t>
                </a:r>
                <a14:m>
                  <m:oMath xmlns:m="http://schemas.openxmlformats.org/officeDocument/2006/math">
                    <m:sSup>
                      <m:sSupPr>
                        <m:ctrlPr>
                          <a:rPr lang="en-US" sz="2400" i="1">
                            <a:latin typeface="Cambria Math" panose="02040503050406030204" pitchFamily="18" charset="0"/>
                            <a:ea typeface="Times New Roman" panose="02020603050405020304" pitchFamily="18" charset="0"/>
                          </a:rPr>
                        </m:ctrlPr>
                      </m:sSupPr>
                      <m:e>
                        <m:r>
                          <a:rPr lang="en-US" sz="2400" i="1">
                            <a:latin typeface="Cambria Math" panose="02040503050406030204" pitchFamily="18" charset="0"/>
                            <a:ea typeface="Times New Roman" panose="02020603050405020304" pitchFamily="18" charset="0"/>
                          </a:rPr>
                          <m:t>10</m:t>
                        </m:r>
                      </m:e>
                      <m:sup>
                        <m:r>
                          <a:rPr lang="en-US" sz="2400" i="1">
                            <a:latin typeface="Cambria Math" panose="02040503050406030204" pitchFamily="18" charset="0"/>
                            <a:ea typeface="Times New Roman" panose="02020603050405020304" pitchFamily="18" charset="0"/>
                          </a:rPr>
                          <m:t>5</m:t>
                        </m:r>
                      </m:sup>
                    </m:sSup>
                  </m:oMath>
                </a14:m>
                <a:r>
                  <a:rPr lang="en-US" sz="2400" dirty="0">
                    <a:latin typeface="Times New Roman" panose="02020603050405020304" pitchFamily="18" charset="0"/>
                    <a:ea typeface="Times New Roman" panose="02020603050405020304" pitchFamily="18" charset="0"/>
                  </a:rPr>
                  <a:t>Pa, and the pressure at the throat is</a:t>
                </a:r>
                <a14:m>
                  <m:oMath xmlns:m="http://schemas.openxmlformats.org/officeDocument/2006/math">
                    <m:r>
                      <a:rPr lang="en-US" sz="2400" b="0" i="0" smtClean="0">
                        <a:latin typeface="Cambria Math" panose="02040503050406030204" pitchFamily="18" charset="0"/>
                        <a:ea typeface="Times New Roman" panose="02020603050405020304" pitchFamily="18" charset="0"/>
                      </a:rPr>
                      <m:t> </m:t>
                    </m:r>
                    <m:r>
                      <a:rPr lang="en-US" sz="2400" i="1">
                        <a:latin typeface="Cambria Math" panose="02040503050406030204" pitchFamily="18" charset="0"/>
                        <a:ea typeface="Times New Roman" panose="02020603050405020304" pitchFamily="18" charset="0"/>
                      </a:rPr>
                      <m:t>9×</m:t>
                    </m:r>
                    <m:sSup>
                      <m:sSupPr>
                        <m:ctrlPr>
                          <a:rPr lang="en-US" sz="2400" i="1">
                            <a:latin typeface="Cambria Math" panose="02040503050406030204" pitchFamily="18" charset="0"/>
                            <a:ea typeface="Times New Roman" panose="02020603050405020304" pitchFamily="18" charset="0"/>
                          </a:rPr>
                        </m:ctrlPr>
                      </m:sSupPr>
                      <m:e>
                        <m:r>
                          <a:rPr lang="en-US" sz="2400" i="1">
                            <a:latin typeface="Cambria Math" panose="02040503050406030204" pitchFamily="18" charset="0"/>
                            <a:ea typeface="Times New Roman" panose="02020603050405020304" pitchFamily="18" charset="0"/>
                          </a:rPr>
                          <m:t>10</m:t>
                        </m:r>
                      </m:e>
                      <m:sup>
                        <m:r>
                          <a:rPr lang="en-US" sz="2400" i="1">
                            <a:latin typeface="Cambria Math" panose="02040503050406030204" pitchFamily="18" charset="0"/>
                            <a:ea typeface="Times New Roman" panose="02020603050405020304" pitchFamily="18" charset="0"/>
                          </a:rPr>
                          <m:t>4</m:t>
                        </m:r>
                      </m:sup>
                    </m:sSup>
                    <m:r>
                      <a:rPr lang="en-US" sz="2400" i="1">
                        <a:latin typeface="Cambria Math" panose="02040503050406030204" pitchFamily="18" charset="0"/>
                        <a:ea typeface="Times New Roman" panose="02020603050405020304" pitchFamily="18" charset="0"/>
                      </a:rPr>
                      <m:t> </m:t>
                    </m:r>
                    <m:r>
                      <a:rPr lang="en-US" sz="2400" i="1">
                        <a:latin typeface="Cambria Math" panose="02040503050406030204" pitchFamily="18" charset="0"/>
                        <a:ea typeface="Times New Roman" panose="02020603050405020304" pitchFamily="18" charset="0"/>
                      </a:rPr>
                      <m:t>𝑃𝑎</m:t>
                    </m:r>
                  </m:oMath>
                </a14:m>
                <a:r>
                  <a:rPr lang="en-US" sz="2400" dirty="0">
                    <a:latin typeface="Times New Roman" panose="02020603050405020304" pitchFamily="18" charset="0"/>
                    <a:ea typeface="Times New Roman" panose="02020603050405020304" pitchFamily="18" charset="0"/>
                  </a:rPr>
                  <a:t>.</a:t>
                </a:r>
              </a:p>
              <a:p>
                <a:endParaRPr lang="en-US" sz="2400" dirty="0">
                  <a:latin typeface="Times New Roman" panose="02020603050405020304" pitchFamily="18" charset="0"/>
                  <a:ea typeface="Times New Roman" panose="02020603050405020304" pitchFamily="18" charset="0"/>
                </a:endParaRPr>
              </a:p>
              <a:p>
                <a:pPr marL="457200" indent="-457200">
                  <a:buAutoNum type="alphaLcParenBoth"/>
                </a:pPr>
                <a:r>
                  <a:rPr lang="en-US" sz="2400" dirty="0">
                    <a:latin typeface="Times New Roman" panose="02020603050405020304" pitchFamily="18" charset="0"/>
                    <a:ea typeface="Times New Roman" panose="02020603050405020304" pitchFamily="18" charset="0"/>
                  </a:rPr>
                  <a:t>Draw a diagram of the Venturi meter, labeling the diameters, pressures, and flow direction. </a:t>
                </a:r>
              </a:p>
              <a:p>
                <a:pPr marL="457200" indent="-457200">
                  <a:buAutoNum type="alphaLcParenBoth"/>
                </a:pPr>
                <a:r>
                  <a:rPr lang="en-US" sz="2400" dirty="0">
                    <a:latin typeface="Times New Roman" panose="02020603050405020304" pitchFamily="18" charset="0"/>
                    <a:ea typeface="Times New Roman" panose="02020603050405020304" pitchFamily="18" charset="0"/>
                  </a:rPr>
                  <a:t>Calculate the velocity of the water at the inlet and the throat using Bernoulli’s equation. </a:t>
                </a:r>
              </a:p>
              <a:p>
                <a:pPr marL="457200" indent="-457200">
                  <a:buAutoNum type="alphaLcParenBoth"/>
                </a:pPr>
                <a:r>
                  <a:rPr lang="en-US" sz="2400" dirty="0">
                    <a:latin typeface="Times New Roman" panose="02020603050405020304" pitchFamily="18" charset="0"/>
                    <a:ea typeface="Times New Roman" panose="02020603050405020304" pitchFamily="18" charset="0"/>
                  </a:rPr>
                  <a:t>Determine the flow rate through the pipe. </a:t>
                </a:r>
              </a:p>
              <a:p>
                <a:pPr marL="457200" indent="-457200">
                  <a:buAutoNum type="alphaLcParenBoth"/>
                </a:pPr>
                <a:r>
                  <a:rPr lang="en-US" sz="2400" dirty="0">
                    <a:latin typeface="Times New Roman" panose="02020603050405020304" pitchFamily="18" charset="0"/>
                    <a:ea typeface="Times New Roman" panose="02020603050405020304" pitchFamily="18" charset="0"/>
                  </a:rPr>
                  <a:t>If the pressure difference between the inlet and throat decreases, how will this affect the velocity of the water at the throat? Explain using the Venturi effect. </a:t>
                </a:r>
              </a:p>
            </p:txBody>
          </p:sp>
        </mc:Choice>
        <mc:Fallback xmlns="">
          <p:sp>
            <p:nvSpPr>
              <p:cNvPr id="4" name="Rectangle 3">
                <a:extLst>
                  <a:ext uri="{FF2B5EF4-FFF2-40B4-BE49-F238E27FC236}">
                    <a16:creationId xmlns:a16="http://schemas.microsoft.com/office/drawing/2014/main" id="{487F2406-70BD-4EE7-A55C-BB33CFB09CE2}"/>
                  </a:ext>
                </a:extLst>
              </p:cNvPr>
              <p:cNvSpPr>
                <a:spLocks noRot="1" noChangeAspect="1" noMove="1" noResize="1" noEditPoints="1" noAdjustHandles="1" noChangeArrowheads="1" noChangeShapeType="1" noTextEdit="1"/>
              </p:cNvSpPr>
              <p:nvPr/>
            </p:nvSpPr>
            <p:spPr>
              <a:xfrm>
                <a:off x="81894" y="822442"/>
                <a:ext cx="8686799" cy="4897816"/>
              </a:xfrm>
              <a:prstGeom prst="rect">
                <a:avLst/>
              </a:prstGeom>
              <a:blipFill>
                <a:blip r:embed="rId2"/>
                <a:stretch>
                  <a:fillRect l="-1022" t="-1034" r="-1752" b="-1809"/>
                </a:stretch>
              </a:blipFill>
            </p:spPr>
            <p:txBody>
              <a:bodyPr/>
              <a:lstStyle/>
              <a:p>
                <a:r>
                  <a:rPr lang="en-US">
                    <a:noFill/>
                  </a:rPr>
                  <a:t> </a:t>
                </a:r>
              </a:p>
            </p:txBody>
          </p:sp>
        </mc:Fallback>
      </mc:AlternateContent>
    </p:spTree>
    <p:extLst>
      <p:ext uri="{BB962C8B-B14F-4D97-AF65-F5344CB8AC3E}">
        <p14:creationId xmlns:p14="http://schemas.microsoft.com/office/powerpoint/2010/main" val="2458867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6: ANSWERS</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0" y="733549"/>
            <a:ext cx="44629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Diagram</a:t>
            </a:r>
            <a:r>
              <a:rPr lang="en-US" sz="2400" kern="0" dirty="0">
                <a:ea typeface="Times New Roman" panose="02020603050405020304" pitchFamily="18" charset="0"/>
              </a:rPr>
              <a:t> of the Venturi meter</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BF62625-F230-4E7E-9EB2-15D70D87D3BA}"/>
                  </a:ext>
                </a:extLst>
              </p:cNvPr>
              <p:cNvSpPr/>
              <p:nvPr/>
            </p:nvSpPr>
            <p:spPr>
              <a:xfrm>
                <a:off x="364920" y="1225029"/>
                <a:ext cx="8409963" cy="830997"/>
              </a:xfrm>
              <a:prstGeom prst="rect">
                <a:avLst/>
              </a:prstGeom>
            </p:spPr>
            <p:txBody>
              <a:bodyPr wrap="square">
                <a:spAutoFit/>
              </a:bodyPr>
              <a:lstStyle/>
              <a:p>
                <a:r>
                  <a:rPr lang="en-US" sz="2400" dirty="0">
                    <a:latin typeface="Times New Roman" panose="02020603050405020304" pitchFamily="18" charset="0"/>
                    <a:ea typeface="Times New Roman" panose="02020603050405020304" pitchFamily="18" charset="0"/>
                    <a:cs typeface="Times New Roman" panose="02020603050405020304" pitchFamily="18" charset="0"/>
                  </a:rPr>
                  <a:t>Diagram should show the Venturi meter with </a:t>
                </a:r>
                <a14:m>
                  <m:oMath xmlns:m="http://schemas.openxmlformats.org/officeDocument/2006/math">
                    <m:sSub>
                      <m:sSubPr>
                        <m:ctrlPr>
                          <a:rPr lang="en-US" sz="2000" i="1">
                            <a:latin typeface="Cambria Math" panose="02040503050406030204" pitchFamily="18" charset="0"/>
                            <a:ea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rPr>
                          <m:t>𝑃</m:t>
                        </m:r>
                      </m:e>
                      <m:sub>
                        <m:r>
                          <a:rPr lang="en-US" sz="2000" i="1">
                            <a:latin typeface="Cambria Math" panose="02040503050406030204" pitchFamily="18" charset="0"/>
                            <a:ea typeface="Times New Roman" panose="02020603050405020304" pitchFamily="18" charset="0"/>
                          </a:rPr>
                          <m:t>1</m:t>
                        </m:r>
                      </m:sub>
                    </m:sSub>
                    <m:r>
                      <a:rPr lang="en-US" sz="2000" i="1">
                        <a:latin typeface="Cambria Math" panose="02040503050406030204" pitchFamily="18" charset="0"/>
                        <a:ea typeface="Times New Roman" panose="02020603050405020304" pitchFamily="18" charset="0"/>
                      </a:rPr>
                      <m:t>,</m:t>
                    </m:r>
                    <m:sSub>
                      <m:sSubPr>
                        <m:ctrlPr>
                          <a:rPr lang="en-US" sz="2000" i="1">
                            <a:latin typeface="Cambria Math" panose="02040503050406030204" pitchFamily="18" charset="0"/>
                            <a:ea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rPr>
                          <m:t>𝑃</m:t>
                        </m:r>
                      </m:e>
                      <m:sub>
                        <m:r>
                          <a:rPr lang="en-US" sz="2000" i="1">
                            <a:latin typeface="Cambria Math" panose="02040503050406030204" pitchFamily="18" charset="0"/>
                            <a:ea typeface="Times New Roman" panose="02020603050405020304" pitchFamily="18" charset="0"/>
                          </a:rPr>
                          <m:t>2</m:t>
                        </m:r>
                      </m:sub>
                    </m:sSub>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labeled inlet and throat sections, indicating pressure and flow direction.</a:t>
                </a:r>
              </a:p>
            </p:txBody>
          </p:sp>
        </mc:Choice>
        <mc:Fallback xmlns="">
          <p:sp>
            <p:nvSpPr>
              <p:cNvPr id="2" name="Rectangle 1">
                <a:extLst>
                  <a:ext uri="{FF2B5EF4-FFF2-40B4-BE49-F238E27FC236}">
                    <a16:creationId xmlns:a16="http://schemas.microsoft.com/office/drawing/2014/main" id="{3BF62625-F230-4E7E-9EB2-15D70D87D3BA}"/>
                  </a:ext>
                </a:extLst>
              </p:cNvPr>
              <p:cNvSpPr>
                <a:spLocks noRot="1" noChangeAspect="1" noMove="1" noResize="1" noEditPoints="1" noAdjustHandles="1" noChangeArrowheads="1" noChangeShapeType="1" noTextEdit="1"/>
              </p:cNvSpPr>
              <p:nvPr/>
            </p:nvSpPr>
            <p:spPr>
              <a:xfrm>
                <a:off x="364920" y="1225029"/>
                <a:ext cx="8409963" cy="830997"/>
              </a:xfrm>
              <a:prstGeom prst="rect">
                <a:avLst/>
              </a:prstGeom>
              <a:blipFill>
                <a:blip r:embed="rId2"/>
                <a:stretch>
                  <a:fillRect l="-1160" t="-5882" r="-1958" b="-16176"/>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B4FCF5B5-4B15-42FD-822A-2334850DC850}"/>
              </a:ext>
            </a:extLst>
          </p:cNvPr>
          <p:cNvPicPr/>
          <p:nvPr/>
        </p:nvPicPr>
        <p:blipFill>
          <a:blip r:embed="rId3"/>
          <a:stretch>
            <a:fillRect/>
          </a:stretch>
        </p:blipFill>
        <p:spPr>
          <a:xfrm>
            <a:off x="2768927" y="2084335"/>
            <a:ext cx="3129280" cy="1643380"/>
          </a:xfrm>
          <a:prstGeom prst="rect">
            <a:avLst/>
          </a:prstGeom>
        </p:spPr>
      </p:pic>
      <mc:AlternateContent xmlns:mc="http://schemas.openxmlformats.org/markup-compatibility/2006" xmlns:a14="http://schemas.microsoft.com/office/drawing/2010/main">
        <mc:Choice Requires="a14">
          <p:sp>
            <p:nvSpPr>
              <p:cNvPr id="10" name="Rectangle 18">
                <a:extLst>
                  <a:ext uri="{FF2B5EF4-FFF2-40B4-BE49-F238E27FC236}">
                    <a16:creationId xmlns:a16="http://schemas.microsoft.com/office/drawing/2014/main" id="{1EC19484-29E6-40CA-B81C-3738B488208C}"/>
                  </a:ext>
                </a:extLst>
              </p:cNvPr>
              <p:cNvSpPr>
                <a:spLocks noChangeArrowheads="1"/>
              </p:cNvSpPr>
              <p:nvPr/>
            </p:nvSpPr>
            <p:spPr bwMode="auto">
              <a:xfrm>
                <a:off x="21063" y="3756024"/>
                <a:ext cx="8874291" cy="7604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sz="2400" kern="0" dirty="0">
                    <a:ea typeface="Times New Roman" panose="02020603050405020304" pitchFamily="18" charset="0"/>
                  </a:rPr>
                  <a:t>Using Bernoulli’s equation</a:t>
                </a:r>
                <a14:m>
                  <m:oMath xmlns:m="http://schemas.openxmlformats.org/officeDocument/2006/math">
                    <m:r>
                      <a:rPr lang="en-GB" sz="1800" b="0" i="1" kern="0" smtClean="0">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GB" sz="1800" b="0" i="1" kern="0" smtClean="0">
                            <a:latin typeface="Cambria Math" panose="02040503050406030204" pitchFamily="18" charset="0"/>
                            <a:cs typeface="Times New Roman" panose="02020603050405020304" pitchFamily="18" charset="0"/>
                          </a:rPr>
                        </m:ctrlPr>
                      </m:sSubPr>
                      <m:e>
                        <m:r>
                          <a:rPr lang="en-GB" sz="1800" b="0" i="1" kern="0" smtClean="0">
                            <a:latin typeface="Cambria Math" panose="02040503050406030204" pitchFamily="18" charset="0"/>
                            <a:cs typeface="Times New Roman" panose="02020603050405020304" pitchFamily="18" charset="0"/>
                          </a:rPr>
                          <m:t>𝑃</m:t>
                        </m:r>
                      </m:e>
                      <m:sub>
                        <m:r>
                          <a:rPr lang="en-GB" sz="1800" b="0" i="1" kern="0" smtClean="0">
                            <a:latin typeface="Cambria Math" panose="02040503050406030204" pitchFamily="18" charset="0"/>
                            <a:cs typeface="Times New Roman" panose="02020603050405020304" pitchFamily="18" charset="0"/>
                          </a:rPr>
                          <m:t>1</m:t>
                        </m:r>
                      </m:sub>
                    </m:sSub>
                    <m:r>
                      <a:rPr lang="en-GB" sz="1800" b="0" i="1" kern="0" smtClean="0">
                        <a:latin typeface="Cambria Math" panose="02040503050406030204" pitchFamily="18" charset="0"/>
                        <a:cs typeface="Times New Roman" panose="02020603050405020304" pitchFamily="18" charset="0"/>
                      </a:rPr>
                      <m:t>+</m:t>
                    </m:r>
                    <m:f>
                      <m:fPr>
                        <m:ctrlPr>
                          <a:rPr lang="en-GB" sz="1800" b="0" i="1" kern="0" smtClean="0">
                            <a:latin typeface="Cambria Math" panose="02040503050406030204" pitchFamily="18" charset="0"/>
                            <a:cs typeface="Times New Roman" panose="02020603050405020304" pitchFamily="18" charset="0"/>
                          </a:rPr>
                        </m:ctrlPr>
                      </m:fPr>
                      <m:num>
                        <m:r>
                          <a:rPr lang="en-GB" sz="1800" b="0" i="1" kern="0" smtClean="0">
                            <a:latin typeface="Cambria Math" panose="02040503050406030204" pitchFamily="18" charset="0"/>
                            <a:cs typeface="Times New Roman" panose="02020603050405020304" pitchFamily="18" charset="0"/>
                          </a:rPr>
                          <m:t>1</m:t>
                        </m:r>
                      </m:num>
                      <m:den>
                        <m:r>
                          <a:rPr lang="en-GB" sz="1800" b="0" i="1" kern="0" smtClean="0">
                            <a:latin typeface="Cambria Math" panose="02040503050406030204" pitchFamily="18" charset="0"/>
                            <a:cs typeface="Times New Roman" panose="02020603050405020304" pitchFamily="18" charset="0"/>
                          </a:rPr>
                          <m:t>2</m:t>
                        </m:r>
                      </m:den>
                    </m:f>
                    <m:r>
                      <a:rPr lang="en-GB" sz="1800" b="0" i="1" kern="0" smtClean="0">
                        <a:latin typeface="Cambria Math" panose="02040503050406030204" pitchFamily="18" charset="0"/>
                        <a:ea typeface="Cambria Math" panose="02040503050406030204" pitchFamily="18" charset="0"/>
                        <a:cs typeface="Times New Roman" panose="02020603050405020304" pitchFamily="18" charset="0"/>
                      </a:rPr>
                      <m:t>𝜌</m:t>
                    </m:r>
                    <m:sSubSup>
                      <m:sSubSupPr>
                        <m:ctrlPr>
                          <a:rPr lang="en-GB" sz="1800" b="0" i="1" kern="0"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sz="1800" i="1">
                            <a:latin typeface="Cambria Math" panose="02040503050406030204" pitchFamily="18" charset="0"/>
                          </a:rPr>
                          <m:t>𝑣</m:t>
                        </m:r>
                      </m:e>
                      <m:sub>
                        <m:r>
                          <a:rPr lang="en-GB" sz="1800" b="0" i="1" kern="0" smtClean="0">
                            <a:latin typeface="Cambria Math" panose="02040503050406030204" pitchFamily="18" charset="0"/>
                            <a:ea typeface="Cambria Math" panose="02040503050406030204" pitchFamily="18" charset="0"/>
                            <a:cs typeface="Times New Roman" panose="02020603050405020304" pitchFamily="18" charset="0"/>
                          </a:rPr>
                          <m:t>1</m:t>
                        </m:r>
                      </m:sub>
                      <m:sup>
                        <m:r>
                          <a:rPr lang="en-GB" sz="1800" b="0" i="1" kern="0" smtClean="0">
                            <a:latin typeface="Cambria Math" panose="02040503050406030204" pitchFamily="18" charset="0"/>
                            <a:ea typeface="Cambria Math" panose="02040503050406030204" pitchFamily="18" charset="0"/>
                            <a:cs typeface="Times New Roman" panose="02020603050405020304" pitchFamily="18" charset="0"/>
                          </a:rPr>
                          <m:t>2</m:t>
                        </m:r>
                      </m:sup>
                    </m:sSubSup>
                    <m:r>
                      <a:rPr lang="en-GB" sz="1800" b="0" i="1" kern="0" smtClean="0">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GB" sz="1800" i="1" kern="0">
                            <a:latin typeface="Cambria Math" panose="02040503050406030204" pitchFamily="18" charset="0"/>
                            <a:cs typeface="Times New Roman" panose="02020603050405020304" pitchFamily="18" charset="0"/>
                          </a:rPr>
                        </m:ctrlPr>
                      </m:sSubPr>
                      <m:e>
                        <m:r>
                          <a:rPr lang="en-GB" sz="1800" i="1" kern="0">
                            <a:latin typeface="Cambria Math" panose="02040503050406030204" pitchFamily="18" charset="0"/>
                            <a:cs typeface="Times New Roman" panose="02020603050405020304" pitchFamily="18" charset="0"/>
                          </a:rPr>
                          <m:t>𝑃</m:t>
                        </m:r>
                      </m:e>
                      <m:sub>
                        <m:r>
                          <a:rPr lang="en-GB" sz="1800" b="0" i="1" kern="0" smtClean="0">
                            <a:latin typeface="Cambria Math" panose="02040503050406030204" pitchFamily="18" charset="0"/>
                            <a:cs typeface="Times New Roman" panose="02020603050405020304" pitchFamily="18" charset="0"/>
                          </a:rPr>
                          <m:t>2</m:t>
                        </m:r>
                      </m:sub>
                    </m:sSub>
                    <m:r>
                      <a:rPr lang="en-GB" sz="1800" i="1" kern="0">
                        <a:latin typeface="Cambria Math" panose="02040503050406030204" pitchFamily="18" charset="0"/>
                        <a:cs typeface="Times New Roman" panose="02020603050405020304" pitchFamily="18" charset="0"/>
                      </a:rPr>
                      <m:t>+</m:t>
                    </m:r>
                    <m:f>
                      <m:fPr>
                        <m:ctrlPr>
                          <a:rPr lang="en-GB" sz="1800" i="1" kern="0">
                            <a:latin typeface="Cambria Math" panose="02040503050406030204" pitchFamily="18" charset="0"/>
                            <a:cs typeface="Times New Roman" panose="02020603050405020304" pitchFamily="18" charset="0"/>
                          </a:rPr>
                        </m:ctrlPr>
                      </m:fPr>
                      <m:num>
                        <m:r>
                          <a:rPr lang="en-GB" sz="1800" i="1" kern="0">
                            <a:latin typeface="Cambria Math" panose="02040503050406030204" pitchFamily="18" charset="0"/>
                            <a:cs typeface="Times New Roman" panose="02020603050405020304" pitchFamily="18" charset="0"/>
                          </a:rPr>
                          <m:t>1</m:t>
                        </m:r>
                      </m:num>
                      <m:den>
                        <m:r>
                          <a:rPr lang="en-GB" sz="1800" i="1" kern="0">
                            <a:latin typeface="Cambria Math" panose="02040503050406030204" pitchFamily="18" charset="0"/>
                            <a:cs typeface="Times New Roman" panose="02020603050405020304" pitchFamily="18" charset="0"/>
                          </a:rPr>
                          <m:t>2</m:t>
                        </m:r>
                      </m:den>
                    </m:f>
                    <m:r>
                      <a:rPr lang="en-GB" sz="1800" i="1" kern="0">
                        <a:latin typeface="Cambria Math" panose="02040503050406030204" pitchFamily="18" charset="0"/>
                        <a:ea typeface="Cambria Math" panose="02040503050406030204" pitchFamily="18" charset="0"/>
                        <a:cs typeface="Times New Roman" panose="02020603050405020304" pitchFamily="18" charset="0"/>
                      </a:rPr>
                      <m:t>𝜌</m:t>
                    </m:r>
                    <m:sSubSup>
                      <m:sSubSupPr>
                        <m:ctrlPr>
                          <a:rPr lang="en-GB" sz="1800" i="1" kern="0">
                            <a:latin typeface="Cambria Math" panose="02040503050406030204" pitchFamily="18" charset="0"/>
                            <a:ea typeface="Cambria Math" panose="02040503050406030204" pitchFamily="18" charset="0"/>
                            <a:cs typeface="Times New Roman" panose="02020603050405020304" pitchFamily="18" charset="0"/>
                          </a:rPr>
                        </m:ctrlPr>
                      </m:sSubSupPr>
                      <m:e>
                        <m:r>
                          <a:rPr lang="en-US" sz="1800" i="1">
                            <a:latin typeface="Cambria Math" panose="02040503050406030204" pitchFamily="18" charset="0"/>
                          </a:rPr>
                          <m:t>𝑣</m:t>
                        </m:r>
                      </m:e>
                      <m:sub>
                        <m:r>
                          <a:rPr lang="en-GB" sz="1800" b="0" i="1" smtClean="0">
                            <a:latin typeface="Cambria Math" panose="02040503050406030204" pitchFamily="18" charset="0"/>
                          </a:rPr>
                          <m:t>2</m:t>
                        </m:r>
                      </m:sub>
                      <m:sup>
                        <m:r>
                          <a:rPr lang="en-GB" sz="1800" i="1" kern="0">
                            <a:latin typeface="Cambria Math" panose="02040503050406030204" pitchFamily="18" charset="0"/>
                            <a:ea typeface="Cambria Math" panose="02040503050406030204" pitchFamily="18" charset="0"/>
                            <a:cs typeface="Times New Roman" panose="02020603050405020304" pitchFamily="18" charset="0"/>
                          </a:rPr>
                          <m:t>2</m:t>
                        </m:r>
                      </m:sup>
                    </m:sSubSup>
                    <m:r>
                      <a:rPr lang="en-GB" sz="1800" b="0" i="1" kern="0" smtClean="0">
                        <a:latin typeface="Cambria Math" panose="02040503050406030204" pitchFamily="18" charset="0"/>
                        <a:ea typeface="Cambria Math" panose="02040503050406030204" pitchFamily="18" charset="0"/>
                        <a:cs typeface="Times New Roman" panose="02020603050405020304" pitchFamily="18" charset="0"/>
                      </a:rPr>
                      <m:t> </m:t>
                    </m:r>
                    <m:r>
                      <a:rPr lang="en-GB" sz="1800" b="0" i="1" kern="0" smtClean="0">
                        <a:latin typeface="Cambria Math" panose="02040503050406030204" pitchFamily="18" charset="0"/>
                        <a:ea typeface="Cambria Math" panose="02040503050406030204" pitchFamily="18" charset="0"/>
                        <a:cs typeface="Times New Roman" panose="02020603050405020304" pitchFamily="18" charset="0"/>
                      </a:rPr>
                      <m:t>𝑎𝑛𝑑</m:t>
                    </m:r>
                    <m:r>
                      <a:rPr lang="en-GB" sz="1800" b="0" i="1" kern="0" smtClean="0">
                        <a:latin typeface="Cambria Math" panose="02040503050406030204" pitchFamily="18" charset="0"/>
                        <a:ea typeface="Cambria Math" panose="02040503050406030204" pitchFamily="18" charset="0"/>
                        <a:cs typeface="Times New Roman" panose="02020603050405020304" pitchFamily="18" charset="0"/>
                      </a:rPr>
                      <m:t> </m:t>
                    </m:r>
                    <m:r>
                      <a:rPr lang="en-GB" sz="1800" b="0" i="1" kern="0" smtClean="0">
                        <a:latin typeface="Cambria Math" panose="02040503050406030204" pitchFamily="18" charset="0"/>
                        <a:ea typeface="Cambria Math" panose="02040503050406030204" pitchFamily="18" charset="0"/>
                        <a:cs typeface="Times New Roman" panose="02020603050405020304" pitchFamily="18" charset="0"/>
                      </a:rPr>
                      <m:t>𝑢𝑠𝑖𝑛𝑔</m:t>
                    </m:r>
                    <m:r>
                      <a:rPr lang="en-GB" sz="1800" b="0" i="1" kern="0"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𝐴</m:t>
                        </m:r>
                      </m:e>
                      <m:sub>
                        <m:r>
                          <a:rPr lang="en-GB" sz="1800">
                            <a:latin typeface="Cambria Math" panose="02040503050406030204" pitchFamily="18" charset="0"/>
                          </a:rPr>
                          <m:t>2</m:t>
                        </m:r>
                      </m:sub>
                    </m:sSub>
                    <m:sSub>
                      <m:sSubPr>
                        <m:ctrlPr>
                          <a:rPr lang="en-US" sz="1800" i="1" smtClean="0">
                            <a:latin typeface="Cambria Math" panose="02040503050406030204" pitchFamily="18" charset="0"/>
                          </a:rPr>
                        </m:ctrlPr>
                      </m:sSubPr>
                      <m:e>
                        <m:r>
                          <a:rPr lang="en-US" sz="1800" i="1">
                            <a:latin typeface="Cambria Math" panose="02040503050406030204" pitchFamily="18" charset="0"/>
                          </a:rPr>
                          <m:t>𝑣</m:t>
                        </m:r>
                      </m:e>
                      <m:sub>
                        <m:r>
                          <a:rPr lang="en-GB" sz="1800">
                            <a:latin typeface="Cambria Math" panose="02040503050406030204" pitchFamily="18" charset="0"/>
                          </a:rPr>
                          <m:t>2</m:t>
                        </m:r>
                      </m:sub>
                    </m:sSub>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𝐴</m:t>
                        </m:r>
                      </m:e>
                      <m:sub>
                        <m:r>
                          <a:rPr lang="en-GB" sz="1800">
                            <a:latin typeface="Cambria Math" panose="02040503050406030204" pitchFamily="18" charset="0"/>
                          </a:rPr>
                          <m:t>1</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GB" sz="1800">
                            <a:latin typeface="Cambria Math" panose="02040503050406030204" pitchFamily="18" charset="0"/>
                          </a:rPr>
                          <m:t>1</m:t>
                        </m:r>
                      </m:sub>
                    </m:sSub>
                  </m:oMath>
                </a14:m>
                <a:endParaRPr lang="en-US" sz="1800" dirty="0"/>
              </a:p>
              <a:p>
                <a:pPr lvl="0" eaLnBrk="0" fontAlgn="base" hangingPunct="0">
                  <a:spcBef>
                    <a:spcPct val="0"/>
                  </a:spcBef>
                  <a:spcAft>
                    <a:spcPct val="0"/>
                  </a:spcAft>
                  <a:buSzTx/>
                  <a:buNone/>
                  <a:defRPr/>
                </a:pPr>
                <a:endParaRPr kumimoji="0" lang="en-US" altLang="en-US" sz="1800" b="0" i="0" u="none" strike="noStrike" kern="0" cap="none" spc="0" normalizeH="0" baseline="0" noProof="0" dirty="0">
                  <a:ln>
                    <a:noFill/>
                  </a:ln>
                  <a:solidFill>
                    <a:srgbClr val="080800"/>
                  </a:solidFill>
                  <a:effectLst/>
                  <a:uLnTx/>
                  <a:uFillTx/>
                </a:endParaRPr>
              </a:p>
            </p:txBody>
          </p:sp>
        </mc:Choice>
        <mc:Fallback xmlns="">
          <p:sp>
            <p:nvSpPr>
              <p:cNvPr id="10" name="Rectangle 18">
                <a:extLst>
                  <a:ext uri="{FF2B5EF4-FFF2-40B4-BE49-F238E27FC236}">
                    <a16:creationId xmlns:a16="http://schemas.microsoft.com/office/drawing/2014/main" id="{1EC19484-29E6-40CA-B81C-3738B488208C}"/>
                  </a:ext>
                </a:extLst>
              </p:cNvPr>
              <p:cNvSpPr>
                <a:spLocks noRot="1" noChangeAspect="1" noMove="1" noResize="1" noEditPoints="1" noAdjustHandles="1" noChangeArrowheads="1" noChangeShapeType="1" noTextEdit="1"/>
              </p:cNvSpPr>
              <p:nvPr/>
            </p:nvSpPr>
            <p:spPr bwMode="auto">
              <a:xfrm>
                <a:off x="21063" y="3756024"/>
                <a:ext cx="8874291" cy="760465"/>
              </a:xfrm>
              <a:prstGeom prst="rect">
                <a:avLst/>
              </a:prstGeom>
              <a:blipFill>
                <a:blip r:embed="rId4"/>
                <a:stretch>
                  <a:fillRect l="-1000" t="-819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5E930FE-C0C3-4BBC-9485-046FD0D5A712}"/>
                  </a:ext>
                </a:extLst>
              </p:cNvPr>
              <p:cNvSpPr/>
              <p:nvPr/>
            </p:nvSpPr>
            <p:spPr>
              <a:xfrm>
                <a:off x="248645" y="4602424"/>
                <a:ext cx="2786211" cy="14291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𝑣</m:t>
                          </m:r>
                        </m:e>
                        <m:sub>
                          <m:r>
                            <a:rPr lang="en-GB" b="0" i="0" smtClean="0">
                              <a:latin typeface="Cambria Math" panose="02040503050406030204" pitchFamily="18" charset="0"/>
                            </a:rPr>
                            <m:t>1</m:t>
                          </m:r>
                        </m:sub>
                      </m:sSub>
                      <m:r>
                        <a:rPr lang="en-US">
                          <a:latin typeface="Cambria Math" panose="02040503050406030204" pitchFamily="18" charset="0"/>
                        </a:rPr>
                        <m:t>=</m:t>
                      </m:r>
                      <m:rad>
                        <m:radPr>
                          <m:degHide m:val="on"/>
                          <m:ctrlPr>
                            <a:rPr lang="en-US" i="1">
                              <a:latin typeface="Cambria Math" panose="02040503050406030204" pitchFamily="18" charset="0"/>
                            </a:rPr>
                          </m:ctrlPr>
                        </m:radPr>
                        <m:deg/>
                        <m:e>
                          <m:r>
                            <a:rPr lang="en-US">
                              <a:latin typeface="Cambria Math" panose="02040503050406030204" pitchFamily="18" charset="0"/>
                            </a:rPr>
                            <m:t>2×</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a:latin typeface="Cambria Math" panose="02040503050406030204" pitchFamily="18" charset="0"/>
                                    </a:rPr>
                                    <m:t>2</m:t>
                                  </m:r>
                                </m:sub>
                              </m:sSub>
                            </m:num>
                            <m:den>
                              <m:r>
                                <a:rPr lang="en-US" i="1">
                                  <a:latin typeface="Cambria Math" panose="02040503050406030204" pitchFamily="18" charset="0"/>
                                </a:rPr>
                                <m:t>𝜌</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a:latin typeface="Cambria Math" panose="02040503050406030204" pitchFamily="18" charset="0"/>
                                                    </a:rPr>
                                                    <m:t>2</m:t>
                                                  </m:r>
                                                </m:sub>
                                              </m:sSub>
                                            </m:den>
                                          </m:f>
                                        </m:e>
                                      </m:d>
                                    </m:e>
                                    <m:sup>
                                      <m:r>
                                        <a:rPr lang="en-US">
                                          <a:latin typeface="Cambria Math" panose="02040503050406030204" pitchFamily="18" charset="0"/>
                                        </a:rPr>
                                        <m:t>2</m:t>
                                      </m:r>
                                    </m:sup>
                                  </m:sSup>
                                  <m:r>
                                    <a:rPr lang="en-US">
                                      <a:latin typeface="Cambria Math" panose="02040503050406030204" pitchFamily="18" charset="0"/>
                                    </a:rPr>
                                    <m:t>−1</m:t>
                                  </m:r>
                                </m:e>
                              </m:d>
                            </m:den>
                          </m:f>
                        </m:e>
                      </m:rad>
                    </m:oMath>
                  </m:oMathPara>
                </a14:m>
                <a:endParaRPr lang="en-US" dirty="0"/>
              </a:p>
            </p:txBody>
          </p:sp>
        </mc:Choice>
        <mc:Fallback xmlns="">
          <p:sp>
            <p:nvSpPr>
              <p:cNvPr id="6" name="Rectangle 5">
                <a:extLst>
                  <a:ext uri="{FF2B5EF4-FFF2-40B4-BE49-F238E27FC236}">
                    <a16:creationId xmlns:a16="http://schemas.microsoft.com/office/drawing/2014/main" id="{A5E930FE-C0C3-4BBC-9485-046FD0D5A712}"/>
                  </a:ext>
                </a:extLst>
              </p:cNvPr>
              <p:cNvSpPr>
                <a:spLocks noRot="1" noChangeAspect="1" noMove="1" noResize="1" noEditPoints="1" noAdjustHandles="1" noChangeArrowheads="1" noChangeShapeType="1" noTextEdit="1"/>
              </p:cNvSpPr>
              <p:nvPr/>
            </p:nvSpPr>
            <p:spPr>
              <a:xfrm>
                <a:off x="248645" y="4602424"/>
                <a:ext cx="2786211" cy="142917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135CC67E-8102-479A-B265-7DBA842E8699}"/>
                  </a:ext>
                </a:extLst>
              </p:cNvPr>
              <p:cNvSpPr/>
              <p:nvPr/>
            </p:nvSpPr>
            <p:spPr>
              <a:xfrm>
                <a:off x="3103574" y="4485283"/>
                <a:ext cx="4369979" cy="142917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𝑣</m:t>
                          </m:r>
                        </m:e>
                        <m:sub>
                          <m:r>
                            <a:rPr lang="en-GB" b="0" i="0" smtClean="0">
                              <a:latin typeface="Cambria Math" panose="02040503050406030204" pitchFamily="18" charset="0"/>
                            </a:rPr>
                            <m:t>1</m:t>
                          </m:r>
                        </m:sub>
                      </m:sSub>
                      <m:r>
                        <a:rPr lang="en-US">
                          <a:latin typeface="Cambria Math" panose="02040503050406030204" pitchFamily="18"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a:latin typeface="Cambria Math" panose="02040503050406030204" pitchFamily="18" charset="0"/>
                                </a:rPr>
                                <m:t>2×</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a:latin typeface="Cambria Math" panose="02040503050406030204" pitchFamily="18" charset="0"/>
                                        </a:rPr>
                                        <m:t>10</m:t>
                                      </m:r>
                                    </m:e>
                                    <m:sup>
                                      <m:r>
                                        <a:rPr lang="en-US">
                                          <a:latin typeface="Cambria Math" panose="02040503050406030204" pitchFamily="18" charset="0"/>
                                        </a:rPr>
                                        <m:t>5</m:t>
                                      </m:r>
                                    </m:sup>
                                  </m:sSup>
                                  <m:r>
                                    <a:rPr lang="en-US">
                                      <a:latin typeface="Cambria Math" panose="02040503050406030204" pitchFamily="18" charset="0"/>
                                    </a:rPr>
                                    <m:t>−9×</m:t>
                                  </m:r>
                                  <m:sSup>
                                    <m:sSupPr>
                                      <m:ctrlPr>
                                        <a:rPr lang="en-US" i="1">
                                          <a:latin typeface="Cambria Math" panose="02040503050406030204" pitchFamily="18" charset="0"/>
                                        </a:rPr>
                                      </m:ctrlPr>
                                    </m:sSupPr>
                                    <m:e>
                                      <m:r>
                                        <a:rPr lang="en-US">
                                          <a:latin typeface="Cambria Math" panose="02040503050406030204" pitchFamily="18" charset="0"/>
                                        </a:rPr>
                                        <m:t>10</m:t>
                                      </m:r>
                                    </m:e>
                                    <m:sup>
                                      <m:r>
                                        <a:rPr lang="en-US">
                                          <a:latin typeface="Cambria Math" panose="02040503050406030204" pitchFamily="18" charset="0"/>
                                        </a:rPr>
                                        <m:t>4</m:t>
                                      </m:r>
                                    </m:sup>
                                  </m:sSup>
                                </m:e>
                              </m:d>
                            </m:num>
                            <m:den>
                              <m:r>
                                <a:rPr lang="en-US">
                                  <a:latin typeface="Cambria Math" panose="02040503050406030204" pitchFamily="18" charset="0"/>
                                </a:rPr>
                                <m:t>1000×</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a:latin typeface="Cambria Math" panose="02040503050406030204" pitchFamily="18" charset="0"/>
                                                </a:rPr>
                                                <m:t>0.1</m:t>
                                              </m:r>
                                            </m:num>
                                            <m:den>
                                              <m:r>
                                                <a:rPr lang="en-US">
                                                  <a:latin typeface="Cambria Math" panose="02040503050406030204" pitchFamily="18" charset="0"/>
                                                </a:rPr>
                                                <m:t>0.05</m:t>
                                              </m:r>
                                            </m:den>
                                          </m:f>
                                        </m:e>
                                      </m:d>
                                    </m:e>
                                    <m:sup>
                                      <m:r>
                                        <a:rPr lang="en-US" b="0" i="0" smtClean="0">
                                          <a:latin typeface="Cambria Math" panose="02040503050406030204" pitchFamily="18" charset="0"/>
                                        </a:rPr>
                                        <m:t>4</m:t>
                                      </m:r>
                                    </m:sup>
                                  </m:sSup>
                                  <m:r>
                                    <a:rPr lang="en-US">
                                      <a:latin typeface="Cambria Math" panose="02040503050406030204" pitchFamily="18" charset="0"/>
                                    </a:rPr>
                                    <m:t>−1</m:t>
                                  </m:r>
                                </m:e>
                              </m:d>
                            </m:den>
                          </m:f>
                        </m:e>
                      </m:rad>
                      <m:r>
                        <a:rPr lang="en-US">
                          <a:latin typeface="Cambria Math" panose="02040503050406030204" pitchFamily="18" charset="0"/>
                        </a:rPr>
                        <m:t>=</m:t>
                      </m:r>
                      <m:r>
                        <a:rPr lang="en-US" b="0" i="0" smtClean="0">
                          <a:latin typeface="Cambria Math" panose="02040503050406030204" pitchFamily="18" charset="0"/>
                        </a:rPr>
                        <m:t>1.1</m:t>
                      </m:r>
                      <m:r>
                        <a:rPr lang="en-GB" b="0" i="0" smtClean="0">
                          <a:latin typeface="Cambria Math" panose="02040503050406030204" pitchFamily="18" charset="0"/>
                        </a:rPr>
                        <m:t>6</m:t>
                      </m:r>
                      <m:r>
                        <a:rPr lang="en-US">
                          <a:latin typeface="Cambria Math" panose="02040503050406030204" pitchFamily="18" charset="0"/>
                        </a:rPr>
                        <m:t> </m:t>
                      </m:r>
                      <m:f>
                        <m:fPr>
                          <m:type m:val="lin"/>
                          <m:ctrlPr>
                            <a:rPr lang="en-US" i="1">
                              <a:latin typeface="Cambria Math" panose="02040503050406030204" pitchFamily="18" charset="0"/>
                            </a:rPr>
                          </m:ctrlPr>
                        </m:fPr>
                        <m:num>
                          <m:r>
                            <a:rPr lang="en-US" i="1">
                              <a:latin typeface="Cambria Math" panose="02040503050406030204" pitchFamily="18" charset="0"/>
                            </a:rPr>
                            <m:t>𝑚</m:t>
                          </m:r>
                        </m:num>
                        <m:den>
                          <m:r>
                            <a:rPr lang="en-US" i="1">
                              <a:latin typeface="Cambria Math" panose="02040503050406030204" pitchFamily="18" charset="0"/>
                            </a:rPr>
                            <m:t>𝑠</m:t>
                          </m:r>
                        </m:den>
                      </m:f>
                    </m:oMath>
                  </m:oMathPara>
                </a14:m>
                <a:endParaRPr lang="en-US" dirty="0"/>
              </a:p>
            </p:txBody>
          </p:sp>
        </mc:Choice>
        <mc:Fallback xmlns="">
          <p:sp>
            <p:nvSpPr>
              <p:cNvPr id="7" name="Rectangle 6">
                <a:extLst>
                  <a:ext uri="{FF2B5EF4-FFF2-40B4-BE49-F238E27FC236}">
                    <a16:creationId xmlns:a16="http://schemas.microsoft.com/office/drawing/2014/main" id="{135CC67E-8102-479A-B265-7DBA842E8699}"/>
                  </a:ext>
                </a:extLst>
              </p:cNvPr>
              <p:cNvSpPr>
                <a:spLocks noRot="1" noChangeAspect="1" noMove="1" noResize="1" noEditPoints="1" noAdjustHandles="1" noChangeArrowheads="1" noChangeShapeType="1" noTextEdit="1"/>
              </p:cNvSpPr>
              <p:nvPr/>
            </p:nvSpPr>
            <p:spPr>
              <a:xfrm>
                <a:off x="3103574" y="4485283"/>
                <a:ext cx="4369979" cy="1429174"/>
              </a:xfrm>
              <a:prstGeom prst="rect">
                <a:avLst/>
              </a:prstGeom>
              <a:blipFill>
                <a:blip r:embed="rId6"/>
                <a:stretch>
                  <a:fillRect t="-6195" r="-5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3D6CF66A-A61C-455A-B71D-17BAC2497196}"/>
                  </a:ext>
                </a:extLst>
              </p:cNvPr>
              <p:cNvSpPr/>
              <p:nvPr/>
            </p:nvSpPr>
            <p:spPr>
              <a:xfrm>
                <a:off x="391471" y="6111884"/>
                <a:ext cx="1244956" cy="6580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𝑣</m:t>
                          </m:r>
                        </m:e>
                        <m:sub>
                          <m:r>
                            <a:rPr lang="en-GB" b="0" i="0" smtClean="0">
                              <a:latin typeface="Cambria Math" panose="02040503050406030204" pitchFamily="18" charset="0"/>
                            </a:rPr>
                            <m:t>2</m:t>
                          </m:r>
                        </m:sub>
                      </m:sSub>
                      <m:r>
                        <a:rPr lang="en-US">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𝐴</m:t>
                              </m:r>
                            </m:e>
                            <m:sub>
                              <m:r>
                                <a:rPr lang="en-GB" b="0" i="0"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GB" b="0" i="0" smtClean="0">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𝐴</m:t>
                              </m:r>
                            </m:e>
                            <m:sub>
                              <m:r>
                                <a:rPr lang="en-GB" b="0" i="0" smtClean="0">
                                  <a:latin typeface="Cambria Math" panose="02040503050406030204" pitchFamily="18" charset="0"/>
                                </a:rPr>
                                <m:t>2</m:t>
                              </m:r>
                            </m:sub>
                          </m:sSub>
                        </m:den>
                      </m:f>
                    </m:oMath>
                  </m:oMathPara>
                </a14:m>
                <a:endParaRPr lang="en-US" dirty="0"/>
              </a:p>
            </p:txBody>
          </p:sp>
        </mc:Choice>
        <mc:Fallback xmlns="">
          <p:sp>
            <p:nvSpPr>
              <p:cNvPr id="11" name="Rectangle 10">
                <a:extLst>
                  <a:ext uri="{FF2B5EF4-FFF2-40B4-BE49-F238E27FC236}">
                    <a16:creationId xmlns:a16="http://schemas.microsoft.com/office/drawing/2014/main" id="{3D6CF66A-A61C-455A-B71D-17BAC2497196}"/>
                  </a:ext>
                </a:extLst>
              </p:cNvPr>
              <p:cNvSpPr>
                <a:spLocks noRot="1" noChangeAspect="1" noMove="1" noResize="1" noEditPoints="1" noAdjustHandles="1" noChangeArrowheads="1" noChangeShapeType="1" noTextEdit="1"/>
              </p:cNvSpPr>
              <p:nvPr/>
            </p:nvSpPr>
            <p:spPr>
              <a:xfrm>
                <a:off x="391471" y="6111884"/>
                <a:ext cx="1244956" cy="6580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74D090C1-FAD3-4913-85C1-30E5DB082493}"/>
                  </a:ext>
                </a:extLst>
              </p:cNvPr>
              <p:cNvSpPr/>
              <p:nvPr/>
            </p:nvSpPr>
            <p:spPr>
              <a:xfrm>
                <a:off x="3168664" y="6146659"/>
                <a:ext cx="3235501" cy="6873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𝑣</m:t>
                          </m:r>
                        </m:e>
                        <m:sub>
                          <m:r>
                            <a:rPr lang="en-GB" b="0" i="0" smtClean="0">
                              <a:latin typeface="Cambria Math" panose="02040503050406030204" pitchFamily="18" charset="0"/>
                            </a:rPr>
                            <m:t>2</m:t>
                          </m:r>
                        </m:sub>
                      </m:sSub>
                      <m:r>
                        <a:rPr lang="en-US">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a:latin typeface="Cambria Math" panose="02040503050406030204" pitchFamily="18" charset="0"/>
                                    </a:rPr>
                                    <m:t>0.</m:t>
                                  </m:r>
                                  <m:r>
                                    <a:rPr lang="en-GB" b="0" i="1" smtClean="0">
                                      <a:latin typeface="Cambria Math" panose="02040503050406030204" pitchFamily="18" charset="0"/>
                                    </a:rPr>
                                    <m:t>1</m:t>
                                  </m:r>
                                </m:e>
                              </m:d>
                            </m:e>
                            <m:sup>
                              <m:r>
                                <a:rPr lang="en-US">
                                  <a:latin typeface="Cambria Math" panose="02040503050406030204" pitchFamily="18" charset="0"/>
                                </a:rPr>
                                <m:t>2</m:t>
                              </m:r>
                            </m:sup>
                          </m:sSup>
                          <m:r>
                            <a:rPr lang="en-US">
                              <a:latin typeface="Cambria Math" panose="02040503050406030204" pitchFamily="18" charset="0"/>
                            </a:rPr>
                            <m:t>×</m:t>
                          </m:r>
                          <m:r>
                            <a:rPr lang="en-US" b="0" i="1" smtClean="0">
                              <a:latin typeface="Cambria Math" panose="02040503050406030204" pitchFamily="18" charset="0"/>
                            </a:rPr>
                            <m:t>1.1</m:t>
                          </m:r>
                          <m:r>
                            <a:rPr lang="en-GB" b="0" i="1" smtClean="0">
                              <a:latin typeface="Cambria Math" panose="02040503050406030204" pitchFamily="18" charset="0"/>
                            </a:rPr>
                            <m:t>6</m:t>
                          </m:r>
                        </m:num>
                        <m:den>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a:latin typeface="Cambria Math" panose="02040503050406030204" pitchFamily="18" charset="0"/>
                                    </a:rPr>
                                    <m:t>0.</m:t>
                                  </m:r>
                                  <m:r>
                                    <a:rPr lang="en-GB" b="0" i="0" smtClean="0">
                                      <a:latin typeface="Cambria Math" panose="02040503050406030204" pitchFamily="18" charset="0"/>
                                    </a:rPr>
                                    <m:t>05</m:t>
                                  </m:r>
                                </m:e>
                              </m:d>
                            </m:e>
                            <m:sup>
                              <m:r>
                                <a:rPr lang="en-US">
                                  <a:latin typeface="Cambria Math" panose="02040503050406030204" pitchFamily="18" charset="0"/>
                                </a:rPr>
                                <m:t>2</m:t>
                              </m:r>
                            </m:sup>
                          </m:sSup>
                        </m:den>
                      </m:f>
                      <m:r>
                        <a:rPr lang="en-US">
                          <a:latin typeface="Cambria Math" panose="02040503050406030204" pitchFamily="18" charset="0"/>
                        </a:rPr>
                        <m:t>=</m:t>
                      </m:r>
                      <m:r>
                        <a:rPr lang="en-GB" b="0" i="0" smtClean="0">
                          <a:latin typeface="Cambria Math" panose="02040503050406030204" pitchFamily="18" charset="0"/>
                        </a:rPr>
                        <m:t>4</m:t>
                      </m:r>
                      <m:r>
                        <a:rPr lang="en-US" b="0" i="0" smtClean="0">
                          <a:latin typeface="Cambria Math" panose="02040503050406030204" pitchFamily="18" charset="0"/>
                        </a:rPr>
                        <m:t>.</m:t>
                      </m:r>
                      <m:r>
                        <a:rPr lang="en-GB" b="0" i="0" smtClean="0">
                          <a:latin typeface="Cambria Math" panose="02040503050406030204" pitchFamily="18" charset="0"/>
                        </a:rPr>
                        <m:t>64</m:t>
                      </m:r>
                      <m:r>
                        <a:rPr lang="en-US">
                          <a:latin typeface="Cambria Math" panose="02040503050406030204" pitchFamily="18" charset="0"/>
                        </a:rPr>
                        <m:t> </m:t>
                      </m:r>
                      <m:f>
                        <m:fPr>
                          <m:type m:val="lin"/>
                          <m:ctrlPr>
                            <a:rPr lang="en-US" i="1">
                              <a:latin typeface="Cambria Math" panose="02040503050406030204" pitchFamily="18" charset="0"/>
                            </a:rPr>
                          </m:ctrlPr>
                        </m:fPr>
                        <m:num>
                          <m:r>
                            <a:rPr lang="en-US" i="1">
                              <a:latin typeface="Cambria Math" panose="02040503050406030204" pitchFamily="18" charset="0"/>
                            </a:rPr>
                            <m:t>𝑚</m:t>
                          </m:r>
                        </m:num>
                        <m:den>
                          <m:r>
                            <a:rPr lang="en-US" i="1">
                              <a:latin typeface="Cambria Math" panose="02040503050406030204" pitchFamily="18" charset="0"/>
                            </a:rPr>
                            <m:t>𝑠</m:t>
                          </m:r>
                        </m:den>
                      </m:f>
                    </m:oMath>
                  </m:oMathPara>
                </a14:m>
                <a:endParaRPr lang="en-US" dirty="0"/>
              </a:p>
            </p:txBody>
          </p:sp>
        </mc:Choice>
        <mc:Fallback xmlns="">
          <p:sp>
            <p:nvSpPr>
              <p:cNvPr id="12" name="Rectangle 11">
                <a:extLst>
                  <a:ext uri="{FF2B5EF4-FFF2-40B4-BE49-F238E27FC236}">
                    <a16:creationId xmlns:a16="http://schemas.microsoft.com/office/drawing/2014/main" id="{74D090C1-FAD3-4913-85C1-30E5DB082493}"/>
                  </a:ext>
                </a:extLst>
              </p:cNvPr>
              <p:cNvSpPr>
                <a:spLocks noRot="1" noChangeAspect="1" noMove="1" noResize="1" noEditPoints="1" noAdjustHandles="1" noChangeArrowheads="1" noChangeShapeType="1" noTextEdit="1"/>
              </p:cNvSpPr>
              <p:nvPr/>
            </p:nvSpPr>
            <p:spPr>
              <a:xfrm>
                <a:off x="3168664" y="6146659"/>
                <a:ext cx="3235501" cy="687368"/>
              </a:xfrm>
              <a:prstGeom prst="rect">
                <a:avLst/>
              </a:prstGeom>
              <a:blipFill>
                <a:blip r:embed="rId8"/>
                <a:stretch>
                  <a:fillRect t="-33929" r="-1172" b="-67857"/>
                </a:stretch>
              </a:blipFill>
            </p:spPr>
            <p:txBody>
              <a:bodyPr/>
              <a:lstStyle/>
              <a:p>
                <a:r>
                  <a:rPr lang="en-US">
                    <a:noFill/>
                  </a:rPr>
                  <a:t> </a:t>
                </a:r>
              </a:p>
            </p:txBody>
          </p:sp>
        </mc:Fallback>
      </mc:AlternateContent>
    </p:spTree>
    <p:extLst>
      <p:ext uri="{BB962C8B-B14F-4D97-AF65-F5344CB8AC3E}">
        <p14:creationId xmlns:p14="http://schemas.microsoft.com/office/powerpoint/2010/main" val="1076702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6: ANSWERS</a:t>
            </a:r>
          </a:p>
        </p:txBody>
      </p:sp>
      <mc:AlternateContent xmlns:mc="http://schemas.openxmlformats.org/markup-compatibility/2006" xmlns:a14="http://schemas.microsoft.com/office/drawing/2010/main">
        <mc:Choice Requires="a14">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0" y="733549"/>
                <a:ext cx="2197916"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(c) </a:t>
                </a:r>
                <a:r>
                  <a:rPr lang="en-US" sz="2400" kern="0" dirty="0">
                    <a:ea typeface="Times New Roman" panose="02020603050405020304" pitchFamily="18" charset="0"/>
                  </a:rPr>
                  <a:t>Flow rate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𝑄</m:t>
                    </m:r>
                  </m:oMath>
                </a14:m>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Choice>
        <mc:Fallback xmlns="">
          <p:sp>
            <p:nvSpPr>
              <p:cNvPr id="8" name="Rectangle 18">
                <a:extLst>
                  <a:ext uri="{FF2B5EF4-FFF2-40B4-BE49-F238E27FC236}">
                    <a16:creationId xmlns:a16="http://schemas.microsoft.com/office/drawing/2014/main" id="{5EEF21D8-E621-436B-8AEB-69574937C03E}"/>
                  </a:ext>
                </a:extLst>
              </p:cNvPr>
              <p:cNvSpPr>
                <a:spLocks noRot="1" noChangeAspect="1" noMove="1" noResize="1" noEditPoints="1" noAdjustHandles="1" noChangeArrowheads="1" noChangeShapeType="1" noTextEdit="1"/>
              </p:cNvSpPr>
              <p:nvPr/>
            </p:nvSpPr>
            <p:spPr bwMode="auto">
              <a:xfrm>
                <a:off x="0" y="733549"/>
                <a:ext cx="2197916" cy="461665"/>
              </a:xfrm>
              <a:prstGeom prst="rect">
                <a:avLst/>
              </a:prstGeom>
              <a:blipFill>
                <a:blip r:embed="rId2"/>
                <a:stretch>
                  <a:fillRect l="-4155" t="-10526" b="-28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6BE98B4-4C0D-49B6-AD41-C3536606D911}"/>
                  </a:ext>
                </a:extLst>
              </p:cNvPr>
              <p:cNvSpPr/>
              <p:nvPr/>
            </p:nvSpPr>
            <p:spPr>
              <a:xfrm>
                <a:off x="3320744" y="1195214"/>
                <a:ext cx="117705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𝑄</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a:latin typeface="Cambria Math" panose="02040503050406030204" pitchFamily="18" charset="0"/>
                            </a:rPr>
                            <m:t>1</m:t>
                          </m:r>
                        </m:sub>
                      </m:sSub>
                    </m:oMath>
                  </m:oMathPara>
                </a14:m>
                <a:endParaRPr lang="en-US" dirty="0"/>
              </a:p>
            </p:txBody>
          </p:sp>
        </mc:Choice>
        <mc:Fallback xmlns="">
          <p:sp>
            <p:nvSpPr>
              <p:cNvPr id="4" name="Rectangle 3">
                <a:extLst>
                  <a:ext uri="{FF2B5EF4-FFF2-40B4-BE49-F238E27FC236}">
                    <a16:creationId xmlns:a16="http://schemas.microsoft.com/office/drawing/2014/main" id="{06BE98B4-4C0D-49B6-AD41-C3536606D911}"/>
                  </a:ext>
                </a:extLst>
              </p:cNvPr>
              <p:cNvSpPr>
                <a:spLocks noRot="1" noChangeAspect="1" noMove="1" noResize="1" noEditPoints="1" noAdjustHandles="1" noChangeArrowheads="1" noChangeShapeType="1" noTextEdit="1"/>
              </p:cNvSpPr>
              <p:nvPr/>
            </p:nvSpPr>
            <p:spPr>
              <a:xfrm>
                <a:off x="3320744" y="1195214"/>
                <a:ext cx="1177052" cy="369332"/>
              </a:xfrm>
              <a:prstGeom prst="rect">
                <a:avLst/>
              </a:prstGeom>
              <a:blipFill>
                <a:blip r:embed="rId3"/>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C359A01B-9B04-42F8-92AD-DEE66BF0DD15}"/>
                  </a:ext>
                </a:extLst>
              </p:cNvPr>
              <p:cNvSpPr/>
              <p:nvPr/>
            </p:nvSpPr>
            <p:spPr>
              <a:xfrm>
                <a:off x="2197916" y="1667954"/>
                <a:ext cx="531074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𝑄</m:t>
                      </m:r>
                      <m:r>
                        <a:rPr lang="en-US">
                          <a:latin typeface="Cambria Math" panose="02040503050406030204" pitchFamily="18" charset="0"/>
                        </a:rPr>
                        <m:t>=</m:t>
                      </m:r>
                      <m:r>
                        <a:rPr lang="en-US" i="1">
                          <a:latin typeface="Cambria Math" panose="02040503050406030204" pitchFamily="18" charset="0"/>
                        </a:rPr>
                        <m:t>𝜋</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a:latin typeface="Cambria Math" panose="02040503050406030204" pitchFamily="18" charset="0"/>
                                </a:rPr>
                                <m:t>0.1</m:t>
                              </m:r>
                              <m:r>
                                <a:rPr lang="en-GB" b="0" i="0" smtClean="0">
                                  <a:latin typeface="Cambria Math" panose="02040503050406030204" pitchFamily="18" charset="0"/>
                                </a:rPr>
                                <m:t>/2</m:t>
                              </m:r>
                            </m:e>
                          </m:d>
                        </m:e>
                        <m:sup>
                          <m:r>
                            <a:rPr lang="en-US">
                              <a:latin typeface="Cambria Math" panose="02040503050406030204" pitchFamily="18" charset="0"/>
                            </a:rPr>
                            <m:t>2</m:t>
                          </m:r>
                        </m:sup>
                      </m:sSup>
                      <m:r>
                        <a:rPr lang="en-US">
                          <a:latin typeface="Cambria Math" panose="02040503050406030204" pitchFamily="18" charset="0"/>
                        </a:rPr>
                        <m:t>×</m:t>
                      </m:r>
                      <m:r>
                        <a:rPr lang="en-GB" b="0" i="0" smtClean="0">
                          <a:latin typeface="Cambria Math" panose="02040503050406030204" pitchFamily="18" charset="0"/>
                        </a:rPr>
                        <m:t>1</m:t>
                      </m:r>
                      <m:r>
                        <a:rPr lang="en-US" b="0" i="0" smtClean="0">
                          <a:latin typeface="Cambria Math" panose="02040503050406030204" pitchFamily="18" charset="0"/>
                        </a:rPr>
                        <m:t>.</m:t>
                      </m:r>
                      <m:r>
                        <a:rPr lang="en-GB" b="0" i="0" smtClean="0">
                          <a:latin typeface="Cambria Math" panose="02040503050406030204" pitchFamily="18" charset="0"/>
                        </a:rPr>
                        <m:t>155</m:t>
                      </m:r>
                      <m:r>
                        <a:rPr lang="en-US">
                          <a:latin typeface="Cambria Math" panose="02040503050406030204" pitchFamily="18" charset="0"/>
                        </a:rPr>
                        <m:t>=0.0</m:t>
                      </m:r>
                      <m:r>
                        <a:rPr lang="en-US" b="0" i="0" smtClean="0">
                          <a:latin typeface="Cambria Math" panose="02040503050406030204" pitchFamily="18" charset="0"/>
                        </a:rPr>
                        <m:t>09</m:t>
                      </m:r>
                      <m:r>
                        <a:rPr lang="en-GB" b="0" i="0" smtClean="0">
                          <a:latin typeface="Cambria Math" panose="02040503050406030204" pitchFamily="18" charset="0"/>
                        </a:rPr>
                        <m:t>07</m:t>
                      </m:r>
                      <m:r>
                        <a:rPr lang="en-US">
                          <a:latin typeface="Cambria Math" panose="02040503050406030204" pitchFamily="18" charset="0"/>
                        </a:rPr>
                        <m:t> </m:t>
                      </m:r>
                      <m:f>
                        <m:fPr>
                          <m:type m:val="lin"/>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a:latin typeface="Cambria Math" panose="02040503050406030204" pitchFamily="18" charset="0"/>
                                </a:rPr>
                                <m:t>3</m:t>
                              </m:r>
                            </m:sup>
                          </m:sSup>
                        </m:num>
                        <m:den>
                          <m:r>
                            <a:rPr lang="en-US" i="1">
                              <a:latin typeface="Cambria Math" panose="02040503050406030204" pitchFamily="18" charset="0"/>
                            </a:rPr>
                            <m:t>𝑠</m:t>
                          </m:r>
                          <m:r>
                            <a:rPr lang="en-GB" b="0" i="1" smtClean="0">
                              <a:latin typeface="Cambria Math" panose="02040503050406030204" pitchFamily="18" charset="0"/>
                            </a:rPr>
                            <m:t>=9.07 </m:t>
                          </m:r>
                          <m:r>
                            <a:rPr lang="en-GB" b="0" i="1" smtClean="0">
                              <a:latin typeface="Cambria Math" panose="02040503050406030204" pitchFamily="18" charset="0"/>
                            </a:rPr>
                            <m:t>𝐿</m:t>
                          </m:r>
                          <m:r>
                            <a:rPr lang="en-GB" b="0" i="1" smtClean="0">
                              <a:latin typeface="Cambria Math" panose="02040503050406030204" pitchFamily="18" charset="0"/>
                            </a:rPr>
                            <m:t>/</m:t>
                          </m:r>
                          <m:r>
                            <a:rPr lang="en-GB" b="0" i="1" smtClean="0">
                              <a:latin typeface="Cambria Math" panose="02040503050406030204" pitchFamily="18" charset="0"/>
                            </a:rPr>
                            <m:t>𝑠</m:t>
                          </m:r>
                        </m:den>
                      </m:f>
                    </m:oMath>
                  </m:oMathPara>
                </a14:m>
                <a:endParaRPr lang="en-US" dirty="0"/>
              </a:p>
            </p:txBody>
          </p:sp>
        </mc:Choice>
        <mc:Fallback xmlns="">
          <p:sp>
            <p:nvSpPr>
              <p:cNvPr id="5" name="Rectangle 4">
                <a:extLst>
                  <a:ext uri="{FF2B5EF4-FFF2-40B4-BE49-F238E27FC236}">
                    <a16:creationId xmlns:a16="http://schemas.microsoft.com/office/drawing/2014/main" id="{C359A01B-9B04-42F8-92AD-DEE66BF0DD15}"/>
                  </a:ext>
                </a:extLst>
              </p:cNvPr>
              <p:cNvSpPr>
                <a:spLocks noRot="1" noChangeAspect="1" noMove="1" noResize="1" noEditPoints="1" noAdjustHandles="1" noChangeArrowheads="1" noChangeShapeType="1" noTextEdit="1"/>
              </p:cNvSpPr>
              <p:nvPr/>
            </p:nvSpPr>
            <p:spPr>
              <a:xfrm>
                <a:off x="2197916" y="1667954"/>
                <a:ext cx="5310749" cy="369332"/>
              </a:xfrm>
              <a:prstGeom prst="rect">
                <a:avLst/>
              </a:prstGeom>
              <a:blipFill>
                <a:blip r:embed="rId4"/>
                <a:stretch>
                  <a:fillRect t="-113333" b="-166667"/>
                </a:stretch>
              </a:blipFill>
            </p:spPr>
            <p:txBody>
              <a:bodyPr/>
              <a:lstStyle/>
              <a:p>
                <a:r>
                  <a:rPr lang="en-US">
                    <a:noFill/>
                  </a:rPr>
                  <a:t> </a:t>
                </a:r>
              </a:p>
            </p:txBody>
          </p:sp>
        </mc:Fallback>
      </mc:AlternateContent>
      <p:sp>
        <p:nvSpPr>
          <p:cNvPr id="13" name="Rectangle 18">
            <a:extLst>
              <a:ext uri="{FF2B5EF4-FFF2-40B4-BE49-F238E27FC236}">
                <a16:creationId xmlns:a16="http://schemas.microsoft.com/office/drawing/2014/main" id="{5248DE8B-B2AE-4831-A3AD-95BDB1BED2EA}"/>
              </a:ext>
            </a:extLst>
          </p:cNvPr>
          <p:cNvSpPr>
            <a:spLocks noChangeArrowheads="1"/>
          </p:cNvSpPr>
          <p:nvPr/>
        </p:nvSpPr>
        <p:spPr bwMode="auto">
          <a:xfrm>
            <a:off x="0" y="2279193"/>
            <a:ext cx="31458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(d) Pressure</a:t>
            </a:r>
            <a:r>
              <a:rPr lang="en-US" sz="2400" kern="0" dirty="0">
                <a:ea typeface="Times New Roman" panose="02020603050405020304" pitchFamily="18" charset="0"/>
              </a:rPr>
              <a:t> difference </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CBDC728D-83F2-4C7F-ACC2-FB963069C962}"/>
                  </a:ext>
                </a:extLst>
              </p:cNvPr>
              <p:cNvSpPr/>
              <p:nvPr/>
            </p:nvSpPr>
            <p:spPr>
              <a:xfrm>
                <a:off x="440421" y="2853977"/>
                <a:ext cx="8485465" cy="1200329"/>
              </a:xfrm>
              <a:prstGeom prst="rect">
                <a:avLst/>
              </a:prstGeom>
            </p:spPr>
            <p:txBody>
              <a:bodyPr wrap="square">
                <a:spAutoFit/>
              </a:bodyPr>
              <a:lstStyle/>
              <a:p>
                <a:pPr algn="just"/>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If the pressure difference decreases, the velocity </a:t>
                </a:r>
                <a14:m>
                  <m:oMath xmlns:m="http://schemas.openxmlformats.org/officeDocument/2006/math">
                    <m:sSub>
                      <m:sSubPr>
                        <m:ctrlPr>
                          <a:rPr lang="en-US" sz="2400" i="1">
                            <a:latin typeface="Cambria Math" panose="020405030504060302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at the throat decreases due to the Venturi effect. The lower pressure difference reduces the driving force behind the acceleration of the fluid</a:t>
                </a:r>
                <a:endParaRPr lang="en-US" sz="2400" dirty="0">
                  <a:latin typeface="Times New Roman" panose="02020603050405020304" pitchFamily="18" charset="0"/>
                  <a:cs typeface="Times New Roman" panose="02020603050405020304" pitchFamily="18" charset="0"/>
                </a:endParaRPr>
              </a:p>
            </p:txBody>
          </p:sp>
        </mc:Choice>
        <mc:Fallback xmlns="">
          <p:sp>
            <p:nvSpPr>
              <p:cNvPr id="14" name="Rectangle 13">
                <a:extLst>
                  <a:ext uri="{FF2B5EF4-FFF2-40B4-BE49-F238E27FC236}">
                    <a16:creationId xmlns:a16="http://schemas.microsoft.com/office/drawing/2014/main" id="{CBDC728D-83F2-4C7F-ACC2-FB963069C962}"/>
                  </a:ext>
                </a:extLst>
              </p:cNvPr>
              <p:cNvSpPr>
                <a:spLocks noRot="1" noChangeAspect="1" noMove="1" noResize="1" noEditPoints="1" noAdjustHandles="1" noChangeArrowheads="1" noChangeShapeType="1" noTextEdit="1"/>
              </p:cNvSpPr>
              <p:nvPr/>
            </p:nvSpPr>
            <p:spPr>
              <a:xfrm>
                <a:off x="440421" y="2853977"/>
                <a:ext cx="8485465" cy="1200329"/>
              </a:xfrm>
              <a:prstGeom prst="rect">
                <a:avLst/>
              </a:prstGeom>
              <a:blipFill>
                <a:blip r:embed="rId5"/>
                <a:stretch>
                  <a:fillRect l="-1078" t="-4061" r="-1149" b="-10660"/>
                </a:stretch>
              </a:blipFill>
            </p:spPr>
            <p:txBody>
              <a:bodyPr/>
              <a:lstStyle/>
              <a:p>
                <a:r>
                  <a:rPr lang="en-US">
                    <a:noFill/>
                  </a:rPr>
                  <a:t> </a:t>
                </a:r>
              </a:p>
            </p:txBody>
          </p:sp>
        </mc:Fallback>
      </mc:AlternateContent>
    </p:spTree>
    <p:extLst>
      <p:ext uri="{BB962C8B-B14F-4D97-AF65-F5344CB8AC3E}">
        <p14:creationId xmlns:p14="http://schemas.microsoft.com/office/powerpoint/2010/main" val="3816868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7</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87F2406-70BD-4EE7-A55C-BB33CFB09CE2}"/>
                  </a:ext>
                </a:extLst>
              </p:cNvPr>
              <p:cNvSpPr/>
              <p:nvPr/>
            </p:nvSpPr>
            <p:spPr>
              <a:xfrm>
                <a:off x="81894" y="822442"/>
                <a:ext cx="8686799" cy="6001643"/>
              </a:xfrm>
              <a:prstGeom prst="rect">
                <a:avLst/>
              </a:prstGeom>
            </p:spPr>
            <p:txBody>
              <a:bodyPr wrap="square">
                <a:spAutoFit/>
              </a:bodyPr>
              <a:lstStyle/>
              <a:p>
                <a:r>
                  <a:rPr lang="en-US" sz="2400" dirty="0">
                    <a:latin typeface="Times New Roman" panose="02020603050405020304" pitchFamily="18" charset="0"/>
                    <a:ea typeface="Times New Roman" panose="02020603050405020304" pitchFamily="18" charset="0"/>
                  </a:rPr>
                  <a:t>A ray of light travels from air into a glass slab </a:t>
                </a:r>
                <a14:m>
                  <m:oMath xmlns:m="http://schemas.openxmlformats.org/officeDocument/2006/math">
                    <m:r>
                      <a:rPr lang="en-US" sz="2000" i="1">
                        <a:latin typeface="Cambria Math" panose="02040503050406030204" pitchFamily="18" charset="0"/>
                        <a:ea typeface="Times New Roman" panose="02020603050405020304" pitchFamily="18" charset="0"/>
                      </a:rPr>
                      <m:t>(</m:t>
                    </m:r>
                    <m:r>
                      <a:rPr lang="en-US" sz="2000" i="1">
                        <a:latin typeface="Cambria Math" panose="02040503050406030204" pitchFamily="18" charset="0"/>
                        <a:ea typeface="Times New Roman" panose="02020603050405020304" pitchFamily="18" charset="0"/>
                      </a:rPr>
                      <m:t>𝑟𝑒𝑓𝑟𝑎𝑐𝑡𝑖𝑣𝑒</m:t>
                    </m:r>
                    <m:r>
                      <a:rPr lang="en-US" sz="2000" i="1">
                        <a:latin typeface="Cambria Math" panose="02040503050406030204" pitchFamily="18" charset="0"/>
                        <a:ea typeface="Times New Roman" panose="02020603050405020304" pitchFamily="18" charset="0"/>
                      </a:rPr>
                      <m:t> </m:t>
                    </m:r>
                    <m:r>
                      <a:rPr lang="en-US" sz="2000" i="1">
                        <a:latin typeface="Cambria Math" panose="02040503050406030204" pitchFamily="18" charset="0"/>
                        <a:ea typeface="Times New Roman" panose="02020603050405020304" pitchFamily="18" charset="0"/>
                      </a:rPr>
                      <m:t>𝑖𝑛𝑑𝑒𝑥</m:t>
                    </m:r>
                    <m:r>
                      <a:rPr lang="en-US" sz="2000" i="1">
                        <a:latin typeface="Cambria Math" panose="02040503050406030204" pitchFamily="18" charset="0"/>
                        <a:ea typeface="Times New Roman" panose="02020603050405020304" pitchFamily="18" charset="0"/>
                      </a:rPr>
                      <m:t> </m:t>
                    </m:r>
                    <m:r>
                      <a:rPr lang="en-US" sz="2000" i="1">
                        <a:latin typeface="Cambria Math" panose="02040503050406030204" pitchFamily="18" charset="0"/>
                        <a:ea typeface="Times New Roman" panose="02020603050405020304" pitchFamily="18" charset="0"/>
                      </a:rPr>
                      <m:t>𝑛</m:t>
                    </m:r>
                    <m:r>
                      <a:rPr lang="en-US" sz="2000" i="1">
                        <a:latin typeface="Cambria Math" panose="02040503050406030204" pitchFamily="18" charset="0"/>
                        <a:ea typeface="Times New Roman" panose="02020603050405020304" pitchFamily="18" charset="0"/>
                      </a:rPr>
                      <m:t>=1.5) </m:t>
                    </m:r>
                  </m:oMath>
                </a14:m>
                <a:r>
                  <a:rPr lang="en-US" sz="2400" dirty="0">
                    <a:latin typeface="Times New Roman" panose="02020603050405020304" pitchFamily="18" charset="0"/>
                    <a:ea typeface="Times New Roman" panose="02020603050405020304" pitchFamily="18" charset="0"/>
                  </a:rPr>
                  <a:t>at an angle of incidence of </a:t>
                </a:r>
                <a14:m>
                  <m:oMath xmlns:m="http://schemas.openxmlformats.org/officeDocument/2006/math">
                    <m:r>
                      <a:rPr lang="en-US" sz="2000" i="1">
                        <a:latin typeface="Cambria Math" panose="02040503050406030204" pitchFamily="18" charset="0"/>
                        <a:ea typeface="Times New Roman" panose="02020603050405020304" pitchFamily="18" charset="0"/>
                      </a:rPr>
                      <m:t>30°</m:t>
                    </m:r>
                  </m:oMath>
                </a14:m>
                <a:r>
                  <a:rPr lang="en-US" sz="2400" dirty="0">
                    <a:latin typeface="Times New Roman" panose="02020603050405020304" pitchFamily="18" charset="0"/>
                    <a:ea typeface="Times New Roman" panose="02020603050405020304" pitchFamily="18" charset="0"/>
                  </a:rPr>
                  <a:t>.</a:t>
                </a:r>
              </a:p>
              <a:p>
                <a:endParaRPr lang="en-US" sz="2400" dirty="0">
                  <a:latin typeface="Times New Roman" panose="02020603050405020304" pitchFamily="18" charset="0"/>
                  <a:ea typeface="Times New Roman" panose="02020603050405020304" pitchFamily="18" charset="0"/>
                </a:endParaRPr>
              </a:p>
              <a:p>
                <a:pPr marL="457200" indent="-457200">
                  <a:buAutoNum type="alphaLcParenBoth"/>
                </a:pPr>
                <a:r>
                  <a:rPr lang="en-US" sz="2400" dirty="0">
                    <a:latin typeface="Times New Roman" panose="02020603050405020304" pitchFamily="18" charset="0"/>
                    <a:ea typeface="Times New Roman" panose="02020603050405020304" pitchFamily="18" charset="0"/>
                  </a:rPr>
                  <a:t>Draw a diagram showing the ray of light incident on the glass slab, the normal line, and the refracted ray. Label the angles of incidence and refraction. </a:t>
                </a:r>
              </a:p>
              <a:p>
                <a:pPr marL="457200" indent="-457200">
                  <a:buAutoNum type="alphaLcParenBoth"/>
                </a:pPr>
                <a:r>
                  <a:rPr lang="en-US" sz="2400" dirty="0">
                    <a:latin typeface="Times New Roman" panose="02020603050405020304" pitchFamily="18" charset="0"/>
                    <a:ea typeface="Times New Roman" panose="02020603050405020304" pitchFamily="18" charset="0"/>
                  </a:rPr>
                  <a:t>Calculate the angle of refraction inside the glass slab using Snell’s law. </a:t>
                </a:r>
              </a:p>
              <a:p>
                <a:pPr marL="457200" indent="-457200">
                  <a:buAutoNum type="alphaLcParenBoth"/>
                </a:pPr>
                <a:r>
                  <a:rPr lang="en-US" sz="2400" dirty="0">
                    <a:latin typeface="Times New Roman" panose="02020603050405020304" pitchFamily="18" charset="0"/>
                    <a:ea typeface="Times New Roman" panose="02020603050405020304" pitchFamily="18" charset="0"/>
                  </a:rPr>
                  <a:t>Now consider that light goes from the glass to the air. Determine the critical angle for total internal reflection when the light is inside the glass slab and tries to exit into the air. </a:t>
                </a:r>
              </a:p>
              <a:p>
                <a:pPr marL="457200" indent="-457200">
                  <a:buFontTx/>
                  <a:buAutoNum type="alphaLcParenBoth"/>
                </a:pPr>
                <a:r>
                  <a:rPr lang="en-US" sz="2400" dirty="0">
                    <a:latin typeface="Times New Roman" panose="02020603050405020304" pitchFamily="18" charset="0"/>
                    <a:ea typeface="Times New Roman" panose="02020603050405020304" pitchFamily="18" charset="0"/>
                  </a:rPr>
                  <a:t>For the previous case, what happens to the light ray, if the angle of incidence inside the glass slab is greater than the critical angle? Describe the phenomenon and its applications. </a:t>
                </a:r>
              </a:p>
              <a:p>
                <a:pPr marL="457200" indent="-457200">
                  <a:buAutoNum type="alphaLcParenBoth"/>
                </a:pPr>
                <a:endParaRPr lang="en-US" sz="2400" dirty="0">
                  <a:latin typeface="Times New Roman" panose="02020603050405020304" pitchFamily="18" charset="0"/>
                  <a:ea typeface="Times New Roman" panose="02020603050405020304" pitchFamily="18" charset="0"/>
                </a:endParaRPr>
              </a:p>
              <a:p>
                <a:endParaRPr lang="en-US" sz="2400" dirty="0">
                  <a:latin typeface="Times New Roman" panose="02020603050405020304" pitchFamily="18" charset="0"/>
                  <a:ea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487F2406-70BD-4EE7-A55C-BB33CFB09CE2}"/>
                  </a:ext>
                </a:extLst>
              </p:cNvPr>
              <p:cNvSpPr>
                <a:spLocks noRot="1" noChangeAspect="1" noMove="1" noResize="1" noEditPoints="1" noAdjustHandles="1" noChangeArrowheads="1" noChangeShapeType="1" noTextEdit="1"/>
              </p:cNvSpPr>
              <p:nvPr/>
            </p:nvSpPr>
            <p:spPr>
              <a:xfrm>
                <a:off x="81894" y="822442"/>
                <a:ext cx="8686799" cy="6001643"/>
              </a:xfrm>
              <a:prstGeom prst="rect">
                <a:avLst/>
              </a:prstGeom>
              <a:blipFill>
                <a:blip r:embed="rId2"/>
                <a:stretch>
                  <a:fillRect l="-1053" t="-813" r="-1895"/>
                </a:stretch>
              </a:blipFill>
            </p:spPr>
            <p:txBody>
              <a:bodyPr/>
              <a:lstStyle/>
              <a:p>
                <a:r>
                  <a:rPr lang="en-US">
                    <a:noFill/>
                  </a:rPr>
                  <a:t> </a:t>
                </a:r>
              </a:p>
            </p:txBody>
          </p:sp>
        </mc:Fallback>
      </mc:AlternateContent>
    </p:spTree>
    <p:extLst>
      <p:ext uri="{BB962C8B-B14F-4D97-AF65-F5344CB8AC3E}">
        <p14:creationId xmlns:p14="http://schemas.microsoft.com/office/powerpoint/2010/main" val="141725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7: ANSWERS</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2" y="733549"/>
            <a:ext cx="79611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a:t>
            </a:r>
            <a:r>
              <a:rPr lang="en-US" altLang="en-US" sz="2400" kern="0" dirty="0">
                <a:solidFill>
                  <a:srgbClr val="080800"/>
                </a:solidFill>
                <a:cs typeface="Calibri" panose="020F0502020204030204" pitchFamily="34" charset="0"/>
              </a:rPr>
              <a:t>Diagram</a:t>
            </a:r>
            <a:r>
              <a:rPr lang="en-US" sz="2400" kern="0" dirty="0">
                <a:ea typeface="Times New Roman" panose="02020603050405020304" pitchFamily="18" charset="0"/>
              </a:rPr>
              <a:t> showing the ray of light incident on the glass slab</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p:sp>
        <p:nvSpPr>
          <p:cNvPr id="12" name="Rectangle 18">
            <a:extLst>
              <a:ext uri="{FF2B5EF4-FFF2-40B4-BE49-F238E27FC236}">
                <a16:creationId xmlns:a16="http://schemas.microsoft.com/office/drawing/2014/main" id="{9EE882C6-C438-40EB-9724-B2B1FF8D236A}"/>
              </a:ext>
            </a:extLst>
          </p:cNvPr>
          <p:cNvSpPr>
            <a:spLocks noChangeArrowheads="1"/>
          </p:cNvSpPr>
          <p:nvPr/>
        </p:nvSpPr>
        <p:spPr bwMode="auto">
          <a:xfrm>
            <a:off x="68509" y="3593749"/>
            <a:ext cx="30438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Angle</a:t>
            </a:r>
            <a:r>
              <a:rPr lang="en-US" sz="2400" kern="0" dirty="0">
                <a:ea typeface="Times New Roman" panose="02020603050405020304" pitchFamily="18" charset="0"/>
              </a:rPr>
              <a:t> of refraction </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6BCAE6B1-F7E7-4730-96E3-8C23203E40E1}"/>
                  </a:ext>
                </a:extLst>
              </p:cNvPr>
              <p:cNvSpPr/>
              <p:nvPr/>
            </p:nvSpPr>
            <p:spPr>
              <a:xfrm>
                <a:off x="3372077" y="3910219"/>
                <a:ext cx="227799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a:latin typeface="Cambria Math" panose="02040503050406030204" pitchFamily="18" charset="0"/>
                            </a:rPr>
                            <m:t>1</m:t>
                          </m:r>
                        </m:sub>
                      </m:sSub>
                      <m:r>
                        <a:rPr lang="en-US" sz="2000" i="1">
                          <a:latin typeface="Cambria Math" panose="02040503050406030204" pitchFamily="18" charset="0"/>
                        </a:rPr>
                        <m:t>𝑠𝑖𝑛</m:t>
                      </m:r>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𝑖</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a:latin typeface="Cambria Math" panose="02040503050406030204" pitchFamily="18" charset="0"/>
                            </a:rPr>
                            <m:t>2</m:t>
                          </m:r>
                        </m:sub>
                      </m:sSub>
                      <m:r>
                        <a:rPr lang="en-US" sz="2000" i="1">
                          <a:latin typeface="Cambria Math" panose="02040503050406030204" pitchFamily="18" charset="0"/>
                        </a:rPr>
                        <m:t>𝑠𝑖𝑛</m:t>
                      </m:r>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a:rPr lang="en-US" sz="2000" i="1">
                              <a:latin typeface="Cambria Math" panose="02040503050406030204" pitchFamily="18" charset="0"/>
                            </a:rPr>
                            <m:t>𝑟</m:t>
                          </m:r>
                        </m:sub>
                      </m:sSub>
                    </m:oMath>
                  </m:oMathPara>
                </a14:m>
                <a:endParaRPr lang="en-US" sz="2000" dirty="0"/>
              </a:p>
            </p:txBody>
          </p:sp>
        </mc:Choice>
        <mc:Fallback xmlns="">
          <p:sp>
            <p:nvSpPr>
              <p:cNvPr id="5" name="Rectangle 4">
                <a:extLst>
                  <a:ext uri="{FF2B5EF4-FFF2-40B4-BE49-F238E27FC236}">
                    <a16:creationId xmlns:a16="http://schemas.microsoft.com/office/drawing/2014/main" id="{6BCAE6B1-F7E7-4730-96E3-8C23203E40E1}"/>
                  </a:ext>
                </a:extLst>
              </p:cNvPr>
              <p:cNvSpPr>
                <a:spLocks noRot="1" noChangeAspect="1" noMove="1" noResize="1" noEditPoints="1" noAdjustHandles="1" noChangeArrowheads="1" noChangeShapeType="1" noTextEdit="1"/>
              </p:cNvSpPr>
              <p:nvPr/>
            </p:nvSpPr>
            <p:spPr>
              <a:xfrm>
                <a:off x="3372077" y="3910219"/>
                <a:ext cx="2277996" cy="400110"/>
              </a:xfrm>
              <a:prstGeom prst="rect">
                <a:avLst/>
              </a:prstGeom>
              <a:blipFill>
                <a:blip r:embed="rId3"/>
                <a:stretch>
                  <a:fillRect b="-30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8F4A0E60-0341-4FC8-B8CD-AE207D1A1065}"/>
                  </a:ext>
                </a:extLst>
              </p:cNvPr>
              <p:cNvSpPr/>
              <p:nvPr/>
            </p:nvSpPr>
            <p:spPr>
              <a:xfrm>
                <a:off x="3104365" y="4503687"/>
                <a:ext cx="2955424" cy="4070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1×</m:t>
                      </m:r>
                      <m:r>
                        <a:rPr lang="en-US" sz="2000" i="1">
                          <a:latin typeface="Cambria Math" panose="02040503050406030204" pitchFamily="18" charset="0"/>
                        </a:rPr>
                        <m:t>𝑠𝑖𝑛</m:t>
                      </m:r>
                      <m:sSup>
                        <m:sSupPr>
                          <m:ctrlPr>
                            <a:rPr lang="en-US" sz="2000" i="1">
                              <a:latin typeface="Cambria Math" panose="02040503050406030204" pitchFamily="18" charset="0"/>
                            </a:rPr>
                          </m:ctrlPr>
                        </m:sSupPr>
                        <m:e>
                          <m:r>
                            <a:rPr lang="en-US" sz="2000">
                              <a:latin typeface="Cambria Math" panose="02040503050406030204" pitchFamily="18" charset="0"/>
                            </a:rPr>
                            <m:t>30</m:t>
                          </m:r>
                        </m:e>
                        <m:sup>
                          <m:r>
                            <a:rPr lang="en-US" sz="2000">
                              <a:latin typeface="Cambria Math" panose="02040503050406030204" pitchFamily="18" charset="0"/>
                            </a:rPr>
                            <m:t>°</m:t>
                          </m:r>
                        </m:sup>
                      </m:sSup>
                      <m:r>
                        <a:rPr lang="en-US" sz="2000">
                          <a:latin typeface="Cambria Math" panose="02040503050406030204" pitchFamily="18" charset="0"/>
                        </a:rPr>
                        <m:t>=1.5×</m:t>
                      </m:r>
                      <m:r>
                        <a:rPr lang="en-US" sz="2000" i="1">
                          <a:latin typeface="Cambria Math" panose="02040503050406030204" pitchFamily="18" charset="0"/>
                        </a:rPr>
                        <m:t>𝑠𝑖𝑛</m:t>
                      </m:r>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m:rPr>
                              <m:sty m:val="p"/>
                            </m:rPr>
                            <a:rPr lang="en-US" sz="2000" b="0" i="0" smtClean="0">
                              <a:latin typeface="Cambria Math" panose="02040503050406030204" pitchFamily="18" charset="0"/>
                            </a:rPr>
                            <m:t>r</m:t>
                          </m:r>
                        </m:sub>
                      </m:sSub>
                    </m:oMath>
                  </m:oMathPara>
                </a14:m>
                <a:endParaRPr lang="en-US" sz="2000" dirty="0"/>
              </a:p>
            </p:txBody>
          </p:sp>
        </mc:Choice>
        <mc:Fallback xmlns="">
          <p:sp>
            <p:nvSpPr>
              <p:cNvPr id="6" name="Rectangle 5">
                <a:extLst>
                  <a:ext uri="{FF2B5EF4-FFF2-40B4-BE49-F238E27FC236}">
                    <a16:creationId xmlns:a16="http://schemas.microsoft.com/office/drawing/2014/main" id="{8F4A0E60-0341-4FC8-B8CD-AE207D1A1065}"/>
                  </a:ext>
                </a:extLst>
              </p:cNvPr>
              <p:cNvSpPr>
                <a:spLocks noRot="1" noChangeAspect="1" noMove="1" noResize="1" noEditPoints="1" noAdjustHandles="1" noChangeArrowheads="1" noChangeShapeType="1" noTextEdit="1"/>
              </p:cNvSpPr>
              <p:nvPr/>
            </p:nvSpPr>
            <p:spPr>
              <a:xfrm>
                <a:off x="3104365" y="4503687"/>
                <a:ext cx="2955424" cy="4070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B150213C-8546-43AD-AD26-8361890C21AC}"/>
                  </a:ext>
                </a:extLst>
              </p:cNvPr>
              <p:cNvSpPr/>
              <p:nvPr/>
            </p:nvSpPr>
            <p:spPr>
              <a:xfrm>
                <a:off x="3423426" y="5014284"/>
                <a:ext cx="2320443" cy="7177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𝑠𝑖𝑛</m:t>
                      </m:r>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m:rPr>
                              <m:sty m:val="p"/>
                            </m:rPr>
                            <a:rPr lang="en-US" sz="2000" b="0" i="0" smtClean="0">
                              <a:latin typeface="Cambria Math" panose="02040503050406030204" pitchFamily="18" charset="0"/>
                            </a:rPr>
                            <m:t>r</m:t>
                          </m:r>
                        </m:sub>
                      </m:sSub>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r>
                            <a:rPr lang="en-US" sz="2000" i="1">
                              <a:latin typeface="Cambria Math" panose="02040503050406030204" pitchFamily="18" charset="0"/>
                            </a:rPr>
                            <m:t>𝑠𝑖𝑛</m:t>
                          </m:r>
                          <m:sSup>
                            <m:sSupPr>
                              <m:ctrlPr>
                                <a:rPr lang="en-US" sz="2000" i="1">
                                  <a:latin typeface="Cambria Math" panose="02040503050406030204" pitchFamily="18" charset="0"/>
                                </a:rPr>
                              </m:ctrlPr>
                            </m:sSupPr>
                            <m:e>
                              <m:r>
                                <a:rPr lang="en-US" sz="2000">
                                  <a:latin typeface="Cambria Math" panose="02040503050406030204" pitchFamily="18" charset="0"/>
                                </a:rPr>
                                <m:t>30</m:t>
                              </m:r>
                            </m:e>
                            <m:sup>
                              <m:r>
                                <a:rPr lang="en-US" sz="2000">
                                  <a:latin typeface="Cambria Math" panose="02040503050406030204" pitchFamily="18" charset="0"/>
                                </a:rPr>
                                <m:t>°</m:t>
                              </m:r>
                            </m:sup>
                          </m:sSup>
                        </m:num>
                        <m:den>
                          <m:r>
                            <a:rPr lang="en-US" sz="2000">
                              <a:latin typeface="Cambria Math" panose="02040503050406030204" pitchFamily="18" charset="0"/>
                            </a:rPr>
                            <m:t>1.5</m:t>
                          </m:r>
                        </m:den>
                      </m:f>
                    </m:oMath>
                  </m:oMathPara>
                </a14:m>
                <a:endParaRPr lang="en-US" sz="2000" dirty="0"/>
              </a:p>
            </p:txBody>
          </p:sp>
        </mc:Choice>
        <mc:Fallback xmlns="">
          <p:sp>
            <p:nvSpPr>
              <p:cNvPr id="13" name="Rectangle 12">
                <a:extLst>
                  <a:ext uri="{FF2B5EF4-FFF2-40B4-BE49-F238E27FC236}">
                    <a16:creationId xmlns:a16="http://schemas.microsoft.com/office/drawing/2014/main" id="{B150213C-8546-43AD-AD26-8361890C21AC}"/>
                  </a:ext>
                </a:extLst>
              </p:cNvPr>
              <p:cNvSpPr>
                <a:spLocks noRot="1" noChangeAspect="1" noMove="1" noResize="1" noEditPoints="1" noAdjustHandles="1" noChangeArrowheads="1" noChangeShapeType="1" noTextEdit="1"/>
              </p:cNvSpPr>
              <p:nvPr/>
            </p:nvSpPr>
            <p:spPr>
              <a:xfrm>
                <a:off x="3423426" y="5014284"/>
                <a:ext cx="2320443" cy="71776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CCFEE288-2A9C-4961-BD69-EEF3625823E0}"/>
                  </a:ext>
                </a:extLst>
              </p:cNvPr>
              <p:cNvSpPr/>
              <p:nvPr/>
            </p:nvSpPr>
            <p:spPr>
              <a:xfrm>
                <a:off x="3810402" y="5676823"/>
                <a:ext cx="1304973" cy="670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𝑠𝑖𝑛</m:t>
                      </m:r>
                      <m:sSub>
                        <m:sSubPr>
                          <m:ctrlPr>
                            <a:rPr lang="en-US" sz="2000" i="1">
                              <a:latin typeface="Cambria Math" panose="02040503050406030204" pitchFamily="18" charset="0"/>
                            </a:rPr>
                          </m:ctrlPr>
                        </m:sSubPr>
                        <m:e>
                          <m:r>
                            <a:rPr lang="en-US" sz="2000" i="1">
                              <a:latin typeface="Cambria Math" panose="02040503050406030204" pitchFamily="18" charset="0"/>
                            </a:rPr>
                            <m:t>𝜃</m:t>
                          </m:r>
                        </m:e>
                        <m:sub>
                          <m:r>
                            <m:rPr>
                              <m:sty m:val="p"/>
                            </m:rPr>
                            <a:rPr lang="en-US" sz="2000" b="0" i="0" smtClean="0">
                              <a:latin typeface="Cambria Math" panose="02040503050406030204" pitchFamily="18" charset="0"/>
                            </a:rPr>
                            <m:t>r</m:t>
                          </m:r>
                        </m:sub>
                      </m:sSub>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3</m:t>
                          </m:r>
                        </m:den>
                      </m:f>
                    </m:oMath>
                  </m:oMathPara>
                </a14:m>
                <a:endParaRPr lang="en-US" sz="2000" dirty="0"/>
              </a:p>
            </p:txBody>
          </p:sp>
        </mc:Choice>
        <mc:Fallback xmlns="">
          <p:sp>
            <p:nvSpPr>
              <p:cNvPr id="14" name="Rectangle 13">
                <a:extLst>
                  <a:ext uri="{FF2B5EF4-FFF2-40B4-BE49-F238E27FC236}">
                    <a16:creationId xmlns:a16="http://schemas.microsoft.com/office/drawing/2014/main" id="{CCFEE288-2A9C-4961-BD69-EEF3625823E0}"/>
                  </a:ext>
                </a:extLst>
              </p:cNvPr>
              <p:cNvSpPr>
                <a:spLocks noRot="1" noChangeAspect="1" noMove="1" noResize="1" noEditPoints="1" noAdjustHandles="1" noChangeArrowheads="1" noChangeShapeType="1" noTextEdit="1"/>
              </p:cNvSpPr>
              <p:nvPr/>
            </p:nvSpPr>
            <p:spPr>
              <a:xfrm>
                <a:off x="3810402" y="5676823"/>
                <a:ext cx="1304973" cy="67056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C0306F1-456A-4E47-8F80-91BD63A2AFC8}"/>
                  </a:ext>
                </a:extLst>
              </p:cNvPr>
              <p:cNvSpPr/>
              <p:nvPr/>
            </p:nvSpPr>
            <p:spPr>
              <a:xfrm>
                <a:off x="3933973" y="6297540"/>
                <a:ext cx="1372171" cy="4070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𝜃</m:t>
                          </m:r>
                        </m:e>
                        <m:sub>
                          <m:r>
                            <m:rPr>
                              <m:sty m:val="p"/>
                            </m:rPr>
                            <a:rPr lang="en-US" sz="2000" b="0" i="0" smtClean="0">
                              <a:latin typeface="Cambria Math" panose="02040503050406030204" pitchFamily="18" charset="0"/>
                            </a:rPr>
                            <m:t>r</m:t>
                          </m:r>
                        </m:sub>
                      </m:sSub>
                      <m:r>
                        <a:rPr lang="en-US" sz="2000">
                          <a:latin typeface="Cambria Math" panose="02040503050406030204" pitchFamily="18" charset="0"/>
                        </a:rPr>
                        <m:t>=</m:t>
                      </m:r>
                      <m:sSup>
                        <m:sSupPr>
                          <m:ctrlPr>
                            <a:rPr lang="en-US" sz="2000" i="1">
                              <a:latin typeface="Cambria Math" panose="02040503050406030204" pitchFamily="18" charset="0"/>
                            </a:rPr>
                          </m:ctrlPr>
                        </m:sSupPr>
                        <m:e>
                          <m:r>
                            <a:rPr lang="en-US" sz="2000">
                              <a:latin typeface="Cambria Math" panose="02040503050406030204" pitchFamily="18" charset="0"/>
                            </a:rPr>
                            <m:t>19.5</m:t>
                          </m:r>
                        </m:e>
                        <m:sup>
                          <m:r>
                            <a:rPr lang="en-US" sz="2000">
                              <a:latin typeface="Cambria Math" panose="02040503050406030204" pitchFamily="18" charset="0"/>
                            </a:rPr>
                            <m:t>°</m:t>
                          </m:r>
                        </m:sup>
                      </m:sSup>
                    </m:oMath>
                  </m:oMathPara>
                </a14:m>
                <a:endParaRPr lang="en-US" sz="2000" dirty="0"/>
              </a:p>
            </p:txBody>
          </p:sp>
        </mc:Choice>
        <mc:Fallback xmlns="">
          <p:sp>
            <p:nvSpPr>
              <p:cNvPr id="15" name="Rectangle 14">
                <a:extLst>
                  <a:ext uri="{FF2B5EF4-FFF2-40B4-BE49-F238E27FC236}">
                    <a16:creationId xmlns:a16="http://schemas.microsoft.com/office/drawing/2014/main" id="{DC0306F1-456A-4E47-8F80-91BD63A2AFC8}"/>
                  </a:ext>
                </a:extLst>
              </p:cNvPr>
              <p:cNvSpPr>
                <a:spLocks noRot="1" noChangeAspect="1" noMove="1" noResize="1" noEditPoints="1" noAdjustHandles="1" noChangeArrowheads="1" noChangeShapeType="1" noTextEdit="1"/>
              </p:cNvSpPr>
              <p:nvPr/>
            </p:nvSpPr>
            <p:spPr>
              <a:xfrm>
                <a:off x="3933973" y="6297540"/>
                <a:ext cx="1372171" cy="407099"/>
              </a:xfrm>
              <a:prstGeom prst="rect">
                <a:avLst/>
              </a:prstGeom>
              <a:blipFill>
                <a:blip r:embed="rId7"/>
                <a:stretch>
                  <a:fillRect/>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5D48D773-68D2-43E0-9BF1-CB34860E53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38637" y="1676416"/>
            <a:ext cx="3121152" cy="1752600"/>
          </a:xfrm>
          <a:prstGeom prst="rect">
            <a:avLst/>
          </a:prstGeom>
        </p:spPr>
      </p:pic>
    </p:spTree>
    <p:extLst>
      <p:ext uri="{BB962C8B-B14F-4D97-AF65-F5344CB8AC3E}">
        <p14:creationId xmlns:p14="http://schemas.microsoft.com/office/powerpoint/2010/main" val="3171573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7: ANSWERS</a:t>
            </a:r>
          </a:p>
        </p:txBody>
      </p:sp>
      <mc:AlternateContent xmlns:mc="http://schemas.openxmlformats.org/markup-compatibility/2006" xmlns:a14="http://schemas.microsoft.com/office/drawing/2010/main">
        <mc:Choice Requires="a14">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2" y="733549"/>
                <a:ext cx="7961153"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(c) </a:t>
                </a:r>
                <a:r>
                  <a:rPr lang="en-US" sz="2400" kern="0" dirty="0">
                    <a:ea typeface="Times New Roman" panose="02020603050405020304" pitchFamily="18" charset="0"/>
                  </a:rPr>
                  <a:t>Critical angle </a:t>
                </a:r>
                <a14:m>
                  <m:oMath xmlns:m="http://schemas.openxmlformats.org/officeDocument/2006/math">
                    <m:sSub>
                      <m:sSubPr>
                        <m:ctrlPr>
                          <a:rPr lang="en-US" sz="2400" i="1">
                            <a:latin typeface="Cambria Math" panose="020405030504060302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𝜃</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𝑐</m:t>
                        </m:r>
                      </m:sub>
                    </m:sSub>
                  </m:oMath>
                </a14:m>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Choice>
        <mc:Fallback xmlns="">
          <p:sp>
            <p:nvSpPr>
              <p:cNvPr id="8" name="Rectangle 18">
                <a:extLst>
                  <a:ext uri="{FF2B5EF4-FFF2-40B4-BE49-F238E27FC236}">
                    <a16:creationId xmlns:a16="http://schemas.microsoft.com/office/drawing/2014/main" id="{5EEF21D8-E621-436B-8AEB-69574937C03E}"/>
                  </a:ext>
                </a:extLst>
              </p:cNvPr>
              <p:cNvSpPr>
                <a:spLocks noRot="1" noChangeAspect="1" noMove="1" noResize="1" noEditPoints="1" noAdjustHandles="1" noChangeArrowheads="1" noChangeShapeType="1" noTextEdit="1"/>
              </p:cNvSpPr>
              <p:nvPr/>
            </p:nvSpPr>
            <p:spPr bwMode="auto">
              <a:xfrm>
                <a:off x="-2" y="733549"/>
                <a:ext cx="7961153" cy="461665"/>
              </a:xfrm>
              <a:prstGeom prst="rect">
                <a:avLst/>
              </a:prstGeom>
              <a:blipFill>
                <a:blip r:embed="rId2"/>
                <a:stretch>
                  <a:fillRect l="-1149" t="-10526" b="-28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2" name="Rectangle 18">
            <a:extLst>
              <a:ext uri="{FF2B5EF4-FFF2-40B4-BE49-F238E27FC236}">
                <a16:creationId xmlns:a16="http://schemas.microsoft.com/office/drawing/2014/main" id="{9EE882C6-C438-40EB-9724-B2B1FF8D236A}"/>
              </a:ext>
            </a:extLst>
          </p:cNvPr>
          <p:cNvSpPr>
            <a:spLocks noChangeArrowheads="1"/>
          </p:cNvSpPr>
          <p:nvPr/>
        </p:nvSpPr>
        <p:spPr bwMode="auto">
          <a:xfrm>
            <a:off x="68506" y="3937490"/>
            <a:ext cx="87734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(d) </a:t>
            </a:r>
            <a:r>
              <a:rPr lang="en-US" sz="2400" kern="0" dirty="0">
                <a:ea typeface="Times New Roman" panose="02020603050405020304" pitchFamily="18" charset="0"/>
              </a:rPr>
              <a:t>Describe the phenomenon and its applications</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6D5F3F2-8B7D-4AAB-82EC-398890B2933B}"/>
                  </a:ext>
                </a:extLst>
              </p:cNvPr>
              <p:cNvSpPr/>
              <p:nvPr/>
            </p:nvSpPr>
            <p:spPr>
              <a:xfrm>
                <a:off x="2972588" y="1195214"/>
                <a:ext cx="1922770" cy="6580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𝑠𝑖𝑛</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𝑐</m:t>
                          </m:r>
                        </m:sub>
                      </m:sSub>
                      <m:r>
                        <a:rPr lang="en-US">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a:latin typeface="Cambria Math" panose="02040503050406030204" pitchFamily="18" charset="0"/>
                                </a:rPr>
                                <m:t>2</m:t>
                              </m:r>
                            </m:sub>
                          </m:sSub>
                        </m:num>
                        <m:den>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a:latin typeface="Cambria Math" panose="02040503050406030204" pitchFamily="18" charset="0"/>
                                </a:rPr>
                                <m:t>1</m:t>
                              </m:r>
                            </m:sub>
                          </m:sSub>
                        </m:den>
                      </m:f>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1.5</m:t>
                          </m:r>
                        </m:den>
                      </m:f>
                    </m:oMath>
                  </m:oMathPara>
                </a14:m>
                <a:endParaRPr lang="en-US" dirty="0"/>
              </a:p>
            </p:txBody>
          </p:sp>
        </mc:Choice>
        <mc:Fallback xmlns="">
          <p:sp>
            <p:nvSpPr>
              <p:cNvPr id="2" name="Rectangle 1">
                <a:extLst>
                  <a:ext uri="{FF2B5EF4-FFF2-40B4-BE49-F238E27FC236}">
                    <a16:creationId xmlns:a16="http://schemas.microsoft.com/office/drawing/2014/main" id="{86D5F3F2-8B7D-4AAB-82EC-398890B2933B}"/>
                  </a:ext>
                </a:extLst>
              </p:cNvPr>
              <p:cNvSpPr>
                <a:spLocks noRot="1" noChangeAspect="1" noMove="1" noResize="1" noEditPoints="1" noAdjustHandles="1" noChangeArrowheads="1" noChangeShapeType="1" noTextEdit="1"/>
              </p:cNvSpPr>
              <p:nvPr/>
            </p:nvSpPr>
            <p:spPr>
              <a:xfrm>
                <a:off x="2972588" y="1195214"/>
                <a:ext cx="1922770" cy="6580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524196B4-4898-48EE-8CE5-3C814890800C}"/>
                  </a:ext>
                </a:extLst>
              </p:cNvPr>
              <p:cNvSpPr/>
              <p:nvPr/>
            </p:nvSpPr>
            <p:spPr>
              <a:xfrm>
                <a:off x="3104365" y="1996971"/>
                <a:ext cx="1913473"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𝑐</m:t>
                          </m:r>
                        </m:sub>
                      </m:sSub>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𝑠𝑖𝑛</m:t>
                          </m:r>
                        </m:e>
                        <m:sup>
                          <m:r>
                            <a:rPr lang="en-US">
                              <a:latin typeface="Cambria Math" panose="02040503050406030204" pitchFamily="18" charset="0"/>
                            </a:rPr>
                            <m:t>−1</m:t>
                          </m:r>
                        </m:sup>
                      </m:sSup>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1.5</m:t>
                              </m:r>
                            </m:den>
                          </m:f>
                        </m:e>
                      </m:d>
                    </m:oMath>
                  </m:oMathPara>
                </a14:m>
                <a:endParaRPr lang="en-US" dirty="0"/>
              </a:p>
            </p:txBody>
          </p:sp>
        </mc:Choice>
        <mc:Fallback xmlns="">
          <p:sp>
            <p:nvSpPr>
              <p:cNvPr id="7" name="Rectangle 6">
                <a:extLst>
                  <a:ext uri="{FF2B5EF4-FFF2-40B4-BE49-F238E27FC236}">
                    <a16:creationId xmlns:a16="http://schemas.microsoft.com/office/drawing/2014/main" id="{524196B4-4898-48EE-8CE5-3C814890800C}"/>
                  </a:ext>
                </a:extLst>
              </p:cNvPr>
              <p:cNvSpPr>
                <a:spLocks noRot="1" noChangeAspect="1" noMove="1" noResize="1" noEditPoints="1" noAdjustHandles="1" noChangeArrowheads="1" noChangeShapeType="1" noTextEdit="1"/>
              </p:cNvSpPr>
              <p:nvPr/>
            </p:nvSpPr>
            <p:spPr>
              <a:xfrm>
                <a:off x="3104365" y="1996971"/>
                <a:ext cx="1913473" cy="71468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CA9DB5F0-CF14-4D36-BC7A-131A91C1DEEF}"/>
                  </a:ext>
                </a:extLst>
              </p:cNvPr>
              <p:cNvSpPr/>
              <p:nvPr/>
            </p:nvSpPr>
            <p:spPr>
              <a:xfrm>
                <a:off x="3372077" y="2889575"/>
                <a:ext cx="127765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𝑐</m:t>
                          </m:r>
                        </m:sub>
                      </m:sSub>
                      <m:r>
                        <a:rPr lang="en-US">
                          <a:latin typeface="Cambria Math" panose="02040503050406030204" pitchFamily="18" charset="0"/>
                        </a:rPr>
                        <m:t>=41.8°</m:t>
                      </m:r>
                    </m:oMath>
                  </m:oMathPara>
                </a14:m>
                <a:endParaRPr lang="en-US" dirty="0"/>
              </a:p>
            </p:txBody>
          </p:sp>
        </mc:Choice>
        <mc:Fallback xmlns="">
          <p:sp>
            <p:nvSpPr>
              <p:cNvPr id="9" name="Rectangle 8">
                <a:extLst>
                  <a:ext uri="{FF2B5EF4-FFF2-40B4-BE49-F238E27FC236}">
                    <a16:creationId xmlns:a16="http://schemas.microsoft.com/office/drawing/2014/main" id="{CA9DB5F0-CF14-4D36-BC7A-131A91C1DEEF}"/>
                  </a:ext>
                </a:extLst>
              </p:cNvPr>
              <p:cNvSpPr>
                <a:spLocks noRot="1" noChangeAspect="1" noMove="1" noResize="1" noEditPoints="1" noAdjustHandles="1" noChangeArrowheads="1" noChangeShapeType="1" noTextEdit="1"/>
              </p:cNvSpPr>
              <p:nvPr/>
            </p:nvSpPr>
            <p:spPr>
              <a:xfrm>
                <a:off x="3372077" y="2889575"/>
                <a:ext cx="1277657"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3B242E5B-B01F-4304-80E2-01FB50F6A454}"/>
                  </a:ext>
                </a:extLst>
              </p:cNvPr>
              <p:cNvSpPr/>
              <p:nvPr/>
            </p:nvSpPr>
            <p:spPr>
              <a:xfrm>
                <a:off x="257172" y="4595555"/>
                <a:ext cx="8396157" cy="1200329"/>
              </a:xfrm>
              <a:prstGeom prst="rect">
                <a:avLst/>
              </a:prstGeom>
            </p:spPr>
            <p:txBody>
              <a:bodyPr wrap="square">
                <a:spAutoFit/>
              </a:bodyPr>
              <a:lstStyle/>
              <a:p>
                <a:pPr algn="just"/>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If the angle of incidence inside the glass is greater than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41.8°</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the light ray undergoes total internal reflection. This is used in optical fibers to transmit light over long distances with minimal loss.</a:t>
                </a:r>
                <a:endParaRPr lang="en-US" sz="2400" dirty="0">
                  <a:latin typeface="Times New Roman" panose="02020603050405020304" pitchFamily="18" charset="0"/>
                  <a:cs typeface="Times New Roman" panose="02020603050405020304" pitchFamily="18" charset="0"/>
                </a:endParaRPr>
              </a:p>
            </p:txBody>
          </p:sp>
        </mc:Choice>
        <mc:Fallback xmlns="">
          <p:sp>
            <p:nvSpPr>
              <p:cNvPr id="10" name="Rectangle 9">
                <a:extLst>
                  <a:ext uri="{FF2B5EF4-FFF2-40B4-BE49-F238E27FC236}">
                    <a16:creationId xmlns:a16="http://schemas.microsoft.com/office/drawing/2014/main" id="{3B242E5B-B01F-4304-80E2-01FB50F6A454}"/>
                  </a:ext>
                </a:extLst>
              </p:cNvPr>
              <p:cNvSpPr>
                <a:spLocks noRot="1" noChangeAspect="1" noMove="1" noResize="1" noEditPoints="1" noAdjustHandles="1" noChangeArrowheads="1" noChangeShapeType="1" noTextEdit="1"/>
              </p:cNvSpPr>
              <p:nvPr/>
            </p:nvSpPr>
            <p:spPr>
              <a:xfrm>
                <a:off x="257172" y="4595555"/>
                <a:ext cx="8396157" cy="1200329"/>
              </a:xfrm>
              <a:prstGeom prst="rect">
                <a:avLst/>
              </a:prstGeom>
              <a:blipFill>
                <a:blip r:embed="rId6"/>
                <a:stretch>
                  <a:fillRect l="-1089" t="-4061" r="-1089" b="-10660"/>
                </a:stretch>
              </a:blipFill>
            </p:spPr>
            <p:txBody>
              <a:bodyPr/>
              <a:lstStyle/>
              <a:p>
                <a:r>
                  <a:rPr lang="en-US">
                    <a:noFill/>
                  </a:rPr>
                  <a:t> </a:t>
                </a:r>
              </a:p>
            </p:txBody>
          </p:sp>
        </mc:Fallback>
      </mc:AlternateContent>
    </p:spTree>
    <p:extLst>
      <p:ext uri="{BB962C8B-B14F-4D97-AF65-F5344CB8AC3E}">
        <p14:creationId xmlns:p14="http://schemas.microsoft.com/office/powerpoint/2010/main" val="593267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8</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87F2406-70BD-4EE7-A55C-BB33CFB09CE2}"/>
                  </a:ext>
                </a:extLst>
              </p:cNvPr>
              <p:cNvSpPr/>
              <p:nvPr/>
            </p:nvSpPr>
            <p:spPr>
              <a:xfrm>
                <a:off x="81894" y="822442"/>
                <a:ext cx="8686799" cy="2308324"/>
              </a:xfrm>
              <a:prstGeom prst="rect">
                <a:avLst/>
              </a:prstGeom>
            </p:spPr>
            <p:txBody>
              <a:bodyPr wrap="square">
                <a:spAutoFit/>
              </a:bodyPr>
              <a:lstStyle/>
              <a:p>
                <a:pPr algn="just"/>
                <a:r>
                  <a:rPr lang="en-US" sz="2400" dirty="0">
                    <a:latin typeface="Times New Roman" panose="02020603050405020304" pitchFamily="18" charset="0"/>
                    <a:ea typeface="Times New Roman" panose="02020603050405020304" pitchFamily="18" charset="0"/>
                  </a:rPr>
                  <a:t>Lift on an airplane. Air flows horizontally past a small airplane’s wings such that the speed is 70 m/s over the top surface and 60 m/s under the bottom surface. If the plane has a mass of 1340 kg and a wing area of 16.2 m</a:t>
                </a:r>
                <a:r>
                  <a:rPr lang="en-US" sz="2400" baseline="30000" dirty="0">
                    <a:latin typeface="Times New Roman" panose="02020603050405020304" pitchFamily="18" charset="0"/>
                    <a:ea typeface="Times New Roman" panose="02020603050405020304" pitchFamily="18" charset="0"/>
                  </a:rPr>
                  <a:t>2</a:t>
                </a:r>
                <a:r>
                  <a:rPr lang="en-US" sz="2400" dirty="0">
                    <a:latin typeface="Times New Roman" panose="02020603050405020304" pitchFamily="18" charset="0"/>
                    <a:ea typeface="Times New Roman" panose="02020603050405020304" pitchFamily="18" charset="0"/>
                  </a:rPr>
                  <a:t>, what is the net vertical force (including the effects of gravity) on the airplane? The density of the air is 1.20 </a:t>
                </a:r>
                <a14:m>
                  <m:oMath xmlns:m="http://schemas.openxmlformats.org/officeDocument/2006/math">
                    <m:r>
                      <a:rPr lang="en-US" sz="2400" i="1" dirty="0" smtClean="0">
                        <a:latin typeface="Cambria Math" panose="02040503050406030204" pitchFamily="18" charset="0"/>
                        <a:ea typeface="Times New Roman" panose="02020603050405020304" pitchFamily="18" charset="0"/>
                      </a:rPr>
                      <m:t>𝑘𝑔</m:t>
                    </m:r>
                    <m:r>
                      <a:rPr lang="en-US" sz="2400" i="1" dirty="0" smtClean="0">
                        <a:latin typeface="Cambria Math" panose="02040503050406030204" pitchFamily="18" charset="0"/>
                        <a:ea typeface="Times New Roman" panose="02020603050405020304" pitchFamily="18" charset="0"/>
                      </a:rPr>
                      <m:t>/</m:t>
                    </m:r>
                    <m:sSup>
                      <m:sSupPr>
                        <m:ctrlPr>
                          <a:rPr lang="en-US" sz="2400" i="1" dirty="0" smtClean="0">
                            <a:latin typeface="Cambria Math" panose="02040503050406030204" pitchFamily="18" charset="0"/>
                          </a:rPr>
                        </m:ctrlPr>
                      </m:sSupPr>
                      <m:e>
                        <m:r>
                          <a:rPr lang="en-US" sz="2400" i="1" dirty="0">
                            <a:latin typeface="Cambria Math" panose="02040503050406030204" pitchFamily="18" charset="0"/>
                            <a:ea typeface="Times New Roman" panose="02020603050405020304" pitchFamily="18" charset="0"/>
                          </a:rPr>
                          <m:t>𝑚</m:t>
                        </m:r>
                      </m:e>
                      <m:sup>
                        <m:r>
                          <a:rPr lang="en-US" sz="2400" b="0" i="1" dirty="0" smtClean="0">
                            <a:latin typeface="Cambria Math" panose="02040503050406030204" pitchFamily="18" charset="0"/>
                          </a:rPr>
                          <m:t>3</m:t>
                        </m:r>
                      </m:sup>
                    </m:sSup>
                  </m:oMath>
                </a14:m>
                <a:r>
                  <a:rPr lang="en-US" sz="2400" dirty="0">
                    <a:latin typeface="Times New Roman" panose="02020603050405020304" pitchFamily="18" charset="0"/>
                    <a:ea typeface="Times New Roman" panose="02020603050405020304" pitchFamily="18" charset="0"/>
                  </a:rPr>
                  <a:t>.</a:t>
                </a:r>
              </a:p>
            </p:txBody>
          </p:sp>
        </mc:Choice>
        <mc:Fallback xmlns="">
          <p:sp>
            <p:nvSpPr>
              <p:cNvPr id="4" name="Rectangle 3">
                <a:extLst>
                  <a:ext uri="{FF2B5EF4-FFF2-40B4-BE49-F238E27FC236}">
                    <a16:creationId xmlns:a16="http://schemas.microsoft.com/office/drawing/2014/main" id="{487F2406-70BD-4EE7-A55C-BB33CFB09CE2}"/>
                  </a:ext>
                </a:extLst>
              </p:cNvPr>
              <p:cNvSpPr>
                <a:spLocks noRot="1" noChangeAspect="1" noMove="1" noResize="1" noEditPoints="1" noAdjustHandles="1" noChangeArrowheads="1" noChangeShapeType="1" noTextEdit="1"/>
              </p:cNvSpPr>
              <p:nvPr/>
            </p:nvSpPr>
            <p:spPr>
              <a:xfrm>
                <a:off x="81894" y="822442"/>
                <a:ext cx="8686799" cy="2308324"/>
              </a:xfrm>
              <a:prstGeom prst="rect">
                <a:avLst/>
              </a:prstGeom>
              <a:blipFill>
                <a:blip r:embed="rId2"/>
                <a:stretch>
                  <a:fillRect l="-1022" t="-2186" r="-1022" b="-5464"/>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EEE8D3E1-E02A-450C-BC90-76754CB456FB}"/>
              </a:ext>
            </a:extLst>
          </p:cNvPr>
          <p:cNvPicPr>
            <a:picLocks noChangeAspect="1"/>
          </p:cNvPicPr>
          <p:nvPr/>
        </p:nvPicPr>
        <p:blipFill>
          <a:blip r:embed="rId3"/>
          <a:stretch>
            <a:fillRect/>
          </a:stretch>
        </p:blipFill>
        <p:spPr>
          <a:xfrm>
            <a:off x="4328220" y="3126978"/>
            <a:ext cx="3014344" cy="2767073"/>
          </a:xfrm>
          <a:prstGeom prst="rect">
            <a:avLst/>
          </a:prstGeom>
        </p:spPr>
      </p:pic>
      <p:pic>
        <p:nvPicPr>
          <p:cNvPr id="5" name="Picture 4">
            <a:extLst>
              <a:ext uri="{FF2B5EF4-FFF2-40B4-BE49-F238E27FC236}">
                <a16:creationId xmlns:a16="http://schemas.microsoft.com/office/drawing/2014/main" id="{8CAAE25A-3712-48FC-8F3A-3D6D31B36577}"/>
              </a:ext>
            </a:extLst>
          </p:cNvPr>
          <p:cNvPicPr>
            <a:picLocks noChangeAspect="1"/>
          </p:cNvPicPr>
          <p:nvPr/>
        </p:nvPicPr>
        <p:blipFill>
          <a:blip r:embed="rId4"/>
          <a:stretch>
            <a:fillRect/>
          </a:stretch>
        </p:blipFill>
        <p:spPr>
          <a:xfrm>
            <a:off x="914400" y="3710415"/>
            <a:ext cx="2847975" cy="1600200"/>
          </a:xfrm>
          <a:prstGeom prst="rect">
            <a:avLst/>
          </a:prstGeom>
        </p:spPr>
      </p:pic>
    </p:spTree>
    <p:extLst>
      <p:ext uri="{BB962C8B-B14F-4D97-AF65-F5344CB8AC3E}">
        <p14:creationId xmlns:p14="http://schemas.microsoft.com/office/powerpoint/2010/main" val="2340576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8: ANSWERS</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33578" y="733549"/>
            <a:ext cx="4253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342900" lvl="0" indent="-342900" eaLnBrk="0" fontAlgn="base" hangingPunct="0">
              <a:spcBef>
                <a:spcPct val="0"/>
              </a:spcBef>
              <a:spcAft>
                <a:spcPct val="0"/>
              </a:spcAft>
              <a:buSzTx/>
              <a:buFont typeface="Wingdings" panose="05000000000000000000" pitchFamily="2" charset="2"/>
              <a:buChar char="v"/>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 </a:t>
            </a:r>
            <a:r>
              <a:rPr lang="en-US" sz="2400" kern="100" dirty="0">
                <a:solidFill>
                  <a:prstClr val="black"/>
                </a:solidFill>
                <a:ea typeface="Calibri" panose="020F0502020204030204" pitchFamily="34" charset="0"/>
                <a:cs typeface="Times New Roman" panose="02020603050405020304" pitchFamily="18" charset="0"/>
              </a:rPr>
              <a:t>Calculate the Lift Force</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DD933D20-4A44-4918-814A-AC6E8D4F4B07}"/>
                  </a:ext>
                </a:extLst>
              </p:cNvPr>
              <p:cNvSpPr/>
              <p:nvPr/>
            </p:nvSpPr>
            <p:spPr>
              <a:xfrm>
                <a:off x="247475" y="1468626"/>
                <a:ext cx="8460297" cy="1625701"/>
              </a:xfrm>
              <a:prstGeom prst="rect">
                <a:avLst/>
              </a:prstGeom>
            </p:spPr>
            <p:txBody>
              <a:bodyPr wrap="square">
                <a:spAutoFit/>
              </a:bodyPr>
              <a:lstStyle/>
              <a:p>
                <a:pPr algn="just"/>
                <a:r>
                  <a:rPr lang="en-US" sz="2400" dirty="0">
                    <a:latin typeface="Times New Roman" panose="02020603050405020304" pitchFamily="18" charset="0"/>
                    <a:ea typeface="Times New Roman" panose="02020603050405020304" pitchFamily="18" charset="0"/>
                    <a:cs typeface="Times New Roman" panose="02020603050405020304" pitchFamily="18" charset="0"/>
                  </a:rPr>
                  <a:t>The lift force </a:t>
                </a:r>
                <a14:m>
                  <m:oMath xmlns:m="http://schemas.openxmlformats.org/officeDocument/2006/math">
                    <m:d>
                      <m:dPr>
                        <m:ctrlPr>
                          <a:rPr lang="en-US" sz="2400" i="1">
                            <a:latin typeface="Cambria Math" panose="02040503050406030204" pitchFamily="18" charset="0"/>
                            <a:ea typeface="Times New Roman" panose="02020603050405020304" pitchFamily="18" charset="0"/>
                          </a:rPr>
                        </m:ctrlPr>
                      </m:dPr>
                      <m:e>
                        <m:sSub>
                          <m:sSubPr>
                            <m:ctrlPr>
                              <a:rPr lang="en-US" sz="2400" i="1">
                                <a:latin typeface="Cambria Math" panose="02040503050406030204" pitchFamily="18" charset="0"/>
                                <a:ea typeface="Times New Roman" panose="02020603050405020304" pitchFamily="18" charset="0"/>
                              </a:rPr>
                            </m:ctrlPr>
                          </m:sSubPr>
                          <m:e>
                            <m:r>
                              <a:rPr lang="en-US" sz="2400" i="1">
                                <a:latin typeface="Cambria Math" panose="02040503050406030204" pitchFamily="18" charset="0"/>
                                <a:ea typeface="Times New Roman" panose="02020603050405020304" pitchFamily="18" charset="0"/>
                              </a:rPr>
                              <m:t>𝐹</m:t>
                            </m:r>
                          </m:e>
                          <m:sub>
                            <m:r>
                              <a:rPr lang="en-US" sz="2400" i="1">
                                <a:latin typeface="Cambria Math" panose="02040503050406030204" pitchFamily="18" charset="0"/>
                                <a:ea typeface="Times New Roman" panose="02020603050405020304" pitchFamily="18" charset="0"/>
                              </a:rPr>
                              <m:t>𝑙𝑖𝑓𝑡</m:t>
                            </m:r>
                          </m:sub>
                        </m:sSub>
                      </m:e>
                    </m:d>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can be calculated using Bernoulli's principle, which relates the pressure difference across the wing to the difference in speed of the airflow.</a:t>
                </a:r>
              </a:p>
              <a:p>
                <a:pPr algn="just"/>
                <a:r>
                  <a:rPr lang="en-US" sz="2400" dirty="0">
                    <a:latin typeface="Times New Roman" panose="02020603050405020304" pitchFamily="18" charset="0"/>
                    <a:ea typeface="Times New Roman" panose="02020603050405020304" pitchFamily="18" charset="0"/>
                    <a:cs typeface="Times New Roman" panose="02020603050405020304" pitchFamily="18" charset="0"/>
                  </a:rPr>
                  <a:t>Bernoulli's equation gives us:</a:t>
                </a:r>
              </a:p>
            </p:txBody>
          </p:sp>
        </mc:Choice>
        <mc:Fallback xmlns="">
          <p:sp>
            <p:nvSpPr>
              <p:cNvPr id="2" name="Rectangle 1">
                <a:extLst>
                  <a:ext uri="{FF2B5EF4-FFF2-40B4-BE49-F238E27FC236}">
                    <a16:creationId xmlns:a16="http://schemas.microsoft.com/office/drawing/2014/main" id="{DD933D20-4A44-4918-814A-AC6E8D4F4B07}"/>
                  </a:ext>
                </a:extLst>
              </p:cNvPr>
              <p:cNvSpPr>
                <a:spLocks noRot="1" noChangeAspect="1" noMove="1" noResize="1" noEditPoints="1" noAdjustHandles="1" noChangeArrowheads="1" noChangeShapeType="1" noTextEdit="1"/>
              </p:cNvSpPr>
              <p:nvPr/>
            </p:nvSpPr>
            <p:spPr>
              <a:xfrm>
                <a:off x="247475" y="1468626"/>
                <a:ext cx="8460297" cy="1625701"/>
              </a:xfrm>
              <a:prstGeom prst="rect">
                <a:avLst/>
              </a:prstGeom>
              <a:blipFill>
                <a:blip r:embed="rId2"/>
                <a:stretch>
                  <a:fillRect l="-1154" t="-1498" r="-1154" b="-74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8CDB3B83-D79C-4A7E-A713-FA0F3B222CD5}"/>
                  </a:ext>
                </a:extLst>
              </p:cNvPr>
              <p:cNvSpPr/>
              <p:nvPr/>
            </p:nvSpPr>
            <p:spPr>
              <a:xfrm>
                <a:off x="171974" y="4207882"/>
                <a:ext cx="7839512" cy="2308324"/>
              </a:xfrm>
              <a:prstGeom prst="rect">
                <a:avLst/>
              </a:prstGeom>
            </p:spPr>
            <p:txBody>
              <a:bodyPr wrap="square">
                <a:spAutoFit/>
              </a:bodyPr>
              <a:lstStyle/>
              <a:p>
                <a:r>
                  <a:rPr lang="en-US" sz="2400" dirty="0">
                    <a:latin typeface="Times New Roman" panose="02020603050405020304" pitchFamily="18" charset="0"/>
                    <a:ea typeface="Times New Roman" panose="02020603050405020304" pitchFamily="18" charset="0"/>
                    <a:cs typeface="Times New Roman" panose="02020603050405020304" pitchFamily="18" charset="0"/>
                  </a:rPr>
                  <a:t>Here:</a:t>
                </a:r>
              </a:p>
              <a:p>
                <a:pPr marL="342900" marR="0" lvl="0" indent="-342900">
                  <a:spcBef>
                    <a:spcPts val="0"/>
                  </a:spcBef>
                  <a:spcAft>
                    <a:spcPts val="0"/>
                  </a:spcAft>
                  <a:buSzPts val="1000"/>
                  <a:buFont typeface="Symbol" panose="05050102010706020507" pitchFamily="18" charset="2"/>
                  <a:buChar char=""/>
                  <a:tabLst>
                    <a:tab pos="457200" algn="l"/>
                  </a:tabLst>
                </a:pPr>
                <a14:m>
                  <m:oMath xmlns:m="http://schemas.openxmlformats.org/officeDocument/2006/math">
                    <m:sSub>
                      <m:sSubPr>
                        <m:ctrlPr>
                          <a:rPr lang="en-US" sz="2400" i="1">
                            <a:latin typeface="Cambria Math" panose="02040503050406030204" pitchFamily="18" charset="0"/>
                            <a:ea typeface="Times New Roman" panose="02020603050405020304" pitchFamily="18" charset="0"/>
                          </a:rPr>
                        </m:ctrlPr>
                      </m:sSubPr>
                      <m:e>
                        <m:r>
                          <a:rPr lang="en-US" sz="2400" i="1">
                            <a:latin typeface="Cambria Math" panose="02040503050406030204" pitchFamily="18" charset="0"/>
                            <a:ea typeface="Times New Roman" panose="02020603050405020304" pitchFamily="18" charset="0"/>
                          </a:rPr>
                          <m:t>𝑃</m:t>
                        </m:r>
                      </m:e>
                      <m:sub>
                        <m:r>
                          <a:rPr lang="en-US" sz="2400" i="1">
                            <a:latin typeface="Cambria Math" panose="02040503050406030204" pitchFamily="18" charset="0"/>
                            <a:ea typeface="Times New Roman" panose="02020603050405020304" pitchFamily="18" charset="0"/>
                          </a:rPr>
                          <m:t>1</m:t>
                        </m:r>
                      </m:sub>
                    </m:sSub>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is the pressure on the bottom of the wing.</a:t>
                </a:r>
              </a:p>
              <a:p>
                <a:pPr marL="342900" marR="0" lvl="0" indent="-342900">
                  <a:spcBef>
                    <a:spcPts val="0"/>
                  </a:spcBef>
                  <a:spcAft>
                    <a:spcPts val="0"/>
                  </a:spcAft>
                  <a:buSzPts val="1000"/>
                  <a:buFont typeface="Symbol" panose="05050102010706020507" pitchFamily="18" charset="2"/>
                  <a:buChar char=""/>
                  <a:tabLst>
                    <a:tab pos="457200" algn="l"/>
                  </a:tabLst>
                </a:pPr>
                <a14:m>
                  <m:oMath xmlns:m="http://schemas.openxmlformats.org/officeDocument/2006/math">
                    <m:sSub>
                      <m:sSubPr>
                        <m:ctrlPr>
                          <a:rPr lang="en-US" sz="2400" i="1">
                            <a:latin typeface="Cambria Math" panose="02040503050406030204" pitchFamily="18" charset="0"/>
                            <a:ea typeface="Times New Roman" panose="02020603050405020304" pitchFamily="18" charset="0"/>
                          </a:rPr>
                        </m:ctrlPr>
                      </m:sSubPr>
                      <m:e>
                        <m:r>
                          <a:rPr lang="en-US" sz="2400" i="1">
                            <a:latin typeface="Cambria Math" panose="02040503050406030204" pitchFamily="18" charset="0"/>
                            <a:ea typeface="Times New Roman" panose="02020603050405020304" pitchFamily="18" charset="0"/>
                          </a:rPr>
                          <m:t>𝑃</m:t>
                        </m:r>
                      </m:e>
                      <m:sub>
                        <m:r>
                          <a:rPr lang="en-US" sz="2400" i="1">
                            <a:latin typeface="Cambria Math" panose="02040503050406030204" pitchFamily="18" charset="0"/>
                            <a:ea typeface="Times New Roman" panose="02020603050405020304" pitchFamily="18" charset="0"/>
                          </a:rPr>
                          <m:t>2</m:t>
                        </m:r>
                      </m:sub>
                    </m:sSub>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is the pressure on the top of the wing.</a:t>
                </a:r>
              </a:p>
              <a:p>
                <a:pPr marL="342900" marR="0" lvl="0" indent="-342900">
                  <a:spcBef>
                    <a:spcPts val="0"/>
                  </a:spcBef>
                  <a:spcAft>
                    <a:spcPts val="0"/>
                  </a:spcAft>
                  <a:buSzPts val="1000"/>
                  <a:buFont typeface="Symbol" panose="05050102010706020507" pitchFamily="18" charset="2"/>
                  <a:buChar char=""/>
                  <a:tabLst>
                    <a:tab pos="457200" algn="l"/>
                  </a:tabLst>
                </a:pPr>
                <a14:m>
                  <m:oMath xmlns:m="http://schemas.openxmlformats.org/officeDocument/2006/math">
                    <m:r>
                      <a:rPr lang="en-US" sz="2400" i="1">
                        <a:latin typeface="Cambria Math" panose="02040503050406030204" pitchFamily="18" charset="0"/>
                        <a:ea typeface="Times New Roman" panose="02020603050405020304" pitchFamily="18" charset="0"/>
                      </a:rPr>
                      <m:t>𝜌</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is the density of the air (1.20 kg/m³).</a:t>
                </a:r>
              </a:p>
              <a:p>
                <a:pPr marL="342900" marR="0" lvl="0" indent="-342900">
                  <a:spcBef>
                    <a:spcPts val="0"/>
                  </a:spcBef>
                  <a:spcAft>
                    <a:spcPts val="0"/>
                  </a:spcAft>
                  <a:buSzPts val="1000"/>
                  <a:buFont typeface="Symbol" panose="05050102010706020507" pitchFamily="18" charset="2"/>
                  <a:buChar char=""/>
                  <a:tabLst>
                    <a:tab pos="457200" algn="l"/>
                  </a:tabLst>
                </a:pPr>
                <a14:m>
                  <m:oMath xmlns:m="http://schemas.openxmlformats.org/officeDocument/2006/math">
                    <m:sSub>
                      <m:sSubPr>
                        <m:ctrlPr>
                          <a:rPr lang="en-US" sz="2400" i="1">
                            <a:latin typeface="Cambria Math" panose="02040503050406030204" pitchFamily="18" charset="0"/>
                            <a:ea typeface="Times New Roman" panose="02020603050405020304" pitchFamily="18" charset="0"/>
                          </a:rPr>
                        </m:ctrlPr>
                      </m:sSubPr>
                      <m:e>
                        <m:r>
                          <a:rPr lang="en-US" sz="2400" i="1">
                            <a:latin typeface="Cambria Math" panose="02040503050406030204" pitchFamily="18" charset="0"/>
                            <a:ea typeface="Times New Roman" panose="02020603050405020304" pitchFamily="18" charset="0"/>
                          </a:rPr>
                          <m:t>𝑣</m:t>
                        </m:r>
                      </m:e>
                      <m:sub>
                        <m:r>
                          <a:rPr lang="en-US" sz="2400" i="1">
                            <a:latin typeface="Cambria Math" panose="02040503050406030204" pitchFamily="18" charset="0"/>
                            <a:ea typeface="Times New Roman" panose="02020603050405020304" pitchFamily="18" charset="0"/>
                          </a:rPr>
                          <m:t>1</m:t>
                        </m:r>
                      </m:sub>
                    </m:sSub>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is the speed of the air under the wing (60 m/s).</a:t>
                </a:r>
              </a:p>
              <a:p>
                <a:pPr marL="342900" marR="0" lvl="0" indent="-342900">
                  <a:spcBef>
                    <a:spcPts val="0"/>
                  </a:spcBef>
                  <a:spcAft>
                    <a:spcPts val="0"/>
                  </a:spcAft>
                  <a:buSzPts val="1000"/>
                  <a:buFont typeface="Symbol" panose="05050102010706020507" pitchFamily="18" charset="2"/>
                  <a:buChar char=""/>
                  <a:tabLst>
                    <a:tab pos="457200" algn="l"/>
                  </a:tabLst>
                </a:pPr>
                <a14:m>
                  <m:oMath xmlns:m="http://schemas.openxmlformats.org/officeDocument/2006/math">
                    <m:sSub>
                      <m:sSubPr>
                        <m:ctrlPr>
                          <a:rPr lang="en-US" sz="2400" i="1">
                            <a:latin typeface="Cambria Math" panose="02040503050406030204" pitchFamily="18" charset="0"/>
                            <a:ea typeface="Times New Roman" panose="02020603050405020304" pitchFamily="18" charset="0"/>
                          </a:rPr>
                        </m:ctrlPr>
                      </m:sSubPr>
                      <m:e>
                        <m:r>
                          <a:rPr lang="en-US" sz="2400" i="1">
                            <a:latin typeface="Cambria Math" panose="02040503050406030204" pitchFamily="18" charset="0"/>
                            <a:ea typeface="Times New Roman" panose="02020603050405020304" pitchFamily="18" charset="0"/>
                          </a:rPr>
                          <m:t>𝑣</m:t>
                        </m:r>
                      </m:e>
                      <m:sub>
                        <m:r>
                          <a:rPr lang="en-US" sz="2400" i="1">
                            <a:latin typeface="Cambria Math" panose="02040503050406030204" pitchFamily="18" charset="0"/>
                            <a:ea typeface="Times New Roman" panose="02020603050405020304" pitchFamily="18" charset="0"/>
                          </a:rPr>
                          <m:t>2</m:t>
                        </m:r>
                      </m:sub>
                    </m:sSub>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is the speed of the air over the wing (70 m/s).</a:t>
                </a:r>
              </a:p>
            </p:txBody>
          </p:sp>
        </mc:Choice>
        <mc:Fallback xmlns="">
          <p:sp>
            <p:nvSpPr>
              <p:cNvPr id="6" name="Rectangle 5">
                <a:extLst>
                  <a:ext uri="{FF2B5EF4-FFF2-40B4-BE49-F238E27FC236}">
                    <a16:creationId xmlns:a16="http://schemas.microsoft.com/office/drawing/2014/main" id="{8CDB3B83-D79C-4A7E-A713-FA0F3B222CD5}"/>
                  </a:ext>
                </a:extLst>
              </p:cNvPr>
              <p:cNvSpPr>
                <a:spLocks noRot="1" noChangeAspect="1" noMove="1" noResize="1" noEditPoints="1" noAdjustHandles="1" noChangeArrowheads="1" noChangeShapeType="1" noTextEdit="1"/>
              </p:cNvSpPr>
              <p:nvPr/>
            </p:nvSpPr>
            <p:spPr>
              <a:xfrm>
                <a:off x="171974" y="4207882"/>
                <a:ext cx="7839512" cy="2308324"/>
              </a:xfrm>
              <a:prstGeom prst="rect">
                <a:avLst/>
              </a:prstGeom>
              <a:blipFill>
                <a:blip r:embed="rId3"/>
                <a:stretch>
                  <a:fillRect l="-1166" t="-2111" b="-5013"/>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A4441C0-CB5A-46DC-A5C3-B36EB76F43BA}"/>
              </a:ext>
            </a:extLst>
          </p:cNvPr>
          <p:cNvPicPr>
            <a:picLocks noChangeAspect="1"/>
          </p:cNvPicPr>
          <p:nvPr/>
        </p:nvPicPr>
        <p:blipFill>
          <a:blip r:embed="rId4"/>
          <a:stretch>
            <a:fillRect/>
          </a:stretch>
        </p:blipFill>
        <p:spPr>
          <a:xfrm>
            <a:off x="4753897" y="2478399"/>
            <a:ext cx="4142628" cy="2081273"/>
          </a:xfrm>
          <a:prstGeom prst="rect">
            <a:avLst/>
          </a:prstGeom>
        </p:spPr>
      </p:pic>
    </p:spTree>
    <p:extLst>
      <p:ext uri="{BB962C8B-B14F-4D97-AF65-F5344CB8AC3E}">
        <p14:creationId xmlns:p14="http://schemas.microsoft.com/office/powerpoint/2010/main" val="2654695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Practices Questions</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8F2B8BB-55AD-4B9C-A83D-E62CEC7A0E83}"/>
                  </a:ext>
                </a:extLst>
              </p:cNvPr>
              <p:cNvSpPr/>
              <p:nvPr/>
            </p:nvSpPr>
            <p:spPr>
              <a:xfrm>
                <a:off x="278235" y="3555156"/>
                <a:ext cx="8587530" cy="3046988"/>
              </a:xfrm>
              <a:prstGeom prst="rect">
                <a:avLst/>
              </a:prstGeom>
            </p:spPr>
            <p:txBody>
              <a:bodyPr wrap="square">
                <a:spAutoFit/>
              </a:bodyPr>
              <a:lstStyle/>
              <a:p>
                <a:pPr marL="457200" lvl="0" indent="-457200" algn="just" eaLnBrk="0" fontAlgn="base" hangingPunct="0">
                  <a:spcBef>
                    <a:spcPct val="0"/>
                  </a:spcBef>
                  <a:spcAft>
                    <a:spcPct val="0"/>
                  </a:spcAft>
                  <a:buFont typeface="+mj-lt"/>
                  <a:buAutoNum type="arabicPeriod" startAt="2"/>
                  <a:defRPr/>
                </a:pPr>
                <a:r>
                  <a:rPr lang="en-US" sz="2400" dirty="0">
                    <a:solidFill>
                      <a:srgbClr val="080800"/>
                    </a:solidFill>
                    <a:latin typeface="Times New Roman"/>
                    <a:cs typeface="Calibri" panose="020F0502020204030204" pitchFamily="34" charset="0"/>
                  </a:rPr>
                  <a:t>Use the assigned numbers to back your decision in question 1.</a:t>
                </a:r>
              </a:p>
              <a:p>
                <a:pPr lvl="0" algn="just" eaLnBrk="0" fontAlgn="base" hangingPunct="0">
                  <a:spcBef>
                    <a:spcPct val="0"/>
                  </a:spcBef>
                  <a:spcAft>
                    <a:spcPct val="0"/>
                  </a:spcAft>
                  <a:defRPr/>
                </a:pPr>
                <a:endParaRPr lang="en-US" sz="2400" dirty="0">
                  <a:solidFill>
                    <a:srgbClr val="080800"/>
                  </a:solidFill>
                  <a:latin typeface="Times New Roman"/>
                  <a:cs typeface="Calibri" panose="020F050202020403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400" dirty="0">
                    <a:latin typeface="Times New Roman" panose="02020603050405020304" pitchFamily="18" charset="0"/>
                    <a:ea typeface="Times New Roman" panose="02020603050405020304" pitchFamily="18" charset="0"/>
                  </a:rPr>
                  <a:t>Mass of the </a:t>
                </a:r>
                <a14:m>
                  <m:oMath xmlns:m="http://schemas.openxmlformats.org/officeDocument/2006/math">
                    <m:d>
                      <m:dPr>
                        <m:ctrlPr>
                          <a:rPr lang="en-US" sz="2000" i="1">
                            <a:latin typeface="Cambria Math" panose="02040503050406030204" pitchFamily="18" charset="0"/>
                            <a:ea typeface="Times New Roman" panose="02020603050405020304" pitchFamily="18" charset="0"/>
                          </a:rPr>
                        </m:ctrlPr>
                      </m:dPr>
                      <m:e>
                        <m:sSub>
                          <m:sSubPr>
                            <m:ctrlPr>
                              <a:rPr lang="en-US" sz="2000" i="1">
                                <a:latin typeface="Cambria Math" panose="02040503050406030204" pitchFamily="18" charset="0"/>
                                <a:ea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rPr>
                              <m:t>𝑚</m:t>
                            </m:r>
                          </m:e>
                          <m:sub>
                            <m:r>
                              <a:rPr lang="en-US" sz="2000" i="1">
                                <a:latin typeface="Cambria Math" panose="02040503050406030204" pitchFamily="18" charset="0"/>
                                <a:ea typeface="Times New Roman" panose="02020603050405020304" pitchFamily="18" charset="0"/>
                              </a:rPr>
                              <m:t>𝑏𝑜𝑥</m:t>
                            </m:r>
                          </m:sub>
                        </m:sSub>
                      </m:e>
                    </m:d>
                    <m:r>
                      <a:rPr lang="en-US" sz="2000" i="1">
                        <a:latin typeface="Cambria Math" panose="02040503050406030204" pitchFamily="18" charset="0"/>
                        <a:ea typeface="Times New Roman" panose="02020603050405020304" pitchFamily="18" charset="0"/>
                      </a:rPr>
                      <m:t>= 0.5 </m:t>
                    </m:r>
                    <m:r>
                      <a:rPr lang="en-US" sz="2000" i="1">
                        <a:latin typeface="Cambria Math" panose="02040503050406030204" pitchFamily="18" charset="0"/>
                        <a:ea typeface="Times New Roman" panose="02020603050405020304" pitchFamily="18" charset="0"/>
                      </a:rPr>
                      <m:t>𝑘𝑔</m:t>
                    </m:r>
                  </m:oMath>
                </a14:m>
                <a:endParaRPr lang="en-US" sz="2400" dirty="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400" dirty="0">
                    <a:latin typeface="Times New Roman" panose="02020603050405020304" pitchFamily="18" charset="0"/>
                    <a:ea typeface="Times New Roman" panose="02020603050405020304" pitchFamily="18" charset="0"/>
                  </a:rPr>
                  <a:t>Mass of the marble </a:t>
                </a:r>
                <a14:m>
                  <m:oMath xmlns:m="http://schemas.openxmlformats.org/officeDocument/2006/math">
                    <m:d>
                      <m:dPr>
                        <m:ctrlPr>
                          <a:rPr lang="en-US" sz="2000" i="1">
                            <a:latin typeface="Cambria Math" panose="02040503050406030204" pitchFamily="18" charset="0"/>
                            <a:ea typeface="Times New Roman" panose="02020603050405020304" pitchFamily="18" charset="0"/>
                          </a:rPr>
                        </m:ctrlPr>
                      </m:dPr>
                      <m:e>
                        <m:sSub>
                          <m:sSubPr>
                            <m:ctrlPr>
                              <a:rPr lang="en-US" sz="2000" i="1">
                                <a:latin typeface="Cambria Math" panose="02040503050406030204" pitchFamily="18" charset="0"/>
                                <a:ea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rPr>
                              <m:t>𝑚</m:t>
                            </m:r>
                          </m:e>
                          <m:sub>
                            <m:r>
                              <a:rPr lang="en-US" sz="2000" i="1">
                                <a:latin typeface="Cambria Math" panose="02040503050406030204" pitchFamily="18" charset="0"/>
                                <a:ea typeface="Times New Roman" panose="02020603050405020304" pitchFamily="18" charset="0"/>
                              </a:rPr>
                              <m:t>𝑚𝑎𝑟𝑏𝑙𝑒</m:t>
                            </m:r>
                          </m:sub>
                        </m:sSub>
                      </m:e>
                    </m:d>
                    <m:r>
                      <a:rPr lang="en-US" sz="2000" i="1">
                        <a:latin typeface="Cambria Math" panose="02040503050406030204" pitchFamily="18" charset="0"/>
                        <a:ea typeface="Times New Roman" panose="02020603050405020304" pitchFamily="18" charset="0"/>
                      </a:rPr>
                      <m:t>= 0.2 </m:t>
                    </m:r>
                    <m:r>
                      <a:rPr lang="en-US" sz="2000" i="1">
                        <a:latin typeface="Cambria Math" panose="02040503050406030204" pitchFamily="18" charset="0"/>
                        <a:ea typeface="Times New Roman" panose="02020603050405020304" pitchFamily="18" charset="0"/>
                      </a:rPr>
                      <m:t>𝑘𝑔</m:t>
                    </m:r>
                  </m:oMath>
                </a14:m>
                <a:endParaRPr lang="en-US" sz="2400" dirty="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400" dirty="0">
                    <a:latin typeface="Times New Roman" panose="02020603050405020304" pitchFamily="18" charset="0"/>
                    <a:ea typeface="Times New Roman" panose="02020603050405020304" pitchFamily="18" charset="0"/>
                  </a:rPr>
                  <a:t>Volume of the marble </a:t>
                </a:r>
                <a14:m>
                  <m:oMath xmlns:m="http://schemas.openxmlformats.org/officeDocument/2006/math">
                    <m:d>
                      <m:dPr>
                        <m:ctrlPr>
                          <a:rPr lang="en-US" sz="2000" i="1">
                            <a:latin typeface="Cambria Math" panose="02040503050406030204" pitchFamily="18" charset="0"/>
                            <a:ea typeface="Times New Roman" panose="02020603050405020304" pitchFamily="18" charset="0"/>
                          </a:rPr>
                        </m:ctrlPr>
                      </m:dPr>
                      <m:e>
                        <m:sSub>
                          <m:sSubPr>
                            <m:ctrlPr>
                              <a:rPr lang="en-US" sz="2000" i="1">
                                <a:latin typeface="Cambria Math" panose="02040503050406030204" pitchFamily="18" charset="0"/>
                                <a:ea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rPr>
                              <m:t>𝑉</m:t>
                            </m:r>
                          </m:e>
                          <m:sub>
                            <m:r>
                              <a:rPr lang="en-US" sz="2000" i="1">
                                <a:latin typeface="Cambria Math" panose="02040503050406030204" pitchFamily="18" charset="0"/>
                                <a:ea typeface="Times New Roman" panose="02020603050405020304" pitchFamily="18" charset="0"/>
                              </a:rPr>
                              <m:t>𝑚𝑎𝑟𝑏𝑙𝑒</m:t>
                            </m:r>
                          </m:sub>
                        </m:sSub>
                      </m:e>
                    </m:d>
                    <m:r>
                      <a:rPr lang="en-US" sz="2000" i="1">
                        <a:latin typeface="Cambria Math" panose="02040503050406030204" pitchFamily="18" charset="0"/>
                        <a:ea typeface="Times New Roman" panose="02020603050405020304" pitchFamily="18" charset="0"/>
                      </a:rPr>
                      <m:t>= 0.00004 </m:t>
                    </m:r>
                    <m:r>
                      <a:rPr lang="en-US" sz="2000" i="1">
                        <a:latin typeface="Cambria Math" panose="02040503050406030204" pitchFamily="18" charset="0"/>
                        <a:ea typeface="Times New Roman" panose="02020603050405020304" pitchFamily="18" charset="0"/>
                      </a:rPr>
                      <m:t>𝑚</m:t>
                    </m:r>
                    <m:r>
                      <a:rPr lang="en-US" sz="2000" i="1">
                        <a:latin typeface="Cambria Math" panose="02040503050406030204" pitchFamily="18" charset="0"/>
                        <a:ea typeface="Times New Roman" panose="02020603050405020304" pitchFamily="18" charset="0"/>
                      </a:rPr>
                      <m:t>³</m:t>
                    </m:r>
                  </m:oMath>
                </a14:m>
                <a:r>
                  <a:rPr lang="en-US" sz="2400" dirty="0">
                    <a:latin typeface="Times New Roman" panose="02020603050405020304" pitchFamily="18" charset="0"/>
                    <a:ea typeface="Times New Roman" panose="02020603050405020304" pitchFamily="18" charset="0"/>
                  </a:rPr>
                  <a:t> (assuming marble is dense and small)</a:t>
                </a:r>
              </a:p>
              <a:p>
                <a:pPr marL="342900" marR="0" lvl="0" indent="-342900">
                  <a:spcBef>
                    <a:spcPts val="0"/>
                  </a:spcBef>
                  <a:spcAft>
                    <a:spcPts val="0"/>
                  </a:spcAft>
                  <a:buSzPts val="1000"/>
                  <a:buFont typeface="Symbol" panose="05050102010706020507" pitchFamily="18" charset="2"/>
                  <a:buChar char=""/>
                  <a:tabLst>
                    <a:tab pos="457200" algn="l"/>
                  </a:tabLst>
                </a:pPr>
                <a:r>
                  <a:rPr lang="en-US" sz="2400" dirty="0">
                    <a:latin typeface="Times New Roman" panose="02020603050405020304" pitchFamily="18" charset="0"/>
                    <a:ea typeface="Times New Roman" panose="02020603050405020304" pitchFamily="18" charset="0"/>
                  </a:rPr>
                  <a:t>Density of water </a:t>
                </a:r>
                <a14:m>
                  <m:oMath xmlns:m="http://schemas.openxmlformats.org/officeDocument/2006/math">
                    <m:sSub>
                      <m:sSubPr>
                        <m:ctrlPr>
                          <a:rPr lang="en-US" sz="2000" i="1">
                            <a:latin typeface="Cambria Math" panose="02040503050406030204" pitchFamily="18" charset="0"/>
                            <a:ea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rPr>
                          <m:t>𝜌</m:t>
                        </m:r>
                      </m:e>
                      <m:sub>
                        <m:r>
                          <a:rPr lang="en-US" sz="2000" i="1">
                            <a:latin typeface="Cambria Math" panose="02040503050406030204" pitchFamily="18" charset="0"/>
                            <a:ea typeface="Times New Roman" panose="02020603050405020304" pitchFamily="18" charset="0"/>
                          </a:rPr>
                          <m:t>𝑤𝑎𝑡𝑒𝑟</m:t>
                        </m:r>
                      </m:sub>
                    </m:sSub>
                    <m:r>
                      <a:rPr lang="en-US" sz="2000" i="1">
                        <a:latin typeface="Cambria Math" panose="02040503050406030204" pitchFamily="18" charset="0"/>
                        <a:ea typeface="Times New Roman" panose="02020603050405020304" pitchFamily="18" charset="0"/>
                      </a:rPr>
                      <m:t>= 1000 </m:t>
                    </m:r>
                    <m:r>
                      <a:rPr lang="en-US" sz="2000" i="1">
                        <a:latin typeface="Cambria Math" panose="02040503050406030204" pitchFamily="18" charset="0"/>
                        <a:ea typeface="Times New Roman" panose="02020603050405020304" pitchFamily="18" charset="0"/>
                      </a:rPr>
                      <m:t>𝑘𝑔</m:t>
                    </m:r>
                    <m:r>
                      <a:rPr lang="en-US" sz="2000" i="1">
                        <a:latin typeface="Cambria Math" panose="02040503050406030204" pitchFamily="18" charset="0"/>
                        <a:ea typeface="Times New Roman" panose="02020603050405020304" pitchFamily="18" charset="0"/>
                      </a:rPr>
                      <m:t>/</m:t>
                    </m:r>
                    <m:r>
                      <a:rPr lang="en-US" sz="2000" i="1">
                        <a:latin typeface="Cambria Math" panose="02040503050406030204" pitchFamily="18" charset="0"/>
                        <a:ea typeface="Times New Roman" panose="02020603050405020304" pitchFamily="18" charset="0"/>
                      </a:rPr>
                      <m:t>𝑚</m:t>
                    </m:r>
                    <m:r>
                      <a:rPr lang="en-US" sz="2000" i="1">
                        <a:latin typeface="Cambria Math" panose="02040503050406030204" pitchFamily="18" charset="0"/>
                        <a:ea typeface="Times New Roman" panose="02020603050405020304" pitchFamily="18" charset="0"/>
                      </a:rPr>
                      <m:t>³</m:t>
                    </m:r>
                  </m:oMath>
                </a14:m>
                <a:endParaRPr lang="en-US" sz="2400" dirty="0">
                  <a:latin typeface="Times New Roman" panose="02020603050405020304" pitchFamily="18" charset="0"/>
                  <a:ea typeface="Times New Roman" panose="02020603050405020304" pitchFamily="18" charset="0"/>
                </a:endParaRPr>
              </a:p>
              <a:p>
                <a:pPr lvl="0" algn="just" eaLnBrk="0" fontAlgn="base" hangingPunct="0">
                  <a:spcBef>
                    <a:spcPct val="0"/>
                  </a:spcBef>
                  <a:spcAft>
                    <a:spcPct val="0"/>
                  </a:spcAft>
                  <a:defRPr/>
                </a:pPr>
                <a:endParaRPr lang="en-US" sz="2400" dirty="0">
                  <a:solidFill>
                    <a:srgbClr val="080800"/>
                  </a:solidFill>
                  <a:latin typeface="Calibri" panose="020F0502020204030204" pitchFamily="34" charset="0"/>
                  <a:cs typeface="Calibri" panose="020F0502020204030204" pitchFamily="34" charset="0"/>
                </a:endParaRPr>
              </a:p>
            </p:txBody>
          </p:sp>
        </mc:Choice>
        <mc:Fallback xmlns="">
          <p:sp>
            <p:nvSpPr>
              <p:cNvPr id="3" name="Rectangle 2">
                <a:extLst>
                  <a:ext uri="{FF2B5EF4-FFF2-40B4-BE49-F238E27FC236}">
                    <a16:creationId xmlns:a16="http://schemas.microsoft.com/office/drawing/2014/main" id="{B8F2B8BB-55AD-4B9C-A83D-E62CEC7A0E83}"/>
                  </a:ext>
                </a:extLst>
              </p:cNvPr>
              <p:cNvSpPr>
                <a:spLocks noRot="1" noChangeAspect="1" noMove="1" noResize="1" noEditPoints="1" noAdjustHandles="1" noChangeArrowheads="1" noChangeShapeType="1" noTextEdit="1"/>
              </p:cNvSpPr>
              <p:nvPr/>
            </p:nvSpPr>
            <p:spPr>
              <a:xfrm>
                <a:off x="278235" y="3555156"/>
                <a:ext cx="8587530" cy="3046988"/>
              </a:xfrm>
              <a:prstGeom prst="rect">
                <a:avLst/>
              </a:prstGeom>
              <a:blipFill>
                <a:blip r:embed="rId2"/>
                <a:stretch>
                  <a:fillRect l="-994" t="-1600" r="-355"/>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FBB58D1B-96FC-4FF3-BA21-5EAA6AE4EFF7}"/>
              </a:ext>
            </a:extLst>
          </p:cNvPr>
          <p:cNvSpPr/>
          <p:nvPr/>
        </p:nvSpPr>
        <p:spPr>
          <a:xfrm>
            <a:off x="278235" y="1370844"/>
            <a:ext cx="8587530" cy="1938992"/>
          </a:xfrm>
          <a:prstGeom prst="rect">
            <a:avLst/>
          </a:prstGeom>
        </p:spPr>
        <p:txBody>
          <a:bodyPr wrap="square">
            <a:spAutoFit/>
          </a:bodyPr>
          <a:lstStyle/>
          <a:p>
            <a:pPr marL="457200" lvl="0" indent="-457200" algn="just" eaLnBrk="0" fontAlgn="base" hangingPunct="0">
              <a:spcBef>
                <a:spcPct val="0"/>
              </a:spcBef>
              <a:spcAft>
                <a:spcPct val="0"/>
              </a:spcAft>
              <a:buFont typeface="+mj-lt"/>
              <a:buAutoNum type="arabicPeriod"/>
              <a:defRPr/>
            </a:pPr>
            <a:r>
              <a:rPr lang="en-US" sz="2400" dirty="0">
                <a:solidFill>
                  <a:srgbClr val="080800"/>
                </a:solidFill>
                <a:latin typeface="Times New Roman"/>
                <a:cs typeface="Calibri" panose="020F0502020204030204" pitchFamily="34" charset="0"/>
              </a:rPr>
              <a:t>A marble is in a little box that is floating in a beaker of water. The marble is then removed from the box and dropped into the water, sinking to the bottom. What happens to the water level in the beaker when you do this? Does it go up, go down, or stay the same? Why? </a:t>
            </a:r>
            <a:endParaRPr lang="en-US" sz="2400" dirty="0">
              <a:solidFill>
                <a:srgbClr val="080800"/>
              </a:solidFill>
              <a:highlight>
                <a:srgbClr val="FFFF00"/>
              </a:highlight>
              <a:latin typeface="Times New Roman"/>
              <a:cs typeface="Calibri" panose="020F0502020204030204" pitchFamily="34" charset="0"/>
            </a:endParaRPr>
          </a:p>
        </p:txBody>
      </p:sp>
    </p:spTree>
    <p:extLst>
      <p:ext uri="{BB962C8B-B14F-4D97-AF65-F5344CB8AC3E}">
        <p14:creationId xmlns:p14="http://schemas.microsoft.com/office/powerpoint/2010/main" val="322092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8: ANSWERS</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33578" y="733549"/>
            <a:ext cx="4253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342900" lvl="0" indent="-342900" eaLnBrk="0" fontAlgn="base" hangingPunct="0">
              <a:spcBef>
                <a:spcPct val="0"/>
              </a:spcBef>
              <a:spcAft>
                <a:spcPct val="0"/>
              </a:spcAft>
              <a:buSzTx/>
              <a:buFont typeface="Wingdings" panose="05000000000000000000" pitchFamily="2" charset="2"/>
              <a:buChar char="v"/>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 </a:t>
            </a:r>
            <a:r>
              <a:rPr lang="en-US" sz="2400" kern="100" dirty="0">
                <a:solidFill>
                  <a:prstClr val="black"/>
                </a:solidFill>
                <a:ea typeface="Calibri" panose="020F0502020204030204" pitchFamily="34" charset="0"/>
                <a:cs typeface="Times New Roman" panose="02020603050405020304" pitchFamily="18" charset="0"/>
              </a:rPr>
              <a:t>Calculate the Lift Force</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1A5CD923-F2DD-42B6-96FF-6B991C431115}"/>
                  </a:ext>
                </a:extLst>
              </p:cNvPr>
              <p:cNvSpPr/>
              <p:nvPr/>
            </p:nvSpPr>
            <p:spPr>
              <a:xfrm>
                <a:off x="364921" y="1206289"/>
                <a:ext cx="8074404" cy="923330"/>
              </a:xfrm>
              <a:prstGeom prst="rect">
                <a:avLst/>
              </a:prstGeom>
            </p:spPr>
            <p:txBody>
              <a:bodyPr wrap="square">
                <a:spAutoFit/>
              </a:bodyPr>
              <a:lstStyle/>
              <a:p>
                <a:r>
                  <a:rPr lang="en-US" b="1" dirty="0">
                    <a:latin typeface="Times New Roman" panose="02020603050405020304" pitchFamily="18" charset="0"/>
                    <a:ea typeface="Times New Roman" panose="02020603050405020304" pitchFamily="18" charset="0"/>
                    <a:cs typeface="Times New Roman" panose="02020603050405020304" pitchFamily="18" charset="0"/>
                  </a:rPr>
                  <a:t>We are treating air as incompressible fluid – this is an approximation</a:t>
                </a:r>
                <a:r>
                  <a:rPr lang="en-US" dirty="0">
                    <a:latin typeface="Times New Roman" panose="02020603050405020304" pitchFamily="18" charset="0"/>
                    <a:ea typeface="Times New Roman" panose="02020603050405020304" pitchFamily="18" charset="0"/>
                    <a:cs typeface="Times New Roman" panose="02020603050405020304" pitchFamily="18" charset="0"/>
                  </a:rPr>
                  <a:t>. The pressure difference </a:t>
                </a:r>
                <a14:m>
                  <m:oMath xmlns:m="http://schemas.openxmlformats.org/officeDocument/2006/math">
                    <m:d>
                      <m:dPr>
                        <m:ctrlPr>
                          <a:rPr lang="en-US" i="1">
                            <a:latin typeface="Cambria Math" panose="02040503050406030204" pitchFamily="18" charset="0"/>
                            <a:ea typeface="Times New Roman" panose="02020603050405020304" pitchFamily="18" charset="0"/>
                          </a:rPr>
                        </m:ctrlPr>
                      </m:dPr>
                      <m:e>
                        <m:r>
                          <a:rPr lang="en-US" i="1">
                            <a:latin typeface="Cambria Math" panose="02040503050406030204" pitchFamily="18" charset="0"/>
                            <a:ea typeface="Times New Roman" panose="02020603050405020304" pitchFamily="18" charset="0"/>
                          </a:rPr>
                          <m:t>∆</m:t>
                        </m:r>
                        <m:r>
                          <a:rPr lang="en-US" i="1">
                            <a:latin typeface="Cambria Math" panose="02040503050406030204" pitchFamily="18" charset="0"/>
                            <a:ea typeface="Times New Roman" panose="02020603050405020304" pitchFamily="18" charset="0"/>
                          </a:rPr>
                          <m:t>𝑃</m:t>
                        </m:r>
                      </m:e>
                    </m:d>
                    <m:r>
                      <a:rPr lang="en-US" b="0" i="1" smtClean="0">
                        <a:latin typeface="Cambria Math" panose="02040503050406030204" pitchFamily="18" charset="0"/>
                        <a:ea typeface="Times New Roman" panose="02020603050405020304" pitchFamily="18" charset="0"/>
                      </a:rPr>
                      <m:t> </m:t>
                    </m:r>
                  </m:oMath>
                </a14:m>
                <a:r>
                  <a:rPr lang="en-US" dirty="0">
                    <a:latin typeface="Times New Roman" panose="02020603050405020304" pitchFamily="18" charset="0"/>
                    <a:ea typeface="Times New Roman" panose="02020603050405020304" pitchFamily="18" charset="0"/>
                    <a:cs typeface="Times New Roman" panose="02020603050405020304" pitchFamily="18" charset="0"/>
                  </a:rPr>
                  <a:t>between the bottom and the top of the wing is (</a:t>
                </a:r>
                <a:r>
                  <a:rPr lang="en-US" b="1" dirty="0">
                    <a:latin typeface="Times New Roman" panose="02020603050405020304" pitchFamily="18" charset="0"/>
                    <a:ea typeface="Times New Roman" panose="02020603050405020304" pitchFamily="18" charset="0"/>
                    <a:cs typeface="Times New Roman" panose="02020603050405020304" pitchFamily="18" charset="0"/>
                  </a:rPr>
                  <a:t>ignoring the thickness of the wing</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p>
            </p:txBody>
          </p:sp>
        </mc:Choice>
        <mc:Fallback xmlns="">
          <p:sp>
            <p:nvSpPr>
              <p:cNvPr id="4" name="Rectangle 3">
                <a:extLst>
                  <a:ext uri="{FF2B5EF4-FFF2-40B4-BE49-F238E27FC236}">
                    <a16:creationId xmlns:a16="http://schemas.microsoft.com/office/drawing/2014/main" id="{1A5CD923-F2DD-42B6-96FF-6B991C431115}"/>
                  </a:ext>
                </a:extLst>
              </p:cNvPr>
              <p:cNvSpPr>
                <a:spLocks noRot="1" noChangeAspect="1" noMove="1" noResize="1" noEditPoints="1" noAdjustHandles="1" noChangeArrowheads="1" noChangeShapeType="1" noTextEdit="1"/>
              </p:cNvSpPr>
              <p:nvPr/>
            </p:nvSpPr>
            <p:spPr>
              <a:xfrm>
                <a:off x="364921" y="1206289"/>
                <a:ext cx="8074404" cy="923330"/>
              </a:xfrm>
              <a:prstGeom prst="rect">
                <a:avLst/>
              </a:prstGeom>
              <a:blipFill>
                <a:blip r:embed="rId2"/>
                <a:stretch>
                  <a:fillRect l="-680" t="-3974" r="-604"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0CB1FF66-72DF-433B-873F-954D9DA3A597}"/>
                  </a:ext>
                </a:extLst>
              </p:cNvPr>
              <p:cNvSpPr/>
              <p:nvPr/>
            </p:nvSpPr>
            <p:spPr>
              <a:xfrm>
                <a:off x="2636600" y="1742893"/>
                <a:ext cx="3358163"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r>
                            <a:rPr lang="en-US">
                              <a:latin typeface="Cambria Math" panose="02040503050406030204" pitchFamily="18" charset="0"/>
                            </a:rPr>
                            <m:t>∆</m:t>
                          </m:r>
                          <m:r>
                            <a:rPr lang="en-US" i="1">
                              <a:latin typeface="Cambria Math" panose="02040503050406030204" pitchFamily="18" charset="0"/>
                            </a:rPr>
                            <m:t>𝑃</m:t>
                          </m:r>
                        </m:e>
                      </m:d>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a:latin typeface="Cambria Math" panose="02040503050406030204" pitchFamily="18" charset="0"/>
                            </a:rPr>
                            <m:t>2</m:t>
                          </m:r>
                        </m:sub>
                      </m:sSub>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r>
                        <a:rPr lang="en-US" i="1">
                          <a:latin typeface="Cambria Math" panose="02040503050406030204" pitchFamily="18" charset="0"/>
                        </a:rPr>
                        <m:t>𝜌</m:t>
                      </m:r>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b="0" i="0" smtClean="0">
                                  <a:latin typeface="Cambria Math" panose="02040503050406030204" pitchFamily="18" charset="0"/>
                                </a:rPr>
                                <m:t>2</m:t>
                              </m:r>
                            </m:sub>
                            <m:sup>
                              <m:r>
                                <a:rPr lang="en-US">
                                  <a:latin typeface="Cambria Math" panose="02040503050406030204" pitchFamily="18" charset="0"/>
                                </a:rPr>
                                <m:t>2</m:t>
                              </m:r>
                            </m:sup>
                          </m:sSubSup>
                          <m:r>
                            <a:rPr lang="en-US">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b="0" i="0" smtClean="0">
                                  <a:latin typeface="Cambria Math" panose="02040503050406030204" pitchFamily="18" charset="0"/>
                                </a:rPr>
                                <m:t>1</m:t>
                              </m:r>
                            </m:sub>
                            <m:sup>
                              <m:r>
                                <a:rPr lang="en-US">
                                  <a:latin typeface="Cambria Math" panose="02040503050406030204" pitchFamily="18" charset="0"/>
                                </a:rPr>
                                <m:t>2</m:t>
                              </m:r>
                            </m:sup>
                          </m:sSubSup>
                        </m:e>
                      </m:d>
                    </m:oMath>
                  </m:oMathPara>
                </a14:m>
                <a:endParaRPr lang="en-US" dirty="0"/>
              </a:p>
            </p:txBody>
          </p:sp>
        </mc:Choice>
        <mc:Fallback xmlns="">
          <p:sp>
            <p:nvSpPr>
              <p:cNvPr id="5" name="Rectangle 4">
                <a:extLst>
                  <a:ext uri="{FF2B5EF4-FFF2-40B4-BE49-F238E27FC236}">
                    <a16:creationId xmlns:a16="http://schemas.microsoft.com/office/drawing/2014/main" id="{0CB1FF66-72DF-433B-873F-954D9DA3A597}"/>
                  </a:ext>
                </a:extLst>
              </p:cNvPr>
              <p:cNvSpPr>
                <a:spLocks noRot="1" noChangeAspect="1" noMove="1" noResize="1" noEditPoints="1" noAdjustHandles="1" noChangeArrowheads="1" noChangeShapeType="1" noTextEdit="1"/>
              </p:cNvSpPr>
              <p:nvPr/>
            </p:nvSpPr>
            <p:spPr>
              <a:xfrm>
                <a:off x="2636600" y="1742893"/>
                <a:ext cx="3358163" cy="610936"/>
              </a:xfrm>
              <a:prstGeom prst="rect">
                <a:avLst/>
              </a:prstGeom>
              <a:blipFill>
                <a:blip r:embed="rId3"/>
                <a:stretch>
                  <a:fillRect/>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67B306F0-720E-4DC9-BD7F-E21B790FB15F}"/>
              </a:ext>
            </a:extLst>
          </p:cNvPr>
          <p:cNvSpPr/>
          <p:nvPr/>
        </p:nvSpPr>
        <p:spPr>
          <a:xfrm>
            <a:off x="195217" y="2277072"/>
            <a:ext cx="2585964" cy="400110"/>
          </a:xfrm>
          <a:prstGeom prst="rect">
            <a:avLst/>
          </a:prstGeom>
        </p:spPr>
        <p:txBody>
          <a:bodyPr wrap="none">
            <a:spAutoFit/>
          </a:bodyPr>
          <a:lstStyle/>
          <a:p>
            <a:r>
              <a:rPr lang="en-US" sz="2000" dirty="0">
                <a:latin typeface="Times New Roman" panose="02020603050405020304" pitchFamily="18" charset="0"/>
                <a:ea typeface="Times New Roman" panose="02020603050405020304" pitchFamily="18" charset="0"/>
              </a:rPr>
              <a:t>Substituting the values:</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A20759B2-D09A-4C94-85A5-B5434E63A789}"/>
                  </a:ext>
                </a:extLst>
              </p:cNvPr>
              <p:cNvSpPr/>
              <p:nvPr/>
            </p:nvSpPr>
            <p:spPr>
              <a:xfrm>
                <a:off x="2636600" y="2529901"/>
                <a:ext cx="4295791"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r>
                            <a:rPr lang="en-US">
                              <a:latin typeface="Cambria Math" panose="02040503050406030204" pitchFamily="18" charset="0"/>
                            </a:rPr>
                            <m:t>∆</m:t>
                          </m:r>
                          <m:r>
                            <a:rPr lang="en-US" i="1">
                              <a:latin typeface="Cambria Math" panose="02040503050406030204" pitchFamily="18" charset="0"/>
                            </a:rPr>
                            <m:t>𝑃</m:t>
                          </m:r>
                        </m:e>
                      </m:d>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a:latin typeface="Cambria Math" panose="02040503050406030204" pitchFamily="18" charset="0"/>
                            </a:rPr>
                            <m:t>2</m:t>
                          </m:r>
                        </m:sub>
                      </m:sSub>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d>
                        <m:dPr>
                          <m:ctrlPr>
                            <a:rPr lang="en-US" i="1">
                              <a:latin typeface="Cambria Math" panose="02040503050406030204" pitchFamily="18" charset="0"/>
                            </a:rPr>
                          </m:ctrlPr>
                        </m:dPr>
                        <m:e>
                          <m:r>
                            <a:rPr lang="en-US">
                              <a:latin typeface="Cambria Math" panose="02040503050406030204" pitchFamily="18" charset="0"/>
                            </a:rPr>
                            <m:t>1.20</m:t>
                          </m:r>
                        </m:e>
                      </m:d>
                      <m:r>
                        <a:rPr lang="en-US">
                          <a:latin typeface="Cambria Math" panose="02040503050406030204" pitchFamily="18" charset="0"/>
                        </a:rPr>
                        <m:t>×</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a:latin typeface="Cambria Math" panose="02040503050406030204" pitchFamily="18" charset="0"/>
                                </a:rPr>
                                <m:t>70</m:t>
                              </m:r>
                            </m:e>
                            <m:sup>
                              <m:r>
                                <a:rPr lang="en-US">
                                  <a:latin typeface="Cambria Math" panose="02040503050406030204" pitchFamily="18" charset="0"/>
                                </a:rPr>
                                <m:t>2</m:t>
                              </m:r>
                            </m:sup>
                          </m:sSup>
                          <m:r>
                            <a:rPr lang="en-US">
                              <a:latin typeface="Cambria Math" panose="02040503050406030204" pitchFamily="18" charset="0"/>
                            </a:rPr>
                            <m:t>−</m:t>
                          </m:r>
                          <m:sSup>
                            <m:sSupPr>
                              <m:ctrlPr>
                                <a:rPr lang="en-US" i="1">
                                  <a:latin typeface="Cambria Math" panose="02040503050406030204" pitchFamily="18" charset="0"/>
                                </a:rPr>
                              </m:ctrlPr>
                            </m:sSupPr>
                            <m:e>
                              <m:r>
                                <a:rPr lang="en-US">
                                  <a:latin typeface="Cambria Math" panose="02040503050406030204" pitchFamily="18" charset="0"/>
                                </a:rPr>
                                <m:t>60</m:t>
                              </m:r>
                            </m:e>
                            <m:sup>
                              <m:r>
                                <a:rPr lang="en-US">
                                  <a:latin typeface="Cambria Math" panose="02040503050406030204" pitchFamily="18" charset="0"/>
                                </a:rPr>
                                <m:t>2</m:t>
                              </m:r>
                            </m:sup>
                          </m:sSup>
                        </m:e>
                      </m:d>
                    </m:oMath>
                  </m:oMathPara>
                </a14:m>
                <a:endParaRPr lang="en-US" dirty="0"/>
              </a:p>
            </p:txBody>
          </p:sp>
        </mc:Choice>
        <mc:Fallback xmlns="">
          <p:sp>
            <p:nvSpPr>
              <p:cNvPr id="9" name="Rectangle 8">
                <a:extLst>
                  <a:ext uri="{FF2B5EF4-FFF2-40B4-BE49-F238E27FC236}">
                    <a16:creationId xmlns:a16="http://schemas.microsoft.com/office/drawing/2014/main" id="{A20759B2-D09A-4C94-85A5-B5434E63A789}"/>
                  </a:ext>
                </a:extLst>
              </p:cNvPr>
              <p:cNvSpPr>
                <a:spLocks noRot="1" noChangeAspect="1" noMove="1" noResize="1" noEditPoints="1" noAdjustHandles="1" noChangeArrowheads="1" noChangeShapeType="1" noTextEdit="1"/>
              </p:cNvSpPr>
              <p:nvPr/>
            </p:nvSpPr>
            <p:spPr>
              <a:xfrm>
                <a:off x="2636600" y="2529901"/>
                <a:ext cx="4295791" cy="61093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24799F47-FB9F-4013-BF91-42D73FC75641}"/>
                  </a:ext>
                </a:extLst>
              </p:cNvPr>
              <p:cNvSpPr/>
              <p:nvPr/>
            </p:nvSpPr>
            <p:spPr>
              <a:xfrm>
                <a:off x="3147668" y="3123532"/>
                <a:ext cx="3273653"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r>
                            <a:rPr lang="en-US">
                              <a:latin typeface="Cambria Math" panose="02040503050406030204" pitchFamily="18" charset="0"/>
                            </a:rPr>
                            <m:t>∆</m:t>
                          </m:r>
                          <m:r>
                            <a:rPr lang="en-US" i="1">
                              <a:latin typeface="Cambria Math" panose="02040503050406030204" pitchFamily="18" charset="0"/>
                            </a:rPr>
                            <m:t>𝑃</m:t>
                          </m:r>
                        </m:e>
                      </m:d>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num>
                        <m:den>
                          <m:r>
                            <a:rPr lang="en-US">
                              <a:latin typeface="Cambria Math" panose="02040503050406030204" pitchFamily="18" charset="0"/>
                            </a:rPr>
                            <m:t>2</m:t>
                          </m:r>
                        </m:den>
                      </m:f>
                      <m:d>
                        <m:dPr>
                          <m:ctrlPr>
                            <a:rPr lang="en-US" i="1">
                              <a:latin typeface="Cambria Math" panose="02040503050406030204" pitchFamily="18" charset="0"/>
                            </a:rPr>
                          </m:ctrlPr>
                        </m:dPr>
                        <m:e>
                          <m:r>
                            <a:rPr lang="en-US">
                              <a:latin typeface="Cambria Math" panose="02040503050406030204" pitchFamily="18" charset="0"/>
                            </a:rPr>
                            <m:t>1.20</m:t>
                          </m:r>
                        </m:e>
                      </m:d>
                      <m:r>
                        <a:rPr lang="en-US">
                          <a:latin typeface="Cambria Math" panose="02040503050406030204" pitchFamily="18" charset="0"/>
                        </a:rPr>
                        <m:t>×</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a:latin typeface="Cambria Math" panose="02040503050406030204" pitchFamily="18" charset="0"/>
                                </a:rPr>
                                <m:t>70</m:t>
                              </m:r>
                            </m:e>
                            <m:sup>
                              <m:r>
                                <a:rPr lang="en-US">
                                  <a:latin typeface="Cambria Math" panose="02040503050406030204" pitchFamily="18" charset="0"/>
                                </a:rPr>
                                <m:t>2</m:t>
                              </m:r>
                            </m:sup>
                          </m:sSup>
                          <m:r>
                            <a:rPr lang="en-US">
                              <a:latin typeface="Cambria Math" panose="02040503050406030204" pitchFamily="18" charset="0"/>
                            </a:rPr>
                            <m:t>−</m:t>
                          </m:r>
                          <m:sSup>
                            <m:sSupPr>
                              <m:ctrlPr>
                                <a:rPr lang="en-US" i="1">
                                  <a:latin typeface="Cambria Math" panose="02040503050406030204" pitchFamily="18" charset="0"/>
                                </a:rPr>
                              </m:ctrlPr>
                            </m:sSupPr>
                            <m:e>
                              <m:r>
                                <a:rPr lang="en-US">
                                  <a:latin typeface="Cambria Math" panose="02040503050406030204" pitchFamily="18" charset="0"/>
                                </a:rPr>
                                <m:t>60</m:t>
                              </m:r>
                            </m:e>
                            <m:sup>
                              <m:r>
                                <a:rPr lang="en-US">
                                  <a:latin typeface="Cambria Math" panose="02040503050406030204" pitchFamily="18" charset="0"/>
                                </a:rPr>
                                <m:t>2</m:t>
                              </m:r>
                            </m:sup>
                          </m:sSup>
                        </m:e>
                      </m:d>
                    </m:oMath>
                  </m:oMathPara>
                </a14:m>
                <a:endParaRPr lang="en-US" dirty="0"/>
              </a:p>
            </p:txBody>
          </p:sp>
        </mc:Choice>
        <mc:Fallback xmlns="">
          <p:sp>
            <p:nvSpPr>
              <p:cNvPr id="10" name="Rectangle 9">
                <a:extLst>
                  <a:ext uri="{FF2B5EF4-FFF2-40B4-BE49-F238E27FC236}">
                    <a16:creationId xmlns:a16="http://schemas.microsoft.com/office/drawing/2014/main" id="{24799F47-FB9F-4013-BF91-42D73FC75641}"/>
                  </a:ext>
                </a:extLst>
              </p:cNvPr>
              <p:cNvSpPr>
                <a:spLocks noRot="1" noChangeAspect="1" noMove="1" noResize="1" noEditPoints="1" noAdjustHandles="1" noChangeArrowheads="1" noChangeShapeType="1" noTextEdit="1"/>
              </p:cNvSpPr>
              <p:nvPr/>
            </p:nvSpPr>
            <p:spPr>
              <a:xfrm>
                <a:off x="3147668" y="3123532"/>
                <a:ext cx="3273653" cy="61093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C96947C0-E653-4BFB-A8E8-BFDAC3565088}"/>
                  </a:ext>
                </a:extLst>
              </p:cNvPr>
              <p:cNvSpPr/>
              <p:nvPr/>
            </p:nvSpPr>
            <p:spPr>
              <a:xfrm>
                <a:off x="3073258" y="3780317"/>
                <a:ext cx="385913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r>
                            <a:rPr lang="en-US">
                              <a:latin typeface="Cambria Math" panose="02040503050406030204" pitchFamily="18" charset="0"/>
                            </a:rPr>
                            <m:t>∆</m:t>
                          </m:r>
                          <m:r>
                            <a:rPr lang="en-US" i="1">
                              <a:latin typeface="Cambria Math" panose="02040503050406030204" pitchFamily="18" charset="0"/>
                            </a:rPr>
                            <m:t>𝑃</m:t>
                          </m:r>
                        </m:e>
                      </m:d>
                      <m:r>
                        <a:rPr lang="en-US">
                          <a:latin typeface="Cambria Math" panose="02040503050406030204" pitchFamily="18" charset="0"/>
                        </a:rPr>
                        <m:t>=0.60×</m:t>
                      </m:r>
                      <m:d>
                        <m:dPr>
                          <m:ctrlPr>
                            <a:rPr lang="en-US" i="1">
                              <a:latin typeface="Cambria Math" panose="02040503050406030204" pitchFamily="18" charset="0"/>
                            </a:rPr>
                          </m:ctrlPr>
                        </m:dPr>
                        <m:e>
                          <m:r>
                            <a:rPr lang="en-US">
                              <a:latin typeface="Cambria Math" panose="02040503050406030204" pitchFamily="18" charset="0"/>
                            </a:rPr>
                            <m:t>4900−3600</m:t>
                          </m:r>
                        </m:e>
                      </m:d>
                      <m:f>
                        <m:fPr>
                          <m:type m:val="lin"/>
                          <m:ctrlPr>
                            <a:rPr lang="en-US" i="1">
                              <a:latin typeface="Cambria Math" panose="02040503050406030204" pitchFamily="18" charset="0"/>
                            </a:rPr>
                          </m:ctrlPr>
                        </m:fPr>
                        <m:num>
                          <m:r>
                            <a:rPr lang="en-US" i="1">
                              <a:latin typeface="Cambria Math" panose="02040503050406030204" pitchFamily="18" charset="0"/>
                            </a:rPr>
                            <m:t>𝑁</m:t>
                          </m:r>
                        </m:num>
                        <m:den>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a:latin typeface="Cambria Math" panose="02040503050406030204" pitchFamily="18" charset="0"/>
                                </a:rPr>
                                <m:t>2</m:t>
                              </m:r>
                            </m:sup>
                          </m:sSup>
                        </m:den>
                      </m:f>
                    </m:oMath>
                  </m:oMathPara>
                </a14:m>
                <a:endParaRPr lang="en-US" dirty="0"/>
              </a:p>
            </p:txBody>
          </p:sp>
        </mc:Choice>
        <mc:Fallback xmlns="">
          <p:sp>
            <p:nvSpPr>
              <p:cNvPr id="11" name="Rectangle 10">
                <a:extLst>
                  <a:ext uri="{FF2B5EF4-FFF2-40B4-BE49-F238E27FC236}">
                    <a16:creationId xmlns:a16="http://schemas.microsoft.com/office/drawing/2014/main" id="{C96947C0-E653-4BFB-A8E8-BFDAC3565088}"/>
                  </a:ext>
                </a:extLst>
              </p:cNvPr>
              <p:cNvSpPr>
                <a:spLocks noRot="1" noChangeAspect="1" noMove="1" noResize="1" noEditPoints="1" noAdjustHandles="1" noChangeArrowheads="1" noChangeShapeType="1" noTextEdit="1"/>
              </p:cNvSpPr>
              <p:nvPr/>
            </p:nvSpPr>
            <p:spPr>
              <a:xfrm>
                <a:off x="3073258" y="3780317"/>
                <a:ext cx="3859133" cy="369332"/>
              </a:xfrm>
              <a:prstGeom prst="rect">
                <a:avLst/>
              </a:prstGeom>
              <a:blipFill>
                <a:blip r:embed="rId6"/>
                <a:stretch>
                  <a:fillRect t="-114754" r="-7583" b="-1770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5C83AA08-10DB-4A48-AC91-9CFA6F7E602E}"/>
                  </a:ext>
                </a:extLst>
              </p:cNvPr>
              <p:cNvSpPr/>
              <p:nvPr/>
            </p:nvSpPr>
            <p:spPr>
              <a:xfrm>
                <a:off x="3537743" y="4301436"/>
                <a:ext cx="293016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r>
                            <a:rPr lang="en-US">
                              <a:latin typeface="Cambria Math" panose="02040503050406030204" pitchFamily="18" charset="0"/>
                            </a:rPr>
                            <m:t>∆</m:t>
                          </m:r>
                          <m:r>
                            <a:rPr lang="en-US" i="1">
                              <a:latin typeface="Cambria Math" panose="02040503050406030204" pitchFamily="18" charset="0"/>
                            </a:rPr>
                            <m:t>𝑃</m:t>
                          </m:r>
                        </m:e>
                      </m:d>
                      <m:r>
                        <a:rPr lang="en-US">
                          <a:latin typeface="Cambria Math" panose="02040503050406030204" pitchFamily="18" charset="0"/>
                        </a:rPr>
                        <m:t>=0.60×1300 </m:t>
                      </m:r>
                      <m:f>
                        <m:fPr>
                          <m:type m:val="lin"/>
                          <m:ctrlPr>
                            <a:rPr lang="en-US" i="1">
                              <a:latin typeface="Cambria Math" panose="02040503050406030204" pitchFamily="18" charset="0"/>
                            </a:rPr>
                          </m:ctrlPr>
                        </m:fPr>
                        <m:num>
                          <m:r>
                            <a:rPr lang="en-US" i="1">
                              <a:latin typeface="Cambria Math" panose="02040503050406030204" pitchFamily="18" charset="0"/>
                            </a:rPr>
                            <m:t>𝑁</m:t>
                          </m:r>
                        </m:num>
                        <m:den>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a:latin typeface="Cambria Math" panose="02040503050406030204" pitchFamily="18" charset="0"/>
                                </a:rPr>
                                <m:t>2</m:t>
                              </m:r>
                            </m:sup>
                          </m:sSup>
                        </m:den>
                      </m:f>
                    </m:oMath>
                  </m:oMathPara>
                </a14:m>
                <a:endParaRPr lang="en-US" dirty="0"/>
              </a:p>
            </p:txBody>
          </p:sp>
        </mc:Choice>
        <mc:Fallback xmlns="">
          <p:sp>
            <p:nvSpPr>
              <p:cNvPr id="12" name="Rectangle 11">
                <a:extLst>
                  <a:ext uri="{FF2B5EF4-FFF2-40B4-BE49-F238E27FC236}">
                    <a16:creationId xmlns:a16="http://schemas.microsoft.com/office/drawing/2014/main" id="{5C83AA08-10DB-4A48-AC91-9CFA6F7E602E}"/>
                  </a:ext>
                </a:extLst>
              </p:cNvPr>
              <p:cNvSpPr>
                <a:spLocks noRot="1" noChangeAspect="1" noMove="1" noResize="1" noEditPoints="1" noAdjustHandles="1" noChangeArrowheads="1" noChangeShapeType="1" noTextEdit="1"/>
              </p:cNvSpPr>
              <p:nvPr/>
            </p:nvSpPr>
            <p:spPr>
              <a:xfrm>
                <a:off x="3537743" y="4301436"/>
                <a:ext cx="2930161" cy="369332"/>
              </a:xfrm>
              <a:prstGeom prst="rect">
                <a:avLst/>
              </a:prstGeom>
              <a:blipFill>
                <a:blip r:embed="rId7"/>
                <a:stretch>
                  <a:fillRect t="-116667" r="-9979" b="-18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75215721-6FA8-42B2-851C-846802145987}"/>
                  </a:ext>
                </a:extLst>
              </p:cNvPr>
              <p:cNvSpPr/>
              <p:nvPr/>
            </p:nvSpPr>
            <p:spPr>
              <a:xfrm>
                <a:off x="3952119" y="4828955"/>
                <a:ext cx="210140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r>
                            <a:rPr lang="en-US">
                              <a:latin typeface="Cambria Math" panose="02040503050406030204" pitchFamily="18" charset="0"/>
                            </a:rPr>
                            <m:t>∆</m:t>
                          </m:r>
                          <m:r>
                            <a:rPr lang="en-US" i="1">
                              <a:latin typeface="Cambria Math" panose="02040503050406030204" pitchFamily="18" charset="0"/>
                            </a:rPr>
                            <m:t>𝑃</m:t>
                          </m:r>
                        </m:e>
                      </m:d>
                      <m:r>
                        <a:rPr lang="en-US">
                          <a:latin typeface="Cambria Math" panose="02040503050406030204" pitchFamily="18" charset="0"/>
                        </a:rPr>
                        <m:t>=780 </m:t>
                      </m:r>
                      <m:f>
                        <m:fPr>
                          <m:type m:val="lin"/>
                          <m:ctrlPr>
                            <a:rPr lang="en-US" i="1">
                              <a:latin typeface="Cambria Math" panose="02040503050406030204" pitchFamily="18" charset="0"/>
                            </a:rPr>
                          </m:ctrlPr>
                        </m:fPr>
                        <m:num>
                          <m:r>
                            <a:rPr lang="en-US" i="1">
                              <a:latin typeface="Cambria Math" panose="02040503050406030204" pitchFamily="18" charset="0"/>
                            </a:rPr>
                            <m:t>𝑁</m:t>
                          </m:r>
                        </m:num>
                        <m:den>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a:latin typeface="Cambria Math" panose="02040503050406030204" pitchFamily="18" charset="0"/>
                                </a:rPr>
                                <m:t>2</m:t>
                              </m:r>
                            </m:sup>
                          </m:sSup>
                        </m:den>
                      </m:f>
                    </m:oMath>
                  </m:oMathPara>
                </a14:m>
                <a:endParaRPr lang="en-US" dirty="0"/>
              </a:p>
            </p:txBody>
          </p:sp>
        </mc:Choice>
        <mc:Fallback xmlns="">
          <p:sp>
            <p:nvSpPr>
              <p:cNvPr id="13" name="Rectangle 12">
                <a:extLst>
                  <a:ext uri="{FF2B5EF4-FFF2-40B4-BE49-F238E27FC236}">
                    <a16:creationId xmlns:a16="http://schemas.microsoft.com/office/drawing/2014/main" id="{75215721-6FA8-42B2-851C-846802145987}"/>
                  </a:ext>
                </a:extLst>
              </p:cNvPr>
              <p:cNvSpPr>
                <a:spLocks noRot="1" noChangeAspect="1" noMove="1" noResize="1" noEditPoints="1" noAdjustHandles="1" noChangeArrowheads="1" noChangeShapeType="1" noTextEdit="1"/>
              </p:cNvSpPr>
              <p:nvPr/>
            </p:nvSpPr>
            <p:spPr>
              <a:xfrm>
                <a:off x="3952119" y="4828955"/>
                <a:ext cx="2101408" cy="369332"/>
              </a:xfrm>
              <a:prstGeom prst="rect">
                <a:avLst/>
              </a:prstGeom>
              <a:blipFill>
                <a:blip r:embed="rId8"/>
                <a:stretch>
                  <a:fillRect t="-114754" r="-14203" b="-1770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9334290F-E489-4495-AB73-FF045B364F4C}"/>
                  </a:ext>
                </a:extLst>
              </p:cNvPr>
              <p:cNvSpPr/>
              <p:nvPr/>
            </p:nvSpPr>
            <p:spPr>
              <a:xfrm>
                <a:off x="364921" y="5205806"/>
                <a:ext cx="8074404" cy="400110"/>
              </a:xfrm>
              <a:prstGeom prst="rect">
                <a:avLst/>
              </a:prstGeom>
            </p:spPr>
            <p:txBody>
              <a:bodyPr wrap="square">
                <a:spAutoFit/>
              </a:bodyPr>
              <a:lstStyle/>
              <a:p>
                <a:r>
                  <a:rPr lang="en-US" sz="2000" dirty="0">
                    <a:latin typeface="Times New Roman" panose="02020603050405020304" pitchFamily="18" charset="0"/>
                    <a:ea typeface="Times New Roman" panose="02020603050405020304" pitchFamily="18" charset="0"/>
                    <a:cs typeface="Times New Roman" panose="02020603050405020304" pitchFamily="18" charset="0"/>
                  </a:rPr>
                  <a:t>The lift force is the pressure difference times the wing area </a:t>
                </a:r>
                <a14:m>
                  <m:oMath xmlns:m="http://schemas.openxmlformats.org/officeDocument/2006/math">
                    <m:r>
                      <a:rPr lang="en-US" sz="2000" i="1">
                        <a:latin typeface="Cambria Math" panose="02040503050406030204" pitchFamily="18" charset="0"/>
                        <a:ea typeface="Times New Roman" panose="02020603050405020304" pitchFamily="18" charset="0"/>
                      </a:rPr>
                      <m:t>(</m:t>
                    </m:r>
                    <m:r>
                      <a:rPr lang="en-US" sz="2000" i="1">
                        <a:latin typeface="Cambria Math" panose="02040503050406030204" pitchFamily="18" charset="0"/>
                        <a:ea typeface="Times New Roman" panose="02020603050405020304" pitchFamily="18" charset="0"/>
                      </a:rPr>
                      <m:t>𝐴</m:t>
                    </m:r>
                    <m:r>
                      <a:rPr lang="en-US" sz="2000" i="1">
                        <a:latin typeface="Cambria Math" panose="02040503050406030204" pitchFamily="18" charset="0"/>
                        <a:ea typeface="Times New Roman" panose="02020603050405020304" pitchFamily="18" charset="0"/>
                      </a:rPr>
                      <m:t>=16.2 </m:t>
                    </m:r>
                    <m:sSup>
                      <m:sSupPr>
                        <m:ctrlPr>
                          <a:rPr lang="en-US" sz="2000" i="1">
                            <a:latin typeface="Cambria Math" panose="02040503050406030204" pitchFamily="18" charset="0"/>
                            <a:ea typeface="Times New Roman" panose="02020603050405020304" pitchFamily="18" charset="0"/>
                          </a:rPr>
                        </m:ctrlPr>
                      </m:sSupPr>
                      <m:e>
                        <m:r>
                          <a:rPr lang="en-US" sz="2000" i="1">
                            <a:latin typeface="Cambria Math" panose="02040503050406030204" pitchFamily="18" charset="0"/>
                            <a:ea typeface="Times New Roman" panose="02020603050405020304" pitchFamily="18" charset="0"/>
                          </a:rPr>
                          <m:t>𝑚</m:t>
                        </m:r>
                      </m:e>
                      <m:sup>
                        <m:r>
                          <a:rPr lang="en-US" sz="2000" i="1">
                            <a:latin typeface="Cambria Math" panose="02040503050406030204" pitchFamily="18" charset="0"/>
                            <a:ea typeface="Times New Roman" panose="02020603050405020304" pitchFamily="18" charset="0"/>
                          </a:rPr>
                          <m:t>2</m:t>
                        </m:r>
                      </m:sup>
                    </m:sSup>
                    <m:r>
                      <a:rPr lang="en-US" sz="2000" i="1">
                        <a:latin typeface="Cambria Math" panose="02040503050406030204" pitchFamily="18" charset="0"/>
                        <a:ea typeface="Times New Roman" panose="02020603050405020304" pitchFamily="18" charset="0"/>
                      </a:rPr>
                      <m:t>):</m:t>
                    </m:r>
                  </m:oMath>
                </a14:m>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14" name="Rectangle 13">
                <a:extLst>
                  <a:ext uri="{FF2B5EF4-FFF2-40B4-BE49-F238E27FC236}">
                    <a16:creationId xmlns:a16="http://schemas.microsoft.com/office/drawing/2014/main" id="{9334290F-E489-4495-AB73-FF045B364F4C}"/>
                  </a:ext>
                </a:extLst>
              </p:cNvPr>
              <p:cNvSpPr>
                <a:spLocks noRot="1" noChangeAspect="1" noMove="1" noResize="1" noEditPoints="1" noAdjustHandles="1" noChangeArrowheads="1" noChangeShapeType="1" noTextEdit="1"/>
              </p:cNvSpPr>
              <p:nvPr/>
            </p:nvSpPr>
            <p:spPr>
              <a:xfrm>
                <a:off x="364921" y="5205806"/>
                <a:ext cx="8074404" cy="400110"/>
              </a:xfrm>
              <a:prstGeom prst="rect">
                <a:avLst/>
              </a:prstGeom>
              <a:blipFill>
                <a:blip r:embed="rId9"/>
                <a:stretch>
                  <a:fillRect l="-831" t="-9091" b="-257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DF4F4206-7E4C-428F-963D-64515C687DCB}"/>
                  </a:ext>
                </a:extLst>
              </p:cNvPr>
              <p:cNvSpPr/>
              <p:nvPr/>
            </p:nvSpPr>
            <p:spPr>
              <a:xfrm>
                <a:off x="2837937" y="5725011"/>
                <a:ext cx="4886338" cy="3970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𝑙𝑖𝑓𝑡</m:t>
                          </m:r>
                        </m:sub>
                      </m:sSub>
                      <m:r>
                        <a:rPr lang="en-US">
                          <a:latin typeface="Cambria Math" panose="02040503050406030204" pitchFamily="18" charset="0"/>
                        </a:rPr>
                        <m:t>=</m:t>
                      </m:r>
                      <m:r>
                        <a:rPr lang="en-US" b="0" i="0"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r>
                        <a:rPr lang="en-US">
                          <a:latin typeface="Cambria Math" panose="02040503050406030204" pitchFamily="18" charset="0"/>
                        </a:rPr>
                        <m:t>∆</m:t>
                      </m:r>
                      <m:r>
                        <a:rPr lang="en-US" i="1">
                          <a:latin typeface="Cambria Math" panose="02040503050406030204" pitchFamily="18" charset="0"/>
                        </a:rPr>
                        <m:t>𝑃</m:t>
                      </m:r>
                      <m:r>
                        <a:rPr lang="en-US">
                          <a:latin typeface="Cambria Math" panose="02040503050406030204" pitchFamily="18" charset="0"/>
                        </a:rPr>
                        <m:t>×</m:t>
                      </m:r>
                      <m:r>
                        <a:rPr lang="en-US" i="1">
                          <a:latin typeface="Cambria Math" panose="02040503050406030204" pitchFamily="18" charset="0"/>
                        </a:rPr>
                        <m:t>𝐴</m:t>
                      </m:r>
                      <m:r>
                        <a:rPr lang="en-US">
                          <a:latin typeface="Cambria Math" panose="02040503050406030204" pitchFamily="18" charset="0"/>
                        </a:rPr>
                        <m:t>=</m:t>
                      </m:r>
                      <m:r>
                        <a:rPr lang="en-US" b="0" i="1" smtClean="0">
                          <a:latin typeface="Cambria Math" panose="02040503050406030204" pitchFamily="18" charset="0"/>
                        </a:rPr>
                        <m:t>2</m:t>
                      </m:r>
                      <m:r>
                        <a:rPr lang="en-US" i="1" smtClean="0">
                          <a:latin typeface="Cambria Math" panose="02040503050406030204" pitchFamily="18" charset="0"/>
                          <a:ea typeface="Cambria Math" panose="02040503050406030204" pitchFamily="18" charset="0"/>
                        </a:rPr>
                        <m:t>×</m:t>
                      </m:r>
                      <m:r>
                        <a:rPr lang="en-US">
                          <a:latin typeface="Cambria Math" panose="02040503050406030204" pitchFamily="18" charset="0"/>
                        </a:rPr>
                        <m:t>780 </m:t>
                      </m:r>
                      <m:f>
                        <m:fPr>
                          <m:type m:val="lin"/>
                          <m:ctrlPr>
                            <a:rPr lang="en-US" i="1">
                              <a:latin typeface="Cambria Math" panose="02040503050406030204" pitchFamily="18" charset="0"/>
                            </a:rPr>
                          </m:ctrlPr>
                        </m:fPr>
                        <m:num>
                          <m:r>
                            <a:rPr lang="en-US" i="1">
                              <a:latin typeface="Cambria Math" panose="02040503050406030204" pitchFamily="18" charset="0"/>
                            </a:rPr>
                            <m:t>𝑁</m:t>
                          </m:r>
                        </m:num>
                        <m:den>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a:latin typeface="Cambria Math" panose="02040503050406030204" pitchFamily="18" charset="0"/>
                                </a:rPr>
                                <m:t>2</m:t>
                              </m:r>
                            </m:sup>
                          </m:sSup>
                        </m:den>
                      </m:f>
                      <m:r>
                        <a:rPr lang="en-US">
                          <a:latin typeface="Cambria Math" panose="02040503050406030204" pitchFamily="18" charset="0"/>
                        </a:rPr>
                        <m:t>×16.2 </m:t>
                      </m:r>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a:latin typeface="Cambria Math" panose="02040503050406030204" pitchFamily="18" charset="0"/>
                            </a:rPr>
                            <m:t>2</m:t>
                          </m:r>
                        </m:sup>
                      </m:sSup>
                    </m:oMath>
                  </m:oMathPara>
                </a14:m>
                <a:endParaRPr lang="en-US" dirty="0"/>
              </a:p>
            </p:txBody>
          </p:sp>
        </mc:Choice>
        <mc:Fallback>
          <p:sp>
            <p:nvSpPr>
              <p:cNvPr id="15" name="Rectangle 14">
                <a:extLst>
                  <a:ext uri="{FF2B5EF4-FFF2-40B4-BE49-F238E27FC236}">
                    <a16:creationId xmlns:a16="http://schemas.microsoft.com/office/drawing/2014/main" id="{DF4F4206-7E4C-428F-963D-64515C687DCB}"/>
                  </a:ext>
                </a:extLst>
              </p:cNvPr>
              <p:cNvSpPr>
                <a:spLocks noRot="1" noChangeAspect="1" noMove="1" noResize="1" noEditPoints="1" noAdjustHandles="1" noChangeArrowheads="1" noChangeShapeType="1" noTextEdit="1"/>
              </p:cNvSpPr>
              <p:nvPr/>
            </p:nvSpPr>
            <p:spPr>
              <a:xfrm>
                <a:off x="2837937" y="5725011"/>
                <a:ext cx="4886338" cy="397096"/>
              </a:xfrm>
              <a:prstGeom prst="rect">
                <a:avLst/>
              </a:prstGeom>
              <a:blipFill>
                <a:blip r:embed="rId10"/>
                <a:stretch>
                  <a:fillRect t="-106154" b="-16153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Rectangle 15">
                <a:extLst>
                  <a:ext uri="{FF2B5EF4-FFF2-40B4-BE49-F238E27FC236}">
                    <a16:creationId xmlns:a16="http://schemas.microsoft.com/office/drawing/2014/main" id="{42394559-3F72-4975-ABAE-D6EB3DA048C9}"/>
                  </a:ext>
                </a:extLst>
              </p:cNvPr>
              <p:cNvSpPr/>
              <p:nvPr/>
            </p:nvSpPr>
            <p:spPr>
              <a:xfrm>
                <a:off x="4086931" y="6240118"/>
                <a:ext cx="1831784" cy="3915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𝑙𝑖𝑓𝑡</m:t>
                          </m:r>
                        </m:sub>
                      </m:sSub>
                      <m:r>
                        <a:rPr lang="en-US">
                          <a:latin typeface="Cambria Math" panose="02040503050406030204" pitchFamily="18" charset="0"/>
                        </a:rPr>
                        <m:t>=</m:t>
                      </m:r>
                      <m:r>
                        <a:rPr lang="en-US" b="0" i="0" smtClean="0">
                          <a:latin typeface="Cambria Math" panose="02040503050406030204" pitchFamily="18" charset="0"/>
                        </a:rPr>
                        <m:t>25272</m:t>
                      </m:r>
                      <m:r>
                        <a:rPr lang="en-US">
                          <a:latin typeface="Cambria Math" panose="02040503050406030204" pitchFamily="18" charset="0"/>
                        </a:rPr>
                        <m:t> </m:t>
                      </m:r>
                      <m:r>
                        <a:rPr lang="en-US" i="1">
                          <a:latin typeface="Cambria Math" panose="02040503050406030204" pitchFamily="18" charset="0"/>
                        </a:rPr>
                        <m:t>𝑁</m:t>
                      </m:r>
                    </m:oMath>
                  </m:oMathPara>
                </a14:m>
                <a:endParaRPr lang="en-US" dirty="0"/>
              </a:p>
            </p:txBody>
          </p:sp>
        </mc:Choice>
        <mc:Fallback>
          <p:sp>
            <p:nvSpPr>
              <p:cNvPr id="16" name="Rectangle 15">
                <a:extLst>
                  <a:ext uri="{FF2B5EF4-FFF2-40B4-BE49-F238E27FC236}">
                    <a16:creationId xmlns:a16="http://schemas.microsoft.com/office/drawing/2014/main" id="{42394559-3F72-4975-ABAE-D6EB3DA048C9}"/>
                  </a:ext>
                </a:extLst>
              </p:cNvPr>
              <p:cNvSpPr>
                <a:spLocks noRot="1" noChangeAspect="1" noMove="1" noResize="1" noEditPoints="1" noAdjustHandles="1" noChangeArrowheads="1" noChangeShapeType="1" noTextEdit="1"/>
              </p:cNvSpPr>
              <p:nvPr/>
            </p:nvSpPr>
            <p:spPr>
              <a:xfrm>
                <a:off x="4086931" y="6240118"/>
                <a:ext cx="1831784" cy="391582"/>
              </a:xfrm>
              <a:prstGeom prst="rect">
                <a:avLst/>
              </a:prstGeom>
              <a:blipFill>
                <a:blip r:embed="rId11"/>
                <a:stretch>
                  <a:fillRect b="-10938"/>
                </a:stretch>
              </a:blipFill>
            </p:spPr>
            <p:txBody>
              <a:bodyPr/>
              <a:lstStyle/>
              <a:p>
                <a:r>
                  <a:rPr lang="en-US">
                    <a:noFill/>
                  </a:rPr>
                  <a:t> </a:t>
                </a:r>
              </a:p>
            </p:txBody>
          </p:sp>
        </mc:Fallback>
      </mc:AlternateContent>
    </p:spTree>
    <p:extLst>
      <p:ext uri="{BB962C8B-B14F-4D97-AF65-F5344CB8AC3E}">
        <p14:creationId xmlns:p14="http://schemas.microsoft.com/office/powerpoint/2010/main" val="1530657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8: ANSWERS</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33578" y="733549"/>
            <a:ext cx="53018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342900" lvl="0" indent="-342900" eaLnBrk="0" fontAlgn="base" hangingPunct="0">
              <a:spcBef>
                <a:spcPct val="0"/>
              </a:spcBef>
              <a:spcAft>
                <a:spcPct val="0"/>
              </a:spcAft>
              <a:buSzTx/>
              <a:buFont typeface="Wingdings" panose="05000000000000000000" pitchFamily="2" charset="2"/>
              <a:buChar char="v"/>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 </a:t>
            </a:r>
            <a:r>
              <a:rPr lang="en-US" sz="2400" kern="0" dirty="0">
                <a:ea typeface="Times New Roman" panose="02020603050405020304" pitchFamily="18" charset="0"/>
              </a:rPr>
              <a:t>Calculate the Weight of the Airplane</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63E39E59-AAD4-40CF-BA59-D6119E2E9E7A}"/>
                  </a:ext>
                </a:extLst>
              </p:cNvPr>
              <p:cNvSpPr/>
              <p:nvPr/>
            </p:nvSpPr>
            <p:spPr>
              <a:xfrm>
                <a:off x="1680246" y="1206289"/>
                <a:ext cx="4675062" cy="400110"/>
              </a:xfrm>
              <a:prstGeom prst="rect">
                <a:avLst/>
              </a:prstGeom>
            </p:spPr>
            <p:txBody>
              <a:bodyPr wrap="none">
                <a:spAutoFit/>
              </a:bodyPr>
              <a:lstStyle/>
              <a:p>
                <a:r>
                  <a:rPr lang="en-US" sz="2000" dirty="0">
                    <a:latin typeface="Times New Roman" panose="02020603050405020304" pitchFamily="18" charset="0"/>
                    <a:ea typeface="Times New Roman" panose="02020603050405020304" pitchFamily="18" charset="0"/>
                    <a:cs typeface="Times New Roman" panose="02020603050405020304" pitchFamily="18" charset="0"/>
                  </a:rPr>
                  <a:t>The weight </a:t>
                </a:r>
                <a14:m>
                  <m:oMath xmlns:m="http://schemas.openxmlformats.org/officeDocument/2006/math">
                    <m:r>
                      <a:rPr lang="en-US" sz="2000" i="1">
                        <a:latin typeface="Cambria Math" panose="02040503050406030204" pitchFamily="18" charset="0"/>
                        <a:ea typeface="Times New Roman" panose="02020603050405020304" pitchFamily="18" charset="0"/>
                      </a:rPr>
                      <m:t>(</m:t>
                    </m:r>
                    <m:r>
                      <a:rPr lang="en-US" sz="2000" i="1">
                        <a:latin typeface="Cambria Math" panose="02040503050406030204" pitchFamily="18" charset="0"/>
                        <a:ea typeface="Times New Roman" panose="02020603050405020304" pitchFamily="18" charset="0"/>
                      </a:rPr>
                      <m:t>𝑊</m:t>
                    </m:r>
                    <m:r>
                      <a:rPr lang="en-US" sz="2000" i="1">
                        <a:latin typeface="Cambria Math" panose="02040503050406030204" pitchFamily="18" charset="0"/>
                        <a:ea typeface="Times New Roman" panose="02020603050405020304" pitchFamily="18" charset="0"/>
                      </a:rPr>
                      <m:t>)</m:t>
                    </m:r>
                  </m:oMath>
                </a14:m>
                <a:r>
                  <a:rPr lang="en-US" sz="2000" dirty="0">
                    <a:latin typeface="Times New Roman" panose="02020603050405020304" pitchFamily="18" charset="0"/>
                    <a:ea typeface="Times New Roman" panose="02020603050405020304" pitchFamily="18" charset="0"/>
                    <a:cs typeface="Times New Roman" panose="02020603050405020304" pitchFamily="18" charset="0"/>
                  </a:rPr>
                  <a:t> of the airplane is given by:</a:t>
                </a:r>
              </a:p>
            </p:txBody>
          </p:sp>
        </mc:Choice>
        <mc:Fallback xmlns="">
          <p:sp>
            <p:nvSpPr>
              <p:cNvPr id="2" name="Rectangle 1">
                <a:extLst>
                  <a:ext uri="{FF2B5EF4-FFF2-40B4-BE49-F238E27FC236}">
                    <a16:creationId xmlns:a16="http://schemas.microsoft.com/office/drawing/2014/main" id="{63E39E59-AAD4-40CF-BA59-D6119E2E9E7A}"/>
                  </a:ext>
                </a:extLst>
              </p:cNvPr>
              <p:cNvSpPr>
                <a:spLocks noRot="1" noChangeAspect="1" noMove="1" noResize="1" noEditPoints="1" noAdjustHandles="1" noChangeArrowheads="1" noChangeShapeType="1" noTextEdit="1"/>
              </p:cNvSpPr>
              <p:nvPr/>
            </p:nvSpPr>
            <p:spPr>
              <a:xfrm>
                <a:off x="1680246" y="1206289"/>
                <a:ext cx="4675062" cy="400110"/>
              </a:xfrm>
              <a:prstGeom prst="rect">
                <a:avLst/>
              </a:prstGeom>
              <a:blipFill>
                <a:blip r:embed="rId2"/>
                <a:stretch>
                  <a:fillRect l="-1434" t="-9091" r="-130"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7AC4C5E-3860-4946-B210-15D48D2ACC5C}"/>
                  </a:ext>
                </a:extLst>
              </p:cNvPr>
              <p:cNvSpPr/>
              <p:nvPr/>
            </p:nvSpPr>
            <p:spPr>
              <a:xfrm>
                <a:off x="3597655" y="1735455"/>
                <a:ext cx="121193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𝑊</m:t>
                      </m:r>
                      <m:r>
                        <a:rPr lang="en-US" sz="2000">
                          <a:latin typeface="Cambria Math" panose="02040503050406030204" pitchFamily="18" charset="0"/>
                        </a:rPr>
                        <m:t>=</m:t>
                      </m:r>
                      <m:r>
                        <a:rPr lang="en-US" sz="2000" i="1">
                          <a:latin typeface="Cambria Math" panose="02040503050406030204" pitchFamily="18" charset="0"/>
                        </a:rPr>
                        <m:t>𝑚𝑔</m:t>
                      </m:r>
                    </m:oMath>
                  </m:oMathPara>
                </a14:m>
                <a:endParaRPr lang="en-US" sz="2000" dirty="0"/>
              </a:p>
            </p:txBody>
          </p:sp>
        </mc:Choice>
        <mc:Fallback xmlns="">
          <p:sp>
            <p:nvSpPr>
              <p:cNvPr id="6" name="Rectangle 5">
                <a:extLst>
                  <a:ext uri="{FF2B5EF4-FFF2-40B4-BE49-F238E27FC236}">
                    <a16:creationId xmlns:a16="http://schemas.microsoft.com/office/drawing/2014/main" id="{A7AC4C5E-3860-4946-B210-15D48D2ACC5C}"/>
                  </a:ext>
                </a:extLst>
              </p:cNvPr>
              <p:cNvSpPr>
                <a:spLocks noRot="1" noChangeAspect="1" noMove="1" noResize="1" noEditPoints="1" noAdjustHandles="1" noChangeArrowheads="1" noChangeShapeType="1" noTextEdit="1"/>
              </p:cNvSpPr>
              <p:nvPr/>
            </p:nvSpPr>
            <p:spPr>
              <a:xfrm>
                <a:off x="3597655" y="1735455"/>
                <a:ext cx="1211935" cy="400110"/>
              </a:xfrm>
              <a:prstGeom prst="rect">
                <a:avLst/>
              </a:prstGeom>
              <a:blipFill>
                <a:blip r:embed="rId3"/>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CC1BE2E4-BAEF-4A33-80EF-5AE526CCBAE2}"/>
                  </a:ext>
                </a:extLst>
              </p:cNvPr>
              <p:cNvSpPr/>
              <p:nvPr/>
            </p:nvSpPr>
            <p:spPr>
              <a:xfrm>
                <a:off x="788565" y="1914103"/>
                <a:ext cx="6040074" cy="1015663"/>
              </a:xfrm>
              <a:prstGeom prst="rect">
                <a:avLst/>
              </a:prstGeom>
            </p:spPr>
            <p:txBody>
              <a:bodyPr wrap="square">
                <a:spAutoFit/>
              </a:bodyPr>
              <a:lstStyle/>
              <a:p>
                <a:r>
                  <a:rPr lang="en-US" sz="2000" dirty="0">
                    <a:latin typeface="Times New Roman" panose="02020603050405020304" pitchFamily="18" charset="0"/>
                    <a:ea typeface="Times New Roman" panose="02020603050405020304" pitchFamily="18" charset="0"/>
                    <a:cs typeface="Times New Roman" panose="02020603050405020304" pitchFamily="18" charset="0"/>
                  </a:rPr>
                  <a:t>Where:</a:t>
                </a:r>
              </a:p>
              <a:p>
                <a:pPr marL="342900" marR="0" lvl="0" indent="-342900">
                  <a:spcBef>
                    <a:spcPts val="0"/>
                  </a:spcBef>
                  <a:spcAft>
                    <a:spcPts val="0"/>
                  </a:spcAft>
                  <a:buSzPts val="1000"/>
                  <a:buFont typeface="Symbol" panose="05050102010706020507" pitchFamily="18" charset="2"/>
                  <a:buChar char=""/>
                  <a:tabLst>
                    <a:tab pos="457200" algn="l"/>
                  </a:tabLst>
                </a:pPr>
                <a14:m>
                  <m:oMath xmlns:m="http://schemas.openxmlformats.org/officeDocument/2006/math">
                    <m:r>
                      <a:rPr lang="en-US" sz="2000" i="1">
                        <a:latin typeface="Cambria Math" panose="02040503050406030204" pitchFamily="18" charset="0"/>
                        <a:ea typeface="Times New Roman" panose="02020603050405020304" pitchFamily="18" charset="0"/>
                      </a:rPr>
                      <m:t>𝑚</m:t>
                    </m:r>
                    <m:r>
                      <a:rPr lang="en-US" sz="2000" i="1">
                        <a:latin typeface="Cambria Math" panose="02040503050406030204" pitchFamily="18" charset="0"/>
                        <a:ea typeface="Times New Roman" panose="02020603050405020304" pitchFamily="18" charset="0"/>
                      </a:rPr>
                      <m:t>=1340 </m:t>
                    </m:r>
                    <m:r>
                      <a:rPr lang="en-US" sz="2000" i="1">
                        <a:latin typeface="Cambria Math" panose="02040503050406030204" pitchFamily="18" charset="0"/>
                        <a:ea typeface="Times New Roman" panose="02020603050405020304" pitchFamily="18" charset="0"/>
                      </a:rPr>
                      <m:t>𝑘𝑔</m:t>
                    </m:r>
                  </m:oMath>
                </a14:m>
                <a:r>
                  <a:rPr lang="en-US" sz="2000" dirty="0">
                    <a:latin typeface="Times New Roman" panose="02020603050405020304" pitchFamily="18" charset="0"/>
                    <a:ea typeface="Times New Roman" panose="02020603050405020304" pitchFamily="18" charset="0"/>
                    <a:cs typeface="Times New Roman" panose="02020603050405020304" pitchFamily="18" charset="0"/>
                  </a:rPr>
                  <a:t> is the mass of the airplane.</a:t>
                </a:r>
              </a:p>
              <a:p>
                <a:pPr marL="342900" marR="0" lvl="0" indent="-342900">
                  <a:spcBef>
                    <a:spcPts val="0"/>
                  </a:spcBef>
                  <a:spcAft>
                    <a:spcPts val="0"/>
                  </a:spcAft>
                  <a:buSzPts val="1000"/>
                  <a:buFont typeface="Symbol" panose="05050102010706020507" pitchFamily="18" charset="2"/>
                  <a:buChar char=""/>
                  <a:tabLst>
                    <a:tab pos="457200" algn="l"/>
                  </a:tabLst>
                </a:pPr>
                <a14:m>
                  <m:oMath xmlns:m="http://schemas.openxmlformats.org/officeDocument/2006/math">
                    <m:r>
                      <a:rPr lang="en-US" sz="2000" i="1">
                        <a:latin typeface="Cambria Math" panose="02040503050406030204" pitchFamily="18" charset="0"/>
                        <a:ea typeface="Times New Roman" panose="02020603050405020304" pitchFamily="18" charset="0"/>
                      </a:rPr>
                      <m:t>𝑔</m:t>
                    </m:r>
                    <m:r>
                      <a:rPr lang="en-US" sz="2000" i="1">
                        <a:latin typeface="Cambria Math" panose="02040503050406030204" pitchFamily="18" charset="0"/>
                        <a:ea typeface="Times New Roman" panose="02020603050405020304" pitchFamily="18" charset="0"/>
                      </a:rPr>
                      <m:t>=9.81 </m:t>
                    </m:r>
                    <m:r>
                      <a:rPr lang="en-US" sz="2000" i="1">
                        <a:latin typeface="Cambria Math" panose="02040503050406030204" pitchFamily="18" charset="0"/>
                        <a:ea typeface="Times New Roman" panose="02020603050405020304" pitchFamily="18" charset="0"/>
                      </a:rPr>
                      <m:t>𝑚</m:t>
                    </m:r>
                    <m:r>
                      <a:rPr lang="en-US" sz="2000" i="1">
                        <a:latin typeface="Cambria Math" panose="02040503050406030204" pitchFamily="18" charset="0"/>
                        <a:ea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rPr>
                        </m:ctrlPr>
                      </m:sSupPr>
                      <m:e>
                        <m:r>
                          <a:rPr lang="en-US" sz="2000" i="1">
                            <a:latin typeface="Cambria Math" panose="02040503050406030204" pitchFamily="18" charset="0"/>
                            <a:ea typeface="Times New Roman" panose="02020603050405020304" pitchFamily="18" charset="0"/>
                          </a:rPr>
                          <m:t>𝑠</m:t>
                        </m:r>
                      </m:e>
                      <m:sup>
                        <m:r>
                          <a:rPr lang="en-US" sz="2000" i="1">
                            <a:latin typeface="Cambria Math" panose="02040503050406030204" pitchFamily="18" charset="0"/>
                            <a:ea typeface="Times New Roman" panose="02020603050405020304" pitchFamily="18" charset="0"/>
                          </a:rPr>
                          <m:t>2</m:t>
                        </m:r>
                      </m:sup>
                    </m:sSup>
                  </m:oMath>
                </a14:m>
                <a:r>
                  <a:rPr lang="en-US" sz="2000" dirty="0">
                    <a:latin typeface="Times New Roman" panose="02020603050405020304" pitchFamily="18" charset="0"/>
                    <a:ea typeface="Times New Roman" panose="02020603050405020304" pitchFamily="18" charset="0"/>
                    <a:cs typeface="Times New Roman" panose="02020603050405020304" pitchFamily="18" charset="0"/>
                  </a:rPr>
                  <a:t> is the acceleration due to gravity.</a:t>
                </a:r>
              </a:p>
            </p:txBody>
          </p:sp>
        </mc:Choice>
        <mc:Fallback xmlns="">
          <p:sp>
            <p:nvSpPr>
              <p:cNvPr id="17" name="Rectangle 16">
                <a:extLst>
                  <a:ext uri="{FF2B5EF4-FFF2-40B4-BE49-F238E27FC236}">
                    <a16:creationId xmlns:a16="http://schemas.microsoft.com/office/drawing/2014/main" id="{CC1BE2E4-BAEF-4A33-80EF-5AE526CCBAE2}"/>
                  </a:ext>
                </a:extLst>
              </p:cNvPr>
              <p:cNvSpPr>
                <a:spLocks noRot="1" noChangeAspect="1" noMove="1" noResize="1" noEditPoints="1" noAdjustHandles="1" noChangeArrowheads="1" noChangeShapeType="1" noTextEdit="1"/>
              </p:cNvSpPr>
              <p:nvPr/>
            </p:nvSpPr>
            <p:spPr>
              <a:xfrm>
                <a:off x="788565" y="1914103"/>
                <a:ext cx="6040074" cy="1015663"/>
              </a:xfrm>
              <a:prstGeom prst="rect">
                <a:avLst/>
              </a:prstGeom>
              <a:blipFill>
                <a:blip r:embed="rId4"/>
                <a:stretch>
                  <a:fillRect l="-1009" t="-3593" b="-9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28D3DCE3-89E3-4A49-B201-B86902D3042A}"/>
                  </a:ext>
                </a:extLst>
              </p:cNvPr>
              <p:cNvSpPr/>
              <p:nvPr/>
            </p:nvSpPr>
            <p:spPr>
              <a:xfrm>
                <a:off x="2165315" y="3123203"/>
                <a:ext cx="463453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𝑊</m:t>
                      </m:r>
                      <m:r>
                        <a:rPr lang="en-US" sz="2000">
                          <a:latin typeface="Cambria Math" panose="02040503050406030204" pitchFamily="18" charset="0"/>
                        </a:rPr>
                        <m:t>=1340 </m:t>
                      </m:r>
                      <m:r>
                        <a:rPr lang="en-US" sz="2000" i="1">
                          <a:latin typeface="Cambria Math" panose="02040503050406030204" pitchFamily="18" charset="0"/>
                        </a:rPr>
                        <m:t>𝑘𝑔</m:t>
                      </m:r>
                      <m:r>
                        <a:rPr lang="en-US" sz="2000">
                          <a:latin typeface="Cambria Math" panose="02040503050406030204" pitchFamily="18" charset="0"/>
                        </a:rPr>
                        <m:t>×9.81</m:t>
                      </m:r>
                      <m:f>
                        <m:fPr>
                          <m:type m:val="lin"/>
                          <m:ctrlPr>
                            <a:rPr lang="en-US" sz="2000" i="1">
                              <a:latin typeface="Cambria Math" panose="02040503050406030204" pitchFamily="18" charset="0"/>
                            </a:rPr>
                          </m:ctrlPr>
                        </m:fPr>
                        <m:num>
                          <m:r>
                            <a:rPr lang="en-US" sz="2000" i="1">
                              <a:latin typeface="Cambria Math" panose="02040503050406030204" pitchFamily="18" charset="0"/>
                            </a:rPr>
                            <m:t>𝑚</m:t>
                          </m:r>
                        </m:num>
                        <m:den>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a:latin typeface="Cambria Math" panose="02040503050406030204" pitchFamily="18" charset="0"/>
                                </a:rPr>
                                <m:t>2</m:t>
                              </m:r>
                            </m:sup>
                          </m:sSup>
                        </m:den>
                      </m:f>
                      <m:r>
                        <a:rPr lang="en-US" sz="2000">
                          <a:latin typeface="Cambria Math" panose="02040503050406030204" pitchFamily="18" charset="0"/>
                        </a:rPr>
                        <m:t>=13145.4</m:t>
                      </m:r>
                      <m:r>
                        <a:rPr lang="en-US" sz="2000" i="1">
                          <a:latin typeface="Cambria Math" panose="02040503050406030204" pitchFamily="18" charset="0"/>
                        </a:rPr>
                        <m:t>𝑁</m:t>
                      </m:r>
                    </m:oMath>
                  </m:oMathPara>
                </a14:m>
                <a:endParaRPr lang="en-US" sz="2000" dirty="0"/>
              </a:p>
            </p:txBody>
          </p:sp>
        </mc:Choice>
        <mc:Fallback xmlns="">
          <p:sp>
            <p:nvSpPr>
              <p:cNvPr id="18" name="Rectangle 17">
                <a:extLst>
                  <a:ext uri="{FF2B5EF4-FFF2-40B4-BE49-F238E27FC236}">
                    <a16:creationId xmlns:a16="http://schemas.microsoft.com/office/drawing/2014/main" id="{28D3DCE3-89E3-4A49-B201-B86902D3042A}"/>
                  </a:ext>
                </a:extLst>
              </p:cNvPr>
              <p:cNvSpPr>
                <a:spLocks noRot="1" noChangeAspect="1" noMove="1" noResize="1" noEditPoints="1" noAdjustHandles="1" noChangeArrowheads="1" noChangeShapeType="1" noTextEdit="1"/>
              </p:cNvSpPr>
              <p:nvPr/>
            </p:nvSpPr>
            <p:spPr>
              <a:xfrm>
                <a:off x="2165315" y="3123203"/>
                <a:ext cx="4634538" cy="400110"/>
              </a:xfrm>
              <a:prstGeom prst="rect">
                <a:avLst/>
              </a:prstGeom>
              <a:blipFill>
                <a:blip r:embed="rId5"/>
                <a:stretch>
                  <a:fillRect t="-115152" b="-178788"/>
                </a:stretch>
              </a:blipFill>
            </p:spPr>
            <p:txBody>
              <a:bodyPr/>
              <a:lstStyle/>
              <a:p>
                <a:r>
                  <a:rPr lang="en-US">
                    <a:noFill/>
                  </a:rPr>
                  <a:t> </a:t>
                </a:r>
              </a:p>
            </p:txBody>
          </p:sp>
        </mc:Fallback>
      </mc:AlternateContent>
      <p:sp>
        <p:nvSpPr>
          <p:cNvPr id="19" name="Rectangle 18">
            <a:extLst>
              <a:ext uri="{FF2B5EF4-FFF2-40B4-BE49-F238E27FC236}">
                <a16:creationId xmlns:a16="http://schemas.microsoft.com/office/drawing/2014/main" id="{AE467D64-C99C-4B66-8136-6096B702BDE4}"/>
              </a:ext>
            </a:extLst>
          </p:cNvPr>
          <p:cNvSpPr>
            <a:spLocks noChangeArrowheads="1"/>
          </p:cNvSpPr>
          <p:nvPr/>
        </p:nvSpPr>
        <p:spPr bwMode="auto">
          <a:xfrm>
            <a:off x="33578" y="3640409"/>
            <a:ext cx="53018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342900" lvl="0" indent="-342900" eaLnBrk="0" fontAlgn="base" hangingPunct="0">
              <a:spcBef>
                <a:spcPct val="0"/>
              </a:spcBef>
              <a:spcAft>
                <a:spcPct val="0"/>
              </a:spcAft>
              <a:buSzTx/>
              <a:buFont typeface="Wingdings" panose="05000000000000000000" pitchFamily="2" charset="2"/>
              <a:buChar char="v"/>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 </a:t>
            </a:r>
            <a:r>
              <a:rPr lang="en-US" sz="2400" kern="0" dirty="0">
                <a:ea typeface="Times New Roman" panose="02020603050405020304" pitchFamily="18" charset="0"/>
              </a:rPr>
              <a:t>Calculate the Net Vertical Force</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0B2DD4FC-C355-4CB6-BBA4-80720ACEC5C9}"/>
                  </a:ext>
                </a:extLst>
              </p:cNvPr>
              <p:cNvSpPr/>
              <p:nvPr/>
            </p:nvSpPr>
            <p:spPr>
              <a:xfrm>
                <a:off x="424112" y="4189359"/>
                <a:ext cx="8031989" cy="707886"/>
              </a:xfrm>
              <a:prstGeom prst="rect">
                <a:avLst/>
              </a:prstGeom>
            </p:spPr>
            <p:txBody>
              <a:bodyPr wrap="square">
                <a:spAutoFit/>
              </a:bodyPr>
              <a:lstStyle/>
              <a:p>
                <a:r>
                  <a:rPr lang="en-US" sz="2000" dirty="0">
                    <a:latin typeface="Times New Roman" panose="02020603050405020304" pitchFamily="18" charset="0"/>
                    <a:ea typeface="Times New Roman" panose="02020603050405020304" pitchFamily="18" charset="0"/>
                  </a:rPr>
                  <a:t>The net vertical force </a:t>
                </a:r>
                <a14:m>
                  <m:oMath xmlns:m="http://schemas.openxmlformats.org/officeDocument/2006/math">
                    <m:d>
                      <m:dPr>
                        <m:ctrlPr>
                          <a:rPr lang="en-US" sz="2000" i="1">
                            <a:latin typeface="Cambria Math" panose="02040503050406030204" pitchFamily="18" charset="0"/>
                            <a:ea typeface="Times New Roman" panose="02020603050405020304" pitchFamily="18" charset="0"/>
                          </a:rPr>
                        </m:ctrlPr>
                      </m:dPr>
                      <m:e>
                        <m:sSub>
                          <m:sSubPr>
                            <m:ctrlPr>
                              <a:rPr lang="en-US" sz="2000" i="1">
                                <a:latin typeface="Cambria Math" panose="02040503050406030204" pitchFamily="18" charset="0"/>
                                <a:ea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rPr>
                              <m:t>𝐹</m:t>
                            </m:r>
                          </m:e>
                          <m:sub>
                            <m:r>
                              <a:rPr lang="en-US" sz="2000" i="1">
                                <a:latin typeface="Cambria Math" panose="02040503050406030204" pitchFamily="18" charset="0"/>
                                <a:ea typeface="Times New Roman" panose="02020603050405020304" pitchFamily="18" charset="0"/>
                              </a:rPr>
                              <m:t>𝑛𝑒𝑡</m:t>
                            </m:r>
                          </m:sub>
                        </m:sSub>
                      </m:e>
                    </m:d>
                  </m:oMath>
                </a14:m>
                <a:r>
                  <a:rPr lang="en-US" sz="2000" dirty="0">
                    <a:latin typeface="Times New Roman" panose="02020603050405020304" pitchFamily="18" charset="0"/>
                    <a:ea typeface="Times New Roman" panose="02020603050405020304" pitchFamily="18" charset="0"/>
                  </a:rPr>
                  <a:t> on the airplane is the difference between the lift force and the weight:</a:t>
                </a:r>
              </a:p>
            </p:txBody>
          </p:sp>
        </mc:Choice>
        <mc:Fallback xmlns="">
          <p:sp>
            <p:nvSpPr>
              <p:cNvPr id="20" name="Rectangle 19">
                <a:extLst>
                  <a:ext uri="{FF2B5EF4-FFF2-40B4-BE49-F238E27FC236}">
                    <a16:creationId xmlns:a16="http://schemas.microsoft.com/office/drawing/2014/main" id="{0B2DD4FC-C355-4CB6-BBA4-80720ACEC5C9}"/>
                  </a:ext>
                </a:extLst>
              </p:cNvPr>
              <p:cNvSpPr>
                <a:spLocks noRot="1" noChangeAspect="1" noMove="1" noResize="1" noEditPoints="1" noAdjustHandles="1" noChangeArrowheads="1" noChangeShapeType="1" noTextEdit="1"/>
              </p:cNvSpPr>
              <p:nvPr/>
            </p:nvSpPr>
            <p:spPr>
              <a:xfrm>
                <a:off x="424112" y="4189359"/>
                <a:ext cx="8031989" cy="707886"/>
              </a:xfrm>
              <a:prstGeom prst="rect">
                <a:avLst/>
              </a:prstGeom>
              <a:blipFill>
                <a:blip r:embed="rId6"/>
                <a:stretch>
                  <a:fillRect l="-835" t="-4310" r="-987" b="-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582CED31-5EA2-4F22-AA77-15B403935E61}"/>
                  </a:ext>
                </a:extLst>
              </p:cNvPr>
              <p:cNvSpPr/>
              <p:nvPr/>
            </p:nvSpPr>
            <p:spPr>
              <a:xfrm>
                <a:off x="2871775" y="4906381"/>
                <a:ext cx="2061462" cy="424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𝑛𝑒𝑡</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𝑙𝑖𝑓𝑡</m:t>
                          </m:r>
                        </m:sub>
                      </m:sSub>
                      <m:r>
                        <a:rPr lang="en-US" sz="2000">
                          <a:latin typeface="Cambria Math" panose="02040503050406030204" pitchFamily="18" charset="0"/>
                        </a:rPr>
                        <m:t>−</m:t>
                      </m:r>
                      <m:r>
                        <a:rPr lang="en-US" sz="2000" i="1">
                          <a:latin typeface="Cambria Math" panose="02040503050406030204" pitchFamily="18" charset="0"/>
                        </a:rPr>
                        <m:t>𝑊</m:t>
                      </m:r>
                    </m:oMath>
                  </m:oMathPara>
                </a14:m>
                <a:endParaRPr lang="en-US" sz="2000" dirty="0"/>
              </a:p>
            </p:txBody>
          </p:sp>
        </mc:Choice>
        <mc:Fallback xmlns="">
          <p:sp>
            <p:nvSpPr>
              <p:cNvPr id="21" name="Rectangle 20">
                <a:extLst>
                  <a:ext uri="{FF2B5EF4-FFF2-40B4-BE49-F238E27FC236}">
                    <a16:creationId xmlns:a16="http://schemas.microsoft.com/office/drawing/2014/main" id="{582CED31-5EA2-4F22-AA77-15B403935E61}"/>
                  </a:ext>
                </a:extLst>
              </p:cNvPr>
              <p:cNvSpPr>
                <a:spLocks noRot="1" noChangeAspect="1" noMove="1" noResize="1" noEditPoints="1" noAdjustHandles="1" noChangeArrowheads="1" noChangeShapeType="1" noTextEdit="1"/>
              </p:cNvSpPr>
              <p:nvPr/>
            </p:nvSpPr>
            <p:spPr>
              <a:xfrm>
                <a:off x="2871775" y="4906381"/>
                <a:ext cx="2061462" cy="424732"/>
              </a:xfrm>
              <a:prstGeom prst="rect">
                <a:avLst/>
              </a:prstGeom>
              <a:blipFill>
                <a:blip r:embed="rId7"/>
                <a:stretch>
                  <a:fillRect b="-8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Rectangle 21">
                <a:extLst>
                  <a:ext uri="{FF2B5EF4-FFF2-40B4-BE49-F238E27FC236}">
                    <a16:creationId xmlns:a16="http://schemas.microsoft.com/office/drawing/2014/main" id="{00B33318-3C2B-42D6-A002-DBA54EE826B1}"/>
                  </a:ext>
                </a:extLst>
              </p:cNvPr>
              <p:cNvSpPr/>
              <p:nvPr/>
            </p:nvSpPr>
            <p:spPr>
              <a:xfrm>
                <a:off x="2301799" y="5409403"/>
                <a:ext cx="345979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𝑛𝑒𝑡</m:t>
                          </m:r>
                        </m:sub>
                      </m:sSub>
                      <m:r>
                        <a:rPr lang="en-US" sz="2000">
                          <a:latin typeface="Cambria Math" panose="02040503050406030204" pitchFamily="18" charset="0"/>
                        </a:rPr>
                        <m:t>=</m:t>
                      </m:r>
                      <m:r>
                        <a:rPr lang="en-US" sz="2000" i="1">
                          <a:latin typeface="Cambria Math" panose="02040503050406030204" pitchFamily="18" charset="0"/>
                        </a:rPr>
                        <m:t>25272</m:t>
                      </m:r>
                      <m:r>
                        <a:rPr lang="en-US" sz="2000" b="0" i="1" smtClean="0">
                          <a:latin typeface="Cambria Math" panose="02040503050406030204" pitchFamily="18" charset="0"/>
                        </a:rPr>
                        <m:t> </m:t>
                      </m:r>
                      <m:r>
                        <a:rPr lang="en-US" sz="2000" i="1">
                          <a:latin typeface="Cambria Math" panose="02040503050406030204" pitchFamily="18" charset="0"/>
                        </a:rPr>
                        <m:t>𝑁</m:t>
                      </m:r>
                      <m:r>
                        <a:rPr lang="en-US" sz="2000">
                          <a:latin typeface="Cambria Math" panose="02040503050406030204" pitchFamily="18" charset="0"/>
                        </a:rPr>
                        <m:t>−13145.4 </m:t>
                      </m:r>
                      <m:r>
                        <a:rPr lang="en-US" sz="2000" i="1">
                          <a:latin typeface="Cambria Math" panose="02040503050406030204" pitchFamily="18" charset="0"/>
                        </a:rPr>
                        <m:t>𝑁</m:t>
                      </m:r>
                    </m:oMath>
                  </m:oMathPara>
                </a14:m>
                <a:endParaRPr lang="en-US" sz="2000" dirty="0"/>
              </a:p>
            </p:txBody>
          </p:sp>
        </mc:Choice>
        <mc:Fallback>
          <p:sp>
            <p:nvSpPr>
              <p:cNvPr id="22" name="Rectangle 21">
                <a:extLst>
                  <a:ext uri="{FF2B5EF4-FFF2-40B4-BE49-F238E27FC236}">
                    <a16:creationId xmlns:a16="http://schemas.microsoft.com/office/drawing/2014/main" id="{00B33318-3C2B-42D6-A002-DBA54EE826B1}"/>
                  </a:ext>
                </a:extLst>
              </p:cNvPr>
              <p:cNvSpPr>
                <a:spLocks noRot="1" noChangeAspect="1" noMove="1" noResize="1" noEditPoints="1" noAdjustHandles="1" noChangeArrowheads="1" noChangeShapeType="1" noTextEdit="1"/>
              </p:cNvSpPr>
              <p:nvPr/>
            </p:nvSpPr>
            <p:spPr>
              <a:xfrm>
                <a:off x="2301799" y="5409403"/>
                <a:ext cx="3459793" cy="400110"/>
              </a:xfrm>
              <a:prstGeom prst="rect">
                <a:avLst/>
              </a:prstGeom>
              <a:blipFill>
                <a:blip r:embed="rId8"/>
                <a:stretch>
                  <a:fillRect b="-15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Rectangle 22">
                <a:extLst>
                  <a:ext uri="{FF2B5EF4-FFF2-40B4-BE49-F238E27FC236}">
                    <a16:creationId xmlns:a16="http://schemas.microsoft.com/office/drawing/2014/main" id="{88D05DCE-60CF-4F43-B463-DC491EF6C3B8}"/>
                  </a:ext>
                </a:extLst>
              </p:cNvPr>
              <p:cNvSpPr/>
              <p:nvPr/>
            </p:nvSpPr>
            <p:spPr>
              <a:xfrm>
                <a:off x="3002728" y="6032417"/>
                <a:ext cx="238251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𝑛𝑒𝑡</m:t>
                          </m:r>
                        </m:sub>
                      </m:sSub>
                      <m:r>
                        <a:rPr lang="en-US" sz="2000">
                          <a:latin typeface="Cambria Math" panose="02040503050406030204" pitchFamily="18" charset="0"/>
                        </a:rPr>
                        <m:t>=</m:t>
                      </m:r>
                      <m:r>
                        <a:rPr lang="en-US" sz="2000" b="0" i="0" smtClean="0">
                          <a:latin typeface="Cambria Math" panose="02040503050406030204" pitchFamily="18" charset="0"/>
                        </a:rPr>
                        <m:t>+12126.6</m:t>
                      </m:r>
                      <m:r>
                        <a:rPr lang="en-US" sz="2000">
                          <a:latin typeface="Cambria Math" panose="02040503050406030204" pitchFamily="18" charset="0"/>
                        </a:rPr>
                        <m:t> </m:t>
                      </m:r>
                      <m:r>
                        <a:rPr lang="en-US" sz="2000" i="1">
                          <a:latin typeface="Cambria Math" panose="02040503050406030204" pitchFamily="18" charset="0"/>
                        </a:rPr>
                        <m:t>𝑁</m:t>
                      </m:r>
                    </m:oMath>
                  </m:oMathPara>
                </a14:m>
                <a:endParaRPr lang="en-US" sz="2000" dirty="0"/>
              </a:p>
            </p:txBody>
          </p:sp>
        </mc:Choice>
        <mc:Fallback>
          <p:sp>
            <p:nvSpPr>
              <p:cNvPr id="23" name="Rectangle 22">
                <a:extLst>
                  <a:ext uri="{FF2B5EF4-FFF2-40B4-BE49-F238E27FC236}">
                    <a16:creationId xmlns:a16="http://schemas.microsoft.com/office/drawing/2014/main" id="{88D05DCE-60CF-4F43-B463-DC491EF6C3B8}"/>
                  </a:ext>
                </a:extLst>
              </p:cNvPr>
              <p:cNvSpPr>
                <a:spLocks noRot="1" noChangeAspect="1" noMove="1" noResize="1" noEditPoints="1" noAdjustHandles="1" noChangeArrowheads="1" noChangeShapeType="1" noTextEdit="1"/>
              </p:cNvSpPr>
              <p:nvPr/>
            </p:nvSpPr>
            <p:spPr>
              <a:xfrm>
                <a:off x="3002728" y="6032417"/>
                <a:ext cx="2382512" cy="400110"/>
              </a:xfrm>
              <a:prstGeom prst="rect">
                <a:avLst/>
              </a:prstGeom>
              <a:blipFill>
                <a:blip r:embed="rId9"/>
                <a:stretch>
                  <a:fillRect b="-1538"/>
                </a:stretch>
              </a:blipFill>
            </p:spPr>
            <p:txBody>
              <a:bodyPr/>
              <a:lstStyle/>
              <a:p>
                <a:r>
                  <a:rPr lang="en-US">
                    <a:noFill/>
                  </a:rPr>
                  <a:t> </a:t>
                </a:r>
              </a:p>
            </p:txBody>
          </p:sp>
        </mc:Fallback>
      </mc:AlternateContent>
    </p:spTree>
    <p:extLst>
      <p:ext uri="{BB962C8B-B14F-4D97-AF65-F5344CB8AC3E}">
        <p14:creationId xmlns:p14="http://schemas.microsoft.com/office/powerpoint/2010/main" val="2940117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8: ANSWERS</a:t>
            </a:r>
          </a:p>
        </p:txBody>
      </p:sp>
      <p:sp>
        <p:nvSpPr>
          <p:cNvPr id="19" name="Rectangle 18">
            <a:extLst>
              <a:ext uri="{FF2B5EF4-FFF2-40B4-BE49-F238E27FC236}">
                <a16:creationId xmlns:a16="http://schemas.microsoft.com/office/drawing/2014/main" id="{AE467D64-C99C-4B66-8136-6096B702BDE4}"/>
              </a:ext>
            </a:extLst>
          </p:cNvPr>
          <p:cNvSpPr>
            <a:spLocks noChangeArrowheads="1"/>
          </p:cNvSpPr>
          <p:nvPr/>
        </p:nvSpPr>
        <p:spPr bwMode="auto">
          <a:xfrm>
            <a:off x="33578" y="779760"/>
            <a:ext cx="53018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marL="342900" lvl="0" indent="-342900" eaLnBrk="0" fontAlgn="base" hangingPunct="0">
              <a:spcBef>
                <a:spcPct val="0"/>
              </a:spcBef>
              <a:spcAft>
                <a:spcPct val="0"/>
              </a:spcAft>
              <a:buSzTx/>
              <a:buFont typeface="Wingdings" panose="05000000000000000000" pitchFamily="2" charset="2"/>
              <a:buChar char="v"/>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 </a:t>
            </a:r>
            <a:r>
              <a:rPr lang="en-US" sz="2400" kern="0" dirty="0">
                <a:ea typeface="Times New Roman" panose="02020603050405020304" pitchFamily="18" charset="0"/>
              </a:rPr>
              <a:t>Calculate the Net Vertical Force</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p:sp>
        <p:nvSpPr>
          <p:cNvPr id="4" name="Rectangle 3">
            <a:extLst>
              <a:ext uri="{FF2B5EF4-FFF2-40B4-BE49-F238E27FC236}">
                <a16:creationId xmlns:a16="http://schemas.microsoft.com/office/drawing/2014/main" id="{00906A7F-3BF0-4A61-9416-52D457C64FA2}"/>
              </a:ext>
            </a:extLst>
          </p:cNvPr>
          <p:cNvSpPr/>
          <p:nvPr/>
        </p:nvSpPr>
        <p:spPr>
          <a:xfrm>
            <a:off x="287328" y="1818632"/>
            <a:ext cx="8368007" cy="1200329"/>
          </a:xfrm>
          <a:prstGeom prst="rect">
            <a:avLst/>
          </a:prstGeom>
        </p:spPr>
        <p:txBody>
          <a:bodyPr wrap="square">
            <a:spAutoFit/>
          </a:bodyPr>
          <a:lstStyle/>
          <a:p>
            <a:pPr algn="just"/>
            <a:r>
              <a:rPr lang="en-US" sz="2400" dirty="0">
                <a:latin typeface="Times New Roman" panose="02020603050405020304" pitchFamily="18" charset="0"/>
                <a:ea typeface="Times New Roman" panose="02020603050405020304" pitchFamily="18" charset="0"/>
              </a:rPr>
              <a:t>The net vertical force on the airplane is +12126.6 N. The airplane is experiencing an upward net force, indicating that the lift from its two wings is sufficient to completely counteract its weight.</a:t>
            </a:r>
          </a:p>
        </p:txBody>
      </p:sp>
    </p:spTree>
    <p:extLst>
      <p:ext uri="{BB962C8B-B14F-4D97-AF65-F5344CB8AC3E}">
        <p14:creationId xmlns:p14="http://schemas.microsoft.com/office/powerpoint/2010/main" val="76585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Q&amp;A?</a:t>
            </a:r>
            <a:br>
              <a:rPr lang="en-US" dirty="0"/>
            </a:br>
            <a:r>
              <a:rPr lang="en-US" dirty="0"/>
              <a:t>Office hours:</a:t>
            </a:r>
          </a:p>
        </p:txBody>
      </p:sp>
    </p:spTree>
    <p:extLst>
      <p:ext uri="{BB962C8B-B14F-4D97-AF65-F5344CB8AC3E}">
        <p14:creationId xmlns:p14="http://schemas.microsoft.com/office/powerpoint/2010/main" val="40949671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9-Extension</a:t>
            </a:r>
          </a:p>
        </p:txBody>
      </p:sp>
      <p:sp>
        <p:nvSpPr>
          <p:cNvPr id="6" name="Rectangle 5">
            <a:extLst>
              <a:ext uri="{FF2B5EF4-FFF2-40B4-BE49-F238E27FC236}">
                <a16:creationId xmlns:a16="http://schemas.microsoft.com/office/drawing/2014/main" id="{CBFF4B8C-D8B1-441D-BBF4-A344D1DD8A40}"/>
              </a:ext>
            </a:extLst>
          </p:cNvPr>
          <p:cNvSpPr/>
          <p:nvPr/>
        </p:nvSpPr>
        <p:spPr>
          <a:xfrm>
            <a:off x="255865" y="965831"/>
            <a:ext cx="8502242" cy="1938992"/>
          </a:xfrm>
          <a:prstGeom prst="rect">
            <a:avLst/>
          </a:prstGeom>
        </p:spPr>
        <p:txBody>
          <a:bodyPr wrap="square">
            <a:spAutoFit/>
          </a:bodyPr>
          <a:lstStyle/>
          <a:p>
            <a:pPr lvl="0" algn="just"/>
            <a:r>
              <a:rPr lang="en-US" sz="2400" dirty="0">
                <a:solidFill>
                  <a:prstClr val="black"/>
                </a:solidFill>
                <a:latin typeface="Times New Roman" panose="02020603050405020304" pitchFamily="18" charset="0"/>
                <a:cs typeface="Times New Roman" panose="02020603050405020304" pitchFamily="18" charset="0"/>
              </a:rPr>
              <a:t>A cube of side length 10.0 cm and made of unknown material floats at the surface between water and oil. The oil has a density of 810 kg/m</a:t>
            </a:r>
            <a:r>
              <a:rPr lang="en-US" sz="2400" baseline="30000" dirty="0">
                <a:solidFill>
                  <a:prstClr val="black"/>
                </a:solidFill>
                <a:latin typeface="Times New Roman" panose="02020603050405020304" pitchFamily="18" charset="0"/>
                <a:cs typeface="Times New Roman" panose="02020603050405020304" pitchFamily="18" charset="0"/>
              </a:rPr>
              <a:t>3</a:t>
            </a:r>
            <a:r>
              <a:rPr lang="en-US" sz="2400" dirty="0">
                <a:solidFill>
                  <a:prstClr val="black"/>
                </a:solidFill>
                <a:latin typeface="Times New Roman" panose="02020603050405020304" pitchFamily="18" charset="0"/>
                <a:cs typeface="Times New Roman" panose="02020603050405020304" pitchFamily="18" charset="0"/>
              </a:rPr>
              <a:t>. If the cube floats so that it is 72% in the water and 28% in the oil (hence it is completely submerged), what is the mass of the cube and what is the buoyant force on the cube? </a:t>
            </a:r>
            <a:endParaRPr lang="en-US"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2791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9: ANSWERS</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16401457-D820-4441-B36E-B316AA2A47D0}"/>
                  </a:ext>
                </a:extLst>
              </p:cNvPr>
              <p:cNvSpPr/>
              <p:nvPr/>
            </p:nvSpPr>
            <p:spPr>
              <a:xfrm>
                <a:off x="205531" y="934507"/>
                <a:ext cx="8678410" cy="1938992"/>
              </a:xfrm>
              <a:prstGeom prst="rect">
                <a:avLst/>
              </a:prstGeom>
            </p:spPr>
            <p:txBody>
              <a:bodyPr wrap="square">
                <a:spAutoFit/>
              </a:bodyPr>
              <a:lstStyle/>
              <a:p>
                <a:pPr lvl="0" algn="just"/>
                <a:r>
                  <a:rPr lang="en-US" sz="2400" dirty="0">
                    <a:solidFill>
                      <a:prstClr val="black"/>
                    </a:solidFill>
                    <a:latin typeface="Times New Roman" panose="02020603050405020304" pitchFamily="18" charset="0"/>
                    <a:cs typeface="Times New Roman" panose="02020603050405020304" pitchFamily="18" charset="0"/>
                  </a:rPr>
                  <a:t>The weight of the object must be balanced by the two buoyant forces, one from the water and one from the oil. The buoyant force is the density of the liquid, times the volume in the liquid, times the acceleration due to gravity. We represent the edge length of the cube by</a:t>
                </a:r>
                <a14:m>
                  <m:oMath xmlns:m="http://schemas.openxmlformats.org/officeDocument/2006/math">
                    <m:r>
                      <a:rPr lang="en-US" sz="2400" i="1" dirty="0">
                        <a:solidFill>
                          <a:prstClr val="black"/>
                        </a:solidFill>
                        <a:latin typeface="Cambria Math" panose="02040503050406030204" pitchFamily="18" charset="0"/>
                      </a:rPr>
                      <m:t> </m:t>
                    </m:r>
                    <m:r>
                      <a:rPr lang="en-US" sz="2400" i="1" dirty="0">
                        <a:solidFill>
                          <a:prstClr val="black"/>
                        </a:solidFill>
                        <a:latin typeface="Cambria Math" panose="02040503050406030204" pitchFamily="18" charset="0"/>
                      </a:rPr>
                      <m:t>𝑙</m:t>
                    </m:r>
                  </m:oMath>
                </a14:m>
                <a:r>
                  <a:rPr lang="en-US" sz="2400" dirty="0">
                    <a:solidFill>
                      <a:prstClr val="black"/>
                    </a:solidFill>
                    <a:latin typeface="Times New Roman" panose="02020603050405020304" pitchFamily="18" charset="0"/>
                    <a:cs typeface="Times New Roman" panose="02020603050405020304" pitchFamily="18" charset="0"/>
                  </a:rPr>
                  <a:t>. </a:t>
                </a:r>
                <a:endParaRPr lang="en-US" sz="2400" b="1"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16401457-D820-4441-B36E-B316AA2A47D0}"/>
                  </a:ext>
                </a:extLst>
              </p:cNvPr>
              <p:cNvSpPr>
                <a:spLocks noRot="1" noChangeAspect="1" noMove="1" noResize="1" noEditPoints="1" noAdjustHandles="1" noChangeArrowheads="1" noChangeShapeType="1" noTextEdit="1"/>
              </p:cNvSpPr>
              <p:nvPr/>
            </p:nvSpPr>
            <p:spPr>
              <a:xfrm>
                <a:off x="205531" y="934507"/>
                <a:ext cx="8678410" cy="1938992"/>
              </a:xfrm>
              <a:prstGeom prst="rect">
                <a:avLst/>
              </a:prstGeom>
              <a:blipFill>
                <a:blip r:embed="rId2"/>
                <a:stretch>
                  <a:fillRect l="-1124" t="-2516" r="-1054" b="-62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9EB1047-8B0F-4717-B721-854C17D73407}"/>
                  </a:ext>
                </a:extLst>
              </p:cNvPr>
              <p:cNvSpPr txBox="1"/>
              <p:nvPr/>
            </p:nvSpPr>
            <p:spPr>
              <a:xfrm>
                <a:off x="2029043" y="2839242"/>
                <a:ext cx="547835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𝑚𝑔</m:t>
                      </m:r>
                      <m:r>
                        <a:rPr lang="en-US" sz="2000" i="1" smtClean="0">
                          <a:solidFill>
                            <a:prstClr val="black"/>
                          </a:solidFill>
                          <a:latin typeface="Cambria Math" panose="02040503050406030204" pitchFamily="18" charset="0"/>
                        </a:rPr>
                        <m:t>=</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𝐹</m:t>
                          </m:r>
                        </m:e>
                        <m:sub>
                          <m:r>
                            <a:rPr lang="en-US" sz="2000" i="1" smtClean="0">
                              <a:solidFill>
                                <a:prstClr val="black"/>
                              </a:solidFill>
                              <a:latin typeface="Cambria Math" panose="02040503050406030204" pitchFamily="18" charset="0"/>
                            </a:rPr>
                            <m:t>𝑜𝑖𝑙</m:t>
                          </m:r>
                        </m:sub>
                      </m:sSub>
                      <m:r>
                        <a:rPr lang="en-US" sz="2000" i="1" smtClean="0">
                          <a:solidFill>
                            <a:prstClr val="black"/>
                          </a:solidFill>
                          <a:latin typeface="Cambria Math" panose="02040503050406030204" pitchFamily="18" charset="0"/>
                        </a:rPr>
                        <m:t>+</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𝐹</m:t>
                          </m:r>
                        </m:e>
                        <m:sub>
                          <m:r>
                            <a:rPr lang="en-US" sz="2000" i="1" smtClean="0">
                              <a:solidFill>
                                <a:prstClr val="black"/>
                              </a:solidFill>
                              <a:latin typeface="Cambria Math" panose="02040503050406030204" pitchFamily="18" charset="0"/>
                            </a:rPr>
                            <m:t>𝑤𝑎𝑡𝑒𝑟</m:t>
                          </m:r>
                        </m:sub>
                      </m:sSub>
                      <m:r>
                        <a:rPr lang="en-US" sz="2000" b="0" i="1" smtClean="0">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𝜌</m:t>
                          </m:r>
                        </m:e>
                        <m:sub>
                          <m:r>
                            <a:rPr lang="en-US" sz="2000" i="1">
                              <a:solidFill>
                                <a:prstClr val="black"/>
                              </a:solidFill>
                              <a:latin typeface="Cambria Math" panose="02040503050406030204" pitchFamily="18" charset="0"/>
                            </a:rPr>
                            <m:t>𝑜𝑖𝑙</m:t>
                          </m:r>
                        </m:sub>
                      </m:sSub>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𝑉</m:t>
                          </m:r>
                        </m:e>
                        <m:sub>
                          <m:r>
                            <a:rPr lang="en-US" sz="2000" i="1">
                              <a:solidFill>
                                <a:prstClr val="black"/>
                              </a:solidFill>
                              <a:latin typeface="Cambria Math" panose="02040503050406030204" pitchFamily="18" charset="0"/>
                            </a:rPr>
                            <m:t>𝑜𝑖𝑙</m:t>
                          </m:r>
                        </m:sub>
                      </m:sSub>
                      <m:r>
                        <a:rPr lang="en-US" sz="2000" i="1">
                          <a:solidFill>
                            <a:prstClr val="black"/>
                          </a:solidFill>
                          <a:latin typeface="Cambria Math" panose="02040503050406030204" pitchFamily="18" charset="0"/>
                        </a:rPr>
                        <m:t>𝑔</m:t>
                      </m:r>
                      <m:r>
                        <a:rPr lang="en-US" sz="2000" i="1">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𝜌</m:t>
                          </m:r>
                        </m:e>
                        <m:sub>
                          <m:r>
                            <a:rPr lang="en-US" sz="2000" i="1">
                              <a:solidFill>
                                <a:prstClr val="black"/>
                              </a:solidFill>
                              <a:latin typeface="Cambria Math" panose="02040503050406030204" pitchFamily="18" charset="0"/>
                              <a:ea typeface="Cambria Math" panose="02040503050406030204" pitchFamily="18" charset="0"/>
                            </a:rPr>
                            <m:t>𝑤𝑎𝑡𝑒𝑟</m:t>
                          </m:r>
                        </m:sub>
                      </m:sSub>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𝑉</m:t>
                          </m:r>
                        </m:e>
                        <m:sub>
                          <m:r>
                            <a:rPr lang="en-US" sz="2000" i="1">
                              <a:solidFill>
                                <a:prstClr val="black"/>
                              </a:solidFill>
                              <a:latin typeface="Cambria Math" panose="02040503050406030204" pitchFamily="18" charset="0"/>
                            </a:rPr>
                            <m:t>𝑤𝑎𝑡𝑒𝑟</m:t>
                          </m:r>
                        </m:sub>
                      </m:sSub>
                      <m:r>
                        <a:rPr lang="en-US" sz="2000" i="1">
                          <a:solidFill>
                            <a:prstClr val="black"/>
                          </a:solidFill>
                          <a:latin typeface="Cambria Math" panose="02040503050406030204" pitchFamily="18" charset="0"/>
                        </a:rPr>
                        <m:t>𝑔</m:t>
                      </m:r>
                    </m:oMath>
                  </m:oMathPara>
                </a14:m>
                <a:endParaRPr lang="en-US" sz="2000" dirty="0">
                  <a:solidFill>
                    <a:prstClr val="black"/>
                  </a:solidFill>
                  <a:latin typeface="Gill Sans MT" panose="020B0502020104020203"/>
                </a:endParaRPr>
              </a:p>
            </p:txBody>
          </p:sp>
        </mc:Choice>
        <mc:Fallback xmlns="">
          <p:sp>
            <p:nvSpPr>
              <p:cNvPr id="7" name="TextBox 6">
                <a:extLst>
                  <a:ext uri="{FF2B5EF4-FFF2-40B4-BE49-F238E27FC236}">
                    <a16:creationId xmlns:a16="http://schemas.microsoft.com/office/drawing/2014/main" id="{39EB1047-8B0F-4717-B721-854C17D73407}"/>
                  </a:ext>
                </a:extLst>
              </p:cNvPr>
              <p:cNvSpPr txBox="1">
                <a:spLocks noRot="1" noChangeAspect="1" noMove="1" noResize="1" noEditPoints="1" noAdjustHandles="1" noChangeArrowheads="1" noChangeShapeType="1" noTextEdit="1"/>
              </p:cNvSpPr>
              <p:nvPr/>
            </p:nvSpPr>
            <p:spPr>
              <a:xfrm>
                <a:off x="2029043" y="2839242"/>
                <a:ext cx="5478359" cy="307777"/>
              </a:xfrm>
              <a:prstGeom prst="rect">
                <a:avLst/>
              </a:prstGeom>
              <a:blipFill>
                <a:blip r:embed="rId3"/>
                <a:stretch>
                  <a:fillRect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6BA51CA4-6DC4-4612-98E8-402020CE6106}"/>
                  </a:ext>
                </a:extLst>
              </p:cNvPr>
              <p:cNvSpPr/>
              <p:nvPr/>
            </p:nvSpPr>
            <p:spPr>
              <a:xfrm>
                <a:off x="2144693" y="3316883"/>
                <a:ext cx="467499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𝑚𝑔</m:t>
                      </m:r>
                      <m:r>
                        <a:rPr lang="en-US" sz="2000" i="1" smtClean="0">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𝜌</m:t>
                          </m:r>
                        </m:e>
                        <m:sub>
                          <m:r>
                            <a:rPr lang="en-US" sz="2000" i="1">
                              <a:solidFill>
                                <a:prstClr val="black"/>
                              </a:solidFill>
                              <a:latin typeface="Cambria Math" panose="02040503050406030204" pitchFamily="18" charset="0"/>
                            </a:rPr>
                            <m:t>𝑜𝑖𝑙</m:t>
                          </m:r>
                        </m:sub>
                      </m:sSub>
                      <m:sSup>
                        <m:sSupPr>
                          <m:ctrlPr>
                            <a:rPr lang="en-US" sz="2000" i="1">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rPr>
                            <m:t>𝑙</m:t>
                          </m:r>
                        </m:e>
                        <m:sup>
                          <m:r>
                            <a:rPr lang="en-US" sz="2000" i="1">
                              <a:solidFill>
                                <a:prstClr val="black"/>
                              </a:solidFill>
                              <a:latin typeface="Cambria Math" panose="02040503050406030204" pitchFamily="18" charset="0"/>
                            </a:rPr>
                            <m:t>2</m:t>
                          </m:r>
                        </m:sup>
                      </m:sSup>
                      <m:d>
                        <m:dPr>
                          <m:ctrlPr>
                            <a:rPr lang="en-US" sz="2000" i="1">
                              <a:solidFill>
                                <a:prstClr val="black"/>
                              </a:solidFill>
                              <a:latin typeface="Cambria Math" panose="02040503050406030204" pitchFamily="18" charset="0"/>
                            </a:rPr>
                          </m:ctrlPr>
                        </m:dPr>
                        <m:e>
                          <m:r>
                            <a:rPr lang="en-US" sz="2000" i="1">
                              <a:solidFill>
                                <a:prstClr val="black"/>
                              </a:solidFill>
                              <a:latin typeface="Cambria Math" panose="02040503050406030204" pitchFamily="18" charset="0"/>
                            </a:rPr>
                            <m:t>0.28</m:t>
                          </m:r>
                          <m:r>
                            <a:rPr lang="en-US" sz="2000" i="1">
                              <a:solidFill>
                                <a:prstClr val="black"/>
                              </a:solidFill>
                              <a:latin typeface="Cambria Math" panose="02040503050406030204" pitchFamily="18" charset="0"/>
                            </a:rPr>
                            <m:t>𝑙</m:t>
                          </m:r>
                        </m:e>
                      </m:d>
                      <m:r>
                        <a:rPr lang="en-US" sz="2000" i="1">
                          <a:solidFill>
                            <a:prstClr val="black"/>
                          </a:solidFill>
                          <a:latin typeface="Cambria Math" panose="02040503050406030204" pitchFamily="18" charset="0"/>
                        </a:rPr>
                        <m:t>𝑔</m:t>
                      </m:r>
                      <m:r>
                        <a:rPr lang="en-US" sz="2000" i="1">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𝜌</m:t>
                          </m:r>
                        </m:e>
                        <m:sub>
                          <m:r>
                            <a:rPr lang="en-US" sz="2000" i="1">
                              <a:solidFill>
                                <a:prstClr val="black"/>
                              </a:solidFill>
                              <a:latin typeface="Cambria Math" panose="02040503050406030204" pitchFamily="18" charset="0"/>
                              <a:ea typeface="Cambria Math" panose="02040503050406030204" pitchFamily="18" charset="0"/>
                            </a:rPr>
                            <m:t>𝑤𝑎𝑡𝑒𝑟</m:t>
                          </m:r>
                        </m:sub>
                      </m:sSub>
                      <m:sSup>
                        <m:sSupPr>
                          <m:ctrlPr>
                            <a:rPr lang="en-US" sz="2000" i="1">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rPr>
                            <m:t>𝑙</m:t>
                          </m:r>
                        </m:e>
                        <m:sup>
                          <m:r>
                            <a:rPr lang="en-US" sz="2000" i="1">
                              <a:solidFill>
                                <a:prstClr val="black"/>
                              </a:solidFill>
                              <a:latin typeface="Cambria Math" panose="02040503050406030204" pitchFamily="18" charset="0"/>
                            </a:rPr>
                            <m:t>2</m:t>
                          </m:r>
                        </m:sup>
                      </m:sSup>
                      <m:d>
                        <m:dPr>
                          <m:ctrlPr>
                            <a:rPr lang="en-US" sz="2000" i="1">
                              <a:solidFill>
                                <a:prstClr val="black"/>
                              </a:solidFill>
                              <a:latin typeface="Cambria Math" panose="02040503050406030204" pitchFamily="18" charset="0"/>
                            </a:rPr>
                          </m:ctrlPr>
                        </m:dPr>
                        <m:e>
                          <m:r>
                            <a:rPr lang="en-US" sz="2000" i="1">
                              <a:solidFill>
                                <a:prstClr val="black"/>
                              </a:solidFill>
                              <a:latin typeface="Cambria Math" panose="02040503050406030204" pitchFamily="18" charset="0"/>
                            </a:rPr>
                            <m:t>0.72</m:t>
                          </m:r>
                          <m:r>
                            <a:rPr lang="en-US" sz="2000" i="1">
                              <a:solidFill>
                                <a:prstClr val="black"/>
                              </a:solidFill>
                              <a:latin typeface="Cambria Math" panose="02040503050406030204" pitchFamily="18" charset="0"/>
                            </a:rPr>
                            <m:t>𝑙</m:t>
                          </m:r>
                        </m:e>
                      </m:d>
                      <m:r>
                        <a:rPr lang="en-US" sz="2000" b="0" i="1" smtClean="0">
                          <a:solidFill>
                            <a:prstClr val="black"/>
                          </a:solidFill>
                          <a:latin typeface="Cambria Math" panose="02040503050406030204" pitchFamily="18" charset="0"/>
                        </a:rPr>
                        <m:t>𝑔</m:t>
                      </m:r>
                    </m:oMath>
                  </m:oMathPara>
                </a14:m>
                <a:endParaRPr lang="en-US" dirty="0"/>
              </a:p>
            </p:txBody>
          </p:sp>
        </mc:Choice>
        <mc:Fallback xmlns="">
          <p:sp>
            <p:nvSpPr>
              <p:cNvPr id="8" name="Rectangle 7">
                <a:extLst>
                  <a:ext uri="{FF2B5EF4-FFF2-40B4-BE49-F238E27FC236}">
                    <a16:creationId xmlns:a16="http://schemas.microsoft.com/office/drawing/2014/main" id="{6BA51CA4-6DC4-4612-98E8-402020CE6106}"/>
                  </a:ext>
                </a:extLst>
              </p:cNvPr>
              <p:cNvSpPr>
                <a:spLocks noRot="1" noChangeAspect="1" noMove="1" noResize="1" noEditPoints="1" noAdjustHandles="1" noChangeArrowheads="1" noChangeShapeType="1" noTextEdit="1"/>
              </p:cNvSpPr>
              <p:nvPr/>
            </p:nvSpPr>
            <p:spPr>
              <a:xfrm>
                <a:off x="2144693" y="3316883"/>
                <a:ext cx="4674998" cy="400110"/>
              </a:xfrm>
              <a:prstGeom prst="rect">
                <a:avLst/>
              </a:prstGeom>
              <a:blipFill>
                <a:blip r:embed="rId4"/>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816A6F0-5858-4123-B383-204ABF575F83}"/>
                  </a:ext>
                </a:extLst>
              </p:cNvPr>
              <p:cNvSpPr txBox="1"/>
              <p:nvPr/>
            </p:nvSpPr>
            <p:spPr>
              <a:xfrm>
                <a:off x="2500514" y="3984502"/>
                <a:ext cx="3473900" cy="3126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rPr>
                        <m:t>𝑚</m:t>
                      </m:r>
                      <m:r>
                        <a:rPr lang="en-US" i="1" smtClean="0">
                          <a:solidFill>
                            <a:prstClr val="black"/>
                          </a:solidFill>
                          <a:latin typeface="Cambria Math" panose="02040503050406030204" pitchFamily="18" charset="0"/>
                        </a:rPr>
                        <m:t>=</m:t>
                      </m:r>
                      <m:sSup>
                        <m:sSupPr>
                          <m:ctrlPr>
                            <a:rPr lang="en-US" i="1" smtClean="0">
                              <a:solidFill>
                                <a:prstClr val="black"/>
                              </a:solidFill>
                              <a:latin typeface="Cambria Math" panose="02040503050406030204" pitchFamily="18" charset="0"/>
                            </a:rPr>
                          </m:ctrlPr>
                        </m:sSupPr>
                        <m:e>
                          <m:r>
                            <a:rPr lang="en-US" i="1" smtClean="0">
                              <a:solidFill>
                                <a:prstClr val="black"/>
                              </a:solidFill>
                              <a:latin typeface="Cambria Math" panose="02040503050406030204" pitchFamily="18" charset="0"/>
                            </a:rPr>
                            <m:t>𝑙</m:t>
                          </m:r>
                        </m:e>
                        <m:sup>
                          <m:r>
                            <a:rPr lang="en-US" i="1" smtClean="0">
                              <a:solidFill>
                                <a:prstClr val="black"/>
                              </a:solidFill>
                              <a:latin typeface="Cambria Math" panose="02040503050406030204" pitchFamily="18" charset="0"/>
                            </a:rPr>
                            <m:t>3</m:t>
                          </m:r>
                        </m:sup>
                      </m:sSup>
                      <m:d>
                        <m:dPr>
                          <m:ctrlPr>
                            <a:rPr lang="en-US" i="1" smtClean="0">
                              <a:solidFill>
                                <a:prstClr val="black"/>
                              </a:solidFill>
                              <a:latin typeface="Cambria Math" panose="02040503050406030204" pitchFamily="18" charset="0"/>
                            </a:rPr>
                          </m:ctrlPr>
                        </m:dPr>
                        <m:e>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𝜌</m:t>
                              </m:r>
                            </m:e>
                            <m:sub>
                              <m:r>
                                <a:rPr lang="en-US" i="1">
                                  <a:solidFill>
                                    <a:prstClr val="black"/>
                                  </a:solidFill>
                                  <a:latin typeface="Cambria Math" panose="02040503050406030204" pitchFamily="18" charset="0"/>
                                </a:rPr>
                                <m:t>𝑜𝑖𝑙</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0.28</m:t>
                              </m:r>
                            </m:e>
                          </m:d>
                          <m:r>
                            <a:rPr lang="en-US"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ea typeface="Cambria Math" panose="02040503050406030204" pitchFamily="18" charset="0"/>
                                </a:rPr>
                                <m:t>𝜌</m:t>
                              </m:r>
                            </m:e>
                            <m:sub>
                              <m:r>
                                <a:rPr lang="en-US" i="1">
                                  <a:solidFill>
                                    <a:prstClr val="black"/>
                                  </a:solidFill>
                                  <a:latin typeface="Cambria Math" panose="02040503050406030204" pitchFamily="18" charset="0"/>
                                  <a:ea typeface="Cambria Math" panose="02040503050406030204" pitchFamily="18" charset="0"/>
                                </a:rPr>
                                <m:t>𝑤𝑎𝑡𝑒𝑟</m:t>
                              </m:r>
                            </m:sub>
                          </m:sSub>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0.72</m:t>
                              </m:r>
                            </m:e>
                          </m:d>
                        </m:e>
                      </m:d>
                    </m:oMath>
                  </m:oMathPara>
                </a14:m>
                <a:endParaRPr lang="en-US" dirty="0">
                  <a:solidFill>
                    <a:prstClr val="black"/>
                  </a:solidFill>
                  <a:latin typeface="Gill Sans MT" panose="020B0502020104020203"/>
                </a:endParaRPr>
              </a:p>
            </p:txBody>
          </p:sp>
        </mc:Choice>
        <mc:Fallback xmlns="">
          <p:sp>
            <p:nvSpPr>
              <p:cNvPr id="10" name="TextBox 9">
                <a:extLst>
                  <a:ext uri="{FF2B5EF4-FFF2-40B4-BE49-F238E27FC236}">
                    <a16:creationId xmlns:a16="http://schemas.microsoft.com/office/drawing/2014/main" id="{C816A6F0-5858-4123-B383-204ABF575F83}"/>
                  </a:ext>
                </a:extLst>
              </p:cNvPr>
              <p:cNvSpPr txBox="1">
                <a:spLocks noRot="1" noChangeAspect="1" noMove="1" noResize="1" noEditPoints="1" noAdjustHandles="1" noChangeArrowheads="1" noChangeShapeType="1" noTextEdit="1"/>
              </p:cNvSpPr>
              <p:nvPr/>
            </p:nvSpPr>
            <p:spPr>
              <a:xfrm>
                <a:off x="2500514" y="3984502"/>
                <a:ext cx="3473900" cy="312650"/>
              </a:xfrm>
              <a:prstGeom prst="rect">
                <a:avLst/>
              </a:prstGeom>
              <a:blipFill>
                <a:blip r:embed="rId5"/>
                <a:stretch>
                  <a:fillRect l="-351"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A2B43AB3-4936-4701-91C3-D5CA41FFD1B0}"/>
                  </a:ext>
                </a:extLst>
              </p:cNvPr>
              <p:cNvSpPr/>
              <p:nvPr/>
            </p:nvSpPr>
            <p:spPr>
              <a:xfrm>
                <a:off x="1665867" y="4501200"/>
                <a:ext cx="5632649" cy="5355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prstClr val="black"/>
                          </a:solidFill>
                          <a:latin typeface="Cambria Math" panose="02040503050406030204" pitchFamily="18" charset="0"/>
                        </a:rPr>
                        <m:t>𝑚</m:t>
                      </m:r>
                      <m:r>
                        <a:rPr lang="en-US" i="1">
                          <a:solidFill>
                            <a:prstClr val="black"/>
                          </a:solidFill>
                          <a:latin typeface="Cambria Math" panose="02040503050406030204" pitchFamily="18" charset="0"/>
                        </a:rPr>
                        <m:t>=</m:t>
                      </m:r>
                      <m:sSup>
                        <m:sSupPr>
                          <m:ctrlPr>
                            <a:rPr lang="en-US" i="1">
                              <a:solidFill>
                                <a:prstClr val="black"/>
                              </a:solidFill>
                              <a:latin typeface="Cambria Math" panose="02040503050406030204" pitchFamily="18" charset="0"/>
                            </a:rPr>
                          </m:ctrlPr>
                        </m:sSupPr>
                        <m:e>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0.1</m:t>
                              </m:r>
                            </m:e>
                          </m:d>
                        </m:e>
                        <m:sup>
                          <m:r>
                            <a:rPr lang="en-US" i="1">
                              <a:solidFill>
                                <a:prstClr val="black"/>
                              </a:solidFill>
                              <a:latin typeface="Cambria Math" panose="02040503050406030204" pitchFamily="18" charset="0"/>
                            </a:rPr>
                            <m:t>3</m:t>
                          </m:r>
                        </m:sup>
                      </m:sSup>
                      <m:d>
                        <m:dPr>
                          <m:begChr m:val="["/>
                          <m:endChr m:val="]"/>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0.28</m:t>
                          </m:r>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810</m:t>
                              </m:r>
                              <m:f>
                                <m:fPr>
                                  <m:type m:val="skw"/>
                                  <m:ctrlPr>
                                    <a:rPr lang="en-US" i="1">
                                      <a:solidFill>
                                        <a:prstClr val="black"/>
                                      </a:solidFill>
                                      <a:latin typeface="Cambria Math" panose="02040503050406030204" pitchFamily="18" charset="0"/>
                                    </a:rPr>
                                  </m:ctrlPr>
                                </m:fPr>
                                <m:num>
                                  <m:r>
                                    <a:rPr lang="en-US" i="1">
                                      <a:solidFill>
                                        <a:prstClr val="black"/>
                                      </a:solidFill>
                                      <a:latin typeface="Cambria Math" panose="02040503050406030204" pitchFamily="18" charset="0"/>
                                    </a:rPr>
                                    <m:t>𝑘𝑔</m:t>
                                  </m:r>
                                </m:num>
                                <m:den>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𝑚</m:t>
                                      </m:r>
                                    </m:e>
                                    <m:sup>
                                      <m:r>
                                        <a:rPr lang="en-US" i="1">
                                          <a:solidFill>
                                            <a:prstClr val="black"/>
                                          </a:solidFill>
                                          <a:latin typeface="Cambria Math" panose="02040503050406030204" pitchFamily="18" charset="0"/>
                                        </a:rPr>
                                        <m:t>2</m:t>
                                      </m:r>
                                    </m:sup>
                                  </m:sSup>
                                </m:den>
                              </m:f>
                            </m:e>
                          </m:d>
                          <m:r>
                            <a:rPr lang="en-US" i="1">
                              <a:solidFill>
                                <a:prstClr val="black"/>
                              </a:solidFill>
                              <a:latin typeface="Cambria Math" panose="02040503050406030204" pitchFamily="18" charset="0"/>
                            </a:rPr>
                            <m:t>+0.72</m:t>
                          </m:r>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1000</m:t>
                              </m:r>
                              <m:f>
                                <m:fPr>
                                  <m:type m:val="skw"/>
                                  <m:ctrlPr>
                                    <a:rPr lang="en-US" i="1">
                                      <a:solidFill>
                                        <a:prstClr val="black"/>
                                      </a:solidFill>
                                      <a:latin typeface="Cambria Math" panose="02040503050406030204" pitchFamily="18" charset="0"/>
                                    </a:rPr>
                                  </m:ctrlPr>
                                </m:fPr>
                                <m:num>
                                  <m:r>
                                    <a:rPr lang="en-US" i="1">
                                      <a:solidFill>
                                        <a:prstClr val="black"/>
                                      </a:solidFill>
                                      <a:latin typeface="Cambria Math" panose="02040503050406030204" pitchFamily="18" charset="0"/>
                                    </a:rPr>
                                    <m:t>𝑘𝑔</m:t>
                                  </m:r>
                                </m:num>
                                <m:den>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𝑚</m:t>
                                      </m:r>
                                    </m:e>
                                    <m:sup>
                                      <m:r>
                                        <a:rPr lang="en-US" i="1">
                                          <a:solidFill>
                                            <a:prstClr val="black"/>
                                          </a:solidFill>
                                          <a:latin typeface="Cambria Math" panose="02040503050406030204" pitchFamily="18" charset="0"/>
                                        </a:rPr>
                                        <m:t>2</m:t>
                                      </m:r>
                                    </m:sup>
                                  </m:sSup>
                                </m:den>
                              </m:f>
                            </m:e>
                          </m:d>
                        </m:e>
                      </m:d>
                    </m:oMath>
                  </m:oMathPara>
                </a14:m>
                <a:endParaRPr lang="en-US" dirty="0"/>
              </a:p>
            </p:txBody>
          </p:sp>
        </mc:Choice>
        <mc:Fallback xmlns="">
          <p:sp>
            <p:nvSpPr>
              <p:cNvPr id="9" name="Rectangle 8">
                <a:extLst>
                  <a:ext uri="{FF2B5EF4-FFF2-40B4-BE49-F238E27FC236}">
                    <a16:creationId xmlns:a16="http://schemas.microsoft.com/office/drawing/2014/main" id="{A2B43AB3-4936-4701-91C3-D5CA41FFD1B0}"/>
                  </a:ext>
                </a:extLst>
              </p:cNvPr>
              <p:cNvSpPr>
                <a:spLocks noRot="1" noChangeAspect="1" noMove="1" noResize="1" noEditPoints="1" noAdjustHandles="1" noChangeArrowheads="1" noChangeShapeType="1" noTextEdit="1"/>
              </p:cNvSpPr>
              <p:nvPr/>
            </p:nvSpPr>
            <p:spPr>
              <a:xfrm>
                <a:off x="1665867" y="4501200"/>
                <a:ext cx="5632649" cy="53559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3DA0CAB-C3ED-4045-9225-26A01E1EF5D3}"/>
                  </a:ext>
                </a:extLst>
              </p:cNvPr>
              <p:cNvSpPr txBox="1"/>
              <p:nvPr/>
            </p:nvSpPr>
            <p:spPr>
              <a:xfrm>
                <a:off x="3822587" y="5206194"/>
                <a:ext cx="13192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rPr>
                        <m:t>𝑚</m:t>
                      </m:r>
                      <m:r>
                        <a:rPr lang="en-US" i="1" smtClean="0">
                          <a:solidFill>
                            <a:prstClr val="black"/>
                          </a:solidFill>
                          <a:latin typeface="Cambria Math" panose="02040503050406030204" pitchFamily="18" charset="0"/>
                        </a:rPr>
                        <m:t>=0.95 </m:t>
                      </m:r>
                      <m:r>
                        <a:rPr lang="en-US" i="1" smtClean="0">
                          <a:solidFill>
                            <a:prstClr val="black"/>
                          </a:solidFill>
                          <a:latin typeface="Cambria Math" panose="02040503050406030204" pitchFamily="18" charset="0"/>
                        </a:rPr>
                        <m:t>𝑘𝑔</m:t>
                      </m:r>
                    </m:oMath>
                  </m:oMathPara>
                </a14:m>
                <a:endParaRPr lang="en-US" dirty="0">
                  <a:solidFill>
                    <a:prstClr val="black"/>
                  </a:solidFill>
                  <a:latin typeface="Gill Sans MT" panose="020B0502020104020203"/>
                </a:endParaRPr>
              </a:p>
            </p:txBody>
          </p:sp>
        </mc:Choice>
        <mc:Fallback xmlns="">
          <p:sp>
            <p:nvSpPr>
              <p:cNvPr id="12" name="TextBox 11">
                <a:extLst>
                  <a:ext uri="{FF2B5EF4-FFF2-40B4-BE49-F238E27FC236}">
                    <a16:creationId xmlns:a16="http://schemas.microsoft.com/office/drawing/2014/main" id="{63DA0CAB-C3ED-4045-9225-26A01E1EF5D3}"/>
                  </a:ext>
                </a:extLst>
              </p:cNvPr>
              <p:cNvSpPr txBox="1">
                <a:spLocks noRot="1" noChangeAspect="1" noMove="1" noResize="1" noEditPoints="1" noAdjustHandles="1" noChangeArrowheads="1" noChangeShapeType="1" noTextEdit="1"/>
              </p:cNvSpPr>
              <p:nvPr/>
            </p:nvSpPr>
            <p:spPr>
              <a:xfrm>
                <a:off x="3822587" y="5206194"/>
                <a:ext cx="1319207" cy="276999"/>
              </a:xfrm>
              <a:prstGeom prst="rect">
                <a:avLst/>
              </a:prstGeom>
              <a:blipFill>
                <a:blip r:embed="rId7"/>
                <a:stretch>
                  <a:fillRect l="-1852" r="-5556" b="-37778"/>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E2078757-DDC6-4F77-A402-01A3BFB24F08}"/>
              </a:ext>
            </a:extLst>
          </p:cNvPr>
          <p:cNvSpPr/>
          <p:nvPr/>
        </p:nvSpPr>
        <p:spPr>
          <a:xfrm>
            <a:off x="46316" y="5651333"/>
            <a:ext cx="5928098" cy="461665"/>
          </a:xfrm>
          <a:prstGeom prst="rect">
            <a:avLst/>
          </a:prstGeom>
        </p:spPr>
        <p:txBody>
          <a:bodyPr wrap="none">
            <a:spAutoFit/>
          </a:bodyPr>
          <a:lstStyle/>
          <a:p>
            <a:r>
              <a:rPr lang="en-US" sz="2400" dirty="0">
                <a:solidFill>
                  <a:prstClr val="black"/>
                </a:solidFill>
                <a:latin typeface="Times New Roman" panose="02020603050405020304" pitchFamily="18" charset="0"/>
                <a:cs typeface="Times New Roman" panose="02020603050405020304" pitchFamily="18" charset="0"/>
              </a:rPr>
              <a:t>The buoyant force is the weight of the object,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373E7D9-0EA5-4F2A-99D6-3D8382F75095}"/>
                  </a:ext>
                </a:extLst>
              </p:cNvPr>
              <p:cNvSpPr txBox="1"/>
              <p:nvPr/>
            </p:nvSpPr>
            <p:spPr>
              <a:xfrm>
                <a:off x="2632142" y="6281138"/>
                <a:ext cx="3777124" cy="3386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rPr>
                          </m:ctrlPr>
                        </m:sSubPr>
                        <m:e>
                          <m:r>
                            <a:rPr lang="en-US" i="1" smtClean="0">
                              <a:solidFill>
                                <a:prstClr val="black"/>
                              </a:solidFill>
                              <a:latin typeface="Cambria Math" panose="02040503050406030204" pitchFamily="18" charset="0"/>
                            </a:rPr>
                            <m:t>𝐹</m:t>
                          </m:r>
                        </m:e>
                        <m:sub>
                          <m:r>
                            <a:rPr lang="en-US" i="1" smtClean="0">
                              <a:solidFill>
                                <a:prstClr val="black"/>
                              </a:solidFill>
                              <a:latin typeface="Cambria Math" panose="02040503050406030204" pitchFamily="18" charset="0"/>
                            </a:rPr>
                            <m:t>𝑏𝑢</m:t>
                          </m:r>
                          <m:r>
                            <a:rPr lang="en-GB" b="0" i="1" smtClean="0">
                              <a:solidFill>
                                <a:prstClr val="black"/>
                              </a:solidFill>
                              <a:latin typeface="Cambria Math" panose="02040503050406030204" pitchFamily="18" charset="0"/>
                            </a:rPr>
                            <m:t>𝑜</m:t>
                          </m:r>
                          <m:r>
                            <a:rPr lang="en-US" i="1" smtClean="0">
                              <a:solidFill>
                                <a:prstClr val="black"/>
                              </a:solidFill>
                              <a:latin typeface="Cambria Math" panose="02040503050406030204" pitchFamily="18" charset="0"/>
                            </a:rPr>
                            <m:t>𝑦</m:t>
                          </m:r>
                        </m:sub>
                      </m:sSub>
                      <m:r>
                        <a:rPr lang="en-US" i="1" smtClean="0">
                          <a:solidFill>
                            <a:prstClr val="black"/>
                          </a:solidFill>
                          <a:latin typeface="Cambria Math" panose="02040503050406030204" pitchFamily="18" charset="0"/>
                        </a:rPr>
                        <m:t>=0.95 </m:t>
                      </m:r>
                      <m:r>
                        <a:rPr lang="en-US" i="1" smtClean="0">
                          <a:solidFill>
                            <a:prstClr val="black"/>
                          </a:solidFill>
                          <a:latin typeface="Cambria Math" panose="02040503050406030204" pitchFamily="18" charset="0"/>
                        </a:rPr>
                        <m:t>𝑘𝑔</m:t>
                      </m:r>
                      <m:r>
                        <a:rPr lang="en-US" i="1" smtClean="0">
                          <a:solidFill>
                            <a:prstClr val="black"/>
                          </a:solidFill>
                          <a:latin typeface="Cambria Math" panose="02040503050406030204" pitchFamily="18" charset="0"/>
                          <a:ea typeface="Cambria Math" panose="02040503050406030204" pitchFamily="18" charset="0"/>
                        </a:rPr>
                        <m:t>×9.81</m:t>
                      </m:r>
                      <m:f>
                        <m:fPr>
                          <m:type m:val="skw"/>
                          <m:ctrlPr>
                            <a:rPr lang="en-US" i="1" smtClean="0">
                              <a:solidFill>
                                <a:prstClr val="black"/>
                              </a:solidFill>
                              <a:latin typeface="Cambria Math" panose="02040503050406030204" pitchFamily="18" charset="0"/>
                              <a:ea typeface="Cambria Math" panose="02040503050406030204" pitchFamily="18" charset="0"/>
                            </a:rPr>
                          </m:ctrlPr>
                        </m:fPr>
                        <m:num>
                          <m:r>
                            <a:rPr lang="en-US" i="1" smtClean="0">
                              <a:solidFill>
                                <a:prstClr val="black"/>
                              </a:solidFill>
                              <a:latin typeface="Cambria Math" panose="02040503050406030204" pitchFamily="18" charset="0"/>
                              <a:ea typeface="Cambria Math" panose="02040503050406030204" pitchFamily="18" charset="0"/>
                            </a:rPr>
                            <m:t>𝑚</m:t>
                          </m:r>
                        </m:num>
                        <m:den>
                          <m:sSup>
                            <m:sSupPr>
                              <m:ctrlPr>
                                <a:rPr lang="en-US" i="1" smtClean="0">
                                  <a:solidFill>
                                    <a:prstClr val="black"/>
                                  </a:solidFill>
                                  <a:latin typeface="Cambria Math" panose="02040503050406030204" pitchFamily="18" charset="0"/>
                                  <a:ea typeface="Cambria Math" panose="02040503050406030204" pitchFamily="18" charset="0"/>
                                </a:rPr>
                              </m:ctrlPr>
                            </m:sSupPr>
                            <m:e>
                              <m:r>
                                <a:rPr lang="en-US" i="1" smtClean="0">
                                  <a:solidFill>
                                    <a:prstClr val="black"/>
                                  </a:solidFill>
                                  <a:latin typeface="Cambria Math" panose="02040503050406030204" pitchFamily="18" charset="0"/>
                                  <a:ea typeface="Cambria Math" panose="02040503050406030204" pitchFamily="18" charset="0"/>
                                </a:rPr>
                                <m:t>𝑠</m:t>
                              </m:r>
                            </m:e>
                            <m:sup>
                              <m:r>
                                <a:rPr lang="en-US" i="1" smtClean="0">
                                  <a:solidFill>
                                    <a:prstClr val="black"/>
                                  </a:solidFill>
                                  <a:latin typeface="Cambria Math" panose="02040503050406030204" pitchFamily="18" charset="0"/>
                                  <a:ea typeface="Cambria Math" panose="02040503050406030204" pitchFamily="18" charset="0"/>
                                </a:rPr>
                                <m:t>2</m:t>
                              </m:r>
                            </m:sup>
                          </m:sSup>
                        </m:den>
                      </m:f>
                      <m:r>
                        <a:rPr lang="en-US" i="1" smtClean="0">
                          <a:solidFill>
                            <a:prstClr val="black"/>
                          </a:solidFill>
                          <a:latin typeface="Cambria Math" panose="02040503050406030204" pitchFamily="18" charset="0"/>
                          <a:ea typeface="Cambria Math" panose="02040503050406030204" pitchFamily="18" charset="0"/>
                        </a:rPr>
                        <m:t>=9.32 </m:t>
                      </m:r>
                      <m:r>
                        <a:rPr lang="en-US" i="1" smtClean="0">
                          <a:solidFill>
                            <a:prstClr val="black"/>
                          </a:solidFill>
                          <a:latin typeface="Cambria Math" panose="02040503050406030204" pitchFamily="18" charset="0"/>
                          <a:ea typeface="Cambria Math" panose="02040503050406030204" pitchFamily="18" charset="0"/>
                        </a:rPr>
                        <m:t>𝑁</m:t>
                      </m:r>
                    </m:oMath>
                  </m:oMathPara>
                </a14:m>
                <a:endParaRPr lang="en-US" dirty="0">
                  <a:solidFill>
                    <a:prstClr val="black"/>
                  </a:solidFill>
                  <a:latin typeface="Gill Sans MT" panose="020B0502020104020203"/>
                </a:endParaRPr>
              </a:p>
            </p:txBody>
          </p:sp>
        </mc:Choice>
        <mc:Fallback xmlns="">
          <p:sp>
            <p:nvSpPr>
              <p:cNvPr id="14" name="TextBox 13">
                <a:extLst>
                  <a:ext uri="{FF2B5EF4-FFF2-40B4-BE49-F238E27FC236}">
                    <a16:creationId xmlns:a16="http://schemas.microsoft.com/office/drawing/2014/main" id="{F373E7D9-0EA5-4F2A-99D6-3D8382F75095}"/>
                  </a:ext>
                </a:extLst>
              </p:cNvPr>
              <p:cNvSpPr txBox="1">
                <a:spLocks noRot="1" noChangeAspect="1" noMove="1" noResize="1" noEditPoints="1" noAdjustHandles="1" noChangeArrowheads="1" noChangeShapeType="1" noTextEdit="1"/>
              </p:cNvSpPr>
              <p:nvPr/>
            </p:nvSpPr>
            <p:spPr>
              <a:xfrm>
                <a:off x="2632142" y="6281138"/>
                <a:ext cx="3777124" cy="338682"/>
              </a:xfrm>
              <a:prstGeom prst="rect">
                <a:avLst/>
              </a:prstGeom>
              <a:blipFill>
                <a:blip r:embed="rId8"/>
                <a:stretch>
                  <a:fillRect l="-1007" t="-164286" r="-671" b="-239286"/>
                </a:stretch>
              </a:blipFill>
            </p:spPr>
            <p:txBody>
              <a:bodyPr/>
              <a:lstStyle/>
              <a:p>
                <a:r>
                  <a:rPr lang="en-US">
                    <a:noFill/>
                  </a:rPr>
                  <a:t> </a:t>
                </a:r>
              </a:p>
            </p:txBody>
          </p:sp>
        </mc:Fallback>
      </mc:AlternateContent>
    </p:spTree>
    <p:extLst>
      <p:ext uri="{BB962C8B-B14F-4D97-AF65-F5344CB8AC3E}">
        <p14:creationId xmlns:p14="http://schemas.microsoft.com/office/powerpoint/2010/main" val="2390543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10-Extension</a:t>
            </a:r>
          </a:p>
        </p:txBody>
      </p:sp>
      <p:sp>
        <p:nvSpPr>
          <p:cNvPr id="6" name="Rectangle 5">
            <a:extLst>
              <a:ext uri="{FF2B5EF4-FFF2-40B4-BE49-F238E27FC236}">
                <a16:creationId xmlns:a16="http://schemas.microsoft.com/office/drawing/2014/main" id="{CBFF4B8C-D8B1-441D-BBF4-A344D1DD8A40}"/>
              </a:ext>
            </a:extLst>
          </p:cNvPr>
          <p:cNvSpPr/>
          <p:nvPr/>
        </p:nvSpPr>
        <p:spPr>
          <a:xfrm>
            <a:off x="115213" y="848385"/>
            <a:ext cx="8502242" cy="1938992"/>
          </a:xfrm>
          <a:prstGeom prst="rect">
            <a:avLst/>
          </a:prstGeom>
        </p:spPr>
        <p:txBody>
          <a:bodyPr wrap="square">
            <a:spAutoFit/>
          </a:bodyPr>
          <a:lstStyle/>
          <a:p>
            <a:pPr lvl="0" algn="just"/>
            <a:r>
              <a:rPr lang="en-US" sz="2400" dirty="0">
                <a:solidFill>
                  <a:prstClr val="black"/>
                </a:solidFill>
                <a:latin typeface="Times New Roman" panose="02020603050405020304" pitchFamily="18" charset="0"/>
                <a:cs typeface="Times New Roman" panose="02020603050405020304" pitchFamily="18" charset="0"/>
              </a:rPr>
              <a:t>A person whose eyes are 1.64 m above the floor stands 2.30 m in front of a vertical plane mirror whose bottom edge is 38 cm above the floor, as shown in the figure below. What is the horizontal distance </a:t>
            </a:r>
            <a:r>
              <a:rPr lang="en-US" sz="2400" i="1" dirty="0">
                <a:solidFill>
                  <a:prstClr val="black"/>
                </a:solidFill>
                <a:latin typeface="Times New Roman" panose="02020603050405020304" pitchFamily="18" charset="0"/>
                <a:cs typeface="Times New Roman" panose="02020603050405020304" pitchFamily="18" charset="0"/>
              </a:rPr>
              <a:t>x </a:t>
            </a:r>
            <a:r>
              <a:rPr lang="en-US" sz="2400" dirty="0">
                <a:solidFill>
                  <a:prstClr val="black"/>
                </a:solidFill>
                <a:latin typeface="Times New Roman" panose="02020603050405020304" pitchFamily="18" charset="0"/>
                <a:cs typeface="Times New Roman" panose="02020603050405020304" pitchFamily="18" charset="0"/>
              </a:rPr>
              <a:t>to the base of the wall supporting the mirror of the nearest point on the floor that can be seen reflected in the mirror? </a:t>
            </a:r>
            <a:endParaRPr lang="en-US" dirty="0">
              <a:solidFill>
                <a:prstClr val="black"/>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B1D9017-928D-46A2-93CB-9D2B00D0CBD1}"/>
              </a:ext>
            </a:extLst>
          </p:cNvPr>
          <p:cNvPicPr>
            <a:picLocks noChangeAspect="1"/>
          </p:cNvPicPr>
          <p:nvPr/>
        </p:nvPicPr>
        <p:blipFill>
          <a:blip r:embed="rId2"/>
          <a:stretch>
            <a:fillRect/>
          </a:stretch>
        </p:blipFill>
        <p:spPr>
          <a:xfrm>
            <a:off x="2284949" y="3244443"/>
            <a:ext cx="4231885" cy="2183234"/>
          </a:xfrm>
          <a:prstGeom prst="rect">
            <a:avLst/>
          </a:prstGeom>
        </p:spPr>
      </p:pic>
    </p:spTree>
    <p:extLst>
      <p:ext uri="{BB962C8B-B14F-4D97-AF65-F5344CB8AC3E}">
        <p14:creationId xmlns:p14="http://schemas.microsoft.com/office/powerpoint/2010/main" val="1885790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A5553A-9D68-4A72-A39D-653896A5B148}"/>
              </a:ext>
            </a:extLst>
          </p:cNvPr>
          <p:cNvSpPr/>
          <p:nvPr/>
        </p:nvSpPr>
        <p:spPr>
          <a:xfrm>
            <a:off x="235486" y="946421"/>
            <a:ext cx="8183461" cy="830997"/>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angle of incidence is the angle of reflection. See the diagram for the appropriate lengths. </a:t>
            </a:r>
            <a:endPar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5" name="Picture 4">
            <a:extLst>
              <a:ext uri="{FF2B5EF4-FFF2-40B4-BE49-F238E27FC236}">
                <a16:creationId xmlns:a16="http://schemas.microsoft.com/office/drawing/2014/main" id="{356EE591-79B4-4CE6-A9EA-7BE4F368A6C2}"/>
              </a:ext>
            </a:extLst>
          </p:cNvPr>
          <p:cNvPicPr>
            <a:picLocks noChangeAspect="1"/>
          </p:cNvPicPr>
          <p:nvPr/>
        </p:nvPicPr>
        <p:blipFill>
          <a:blip r:embed="rId2"/>
          <a:stretch>
            <a:fillRect/>
          </a:stretch>
        </p:blipFill>
        <p:spPr>
          <a:xfrm>
            <a:off x="5400942" y="1767307"/>
            <a:ext cx="3507572" cy="1809560"/>
          </a:xfrm>
          <a:prstGeom prst="rect">
            <a:avLst/>
          </a:prstGeom>
        </p:spPr>
      </p:pic>
      <p:pic>
        <p:nvPicPr>
          <p:cNvPr id="7" name="Picture 6">
            <a:extLst>
              <a:ext uri="{FF2B5EF4-FFF2-40B4-BE49-F238E27FC236}">
                <a16:creationId xmlns:a16="http://schemas.microsoft.com/office/drawing/2014/main" id="{D8D2AD2A-9CAE-47D5-ADBB-8F26B186FFE7}"/>
              </a:ext>
            </a:extLst>
          </p:cNvPr>
          <p:cNvPicPr>
            <a:picLocks noChangeAspect="1"/>
          </p:cNvPicPr>
          <p:nvPr/>
        </p:nvPicPr>
        <p:blipFill>
          <a:blip r:embed="rId3"/>
          <a:stretch>
            <a:fillRect/>
          </a:stretch>
        </p:blipFill>
        <p:spPr>
          <a:xfrm>
            <a:off x="5860054" y="4014122"/>
            <a:ext cx="2862670" cy="2185342"/>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FB904AE-3D4E-4C45-A48F-0F8B5874EEF3}"/>
                  </a:ext>
                </a:extLst>
              </p:cNvPr>
              <p:cNvSpPr txBox="1"/>
              <p:nvPr/>
            </p:nvSpPr>
            <p:spPr>
              <a:xfrm>
                <a:off x="1133227" y="2378232"/>
                <a:ext cx="2289858" cy="597343"/>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𝑡𝑎𝑛</m:t>
                      </m:r>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𝜃</m:t>
                      </m:r>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Pr>
                        <m:num>
                          <m:d>
                            <m:d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𝐻</m:t>
                              </m:r>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h</m:t>
                              </m:r>
                            </m:e>
                          </m:d>
                        </m:num>
                        <m:den>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𝐼</m:t>
                          </m:r>
                        </m:den>
                      </m:f>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h</m:t>
                          </m:r>
                        </m:num>
                        <m:den>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𝑥</m:t>
                          </m:r>
                        </m:den>
                      </m:f>
                    </m:oMath>
                  </m:oMathPara>
                </a14:m>
                <a:endPar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mc:Choice>
        <mc:Fallback xmlns="">
          <p:sp>
            <p:nvSpPr>
              <p:cNvPr id="8" name="TextBox 7">
                <a:extLst>
                  <a:ext uri="{FF2B5EF4-FFF2-40B4-BE49-F238E27FC236}">
                    <a16:creationId xmlns:a16="http://schemas.microsoft.com/office/drawing/2014/main" id="{FFB904AE-3D4E-4C45-A48F-0F8B5874EEF3}"/>
                  </a:ext>
                </a:extLst>
              </p:cNvPr>
              <p:cNvSpPr txBox="1">
                <a:spLocks noRot="1" noChangeAspect="1" noMove="1" noResize="1" noEditPoints="1" noAdjustHandles="1" noChangeArrowheads="1" noChangeShapeType="1" noTextEdit="1"/>
              </p:cNvSpPr>
              <p:nvPr/>
            </p:nvSpPr>
            <p:spPr>
              <a:xfrm>
                <a:off x="1133227" y="2378232"/>
                <a:ext cx="2289858" cy="59734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F1A024A1-931F-4266-9419-8A9B2989F426}"/>
                  </a:ext>
                </a:extLst>
              </p:cNvPr>
              <p:cNvSpPr/>
              <p:nvPr/>
            </p:nvSpPr>
            <p:spPr>
              <a:xfrm>
                <a:off x="657327" y="3537588"/>
                <a:ext cx="4016420" cy="68967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h</m:t>
                          </m:r>
                        </m:num>
                        <m:den>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𝑥</m:t>
                          </m:r>
                        </m:den>
                      </m:f>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d>
                            <m:dPr>
                              <m:ctrlP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1.64</m:t>
                              </m:r>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𝑚</m:t>
                              </m:r>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−0.38</m:t>
                              </m:r>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𝑚</m:t>
                              </m:r>
                            </m:e>
                          </m:d>
                        </m:num>
                        <m:den>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2.30</m:t>
                          </m:r>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𝑚</m:t>
                          </m:r>
                        </m:den>
                      </m:f>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f>
                        <m:fPr>
                          <m:ctrlP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fPr>
                        <m:num>
                          <m:d>
                            <m:dPr>
                              <m:ctrlP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ctrlPr>
                            </m:dPr>
                            <m:e>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0.38</m:t>
                              </m:r>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𝑚</m:t>
                              </m:r>
                            </m:e>
                          </m:d>
                        </m:num>
                        <m:den>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𝑥</m:t>
                          </m:r>
                        </m:den>
                      </m:f>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 </m:t>
                      </m:r>
                    </m:oMath>
                  </m:oMathPara>
                </a14:m>
                <a:endPar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mc:Choice>
        <mc:Fallback xmlns="">
          <p:sp>
            <p:nvSpPr>
              <p:cNvPr id="9" name="Rectangle 8">
                <a:extLst>
                  <a:ext uri="{FF2B5EF4-FFF2-40B4-BE49-F238E27FC236}">
                    <a16:creationId xmlns:a16="http://schemas.microsoft.com/office/drawing/2014/main" id="{F1A024A1-931F-4266-9419-8A9B2989F426}"/>
                  </a:ext>
                </a:extLst>
              </p:cNvPr>
              <p:cNvSpPr>
                <a:spLocks noRot="1" noChangeAspect="1" noMove="1" noResize="1" noEditPoints="1" noAdjustHandles="1" noChangeArrowheads="1" noChangeShapeType="1" noTextEdit="1"/>
              </p:cNvSpPr>
              <p:nvPr/>
            </p:nvSpPr>
            <p:spPr>
              <a:xfrm>
                <a:off x="657327" y="3537588"/>
                <a:ext cx="4016420" cy="68967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8D5BAC97-172E-4FB9-BE20-FFE930CFDBC4}"/>
                  </a:ext>
                </a:extLst>
              </p:cNvPr>
              <p:cNvSpPr/>
              <p:nvPr/>
            </p:nvSpPr>
            <p:spPr>
              <a:xfrm>
                <a:off x="1645420" y="4929277"/>
                <a:ext cx="149021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𝑥</m:t>
                      </m:r>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=0.69 </m:t>
                      </m:r>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𝑚</m:t>
                      </m:r>
                    </m:oMath>
                  </m:oMathPara>
                </a14:m>
                <a:endPar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mc:Choice>
        <mc:Fallback xmlns="">
          <p:sp>
            <p:nvSpPr>
              <p:cNvPr id="10" name="Rectangle 9">
                <a:extLst>
                  <a:ext uri="{FF2B5EF4-FFF2-40B4-BE49-F238E27FC236}">
                    <a16:creationId xmlns:a16="http://schemas.microsoft.com/office/drawing/2014/main" id="{8D5BAC97-172E-4FB9-BE20-FFE930CFDBC4}"/>
                  </a:ext>
                </a:extLst>
              </p:cNvPr>
              <p:cNvSpPr>
                <a:spLocks noRot="1" noChangeAspect="1" noMove="1" noResize="1" noEditPoints="1" noAdjustHandles="1" noChangeArrowheads="1" noChangeShapeType="1" noTextEdit="1"/>
              </p:cNvSpPr>
              <p:nvPr/>
            </p:nvSpPr>
            <p:spPr>
              <a:xfrm>
                <a:off x="1645420" y="4929277"/>
                <a:ext cx="1490215" cy="400110"/>
              </a:xfrm>
              <a:prstGeom prst="rect">
                <a:avLst/>
              </a:prstGeom>
              <a:blipFill>
                <a:blip r:embed="rId6"/>
                <a:stretch>
                  <a:fillRect/>
                </a:stretch>
              </a:blipFill>
            </p:spPr>
            <p:txBody>
              <a:bodyPr/>
              <a:lstStyle/>
              <a:p>
                <a:r>
                  <a:rPr lang="en-US">
                    <a:noFill/>
                  </a:rPr>
                  <a:t> </a:t>
                </a:r>
              </a:p>
            </p:txBody>
          </p:sp>
        </mc:Fallback>
      </mc:AlternateContent>
      <p:sp>
        <p:nvSpPr>
          <p:cNvPr id="12" name="Title 2">
            <a:extLst>
              <a:ext uri="{FF2B5EF4-FFF2-40B4-BE49-F238E27FC236}">
                <a16:creationId xmlns:a16="http://schemas.microsoft.com/office/drawing/2014/main" id="{6E2E99DF-0651-4B42-8680-6EA871AF7FE3}"/>
              </a:ext>
            </a:extLst>
          </p:cNvPr>
          <p:cNvSpPr txBox="1">
            <a:spLocks/>
          </p:cNvSpPr>
          <p:nvPr/>
        </p:nvSpPr>
        <p:spPr>
          <a:xfrm>
            <a:off x="1504950" y="38802"/>
            <a:ext cx="7639050" cy="698501"/>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1800" b="1" kern="1200">
                <a:solidFill>
                  <a:schemeClr val="bg1"/>
                </a:solidFill>
                <a:latin typeface="+mj-lt"/>
                <a:ea typeface="+mj-ea"/>
                <a:cs typeface="+mj-cs"/>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Times New Roman"/>
                <a:ea typeface="+mj-ea"/>
                <a:cs typeface="Calibri" panose="020F0502020204030204" pitchFamily="34" charset="0"/>
              </a:rPr>
              <a:t>Question 10: ANSWERS</a:t>
            </a:r>
          </a:p>
        </p:txBody>
      </p:sp>
    </p:spTree>
    <p:extLst>
      <p:ext uri="{BB962C8B-B14F-4D97-AF65-F5344CB8AC3E}">
        <p14:creationId xmlns:p14="http://schemas.microsoft.com/office/powerpoint/2010/main" val="126070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11-Extension</a:t>
            </a:r>
          </a:p>
        </p:txBody>
      </p:sp>
      <p:sp>
        <p:nvSpPr>
          <p:cNvPr id="6" name="Rectangle 5">
            <a:extLst>
              <a:ext uri="{FF2B5EF4-FFF2-40B4-BE49-F238E27FC236}">
                <a16:creationId xmlns:a16="http://schemas.microsoft.com/office/drawing/2014/main" id="{CBFF4B8C-D8B1-441D-BBF4-A344D1DD8A40}"/>
              </a:ext>
            </a:extLst>
          </p:cNvPr>
          <p:cNvSpPr/>
          <p:nvPr/>
        </p:nvSpPr>
        <p:spPr>
          <a:xfrm>
            <a:off x="115213" y="848385"/>
            <a:ext cx="8502242" cy="1569660"/>
          </a:xfrm>
          <a:prstGeom prst="rect">
            <a:avLst/>
          </a:prstGeom>
        </p:spPr>
        <p:txBody>
          <a:bodyPr wrap="square">
            <a:spAutoFit/>
          </a:bodyPr>
          <a:lstStyle/>
          <a:p>
            <a:pPr lvl="0" algn="just"/>
            <a:r>
              <a:rPr lang="en-US" sz="2400" dirty="0">
                <a:solidFill>
                  <a:prstClr val="black"/>
                </a:solidFill>
                <a:latin typeface="Times New Roman" panose="02020603050405020304" pitchFamily="18" charset="0"/>
                <a:cs typeface="Times New Roman" panose="02020603050405020304" pitchFamily="18" charset="0"/>
              </a:rPr>
              <a:t>A fish tank has dimensions 36 cm wide by 1.0 m long by 0.60 m high. If the filter should process all the water in the tank once every 4.0 h, what should the flow speed be in the 3.0 cm diameter input tube for the filter? </a:t>
            </a:r>
            <a:endParaRPr lang="en-US"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0227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2">
            <a:extLst>
              <a:ext uri="{FF2B5EF4-FFF2-40B4-BE49-F238E27FC236}">
                <a16:creationId xmlns:a16="http://schemas.microsoft.com/office/drawing/2014/main" id="{6E2E99DF-0651-4B42-8680-6EA871AF7FE3}"/>
              </a:ext>
            </a:extLst>
          </p:cNvPr>
          <p:cNvSpPr txBox="1">
            <a:spLocks/>
          </p:cNvSpPr>
          <p:nvPr/>
        </p:nvSpPr>
        <p:spPr>
          <a:xfrm>
            <a:off x="1504950" y="38802"/>
            <a:ext cx="7639050" cy="698501"/>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1800" b="1" kern="1200">
                <a:solidFill>
                  <a:schemeClr val="bg1"/>
                </a:solidFill>
                <a:latin typeface="+mj-lt"/>
                <a:ea typeface="+mj-ea"/>
                <a:cs typeface="+mj-cs"/>
              </a:defRPr>
            </a:lvl1pPr>
          </a:lstStyle>
          <a:p>
            <a:pPr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11: ANSWERS</a:t>
            </a:r>
          </a:p>
        </p:txBody>
      </p:sp>
      <p:sp>
        <p:nvSpPr>
          <p:cNvPr id="13" name="Rectangle 12">
            <a:extLst>
              <a:ext uri="{FF2B5EF4-FFF2-40B4-BE49-F238E27FC236}">
                <a16:creationId xmlns:a16="http://schemas.microsoft.com/office/drawing/2014/main" id="{9B5B2CC9-4201-4D57-95E9-7D2321B02020}"/>
              </a:ext>
            </a:extLst>
          </p:cNvPr>
          <p:cNvSpPr/>
          <p:nvPr/>
        </p:nvSpPr>
        <p:spPr>
          <a:xfrm>
            <a:off x="163585" y="949161"/>
            <a:ext cx="8770690" cy="1569660"/>
          </a:xfrm>
          <a:prstGeom prst="rect">
            <a:avLst/>
          </a:prstGeom>
        </p:spPr>
        <p:txBody>
          <a:bodyPr wrap="square">
            <a:spAutoFit/>
          </a:bodyPr>
          <a:lstStyle/>
          <a:p>
            <a:pPr lvl="0" algn="just"/>
            <a:r>
              <a:rPr lang="en-US" sz="2400" dirty="0">
                <a:solidFill>
                  <a:prstClr val="black"/>
                </a:solidFill>
                <a:latin typeface="Times New Roman" panose="02020603050405020304" pitchFamily="18" charset="0"/>
                <a:cs typeface="Times New Roman" panose="02020603050405020304" pitchFamily="18" charset="0"/>
              </a:rPr>
              <a:t>The flow speed is the speed of the water in the input tube. The entire volume of the water in the tank is to be processed in 4.0 h. The volume of water passing through the input tube per unit time is the </a:t>
            </a:r>
            <a:r>
              <a:rPr lang="en-US" sz="2400" b="1" dirty="0">
                <a:solidFill>
                  <a:srgbClr val="0070C0"/>
                </a:solidFill>
                <a:latin typeface="Times New Roman" panose="02020603050405020304" pitchFamily="18" charset="0"/>
                <a:cs typeface="Times New Roman" panose="02020603050405020304" pitchFamily="18" charset="0"/>
              </a:rPr>
              <a:t>volume rate of flow</a:t>
            </a:r>
            <a:r>
              <a:rPr lang="en-US" sz="2400" dirty="0">
                <a:solidFill>
                  <a:prstClr val="black"/>
                </a:solidFill>
                <a:latin typeface="Times New Roman" panose="02020603050405020304" pitchFamily="18" charset="0"/>
                <a:cs typeface="Times New Roman" panose="02020603050405020304" pitchFamily="18" charset="0"/>
              </a:rPr>
              <a:t>, as expressed below: </a:t>
            </a:r>
            <a:endParaRPr lang="en-US" sz="2400" b="1" dirty="0">
              <a:solidFill>
                <a:prstClr val="black"/>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F489058-D0EB-4639-B275-ED561D4F0416}"/>
                  </a:ext>
                </a:extLst>
              </p:cNvPr>
              <p:cNvSpPr/>
              <p:nvPr/>
            </p:nvSpPr>
            <p:spPr>
              <a:xfrm>
                <a:off x="1933177" y="3311952"/>
                <a:ext cx="3539880" cy="6766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𝑉</m:t>
                          </m:r>
                        </m:num>
                        <m:den>
                          <m:r>
                            <a:rPr lang="en-US" sz="2000" i="1">
                              <a:solidFill>
                                <a:prstClr val="black"/>
                              </a:solidFill>
                              <a:latin typeface="Cambria Math" panose="02040503050406030204" pitchFamily="18" charset="0"/>
                              <a:ea typeface="Cambria Math" panose="02040503050406030204" pitchFamily="18" charset="0"/>
                            </a:rPr>
                            <m:t>∆</m:t>
                          </m:r>
                          <m:r>
                            <a:rPr lang="en-US" sz="2000" i="1">
                              <a:solidFill>
                                <a:prstClr val="black"/>
                              </a:solidFill>
                              <a:latin typeface="Cambria Math" panose="02040503050406030204" pitchFamily="18" charset="0"/>
                              <a:ea typeface="Cambria Math" panose="02040503050406030204" pitchFamily="18" charset="0"/>
                            </a:rPr>
                            <m:t>𝑡</m:t>
                          </m:r>
                        </m:den>
                      </m:f>
                      <m:r>
                        <a:rPr lang="en-US" sz="2000" i="1">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𝐴𝑣</m:t>
                      </m:r>
                      <m:r>
                        <a:rPr lang="en-US" sz="2000" i="1">
                          <a:solidFill>
                            <a:prstClr val="black"/>
                          </a:solidFill>
                          <a:latin typeface="Cambria Math" panose="02040503050406030204" pitchFamily="18" charset="0"/>
                        </a:rPr>
                        <m:t>  →</m:t>
                      </m:r>
                      <m:r>
                        <a:rPr lang="en-US" sz="2000" i="1">
                          <a:solidFill>
                            <a:prstClr val="black"/>
                          </a:solidFill>
                          <a:latin typeface="Cambria Math" panose="02040503050406030204" pitchFamily="18" charset="0"/>
                          <a:ea typeface="Cambria Math" panose="02040503050406030204" pitchFamily="18" charset="0"/>
                        </a:rPr>
                        <m:t>𝑣</m:t>
                      </m:r>
                      <m:r>
                        <a:rPr lang="en-US" sz="2000" i="1">
                          <a:solidFill>
                            <a:prstClr val="black"/>
                          </a:solidFill>
                          <a:latin typeface="Cambria Math" panose="02040503050406030204" pitchFamily="18" charset="0"/>
                          <a:ea typeface="Cambria Math" panose="02040503050406030204" pitchFamily="18" charset="0"/>
                        </a:rPr>
                        <m:t>=</m:t>
                      </m:r>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𝑉</m:t>
                          </m:r>
                        </m:num>
                        <m:den>
                          <m:r>
                            <a:rPr lang="en-US" sz="2000" i="1">
                              <a:solidFill>
                                <a:prstClr val="black"/>
                              </a:solidFill>
                              <a:latin typeface="Cambria Math" panose="02040503050406030204" pitchFamily="18" charset="0"/>
                            </a:rPr>
                            <m:t>𝐴</m:t>
                          </m:r>
                          <m:r>
                            <a:rPr lang="en-US" sz="2000" i="1">
                              <a:solidFill>
                                <a:prstClr val="black"/>
                              </a:solidFill>
                              <a:latin typeface="Cambria Math" panose="02040503050406030204" pitchFamily="18" charset="0"/>
                              <a:ea typeface="Cambria Math" panose="02040503050406030204" pitchFamily="18" charset="0"/>
                            </a:rPr>
                            <m:t>∆</m:t>
                          </m:r>
                          <m:r>
                            <a:rPr lang="en-US" sz="2000" i="1">
                              <a:solidFill>
                                <a:prstClr val="black"/>
                              </a:solidFill>
                              <a:latin typeface="Cambria Math" panose="02040503050406030204" pitchFamily="18" charset="0"/>
                              <a:ea typeface="Cambria Math" panose="02040503050406030204" pitchFamily="18" charset="0"/>
                            </a:rPr>
                            <m:t>𝑡</m:t>
                          </m:r>
                        </m:den>
                      </m:f>
                      <m:r>
                        <a:rPr lang="en-US" sz="2000" i="1">
                          <a:solidFill>
                            <a:prstClr val="black"/>
                          </a:solidFill>
                          <a:latin typeface="Cambria Math" panose="02040503050406030204" pitchFamily="18" charset="0"/>
                          <a:ea typeface="Cambria Math" panose="02040503050406030204" pitchFamily="18" charset="0"/>
                        </a:rPr>
                        <m:t>=</m:t>
                      </m:r>
                      <m:f>
                        <m:fPr>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𝑙𝑤h</m:t>
                          </m:r>
                        </m:num>
                        <m:den>
                          <m:r>
                            <a:rPr lang="en-US" sz="2000" i="1">
                              <a:solidFill>
                                <a:prstClr val="black"/>
                              </a:solidFill>
                              <a:latin typeface="Cambria Math" panose="02040503050406030204" pitchFamily="18" charset="0"/>
                              <a:ea typeface="Cambria Math" panose="02040503050406030204" pitchFamily="18" charset="0"/>
                            </a:rPr>
                            <m:t>𝜋</m:t>
                          </m:r>
                          <m:sSup>
                            <m:sSupPr>
                              <m:ctrlPr>
                                <a:rPr lang="en-US" sz="2000" i="1">
                                  <a:solidFill>
                                    <a:prstClr val="black"/>
                                  </a:solidFill>
                                  <a:latin typeface="Cambria Math" panose="02040503050406030204" pitchFamily="18" charset="0"/>
                                  <a:ea typeface="Cambria Math" panose="02040503050406030204" pitchFamily="18" charset="0"/>
                                </a:rPr>
                              </m:ctrlPr>
                            </m:sSupPr>
                            <m:e>
                              <m:r>
                                <a:rPr lang="en-US" sz="2000" i="1">
                                  <a:solidFill>
                                    <a:prstClr val="black"/>
                                  </a:solidFill>
                                  <a:latin typeface="Cambria Math" panose="02040503050406030204" pitchFamily="18" charset="0"/>
                                  <a:ea typeface="Cambria Math" panose="02040503050406030204" pitchFamily="18" charset="0"/>
                                </a:rPr>
                                <m:t>𝑟</m:t>
                              </m:r>
                            </m:e>
                            <m:sup>
                              <m:r>
                                <a:rPr lang="en-US" sz="2000" i="1">
                                  <a:solidFill>
                                    <a:prstClr val="black"/>
                                  </a:solidFill>
                                  <a:latin typeface="Cambria Math" panose="02040503050406030204" pitchFamily="18" charset="0"/>
                                  <a:ea typeface="Cambria Math" panose="02040503050406030204" pitchFamily="18" charset="0"/>
                                </a:rPr>
                                <m:t>2</m:t>
                              </m:r>
                            </m:sup>
                          </m:sSup>
                          <m:r>
                            <a:rPr lang="en-US" sz="2000" i="1">
                              <a:solidFill>
                                <a:prstClr val="black"/>
                              </a:solidFill>
                              <a:latin typeface="Cambria Math" panose="02040503050406030204" pitchFamily="18" charset="0"/>
                              <a:ea typeface="Cambria Math" panose="02040503050406030204" pitchFamily="18" charset="0"/>
                            </a:rPr>
                            <m:t>∆</m:t>
                          </m:r>
                          <m:r>
                            <a:rPr lang="en-US" sz="2000" i="1">
                              <a:solidFill>
                                <a:prstClr val="black"/>
                              </a:solidFill>
                              <a:latin typeface="Cambria Math" panose="02040503050406030204" pitchFamily="18" charset="0"/>
                              <a:ea typeface="Cambria Math" panose="02040503050406030204" pitchFamily="18" charset="0"/>
                            </a:rPr>
                            <m:t>𝑡</m:t>
                          </m:r>
                        </m:den>
                      </m:f>
                    </m:oMath>
                  </m:oMathPara>
                </a14:m>
                <a:endParaRPr lang="en-US" sz="2400" dirty="0">
                  <a:solidFill>
                    <a:prstClr val="black"/>
                  </a:solidFill>
                  <a:latin typeface="Gill Sans MT" panose="020B0502020104020203"/>
                </a:endParaRPr>
              </a:p>
            </p:txBody>
          </p:sp>
        </mc:Choice>
        <mc:Fallback xmlns="">
          <p:sp>
            <p:nvSpPr>
              <p:cNvPr id="15" name="Rectangle 14">
                <a:extLst>
                  <a:ext uri="{FF2B5EF4-FFF2-40B4-BE49-F238E27FC236}">
                    <a16:creationId xmlns:a16="http://schemas.microsoft.com/office/drawing/2014/main" id="{9F489058-D0EB-4639-B275-ED561D4F0416}"/>
                  </a:ext>
                </a:extLst>
              </p:cNvPr>
              <p:cNvSpPr>
                <a:spLocks noRot="1" noChangeAspect="1" noMove="1" noResize="1" noEditPoints="1" noAdjustHandles="1" noChangeArrowheads="1" noChangeShapeType="1" noTextEdit="1"/>
              </p:cNvSpPr>
              <p:nvPr/>
            </p:nvSpPr>
            <p:spPr>
              <a:xfrm>
                <a:off x="1933177" y="3311952"/>
                <a:ext cx="3539880" cy="67666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A1275ADB-162A-4784-8A37-6FDB36105730}"/>
                  </a:ext>
                </a:extLst>
              </p:cNvPr>
              <p:cNvSpPr/>
              <p:nvPr/>
            </p:nvSpPr>
            <p:spPr>
              <a:xfrm>
                <a:off x="1170263" y="4469381"/>
                <a:ext cx="5574485" cy="945131"/>
              </a:xfrm>
              <a:prstGeom prst="rect">
                <a:avLst/>
              </a:prstGeom>
            </p:spPr>
            <p:txBody>
              <a:bodyPr wrap="square">
                <a:spAutoFit/>
              </a:bodyPr>
              <a:lstStyle/>
              <a:p>
                <a:pPr lvl="0"/>
                <a14:m>
                  <m:oMathPara xmlns:m="http://schemas.openxmlformats.org/officeDocument/2006/math">
                    <m:oMathParaPr>
                      <m:jc m:val="centerGroup"/>
                    </m:oMathParaPr>
                    <m:oMath xmlns:m="http://schemas.openxmlformats.org/officeDocument/2006/math">
                      <m:r>
                        <a:rPr lang="en-US" sz="2000" i="1">
                          <a:solidFill>
                            <a:prstClr val="black"/>
                          </a:solidFill>
                          <a:latin typeface="Cambria Math" panose="02040503050406030204" pitchFamily="18" charset="0"/>
                          <a:ea typeface="Cambria Math" panose="02040503050406030204" pitchFamily="18" charset="0"/>
                        </a:rPr>
                        <m:t>𝑣</m:t>
                      </m:r>
                      <m:r>
                        <a:rPr lang="en-US" sz="2000" i="1">
                          <a:solidFill>
                            <a:prstClr val="black"/>
                          </a:solidFill>
                          <a:latin typeface="Cambria Math" panose="02040503050406030204" pitchFamily="18" charset="0"/>
                          <a:ea typeface="Cambria Math" panose="02040503050406030204" pitchFamily="18" charset="0"/>
                        </a:rPr>
                        <m:t>=</m:t>
                      </m:r>
                      <m:f>
                        <m:fPr>
                          <m:ctrlPr>
                            <a:rPr lang="en-US" sz="2000" i="1">
                              <a:solidFill>
                                <a:prstClr val="black"/>
                              </a:solidFill>
                              <a:latin typeface="Cambria Math" panose="02040503050406030204" pitchFamily="18" charset="0"/>
                              <a:ea typeface="Cambria Math" panose="02040503050406030204" pitchFamily="18" charset="0"/>
                            </a:rPr>
                          </m:ctrlPr>
                        </m:fPr>
                        <m:num>
                          <m:d>
                            <m:dPr>
                              <m:ctrlPr>
                                <a:rPr lang="en-US" sz="2000" i="1">
                                  <a:solidFill>
                                    <a:prstClr val="black"/>
                                  </a:solidFill>
                                  <a:latin typeface="Cambria Math" panose="02040503050406030204" pitchFamily="18" charset="0"/>
                                  <a:ea typeface="Cambria Math" panose="02040503050406030204" pitchFamily="18" charset="0"/>
                                </a:rPr>
                              </m:ctrlPr>
                            </m:dPr>
                            <m:e>
                              <m:r>
                                <a:rPr lang="en-US" sz="2000" i="1">
                                  <a:solidFill>
                                    <a:prstClr val="black"/>
                                  </a:solidFill>
                                  <a:latin typeface="Cambria Math" panose="02040503050406030204" pitchFamily="18" charset="0"/>
                                  <a:ea typeface="Cambria Math" panose="02040503050406030204" pitchFamily="18" charset="0"/>
                                </a:rPr>
                                <m:t>0.36</m:t>
                              </m:r>
                              <m:r>
                                <a:rPr lang="en-US" sz="2000" i="1">
                                  <a:solidFill>
                                    <a:prstClr val="black"/>
                                  </a:solidFill>
                                  <a:latin typeface="Cambria Math" panose="02040503050406030204" pitchFamily="18" charset="0"/>
                                  <a:ea typeface="Cambria Math" panose="02040503050406030204" pitchFamily="18" charset="0"/>
                                </a:rPr>
                                <m:t>𝑚</m:t>
                              </m:r>
                            </m:e>
                          </m:d>
                          <m:d>
                            <m:dPr>
                              <m:ctrlPr>
                                <a:rPr lang="en-US" sz="2000" i="1">
                                  <a:solidFill>
                                    <a:prstClr val="black"/>
                                  </a:solidFill>
                                  <a:latin typeface="Cambria Math" panose="02040503050406030204" pitchFamily="18" charset="0"/>
                                  <a:ea typeface="Cambria Math" panose="02040503050406030204" pitchFamily="18" charset="0"/>
                                </a:rPr>
                              </m:ctrlPr>
                            </m:dPr>
                            <m:e>
                              <m:r>
                                <a:rPr lang="en-US" sz="2000" i="1">
                                  <a:solidFill>
                                    <a:prstClr val="black"/>
                                  </a:solidFill>
                                  <a:latin typeface="Cambria Math" panose="02040503050406030204" pitchFamily="18" charset="0"/>
                                  <a:ea typeface="Cambria Math" panose="02040503050406030204" pitchFamily="18" charset="0"/>
                                </a:rPr>
                                <m:t>1.0</m:t>
                              </m:r>
                              <m:r>
                                <a:rPr lang="en-US" sz="2000" i="1">
                                  <a:solidFill>
                                    <a:prstClr val="black"/>
                                  </a:solidFill>
                                  <a:latin typeface="Cambria Math" panose="02040503050406030204" pitchFamily="18" charset="0"/>
                                  <a:ea typeface="Cambria Math" panose="02040503050406030204" pitchFamily="18" charset="0"/>
                                </a:rPr>
                                <m:t>𝑚</m:t>
                              </m:r>
                            </m:e>
                          </m:d>
                          <m:d>
                            <m:dPr>
                              <m:ctrlPr>
                                <a:rPr lang="en-US" sz="2000" i="1">
                                  <a:solidFill>
                                    <a:prstClr val="black"/>
                                  </a:solidFill>
                                  <a:latin typeface="Cambria Math" panose="02040503050406030204" pitchFamily="18" charset="0"/>
                                  <a:ea typeface="Cambria Math" panose="02040503050406030204" pitchFamily="18" charset="0"/>
                                </a:rPr>
                              </m:ctrlPr>
                            </m:dPr>
                            <m:e>
                              <m:r>
                                <a:rPr lang="en-US" sz="2000" i="1">
                                  <a:solidFill>
                                    <a:prstClr val="black"/>
                                  </a:solidFill>
                                  <a:latin typeface="Cambria Math" panose="02040503050406030204" pitchFamily="18" charset="0"/>
                                  <a:ea typeface="Cambria Math" panose="02040503050406030204" pitchFamily="18" charset="0"/>
                                </a:rPr>
                                <m:t>0.60</m:t>
                              </m:r>
                              <m:r>
                                <a:rPr lang="en-US" sz="2000" i="1">
                                  <a:solidFill>
                                    <a:prstClr val="black"/>
                                  </a:solidFill>
                                  <a:latin typeface="Cambria Math" panose="02040503050406030204" pitchFamily="18" charset="0"/>
                                  <a:ea typeface="Cambria Math" panose="02040503050406030204" pitchFamily="18" charset="0"/>
                                </a:rPr>
                                <m:t>𝑚</m:t>
                              </m:r>
                            </m:e>
                          </m:d>
                        </m:num>
                        <m:den>
                          <m:r>
                            <a:rPr lang="en-US" sz="2000" i="1">
                              <a:solidFill>
                                <a:prstClr val="black"/>
                              </a:solidFill>
                              <a:latin typeface="Cambria Math" panose="02040503050406030204" pitchFamily="18" charset="0"/>
                              <a:ea typeface="Cambria Math" panose="02040503050406030204" pitchFamily="18" charset="0"/>
                            </a:rPr>
                            <m:t>𝜋</m:t>
                          </m:r>
                          <m:sSup>
                            <m:sSupPr>
                              <m:ctrlPr>
                                <a:rPr lang="en-US" sz="2000" i="1">
                                  <a:solidFill>
                                    <a:prstClr val="black"/>
                                  </a:solidFill>
                                  <a:latin typeface="Cambria Math" panose="02040503050406030204" pitchFamily="18" charset="0"/>
                                  <a:ea typeface="Cambria Math" panose="02040503050406030204" pitchFamily="18" charset="0"/>
                                </a:rPr>
                              </m:ctrlPr>
                            </m:sSupPr>
                            <m:e>
                              <m:d>
                                <m:dPr>
                                  <m:ctrlPr>
                                    <a:rPr lang="en-US" sz="2000" i="1">
                                      <a:solidFill>
                                        <a:prstClr val="black"/>
                                      </a:solidFill>
                                      <a:latin typeface="Cambria Math" panose="02040503050406030204" pitchFamily="18" charset="0"/>
                                      <a:ea typeface="Cambria Math" panose="02040503050406030204" pitchFamily="18" charset="0"/>
                                    </a:rPr>
                                  </m:ctrlPr>
                                </m:dPr>
                                <m:e>
                                  <m:r>
                                    <a:rPr lang="en-US" sz="2000" i="1">
                                      <a:solidFill>
                                        <a:prstClr val="black"/>
                                      </a:solidFill>
                                      <a:latin typeface="Cambria Math" panose="02040503050406030204" pitchFamily="18" charset="0"/>
                                      <a:ea typeface="Cambria Math" panose="02040503050406030204" pitchFamily="18" charset="0"/>
                                    </a:rPr>
                                    <m:t>0.015</m:t>
                                  </m:r>
                                  <m:r>
                                    <a:rPr lang="en-US" sz="2000" i="1">
                                      <a:solidFill>
                                        <a:prstClr val="black"/>
                                      </a:solidFill>
                                      <a:latin typeface="Cambria Math" panose="02040503050406030204" pitchFamily="18" charset="0"/>
                                      <a:ea typeface="Cambria Math" panose="02040503050406030204" pitchFamily="18" charset="0"/>
                                    </a:rPr>
                                    <m:t>𝑚</m:t>
                                  </m:r>
                                </m:e>
                              </m:d>
                            </m:e>
                            <m:sup>
                              <m:r>
                                <a:rPr lang="en-US" sz="2000" i="1">
                                  <a:solidFill>
                                    <a:prstClr val="black"/>
                                  </a:solidFill>
                                  <a:latin typeface="Cambria Math" panose="02040503050406030204" pitchFamily="18" charset="0"/>
                                  <a:ea typeface="Cambria Math" panose="02040503050406030204" pitchFamily="18" charset="0"/>
                                </a:rPr>
                                <m:t>2</m:t>
                              </m:r>
                            </m:sup>
                          </m:sSup>
                          <m:d>
                            <m:dPr>
                              <m:ctrlPr>
                                <a:rPr lang="en-US" sz="2000" i="1">
                                  <a:solidFill>
                                    <a:prstClr val="black"/>
                                  </a:solidFill>
                                  <a:latin typeface="Cambria Math" panose="02040503050406030204" pitchFamily="18" charset="0"/>
                                  <a:ea typeface="Cambria Math" panose="02040503050406030204" pitchFamily="18" charset="0"/>
                                </a:rPr>
                              </m:ctrlPr>
                            </m:dPr>
                            <m:e>
                              <m:r>
                                <a:rPr lang="en-US" sz="2000" i="1">
                                  <a:solidFill>
                                    <a:prstClr val="black"/>
                                  </a:solidFill>
                                  <a:latin typeface="Cambria Math" panose="02040503050406030204" pitchFamily="18" charset="0"/>
                                  <a:ea typeface="Cambria Math" panose="02040503050406030204" pitchFamily="18" charset="0"/>
                                </a:rPr>
                                <m:t>4.0</m:t>
                              </m:r>
                              <m:r>
                                <a:rPr lang="en-US" sz="2000" i="1">
                                  <a:solidFill>
                                    <a:prstClr val="black"/>
                                  </a:solidFill>
                                  <a:latin typeface="Cambria Math" panose="02040503050406030204" pitchFamily="18" charset="0"/>
                                  <a:ea typeface="Cambria Math" panose="02040503050406030204" pitchFamily="18" charset="0"/>
                                </a:rPr>
                                <m:t>h</m:t>
                              </m:r>
                            </m:e>
                          </m:d>
                          <m:d>
                            <m:dPr>
                              <m:ctrlPr>
                                <a:rPr lang="en-US" sz="2000" i="1">
                                  <a:solidFill>
                                    <a:prstClr val="black"/>
                                  </a:solidFill>
                                  <a:latin typeface="Cambria Math" panose="02040503050406030204" pitchFamily="18" charset="0"/>
                                  <a:ea typeface="Cambria Math" panose="02040503050406030204" pitchFamily="18" charset="0"/>
                                </a:rPr>
                              </m:ctrlPr>
                            </m:dPr>
                            <m:e>
                              <m:f>
                                <m:fPr>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3600</m:t>
                                  </m:r>
                                  <m:r>
                                    <a:rPr lang="en-US" sz="2000" i="1">
                                      <a:solidFill>
                                        <a:prstClr val="black"/>
                                      </a:solidFill>
                                      <a:latin typeface="Cambria Math" panose="02040503050406030204" pitchFamily="18" charset="0"/>
                                      <a:ea typeface="Cambria Math" panose="02040503050406030204" pitchFamily="18" charset="0"/>
                                    </a:rPr>
                                    <m:t>𝑠</m:t>
                                  </m:r>
                                </m:num>
                                <m:den>
                                  <m:r>
                                    <a:rPr lang="en-US" sz="2000" i="1">
                                      <a:solidFill>
                                        <a:prstClr val="black"/>
                                      </a:solidFill>
                                      <a:latin typeface="Cambria Math" panose="02040503050406030204" pitchFamily="18" charset="0"/>
                                      <a:ea typeface="Cambria Math" panose="02040503050406030204" pitchFamily="18" charset="0"/>
                                    </a:rPr>
                                    <m:t>1</m:t>
                                  </m:r>
                                  <m:r>
                                    <a:rPr lang="en-US" sz="2000" i="1">
                                      <a:solidFill>
                                        <a:prstClr val="black"/>
                                      </a:solidFill>
                                      <a:latin typeface="Cambria Math" panose="02040503050406030204" pitchFamily="18" charset="0"/>
                                      <a:ea typeface="Cambria Math" panose="02040503050406030204" pitchFamily="18" charset="0"/>
                                    </a:rPr>
                                    <m:t>h</m:t>
                                  </m:r>
                                </m:den>
                              </m:f>
                            </m:e>
                          </m:d>
                        </m:den>
                      </m:f>
                      <m:r>
                        <a:rPr lang="en-US" sz="2000" i="1">
                          <a:solidFill>
                            <a:prstClr val="black"/>
                          </a:solidFill>
                          <a:latin typeface="Cambria Math" panose="02040503050406030204" pitchFamily="18" charset="0"/>
                          <a:ea typeface="Cambria Math" panose="02040503050406030204" pitchFamily="18" charset="0"/>
                        </a:rPr>
                        <m:t>=0.02122</m:t>
                      </m:r>
                      <m:f>
                        <m:fPr>
                          <m:type m:val="skw"/>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𝑚</m:t>
                          </m:r>
                        </m:num>
                        <m:den>
                          <m:r>
                            <a:rPr lang="en-US" sz="2000" i="1">
                              <a:solidFill>
                                <a:prstClr val="black"/>
                              </a:solidFill>
                              <a:latin typeface="Cambria Math" panose="02040503050406030204" pitchFamily="18" charset="0"/>
                              <a:ea typeface="Cambria Math" panose="02040503050406030204" pitchFamily="18" charset="0"/>
                            </a:rPr>
                            <m:t>𝑠</m:t>
                          </m:r>
                        </m:den>
                      </m:f>
                    </m:oMath>
                  </m:oMathPara>
                </a14:m>
                <a:endParaRPr lang="en-US" sz="2000" dirty="0">
                  <a:solidFill>
                    <a:prstClr val="black"/>
                  </a:solidFill>
                  <a:latin typeface="Gill Sans MT" panose="020B0502020104020203"/>
                </a:endParaRPr>
              </a:p>
            </p:txBody>
          </p:sp>
        </mc:Choice>
        <mc:Fallback xmlns="">
          <p:sp>
            <p:nvSpPr>
              <p:cNvPr id="16" name="Rectangle 15">
                <a:extLst>
                  <a:ext uri="{FF2B5EF4-FFF2-40B4-BE49-F238E27FC236}">
                    <a16:creationId xmlns:a16="http://schemas.microsoft.com/office/drawing/2014/main" id="{A1275ADB-162A-4784-8A37-6FDB36105730}"/>
                  </a:ext>
                </a:extLst>
              </p:cNvPr>
              <p:cNvSpPr>
                <a:spLocks noRot="1" noChangeAspect="1" noMove="1" noResize="1" noEditPoints="1" noAdjustHandles="1" noChangeArrowheads="1" noChangeShapeType="1" noTextEdit="1"/>
              </p:cNvSpPr>
              <p:nvPr/>
            </p:nvSpPr>
            <p:spPr>
              <a:xfrm>
                <a:off x="1170263" y="4469381"/>
                <a:ext cx="5574485" cy="94513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6328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ANSWER: Practices Question 1</a:t>
            </a:r>
          </a:p>
        </p:txBody>
      </p:sp>
      <p:sp>
        <p:nvSpPr>
          <p:cNvPr id="10" name="Rectangle 18">
            <a:extLst>
              <a:ext uri="{FF2B5EF4-FFF2-40B4-BE49-F238E27FC236}">
                <a16:creationId xmlns:a16="http://schemas.microsoft.com/office/drawing/2014/main" id="{F2F3C376-88A9-4298-9F30-3298BD6E7486}"/>
              </a:ext>
            </a:extLst>
          </p:cNvPr>
          <p:cNvSpPr>
            <a:spLocks noChangeArrowheads="1"/>
          </p:cNvSpPr>
          <p:nvPr/>
        </p:nvSpPr>
        <p:spPr bwMode="auto">
          <a:xfrm>
            <a:off x="20688" y="766235"/>
            <a:ext cx="55160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 </a:t>
            </a:r>
            <a:r>
              <a:rPr lang="en-US" altLang="en-US" sz="2400" kern="100" dirty="0">
                <a:solidFill>
                  <a:prstClr val="black"/>
                </a:solidFill>
                <a:cs typeface="Times New Roman" panose="02020603050405020304" pitchFamily="18" charset="0"/>
              </a:rPr>
              <a:t>Understanding the Scenario</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p:sp>
        <p:nvSpPr>
          <p:cNvPr id="13" name="Rectangle 12">
            <a:extLst>
              <a:ext uri="{FF2B5EF4-FFF2-40B4-BE49-F238E27FC236}">
                <a16:creationId xmlns:a16="http://schemas.microsoft.com/office/drawing/2014/main" id="{91D91855-38D6-48E4-9494-70BD467FDF0B}"/>
              </a:ext>
            </a:extLst>
          </p:cNvPr>
          <p:cNvSpPr/>
          <p:nvPr/>
        </p:nvSpPr>
        <p:spPr>
          <a:xfrm>
            <a:off x="171973" y="1452489"/>
            <a:ext cx="8544188" cy="830997"/>
          </a:xfrm>
          <a:prstGeom prst="rect">
            <a:avLst/>
          </a:prstGeom>
        </p:spPr>
        <p:txBody>
          <a:bodyPr wrap="square">
            <a:spAutoFit/>
          </a:bodyPr>
          <a:lstStyle/>
          <a:p>
            <a:pPr marL="342900" marR="0" lvl="0" indent="-342900" algn="just">
              <a:spcBef>
                <a:spcPts val="0"/>
              </a:spcBef>
              <a:spcAft>
                <a:spcPts val="0"/>
              </a:spcAft>
              <a:buSzPts val="1000"/>
              <a:buFont typeface="Symbol" panose="05050102010706020507" pitchFamily="18" charset="2"/>
              <a:buChar char=""/>
              <a:tabLst>
                <a:tab pos="457200" algn="l"/>
              </a:tabLst>
            </a:pPr>
            <a:r>
              <a:rPr lang="en-US" sz="2400" dirty="0">
                <a:latin typeface="Times New Roman" panose="02020603050405020304" pitchFamily="18" charset="0"/>
                <a:ea typeface="Times New Roman" panose="02020603050405020304" pitchFamily="18" charset="0"/>
              </a:rPr>
              <a:t>The box, with the marble inside, displaces a certain amount of water equal to the weight of the box and marble together. </a:t>
            </a:r>
          </a:p>
        </p:txBody>
      </p:sp>
      <p:sp>
        <p:nvSpPr>
          <p:cNvPr id="14" name="Rectangle 13">
            <a:extLst>
              <a:ext uri="{FF2B5EF4-FFF2-40B4-BE49-F238E27FC236}">
                <a16:creationId xmlns:a16="http://schemas.microsoft.com/office/drawing/2014/main" id="{DF72B89D-0266-49B8-945B-D5E1EA8789D4}"/>
              </a:ext>
            </a:extLst>
          </p:cNvPr>
          <p:cNvSpPr/>
          <p:nvPr/>
        </p:nvSpPr>
        <p:spPr>
          <a:xfrm>
            <a:off x="165683" y="2650190"/>
            <a:ext cx="8812634" cy="830997"/>
          </a:xfrm>
          <a:prstGeom prst="rect">
            <a:avLst/>
          </a:prstGeom>
        </p:spPr>
        <p:txBody>
          <a:bodyPr wrap="square">
            <a:spAutoFit/>
          </a:bodyPr>
          <a:lstStyle/>
          <a:p>
            <a:pPr marL="342900" lvl="0" indent="-342900" algn="just">
              <a:buSzPts val="1000"/>
              <a:buFont typeface="Symbol" panose="05050102010706020507" pitchFamily="18" charset="2"/>
              <a:buChar char=""/>
              <a:tabLst>
                <a:tab pos="457200" algn="l"/>
              </a:tabLst>
            </a:pPr>
            <a:r>
              <a:rPr lang="en-US" sz="2400" dirty="0">
                <a:solidFill>
                  <a:prstClr val="black"/>
                </a:solidFill>
                <a:latin typeface="Times New Roman" panose="02020603050405020304" pitchFamily="18" charset="0"/>
                <a:ea typeface="Times New Roman" panose="02020603050405020304" pitchFamily="18" charset="0"/>
              </a:rPr>
              <a:t>This is due to Archimedes' principle, which states that the buoyant force on an object is equal to the weight of the fluid it displaces.</a:t>
            </a:r>
          </a:p>
        </p:txBody>
      </p:sp>
      <p:sp>
        <p:nvSpPr>
          <p:cNvPr id="15" name="Rectangle 18">
            <a:extLst>
              <a:ext uri="{FF2B5EF4-FFF2-40B4-BE49-F238E27FC236}">
                <a16:creationId xmlns:a16="http://schemas.microsoft.com/office/drawing/2014/main" id="{AFAA3339-8033-4EBF-93D6-124A9CFB90D3}"/>
              </a:ext>
            </a:extLst>
          </p:cNvPr>
          <p:cNvSpPr>
            <a:spLocks noChangeArrowheads="1"/>
          </p:cNvSpPr>
          <p:nvPr/>
        </p:nvSpPr>
        <p:spPr bwMode="auto">
          <a:xfrm>
            <a:off x="37466" y="3937273"/>
            <a:ext cx="55160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 </a:t>
            </a:r>
            <a:r>
              <a:rPr lang="en-US" altLang="en-US" sz="2400" kern="100" dirty="0">
                <a:solidFill>
                  <a:prstClr val="black"/>
                </a:solidFill>
                <a:cs typeface="Times New Roman" panose="02020603050405020304" pitchFamily="18" charset="0"/>
              </a:rPr>
              <a:t>Analyzing the Water Levels</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p:sp>
        <p:nvSpPr>
          <p:cNvPr id="16" name="Rectangle 15">
            <a:extLst>
              <a:ext uri="{FF2B5EF4-FFF2-40B4-BE49-F238E27FC236}">
                <a16:creationId xmlns:a16="http://schemas.microsoft.com/office/drawing/2014/main" id="{50339D4E-9CF4-444C-BB6E-1362B8465AFB}"/>
              </a:ext>
            </a:extLst>
          </p:cNvPr>
          <p:cNvSpPr/>
          <p:nvPr/>
        </p:nvSpPr>
        <p:spPr>
          <a:xfrm>
            <a:off x="188751" y="4582242"/>
            <a:ext cx="4483917" cy="461665"/>
          </a:xfrm>
          <a:prstGeom prst="rect">
            <a:avLst/>
          </a:prstGeom>
        </p:spPr>
        <p:txBody>
          <a:bodyPr wrap="square">
            <a:spAutoFit/>
          </a:bodyPr>
          <a:lstStyle/>
          <a:p>
            <a:pPr marL="342900" marR="0" lvl="0" indent="-342900">
              <a:spcBef>
                <a:spcPts val="0"/>
              </a:spcBef>
              <a:spcAft>
                <a:spcPts val="0"/>
              </a:spcAft>
              <a:buFont typeface="+mj-lt"/>
              <a:buAutoNum type="arabicPeriod"/>
              <a:tabLst>
                <a:tab pos="457200" algn="l"/>
              </a:tabLst>
            </a:pPr>
            <a:r>
              <a:rPr lang="en-US" sz="2400" b="1" dirty="0">
                <a:latin typeface="Times New Roman" panose="02020603050405020304" pitchFamily="18" charset="0"/>
                <a:ea typeface="Times New Roman" panose="02020603050405020304" pitchFamily="18" charset="0"/>
              </a:rPr>
              <a:t>Before Removing the Marble:</a:t>
            </a:r>
            <a:endParaRPr lang="en-US" sz="2400" dirty="0">
              <a:latin typeface="Times New Roman" panose="02020603050405020304" pitchFamily="18" charset="0"/>
              <a:ea typeface="Times New Roman" panose="02020603050405020304" pitchFamily="18" charset="0"/>
            </a:endParaRPr>
          </a:p>
        </p:txBody>
      </p:sp>
      <p:sp>
        <p:nvSpPr>
          <p:cNvPr id="17" name="Rectangle 16">
            <a:extLst>
              <a:ext uri="{FF2B5EF4-FFF2-40B4-BE49-F238E27FC236}">
                <a16:creationId xmlns:a16="http://schemas.microsoft.com/office/drawing/2014/main" id="{C0FE3304-16FF-4D77-B294-A25756D3CE32}"/>
              </a:ext>
            </a:extLst>
          </p:cNvPr>
          <p:cNvSpPr/>
          <p:nvPr/>
        </p:nvSpPr>
        <p:spPr>
          <a:xfrm>
            <a:off x="54244" y="5022988"/>
            <a:ext cx="8720640" cy="1200329"/>
          </a:xfrm>
          <a:prstGeom prst="rect">
            <a:avLst/>
          </a:prstGeom>
        </p:spPr>
        <p:txBody>
          <a:bodyPr wrap="square">
            <a:spAutoFit/>
          </a:bodyPr>
          <a:lstStyle/>
          <a:p>
            <a:pPr marL="742950" lvl="1" indent="-285750" algn="just">
              <a:buSzPts val="1000"/>
              <a:buFont typeface="Courier New" panose="02070309020205020404" pitchFamily="49" charset="0"/>
              <a:buChar char="o"/>
              <a:tabLst>
                <a:tab pos="914400" algn="l"/>
              </a:tabLst>
            </a:pPr>
            <a:r>
              <a:rPr lang="en-US" sz="24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The water level is at a certain height because the floating box with the marble inside displaces a volume of water equal to the weight of the box and the marble combined.</a:t>
            </a:r>
          </a:p>
        </p:txBody>
      </p:sp>
    </p:spTree>
    <p:extLst>
      <p:ext uri="{BB962C8B-B14F-4D97-AF65-F5344CB8AC3E}">
        <p14:creationId xmlns:p14="http://schemas.microsoft.com/office/powerpoint/2010/main" val="2022773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ANSWER: Practices Question 1</a:t>
            </a:r>
          </a:p>
        </p:txBody>
      </p:sp>
      <p:sp>
        <p:nvSpPr>
          <p:cNvPr id="8" name="Rectangle 7">
            <a:extLst>
              <a:ext uri="{FF2B5EF4-FFF2-40B4-BE49-F238E27FC236}">
                <a16:creationId xmlns:a16="http://schemas.microsoft.com/office/drawing/2014/main" id="{DFA804D3-38EC-430D-A61C-200E7E34A05E}"/>
              </a:ext>
            </a:extLst>
          </p:cNvPr>
          <p:cNvSpPr/>
          <p:nvPr/>
        </p:nvSpPr>
        <p:spPr>
          <a:xfrm>
            <a:off x="171973" y="778076"/>
            <a:ext cx="4400027" cy="461665"/>
          </a:xfrm>
          <a:prstGeom prst="rect">
            <a:avLst/>
          </a:prstGeom>
        </p:spPr>
        <p:txBody>
          <a:bodyPr wrap="square">
            <a:spAutoFit/>
          </a:bodyPr>
          <a:lstStyle/>
          <a:p>
            <a:pPr marL="457200" marR="0" lvl="0" indent="-457200" algn="just">
              <a:spcBef>
                <a:spcPts val="0"/>
              </a:spcBef>
              <a:spcAft>
                <a:spcPts val="0"/>
              </a:spcAft>
              <a:buFont typeface="+mj-lt"/>
              <a:buAutoNum type="arabicPeriod" startAt="2"/>
              <a:tabLst>
                <a:tab pos="457200" algn="l"/>
              </a:tabLst>
            </a:pPr>
            <a:r>
              <a:rPr lang="en-US" sz="2400" b="1" dirty="0">
                <a:latin typeface="Times New Roman" panose="02020603050405020304" pitchFamily="18" charset="0"/>
                <a:ea typeface="Times New Roman" panose="02020603050405020304" pitchFamily="18" charset="0"/>
              </a:rPr>
              <a:t>After Removing the Marble:</a:t>
            </a:r>
            <a:endParaRPr lang="en-US" sz="2400" dirty="0">
              <a:latin typeface="Times New Roman" panose="02020603050405020304" pitchFamily="18" charset="0"/>
              <a:ea typeface="Times New Roman" panose="02020603050405020304" pitchFamily="18" charset="0"/>
            </a:endParaRPr>
          </a:p>
        </p:txBody>
      </p:sp>
      <p:sp>
        <p:nvSpPr>
          <p:cNvPr id="11" name="Rectangle 10">
            <a:extLst>
              <a:ext uri="{FF2B5EF4-FFF2-40B4-BE49-F238E27FC236}">
                <a16:creationId xmlns:a16="http://schemas.microsoft.com/office/drawing/2014/main" id="{0DB25882-469B-46DB-844F-D637F37C8869}"/>
              </a:ext>
            </a:extLst>
          </p:cNvPr>
          <p:cNvSpPr/>
          <p:nvPr/>
        </p:nvSpPr>
        <p:spPr>
          <a:xfrm>
            <a:off x="-1" y="1375738"/>
            <a:ext cx="8900719" cy="1200329"/>
          </a:xfrm>
          <a:prstGeom prst="rect">
            <a:avLst/>
          </a:prstGeom>
        </p:spPr>
        <p:txBody>
          <a:bodyPr wrap="square">
            <a:spAutoFit/>
          </a:bodyPr>
          <a:lstStyle/>
          <a:p>
            <a:pPr marL="742950" lvl="1" indent="-285750" algn="just">
              <a:buSzPts val="1000"/>
              <a:buFont typeface="Courier New" panose="02070309020205020404" pitchFamily="49" charset="0"/>
              <a:buChar char="o"/>
              <a:tabLst>
                <a:tab pos="914400" algn="l"/>
              </a:tabLst>
            </a:pPr>
            <a:r>
              <a:rPr lang="en-US" sz="2400" b="1"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The Box Alone:</a:t>
            </a:r>
            <a:r>
              <a:rPr lang="en-US" sz="24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The box now displaces less water because it weighs less without the marble. This causes the water level to decrease.</a:t>
            </a:r>
          </a:p>
        </p:txBody>
      </p:sp>
      <p:sp>
        <p:nvSpPr>
          <p:cNvPr id="12" name="Rectangle 11">
            <a:extLst>
              <a:ext uri="{FF2B5EF4-FFF2-40B4-BE49-F238E27FC236}">
                <a16:creationId xmlns:a16="http://schemas.microsoft.com/office/drawing/2014/main" id="{5769852E-15E2-4CA9-B728-C0945F1DAF93}"/>
              </a:ext>
            </a:extLst>
          </p:cNvPr>
          <p:cNvSpPr/>
          <p:nvPr/>
        </p:nvSpPr>
        <p:spPr>
          <a:xfrm>
            <a:off x="15586" y="2793007"/>
            <a:ext cx="8818020" cy="830997"/>
          </a:xfrm>
          <a:prstGeom prst="rect">
            <a:avLst/>
          </a:prstGeom>
        </p:spPr>
        <p:txBody>
          <a:bodyPr wrap="square">
            <a:spAutoFit/>
          </a:bodyPr>
          <a:lstStyle/>
          <a:p>
            <a:pPr marL="742950" lvl="1" indent="-285750" algn="just">
              <a:buSzPts val="1000"/>
              <a:buFont typeface="Courier New" panose="02070309020205020404" pitchFamily="49" charset="0"/>
              <a:buChar char="o"/>
              <a:tabLst>
                <a:tab pos="914400" algn="l"/>
              </a:tabLst>
            </a:pPr>
            <a:r>
              <a:rPr lang="en-US" sz="2400" b="1"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The Marble in Water:</a:t>
            </a:r>
            <a:r>
              <a:rPr lang="en-US" sz="24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The marble sinks and displaces water equal to its volume, not its weight.</a:t>
            </a:r>
          </a:p>
        </p:txBody>
      </p:sp>
      <p:sp>
        <p:nvSpPr>
          <p:cNvPr id="13" name="Rectangle 18">
            <a:extLst>
              <a:ext uri="{FF2B5EF4-FFF2-40B4-BE49-F238E27FC236}">
                <a16:creationId xmlns:a16="http://schemas.microsoft.com/office/drawing/2014/main" id="{62FB9BC6-106A-48C7-9473-6D4DAEF7EFF3}"/>
              </a:ext>
            </a:extLst>
          </p:cNvPr>
          <p:cNvSpPr>
            <a:spLocks noChangeArrowheads="1"/>
          </p:cNvSpPr>
          <p:nvPr/>
        </p:nvSpPr>
        <p:spPr bwMode="auto">
          <a:xfrm>
            <a:off x="37466" y="3912106"/>
            <a:ext cx="55160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 </a:t>
            </a:r>
            <a:r>
              <a:rPr lang="en-US" altLang="en-US" sz="2400" kern="100" dirty="0">
                <a:solidFill>
                  <a:prstClr val="black"/>
                </a:solidFill>
                <a:cs typeface="Times New Roman" panose="02020603050405020304" pitchFamily="18" charset="0"/>
              </a:rPr>
              <a:t>Comparison of Displacement:</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p:sp>
        <p:nvSpPr>
          <p:cNvPr id="14" name="Rectangle 13">
            <a:extLst>
              <a:ext uri="{FF2B5EF4-FFF2-40B4-BE49-F238E27FC236}">
                <a16:creationId xmlns:a16="http://schemas.microsoft.com/office/drawing/2014/main" id="{DA2EE5CD-0E72-405C-8862-8ABABD454D55}"/>
              </a:ext>
            </a:extLst>
          </p:cNvPr>
          <p:cNvSpPr/>
          <p:nvPr/>
        </p:nvSpPr>
        <p:spPr>
          <a:xfrm>
            <a:off x="188751" y="4557075"/>
            <a:ext cx="5457040" cy="461665"/>
          </a:xfrm>
          <a:prstGeom prst="rect">
            <a:avLst/>
          </a:prstGeom>
        </p:spPr>
        <p:txBody>
          <a:bodyPr wrap="square">
            <a:spAutoFit/>
          </a:bodyPr>
          <a:lstStyle/>
          <a:p>
            <a:pPr marL="342900" marR="0" lvl="0" indent="-342900">
              <a:spcBef>
                <a:spcPts val="0"/>
              </a:spcBef>
              <a:spcAft>
                <a:spcPts val="0"/>
              </a:spcAft>
              <a:buFont typeface="+mj-lt"/>
              <a:buAutoNum type="arabicPeriod"/>
              <a:tabLst>
                <a:tab pos="457200" algn="l"/>
              </a:tabLst>
            </a:pPr>
            <a:r>
              <a:rPr lang="en-US" sz="2400" b="1" dirty="0">
                <a:latin typeface="Times New Roman" panose="02020603050405020304" pitchFamily="18" charset="0"/>
                <a:ea typeface="Times New Roman" panose="02020603050405020304" pitchFamily="18" charset="0"/>
              </a:rPr>
              <a:t>When the Marble was in the Box: </a:t>
            </a:r>
            <a:endParaRPr lang="en-US" sz="2400" dirty="0">
              <a:latin typeface="Times New Roman" panose="02020603050405020304" pitchFamily="18" charset="0"/>
              <a:ea typeface="Times New Roman" panose="02020603050405020304" pitchFamily="18" charset="0"/>
            </a:endParaRPr>
          </a:p>
        </p:txBody>
      </p:sp>
      <p:sp>
        <p:nvSpPr>
          <p:cNvPr id="15" name="Rectangle 14">
            <a:extLst>
              <a:ext uri="{FF2B5EF4-FFF2-40B4-BE49-F238E27FC236}">
                <a16:creationId xmlns:a16="http://schemas.microsoft.com/office/drawing/2014/main" id="{3CD1BCDB-5E8D-4910-B5DD-BCF59316FAE8}"/>
              </a:ext>
            </a:extLst>
          </p:cNvPr>
          <p:cNvSpPr/>
          <p:nvPr/>
        </p:nvSpPr>
        <p:spPr>
          <a:xfrm>
            <a:off x="54244" y="4997821"/>
            <a:ext cx="8720640" cy="1200329"/>
          </a:xfrm>
          <a:prstGeom prst="rect">
            <a:avLst/>
          </a:prstGeom>
        </p:spPr>
        <p:txBody>
          <a:bodyPr wrap="square">
            <a:spAutoFit/>
          </a:bodyPr>
          <a:lstStyle/>
          <a:p>
            <a:pPr marL="742950" lvl="1" indent="-285750" algn="just">
              <a:buSzPts val="1000"/>
              <a:buFont typeface="Courier New" panose="02070309020205020404" pitchFamily="49" charset="0"/>
              <a:buChar char="o"/>
              <a:tabLst>
                <a:tab pos="914400" algn="l"/>
              </a:tabLst>
            </a:pPr>
            <a:r>
              <a:rPr lang="en-US" sz="24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The marble contributed to the total weight of the box, causing the box to displace a volume of water equal to the combined weight.</a:t>
            </a:r>
          </a:p>
        </p:txBody>
      </p:sp>
    </p:spTree>
    <p:extLst>
      <p:ext uri="{BB962C8B-B14F-4D97-AF65-F5344CB8AC3E}">
        <p14:creationId xmlns:p14="http://schemas.microsoft.com/office/powerpoint/2010/main" val="163692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ANSWER: Practices Question 1</a:t>
            </a:r>
          </a:p>
        </p:txBody>
      </p:sp>
      <p:sp>
        <p:nvSpPr>
          <p:cNvPr id="8" name="Rectangle 7">
            <a:extLst>
              <a:ext uri="{FF2B5EF4-FFF2-40B4-BE49-F238E27FC236}">
                <a16:creationId xmlns:a16="http://schemas.microsoft.com/office/drawing/2014/main" id="{DFA804D3-38EC-430D-A61C-200E7E34A05E}"/>
              </a:ext>
            </a:extLst>
          </p:cNvPr>
          <p:cNvSpPr/>
          <p:nvPr/>
        </p:nvSpPr>
        <p:spPr>
          <a:xfrm>
            <a:off x="171973" y="778076"/>
            <a:ext cx="5364760" cy="461665"/>
          </a:xfrm>
          <a:prstGeom prst="rect">
            <a:avLst/>
          </a:prstGeom>
        </p:spPr>
        <p:txBody>
          <a:bodyPr wrap="square">
            <a:spAutoFit/>
          </a:bodyPr>
          <a:lstStyle/>
          <a:p>
            <a:pPr marL="457200" marR="0" lvl="0" indent="-457200" algn="just">
              <a:spcBef>
                <a:spcPts val="0"/>
              </a:spcBef>
              <a:spcAft>
                <a:spcPts val="0"/>
              </a:spcAft>
              <a:buFont typeface="+mj-lt"/>
              <a:buAutoNum type="arabicPeriod" startAt="2"/>
              <a:tabLst>
                <a:tab pos="457200" algn="l"/>
              </a:tabLst>
            </a:pPr>
            <a:r>
              <a:rPr lang="en-US" sz="2400" b="1" dirty="0">
                <a:latin typeface="Times New Roman" panose="02020603050405020304" pitchFamily="18" charset="0"/>
                <a:ea typeface="Times New Roman" panose="02020603050405020304" pitchFamily="18" charset="0"/>
              </a:rPr>
              <a:t>When the Marble is in the Water: </a:t>
            </a:r>
            <a:endParaRPr lang="en-US" sz="2400" dirty="0">
              <a:latin typeface="Times New Roman" panose="02020603050405020304" pitchFamily="18" charset="0"/>
              <a:ea typeface="Times New Roman" panose="02020603050405020304" pitchFamily="18" charset="0"/>
            </a:endParaRPr>
          </a:p>
        </p:txBody>
      </p:sp>
      <p:sp>
        <p:nvSpPr>
          <p:cNvPr id="11" name="Rectangle 10">
            <a:extLst>
              <a:ext uri="{FF2B5EF4-FFF2-40B4-BE49-F238E27FC236}">
                <a16:creationId xmlns:a16="http://schemas.microsoft.com/office/drawing/2014/main" id="{0DB25882-469B-46DB-844F-D637F37C8869}"/>
              </a:ext>
            </a:extLst>
          </p:cNvPr>
          <p:cNvSpPr/>
          <p:nvPr/>
        </p:nvSpPr>
        <p:spPr>
          <a:xfrm>
            <a:off x="-1" y="1375738"/>
            <a:ext cx="8900719" cy="1569660"/>
          </a:xfrm>
          <a:prstGeom prst="rect">
            <a:avLst/>
          </a:prstGeom>
        </p:spPr>
        <p:txBody>
          <a:bodyPr wrap="square">
            <a:spAutoFit/>
          </a:bodyPr>
          <a:lstStyle/>
          <a:p>
            <a:pPr marL="742950" lvl="1" indent="-285750" algn="just">
              <a:buSzPts val="1000"/>
              <a:buFont typeface="Courier New" panose="02070309020205020404" pitchFamily="49" charset="0"/>
              <a:buChar char="o"/>
              <a:tabLst>
                <a:tab pos="914400" algn="l"/>
              </a:tabLst>
            </a:pPr>
            <a:r>
              <a:rPr lang="en-US" sz="2400" kern="0" dirty="0">
                <a:latin typeface="Times New Roman" panose="02020603050405020304" pitchFamily="18" charset="0"/>
                <a:ea typeface="Times New Roman" panose="02020603050405020304" pitchFamily="18" charset="0"/>
              </a:rPr>
              <a:t>The marble now displaces a volume of water equal to its own volume, which is less than the volume displaced by the box when it had the marble inside (because the marble is denser than water).</a:t>
            </a:r>
            <a:endParaRPr lang="en-US" sz="24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3" name="Rectangle 18">
            <a:extLst>
              <a:ext uri="{FF2B5EF4-FFF2-40B4-BE49-F238E27FC236}">
                <a16:creationId xmlns:a16="http://schemas.microsoft.com/office/drawing/2014/main" id="{583DDE1C-F455-45CB-962D-0D35B6B12AF6}"/>
              </a:ext>
            </a:extLst>
          </p:cNvPr>
          <p:cNvSpPr>
            <a:spLocks noChangeArrowheads="1"/>
          </p:cNvSpPr>
          <p:nvPr/>
        </p:nvSpPr>
        <p:spPr bwMode="auto">
          <a:xfrm>
            <a:off x="20688" y="3092620"/>
            <a:ext cx="17829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 </a:t>
            </a:r>
            <a:r>
              <a:rPr lang="en-US" altLang="en-US" sz="2400" kern="100" dirty="0">
                <a:solidFill>
                  <a:prstClr val="black"/>
                </a:solidFill>
                <a:cs typeface="Times New Roman" panose="02020603050405020304" pitchFamily="18" charset="0"/>
              </a:rPr>
              <a:t>Conclusion:</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p:sp>
        <p:nvSpPr>
          <p:cNvPr id="2" name="Rectangle 1">
            <a:extLst>
              <a:ext uri="{FF2B5EF4-FFF2-40B4-BE49-F238E27FC236}">
                <a16:creationId xmlns:a16="http://schemas.microsoft.com/office/drawing/2014/main" id="{7C9115B5-D315-4E98-AF1D-E0DC5B9DFB76}"/>
              </a:ext>
            </a:extLst>
          </p:cNvPr>
          <p:cNvSpPr/>
          <p:nvPr/>
        </p:nvSpPr>
        <p:spPr>
          <a:xfrm>
            <a:off x="20688" y="3598662"/>
            <a:ext cx="8900719" cy="830997"/>
          </a:xfrm>
          <a:prstGeom prst="rect">
            <a:avLst/>
          </a:prstGeom>
        </p:spPr>
        <p:txBody>
          <a:bodyPr wrap="square">
            <a:spAutoFit/>
          </a:bodyPr>
          <a:lstStyle/>
          <a:p>
            <a:pPr algn="just"/>
            <a:r>
              <a:rPr lang="en-US" sz="2400" dirty="0">
                <a:latin typeface="Times New Roman" panose="02020603050405020304" pitchFamily="18" charset="0"/>
                <a:ea typeface="Times New Roman" panose="02020603050405020304" pitchFamily="18" charset="0"/>
              </a:rPr>
              <a:t>The water level in the beaker </a:t>
            </a:r>
            <a:r>
              <a:rPr lang="en-US" sz="2400" b="1" dirty="0">
                <a:latin typeface="Times New Roman" panose="02020603050405020304" pitchFamily="18" charset="0"/>
                <a:ea typeface="Times New Roman" panose="02020603050405020304" pitchFamily="18" charset="0"/>
              </a:rPr>
              <a:t>goes down</a:t>
            </a:r>
            <a:r>
              <a:rPr lang="en-US" sz="2400" dirty="0">
                <a:latin typeface="Times New Roman" panose="02020603050405020304" pitchFamily="18" charset="0"/>
                <a:ea typeface="Times New Roman" panose="02020603050405020304" pitchFamily="18" charset="0"/>
              </a:rPr>
              <a:t> when the marble is removed from the box and dropped into the water. </a:t>
            </a:r>
          </a:p>
        </p:txBody>
      </p:sp>
      <p:sp>
        <p:nvSpPr>
          <p:cNvPr id="3" name="Rectangle 2">
            <a:extLst>
              <a:ext uri="{FF2B5EF4-FFF2-40B4-BE49-F238E27FC236}">
                <a16:creationId xmlns:a16="http://schemas.microsoft.com/office/drawing/2014/main" id="{5D412BE6-306C-4D28-B720-0F0B18EE53AD}"/>
              </a:ext>
            </a:extLst>
          </p:cNvPr>
          <p:cNvSpPr/>
          <p:nvPr/>
        </p:nvSpPr>
        <p:spPr>
          <a:xfrm>
            <a:off x="20688" y="4601832"/>
            <a:ext cx="8900719" cy="1200329"/>
          </a:xfrm>
          <a:prstGeom prst="rect">
            <a:avLst/>
          </a:prstGeom>
        </p:spPr>
        <p:txBody>
          <a:bodyPr wrap="square">
            <a:spAutoFit/>
          </a:bodyPr>
          <a:lstStyle/>
          <a:p>
            <a:r>
              <a:rPr lang="en-US" sz="2400" dirty="0">
                <a:solidFill>
                  <a:prstClr val="black"/>
                </a:solidFill>
                <a:latin typeface="Times New Roman" panose="02020603050405020304" pitchFamily="18" charset="0"/>
                <a:ea typeface="Times New Roman" panose="02020603050405020304" pitchFamily="18" charset="0"/>
              </a:rPr>
              <a:t>This is because the box alone displaces less water (due to its decreased weight), and the marble displaces less water when it sinks (because it displaces water by its volume, not its weight).</a:t>
            </a:r>
            <a:endParaRPr lang="en-US" dirty="0"/>
          </a:p>
        </p:txBody>
      </p:sp>
    </p:spTree>
    <p:extLst>
      <p:ext uri="{BB962C8B-B14F-4D97-AF65-F5344CB8AC3E}">
        <p14:creationId xmlns:p14="http://schemas.microsoft.com/office/powerpoint/2010/main" val="2211403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r>
              <a:rPr lang="en-US" sz="2800" b="0" dirty="0">
                <a:solidFill>
                  <a:srgbClr val="FFFFFF"/>
                </a:solidFill>
                <a:latin typeface="Times New Roman"/>
                <a:cs typeface="Calibri" panose="020F0502020204030204" pitchFamily="34" charset="0"/>
              </a:rPr>
              <a:t>ANSWER: Practices Question 2</a:t>
            </a:r>
            <a:endParaRPr lang="en-US" dirty="0"/>
          </a:p>
        </p:txBody>
      </p:sp>
      <p:sp>
        <p:nvSpPr>
          <p:cNvPr id="12" name="Rectangle 6">
            <a:extLst>
              <a:ext uri="{FF2B5EF4-FFF2-40B4-BE49-F238E27FC236}">
                <a16:creationId xmlns:a16="http://schemas.microsoft.com/office/drawing/2014/main" id="{9AA78C8D-2C1B-4EE2-BCE0-645E4EA3DCA9}"/>
              </a:ext>
            </a:extLst>
          </p:cNvPr>
          <p:cNvSpPr>
            <a:spLocks noChangeArrowheads="1"/>
          </p:cNvSpPr>
          <p:nvPr/>
        </p:nvSpPr>
        <p:spPr bwMode="auto">
          <a:xfrm>
            <a:off x="152402" y="817563"/>
            <a:ext cx="25824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buNone/>
            </a:pPr>
            <a:r>
              <a:rPr lang="en-US" sz="2400" dirty="0">
                <a:ea typeface="Times New Roman" panose="02020603050405020304" pitchFamily="18" charset="0"/>
              </a:rPr>
              <a:t>Assigned numbers:</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A54EA706-419D-4B9C-ACB6-6BA7AEFC8CA4}"/>
                  </a:ext>
                </a:extLst>
              </p:cNvPr>
              <p:cNvSpPr/>
              <p:nvPr/>
            </p:nvSpPr>
            <p:spPr>
              <a:xfrm>
                <a:off x="281031" y="1279228"/>
                <a:ext cx="8250571" cy="1938992"/>
              </a:xfrm>
              <a:prstGeom prst="rect">
                <a:avLst/>
              </a:prstGeom>
            </p:spPr>
            <p:txBody>
              <a:bodyPr wrap="square">
                <a:spAutoFit/>
              </a:bodyPr>
              <a:lstStyle/>
              <a:p>
                <a:pPr marL="342900" marR="0" lvl="0" indent="-342900">
                  <a:spcBef>
                    <a:spcPts val="0"/>
                  </a:spcBef>
                  <a:spcAft>
                    <a:spcPts val="0"/>
                  </a:spcAft>
                  <a:buSzPts val="1000"/>
                  <a:buFont typeface="Symbol" panose="05050102010706020507" pitchFamily="18" charset="2"/>
                  <a:buChar char=""/>
                  <a:tabLst>
                    <a:tab pos="4572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Mass of the </a:t>
                </a:r>
                <a14:m>
                  <m:oMath xmlns:m="http://schemas.openxmlformats.org/officeDocument/2006/math">
                    <m:d>
                      <m:dPr>
                        <m:ctrlPr>
                          <a:rPr lang="en-US" sz="2000" i="1">
                            <a:latin typeface="Cambria Math" panose="02040503050406030204" pitchFamily="18" charset="0"/>
                            <a:ea typeface="Times New Roman" panose="02020603050405020304" pitchFamily="18" charset="0"/>
                          </a:rPr>
                        </m:ctrlPr>
                      </m:dPr>
                      <m:e>
                        <m:sSub>
                          <m:sSubPr>
                            <m:ctrlPr>
                              <a:rPr lang="en-US" sz="2000" i="1">
                                <a:latin typeface="Cambria Math" panose="02040503050406030204" pitchFamily="18" charset="0"/>
                                <a:ea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rPr>
                              <m:t>𝑚</m:t>
                            </m:r>
                          </m:e>
                          <m:sub>
                            <m:r>
                              <a:rPr lang="en-US" sz="2000" i="1">
                                <a:latin typeface="Cambria Math" panose="02040503050406030204" pitchFamily="18" charset="0"/>
                                <a:ea typeface="Times New Roman" panose="02020603050405020304" pitchFamily="18" charset="0"/>
                              </a:rPr>
                              <m:t>𝑏𝑜𝑥</m:t>
                            </m:r>
                          </m:sub>
                        </m:sSub>
                      </m:e>
                    </m:d>
                    <m:r>
                      <a:rPr lang="en-US" sz="2000" i="1">
                        <a:latin typeface="Cambria Math" panose="02040503050406030204" pitchFamily="18" charset="0"/>
                        <a:ea typeface="Times New Roman" panose="02020603050405020304" pitchFamily="18" charset="0"/>
                      </a:rPr>
                      <m:t>= 0.5 </m:t>
                    </m:r>
                    <m:r>
                      <a:rPr lang="en-US" sz="2000" i="1">
                        <a:latin typeface="Cambria Math" panose="02040503050406030204" pitchFamily="18" charset="0"/>
                        <a:ea typeface="Times New Roman" panose="02020603050405020304" pitchFamily="18" charset="0"/>
                      </a:rPr>
                      <m:t>𝑘𝑔</m:t>
                    </m:r>
                  </m:oMath>
                </a14:m>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Mass of the marble </a:t>
                </a:r>
                <a14:m>
                  <m:oMath xmlns:m="http://schemas.openxmlformats.org/officeDocument/2006/math">
                    <m:d>
                      <m:dPr>
                        <m:ctrlPr>
                          <a:rPr lang="en-US" sz="2000" i="1">
                            <a:latin typeface="Cambria Math" panose="02040503050406030204" pitchFamily="18" charset="0"/>
                            <a:ea typeface="Times New Roman" panose="02020603050405020304" pitchFamily="18" charset="0"/>
                          </a:rPr>
                        </m:ctrlPr>
                      </m:dPr>
                      <m:e>
                        <m:sSub>
                          <m:sSubPr>
                            <m:ctrlPr>
                              <a:rPr lang="en-US" sz="2000" i="1">
                                <a:latin typeface="Cambria Math" panose="02040503050406030204" pitchFamily="18" charset="0"/>
                                <a:ea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rPr>
                              <m:t>𝑚</m:t>
                            </m:r>
                          </m:e>
                          <m:sub>
                            <m:r>
                              <a:rPr lang="en-US" sz="2000" i="1">
                                <a:latin typeface="Cambria Math" panose="02040503050406030204" pitchFamily="18" charset="0"/>
                                <a:ea typeface="Times New Roman" panose="02020603050405020304" pitchFamily="18" charset="0"/>
                              </a:rPr>
                              <m:t>𝑚𝑎𝑟𝑏𝑙𝑒</m:t>
                            </m:r>
                          </m:sub>
                        </m:sSub>
                      </m:e>
                    </m:d>
                    <m:r>
                      <a:rPr lang="en-US" sz="2000" i="1">
                        <a:latin typeface="Cambria Math" panose="02040503050406030204" pitchFamily="18" charset="0"/>
                        <a:ea typeface="Times New Roman" panose="02020603050405020304" pitchFamily="18" charset="0"/>
                      </a:rPr>
                      <m:t>= 0.2 </m:t>
                    </m:r>
                    <m:r>
                      <a:rPr lang="en-US" sz="2000" i="1">
                        <a:latin typeface="Cambria Math" panose="02040503050406030204" pitchFamily="18" charset="0"/>
                        <a:ea typeface="Times New Roman" panose="02020603050405020304" pitchFamily="18" charset="0"/>
                      </a:rPr>
                      <m:t>𝑘𝑔</m:t>
                    </m:r>
                  </m:oMath>
                </a14:m>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Volume of the marble </a:t>
                </a:r>
                <a14:m>
                  <m:oMath xmlns:m="http://schemas.openxmlformats.org/officeDocument/2006/math">
                    <m:d>
                      <m:dPr>
                        <m:ctrlPr>
                          <a:rPr lang="en-US" sz="2000" i="1">
                            <a:latin typeface="Cambria Math" panose="02040503050406030204" pitchFamily="18" charset="0"/>
                            <a:ea typeface="Times New Roman" panose="02020603050405020304" pitchFamily="18" charset="0"/>
                          </a:rPr>
                        </m:ctrlPr>
                      </m:dPr>
                      <m:e>
                        <m:sSub>
                          <m:sSubPr>
                            <m:ctrlPr>
                              <a:rPr lang="en-US" sz="2000" i="1">
                                <a:latin typeface="Cambria Math" panose="02040503050406030204" pitchFamily="18" charset="0"/>
                                <a:ea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rPr>
                              <m:t>𝑉</m:t>
                            </m:r>
                          </m:e>
                          <m:sub>
                            <m:r>
                              <a:rPr lang="en-US" sz="2000" i="1">
                                <a:latin typeface="Cambria Math" panose="02040503050406030204" pitchFamily="18" charset="0"/>
                                <a:ea typeface="Times New Roman" panose="02020603050405020304" pitchFamily="18" charset="0"/>
                              </a:rPr>
                              <m:t>𝑚𝑎𝑟𝑏𝑙𝑒</m:t>
                            </m:r>
                          </m:sub>
                        </m:sSub>
                      </m:e>
                    </m:d>
                    <m:r>
                      <a:rPr lang="en-US" sz="2000" i="1">
                        <a:latin typeface="Cambria Math" panose="02040503050406030204" pitchFamily="18" charset="0"/>
                        <a:ea typeface="Times New Roman" panose="02020603050405020304" pitchFamily="18" charset="0"/>
                      </a:rPr>
                      <m:t>= 0.00004 </m:t>
                    </m:r>
                    <m:r>
                      <a:rPr lang="en-US" sz="2000" i="1">
                        <a:latin typeface="Cambria Math" panose="02040503050406030204" pitchFamily="18" charset="0"/>
                        <a:ea typeface="Times New Roman" panose="02020603050405020304" pitchFamily="18" charset="0"/>
                      </a:rPr>
                      <m:t>𝑚</m:t>
                    </m:r>
                    <m:r>
                      <a:rPr lang="en-US" sz="2000" i="1">
                        <a:latin typeface="Cambria Math" panose="02040503050406030204" pitchFamily="18" charset="0"/>
                        <a:ea typeface="Times New Roman" panose="02020603050405020304" pitchFamily="18" charset="0"/>
                      </a:rPr>
                      <m:t>³</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(assuming marble is dense and small)</a:t>
                </a:r>
              </a:p>
              <a:p>
                <a:pPr marL="342900" marR="0" lvl="0" indent="-342900">
                  <a:spcBef>
                    <a:spcPts val="0"/>
                  </a:spcBef>
                  <a:spcAft>
                    <a:spcPts val="0"/>
                  </a:spcAft>
                  <a:buSzPts val="1000"/>
                  <a:buFont typeface="Symbol" panose="05050102010706020507" pitchFamily="18" charset="2"/>
                  <a:buChar char=""/>
                  <a:tabLst>
                    <a:tab pos="4572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Density of water </a:t>
                </a:r>
                <a14:m>
                  <m:oMath xmlns:m="http://schemas.openxmlformats.org/officeDocument/2006/math">
                    <m:sSub>
                      <m:sSubPr>
                        <m:ctrlPr>
                          <a:rPr lang="en-US" sz="2000" i="1">
                            <a:latin typeface="Cambria Math" panose="02040503050406030204" pitchFamily="18" charset="0"/>
                            <a:ea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rPr>
                          <m:t>𝜌</m:t>
                        </m:r>
                      </m:e>
                      <m:sub>
                        <m:r>
                          <a:rPr lang="en-US" sz="2000" i="1">
                            <a:latin typeface="Cambria Math" panose="02040503050406030204" pitchFamily="18" charset="0"/>
                            <a:ea typeface="Times New Roman" panose="02020603050405020304" pitchFamily="18" charset="0"/>
                          </a:rPr>
                          <m:t>𝑤𝑎𝑡𝑒𝑟</m:t>
                        </m:r>
                      </m:sub>
                    </m:sSub>
                    <m:r>
                      <a:rPr lang="en-US" sz="2000" i="1">
                        <a:latin typeface="Cambria Math" panose="02040503050406030204" pitchFamily="18" charset="0"/>
                        <a:ea typeface="Times New Roman" panose="02020603050405020304" pitchFamily="18" charset="0"/>
                      </a:rPr>
                      <m:t>= 1000 </m:t>
                    </m:r>
                    <m:r>
                      <a:rPr lang="en-US" sz="2000" i="1">
                        <a:latin typeface="Cambria Math" panose="02040503050406030204" pitchFamily="18" charset="0"/>
                        <a:ea typeface="Times New Roman" panose="02020603050405020304" pitchFamily="18" charset="0"/>
                      </a:rPr>
                      <m:t>𝑘𝑔</m:t>
                    </m:r>
                    <m:r>
                      <a:rPr lang="en-US" sz="2000" i="1">
                        <a:latin typeface="Cambria Math" panose="02040503050406030204" pitchFamily="18" charset="0"/>
                        <a:ea typeface="Times New Roman" panose="02020603050405020304" pitchFamily="18" charset="0"/>
                      </a:rPr>
                      <m:t>/</m:t>
                    </m:r>
                    <m:r>
                      <a:rPr lang="en-US" sz="2000" i="1">
                        <a:latin typeface="Cambria Math" panose="02040503050406030204" pitchFamily="18" charset="0"/>
                        <a:ea typeface="Times New Roman" panose="02020603050405020304" pitchFamily="18" charset="0"/>
                      </a:rPr>
                      <m:t>𝑚</m:t>
                    </m:r>
                    <m:r>
                      <a:rPr lang="en-US" sz="2000" i="1">
                        <a:latin typeface="Cambria Math" panose="02040503050406030204" pitchFamily="18" charset="0"/>
                        <a:ea typeface="Times New Roman" panose="02020603050405020304" pitchFamily="18" charset="0"/>
                      </a:rPr>
                      <m:t>³</m:t>
                    </m:r>
                  </m:oMath>
                </a14:m>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A54EA706-419D-4B9C-ACB6-6BA7AEFC8CA4}"/>
                  </a:ext>
                </a:extLst>
              </p:cNvPr>
              <p:cNvSpPr>
                <a:spLocks noRot="1" noChangeAspect="1" noMove="1" noResize="1" noEditPoints="1" noAdjustHandles="1" noChangeArrowheads="1" noChangeShapeType="1" noTextEdit="1"/>
              </p:cNvSpPr>
              <p:nvPr/>
            </p:nvSpPr>
            <p:spPr>
              <a:xfrm>
                <a:off x="281031" y="1279228"/>
                <a:ext cx="8250571" cy="1938992"/>
              </a:xfrm>
              <a:prstGeom prst="rect">
                <a:avLst/>
              </a:prstGeom>
              <a:blipFill>
                <a:blip r:embed="rId2"/>
                <a:stretch>
                  <a:fillRect t="-2516" r="-1034" b="-6289"/>
                </a:stretch>
              </a:blipFill>
            </p:spPr>
            <p:txBody>
              <a:bodyPr/>
              <a:lstStyle/>
              <a:p>
                <a:r>
                  <a:rPr lang="en-US">
                    <a:noFill/>
                  </a:rPr>
                  <a:t> </a:t>
                </a:r>
              </a:p>
            </p:txBody>
          </p:sp>
        </mc:Fallback>
      </mc:AlternateContent>
      <p:sp>
        <p:nvSpPr>
          <p:cNvPr id="8" name="Rectangle 6">
            <a:extLst>
              <a:ext uri="{FF2B5EF4-FFF2-40B4-BE49-F238E27FC236}">
                <a16:creationId xmlns:a16="http://schemas.microsoft.com/office/drawing/2014/main" id="{0F8A6E7E-EB5E-4A27-948E-29AB5B99BE61}"/>
              </a:ext>
            </a:extLst>
          </p:cNvPr>
          <p:cNvSpPr>
            <a:spLocks noChangeArrowheads="1"/>
          </p:cNvSpPr>
          <p:nvPr/>
        </p:nvSpPr>
        <p:spPr bwMode="auto">
          <a:xfrm>
            <a:off x="152402" y="3313309"/>
            <a:ext cx="59799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buNone/>
            </a:pPr>
            <a:r>
              <a:rPr lang="en-US" sz="2400" dirty="0">
                <a:ea typeface="Times New Roman" panose="02020603050405020304" pitchFamily="18" charset="0"/>
              </a:rPr>
              <a:t>Initial Displacement (Box + Marble Floating)</a:t>
            </a:r>
          </a:p>
        </p:txBody>
      </p:sp>
      <p:sp>
        <p:nvSpPr>
          <p:cNvPr id="6" name="Rectangle 5">
            <a:extLst>
              <a:ext uri="{FF2B5EF4-FFF2-40B4-BE49-F238E27FC236}">
                <a16:creationId xmlns:a16="http://schemas.microsoft.com/office/drawing/2014/main" id="{A79B7DC4-AC72-4216-A680-3AC1D1E5C921}"/>
              </a:ext>
            </a:extLst>
          </p:cNvPr>
          <p:cNvSpPr/>
          <p:nvPr/>
        </p:nvSpPr>
        <p:spPr>
          <a:xfrm>
            <a:off x="152402" y="3774974"/>
            <a:ext cx="7657748" cy="830997"/>
          </a:xfrm>
          <a:prstGeom prst="rect">
            <a:avLst/>
          </a:prstGeom>
        </p:spPr>
        <p:txBody>
          <a:bodyPr wrap="square">
            <a:spAutoFit/>
          </a:bodyPr>
          <a:lstStyle/>
          <a:p>
            <a:r>
              <a:rPr lang="en-US" sz="2400" dirty="0">
                <a:latin typeface="Times New Roman" panose="02020603050405020304" pitchFamily="18" charset="0"/>
                <a:ea typeface="Times New Roman" panose="02020603050405020304" pitchFamily="18" charset="0"/>
              </a:rPr>
              <a:t>According to Archimedes' principle, the weight of the water displaced equals the total weight of the box and marble: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AC7BD96A-3054-4D6A-9B06-DEE3B7DF290A}"/>
                  </a:ext>
                </a:extLst>
              </p:cNvPr>
              <p:cNvSpPr/>
              <p:nvPr/>
            </p:nvSpPr>
            <p:spPr>
              <a:xfrm>
                <a:off x="8389" y="4779370"/>
                <a:ext cx="7961347" cy="461665"/>
              </a:xfrm>
              <a:prstGeom prst="rect">
                <a:avLst/>
              </a:prstGeom>
            </p:spPr>
            <p:txBody>
              <a:bodyPr wrap="none">
                <a:spAutoFit/>
              </a:bodyPr>
              <a:lstStyle/>
              <a:p>
                <a:r>
                  <a:rPr lang="en-US" sz="2400" dirty="0">
                    <a:latin typeface="Times New Roman" panose="02020603050405020304" pitchFamily="18" charset="0"/>
                    <a:ea typeface="Times New Roman" panose="02020603050405020304" pitchFamily="18" charset="0"/>
                    <a:cs typeface="Times New Roman" panose="02020603050405020304" pitchFamily="18" charset="0"/>
                  </a:rPr>
                  <a:t>Weight of displaced water </a:t>
                </a:r>
                <a14:m>
                  <m:oMath xmlns:m="http://schemas.openxmlformats.org/officeDocument/2006/math">
                    <m:r>
                      <a:rPr lang="en-US" sz="2000" i="1">
                        <a:latin typeface="Cambria Math" panose="02040503050406030204" pitchFamily="18" charset="0"/>
                        <a:ea typeface="Times New Roman" panose="02020603050405020304" pitchFamily="18" charset="0"/>
                      </a:rPr>
                      <m:t>=(</m:t>
                    </m:r>
                    <m:r>
                      <a:rPr lang="en-US" sz="2000" i="1">
                        <a:latin typeface="Cambria Math" panose="02040503050406030204" pitchFamily="18" charset="0"/>
                        <a:ea typeface="Times New Roman" panose="02020603050405020304" pitchFamily="18" charset="0"/>
                      </a:rPr>
                      <m:t>𝑀𝑎𝑠𝑠</m:t>
                    </m:r>
                    <m:r>
                      <a:rPr lang="en-US" sz="2000" i="1">
                        <a:latin typeface="Cambria Math" panose="02040503050406030204" pitchFamily="18" charset="0"/>
                        <a:ea typeface="Times New Roman" panose="02020603050405020304" pitchFamily="18" charset="0"/>
                      </a:rPr>
                      <m:t> </m:t>
                    </m:r>
                    <m:r>
                      <a:rPr lang="en-US" sz="2000" i="1">
                        <a:latin typeface="Cambria Math" panose="02040503050406030204" pitchFamily="18" charset="0"/>
                        <a:ea typeface="Times New Roman" panose="02020603050405020304" pitchFamily="18" charset="0"/>
                      </a:rPr>
                      <m:t>𝑜𝑓</m:t>
                    </m:r>
                    <m:r>
                      <a:rPr lang="en-US" sz="2000" i="1">
                        <a:latin typeface="Cambria Math" panose="02040503050406030204" pitchFamily="18" charset="0"/>
                        <a:ea typeface="Times New Roman" panose="02020603050405020304" pitchFamily="18" charset="0"/>
                      </a:rPr>
                      <m:t> </m:t>
                    </m:r>
                    <m:r>
                      <a:rPr lang="en-US" sz="2000" i="1">
                        <a:latin typeface="Cambria Math" panose="02040503050406030204" pitchFamily="18" charset="0"/>
                        <a:ea typeface="Times New Roman" panose="02020603050405020304" pitchFamily="18" charset="0"/>
                      </a:rPr>
                      <m:t>𝑏𝑜𝑥</m:t>
                    </m:r>
                    <m:r>
                      <a:rPr lang="en-US" sz="2000" i="1">
                        <a:latin typeface="Cambria Math" panose="02040503050406030204" pitchFamily="18" charset="0"/>
                        <a:ea typeface="Times New Roman" panose="02020603050405020304" pitchFamily="18" charset="0"/>
                      </a:rPr>
                      <m:t>+</m:t>
                    </m:r>
                    <m:r>
                      <a:rPr lang="en-US" sz="2000" i="1">
                        <a:latin typeface="Cambria Math" panose="02040503050406030204" pitchFamily="18" charset="0"/>
                        <a:ea typeface="Times New Roman" panose="02020603050405020304" pitchFamily="18" charset="0"/>
                      </a:rPr>
                      <m:t>𝑀𝑎𝑠𝑠</m:t>
                    </m:r>
                    <m:r>
                      <a:rPr lang="en-US" sz="2000" i="1">
                        <a:latin typeface="Cambria Math" panose="02040503050406030204" pitchFamily="18" charset="0"/>
                        <a:ea typeface="Times New Roman" panose="02020603050405020304" pitchFamily="18" charset="0"/>
                      </a:rPr>
                      <m:t> </m:t>
                    </m:r>
                    <m:r>
                      <a:rPr lang="en-US" sz="2000" i="1">
                        <a:latin typeface="Cambria Math" panose="02040503050406030204" pitchFamily="18" charset="0"/>
                        <a:ea typeface="Times New Roman" panose="02020603050405020304" pitchFamily="18" charset="0"/>
                      </a:rPr>
                      <m:t>𝑜𝑓</m:t>
                    </m:r>
                    <m:r>
                      <a:rPr lang="en-US" sz="2000" i="1">
                        <a:latin typeface="Cambria Math" panose="02040503050406030204" pitchFamily="18" charset="0"/>
                        <a:ea typeface="Times New Roman" panose="02020603050405020304" pitchFamily="18" charset="0"/>
                      </a:rPr>
                      <m:t> </m:t>
                    </m:r>
                    <m:r>
                      <a:rPr lang="en-US" sz="2000" i="1">
                        <a:latin typeface="Cambria Math" panose="02040503050406030204" pitchFamily="18" charset="0"/>
                        <a:ea typeface="Times New Roman" panose="02020603050405020304" pitchFamily="18" charset="0"/>
                      </a:rPr>
                      <m:t>𝑚𝑎𝑟𝑏𝑙𝑒</m:t>
                    </m:r>
                    <m:r>
                      <a:rPr lang="en-US" sz="2000" i="1">
                        <a:latin typeface="Cambria Math" panose="02040503050406030204" pitchFamily="18" charset="0"/>
                        <a:ea typeface="Times New Roman" panose="02020603050405020304" pitchFamily="18" charset="0"/>
                      </a:rPr>
                      <m:t>)×</m:t>
                    </m:r>
                    <m:r>
                      <a:rPr lang="en-US" sz="2000" i="1">
                        <a:latin typeface="Cambria Math" panose="02040503050406030204" pitchFamily="18" charset="0"/>
                        <a:ea typeface="Times New Roman" panose="02020603050405020304" pitchFamily="18" charset="0"/>
                      </a:rPr>
                      <m:t>𝑔</m:t>
                    </m:r>
                  </m:oMath>
                </a14:m>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7" name="Rectangle 6">
                <a:extLst>
                  <a:ext uri="{FF2B5EF4-FFF2-40B4-BE49-F238E27FC236}">
                    <a16:creationId xmlns:a16="http://schemas.microsoft.com/office/drawing/2014/main" id="{AC7BD96A-3054-4D6A-9B06-DEE3B7DF290A}"/>
                  </a:ext>
                </a:extLst>
              </p:cNvPr>
              <p:cNvSpPr>
                <a:spLocks noRot="1" noChangeAspect="1" noMove="1" noResize="1" noEditPoints="1" noAdjustHandles="1" noChangeArrowheads="1" noChangeShapeType="1" noTextEdit="1"/>
              </p:cNvSpPr>
              <p:nvPr/>
            </p:nvSpPr>
            <p:spPr>
              <a:xfrm>
                <a:off x="8389" y="4779370"/>
                <a:ext cx="7961347" cy="461665"/>
              </a:xfrm>
              <a:prstGeom prst="rect">
                <a:avLst/>
              </a:prstGeom>
              <a:blipFill>
                <a:blip r:embed="rId3"/>
                <a:stretch>
                  <a:fillRect l="-1149"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D725EF9A-54D5-4DD2-9802-C0E75883A3B2}"/>
                  </a:ext>
                </a:extLst>
              </p:cNvPr>
              <p:cNvSpPr/>
              <p:nvPr/>
            </p:nvSpPr>
            <p:spPr>
              <a:xfrm>
                <a:off x="281031" y="5488248"/>
                <a:ext cx="8313975" cy="42999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𝑑𝑖𝑠𝑝𝑙𝑎𝑐𝑒𝑑</m:t>
                          </m:r>
                        </m:sub>
                      </m:sSub>
                      <m:r>
                        <a:rPr lang="en-US" sz="2000">
                          <a:latin typeface="Cambria Math" panose="02040503050406030204" pitchFamily="18" charset="0"/>
                        </a:rPr>
                        <m: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i="1">
                                  <a:latin typeface="Cambria Math" panose="02040503050406030204" pitchFamily="18" charset="0"/>
                                </a:rPr>
                                <m:t>𝑏𝑜𝑥</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i="1">
                                  <a:latin typeface="Cambria Math" panose="02040503050406030204" pitchFamily="18" charset="0"/>
                                </a:rPr>
                                <m:t>𝑚𝑎𝑟𝑏𝑙𝑒</m:t>
                              </m:r>
                            </m:sub>
                          </m:sSub>
                        </m:e>
                      </m:d>
                      <m:r>
                        <a:rPr lang="en-US" sz="2000">
                          <a:latin typeface="Cambria Math" panose="02040503050406030204" pitchFamily="18" charset="0"/>
                        </a:rPr>
                        <m:t>×</m:t>
                      </m:r>
                      <m:r>
                        <a:rPr lang="en-US" sz="2000" i="1">
                          <a:latin typeface="Cambria Math" panose="02040503050406030204" pitchFamily="18" charset="0"/>
                        </a:rPr>
                        <m:t>𝑔</m:t>
                      </m:r>
                      <m:r>
                        <a:rPr lang="en-US" sz="2000">
                          <a:latin typeface="Cambria Math" panose="02040503050406030204" pitchFamily="18" charset="0"/>
                        </a:rPr>
                        <m:t>=</m:t>
                      </m:r>
                      <m:d>
                        <m:dPr>
                          <m:ctrlPr>
                            <a:rPr lang="en-US" sz="2000" i="1">
                              <a:latin typeface="Cambria Math" panose="02040503050406030204" pitchFamily="18" charset="0"/>
                            </a:rPr>
                          </m:ctrlPr>
                        </m:dPr>
                        <m:e>
                          <m:r>
                            <a:rPr lang="en-US" sz="2000">
                              <a:latin typeface="Cambria Math" panose="02040503050406030204" pitchFamily="18" charset="0"/>
                            </a:rPr>
                            <m:t>0.5 </m:t>
                          </m:r>
                          <m:r>
                            <a:rPr lang="en-US" sz="2000" i="1">
                              <a:latin typeface="Cambria Math" panose="02040503050406030204" pitchFamily="18" charset="0"/>
                            </a:rPr>
                            <m:t>𝑘𝑔</m:t>
                          </m:r>
                          <m:r>
                            <a:rPr lang="en-US" sz="2000">
                              <a:latin typeface="Cambria Math" panose="02040503050406030204" pitchFamily="18" charset="0"/>
                            </a:rPr>
                            <m:t>+0.2 </m:t>
                          </m:r>
                          <m:r>
                            <a:rPr lang="en-US" sz="2000" i="1">
                              <a:latin typeface="Cambria Math" panose="02040503050406030204" pitchFamily="18" charset="0"/>
                            </a:rPr>
                            <m:t>𝑘𝑔</m:t>
                          </m:r>
                        </m:e>
                      </m:d>
                      <m:r>
                        <a:rPr lang="en-US" sz="2000">
                          <a:latin typeface="Cambria Math" panose="02040503050406030204" pitchFamily="18" charset="0"/>
                        </a:rPr>
                        <m:t>×9.81 </m:t>
                      </m:r>
                      <m:f>
                        <m:fPr>
                          <m:type m:val="lin"/>
                          <m:ctrlPr>
                            <a:rPr lang="en-US" sz="2000" i="1">
                              <a:latin typeface="Cambria Math" panose="02040503050406030204" pitchFamily="18" charset="0"/>
                            </a:rPr>
                          </m:ctrlPr>
                        </m:fPr>
                        <m:num>
                          <m:r>
                            <a:rPr lang="en-US" sz="2000" i="1">
                              <a:latin typeface="Cambria Math" panose="02040503050406030204" pitchFamily="18" charset="0"/>
                            </a:rPr>
                            <m:t>𝑚</m:t>
                          </m:r>
                        </m:num>
                        <m:den>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a:latin typeface="Cambria Math" panose="02040503050406030204" pitchFamily="18" charset="0"/>
                                </a:rPr>
                                <m:t>2</m:t>
                              </m:r>
                            </m:sup>
                          </m:sSup>
                        </m:den>
                      </m:f>
                    </m:oMath>
                  </m:oMathPara>
                </a14:m>
                <a:endParaRPr lang="en-US" sz="2000" dirty="0"/>
              </a:p>
            </p:txBody>
          </p:sp>
        </mc:Choice>
        <mc:Fallback xmlns="">
          <p:sp>
            <p:nvSpPr>
              <p:cNvPr id="9" name="Rectangle 8">
                <a:extLst>
                  <a:ext uri="{FF2B5EF4-FFF2-40B4-BE49-F238E27FC236}">
                    <a16:creationId xmlns:a16="http://schemas.microsoft.com/office/drawing/2014/main" id="{D725EF9A-54D5-4DD2-9802-C0E75883A3B2}"/>
                  </a:ext>
                </a:extLst>
              </p:cNvPr>
              <p:cNvSpPr>
                <a:spLocks noRot="1" noChangeAspect="1" noMove="1" noResize="1" noEditPoints="1" noAdjustHandles="1" noChangeArrowheads="1" noChangeShapeType="1" noTextEdit="1"/>
              </p:cNvSpPr>
              <p:nvPr/>
            </p:nvSpPr>
            <p:spPr>
              <a:xfrm>
                <a:off x="281031" y="5488248"/>
                <a:ext cx="8313975" cy="429990"/>
              </a:xfrm>
              <a:prstGeom prst="rect">
                <a:avLst/>
              </a:prstGeom>
              <a:blipFill>
                <a:blip r:embed="rId4"/>
                <a:stretch>
                  <a:fillRect t="-105634" r="-2199" b="-160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5864C67E-5595-4AD1-BCBE-70B7A74BA579}"/>
                  </a:ext>
                </a:extLst>
              </p:cNvPr>
              <p:cNvSpPr/>
              <p:nvPr/>
            </p:nvSpPr>
            <p:spPr>
              <a:xfrm>
                <a:off x="3142377" y="6165452"/>
                <a:ext cx="2576218" cy="4237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𝑑𝑖𝑠𝑝𝑙𝑎𝑐𝑒𝑑</m:t>
                          </m:r>
                        </m:sub>
                      </m:sSub>
                      <m:r>
                        <a:rPr lang="en-US" sz="2000">
                          <a:latin typeface="Cambria Math" panose="02040503050406030204" pitchFamily="18" charset="0"/>
                        </a:rPr>
                        <m:t>=6.867 </m:t>
                      </m:r>
                      <m:r>
                        <a:rPr lang="en-US" sz="2000" i="1">
                          <a:latin typeface="Cambria Math" panose="02040503050406030204" pitchFamily="18" charset="0"/>
                        </a:rPr>
                        <m:t>𝑁</m:t>
                      </m:r>
                    </m:oMath>
                  </m:oMathPara>
                </a14:m>
                <a:endParaRPr lang="en-US" sz="2000" dirty="0"/>
              </a:p>
            </p:txBody>
          </p:sp>
        </mc:Choice>
        <mc:Fallback xmlns="">
          <p:sp>
            <p:nvSpPr>
              <p:cNvPr id="10" name="Rectangle 9">
                <a:extLst>
                  <a:ext uri="{FF2B5EF4-FFF2-40B4-BE49-F238E27FC236}">
                    <a16:creationId xmlns:a16="http://schemas.microsoft.com/office/drawing/2014/main" id="{5864C67E-5595-4AD1-BCBE-70B7A74BA579}"/>
                  </a:ext>
                </a:extLst>
              </p:cNvPr>
              <p:cNvSpPr>
                <a:spLocks noRot="1" noChangeAspect="1" noMove="1" noResize="1" noEditPoints="1" noAdjustHandles="1" noChangeArrowheads="1" noChangeShapeType="1" noTextEdit="1"/>
              </p:cNvSpPr>
              <p:nvPr/>
            </p:nvSpPr>
            <p:spPr>
              <a:xfrm>
                <a:off x="3142377" y="6165452"/>
                <a:ext cx="2576218" cy="423770"/>
              </a:xfrm>
              <a:prstGeom prst="rect">
                <a:avLst/>
              </a:prstGeom>
              <a:blipFill>
                <a:blip r:embed="rId5"/>
                <a:stretch>
                  <a:fillRect b="-10000"/>
                </a:stretch>
              </a:blipFill>
            </p:spPr>
            <p:txBody>
              <a:bodyPr/>
              <a:lstStyle/>
              <a:p>
                <a:r>
                  <a:rPr lang="en-US">
                    <a:noFill/>
                  </a:rPr>
                  <a:t> </a:t>
                </a:r>
              </a:p>
            </p:txBody>
          </p:sp>
        </mc:Fallback>
      </mc:AlternateContent>
    </p:spTree>
    <p:extLst>
      <p:ext uri="{BB962C8B-B14F-4D97-AF65-F5344CB8AC3E}">
        <p14:creationId xmlns:p14="http://schemas.microsoft.com/office/powerpoint/2010/main" val="1344066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r>
              <a:rPr lang="en-US" sz="2800" b="0" dirty="0">
                <a:solidFill>
                  <a:srgbClr val="FFFFFF"/>
                </a:solidFill>
                <a:latin typeface="Times New Roman"/>
                <a:cs typeface="Calibri" panose="020F0502020204030204" pitchFamily="34" charset="0"/>
              </a:rPr>
              <a:t>ANSWER: Practices Question 2</a:t>
            </a:r>
            <a:endParaRPr lang="en-US"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45D481CC-CE72-4456-8C10-21840914D8BB}"/>
                  </a:ext>
                </a:extLst>
              </p:cNvPr>
              <p:cNvSpPr/>
              <p:nvPr/>
            </p:nvSpPr>
            <p:spPr>
              <a:xfrm>
                <a:off x="0" y="794380"/>
                <a:ext cx="8779079" cy="859531"/>
              </a:xfrm>
              <a:prstGeom prst="rect">
                <a:avLst/>
              </a:prstGeom>
            </p:spPr>
            <p:txBody>
              <a:bodyPr wrap="square">
                <a:spAutoFit/>
              </a:bodyPr>
              <a:lstStyle/>
              <a:p>
                <a:r>
                  <a:rPr lang="en-US" sz="2400" dirty="0">
                    <a:latin typeface="Times New Roman" panose="02020603050405020304" pitchFamily="18" charset="0"/>
                    <a:ea typeface="Times New Roman" panose="02020603050405020304" pitchFamily="18" charset="0"/>
                    <a:cs typeface="Times New Roman" panose="02020603050405020304" pitchFamily="18" charset="0"/>
                  </a:rPr>
                  <a:t>Since the weight of the displaced water equals the buoyant force, the volume of displaced water </a:t>
                </a:r>
                <a14:m>
                  <m:oMath xmlns:m="http://schemas.openxmlformats.org/officeDocument/2006/math">
                    <m:sSub>
                      <m:sSubPr>
                        <m:ctrlPr>
                          <a:rPr lang="en-US" sz="2400" i="1">
                            <a:latin typeface="Cambria Math" panose="02040503050406030204" pitchFamily="18" charset="0"/>
                            <a:ea typeface="Times New Roman" panose="02020603050405020304" pitchFamily="18" charset="0"/>
                          </a:rPr>
                        </m:ctrlPr>
                      </m:sSubPr>
                      <m:e>
                        <m:r>
                          <a:rPr lang="en-US" sz="2400" i="1">
                            <a:latin typeface="Cambria Math" panose="02040503050406030204" pitchFamily="18" charset="0"/>
                            <a:ea typeface="Times New Roman" panose="02020603050405020304" pitchFamily="18" charset="0"/>
                          </a:rPr>
                          <m:t>𝑉</m:t>
                        </m:r>
                      </m:e>
                      <m:sub>
                        <m:r>
                          <a:rPr lang="en-US" sz="2400" i="1">
                            <a:latin typeface="Cambria Math" panose="02040503050406030204" pitchFamily="18" charset="0"/>
                            <a:ea typeface="Times New Roman" panose="02020603050405020304" pitchFamily="18" charset="0"/>
                          </a:rPr>
                          <m:t>𝑑𝑖𝑠𝑝𝑙𝑎𝑐𝑒𝑑</m:t>
                        </m:r>
                      </m:sub>
                    </m:sSub>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is:</a:t>
                </a:r>
              </a:p>
            </p:txBody>
          </p:sp>
        </mc:Choice>
        <mc:Fallback xmlns="">
          <p:sp>
            <p:nvSpPr>
              <p:cNvPr id="2" name="Rectangle 1">
                <a:extLst>
                  <a:ext uri="{FF2B5EF4-FFF2-40B4-BE49-F238E27FC236}">
                    <a16:creationId xmlns:a16="http://schemas.microsoft.com/office/drawing/2014/main" id="{45D481CC-CE72-4456-8C10-21840914D8BB}"/>
                  </a:ext>
                </a:extLst>
              </p:cNvPr>
              <p:cNvSpPr>
                <a:spLocks noRot="1" noChangeAspect="1" noMove="1" noResize="1" noEditPoints="1" noAdjustHandles="1" noChangeArrowheads="1" noChangeShapeType="1" noTextEdit="1"/>
              </p:cNvSpPr>
              <p:nvPr/>
            </p:nvSpPr>
            <p:spPr>
              <a:xfrm>
                <a:off x="0" y="794380"/>
                <a:ext cx="8779079" cy="859531"/>
              </a:xfrm>
              <a:prstGeom prst="rect">
                <a:avLst/>
              </a:prstGeom>
              <a:blipFill>
                <a:blip r:embed="rId2"/>
                <a:stretch>
                  <a:fillRect l="-1042" t="-5674" b="-120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B91F54B-9161-4CFD-8446-A161E2FE27A3}"/>
                  </a:ext>
                </a:extLst>
              </p:cNvPr>
              <p:cNvSpPr/>
              <p:nvPr/>
            </p:nvSpPr>
            <p:spPr>
              <a:xfrm>
                <a:off x="2541418" y="1636904"/>
                <a:ext cx="3011647" cy="7364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𝑑𝑖𝑠𝑝𝑙𝑎𝑐𝑒𝑑</m:t>
                          </m:r>
                        </m:sub>
                      </m:sSub>
                      <m:r>
                        <a:rPr lang="en-US" sz="200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𝑑𝑖𝑠𝑝𝑙𝑎𝑐𝑒𝑑</m:t>
                              </m:r>
                            </m:sub>
                          </m:sSub>
                        </m:num>
                        <m:den>
                          <m:sSub>
                            <m:sSubPr>
                              <m:ctrlPr>
                                <a:rPr lang="en-US" sz="2000" i="1">
                                  <a:latin typeface="Cambria Math" panose="02040503050406030204" pitchFamily="18" charset="0"/>
                                </a:rPr>
                              </m:ctrlPr>
                            </m:sSubPr>
                            <m:e>
                              <m:r>
                                <a:rPr lang="en-US" sz="2000" i="1">
                                  <a:latin typeface="Cambria Math" panose="02040503050406030204" pitchFamily="18" charset="0"/>
                                </a:rPr>
                                <m:t>𝜌</m:t>
                              </m:r>
                            </m:e>
                            <m:sub>
                              <m:r>
                                <a:rPr lang="en-US" sz="2000" i="1">
                                  <a:latin typeface="Cambria Math" panose="02040503050406030204" pitchFamily="18" charset="0"/>
                                </a:rPr>
                                <m:t>𝑤𝑎𝑡𝑒𝑟</m:t>
                              </m:r>
                            </m:sub>
                          </m:sSub>
                          <m:r>
                            <a:rPr lang="en-US" sz="2000">
                              <a:latin typeface="Cambria Math" panose="02040503050406030204" pitchFamily="18" charset="0"/>
                            </a:rPr>
                            <m:t>×</m:t>
                          </m:r>
                          <m:r>
                            <a:rPr lang="en-US" sz="2000" i="1">
                              <a:latin typeface="Cambria Math" panose="02040503050406030204" pitchFamily="18" charset="0"/>
                            </a:rPr>
                            <m:t>𝑔</m:t>
                          </m:r>
                        </m:den>
                      </m:f>
                    </m:oMath>
                  </m:oMathPara>
                </a14:m>
                <a:endParaRPr lang="en-US" sz="2000" dirty="0"/>
              </a:p>
            </p:txBody>
          </p:sp>
        </mc:Choice>
        <mc:Fallback xmlns="">
          <p:sp>
            <p:nvSpPr>
              <p:cNvPr id="4" name="Rectangle 3">
                <a:extLst>
                  <a:ext uri="{FF2B5EF4-FFF2-40B4-BE49-F238E27FC236}">
                    <a16:creationId xmlns:a16="http://schemas.microsoft.com/office/drawing/2014/main" id="{4B91F54B-9161-4CFD-8446-A161E2FE27A3}"/>
                  </a:ext>
                </a:extLst>
              </p:cNvPr>
              <p:cNvSpPr>
                <a:spLocks noRot="1" noChangeAspect="1" noMove="1" noResize="1" noEditPoints="1" noAdjustHandles="1" noChangeArrowheads="1" noChangeShapeType="1" noTextEdit="1"/>
              </p:cNvSpPr>
              <p:nvPr/>
            </p:nvSpPr>
            <p:spPr>
              <a:xfrm>
                <a:off x="2541418" y="1636904"/>
                <a:ext cx="3011647" cy="7364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6D843FFE-6D10-418F-AFCB-48898B144A04}"/>
                  </a:ext>
                </a:extLst>
              </p:cNvPr>
              <p:cNvSpPr/>
              <p:nvPr/>
            </p:nvSpPr>
            <p:spPr>
              <a:xfrm>
                <a:off x="1963023" y="2496435"/>
                <a:ext cx="4622334" cy="73052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𝑑𝑖𝑠𝑝𝑙𝑎𝑐𝑒𝑑</m:t>
                          </m:r>
                        </m:sub>
                      </m:sSub>
                      <m:r>
                        <a:rPr lang="en-US" sz="2000">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r>
                            <a:rPr lang="en-US" sz="2000">
                              <a:solidFill>
                                <a:prstClr val="black"/>
                              </a:solidFill>
                              <a:latin typeface="Cambria Math" panose="02040503050406030204" pitchFamily="18" charset="0"/>
                            </a:rPr>
                            <m:t>6.867 </m:t>
                          </m:r>
                          <m:r>
                            <a:rPr lang="en-US" sz="2000" i="1">
                              <a:solidFill>
                                <a:prstClr val="black"/>
                              </a:solidFill>
                              <a:latin typeface="Cambria Math" panose="02040503050406030204" pitchFamily="18" charset="0"/>
                            </a:rPr>
                            <m:t>𝑁</m:t>
                          </m:r>
                        </m:num>
                        <m:den>
                          <m:r>
                            <a:rPr lang="en-US" sz="2000">
                              <a:solidFill>
                                <a:prstClr val="black"/>
                              </a:solidFill>
                              <a:latin typeface="Cambria Math" panose="02040503050406030204" pitchFamily="18" charset="0"/>
                            </a:rPr>
                            <m:t>1000 </m:t>
                          </m:r>
                          <m:r>
                            <a:rPr lang="en-US" sz="2000" i="1">
                              <a:solidFill>
                                <a:prstClr val="black"/>
                              </a:solidFill>
                              <a:latin typeface="Cambria Math" panose="02040503050406030204" pitchFamily="18" charset="0"/>
                            </a:rPr>
                            <m:t>𝑘</m:t>
                          </m:r>
                          <m:f>
                            <m:fPr>
                              <m:type m:val="lin"/>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𝑔</m:t>
                              </m:r>
                            </m:num>
                            <m:den>
                              <m:r>
                                <a:rPr lang="en-US" sz="2000" i="1">
                                  <a:solidFill>
                                    <a:prstClr val="black"/>
                                  </a:solidFill>
                                  <a:latin typeface="Cambria Math" panose="02040503050406030204" pitchFamily="18" charset="0"/>
                                </a:rPr>
                                <m:t>𝑚</m:t>
                              </m:r>
                            </m:den>
                          </m:f>
                          <m:r>
                            <a:rPr lang="en-US" sz="2000">
                              <a:solidFill>
                                <a:prstClr val="black"/>
                              </a:solidFill>
                              <a:latin typeface="Cambria Math" panose="02040503050406030204" pitchFamily="18" charset="0"/>
                            </a:rPr>
                            <m:t>³×9.81 </m:t>
                          </m:r>
                          <m:f>
                            <m:fPr>
                              <m:type m:val="lin"/>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𝑚</m:t>
                              </m:r>
                            </m:num>
                            <m:den>
                              <m:sSup>
                                <m:sSupPr>
                                  <m:ctrlPr>
                                    <a:rPr lang="en-US" sz="2000" i="1">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rPr>
                                    <m:t>𝑠</m:t>
                                  </m:r>
                                </m:e>
                                <m:sup>
                                  <m:r>
                                    <a:rPr lang="en-US" sz="2000">
                                      <a:solidFill>
                                        <a:prstClr val="black"/>
                                      </a:solidFill>
                                      <a:latin typeface="Cambria Math" panose="02040503050406030204" pitchFamily="18" charset="0"/>
                                    </a:rPr>
                                    <m:t>2</m:t>
                                  </m:r>
                                </m:sup>
                              </m:sSup>
                            </m:den>
                          </m:f>
                        </m:den>
                      </m:f>
                    </m:oMath>
                  </m:oMathPara>
                </a14:m>
                <a:endParaRPr lang="en-US" dirty="0"/>
              </a:p>
            </p:txBody>
          </p:sp>
        </mc:Choice>
        <mc:Fallback xmlns="">
          <p:sp>
            <p:nvSpPr>
              <p:cNvPr id="11" name="Rectangle 10">
                <a:extLst>
                  <a:ext uri="{FF2B5EF4-FFF2-40B4-BE49-F238E27FC236}">
                    <a16:creationId xmlns:a16="http://schemas.microsoft.com/office/drawing/2014/main" id="{6D843FFE-6D10-418F-AFCB-48898B144A04}"/>
                  </a:ext>
                </a:extLst>
              </p:cNvPr>
              <p:cNvSpPr>
                <a:spLocks noRot="1" noChangeAspect="1" noMove="1" noResize="1" noEditPoints="1" noAdjustHandles="1" noChangeArrowheads="1" noChangeShapeType="1" noTextEdit="1"/>
              </p:cNvSpPr>
              <p:nvPr/>
            </p:nvSpPr>
            <p:spPr>
              <a:xfrm>
                <a:off x="1963023" y="2496435"/>
                <a:ext cx="4622334" cy="73052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A2BD2386-964C-4B52-A0F0-C49DCD0BF358}"/>
                  </a:ext>
                </a:extLst>
              </p:cNvPr>
              <p:cNvSpPr/>
              <p:nvPr/>
            </p:nvSpPr>
            <p:spPr>
              <a:xfrm>
                <a:off x="2656988" y="3435565"/>
                <a:ext cx="2780505" cy="4299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𝑑𝑖𝑠𝑝𝑙𝑎𝑐𝑒𝑑</m:t>
                          </m:r>
                        </m:sub>
                      </m:sSub>
                      <m:r>
                        <a:rPr lang="en-US" sz="2000">
                          <a:solidFill>
                            <a:prstClr val="black"/>
                          </a:solidFill>
                          <a:latin typeface="Cambria Math" panose="02040503050406030204" pitchFamily="18" charset="0"/>
                        </a:rPr>
                        <m:t>=0.0007 </m:t>
                      </m:r>
                      <m:sSup>
                        <m:sSupPr>
                          <m:ctrlPr>
                            <a:rPr lang="en-US" sz="2000" i="1">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rPr>
                            <m:t>𝑚</m:t>
                          </m:r>
                        </m:e>
                        <m:sup>
                          <m:r>
                            <a:rPr lang="en-US" sz="2000">
                              <a:solidFill>
                                <a:prstClr val="black"/>
                              </a:solidFill>
                              <a:latin typeface="Cambria Math" panose="02040503050406030204" pitchFamily="18" charset="0"/>
                            </a:rPr>
                            <m:t>3</m:t>
                          </m:r>
                        </m:sup>
                      </m:sSup>
                    </m:oMath>
                  </m:oMathPara>
                </a14:m>
                <a:endParaRPr lang="en-US" dirty="0"/>
              </a:p>
            </p:txBody>
          </p:sp>
        </mc:Choice>
        <mc:Fallback xmlns="">
          <p:sp>
            <p:nvSpPr>
              <p:cNvPr id="13" name="Rectangle 12">
                <a:extLst>
                  <a:ext uri="{FF2B5EF4-FFF2-40B4-BE49-F238E27FC236}">
                    <a16:creationId xmlns:a16="http://schemas.microsoft.com/office/drawing/2014/main" id="{A2BD2386-964C-4B52-A0F0-C49DCD0BF358}"/>
                  </a:ext>
                </a:extLst>
              </p:cNvPr>
              <p:cNvSpPr>
                <a:spLocks noRot="1" noChangeAspect="1" noMove="1" noResize="1" noEditPoints="1" noAdjustHandles="1" noChangeArrowheads="1" noChangeShapeType="1" noTextEdit="1"/>
              </p:cNvSpPr>
              <p:nvPr/>
            </p:nvSpPr>
            <p:spPr>
              <a:xfrm>
                <a:off x="2656988" y="3435565"/>
                <a:ext cx="2780505" cy="429990"/>
              </a:xfrm>
              <a:prstGeom prst="rect">
                <a:avLst/>
              </a:prstGeom>
              <a:blipFill>
                <a:blip r:embed="rId5"/>
                <a:stretch>
                  <a:fillRect b="-10000"/>
                </a:stretch>
              </a:blipFill>
            </p:spPr>
            <p:txBody>
              <a:bodyPr/>
              <a:lstStyle/>
              <a:p>
                <a:r>
                  <a:rPr lang="en-US">
                    <a:noFill/>
                  </a:rPr>
                  <a:t> </a:t>
                </a:r>
              </a:p>
            </p:txBody>
          </p:sp>
        </mc:Fallback>
      </mc:AlternateContent>
      <p:sp>
        <p:nvSpPr>
          <p:cNvPr id="14" name="Rectangle 6">
            <a:extLst>
              <a:ext uri="{FF2B5EF4-FFF2-40B4-BE49-F238E27FC236}">
                <a16:creationId xmlns:a16="http://schemas.microsoft.com/office/drawing/2014/main" id="{83E8E892-C998-4AB7-8E9B-EE715463811A}"/>
              </a:ext>
            </a:extLst>
          </p:cNvPr>
          <p:cNvSpPr>
            <a:spLocks noChangeArrowheads="1"/>
          </p:cNvSpPr>
          <p:nvPr/>
        </p:nvSpPr>
        <p:spPr bwMode="auto">
          <a:xfrm>
            <a:off x="184558" y="3981374"/>
            <a:ext cx="37247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buNone/>
            </a:pPr>
            <a:r>
              <a:rPr lang="en-US" sz="2400" dirty="0">
                <a:ea typeface="Times New Roman" panose="02020603050405020304" pitchFamily="18" charset="0"/>
              </a:rPr>
              <a:t>After Removing the Marble</a:t>
            </a:r>
          </a:p>
        </p:txBody>
      </p:sp>
      <p:sp>
        <p:nvSpPr>
          <p:cNvPr id="15" name="Rectangle 14">
            <a:extLst>
              <a:ext uri="{FF2B5EF4-FFF2-40B4-BE49-F238E27FC236}">
                <a16:creationId xmlns:a16="http://schemas.microsoft.com/office/drawing/2014/main" id="{8A608843-3CCC-4FD5-A804-9CF5CCD54874}"/>
              </a:ext>
            </a:extLst>
          </p:cNvPr>
          <p:cNvSpPr/>
          <p:nvPr/>
        </p:nvSpPr>
        <p:spPr>
          <a:xfrm>
            <a:off x="226503" y="4443039"/>
            <a:ext cx="8774884" cy="707886"/>
          </a:xfrm>
          <a:prstGeom prst="rect">
            <a:avLst/>
          </a:prstGeom>
        </p:spPr>
        <p:txBody>
          <a:bodyPr wrap="square">
            <a:spAutoFit/>
          </a:bodyPr>
          <a:lstStyle/>
          <a:p>
            <a:pPr marL="342900" indent="-342900">
              <a:buFont typeface="Wingdings" panose="05000000000000000000" pitchFamily="2" charset="2"/>
              <a:buChar char="v"/>
            </a:pPr>
            <a:r>
              <a:rPr lang="en-US" sz="2000" dirty="0">
                <a:latin typeface="Times New Roman" panose="02020603050405020304" pitchFamily="18" charset="0"/>
                <a:ea typeface="Times New Roman" panose="02020603050405020304" pitchFamily="18" charset="0"/>
              </a:rPr>
              <a:t>The Box Alone:</a:t>
            </a:r>
          </a:p>
          <a:p>
            <a:r>
              <a:rPr lang="en-US" sz="2000" dirty="0">
                <a:latin typeface="Times New Roman" panose="02020603050405020304" pitchFamily="18" charset="0"/>
                <a:ea typeface="Times New Roman" panose="02020603050405020304" pitchFamily="18" charset="0"/>
              </a:rPr>
              <a:t>Now, the box alone displaces less water. The volume displaced by the box is:</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643DF704-62D6-40BB-A6F2-CAAE799D9DA2}"/>
                  </a:ext>
                </a:extLst>
              </p:cNvPr>
              <p:cNvSpPr/>
              <p:nvPr/>
            </p:nvSpPr>
            <p:spPr>
              <a:xfrm>
                <a:off x="538992" y="5197457"/>
                <a:ext cx="8066015" cy="76989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𝑏𝑜𝑥</m:t>
                          </m:r>
                          <m:r>
                            <a:rPr lang="en-US" sz="2000">
                              <a:latin typeface="Cambria Math" panose="02040503050406030204" pitchFamily="18" charset="0"/>
                            </a:rPr>
                            <m:t> </m:t>
                          </m:r>
                          <m:r>
                            <a:rPr lang="en-US" sz="2000" i="1">
                              <a:latin typeface="Cambria Math" panose="02040503050406030204" pitchFamily="18" charset="0"/>
                            </a:rPr>
                            <m:t>𝑑𝑖𝑠𝑝𝑙𝑎𝑐𝑒𝑑</m:t>
                          </m:r>
                        </m:sub>
                      </m:sSub>
                      <m:r>
                        <a:rPr lang="en-US" sz="2000">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i="1">
                                  <a:latin typeface="Cambria Math" panose="02040503050406030204" pitchFamily="18" charset="0"/>
                                </a:rPr>
                                <m:t>𝑏𝑜𝑥</m:t>
                              </m:r>
                            </m:sub>
                          </m:sSub>
                          <m:r>
                            <a:rPr lang="en-US" sz="2000">
                              <a:latin typeface="Cambria Math" panose="02040503050406030204" pitchFamily="18" charset="0"/>
                            </a:rPr>
                            <m:t>×</m:t>
                          </m:r>
                          <m:r>
                            <a:rPr lang="en-US" sz="2000" i="1">
                              <a:latin typeface="Cambria Math" panose="02040503050406030204" pitchFamily="18" charset="0"/>
                            </a:rPr>
                            <m:t>𝑔</m:t>
                          </m:r>
                        </m:num>
                        <m:den>
                          <m:sSub>
                            <m:sSubPr>
                              <m:ctrlPr>
                                <a:rPr lang="en-US" sz="2000" i="1">
                                  <a:latin typeface="Cambria Math" panose="02040503050406030204" pitchFamily="18" charset="0"/>
                                </a:rPr>
                              </m:ctrlPr>
                            </m:sSubPr>
                            <m:e>
                              <m:r>
                                <a:rPr lang="en-US" sz="2000" i="1">
                                  <a:latin typeface="Cambria Math" panose="02040503050406030204" pitchFamily="18" charset="0"/>
                                </a:rPr>
                                <m:t>𝜌</m:t>
                              </m:r>
                            </m:e>
                            <m:sub>
                              <m:r>
                                <a:rPr lang="en-US" sz="2000" i="1">
                                  <a:latin typeface="Cambria Math" panose="02040503050406030204" pitchFamily="18" charset="0"/>
                                </a:rPr>
                                <m:t>𝑤𝑎𝑡𝑒𝑟</m:t>
                              </m:r>
                            </m:sub>
                          </m:sSub>
                          <m:r>
                            <a:rPr lang="en-US" sz="2000">
                              <a:latin typeface="Cambria Math" panose="02040503050406030204" pitchFamily="18" charset="0"/>
                            </a:rPr>
                            <m:t>×</m:t>
                          </m:r>
                          <m:r>
                            <a:rPr lang="en-US" sz="2000" i="1">
                              <a:latin typeface="Cambria Math" panose="02040503050406030204" pitchFamily="18" charset="0"/>
                            </a:rPr>
                            <m:t>𝑔</m:t>
                          </m:r>
                        </m:den>
                      </m:f>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0.5 </m:t>
                          </m:r>
                          <m:r>
                            <a:rPr lang="en-US" sz="2000" i="1">
                              <a:latin typeface="Cambria Math" panose="02040503050406030204" pitchFamily="18" charset="0"/>
                            </a:rPr>
                            <m:t>𝑘𝑔</m:t>
                          </m:r>
                          <m:r>
                            <a:rPr lang="en-US" sz="2000">
                              <a:latin typeface="Cambria Math" panose="02040503050406030204" pitchFamily="18" charset="0"/>
                            </a:rPr>
                            <m:t>×9.81 </m:t>
                          </m:r>
                          <m:f>
                            <m:fPr>
                              <m:type m:val="lin"/>
                              <m:ctrlPr>
                                <a:rPr lang="en-US" sz="2000" i="1">
                                  <a:latin typeface="Cambria Math" panose="02040503050406030204" pitchFamily="18" charset="0"/>
                                </a:rPr>
                              </m:ctrlPr>
                            </m:fPr>
                            <m:num>
                              <m:r>
                                <a:rPr lang="en-US" sz="2000" i="1">
                                  <a:latin typeface="Cambria Math" panose="02040503050406030204" pitchFamily="18" charset="0"/>
                                </a:rPr>
                                <m:t>𝑚</m:t>
                              </m:r>
                            </m:num>
                            <m:den>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a:latin typeface="Cambria Math" panose="02040503050406030204" pitchFamily="18" charset="0"/>
                                    </a:rPr>
                                    <m:t>2</m:t>
                                  </m:r>
                                </m:sup>
                              </m:sSup>
                            </m:den>
                          </m:f>
                        </m:num>
                        <m:den>
                          <m:r>
                            <a:rPr lang="en-US" sz="2000">
                              <a:latin typeface="Cambria Math" panose="02040503050406030204" pitchFamily="18" charset="0"/>
                            </a:rPr>
                            <m:t>1000 </m:t>
                          </m:r>
                          <m:r>
                            <a:rPr lang="en-US" sz="2000" i="1">
                              <a:latin typeface="Cambria Math" panose="02040503050406030204" pitchFamily="18" charset="0"/>
                            </a:rPr>
                            <m:t>𝑘</m:t>
                          </m:r>
                          <m:f>
                            <m:fPr>
                              <m:type m:val="lin"/>
                              <m:ctrlPr>
                                <a:rPr lang="en-US" sz="2000" i="1">
                                  <a:latin typeface="Cambria Math" panose="02040503050406030204" pitchFamily="18" charset="0"/>
                                </a:rPr>
                              </m:ctrlPr>
                            </m:fPr>
                            <m:num>
                              <m:r>
                                <a:rPr lang="en-US" sz="2000" i="1">
                                  <a:latin typeface="Cambria Math" panose="02040503050406030204" pitchFamily="18" charset="0"/>
                                </a:rPr>
                                <m:t>𝑔</m:t>
                              </m:r>
                            </m:num>
                            <m:den>
                              <m:r>
                                <a:rPr lang="en-US" sz="2000" i="1">
                                  <a:latin typeface="Cambria Math" panose="02040503050406030204" pitchFamily="18" charset="0"/>
                                </a:rPr>
                                <m:t>𝑚</m:t>
                              </m:r>
                            </m:den>
                          </m:f>
                          <m:r>
                            <a:rPr lang="en-US" sz="2000">
                              <a:latin typeface="Cambria Math" panose="02040503050406030204" pitchFamily="18" charset="0"/>
                            </a:rPr>
                            <m:t>³×9.81 </m:t>
                          </m:r>
                          <m:f>
                            <m:fPr>
                              <m:type m:val="lin"/>
                              <m:ctrlPr>
                                <a:rPr lang="en-US" sz="2000" i="1">
                                  <a:latin typeface="Cambria Math" panose="02040503050406030204" pitchFamily="18" charset="0"/>
                                </a:rPr>
                              </m:ctrlPr>
                            </m:fPr>
                            <m:num>
                              <m:r>
                                <a:rPr lang="en-US" sz="2000" i="1">
                                  <a:latin typeface="Cambria Math" panose="02040503050406030204" pitchFamily="18" charset="0"/>
                                </a:rPr>
                                <m:t>𝑚</m:t>
                              </m:r>
                            </m:num>
                            <m:den>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a:latin typeface="Cambria Math" panose="02040503050406030204" pitchFamily="18" charset="0"/>
                                    </a:rPr>
                                    <m:t>2</m:t>
                                  </m:r>
                                </m:sup>
                              </m:sSup>
                            </m:den>
                          </m:f>
                        </m:den>
                      </m:f>
                    </m:oMath>
                  </m:oMathPara>
                </a14:m>
                <a:endParaRPr lang="en-US" sz="2000" dirty="0"/>
              </a:p>
            </p:txBody>
          </p:sp>
        </mc:Choice>
        <mc:Fallback xmlns="">
          <p:sp>
            <p:nvSpPr>
              <p:cNvPr id="16" name="Rectangle 15">
                <a:extLst>
                  <a:ext uri="{FF2B5EF4-FFF2-40B4-BE49-F238E27FC236}">
                    <a16:creationId xmlns:a16="http://schemas.microsoft.com/office/drawing/2014/main" id="{643DF704-62D6-40BB-A6F2-CAAE799D9DA2}"/>
                  </a:ext>
                </a:extLst>
              </p:cNvPr>
              <p:cNvSpPr>
                <a:spLocks noRot="1" noChangeAspect="1" noMove="1" noResize="1" noEditPoints="1" noAdjustHandles="1" noChangeArrowheads="1" noChangeShapeType="1" noTextEdit="1"/>
              </p:cNvSpPr>
              <p:nvPr/>
            </p:nvSpPr>
            <p:spPr>
              <a:xfrm>
                <a:off x="538992" y="5197457"/>
                <a:ext cx="8066015" cy="76989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89694EDF-4B1B-4A2C-81BD-20F445B7E606}"/>
                  </a:ext>
                </a:extLst>
              </p:cNvPr>
              <p:cNvSpPr/>
              <p:nvPr/>
            </p:nvSpPr>
            <p:spPr>
              <a:xfrm>
                <a:off x="2809234" y="6193018"/>
                <a:ext cx="3160609" cy="4299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𝑉</m:t>
                          </m:r>
                        </m:e>
                        <m:sub>
                          <m:r>
                            <a:rPr lang="en-US" sz="2000" i="1">
                              <a:solidFill>
                                <a:prstClr val="black"/>
                              </a:solidFill>
                              <a:latin typeface="Cambria Math" panose="02040503050406030204" pitchFamily="18" charset="0"/>
                            </a:rPr>
                            <m:t>𝑏𝑜𝑥</m:t>
                          </m:r>
                          <m:r>
                            <a:rPr lang="en-US" sz="2000">
                              <a:solidFill>
                                <a:prstClr val="black"/>
                              </a:solidFill>
                              <a:latin typeface="Cambria Math" panose="02040503050406030204" pitchFamily="18" charset="0"/>
                            </a:rPr>
                            <m:t> </m:t>
                          </m:r>
                          <m:r>
                            <a:rPr lang="en-US" sz="2000" i="1">
                              <a:solidFill>
                                <a:prstClr val="black"/>
                              </a:solidFill>
                              <a:latin typeface="Cambria Math" panose="02040503050406030204" pitchFamily="18" charset="0"/>
                            </a:rPr>
                            <m:t>𝑑𝑖𝑠𝑝𝑙𝑎𝑐𝑒𝑑</m:t>
                          </m:r>
                        </m:sub>
                      </m:sSub>
                      <m:r>
                        <a:rPr lang="en-US" sz="2000">
                          <a:solidFill>
                            <a:prstClr val="black"/>
                          </a:solidFill>
                          <a:latin typeface="Cambria Math" panose="02040503050406030204" pitchFamily="18" charset="0"/>
                        </a:rPr>
                        <m:t>=</m:t>
                      </m:r>
                      <m:r>
                        <a:rPr lang="en-US" sz="2000">
                          <a:latin typeface="Cambria Math" panose="02040503050406030204" pitchFamily="18" charset="0"/>
                        </a:rPr>
                        <m:t>0.0005 </m:t>
                      </m:r>
                      <m:sSup>
                        <m:sSupPr>
                          <m:ctrlPr>
                            <a:rPr lang="en-US" sz="2000" i="1">
                              <a:latin typeface="Cambria Math" panose="02040503050406030204" pitchFamily="18" charset="0"/>
                            </a:rPr>
                          </m:ctrlPr>
                        </m:sSupPr>
                        <m:e>
                          <m:r>
                            <a:rPr lang="en-US" sz="2000" i="1">
                              <a:latin typeface="Cambria Math" panose="02040503050406030204" pitchFamily="18" charset="0"/>
                            </a:rPr>
                            <m:t>𝑚</m:t>
                          </m:r>
                        </m:e>
                        <m:sup>
                          <m:r>
                            <a:rPr lang="en-US" sz="2000">
                              <a:latin typeface="Cambria Math" panose="02040503050406030204" pitchFamily="18" charset="0"/>
                            </a:rPr>
                            <m:t>3</m:t>
                          </m:r>
                        </m:sup>
                      </m:sSup>
                    </m:oMath>
                  </m:oMathPara>
                </a14:m>
                <a:endParaRPr lang="en-US" sz="2000" dirty="0"/>
              </a:p>
            </p:txBody>
          </p:sp>
        </mc:Choice>
        <mc:Fallback xmlns="">
          <p:sp>
            <p:nvSpPr>
              <p:cNvPr id="17" name="Rectangle 16">
                <a:extLst>
                  <a:ext uri="{FF2B5EF4-FFF2-40B4-BE49-F238E27FC236}">
                    <a16:creationId xmlns:a16="http://schemas.microsoft.com/office/drawing/2014/main" id="{89694EDF-4B1B-4A2C-81BD-20F445B7E606}"/>
                  </a:ext>
                </a:extLst>
              </p:cNvPr>
              <p:cNvSpPr>
                <a:spLocks noRot="1" noChangeAspect="1" noMove="1" noResize="1" noEditPoints="1" noAdjustHandles="1" noChangeArrowheads="1" noChangeShapeType="1" noTextEdit="1"/>
              </p:cNvSpPr>
              <p:nvPr/>
            </p:nvSpPr>
            <p:spPr>
              <a:xfrm>
                <a:off x="2809234" y="6193018"/>
                <a:ext cx="3160609" cy="429990"/>
              </a:xfrm>
              <a:prstGeom prst="rect">
                <a:avLst/>
              </a:prstGeom>
              <a:blipFill>
                <a:blip r:embed="rId7"/>
                <a:stretch>
                  <a:fillRect b="-10000"/>
                </a:stretch>
              </a:blipFill>
            </p:spPr>
            <p:txBody>
              <a:bodyPr/>
              <a:lstStyle/>
              <a:p>
                <a:r>
                  <a:rPr lang="en-US">
                    <a:noFill/>
                  </a:rPr>
                  <a:t> </a:t>
                </a:r>
              </a:p>
            </p:txBody>
          </p:sp>
        </mc:Fallback>
      </mc:AlternateContent>
    </p:spTree>
    <p:extLst>
      <p:ext uri="{BB962C8B-B14F-4D97-AF65-F5344CB8AC3E}">
        <p14:creationId xmlns:p14="http://schemas.microsoft.com/office/powerpoint/2010/main" val="2132381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r>
              <a:rPr lang="en-US" sz="2800" b="0" dirty="0">
                <a:solidFill>
                  <a:srgbClr val="FFFFFF"/>
                </a:solidFill>
                <a:latin typeface="Times New Roman"/>
                <a:cs typeface="Calibri" panose="020F0502020204030204" pitchFamily="34" charset="0"/>
              </a:rPr>
              <a:t>ANSWER: Practices Question 2</a:t>
            </a:r>
            <a:endParaRPr lang="en-US" dirty="0"/>
          </a:p>
        </p:txBody>
      </p:sp>
      <p:sp>
        <p:nvSpPr>
          <p:cNvPr id="5" name="Rectangle 4">
            <a:extLst>
              <a:ext uri="{FF2B5EF4-FFF2-40B4-BE49-F238E27FC236}">
                <a16:creationId xmlns:a16="http://schemas.microsoft.com/office/drawing/2014/main" id="{4C50F7BD-73F7-4173-896C-99315FDCAB7C}"/>
              </a:ext>
            </a:extLst>
          </p:cNvPr>
          <p:cNvSpPr/>
          <p:nvPr/>
        </p:nvSpPr>
        <p:spPr>
          <a:xfrm>
            <a:off x="113251" y="832418"/>
            <a:ext cx="7990514" cy="707886"/>
          </a:xfrm>
          <a:prstGeom prst="rect">
            <a:avLst/>
          </a:prstGeom>
        </p:spPr>
        <p:txBody>
          <a:bodyPr wrap="square">
            <a:spAutoFit/>
          </a:bodyPr>
          <a:lstStyle/>
          <a:p>
            <a:pPr marL="342900" indent="-342900">
              <a:buFont typeface="Wingdings" panose="05000000000000000000" pitchFamily="2" charset="2"/>
              <a:buChar char="v"/>
            </a:pPr>
            <a:r>
              <a:rPr lang="en-US" sz="2000" b="1" dirty="0">
                <a:latin typeface="Times New Roman" panose="02020603050405020304" pitchFamily="18" charset="0"/>
                <a:ea typeface="Times New Roman" panose="02020603050405020304" pitchFamily="18" charset="0"/>
              </a:rPr>
              <a:t>The Marble in the Water:</a:t>
            </a:r>
            <a:endParaRPr lang="en-US" sz="2000" dirty="0">
              <a:latin typeface="Times New Roman" panose="02020603050405020304" pitchFamily="18" charset="0"/>
              <a:ea typeface="Times New Roman" panose="02020603050405020304" pitchFamily="18" charset="0"/>
            </a:endParaRPr>
          </a:p>
          <a:p>
            <a:r>
              <a:rPr lang="en-US" sz="2000" dirty="0">
                <a:latin typeface="Times New Roman" panose="02020603050405020304" pitchFamily="18" charset="0"/>
                <a:ea typeface="Times New Roman" panose="02020603050405020304" pitchFamily="18" charset="0"/>
              </a:rPr>
              <a:t>When the marble sinks, it displaces an amount of water equal to its volume:</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8F64347-0254-4E3E-B7F1-5B307DA64F39}"/>
                  </a:ext>
                </a:extLst>
              </p:cNvPr>
              <p:cNvSpPr/>
              <p:nvPr/>
            </p:nvSpPr>
            <p:spPr>
              <a:xfrm>
                <a:off x="2278492" y="1650248"/>
                <a:ext cx="3676840" cy="4276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𝑉</m:t>
                          </m:r>
                        </m:e>
                        <m:sub>
                          <m:r>
                            <a:rPr lang="en-US" sz="2000" i="1">
                              <a:latin typeface="Cambria Math" panose="02040503050406030204" pitchFamily="18" charset="0"/>
                            </a:rPr>
                            <m:t>𝑚𝑎𝑟𝑏𝑙𝑒</m:t>
                          </m:r>
                          <m:r>
                            <a:rPr lang="en-US" sz="2000">
                              <a:latin typeface="Cambria Math" panose="02040503050406030204" pitchFamily="18" charset="0"/>
                            </a:rPr>
                            <m:t> </m:t>
                          </m:r>
                          <m:r>
                            <a:rPr lang="en-US" sz="2000" i="1">
                              <a:latin typeface="Cambria Math" panose="02040503050406030204" pitchFamily="18" charset="0"/>
                            </a:rPr>
                            <m:t>𝑑𝑖𝑠𝑝𝑙𝑎𝑐𝑒𝑑</m:t>
                          </m:r>
                        </m:sub>
                      </m:sSub>
                      <m:r>
                        <a:rPr lang="en-US" sz="2000">
                          <a:latin typeface="Cambria Math" panose="02040503050406030204" pitchFamily="18" charset="0"/>
                        </a:rPr>
                        <m:t>= 0.00004 </m:t>
                      </m:r>
                      <m:r>
                        <a:rPr lang="en-US" sz="2000" i="1">
                          <a:latin typeface="Cambria Math" panose="02040503050406030204" pitchFamily="18" charset="0"/>
                        </a:rPr>
                        <m:t>𝑚</m:t>
                      </m:r>
                      <m:r>
                        <a:rPr lang="en-US" sz="2000">
                          <a:latin typeface="Cambria Math" panose="02040503050406030204" pitchFamily="18" charset="0"/>
                        </a:rPr>
                        <m:t>³</m:t>
                      </m:r>
                    </m:oMath>
                  </m:oMathPara>
                </a14:m>
                <a:endParaRPr lang="en-US" sz="2000" dirty="0"/>
              </a:p>
            </p:txBody>
          </p:sp>
        </mc:Choice>
        <mc:Fallback xmlns="">
          <p:sp>
            <p:nvSpPr>
              <p:cNvPr id="6" name="Rectangle 5">
                <a:extLst>
                  <a:ext uri="{FF2B5EF4-FFF2-40B4-BE49-F238E27FC236}">
                    <a16:creationId xmlns:a16="http://schemas.microsoft.com/office/drawing/2014/main" id="{A8F64347-0254-4E3E-B7F1-5B307DA64F39}"/>
                  </a:ext>
                </a:extLst>
              </p:cNvPr>
              <p:cNvSpPr>
                <a:spLocks noRot="1" noChangeAspect="1" noMove="1" noResize="1" noEditPoints="1" noAdjustHandles="1" noChangeArrowheads="1" noChangeShapeType="1" noTextEdit="1"/>
              </p:cNvSpPr>
              <p:nvPr/>
            </p:nvSpPr>
            <p:spPr>
              <a:xfrm>
                <a:off x="2278492" y="1650248"/>
                <a:ext cx="3676840" cy="427681"/>
              </a:xfrm>
              <a:prstGeom prst="rect">
                <a:avLst/>
              </a:prstGeom>
              <a:blipFill>
                <a:blip r:embed="rId2"/>
                <a:stretch>
                  <a:fillRect b="-8571"/>
                </a:stretch>
              </a:blipFill>
            </p:spPr>
            <p:txBody>
              <a:bodyPr/>
              <a:lstStyle/>
              <a:p>
                <a:r>
                  <a:rPr lang="en-US">
                    <a:noFill/>
                  </a:rPr>
                  <a:t> </a:t>
                </a:r>
              </a:p>
            </p:txBody>
          </p:sp>
        </mc:Fallback>
      </mc:AlternateContent>
      <p:sp>
        <p:nvSpPr>
          <p:cNvPr id="18" name="Rectangle 6">
            <a:extLst>
              <a:ext uri="{FF2B5EF4-FFF2-40B4-BE49-F238E27FC236}">
                <a16:creationId xmlns:a16="http://schemas.microsoft.com/office/drawing/2014/main" id="{7FC7EFBD-F77B-46CA-AE60-6264F9F1A45E}"/>
              </a:ext>
            </a:extLst>
          </p:cNvPr>
          <p:cNvSpPr>
            <a:spLocks noChangeArrowheads="1"/>
          </p:cNvSpPr>
          <p:nvPr/>
        </p:nvSpPr>
        <p:spPr bwMode="auto">
          <a:xfrm>
            <a:off x="101549" y="2117261"/>
            <a:ext cx="6287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buNone/>
            </a:pPr>
            <a:r>
              <a:rPr lang="en-US" sz="2400" dirty="0">
                <a:ea typeface="Times New Roman" panose="02020603050405020304" pitchFamily="18" charset="0"/>
              </a:rPr>
              <a:t>Total Displacement After Removing the Marble</a:t>
            </a:r>
          </a:p>
        </p:txBody>
      </p:sp>
      <p:sp>
        <p:nvSpPr>
          <p:cNvPr id="7" name="Rectangle 6">
            <a:extLst>
              <a:ext uri="{FF2B5EF4-FFF2-40B4-BE49-F238E27FC236}">
                <a16:creationId xmlns:a16="http://schemas.microsoft.com/office/drawing/2014/main" id="{06F956D7-A27E-4B81-AEA8-CD0AC71D859C}"/>
              </a:ext>
            </a:extLst>
          </p:cNvPr>
          <p:cNvSpPr/>
          <p:nvPr/>
        </p:nvSpPr>
        <p:spPr>
          <a:xfrm>
            <a:off x="188752" y="2618258"/>
            <a:ext cx="7805956" cy="46166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Now, we sum the displacement of the box and the marble:</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219A3B76-C7F1-4109-9AD9-93CC3FF8F30D}"/>
                  </a:ext>
                </a:extLst>
              </p:cNvPr>
              <p:cNvSpPr/>
              <p:nvPr/>
            </p:nvSpPr>
            <p:spPr>
              <a:xfrm>
                <a:off x="1963024" y="3125882"/>
                <a:ext cx="4823669" cy="39158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𝑡𝑜𝑡𝑎𝑙</m:t>
                          </m:r>
                          <m:r>
                            <a:rPr lang="en-US">
                              <a:latin typeface="Cambria Math" panose="02040503050406030204" pitchFamily="18" charset="0"/>
                            </a:rPr>
                            <m:t> </m:t>
                          </m:r>
                          <m:r>
                            <a:rPr lang="en-US" i="1">
                              <a:latin typeface="Cambria Math" panose="02040503050406030204" pitchFamily="18" charset="0"/>
                            </a:rPr>
                            <m:t>𝑎𝑓𝑡𝑒𝑟</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𝑏𝑜𝑥</m:t>
                          </m:r>
                          <m:r>
                            <a:rPr lang="en-US">
                              <a:latin typeface="Cambria Math" panose="02040503050406030204" pitchFamily="18" charset="0"/>
                            </a:rPr>
                            <m:t> </m:t>
                          </m:r>
                          <m:r>
                            <a:rPr lang="en-US" i="1">
                              <a:latin typeface="Cambria Math" panose="02040503050406030204" pitchFamily="18" charset="0"/>
                            </a:rPr>
                            <m:t>𝑑𝑖𝑠𝑝𝑙𝑎𝑐𝑒𝑑</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𝑚𝑎𝑟𝑏𝑙𝑒</m:t>
                          </m:r>
                          <m:r>
                            <a:rPr lang="en-US">
                              <a:latin typeface="Cambria Math" panose="02040503050406030204" pitchFamily="18" charset="0"/>
                            </a:rPr>
                            <m:t> </m:t>
                          </m:r>
                          <m:r>
                            <a:rPr lang="en-US" i="1">
                              <a:latin typeface="Cambria Math" panose="02040503050406030204" pitchFamily="18" charset="0"/>
                            </a:rPr>
                            <m:t>𝑑𝑖𝑠𝑝𝑙𝑎𝑐𝑒𝑑</m:t>
                          </m:r>
                        </m:sub>
                      </m:sSub>
                    </m:oMath>
                  </m:oMathPara>
                </a14:m>
                <a:endParaRPr lang="en-US" dirty="0"/>
              </a:p>
            </p:txBody>
          </p:sp>
        </mc:Choice>
        <mc:Fallback xmlns="">
          <p:sp>
            <p:nvSpPr>
              <p:cNvPr id="8" name="Rectangle 7">
                <a:extLst>
                  <a:ext uri="{FF2B5EF4-FFF2-40B4-BE49-F238E27FC236}">
                    <a16:creationId xmlns:a16="http://schemas.microsoft.com/office/drawing/2014/main" id="{219A3B76-C7F1-4109-9AD9-93CC3FF8F30D}"/>
                  </a:ext>
                </a:extLst>
              </p:cNvPr>
              <p:cNvSpPr>
                <a:spLocks noRot="1" noChangeAspect="1" noMove="1" noResize="1" noEditPoints="1" noAdjustHandles="1" noChangeArrowheads="1" noChangeShapeType="1" noTextEdit="1"/>
              </p:cNvSpPr>
              <p:nvPr/>
            </p:nvSpPr>
            <p:spPr>
              <a:xfrm>
                <a:off x="1963024" y="3125882"/>
                <a:ext cx="4823669" cy="391582"/>
              </a:xfrm>
              <a:prstGeom prst="rect">
                <a:avLst/>
              </a:prstGeom>
              <a:blipFill>
                <a:blip r:embed="rId3"/>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53E17542-7748-4382-8682-ACBA019D9744}"/>
                  </a:ext>
                </a:extLst>
              </p:cNvPr>
              <p:cNvSpPr/>
              <p:nvPr/>
            </p:nvSpPr>
            <p:spPr>
              <a:xfrm>
                <a:off x="1778466" y="3648098"/>
                <a:ext cx="5587067" cy="3970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𝑡𝑜𝑡𝑎𝑙</m:t>
                          </m:r>
                          <m:r>
                            <a:rPr lang="en-US">
                              <a:latin typeface="Cambria Math" panose="02040503050406030204" pitchFamily="18" charset="0"/>
                            </a:rPr>
                            <m:t> </m:t>
                          </m:r>
                          <m:r>
                            <a:rPr lang="en-US" i="1">
                              <a:latin typeface="Cambria Math" panose="02040503050406030204" pitchFamily="18" charset="0"/>
                            </a:rPr>
                            <m:t>𝑎𝑓𝑡𝑒𝑟</m:t>
                          </m:r>
                        </m:sub>
                      </m:sSub>
                      <m:r>
                        <a:rPr lang="en-US">
                          <a:latin typeface="Cambria Math" panose="02040503050406030204" pitchFamily="18" charset="0"/>
                        </a:rPr>
                        <m:t>=0.0005 </m:t>
                      </m:r>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a:latin typeface="Cambria Math" panose="02040503050406030204" pitchFamily="18" charset="0"/>
                            </a:rPr>
                            <m:t>3</m:t>
                          </m:r>
                        </m:sup>
                      </m:sSup>
                      <m:r>
                        <a:rPr lang="en-US">
                          <a:latin typeface="Cambria Math" panose="02040503050406030204" pitchFamily="18" charset="0"/>
                        </a:rPr>
                        <m:t>+0.00004 </m:t>
                      </m:r>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a:latin typeface="Cambria Math" panose="02040503050406030204" pitchFamily="18" charset="0"/>
                            </a:rPr>
                            <m:t>3</m:t>
                          </m:r>
                        </m:sup>
                      </m:sSup>
                      <m:r>
                        <a:rPr lang="en-US">
                          <a:latin typeface="Cambria Math" panose="02040503050406030204" pitchFamily="18" charset="0"/>
                        </a:rPr>
                        <m:t>=0.00054</m:t>
                      </m:r>
                      <m:sSup>
                        <m:sSupPr>
                          <m:ctrlPr>
                            <a:rPr lang="en-US" i="1">
                              <a:latin typeface="Cambria Math" panose="02040503050406030204" pitchFamily="18" charset="0"/>
                            </a:rPr>
                          </m:ctrlPr>
                        </m:sSupPr>
                        <m:e>
                          <m:r>
                            <a:rPr lang="en-US">
                              <a:latin typeface="Cambria Math" panose="02040503050406030204" pitchFamily="18" charset="0"/>
                            </a:rPr>
                            <m:t> </m:t>
                          </m:r>
                          <m:r>
                            <a:rPr lang="en-US" i="1">
                              <a:latin typeface="Cambria Math" panose="02040503050406030204" pitchFamily="18" charset="0"/>
                            </a:rPr>
                            <m:t>𝑚</m:t>
                          </m:r>
                        </m:e>
                        <m:sup>
                          <m:r>
                            <a:rPr lang="en-US">
                              <a:latin typeface="Cambria Math" panose="02040503050406030204" pitchFamily="18" charset="0"/>
                            </a:rPr>
                            <m:t>3</m:t>
                          </m:r>
                        </m:sup>
                      </m:sSup>
                    </m:oMath>
                  </m:oMathPara>
                </a14:m>
                <a:endParaRPr lang="en-US" dirty="0"/>
              </a:p>
            </p:txBody>
          </p:sp>
        </mc:Choice>
        <mc:Fallback xmlns="">
          <p:sp>
            <p:nvSpPr>
              <p:cNvPr id="9" name="Rectangle 8">
                <a:extLst>
                  <a:ext uri="{FF2B5EF4-FFF2-40B4-BE49-F238E27FC236}">
                    <a16:creationId xmlns:a16="http://schemas.microsoft.com/office/drawing/2014/main" id="{53E17542-7748-4382-8682-ACBA019D9744}"/>
                  </a:ext>
                </a:extLst>
              </p:cNvPr>
              <p:cNvSpPr>
                <a:spLocks noRot="1" noChangeAspect="1" noMove="1" noResize="1" noEditPoints="1" noAdjustHandles="1" noChangeArrowheads="1" noChangeShapeType="1" noTextEdit="1"/>
              </p:cNvSpPr>
              <p:nvPr/>
            </p:nvSpPr>
            <p:spPr>
              <a:xfrm>
                <a:off x="1778466" y="3648098"/>
                <a:ext cx="5587067" cy="397096"/>
              </a:xfrm>
              <a:prstGeom prst="rect">
                <a:avLst/>
              </a:prstGeom>
              <a:blipFill>
                <a:blip r:embed="rId4"/>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ABC7C7AA-DE26-42CC-B5BF-EF7182EF0EE9}"/>
                  </a:ext>
                </a:extLst>
              </p:cNvPr>
              <p:cNvSpPr/>
              <p:nvPr/>
            </p:nvSpPr>
            <p:spPr>
              <a:xfrm>
                <a:off x="2852256" y="4085639"/>
                <a:ext cx="2789808" cy="3970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𝑡𝑜𝑡𝑎𝑙</m:t>
                          </m:r>
                          <m:r>
                            <a:rPr lang="en-US">
                              <a:latin typeface="Cambria Math" panose="02040503050406030204" pitchFamily="18" charset="0"/>
                            </a:rPr>
                            <m:t> </m:t>
                          </m:r>
                          <m:r>
                            <a:rPr lang="en-US" i="1">
                              <a:latin typeface="Cambria Math" panose="02040503050406030204" pitchFamily="18" charset="0"/>
                            </a:rPr>
                            <m:t>𝑎𝑓𝑡𝑒𝑟</m:t>
                          </m:r>
                        </m:sub>
                      </m:sSub>
                      <m:r>
                        <a:rPr lang="en-US">
                          <a:latin typeface="Cambria Math" panose="02040503050406030204" pitchFamily="18" charset="0"/>
                        </a:rPr>
                        <m:t>=0.00054</m:t>
                      </m:r>
                      <m:sSup>
                        <m:sSupPr>
                          <m:ctrlPr>
                            <a:rPr lang="en-US" i="1">
                              <a:latin typeface="Cambria Math" panose="02040503050406030204" pitchFamily="18" charset="0"/>
                            </a:rPr>
                          </m:ctrlPr>
                        </m:sSupPr>
                        <m:e>
                          <m:r>
                            <a:rPr lang="en-US">
                              <a:latin typeface="Cambria Math" panose="02040503050406030204" pitchFamily="18" charset="0"/>
                            </a:rPr>
                            <m:t> </m:t>
                          </m:r>
                          <m:r>
                            <a:rPr lang="en-US" i="1">
                              <a:latin typeface="Cambria Math" panose="02040503050406030204" pitchFamily="18" charset="0"/>
                            </a:rPr>
                            <m:t>𝑚</m:t>
                          </m:r>
                        </m:e>
                        <m:sup>
                          <m:r>
                            <a:rPr lang="en-US">
                              <a:latin typeface="Cambria Math" panose="02040503050406030204" pitchFamily="18" charset="0"/>
                            </a:rPr>
                            <m:t>3</m:t>
                          </m:r>
                        </m:sup>
                      </m:sSup>
                    </m:oMath>
                  </m:oMathPara>
                </a14:m>
                <a:endParaRPr lang="en-US" dirty="0"/>
              </a:p>
            </p:txBody>
          </p:sp>
        </mc:Choice>
        <mc:Fallback xmlns="">
          <p:sp>
            <p:nvSpPr>
              <p:cNvPr id="19" name="Rectangle 18">
                <a:extLst>
                  <a:ext uri="{FF2B5EF4-FFF2-40B4-BE49-F238E27FC236}">
                    <a16:creationId xmlns:a16="http://schemas.microsoft.com/office/drawing/2014/main" id="{ABC7C7AA-DE26-42CC-B5BF-EF7182EF0EE9}"/>
                  </a:ext>
                </a:extLst>
              </p:cNvPr>
              <p:cNvSpPr>
                <a:spLocks noRot="1" noChangeAspect="1" noMove="1" noResize="1" noEditPoints="1" noAdjustHandles="1" noChangeArrowheads="1" noChangeShapeType="1" noTextEdit="1"/>
              </p:cNvSpPr>
              <p:nvPr/>
            </p:nvSpPr>
            <p:spPr>
              <a:xfrm>
                <a:off x="2852256" y="4085639"/>
                <a:ext cx="2789808" cy="397096"/>
              </a:xfrm>
              <a:prstGeom prst="rect">
                <a:avLst/>
              </a:prstGeom>
              <a:blipFill>
                <a:blip r:embed="rId5"/>
                <a:stretch>
                  <a:fillRect b="-10769"/>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467C0DBD-A0FD-4220-BE53-CC4E28AC5A54}"/>
              </a:ext>
            </a:extLst>
          </p:cNvPr>
          <p:cNvSpPr/>
          <p:nvPr/>
        </p:nvSpPr>
        <p:spPr>
          <a:xfrm>
            <a:off x="78740" y="4482735"/>
            <a:ext cx="2773516" cy="400110"/>
          </a:xfrm>
          <a:prstGeom prst="rect">
            <a:avLst/>
          </a:prstGeom>
        </p:spPr>
        <p:txBody>
          <a:bodyPr wrap="none">
            <a:spAutoFit/>
          </a:bodyPr>
          <a:lstStyle/>
          <a:p>
            <a:r>
              <a:rPr lang="en-US" sz="2000" kern="0" dirty="0">
                <a:latin typeface="Times New Roman" panose="02020603050405020304" pitchFamily="18" charset="0"/>
                <a:ea typeface="Times New Roman" panose="02020603050405020304" pitchFamily="18" charset="0"/>
              </a:rPr>
              <a:t>Comparing Water Levels</a:t>
            </a:r>
            <a:endParaRPr lang="en-US" sz="2000" dirty="0"/>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60D74E3B-0649-49DE-B5A4-A89A7FCC2DDF}"/>
                  </a:ext>
                </a:extLst>
              </p:cNvPr>
              <p:cNvSpPr/>
              <p:nvPr/>
            </p:nvSpPr>
            <p:spPr>
              <a:xfrm>
                <a:off x="74354" y="4901389"/>
                <a:ext cx="5556008" cy="429990"/>
              </a:xfrm>
              <a:prstGeom prst="rect">
                <a:avLst/>
              </a:prstGeom>
            </p:spPr>
            <p:txBody>
              <a:bodyPr wrap="none">
                <a:spAutoFit/>
              </a:bodyPr>
              <a:lstStyle/>
              <a:p>
                <a:r>
                  <a:rPr lang="en-US" sz="2000" b="1" dirty="0">
                    <a:latin typeface="Times New Roman" panose="02020603050405020304" pitchFamily="18" charset="0"/>
                    <a:ea typeface="Times New Roman" panose="02020603050405020304" pitchFamily="18" charset="0"/>
                    <a:cs typeface="Times New Roman" panose="02020603050405020304" pitchFamily="18" charset="0"/>
                  </a:rPr>
                  <a:t>Initial Volume Displaced:</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ea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rPr>
                          <m:t>𝑉</m:t>
                        </m:r>
                      </m:e>
                      <m:sub>
                        <m:r>
                          <a:rPr lang="en-US" sz="2000" i="1">
                            <a:latin typeface="Cambria Math" panose="02040503050406030204" pitchFamily="18" charset="0"/>
                            <a:ea typeface="Times New Roman" panose="02020603050405020304" pitchFamily="18" charset="0"/>
                          </a:rPr>
                          <m:t>𝑑𝑖𝑠𝑝𝑙𝑎𝑐𝑒𝑑</m:t>
                        </m:r>
                      </m:sub>
                    </m:sSub>
                    <m:r>
                      <a:rPr lang="en-US" sz="2000" i="1">
                        <a:latin typeface="Cambria Math" panose="02040503050406030204" pitchFamily="18" charset="0"/>
                        <a:ea typeface="Times New Roman" panose="02020603050405020304" pitchFamily="18" charset="0"/>
                      </a:rPr>
                      <m:t>=0.0007 </m:t>
                    </m:r>
                    <m:sSup>
                      <m:sSupPr>
                        <m:ctrlPr>
                          <a:rPr lang="en-US" sz="2000" i="1">
                            <a:latin typeface="Cambria Math" panose="02040503050406030204" pitchFamily="18" charset="0"/>
                            <a:ea typeface="Times New Roman" panose="02020603050405020304" pitchFamily="18" charset="0"/>
                          </a:rPr>
                        </m:ctrlPr>
                      </m:sSupPr>
                      <m:e>
                        <m:r>
                          <a:rPr lang="en-US" sz="2000" i="1">
                            <a:latin typeface="Cambria Math" panose="02040503050406030204" pitchFamily="18" charset="0"/>
                            <a:ea typeface="Times New Roman" panose="02020603050405020304" pitchFamily="18" charset="0"/>
                          </a:rPr>
                          <m:t>𝑚</m:t>
                        </m:r>
                      </m:e>
                      <m:sup>
                        <m:r>
                          <a:rPr lang="en-US" sz="2000" i="1">
                            <a:latin typeface="Cambria Math" panose="02040503050406030204" pitchFamily="18" charset="0"/>
                            <a:ea typeface="Times New Roman" panose="02020603050405020304" pitchFamily="18" charset="0"/>
                          </a:rPr>
                          <m:t>3</m:t>
                        </m:r>
                      </m:sup>
                    </m:sSup>
                  </m:oMath>
                </a14:m>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20" name="Rectangle 19">
                <a:extLst>
                  <a:ext uri="{FF2B5EF4-FFF2-40B4-BE49-F238E27FC236}">
                    <a16:creationId xmlns:a16="http://schemas.microsoft.com/office/drawing/2014/main" id="{60D74E3B-0649-49DE-B5A4-A89A7FCC2DDF}"/>
                  </a:ext>
                </a:extLst>
              </p:cNvPr>
              <p:cNvSpPr>
                <a:spLocks noRot="1" noChangeAspect="1" noMove="1" noResize="1" noEditPoints="1" noAdjustHandles="1" noChangeArrowheads="1" noChangeShapeType="1" noTextEdit="1"/>
              </p:cNvSpPr>
              <p:nvPr/>
            </p:nvSpPr>
            <p:spPr>
              <a:xfrm>
                <a:off x="74354" y="4901389"/>
                <a:ext cx="5556008" cy="429990"/>
              </a:xfrm>
              <a:prstGeom prst="rect">
                <a:avLst/>
              </a:prstGeom>
              <a:blipFill>
                <a:blip r:embed="rId6"/>
                <a:stretch>
                  <a:fillRect l="-1139" t="-5556" b="-13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CE150BC6-5C1A-4B57-8916-B67AD7D0F91A}"/>
                  </a:ext>
                </a:extLst>
              </p:cNvPr>
              <p:cNvSpPr/>
              <p:nvPr/>
            </p:nvSpPr>
            <p:spPr>
              <a:xfrm>
                <a:off x="135104" y="5479055"/>
                <a:ext cx="5722720" cy="430952"/>
              </a:xfrm>
              <a:prstGeom prst="rect">
                <a:avLst/>
              </a:prstGeom>
            </p:spPr>
            <p:txBody>
              <a:bodyPr wrap="none">
                <a:spAutoFit/>
              </a:bodyPr>
              <a:lstStyle/>
              <a:p>
                <a:r>
                  <a:rPr lang="en-US" sz="2000" b="1" dirty="0">
                    <a:latin typeface="Times New Roman" panose="02020603050405020304" pitchFamily="18" charset="0"/>
                    <a:ea typeface="Times New Roman" panose="02020603050405020304" pitchFamily="18" charset="0"/>
                    <a:cs typeface="Times New Roman" panose="02020603050405020304" pitchFamily="18" charset="0"/>
                  </a:rPr>
                  <a:t>Final Volume Displaced:</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ea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rPr>
                          <m:t>𝑉</m:t>
                        </m:r>
                      </m:e>
                      <m:sub>
                        <m:r>
                          <a:rPr lang="en-US" sz="2000" i="1">
                            <a:latin typeface="Cambria Math" panose="02040503050406030204" pitchFamily="18" charset="0"/>
                            <a:ea typeface="Times New Roman" panose="02020603050405020304" pitchFamily="18" charset="0"/>
                          </a:rPr>
                          <m:t>𝑡𝑜𝑡𝑎𝑙</m:t>
                        </m:r>
                        <m:r>
                          <a:rPr lang="en-US" sz="2000" i="1">
                            <a:latin typeface="Cambria Math" panose="02040503050406030204" pitchFamily="18" charset="0"/>
                            <a:ea typeface="Times New Roman" panose="02020603050405020304" pitchFamily="18" charset="0"/>
                          </a:rPr>
                          <m:t> </m:t>
                        </m:r>
                        <m:r>
                          <a:rPr lang="en-US" sz="2000" i="1">
                            <a:latin typeface="Cambria Math" panose="02040503050406030204" pitchFamily="18" charset="0"/>
                            <a:ea typeface="Times New Roman" panose="02020603050405020304" pitchFamily="18" charset="0"/>
                          </a:rPr>
                          <m:t>𝑎𝑓𝑡𝑒𝑟</m:t>
                        </m:r>
                      </m:sub>
                    </m:sSub>
                    <m:r>
                      <a:rPr lang="en-US" sz="2000" i="1">
                        <a:latin typeface="Cambria Math" panose="02040503050406030204" pitchFamily="18" charset="0"/>
                        <a:ea typeface="Times New Roman" panose="02020603050405020304" pitchFamily="18" charset="0"/>
                      </a:rPr>
                      <m:t>=0.00054</m:t>
                    </m:r>
                    <m:sSup>
                      <m:sSupPr>
                        <m:ctrlPr>
                          <a:rPr lang="en-US" sz="2000" i="1">
                            <a:latin typeface="Cambria Math" panose="02040503050406030204" pitchFamily="18" charset="0"/>
                            <a:ea typeface="Times New Roman" panose="02020603050405020304" pitchFamily="18" charset="0"/>
                          </a:rPr>
                        </m:ctrlPr>
                      </m:sSupPr>
                      <m:e>
                        <m:r>
                          <a:rPr lang="en-US" sz="2000" i="1">
                            <a:latin typeface="Cambria Math" panose="02040503050406030204" pitchFamily="18" charset="0"/>
                            <a:ea typeface="Times New Roman" panose="02020603050405020304" pitchFamily="18" charset="0"/>
                          </a:rPr>
                          <m:t> </m:t>
                        </m:r>
                        <m:r>
                          <a:rPr lang="en-US" sz="2000" i="1">
                            <a:latin typeface="Cambria Math" panose="02040503050406030204" pitchFamily="18" charset="0"/>
                            <a:ea typeface="Times New Roman" panose="02020603050405020304" pitchFamily="18" charset="0"/>
                          </a:rPr>
                          <m:t>𝑚</m:t>
                        </m:r>
                      </m:e>
                      <m:sup>
                        <m:r>
                          <a:rPr lang="en-US" sz="2000" i="1">
                            <a:latin typeface="Cambria Math" panose="02040503050406030204" pitchFamily="18" charset="0"/>
                            <a:ea typeface="Times New Roman" panose="02020603050405020304" pitchFamily="18" charset="0"/>
                          </a:rPr>
                          <m:t>3</m:t>
                        </m:r>
                      </m:sup>
                    </m:sSup>
                  </m:oMath>
                </a14:m>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21" name="Rectangle 20">
                <a:extLst>
                  <a:ext uri="{FF2B5EF4-FFF2-40B4-BE49-F238E27FC236}">
                    <a16:creationId xmlns:a16="http://schemas.microsoft.com/office/drawing/2014/main" id="{CE150BC6-5C1A-4B57-8916-B67AD7D0F91A}"/>
                  </a:ext>
                </a:extLst>
              </p:cNvPr>
              <p:cNvSpPr>
                <a:spLocks noRot="1" noChangeAspect="1" noMove="1" noResize="1" noEditPoints="1" noAdjustHandles="1" noChangeArrowheads="1" noChangeShapeType="1" noTextEdit="1"/>
              </p:cNvSpPr>
              <p:nvPr/>
            </p:nvSpPr>
            <p:spPr>
              <a:xfrm>
                <a:off x="135104" y="5479055"/>
                <a:ext cx="5722720" cy="430952"/>
              </a:xfrm>
              <a:prstGeom prst="rect">
                <a:avLst/>
              </a:prstGeom>
              <a:blipFill>
                <a:blip r:embed="rId7"/>
                <a:stretch>
                  <a:fillRect l="-1065" t="-7143" b="-20000"/>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D39D065D-CA40-4B3F-A096-B03BC9B4B921}"/>
              </a:ext>
            </a:extLst>
          </p:cNvPr>
          <p:cNvSpPr/>
          <p:nvPr/>
        </p:nvSpPr>
        <p:spPr>
          <a:xfrm>
            <a:off x="188752" y="6025582"/>
            <a:ext cx="8116350" cy="707886"/>
          </a:xfrm>
          <a:prstGeom prst="rect">
            <a:avLst/>
          </a:prstGeom>
        </p:spPr>
        <p:txBody>
          <a:bodyPr wrap="square">
            <a:spAutoFit/>
          </a:bodyPr>
          <a:lstStyle/>
          <a:p>
            <a:r>
              <a:rPr lang="en-US" sz="2000" dirty="0">
                <a:latin typeface="Times New Roman" panose="02020603050405020304" pitchFamily="18" charset="0"/>
                <a:ea typeface="Times New Roman" panose="02020603050405020304" pitchFamily="18" charset="0"/>
                <a:cs typeface="Times New Roman" panose="02020603050405020304" pitchFamily="18" charset="0"/>
              </a:rPr>
              <a:t>The final volume of displaced water is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less</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than the initial volume, meaning the water level </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goes down</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6594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theme/theme1.xml><?xml version="1.0" encoding="utf-8"?>
<a:theme xmlns:a="http://schemas.openxmlformats.org/drawingml/2006/main" name="Office Theme">
  <a:themeElements>
    <a:clrScheme name="Notts">
      <a:dk1>
        <a:sysClr val="windowText" lastClr="000000"/>
      </a:dk1>
      <a:lt1>
        <a:sysClr val="window" lastClr="FFFFFF"/>
      </a:lt1>
      <a:dk2>
        <a:srgbClr val="007DA8"/>
      </a:dk2>
      <a:lt2>
        <a:srgbClr val="009BBD"/>
      </a:lt2>
      <a:accent1>
        <a:srgbClr val="005697"/>
      </a:accent1>
      <a:accent2>
        <a:srgbClr val="1B2A6B"/>
      </a:accent2>
      <a:accent3>
        <a:srgbClr val="191A4F"/>
      </a:accent3>
      <a:accent4>
        <a:srgbClr val="B32C76"/>
      </a:accent4>
      <a:accent5>
        <a:srgbClr val="D27826"/>
      </a:accent5>
      <a:accent6>
        <a:srgbClr val="38A159"/>
      </a:accent6>
      <a:hlink>
        <a:srgbClr val="0563C1"/>
      </a:hlink>
      <a:folHlink>
        <a:srgbClr val="954F72"/>
      </a:folHlink>
    </a:clrScheme>
    <a:fontScheme name="Notts">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70000">
              <a:srgbClr val="00487E">
                <a:lumMod val="85000"/>
                <a:lumOff val="15000"/>
              </a:srgbClr>
            </a:gs>
            <a:gs pos="17000">
              <a:schemeClr val="accent1"/>
            </a:gs>
            <a:gs pos="100000">
              <a:schemeClr val="accent1">
                <a:lumMod val="75000"/>
              </a:schemeClr>
            </a:gs>
          </a:gsLst>
          <a:lin ang="0" scaled="1"/>
          <a:tileRect/>
        </a:gradFill>
        <a:ln>
          <a:noFill/>
        </a:ln>
      </a:spPr>
      <a:bodyPr rtlCol="0" anchor="ctr"/>
      <a:lstStyle>
        <a:defPPr algn="ctr">
          <a:defRPr sz="2400" b="1" dirty="0">
            <a:latin typeface="+mj-lt"/>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400" dirty="0" err="1" smtClean="0">
            <a:latin typeface="+mj-lt"/>
          </a:defRPr>
        </a:defPPr>
      </a:lstStyle>
    </a:txDef>
  </a:objectDefaults>
  <a:extraClrSchemeLst/>
  <a:extLst>
    <a:ext uri="{05A4C25C-085E-4340-85A3-A5531E510DB2}">
      <thm15:themeFamily xmlns:thm15="http://schemas.microsoft.com/office/thememl/2012/main" name="NOTT_6103 (PowerPoint Guidelines) POT_4by3_001" id="{687AE245-6F4B-450E-9C8B-37CB810348D1}" vid="{550EAFB0-BFA7-4104-898A-F28DDBFFD947}"/>
    </a:ext>
  </a:ext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Nottingham PPT Template</Template>
  <TotalTime>7619</TotalTime>
  <Words>3379</Words>
  <Application>Microsoft Office PowerPoint</Application>
  <PresentationFormat>On-screen Show (4:3)</PresentationFormat>
  <Paragraphs>282</Paragraphs>
  <Slides>39</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39</vt:i4>
      </vt:variant>
    </vt:vector>
  </HeadingPairs>
  <TitlesOfParts>
    <vt:vector size="52" baseType="lpstr">
      <vt:lpstr>DengXian</vt:lpstr>
      <vt:lpstr>Arial</vt:lpstr>
      <vt:lpstr>Calibri</vt:lpstr>
      <vt:lpstr>Cambria Math</vt:lpstr>
      <vt:lpstr>Courier New</vt:lpstr>
      <vt:lpstr>Georgia</vt:lpstr>
      <vt:lpstr>Gill Sans MT</vt:lpstr>
      <vt:lpstr>Symbol</vt:lpstr>
      <vt:lpstr>Times New Roman</vt:lpstr>
      <vt:lpstr>Wingdings</vt:lpstr>
      <vt:lpstr>Wingdings 2</vt:lpstr>
      <vt:lpstr>Office Theme</vt:lpstr>
      <vt:lpstr>Dividend</vt:lpstr>
      <vt:lpstr>Foundation PHYSICS</vt:lpstr>
      <vt:lpstr>Learning outcomes</vt:lpstr>
      <vt:lpstr>Practices Questions</vt:lpstr>
      <vt:lpstr>ANSWER: Practices Question 1</vt:lpstr>
      <vt:lpstr>ANSWER: Practices Question 1</vt:lpstr>
      <vt:lpstr>ANSWER: Practices Question 1</vt:lpstr>
      <vt:lpstr>ANSWER: Practices Question 2</vt:lpstr>
      <vt:lpstr>ANSWER: Practices Question 2</vt:lpstr>
      <vt:lpstr>ANSWER: Practices Question 2</vt:lpstr>
      <vt:lpstr>Question 1</vt:lpstr>
      <vt:lpstr>Question 1: ANSWERS</vt:lpstr>
      <vt:lpstr>Question 1: ANSWERS</vt:lpstr>
      <vt:lpstr>Question 2</vt:lpstr>
      <vt:lpstr>Question 2: ANSWERS</vt:lpstr>
      <vt:lpstr>Question 2: ANSWERS</vt:lpstr>
      <vt:lpstr>Question 3</vt:lpstr>
      <vt:lpstr>Question 3: ANSWERS</vt:lpstr>
      <vt:lpstr>Question 4</vt:lpstr>
      <vt:lpstr>Question 4: ANSWERS</vt:lpstr>
      <vt:lpstr>Question 5</vt:lpstr>
      <vt:lpstr>Question 5: ANSWERS</vt:lpstr>
      <vt:lpstr>Question 6</vt:lpstr>
      <vt:lpstr>Question 6: ANSWERS</vt:lpstr>
      <vt:lpstr>Question 6: ANSWERS</vt:lpstr>
      <vt:lpstr>Question 7</vt:lpstr>
      <vt:lpstr>Question 7: ANSWERS</vt:lpstr>
      <vt:lpstr>Question 7: ANSWERS</vt:lpstr>
      <vt:lpstr>Question 8</vt:lpstr>
      <vt:lpstr>Question 8: ANSWERS</vt:lpstr>
      <vt:lpstr>Question 8: ANSWERS</vt:lpstr>
      <vt:lpstr>Question 8: ANSWERS</vt:lpstr>
      <vt:lpstr>Question 8: ANSWERS</vt:lpstr>
      <vt:lpstr>Q&amp;A? Office hours:</vt:lpstr>
      <vt:lpstr>Question 9-Extension</vt:lpstr>
      <vt:lpstr>Question 9: ANSWERS</vt:lpstr>
      <vt:lpstr>Question 10-Extension</vt:lpstr>
      <vt:lpstr>PowerPoint Presentation</vt:lpstr>
      <vt:lpstr>Question 11-Extension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 PHYSICS</dc:title>
  <dc:creator>Stephen Asomani Ntiri</dc:creator>
  <cp:lastModifiedBy>Stephen Asomani Ntiri</cp:lastModifiedBy>
  <cp:revision>182</cp:revision>
  <dcterms:created xsi:type="dcterms:W3CDTF">2024-08-27T01:06:16Z</dcterms:created>
  <dcterms:modified xsi:type="dcterms:W3CDTF">2024-11-01T09:16:45Z</dcterms:modified>
</cp:coreProperties>
</file>