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4" r:id="rId2"/>
  </p:sldMasterIdLst>
  <p:notesMasterIdLst>
    <p:notesMasterId r:id="rId49"/>
  </p:notesMasterIdLst>
  <p:handoutMasterIdLst>
    <p:handoutMasterId r:id="rId50"/>
  </p:handoutMasterIdLst>
  <p:sldIdLst>
    <p:sldId id="256" r:id="rId3"/>
    <p:sldId id="257" r:id="rId4"/>
    <p:sldId id="298" r:id="rId5"/>
    <p:sldId id="391" r:id="rId6"/>
    <p:sldId id="423" r:id="rId7"/>
    <p:sldId id="302" r:id="rId8"/>
    <p:sldId id="424" r:id="rId9"/>
    <p:sldId id="303" r:id="rId10"/>
    <p:sldId id="304" r:id="rId11"/>
    <p:sldId id="396" r:id="rId12"/>
    <p:sldId id="414" r:id="rId13"/>
    <p:sldId id="415" r:id="rId14"/>
    <p:sldId id="397" r:id="rId15"/>
    <p:sldId id="366" r:id="rId16"/>
    <p:sldId id="399" r:id="rId17"/>
    <p:sldId id="416" r:id="rId18"/>
    <p:sldId id="400" r:id="rId19"/>
    <p:sldId id="398" r:id="rId20"/>
    <p:sldId id="402" r:id="rId21"/>
    <p:sldId id="401" r:id="rId22"/>
    <p:sldId id="417" r:id="rId23"/>
    <p:sldId id="404" r:id="rId24"/>
    <p:sldId id="403" r:id="rId25"/>
    <p:sldId id="418" r:id="rId26"/>
    <p:sldId id="419" r:id="rId27"/>
    <p:sldId id="406" r:id="rId28"/>
    <p:sldId id="405" r:id="rId29"/>
    <p:sldId id="407" r:id="rId30"/>
    <p:sldId id="408" r:id="rId31"/>
    <p:sldId id="367" r:id="rId32"/>
    <p:sldId id="420" r:id="rId33"/>
    <p:sldId id="409" r:id="rId34"/>
    <p:sldId id="410" r:id="rId35"/>
    <p:sldId id="342" r:id="rId36"/>
    <p:sldId id="411" r:id="rId37"/>
    <p:sldId id="421" r:id="rId38"/>
    <p:sldId id="422" r:id="rId39"/>
    <p:sldId id="412" r:id="rId40"/>
    <p:sldId id="323" r:id="rId41"/>
    <p:sldId id="425" r:id="rId42"/>
    <p:sldId id="426" r:id="rId43"/>
    <p:sldId id="427" r:id="rId44"/>
    <p:sldId id="428" r:id="rId45"/>
    <p:sldId id="429" r:id="rId46"/>
    <p:sldId id="430" r:id="rId47"/>
    <p:sldId id="431"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0B4A74C-F69A-40BF-868C-AE17408811A6}">
          <p14:sldIdLst>
            <p14:sldId id="256"/>
            <p14:sldId id="257"/>
            <p14:sldId id="298"/>
            <p14:sldId id="391"/>
            <p14:sldId id="423"/>
            <p14:sldId id="302"/>
            <p14:sldId id="424"/>
            <p14:sldId id="303"/>
            <p14:sldId id="304"/>
            <p14:sldId id="396"/>
            <p14:sldId id="414"/>
            <p14:sldId id="415"/>
            <p14:sldId id="397"/>
            <p14:sldId id="366"/>
            <p14:sldId id="399"/>
            <p14:sldId id="416"/>
            <p14:sldId id="400"/>
            <p14:sldId id="398"/>
            <p14:sldId id="402"/>
            <p14:sldId id="401"/>
            <p14:sldId id="417"/>
            <p14:sldId id="404"/>
            <p14:sldId id="403"/>
            <p14:sldId id="418"/>
            <p14:sldId id="419"/>
            <p14:sldId id="406"/>
            <p14:sldId id="405"/>
            <p14:sldId id="407"/>
            <p14:sldId id="408"/>
            <p14:sldId id="367"/>
            <p14:sldId id="420"/>
            <p14:sldId id="409"/>
            <p14:sldId id="410"/>
            <p14:sldId id="342"/>
            <p14:sldId id="411"/>
            <p14:sldId id="421"/>
            <p14:sldId id="422"/>
            <p14:sldId id="412"/>
            <p14:sldId id="323"/>
            <p14:sldId id="425"/>
            <p14:sldId id="426"/>
            <p14:sldId id="427"/>
            <p14:sldId id="428"/>
            <p14:sldId id="429"/>
            <p14:sldId id="430"/>
            <p14:sldId id="43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A159"/>
    <a:srgbClr val="112C0B"/>
    <a:srgbClr val="B92121"/>
    <a:srgbClr val="D92A2B"/>
    <a:srgbClr val="004648"/>
    <a:srgbClr val="005E60"/>
    <a:srgbClr val="00766E"/>
    <a:srgbClr val="009186"/>
    <a:srgbClr val="009BBD"/>
    <a:srgbClr val="5540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09" autoAdjust="0"/>
    <p:restoredTop sz="84771" autoAdjust="0"/>
  </p:normalViewPr>
  <p:slideViewPr>
    <p:cSldViewPr snapToGrid="0" snapToObjects="1">
      <p:cViewPr varScale="1">
        <p:scale>
          <a:sx n="78" d="100"/>
          <a:sy n="78" d="100"/>
        </p:scale>
        <p:origin x="828" y="36"/>
      </p:cViewPr>
      <p:guideLst/>
    </p:cSldViewPr>
  </p:slideViewPr>
  <p:notesTextViewPr>
    <p:cViewPr>
      <p:scale>
        <a:sx n="3" d="2"/>
        <a:sy n="3" d="2"/>
      </p:scale>
      <p:origin x="0" y="0"/>
    </p:cViewPr>
  </p:notesTextViewPr>
  <p:sorterViewPr>
    <p:cViewPr varScale="1">
      <p:scale>
        <a:sx n="100" d="100"/>
        <a:sy n="100" d="100"/>
      </p:scale>
      <p:origin x="0" y="0"/>
    </p:cViewPr>
  </p:sorterViewPr>
  <p:notesViewPr>
    <p:cSldViewPr snapToGrid="0" snapToObjects="1" showGuides="1">
      <p:cViewPr varScale="1">
        <p:scale>
          <a:sx n="98" d="100"/>
          <a:sy n="98" d="100"/>
        </p:scale>
        <p:origin x="-364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08732D1-0119-4424-ADB1-6A88624C9257}" type="datetimeFigureOut">
              <a:rPr lang="en-GB" smtClean="0"/>
              <a:t>05/11/2024</a:t>
            </a:fld>
            <a:endParaRPr lang="en-GB"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0F026BA-B8A7-4B5A-A3B0-0B7D31088B83}" type="slidenum">
              <a:rPr lang="en-GB" smtClean="0"/>
              <a:t>‹#›</a:t>
            </a:fld>
            <a:endParaRPr lang="en-GB" dirty="0"/>
          </a:p>
        </p:txBody>
      </p:sp>
    </p:spTree>
    <p:extLst>
      <p:ext uri="{BB962C8B-B14F-4D97-AF65-F5344CB8AC3E}">
        <p14:creationId xmlns:p14="http://schemas.microsoft.com/office/powerpoint/2010/main" val="25941972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654FE6-3F31-4904-9137-AFF662B7D702}" type="datetimeFigureOut">
              <a:rPr lang="en-GB" smtClean="0"/>
              <a:t>05/11/2024</a:t>
            </a:fld>
            <a:endParaRPr lang="en-GB"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B9E1F4-77C1-461E-ABFF-BFE7DD57AFD2}" type="slidenum">
              <a:rPr lang="en-GB" smtClean="0"/>
              <a:t>‹#›</a:t>
            </a:fld>
            <a:endParaRPr lang="en-GB" dirty="0"/>
          </a:p>
        </p:txBody>
      </p:sp>
    </p:spTree>
    <p:extLst>
      <p:ext uri="{BB962C8B-B14F-4D97-AF65-F5344CB8AC3E}">
        <p14:creationId xmlns:p14="http://schemas.microsoft.com/office/powerpoint/2010/main" val="2151753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7" name="Rectangle 6"/>
          <p:cNvSpPr/>
          <p:nvPr userDrawn="1"/>
        </p:nvSpPr>
        <p:spPr>
          <a:xfrm flipH="1">
            <a:off x="0" y="-1"/>
            <a:ext cx="9144000" cy="6858001"/>
          </a:xfrm>
          <a:prstGeom prst="rect">
            <a:avLst/>
          </a:prstGeom>
          <a:blipFill>
            <a:blip r:embed="rId2"/>
            <a:srcRect/>
            <a:stretch>
              <a:fillRect l="-21459" r="-1175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sp>
        <p:nvSpPr>
          <p:cNvPr id="9" name="Rectangle 8"/>
          <p:cNvSpPr/>
          <p:nvPr userDrawn="1"/>
        </p:nvSpPr>
        <p:spPr>
          <a:xfrm>
            <a:off x="0" y="-1"/>
            <a:ext cx="9144000" cy="6858001"/>
          </a:xfrm>
          <a:prstGeom prst="rect">
            <a:avLst/>
          </a:prstGeom>
          <a:gradFill flip="none" rotWithShape="1">
            <a:gsLst>
              <a:gs pos="50000">
                <a:srgbClr val="0E6394">
                  <a:alpha val="45000"/>
                </a:srgbClr>
              </a:gs>
              <a:gs pos="17000">
                <a:schemeClr val="tx2">
                  <a:alpha val="45000"/>
                </a:schemeClr>
              </a:gs>
              <a:gs pos="100000">
                <a:schemeClr val="accent2">
                  <a:alpha val="45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sp>
        <p:nvSpPr>
          <p:cNvPr id="2" name="Title 1"/>
          <p:cNvSpPr>
            <a:spLocks noGrp="1"/>
          </p:cNvSpPr>
          <p:nvPr>
            <p:ph type="ctrTitle"/>
          </p:nvPr>
        </p:nvSpPr>
        <p:spPr>
          <a:xfrm>
            <a:off x="2562225" y="1742900"/>
            <a:ext cx="4019550" cy="2387600"/>
          </a:xfrm>
        </p:spPr>
        <p:txBody>
          <a:bodyPr anchor="ctr">
            <a:normAutofit/>
          </a:bodyPr>
          <a:lstStyle>
            <a:lvl1pPr algn="ctr">
              <a:lnSpc>
                <a:spcPct val="100000"/>
              </a:lnSpc>
              <a:defRPr sz="4050" b="1">
                <a:solidFill>
                  <a:schemeClr val="bg1"/>
                </a:solidFill>
              </a:defRPr>
            </a:lvl1pPr>
          </a:lstStyle>
          <a:p>
            <a:r>
              <a:rPr lang="en-US"/>
              <a:t>Click to edit Master title style</a:t>
            </a:r>
            <a:endParaRPr lang="en-GB" dirty="0"/>
          </a:p>
        </p:txBody>
      </p:sp>
      <p:sp>
        <p:nvSpPr>
          <p:cNvPr id="6" name="Text Placeholder 5"/>
          <p:cNvSpPr>
            <a:spLocks noGrp="1"/>
          </p:cNvSpPr>
          <p:nvPr>
            <p:ph type="body" sz="quarter" idx="10" hasCustomPrompt="1"/>
          </p:nvPr>
        </p:nvSpPr>
        <p:spPr>
          <a:xfrm>
            <a:off x="2562298" y="4161276"/>
            <a:ext cx="4019405" cy="1079795"/>
          </a:xfrm>
          <a:prstGeom prst="rect">
            <a:avLst/>
          </a:prstGeom>
        </p:spPr>
        <p:txBody>
          <a:bodyPr anchor="ctr">
            <a:normAutofit/>
          </a:bodyPr>
          <a:lstStyle>
            <a:lvl1pPr marL="0" indent="0" algn="ctr">
              <a:buNone/>
              <a:defRPr sz="2400" b="1" baseline="0">
                <a:solidFill>
                  <a:schemeClr val="bg1"/>
                </a:solidFill>
                <a:latin typeface="+mj-lt"/>
              </a:defRPr>
            </a:lvl1pPr>
          </a:lstStyle>
          <a:p>
            <a:pPr lvl="0"/>
            <a:r>
              <a:rPr lang="en-GB" dirty="0"/>
              <a:t>Insert Text</a:t>
            </a:r>
          </a:p>
        </p:txBody>
      </p:sp>
      <p:sp>
        <p:nvSpPr>
          <p:cNvPr id="11" name="Rectangle 10"/>
          <p:cNvSpPr/>
          <p:nvPr userDrawn="1"/>
        </p:nvSpPr>
        <p:spPr>
          <a:xfrm>
            <a:off x="2592000" y="1449000"/>
            <a:ext cx="3960000" cy="396000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2400" b="1" dirty="0">
              <a:latin typeface="+mj-lt"/>
            </a:endParaRP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
            <a:ext cx="2450800" cy="904345"/>
          </a:xfrm>
          <a:prstGeom prst="rect">
            <a:avLst/>
          </a:prstGeom>
        </p:spPr>
      </p:pic>
    </p:spTree>
    <p:extLst>
      <p:ext uri="{BB962C8B-B14F-4D97-AF65-F5344CB8AC3E}">
        <p14:creationId xmlns:p14="http://schemas.microsoft.com/office/powerpoint/2010/main" val="258949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334487" y="606555"/>
            <a:ext cx="847502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729658"/>
            <a:ext cx="8272212"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35895" y="2228004"/>
            <a:ext cx="4066793"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1313" y="2228004"/>
            <a:ext cx="4066794"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84FA2E-E323-4A33-A645-D3C1812F0506}" type="datetimeFigureOut">
              <a:rPr lang="en-US" smtClean="0"/>
              <a:t>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331060-5C85-4FB0-A70A-45E32D603670}" type="slidenum">
              <a:rPr lang="en-US" smtClean="0"/>
              <a:t>‹#›</a:t>
            </a:fld>
            <a:endParaRPr lang="en-US" dirty="0"/>
          </a:p>
        </p:txBody>
      </p:sp>
    </p:spTree>
    <p:extLst>
      <p:ext uri="{BB962C8B-B14F-4D97-AF65-F5344CB8AC3E}">
        <p14:creationId xmlns:p14="http://schemas.microsoft.com/office/powerpoint/2010/main" val="2439681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334487" y="606555"/>
            <a:ext cx="847502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435895" y="729658"/>
            <a:ext cx="8272212"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65415" y="2250893"/>
            <a:ext cx="3815306" cy="536005"/>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35896" y="2926053"/>
            <a:ext cx="4044825"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2802" y="2250893"/>
            <a:ext cx="3815305" cy="553373"/>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63282" y="2926053"/>
            <a:ext cx="4044825"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84FA2E-E323-4A33-A645-D3C1812F0506}" type="datetimeFigureOut">
              <a:rPr lang="en-US" smtClean="0"/>
              <a:t>11/5/2024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1331060-5C85-4FB0-A70A-45E32D603670}" type="slidenum">
              <a:rPr lang="en-US" smtClean="0"/>
              <a:t>‹#›</a:t>
            </a:fld>
            <a:endParaRPr lang="en-US" dirty="0"/>
          </a:p>
        </p:txBody>
      </p:sp>
    </p:spTree>
    <p:extLst>
      <p:ext uri="{BB962C8B-B14F-4D97-AF65-F5344CB8AC3E}">
        <p14:creationId xmlns:p14="http://schemas.microsoft.com/office/powerpoint/2010/main" val="2260740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884FA2E-E323-4A33-A645-D3C1812F0506}" type="datetimeFigureOut">
              <a:rPr lang="en-US" smtClean="0"/>
              <a:t>11/5/2024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1331060-5C85-4FB0-A70A-45E32D603670}" type="slidenum">
              <a:rPr lang="en-US" smtClean="0"/>
              <a:t>‹#›</a:t>
            </a:fld>
            <a:endParaRPr lang="en-US" dirty="0"/>
          </a:p>
        </p:txBody>
      </p:sp>
      <p:sp>
        <p:nvSpPr>
          <p:cNvPr id="7" name="Rectangle 6"/>
          <p:cNvSpPr>
            <a:spLocks noChangeAspect="1"/>
          </p:cNvSpPr>
          <p:nvPr/>
        </p:nvSpPr>
        <p:spPr>
          <a:xfrm>
            <a:off x="330512" y="606555"/>
            <a:ext cx="847502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431921" y="729658"/>
            <a:ext cx="8272212"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33972141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84FA2E-E323-4A33-A645-D3C1812F0506}" type="datetimeFigureOut">
              <a:rPr lang="en-US" smtClean="0"/>
              <a:t>11/5/2024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1331060-5C85-4FB0-A70A-45E32D603670}" type="slidenum">
              <a:rPr lang="en-US" smtClean="0"/>
              <a:t>‹#›</a:t>
            </a:fld>
            <a:endParaRPr lang="en-US" dirty="0"/>
          </a:p>
        </p:txBody>
      </p:sp>
    </p:spTree>
    <p:extLst>
      <p:ext uri="{BB962C8B-B14F-4D97-AF65-F5344CB8AC3E}">
        <p14:creationId xmlns:p14="http://schemas.microsoft.com/office/powerpoint/2010/main" val="251747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335863" y="5141973"/>
            <a:ext cx="847365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5262296"/>
            <a:ext cx="3682084" cy="689514"/>
          </a:xfrm>
        </p:spPr>
        <p:txBody>
          <a:bodyPr anchor="ctr"/>
          <a:lstStyle>
            <a:lvl1pPr algn="l">
              <a:defRPr sz="15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335862" y="601200"/>
            <a:ext cx="8469630" cy="4204800"/>
          </a:xfrm>
        </p:spPr>
        <p:txBody>
          <a:bodyPr anchor="ctr">
            <a:normAutofit/>
          </a:bodyPr>
          <a:lstStyle>
            <a:lvl1pPr>
              <a:defRPr sz="1500">
                <a:solidFill>
                  <a:schemeClr val="tx2"/>
                </a:solidFill>
              </a:defRPr>
            </a:lvl1pPr>
            <a:lvl2pPr>
              <a:defRPr sz="1350">
                <a:solidFill>
                  <a:schemeClr val="tx2"/>
                </a:solidFill>
              </a:defRPr>
            </a:lvl2pPr>
            <a:lvl3pPr>
              <a:defRPr sz="1200">
                <a:solidFill>
                  <a:schemeClr val="tx2"/>
                </a:solidFill>
              </a:defRPr>
            </a:lvl3pPr>
            <a:lvl4pPr>
              <a:defRPr sz="1050">
                <a:solidFill>
                  <a:schemeClr val="tx2"/>
                </a:solidFill>
              </a:defRPr>
            </a:lvl4pPr>
            <a:lvl5pPr>
              <a:defRPr sz="1050">
                <a:solidFill>
                  <a:schemeClr val="tx2"/>
                </a:solidFill>
              </a:defRPr>
            </a:lvl5pPr>
            <a:lvl6pPr>
              <a:defRPr sz="1050">
                <a:solidFill>
                  <a:schemeClr val="tx2"/>
                </a:solidFill>
              </a:defRPr>
            </a:lvl6pPr>
            <a:lvl7pPr>
              <a:defRPr sz="1050">
                <a:solidFill>
                  <a:schemeClr val="tx2"/>
                </a:solidFill>
              </a:defRPr>
            </a:lvl7pPr>
            <a:lvl8pPr>
              <a:defRPr sz="1050">
                <a:solidFill>
                  <a:schemeClr val="tx2"/>
                </a:solidFill>
              </a:defRPr>
            </a:lvl8pPr>
            <a:lvl9pPr>
              <a:defRPr sz="105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8" y="5262297"/>
            <a:ext cx="4402490" cy="689515"/>
          </a:xfrm>
        </p:spPr>
        <p:txBody>
          <a:bodyPr anchor="ctr">
            <a:normAutofit/>
          </a:bodyPr>
          <a:lstStyle>
            <a:lvl1pPr marL="0" indent="0" algn="r">
              <a:buNone/>
              <a:defRPr sz="825">
                <a:solidFill>
                  <a:schemeClr val="bg1"/>
                </a:solidFill>
              </a:defRPr>
            </a:lvl1pPr>
            <a:lvl2pPr marL="342900" indent="0">
              <a:buNone/>
              <a:defRPr sz="825"/>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6884FA2E-E323-4A33-A645-D3C1812F0506}" type="datetimeFigureOut">
              <a:rPr lang="en-US" smtClean="0"/>
              <a:t>11/5/2024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51331060-5C85-4FB0-A70A-45E32D603670}" type="slidenum">
              <a:rPr lang="en-US" smtClean="0"/>
              <a:t>‹#›</a:t>
            </a:fld>
            <a:endParaRPr lang="en-US" dirty="0"/>
          </a:p>
        </p:txBody>
      </p:sp>
    </p:spTree>
    <p:extLst>
      <p:ext uri="{BB962C8B-B14F-4D97-AF65-F5344CB8AC3E}">
        <p14:creationId xmlns:p14="http://schemas.microsoft.com/office/powerpoint/2010/main" val="9067842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5895" y="4693389"/>
            <a:ext cx="8272212" cy="566738"/>
          </a:xfrm>
        </p:spPr>
        <p:txBody>
          <a:bodyPr anchor="b">
            <a:normAutofit/>
          </a:bodyPr>
          <a:lstStyle>
            <a:lvl1pPr algn="l">
              <a:defRPr sz="18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335863" y="599725"/>
            <a:ext cx="8468144" cy="3557252"/>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dirty="0"/>
              <a:t>Click icon to add picture</a:t>
            </a:r>
          </a:p>
        </p:txBody>
      </p:sp>
      <p:sp>
        <p:nvSpPr>
          <p:cNvPr id="4" name="Text Placeholder 3"/>
          <p:cNvSpPr>
            <a:spLocks noGrp="1"/>
          </p:cNvSpPr>
          <p:nvPr>
            <p:ph type="body" sz="half" idx="2"/>
          </p:nvPr>
        </p:nvSpPr>
        <p:spPr>
          <a:xfrm>
            <a:off x="435894" y="5260128"/>
            <a:ext cx="8272213" cy="598671"/>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6884FA2E-E323-4A33-A645-D3C1812F0506}" type="datetimeFigureOut">
              <a:rPr lang="en-US" smtClean="0"/>
              <a:t>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331060-5C85-4FB0-A70A-45E32D603670}" type="slidenum">
              <a:rPr lang="en-US" smtClean="0"/>
              <a:t>‹#›</a:t>
            </a:fld>
            <a:endParaRPr lang="en-US" dirty="0"/>
          </a:p>
        </p:txBody>
      </p:sp>
    </p:spTree>
    <p:extLst>
      <p:ext uri="{BB962C8B-B14F-4D97-AF65-F5344CB8AC3E}">
        <p14:creationId xmlns:p14="http://schemas.microsoft.com/office/powerpoint/2010/main" val="30204057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330214" y="614407"/>
            <a:ext cx="8482004"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435894" y="702156"/>
            <a:ext cx="8272212"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84FA2E-E323-4A33-A645-D3C1812F0506}" type="datetimeFigureOut">
              <a:rPr lang="en-US" smtClean="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331060-5C85-4FB0-A70A-45E32D603670}" type="slidenum">
              <a:rPr lang="en-US" smtClean="0"/>
              <a:t>‹#›</a:t>
            </a:fld>
            <a:endParaRPr lang="en-US" dirty="0"/>
          </a:p>
        </p:txBody>
      </p:sp>
    </p:spTree>
    <p:extLst>
      <p:ext uri="{BB962C8B-B14F-4D97-AF65-F5344CB8AC3E}">
        <p14:creationId xmlns:p14="http://schemas.microsoft.com/office/powerpoint/2010/main" val="16410147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1" y="599725"/>
            <a:ext cx="2180113"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1" y="675727"/>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3" y="675727"/>
            <a:ext cx="592220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8"/>
            <a:ext cx="996106" cy="365125"/>
          </a:xfrm>
        </p:spPr>
        <p:txBody>
          <a:bodyPr/>
          <a:lstStyle>
            <a:lvl1pPr>
              <a:defRPr>
                <a:solidFill>
                  <a:schemeClr val="accent1">
                    <a:lumMod val="75000"/>
                    <a:lumOff val="25000"/>
                  </a:schemeClr>
                </a:solidFill>
              </a:defRPr>
            </a:lvl1pPr>
          </a:lstStyle>
          <a:p>
            <a:fld id="{6884FA2E-E323-4A33-A645-D3C1812F0506}" type="datetimeFigureOut">
              <a:rPr lang="en-US" smtClean="0"/>
              <a:t>11/5/2024</a:t>
            </a:fld>
            <a:endParaRPr lang="en-US" dirty="0"/>
          </a:p>
        </p:txBody>
      </p:sp>
      <p:sp>
        <p:nvSpPr>
          <p:cNvPr id="5" name="Footer Placeholder 4"/>
          <p:cNvSpPr>
            <a:spLocks noGrp="1"/>
          </p:cNvSpPr>
          <p:nvPr>
            <p:ph type="ftr" sz="quarter" idx="11"/>
          </p:nvPr>
        </p:nvSpPr>
        <p:spPr>
          <a:xfrm>
            <a:off x="581193" y="5951812"/>
            <a:ext cx="5922209" cy="365125"/>
          </a:xfrm>
        </p:spPr>
        <p:txBody>
          <a:bodyPr/>
          <a:lstStyle/>
          <a:p>
            <a:endParaRPr lang="en-US" dirty="0"/>
          </a:p>
        </p:txBody>
      </p:sp>
      <p:sp>
        <p:nvSpPr>
          <p:cNvPr id="6" name="Slide Number Placeholder 5"/>
          <p:cNvSpPr>
            <a:spLocks noGrp="1"/>
          </p:cNvSpPr>
          <p:nvPr>
            <p:ph type="sldNum" sz="quarter" idx="12"/>
          </p:nvPr>
        </p:nvSpPr>
        <p:spPr>
          <a:xfrm>
            <a:off x="7834962" y="5956138"/>
            <a:ext cx="873146" cy="365125"/>
          </a:xfrm>
        </p:spPr>
        <p:txBody>
          <a:bodyPr/>
          <a:lstStyle>
            <a:lvl1pPr>
              <a:defRPr>
                <a:solidFill>
                  <a:schemeClr val="accent1">
                    <a:lumMod val="75000"/>
                    <a:lumOff val="25000"/>
                  </a:schemeClr>
                </a:solidFill>
              </a:defRPr>
            </a:lvl1pPr>
          </a:lstStyle>
          <a:p>
            <a:fld id="{51331060-5C85-4FB0-A70A-45E32D603670}" type="slidenum">
              <a:rPr lang="en-US" smtClean="0"/>
              <a:t>‹#›</a:t>
            </a:fld>
            <a:endParaRPr lang="en-US" dirty="0"/>
          </a:p>
        </p:txBody>
      </p:sp>
    </p:spTree>
    <p:extLst>
      <p:ext uri="{BB962C8B-B14F-4D97-AF65-F5344CB8AC3E}">
        <p14:creationId xmlns:p14="http://schemas.microsoft.com/office/powerpoint/2010/main" val="3792651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Joint Client Slide">
    <p:spTree>
      <p:nvGrpSpPr>
        <p:cNvPr id="1" name=""/>
        <p:cNvGrpSpPr/>
        <p:nvPr/>
      </p:nvGrpSpPr>
      <p:grpSpPr>
        <a:xfrm>
          <a:off x="0" y="0"/>
          <a:ext cx="0" cy="0"/>
          <a:chOff x="0" y="0"/>
          <a:chExt cx="0" cy="0"/>
        </a:xfrm>
      </p:grpSpPr>
      <p:sp>
        <p:nvSpPr>
          <p:cNvPr id="7" name="Rectangle 6"/>
          <p:cNvSpPr/>
          <p:nvPr userDrawn="1"/>
        </p:nvSpPr>
        <p:spPr>
          <a:xfrm flipH="1">
            <a:off x="0" y="-1"/>
            <a:ext cx="9144000" cy="6858001"/>
          </a:xfrm>
          <a:prstGeom prst="rect">
            <a:avLst/>
          </a:prstGeom>
          <a:blipFill>
            <a:blip r:embed="rId2"/>
            <a:srcRect/>
            <a:stretch>
              <a:fillRect l="-21459" r="-1175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sp>
        <p:nvSpPr>
          <p:cNvPr id="9" name="Rectangle 8"/>
          <p:cNvSpPr/>
          <p:nvPr userDrawn="1"/>
        </p:nvSpPr>
        <p:spPr>
          <a:xfrm>
            <a:off x="0" y="-1"/>
            <a:ext cx="9144000" cy="6858001"/>
          </a:xfrm>
          <a:prstGeom prst="rect">
            <a:avLst/>
          </a:prstGeom>
          <a:gradFill flip="none" rotWithShape="1">
            <a:gsLst>
              <a:gs pos="50000">
                <a:srgbClr val="0E6394">
                  <a:alpha val="45000"/>
                </a:srgbClr>
              </a:gs>
              <a:gs pos="17000">
                <a:schemeClr val="tx2">
                  <a:alpha val="45000"/>
                </a:schemeClr>
              </a:gs>
              <a:gs pos="100000">
                <a:schemeClr val="accent2">
                  <a:alpha val="45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sp>
        <p:nvSpPr>
          <p:cNvPr id="2" name="Title 1"/>
          <p:cNvSpPr>
            <a:spLocks noGrp="1"/>
          </p:cNvSpPr>
          <p:nvPr>
            <p:ph type="ctrTitle"/>
          </p:nvPr>
        </p:nvSpPr>
        <p:spPr>
          <a:xfrm>
            <a:off x="2562225" y="1742900"/>
            <a:ext cx="4019550" cy="2387600"/>
          </a:xfrm>
        </p:spPr>
        <p:txBody>
          <a:bodyPr anchor="ctr">
            <a:normAutofit/>
          </a:bodyPr>
          <a:lstStyle>
            <a:lvl1pPr algn="ctr">
              <a:lnSpc>
                <a:spcPct val="100000"/>
              </a:lnSpc>
              <a:defRPr sz="4050" b="1">
                <a:solidFill>
                  <a:schemeClr val="bg1"/>
                </a:solidFill>
              </a:defRPr>
            </a:lvl1pPr>
          </a:lstStyle>
          <a:p>
            <a:r>
              <a:rPr lang="en-US"/>
              <a:t>Click to edit Master title style</a:t>
            </a:r>
            <a:endParaRPr lang="en-GB" dirty="0"/>
          </a:p>
        </p:txBody>
      </p:sp>
      <p:sp>
        <p:nvSpPr>
          <p:cNvPr id="6" name="Text Placeholder 5"/>
          <p:cNvSpPr>
            <a:spLocks noGrp="1"/>
          </p:cNvSpPr>
          <p:nvPr>
            <p:ph type="body" sz="quarter" idx="10" hasCustomPrompt="1"/>
          </p:nvPr>
        </p:nvSpPr>
        <p:spPr>
          <a:xfrm>
            <a:off x="2562298" y="4161276"/>
            <a:ext cx="4019405" cy="1079795"/>
          </a:xfrm>
          <a:prstGeom prst="rect">
            <a:avLst/>
          </a:prstGeom>
        </p:spPr>
        <p:txBody>
          <a:bodyPr anchor="ctr">
            <a:normAutofit/>
          </a:bodyPr>
          <a:lstStyle>
            <a:lvl1pPr marL="0" indent="0" algn="ctr">
              <a:buNone/>
              <a:defRPr sz="2400" b="1" baseline="0">
                <a:solidFill>
                  <a:schemeClr val="bg1"/>
                </a:solidFill>
                <a:latin typeface="+mj-lt"/>
              </a:defRPr>
            </a:lvl1pPr>
          </a:lstStyle>
          <a:p>
            <a:pPr lvl="0"/>
            <a:r>
              <a:rPr lang="en-GB" dirty="0"/>
              <a:t>Insert Text</a:t>
            </a:r>
          </a:p>
        </p:txBody>
      </p:sp>
      <p:sp>
        <p:nvSpPr>
          <p:cNvPr id="11" name="Rectangle 10"/>
          <p:cNvSpPr/>
          <p:nvPr userDrawn="1"/>
        </p:nvSpPr>
        <p:spPr>
          <a:xfrm>
            <a:off x="2592000" y="1449000"/>
            <a:ext cx="3960000" cy="396000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2400" b="1" dirty="0">
              <a:latin typeface="+mj-lt"/>
            </a:endParaRP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
            <a:ext cx="2450800" cy="904345"/>
          </a:xfrm>
          <a:prstGeom prst="rect">
            <a:avLst/>
          </a:prstGeom>
        </p:spPr>
      </p:pic>
    </p:spTree>
    <p:extLst>
      <p:ext uri="{BB962C8B-B14F-4D97-AF65-F5344CB8AC3E}">
        <p14:creationId xmlns:p14="http://schemas.microsoft.com/office/powerpoint/2010/main" val="1340118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gradFill flip="none" rotWithShape="1">
            <a:gsLst>
              <a:gs pos="37000">
                <a:schemeClr val="accent4"/>
              </a:gs>
              <a:gs pos="7000">
                <a:schemeClr val="accent4"/>
              </a:gs>
              <a:gs pos="63000">
                <a:schemeClr val="accent2"/>
              </a:gs>
              <a:gs pos="100000">
                <a:schemeClr val="accent3"/>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sp>
        <p:nvSpPr>
          <p:cNvPr id="10" name="Rectangle 9"/>
          <p:cNvSpPr/>
          <p:nvPr userDrawn="1"/>
        </p:nvSpPr>
        <p:spPr>
          <a:xfrm flipH="1">
            <a:off x="0" y="0"/>
            <a:ext cx="9142809" cy="6858000"/>
          </a:xfrm>
          <a:prstGeom prst="rect">
            <a:avLst/>
          </a:prstGeom>
          <a:blipFill dpi="0" rotWithShape="1">
            <a:blip r:embed="rId2">
              <a:alphaModFix amt="40000"/>
            </a:blip>
            <a:srcRect/>
            <a:stretch>
              <a:fillRect l="-20737" t="-2407" r="-9007" b="-1296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b="1" dirty="0">
              <a:latin typeface="+mj-lt"/>
            </a:endParaRPr>
          </a:p>
        </p:txBody>
      </p:sp>
      <p:sp>
        <p:nvSpPr>
          <p:cNvPr id="2" name="Title 1"/>
          <p:cNvSpPr>
            <a:spLocks noGrp="1"/>
          </p:cNvSpPr>
          <p:nvPr>
            <p:ph type="ctrTitle"/>
          </p:nvPr>
        </p:nvSpPr>
        <p:spPr>
          <a:xfrm>
            <a:off x="3353908" y="2409650"/>
            <a:ext cx="5447192" cy="2387600"/>
          </a:xfrm>
        </p:spPr>
        <p:txBody>
          <a:bodyPr anchor="ctr">
            <a:noAutofit/>
          </a:bodyPr>
          <a:lstStyle>
            <a:lvl1pPr algn="r">
              <a:lnSpc>
                <a:spcPct val="100000"/>
              </a:lnSpc>
              <a:defRPr sz="6000" b="1">
                <a:solidFill>
                  <a:schemeClr val="bg1"/>
                </a:solidFill>
              </a:defRPr>
            </a:lvl1pPr>
          </a:lstStyle>
          <a:p>
            <a:r>
              <a:rPr lang="en-US"/>
              <a:t>Click to edit Master title style</a:t>
            </a:r>
            <a:endParaRPr lang="en-GB" dirty="0"/>
          </a:p>
        </p:txBody>
      </p:sp>
      <p:sp>
        <p:nvSpPr>
          <p:cNvPr id="6" name="Text Placeholder 5"/>
          <p:cNvSpPr>
            <a:spLocks noGrp="1"/>
          </p:cNvSpPr>
          <p:nvPr>
            <p:ph type="body" sz="quarter" idx="10" hasCustomPrompt="1"/>
          </p:nvPr>
        </p:nvSpPr>
        <p:spPr>
          <a:xfrm>
            <a:off x="157163" y="5562601"/>
            <a:ext cx="8643822" cy="947797"/>
          </a:xfrm>
          <a:prstGeom prst="rect">
            <a:avLst/>
          </a:prstGeom>
        </p:spPr>
        <p:txBody>
          <a:bodyPr anchor="ctr">
            <a:normAutofit/>
          </a:bodyPr>
          <a:lstStyle>
            <a:lvl1pPr marL="0" indent="0" algn="r">
              <a:buNone/>
              <a:defRPr sz="2700" b="0" baseline="0">
                <a:solidFill>
                  <a:schemeClr val="bg1"/>
                </a:solidFill>
                <a:latin typeface="+mn-lt"/>
              </a:defRPr>
            </a:lvl1pPr>
          </a:lstStyle>
          <a:p>
            <a:pPr lvl="0"/>
            <a:r>
              <a:rPr lang="en-GB" dirty="0"/>
              <a:t>Insert Text</a:t>
            </a:r>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
            <a:ext cx="2450800" cy="904345"/>
          </a:xfrm>
          <a:prstGeom prst="rect">
            <a:avLst/>
          </a:prstGeom>
        </p:spPr>
      </p:pic>
    </p:spTree>
    <p:extLst>
      <p:ext uri="{BB962C8B-B14F-4D97-AF65-F5344CB8AC3E}">
        <p14:creationId xmlns:p14="http://schemas.microsoft.com/office/powerpoint/2010/main" val="1715074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nimating TItle Bar">
    <p:spTree>
      <p:nvGrpSpPr>
        <p:cNvPr id="1" name=""/>
        <p:cNvGrpSpPr/>
        <p:nvPr/>
      </p:nvGrpSpPr>
      <p:grpSpPr>
        <a:xfrm>
          <a:off x="0" y="0"/>
          <a:ext cx="0" cy="0"/>
          <a:chOff x="0" y="0"/>
          <a:chExt cx="0" cy="0"/>
        </a:xfrm>
      </p:grpSpPr>
      <p:sp>
        <p:nvSpPr>
          <p:cNvPr id="7" name="Rectangle 6"/>
          <p:cNvSpPr/>
          <p:nvPr userDrawn="1"/>
        </p:nvSpPr>
        <p:spPr>
          <a:xfrm flipH="1" flipV="1">
            <a:off x="1503757" y="-2"/>
            <a:ext cx="7639046" cy="746451"/>
          </a:xfrm>
          <a:prstGeom prst="rect">
            <a:avLst/>
          </a:prstGeom>
          <a:gradFill flip="none" rotWithShape="1">
            <a:gsLst>
              <a:gs pos="50000">
                <a:srgbClr val="0E6394"/>
              </a:gs>
              <a:gs pos="17000">
                <a:schemeClr val="bg2"/>
              </a:gs>
              <a:gs pos="100000">
                <a:schemeClr val="accent2"/>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sp>
        <p:nvSpPr>
          <p:cNvPr id="2" name="Title 1"/>
          <p:cNvSpPr>
            <a:spLocks noGrp="1"/>
          </p:cNvSpPr>
          <p:nvPr>
            <p:ph type="title"/>
          </p:nvPr>
        </p:nvSpPr>
        <p:spPr>
          <a:xfrm>
            <a:off x="1503759" y="23973"/>
            <a:ext cx="7639050" cy="698501"/>
          </a:xfrm>
        </p:spPr>
        <p:txBody>
          <a:bodyPr>
            <a:normAutofit/>
          </a:bodyPr>
          <a:lstStyle>
            <a:lvl1pPr>
              <a:defRPr sz="1800" b="1">
                <a:solidFill>
                  <a:schemeClr val="bg1"/>
                </a:solidFill>
              </a:defRPr>
            </a:lvl1pPr>
          </a:lstStyle>
          <a:p>
            <a:r>
              <a:rPr lang="en-US"/>
              <a:t>Click to edit Master title style</a:t>
            </a:r>
            <a:endParaRPr lang="en-GB" dirty="0"/>
          </a:p>
        </p:txBody>
      </p:sp>
    </p:spTree>
    <p:extLst>
      <p:ext uri="{BB962C8B-B14F-4D97-AF65-F5344CB8AC3E}">
        <p14:creationId xmlns:p14="http://schemas.microsoft.com/office/powerpoint/2010/main" val="3730623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p:bldLst>
  </p:timing>
  <p:extLst>
    <p:ext uri="{DCECCB84-F9BA-43D5-87BE-67443E8EF086}">
      <p15:sldGuideLst xmlns:p15="http://schemas.microsoft.com/office/powerpoint/2012/main">
        <p15:guide id="2" pos="5" userDrawn="1">
          <p15:clr>
            <a:srgbClr val="FBAE40"/>
          </p15:clr>
        </p15:guide>
        <p15:guide id="3" pos="565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on-Animating TItle Bar">
    <p:spTree>
      <p:nvGrpSpPr>
        <p:cNvPr id="1" name=""/>
        <p:cNvGrpSpPr/>
        <p:nvPr/>
      </p:nvGrpSpPr>
      <p:grpSpPr>
        <a:xfrm>
          <a:off x="0" y="0"/>
          <a:ext cx="0" cy="0"/>
          <a:chOff x="0" y="0"/>
          <a:chExt cx="0" cy="0"/>
        </a:xfrm>
      </p:grpSpPr>
      <p:sp>
        <p:nvSpPr>
          <p:cNvPr id="7" name="Rectangle 6"/>
          <p:cNvSpPr/>
          <p:nvPr userDrawn="1"/>
        </p:nvSpPr>
        <p:spPr>
          <a:xfrm flipH="1" flipV="1">
            <a:off x="1503758" y="-1"/>
            <a:ext cx="7639046" cy="746450"/>
          </a:xfrm>
          <a:prstGeom prst="rect">
            <a:avLst/>
          </a:prstGeom>
          <a:gradFill flip="none" rotWithShape="1">
            <a:gsLst>
              <a:gs pos="50000">
                <a:srgbClr val="0E6394"/>
              </a:gs>
              <a:gs pos="17000">
                <a:schemeClr val="bg2"/>
              </a:gs>
              <a:gs pos="100000">
                <a:schemeClr val="accent2"/>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sp>
        <p:nvSpPr>
          <p:cNvPr id="2" name="Title 1"/>
          <p:cNvSpPr>
            <a:spLocks noGrp="1"/>
          </p:cNvSpPr>
          <p:nvPr>
            <p:ph type="title"/>
          </p:nvPr>
        </p:nvSpPr>
        <p:spPr>
          <a:xfrm>
            <a:off x="1503759" y="23974"/>
            <a:ext cx="7639050" cy="698501"/>
          </a:xfrm>
        </p:spPr>
        <p:txBody>
          <a:bodyPr>
            <a:normAutofit/>
          </a:bodyPr>
          <a:lstStyle>
            <a:lvl1pPr>
              <a:defRPr sz="1800" b="1">
                <a:solidFill>
                  <a:schemeClr val="bg1"/>
                </a:solidFill>
              </a:defRPr>
            </a:lvl1pPr>
          </a:lstStyle>
          <a:p>
            <a:r>
              <a:rPr lang="en-US"/>
              <a:t>Click to edit Master title style</a:t>
            </a:r>
            <a:endParaRPr lang="en-GB" dirty="0"/>
          </a:p>
        </p:txBody>
      </p:sp>
    </p:spTree>
    <p:extLst>
      <p:ext uri="{BB962C8B-B14F-4D97-AF65-F5344CB8AC3E}">
        <p14:creationId xmlns:p14="http://schemas.microsoft.com/office/powerpoint/2010/main" val="2398412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565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 Beacons of Excellence">
    <p:spTree>
      <p:nvGrpSpPr>
        <p:cNvPr id="1" name=""/>
        <p:cNvGrpSpPr/>
        <p:nvPr/>
      </p:nvGrpSpPr>
      <p:grpSpPr>
        <a:xfrm>
          <a:off x="0" y="0"/>
          <a:ext cx="0" cy="0"/>
          <a:chOff x="0" y="0"/>
          <a:chExt cx="0" cy="0"/>
        </a:xfrm>
      </p:grpSpPr>
      <p:sp>
        <p:nvSpPr>
          <p:cNvPr id="7" name="Rectangle 6"/>
          <p:cNvSpPr/>
          <p:nvPr userDrawn="1"/>
        </p:nvSpPr>
        <p:spPr>
          <a:xfrm flipH="1" flipV="1">
            <a:off x="0" y="-1"/>
            <a:ext cx="9144000" cy="6857999"/>
          </a:xfrm>
          <a:prstGeom prst="rect">
            <a:avLst/>
          </a:prstGeom>
          <a:gradFill flip="none" rotWithShape="1">
            <a:gsLst>
              <a:gs pos="50000">
                <a:srgbClr val="0E6394"/>
              </a:gs>
              <a:gs pos="17000">
                <a:srgbClr val="009BBD"/>
              </a:gs>
              <a:gs pos="100000">
                <a:srgbClr val="1B2A6B"/>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spTree>
    <p:extLst>
      <p:ext uri="{BB962C8B-B14F-4D97-AF65-F5344CB8AC3E}">
        <p14:creationId xmlns:p14="http://schemas.microsoft.com/office/powerpoint/2010/main" val="3104434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34900" y="3085765"/>
            <a:ext cx="8447150"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435894" y="1020431"/>
            <a:ext cx="8245162" cy="1475013"/>
          </a:xfrm>
          <a:effectLst/>
        </p:spPr>
        <p:txBody>
          <a:bodyPr anchor="b">
            <a:normAutofit/>
          </a:bodyPr>
          <a:lstStyle>
            <a:lvl1pPr>
              <a:defRPr sz="27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435895" y="2495446"/>
            <a:ext cx="8245160" cy="590321"/>
          </a:xfrm>
        </p:spPr>
        <p:txBody>
          <a:bodyPr anchor="t">
            <a:normAutofit/>
          </a:bodyPr>
          <a:lstStyle>
            <a:lvl1pPr marL="0" indent="0" algn="l">
              <a:buNone/>
              <a:defRPr sz="1200" cap="all">
                <a:solidFill>
                  <a:schemeClr val="accent2"/>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704463" y="5956138"/>
            <a:ext cx="2133600" cy="365125"/>
          </a:xfrm>
        </p:spPr>
        <p:txBody>
          <a:bodyPr/>
          <a:lstStyle>
            <a:lvl1pPr>
              <a:defRPr>
                <a:solidFill>
                  <a:schemeClr val="accent1">
                    <a:lumMod val="75000"/>
                    <a:lumOff val="25000"/>
                  </a:schemeClr>
                </a:solidFill>
              </a:defRPr>
            </a:lvl1pPr>
          </a:lstStyle>
          <a:p>
            <a:fld id="{6884FA2E-E323-4A33-A645-D3C1812F0506}" type="datetimeFigureOut">
              <a:rPr lang="en-US" smtClean="0"/>
              <a:t>11/5/2024</a:t>
            </a:fld>
            <a:endParaRPr lang="en-US" dirty="0"/>
          </a:p>
        </p:txBody>
      </p:sp>
      <p:sp>
        <p:nvSpPr>
          <p:cNvPr id="5" name="Footer Placeholder 4"/>
          <p:cNvSpPr>
            <a:spLocks noGrp="1"/>
          </p:cNvSpPr>
          <p:nvPr>
            <p:ph type="ftr" sz="quarter" idx="11"/>
          </p:nvPr>
        </p:nvSpPr>
        <p:spPr>
          <a:xfrm>
            <a:off x="435894" y="5951812"/>
            <a:ext cx="5187908"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7918725" y="5956138"/>
            <a:ext cx="762330" cy="365125"/>
          </a:xfrm>
        </p:spPr>
        <p:txBody>
          <a:bodyPr/>
          <a:lstStyle>
            <a:lvl1pPr>
              <a:defRPr>
                <a:solidFill>
                  <a:schemeClr val="accent1">
                    <a:lumMod val="75000"/>
                    <a:lumOff val="25000"/>
                  </a:schemeClr>
                </a:solidFill>
              </a:defRPr>
            </a:lvl1pPr>
          </a:lstStyle>
          <a:p>
            <a:fld id="{51331060-5C85-4FB0-A70A-45E32D603670}" type="slidenum">
              <a:rPr lang="en-US" smtClean="0"/>
              <a:t>‹#›</a:t>
            </a:fld>
            <a:endParaRPr lang="en-US" dirty="0"/>
          </a:p>
        </p:txBody>
      </p:sp>
    </p:spTree>
    <p:extLst>
      <p:ext uri="{BB962C8B-B14F-4D97-AF65-F5344CB8AC3E}">
        <p14:creationId xmlns:p14="http://schemas.microsoft.com/office/powerpoint/2010/main" val="845176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330214" y="614407"/>
            <a:ext cx="8482004"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702156"/>
            <a:ext cx="8272212"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435895" y="2180497"/>
            <a:ext cx="8272211"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84FA2E-E323-4A33-A645-D3C1812F0506}" type="datetimeFigureOut">
              <a:rPr lang="en-US" smtClean="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918725" y="5956138"/>
            <a:ext cx="789381" cy="365125"/>
          </a:xfrm>
        </p:spPr>
        <p:txBody>
          <a:bodyPr/>
          <a:lstStyle/>
          <a:p>
            <a:fld id="{51331060-5C85-4FB0-A70A-45E32D603670}" type="slidenum">
              <a:rPr lang="en-US" smtClean="0"/>
              <a:t>‹#›</a:t>
            </a:fld>
            <a:endParaRPr lang="en-US" dirty="0"/>
          </a:p>
        </p:txBody>
      </p:sp>
    </p:spTree>
    <p:extLst>
      <p:ext uri="{BB962C8B-B14F-4D97-AF65-F5344CB8AC3E}">
        <p14:creationId xmlns:p14="http://schemas.microsoft.com/office/powerpoint/2010/main" val="1738085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335863" y="5141975"/>
            <a:ext cx="8468145"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3043911"/>
            <a:ext cx="8272211" cy="1497507"/>
          </a:xfrm>
        </p:spPr>
        <p:txBody>
          <a:bodyPr anchor="b">
            <a:normAutofit/>
          </a:bodyPr>
          <a:lstStyle>
            <a:lvl1pPr algn="l">
              <a:defRPr sz="27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35895" y="4541417"/>
            <a:ext cx="8272211" cy="600556"/>
          </a:xfrm>
        </p:spPr>
        <p:txBody>
          <a:bodyPr anchor="t">
            <a:normAutofit/>
          </a:bodyPr>
          <a:lstStyle>
            <a:lvl1pPr marL="0" indent="0" algn="l">
              <a:buNone/>
              <a:defRPr sz="1350" cap="all">
                <a:solidFill>
                  <a:schemeClr val="accent2"/>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6884FA2E-E323-4A33-A645-D3C1812F0506}" type="datetimeFigureOut">
              <a:rPr lang="en-US" smtClean="0"/>
              <a:t>11/5/2024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51331060-5C85-4FB0-A70A-45E32D603670}" type="slidenum">
              <a:rPr lang="en-US" smtClean="0"/>
              <a:t>‹#›</a:t>
            </a:fld>
            <a:endParaRPr lang="en-US" dirty="0"/>
          </a:p>
        </p:txBody>
      </p:sp>
    </p:spTree>
    <p:extLst>
      <p:ext uri="{BB962C8B-B14F-4D97-AF65-F5344CB8AC3E}">
        <p14:creationId xmlns:p14="http://schemas.microsoft.com/office/powerpoint/2010/main" val="3449466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flipH="1" flipV="1">
            <a:off x="-2" y="0"/>
            <a:ext cx="9142810" cy="746449"/>
          </a:xfrm>
          <a:prstGeom prst="rect">
            <a:avLst/>
          </a:prstGeom>
          <a:gradFill flip="none" rotWithShape="1">
            <a:gsLst>
              <a:gs pos="50000">
                <a:srgbClr val="0E6394"/>
              </a:gs>
              <a:gs pos="17000">
                <a:schemeClr val="bg2"/>
              </a:gs>
              <a:gs pos="100000">
                <a:schemeClr val="accent2"/>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sp>
        <p:nvSpPr>
          <p:cNvPr id="7" name="Rectangle 6"/>
          <p:cNvSpPr/>
          <p:nvPr userDrawn="1"/>
        </p:nvSpPr>
        <p:spPr>
          <a:xfrm>
            <a:off x="1501503" y="1"/>
            <a:ext cx="7646069" cy="74644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sp>
        <p:nvSpPr>
          <p:cNvPr id="2" name="Title Placeholder 1"/>
          <p:cNvSpPr>
            <a:spLocks noGrp="1"/>
          </p:cNvSpPr>
          <p:nvPr>
            <p:ph type="title"/>
          </p:nvPr>
        </p:nvSpPr>
        <p:spPr>
          <a:xfrm>
            <a:off x="1501504" y="23976"/>
            <a:ext cx="7642496" cy="698498"/>
          </a:xfrm>
          <a:prstGeom prst="rect">
            <a:avLst/>
          </a:prstGeom>
        </p:spPr>
        <p:txBody>
          <a:bodyPr vert="horz" lIns="91440" tIns="45720" rIns="91440" bIns="45720" rtlCol="0" anchor="ctr">
            <a:normAutofit/>
          </a:bodyPr>
          <a:lstStyle/>
          <a:p>
            <a:r>
              <a:rPr lang="en-US"/>
              <a:t>Click to edit Master title style</a:t>
            </a:r>
            <a:endParaRPr lang="en-GB"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14E112F-1B58-4F80-8548-230F871317D2}" type="datetimeFigureOut">
              <a:rPr lang="en-GB" smtClean="0"/>
              <a:t>05/11/2024</a:t>
            </a:fld>
            <a:endParaRPr lang="en-GB"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F72D6D5-F6C2-4C88-B07F-0F9DC0B2C389}" type="slidenum">
              <a:rPr lang="en-GB" smtClean="0"/>
              <a:t>‹#›</a:t>
            </a:fld>
            <a:endParaRPr lang="en-GB" dirty="0"/>
          </a:p>
        </p:txBody>
      </p:sp>
      <p:cxnSp>
        <p:nvCxnSpPr>
          <p:cNvPr id="8" name="Straight Connector 7"/>
          <p:cNvCxnSpPr>
            <a:cxnSpLocks/>
          </p:cNvCxnSpPr>
          <p:nvPr userDrawn="1"/>
        </p:nvCxnSpPr>
        <p:spPr>
          <a:xfrm>
            <a:off x="1497932" y="1"/>
            <a:ext cx="0" cy="89647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 y="1"/>
            <a:ext cx="1247775" cy="460429"/>
          </a:xfrm>
          <a:prstGeom prst="rect">
            <a:avLst/>
          </a:prstGeom>
        </p:spPr>
      </p:pic>
    </p:spTree>
    <p:extLst>
      <p:ext uri="{BB962C8B-B14F-4D97-AF65-F5344CB8AC3E}">
        <p14:creationId xmlns:p14="http://schemas.microsoft.com/office/powerpoint/2010/main" val="346649141"/>
      </p:ext>
    </p:extLst>
  </p:cSld>
  <p:clrMap bg1="lt1" tx1="dk1" bg2="lt2" tx2="dk2" accent1="accent1" accent2="accent2" accent3="accent3" accent4="accent4" accent5="accent5" accent6="accent6" hlink="hlink" folHlink="folHlink"/>
  <p:sldLayoutIdLst>
    <p:sldLayoutId id="2147483657" r:id="rId1"/>
    <p:sldLayoutId id="2147483663" r:id="rId2"/>
    <p:sldLayoutId id="2147483662" r:id="rId3"/>
    <p:sldLayoutId id="2147483650" r:id="rId4"/>
    <p:sldLayoutId id="2147483658" r:id="rId5"/>
    <p:sldLayoutId id="2147483651"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800" rtl="0" eaLnBrk="1" latinLnBrk="0" hangingPunct="1">
        <a:lnSpc>
          <a:spcPct val="90000"/>
        </a:lnSpc>
        <a:spcBef>
          <a:spcPct val="0"/>
        </a:spcBef>
        <a:buNone/>
        <a:defRPr sz="1800" b="1" kern="1200">
          <a:solidFill>
            <a:schemeClr val="bg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5894" y="705124"/>
            <a:ext cx="8272212"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35894" y="2336003"/>
            <a:ext cx="8272212"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04464" y="5956138"/>
            <a:ext cx="2133599" cy="365125"/>
          </a:xfrm>
          <a:prstGeom prst="rect">
            <a:avLst/>
          </a:prstGeom>
        </p:spPr>
        <p:txBody>
          <a:bodyPr vert="horz" lIns="91440" tIns="45720" rIns="91440" bIns="45720" rtlCol="0" anchor="ctr"/>
          <a:lstStyle>
            <a:lvl1pPr algn="r">
              <a:defRPr sz="675">
                <a:solidFill>
                  <a:schemeClr val="accent2"/>
                </a:solidFill>
              </a:defRPr>
            </a:lvl1pPr>
          </a:lstStyle>
          <a:p>
            <a:fld id="{6884FA2E-E323-4A33-A645-D3C1812F0506}" type="datetimeFigureOut">
              <a:rPr lang="en-US" smtClean="0"/>
              <a:t>11/5/2024</a:t>
            </a:fld>
            <a:endParaRPr lang="en-US" dirty="0"/>
          </a:p>
        </p:txBody>
      </p:sp>
      <p:sp>
        <p:nvSpPr>
          <p:cNvPr id="5" name="Footer Placeholder 4"/>
          <p:cNvSpPr>
            <a:spLocks noGrp="1"/>
          </p:cNvSpPr>
          <p:nvPr>
            <p:ph type="ftr" sz="quarter" idx="3"/>
          </p:nvPr>
        </p:nvSpPr>
        <p:spPr>
          <a:xfrm>
            <a:off x="435894" y="5951812"/>
            <a:ext cx="5187908" cy="365125"/>
          </a:xfrm>
          <a:prstGeom prst="rect">
            <a:avLst/>
          </a:prstGeom>
        </p:spPr>
        <p:txBody>
          <a:bodyPr vert="horz" lIns="91440" tIns="45720" rIns="91440" bIns="45720" rtlCol="0" anchor="ctr"/>
          <a:lstStyle>
            <a:lvl1pPr algn="l">
              <a:defRPr sz="675"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7918725" y="5956138"/>
            <a:ext cx="789383" cy="365125"/>
          </a:xfrm>
          <a:prstGeom prst="rect">
            <a:avLst/>
          </a:prstGeom>
        </p:spPr>
        <p:txBody>
          <a:bodyPr vert="horz" lIns="91440" tIns="45720" rIns="91440" bIns="45720" rtlCol="0" anchor="ctr"/>
          <a:lstStyle>
            <a:lvl1pPr algn="r">
              <a:defRPr sz="675">
                <a:solidFill>
                  <a:schemeClr val="accent2"/>
                </a:solidFill>
              </a:defRPr>
            </a:lvl1pPr>
          </a:lstStyle>
          <a:p>
            <a:fld id="{51331060-5C85-4FB0-A70A-45E32D603670}" type="slidenum">
              <a:rPr lang="en-US" smtClean="0"/>
              <a:t>‹#›</a:t>
            </a:fld>
            <a:endParaRPr lang="en-US" dirty="0"/>
          </a:p>
        </p:txBody>
      </p:sp>
      <p:sp>
        <p:nvSpPr>
          <p:cNvPr id="9" name="Rectangle 8"/>
          <p:cNvSpPr/>
          <p:nvPr/>
        </p:nvSpPr>
        <p:spPr>
          <a:xfrm>
            <a:off x="334901"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181373"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1067902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xStyles>
    <p:title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9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350" kern="1200">
          <a:solidFill>
            <a:schemeClr val="tx2"/>
          </a:solidFill>
          <a:latin typeface="+mn-lt"/>
          <a:ea typeface="+mn-ea"/>
          <a:cs typeface="+mn-cs"/>
        </a:defRPr>
      </a:lvl1pPr>
      <a:lvl2pPr marL="472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2pPr>
      <a:lvl3pPr marL="675000" indent="-202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050" kern="1200">
          <a:solidFill>
            <a:schemeClr val="tx2"/>
          </a:solidFill>
          <a:latin typeface="+mn-lt"/>
          <a:ea typeface="+mn-ea"/>
          <a:cs typeface="+mn-cs"/>
        </a:defRPr>
      </a:lvl3pPr>
      <a:lvl4pPr marL="93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4pPr>
      <a:lvl5pPr marL="120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5pPr>
      <a:lvl6pPr marL="142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6pPr>
      <a:lvl7pPr marL="165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7pPr>
      <a:lvl8pPr marL="187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8pPr>
      <a:lvl9pPr marL="210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6.png"/><Relationship Id="rId1" Type="http://schemas.openxmlformats.org/officeDocument/2006/relationships/slideLayout" Target="../slideLayouts/slideLayout4.xml"/><Relationship Id="rId5" Type="http://schemas.openxmlformats.org/officeDocument/2006/relationships/image" Target="../media/image32.png"/><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3.png"/><Relationship Id="rId7" Type="http://schemas.openxmlformats.org/officeDocument/2006/relationships/image" Target="../media/image38.png"/><Relationship Id="rId2" Type="http://schemas.openxmlformats.org/officeDocument/2006/relationships/image" Target="../media/image34.png"/><Relationship Id="rId1" Type="http://schemas.openxmlformats.org/officeDocument/2006/relationships/slideLayout" Target="../slideLayouts/slideLayout4.xml"/><Relationship Id="rId6" Type="http://schemas.openxmlformats.org/officeDocument/2006/relationships/image" Target="../media/image36.png"/><Relationship Id="rId11" Type="http://schemas.openxmlformats.org/officeDocument/2006/relationships/image" Target="../media/image43.png"/><Relationship Id="rId5" Type="http://schemas.openxmlformats.org/officeDocument/2006/relationships/image" Target="../media/image37.png"/><Relationship Id="rId10" Type="http://schemas.openxmlformats.org/officeDocument/2006/relationships/image" Target="../media/image400.png"/><Relationship Id="rId4" Type="http://schemas.openxmlformats.org/officeDocument/2006/relationships/image" Target="../media/image35.png"/><Relationship Id="rId9" Type="http://schemas.openxmlformats.org/officeDocument/2006/relationships/image" Target="../media/image4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6.png"/><Relationship Id="rId7" Type="http://schemas.openxmlformats.org/officeDocument/2006/relationships/image" Target="../media/image44.png"/><Relationship Id="rId2" Type="http://schemas.openxmlformats.org/officeDocument/2006/relationships/image" Target="../media/image45.png"/><Relationship Id="rId1" Type="http://schemas.openxmlformats.org/officeDocument/2006/relationships/slideLayout" Target="../slideLayouts/slideLayout4.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2.png"/><Relationship Id="rId9" Type="http://schemas.openxmlformats.org/officeDocument/2006/relationships/image" Target="../media/image50.png"/></Relationships>
</file>

<file path=ppt/slides/_rels/slide2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20.png"/><Relationship Id="rId1" Type="http://schemas.openxmlformats.org/officeDocument/2006/relationships/slideLayout" Target="../slideLayouts/slideLayout4.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5.png"/></Relationships>
</file>

<file path=ppt/slides/_rels/slide2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4.xml"/><Relationship Id="rId5" Type="http://schemas.openxmlformats.org/officeDocument/2006/relationships/image" Target="../media/image54.png"/><Relationship Id="rId4" Type="http://schemas.openxmlformats.org/officeDocument/2006/relationships/image" Target="../media/image61.png"/></Relationships>
</file>

<file path=ppt/slides/_rels/slide2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4.xml"/><Relationship Id="rId6" Type="http://schemas.openxmlformats.org/officeDocument/2006/relationships/image" Target="../media/image58.png"/><Relationship Id="rId5" Type="http://schemas.openxmlformats.org/officeDocument/2006/relationships/image" Target="../media/image56.png"/><Relationship Id="rId4" Type="http://schemas.openxmlformats.org/officeDocument/2006/relationships/image" Target="../media/image65.png"/></Relationships>
</file>

<file path=ppt/slides/_rels/slide25.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71.png"/><Relationship Id="rId7" Type="http://schemas.openxmlformats.org/officeDocument/2006/relationships/image" Target="../media/image66.png"/><Relationship Id="rId2" Type="http://schemas.openxmlformats.org/officeDocument/2006/relationships/image" Target="../media/image70.png"/><Relationship Id="rId1" Type="http://schemas.openxmlformats.org/officeDocument/2006/relationships/slideLayout" Target="../slideLayouts/slideLayout4.xml"/><Relationship Id="rId6" Type="http://schemas.openxmlformats.org/officeDocument/2006/relationships/image" Target="../media/image62.png"/><Relationship Id="rId5" Type="http://schemas.openxmlformats.org/officeDocument/2006/relationships/image" Target="../media/image73.png"/><Relationship Id="rId4" Type="http://schemas.openxmlformats.org/officeDocument/2006/relationships/image" Target="../media/image72.png"/></Relationships>
</file>

<file path=ppt/slides/_rels/slide26.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78.png"/><Relationship Id="rId7" Type="http://schemas.openxmlformats.org/officeDocument/2006/relationships/image" Target="../media/image82.png"/><Relationship Id="rId2" Type="http://schemas.openxmlformats.org/officeDocument/2006/relationships/image" Target="../media/image77.png"/><Relationship Id="rId1" Type="http://schemas.openxmlformats.org/officeDocument/2006/relationships/slideLayout" Target="../slideLayouts/slideLayout4.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79.png"/></Relationships>
</file>

<file path=ppt/slides/_rels/slide28.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69.png"/><Relationship Id="rId1" Type="http://schemas.openxmlformats.org/officeDocument/2006/relationships/slideLayout" Target="../slideLayouts/slideLayout4.xml"/><Relationship Id="rId6" Type="http://schemas.openxmlformats.org/officeDocument/2006/relationships/image" Target="../media/image87.png"/><Relationship Id="rId5" Type="http://schemas.openxmlformats.org/officeDocument/2006/relationships/image" Target="../media/image86.png"/><Relationship Id="rId4" Type="http://schemas.openxmlformats.org/officeDocument/2006/relationships/image" Target="../media/image74.png"/></Relationships>
</file>

<file path=ppt/slides/_rels/slide29.xml.rels><?xml version="1.0" encoding="UTF-8" standalone="yes"?>
<Relationships xmlns="http://schemas.openxmlformats.org/package/2006/relationships"><Relationship Id="rId2" Type="http://schemas.openxmlformats.org/officeDocument/2006/relationships/image" Target="../media/image69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4.xml"/><Relationship Id="rId4" Type="http://schemas.openxmlformats.org/officeDocument/2006/relationships/image" Target="../media/image91.png"/></Relationships>
</file>

<file path=ppt/slides/_rels/slide31.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image" Target="../media/image93.png"/><Relationship Id="rId7" Type="http://schemas.openxmlformats.org/officeDocument/2006/relationships/image" Target="../media/image97.png"/><Relationship Id="rId2" Type="http://schemas.openxmlformats.org/officeDocument/2006/relationships/image" Target="../media/image92.png"/><Relationship Id="rId1" Type="http://schemas.openxmlformats.org/officeDocument/2006/relationships/slideLayout" Target="../slideLayouts/slideLayout4.xml"/><Relationship Id="rId6" Type="http://schemas.openxmlformats.org/officeDocument/2006/relationships/image" Target="../media/image96.png"/><Relationship Id="rId5" Type="http://schemas.openxmlformats.org/officeDocument/2006/relationships/image" Target="../media/image95.png"/><Relationship Id="rId10" Type="http://schemas.openxmlformats.org/officeDocument/2006/relationships/image" Target="../media/image100.png"/><Relationship Id="rId4" Type="http://schemas.openxmlformats.org/officeDocument/2006/relationships/image" Target="../media/image94.png"/><Relationship Id="rId9" Type="http://schemas.openxmlformats.org/officeDocument/2006/relationships/image" Target="../media/image76.png"/></Relationships>
</file>

<file path=ppt/slides/_rels/slide32.xml.rels><?xml version="1.0" encoding="UTF-8" standalone="yes"?>
<Relationships xmlns="http://schemas.openxmlformats.org/package/2006/relationships"><Relationship Id="rId3" Type="http://schemas.openxmlformats.org/officeDocument/2006/relationships/image" Target="../media/image102.png"/><Relationship Id="rId7" Type="http://schemas.openxmlformats.org/officeDocument/2006/relationships/image" Target="../media/image750.png"/><Relationship Id="rId2" Type="http://schemas.openxmlformats.org/officeDocument/2006/relationships/image" Target="../media/image101.png"/><Relationship Id="rId1" Type="http://schemas.openxmlformats.org/officeDocument/2006/relationships/slideLayout" Target="../slideLayouts/slideLayout4.xml"/><Relationship Id="rId6" Type="http://schemas.openxmlformats.org/officeDocument/2006/relationships/image" Target="../media/image740.png"/><Relationship Id="rId5" Type="http://schemas.openxmlformats.org/officeDocument/2006/relationships/image" Target="../media/image690.png"/><Relationship Id="rId4" Type="http://schemas.openxmlformats.org/officeDocument/2006/relationships/image" Target="../media/image680.png"/></Relationships>
</file>

<file path=ppt/slides/_rels/slide33.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3.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9.png"/><Relationship Id="rId1" Type="http://schemas.openxmlformats.org/officeDocument/2006/relationships/slideLayout" Target="../slideLayouts/slideLayout4.xml"/><Relationship Id="rId5" Type="http://schemas.openxmlformats.org/officeDocument/2006/relationships/image" Target="../media/image112.png"/><Relationship Id="rId4" Type="http://schemas.openxmlformats.org/officeDocument/2006/relationships/image" Target="../media/image88.png"/></Relationships>
</file>

<file path=ppt/slides/_rels/slide36.xml.rels><?xml version="1.0" encoding="UTF-8" standalone="yes"?>
<Relationships xmlns="http://schemas.openxmlformats.org/package/2006/relationships"><Relationship Id="rId8" Type="http://schemas.openxmlformats.org/officeDocument/2006/relationships/image" Target="../media/image114.png"/><Relationship Id="rId3" Type="http://schemas.openxmlformats.org/officeDocument/2006/relationships/image" Target="../media/image113.png"/><Relationship Id="rId7" Type="http://schemas.openxmlformats.org/officeDocument/2006/relationships/image" Target="../media/image118.png"/><Relationship Id="rId2" Type="http://schemas.openxmlformats.org/officeDocument/2006/relationships/image" Target="../media/image1090.png"/><Relationship Id="rId1" Type="http://schemas.openxmlformats.org/officeDocument/2006/relationships/slideLayout" Target="../slideLayouts/slideLayout4.xml"/><Relationship Id="rId6" Type="http://schemas.openxmlformats.org/officeDocument/2006/relationships/image" Target="../media/image117.png"/><Relationship Id="rId5" Type="http://schemas.openxmlformats.org/officeDocument/2006/relationships/image" Target="../media/image116.png"/><Relationship Id="rId4" Type="http://schemas.openxmlformats.org/officeDocument/2006/relationships/image" Target="../media/image115.png"/></Relationships>
</file>

<file path=ppt/slides/_rels/slide37.xml.rels><?xml version="1.0" encoding="UTF-8" standalone="yes"?>
<Relationships xmlns="http://schemas.openxmlformats.org/package/2006/relationships"><Relationship Id="rId8" Type="http://schemas.openxmlformats.org/officeDocument/2006/relationships/image" Target="../media/image124.png"/><Relationship Id="rId3" Type="http://schemas.openxmlformats.org/officeDocument/2006/relationships/image" Target="../media/image119.png"/><Relationship Id="rId7" Type="http://schemas.openxmlformats.org/officeDocument/2006/relationships/image" Target="../media/image107.png"/><Relationship Id="rId2" Type="http://schemas.openxmlformats.org/officeDocument/2006/relationships/image" Target="../media/image1090.png"/><Relationship Id="rId1" Type="http://schemas.openxmlformats.org/officeDocument/2006/relationships/slideLayout" Target="../slideLayouts/slideLayout4.xml"/><Relationship Id="rId6" Type="http://schemas.openxmlformats.org/officeDocument/2006/relationships/image" Target="../media/image122.png"/><Relationship Id="rId11" Type="http://schemas.openxmlformats.org/officeDocument/2006/relationships/image" Target="../media/image125.png"/><Relationship Id="rId5" Type="http://schemas.openxmlformats.org/officeDocument/2006/relationships/image" Target="../media/image121.png"/><Relationship Id="rId10" Type="http://schemas.openxmlformats.org/officeDocument/2006/relationships/image" Target="../media/image126.png"/><Relationship Id="rId4" Type="http://schemas.openxmlformats.org/officeDocument/2006/relationships/image" Target="../media/image120.png"/></Relationships>
</file>

<file path=ppt/slides/_rels/slide38.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28.png"/><Relationship Id="rId1" Type="http://schemas.openxmlformats.org/officeDocument/2006/relationships/slideLayout" Target="../slideLayouts/slideLayout4.xml"/><Relationship Id="rId4" Type="http://schemas.openxmlformats.org/officeDocument/2006/relationships/image" Target="../media/image12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104.png"/><Relationship Id="rId7" Type="http://schemas.openxmlformats.org/officeDocument/2006/relationships/image" Target="../media/image132.png"/><Relationship Id="rId2" Type="http://schemas.openxmlformats.org/officeDocument/2006/relationships/image" Target="../media/image103.png"/><Relationship Id="rId1" Type="http://schemas.openxmlformats.org/officeDocument/2006/relationships/slideLayout" Target="../slideLayouts/slideLayout4.xml"/><Relationship Id="rId6" Type="http://schemas.openxmlformats.org/officeDocument/2006/relationships/image" Target="../media/image130.png"/><Relationship Id="rId5" Type="http://schemas.openxmlformats.org/officeDocument/2006/relationships/image" Target="../media/image123.png"/><Relationship Id="rId4" Type="http://schemas.openxmlformats.org/officeDocument/2006/relationships/image" Target="../media/image105.png"/></Relationships>
</file>

<file path=ppt/slides/_rels/slide42.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139.png"/><Relationship Id="rId1" Type="http://schemas.openxmlformats.org/officeDocument/2006/relationships/slideLayout" Target="../slideLayouts/slideLayout4.xml"/><Relationship Id="rId4" Type="http://schemas.microsoft.com/office/2007/relationships/hdphoto" Target="../media/hdphoto1.wdp"/></Relationships>
</file>

<file path=ppt/slides/_rels/slide43.xml.rels><?xml version="1.0" encoding="UTF-8" standalone="yes"?>
<Relationships xmlns="http://schemas.openxmlformats.org/package/2006/relationships"><Relationship Id="rId8" Type="http://schemas.openxmlformats.org/officeDocument/2006/relationships/image" Target="../media/image147.png"/><Relationship Id="rId3" Type="http://schemas.openxmlformats.org/officeDocument/2006/relationships/image" Target="../media/image99.png"/><Relationship Id="rId7" Type="http://schemas.openxmlformats.org/officeDocument/2006/relationships/image" Target="../media/image146.png"/><Relationship Id="rId2" Type="http://schemas.openxmlformats.org/officeDocument/2006/relationships/image" Target="../media/image141.png"/><Relationship Id="rId1" Type="http://schemas.openxmlformats.org/officeDocument/2006/relationships/slideLayout" Target="../slideLayouts/slideLayout4.xml"/><Relationship Id="rId6" Type="http://schemas.openxmlformats.org/officeDocument/2006/relationships/image" Target="../media/image145.png"/><Relationship Id="rId5" Type="http://schemas.openxmlformats.org/officeDocument/2006/relationships/image" Target="../media/image144.png"/><Relationship Id="rId4" Type="http://schemas.openxmlformats.org/officeDocument/2006/relationships/image" Target="../media/image143.png"/><Relationship Id="rId9" Type="http://schemas.openxmlformats.org/officeDocument/2006/relationships/image" Target="../media/image14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8" Type="http://schemas.openxmlformats.org/officeDocument/2006/relationships/image" Target="../media/image340.png"/><Relationship Id="rId13" Type="http://schemas.openxmlformats.org/officeDocument/2006/relationships/image" Target="../media/image151.png"/><Relationship Id="rId3" Type="http://schemas.openxmlformats.org/officeDocument/2006/relationships/image" Target="../media/image290.png"/><Relationship Id="rId7" Type="http://schemas.openxmlformats.org/officeDocument/2006/relationships/image" Target="../media/image330.png"/><Relationship Id="rId12" Type="http://schemas.openxmlformats.org/officeDocument/2006/relationships/image" Target="../media/image150.png"/><Relationship Id="rId1" Type="http://schemas.openxmlformats.org/officeDocument/2006/relationships/slideLayout" Target="../slideLayouts/slideLayout4.xml"/><Relationship Id="rId6" Type="http://schemas.openxmlformats.org/officeDocument/2006/relationships/image" Target="../media/image320.png"/><Relationship Id="rId11" Type="http://schemas.openxmlformats.org/officeDocument/2006/relationships/image" Target="../media/image149.png"/><Relationship Id="rId5" Type="http://schemas.openxmlformats.org/officeDocument/2006/relationships/image" Target="../media/image311.png"/><Relationship Id="rId15" Type="http://schemas.openxmlformats.org/officeDocument/2006/relationships/image" Target="../media/image153.png"/><Relationship Id="rId10" Type="http://schemas.openxmlformats.org/officeDocument/2006/relationships/image" Target="../media/image360.png"/><Relationship Id="rId4" Type="http://schemas.openxmlformats.org/officeDocument/2006/relationships/image" Target="../media/image300.png"/><Relationship Id="rId9" Type="http://schemas.openxmlformats.org/officeDocument/2006/relationships/image" Target="../media/image350.png"/><Relationship Id="rId14" Type="http://schemas.openxmlformats.org/officeDocument/2006/relationships/image" Target="../media/image152.png"/></Relationships>
</file>

<file path=ppt/slides/_rels/slide46.xml.rels><?xml version="1.0" encoding="UTF-8" standalone="yes"?>
<Relationships xmlns="http://schemas.openxmlformats.org/package/2006/relationships"><Relationship Id="rId8" Type="http://schemas.openxmlformats.org/officeDocument/2006/relationships/image" Target="../media/image160.png"/><Relationship Id="rId13" Type="http://schemas.openxmlformats.org/officeDocument/2006/relationships/image" Target="../media/image165.png"/><Relationship Id="rId3" Type="http://schemas.openxmlformats.org/officeDocument/2006/relationships/image" Target="../media/image155.png"/><Relationship Id="rId7" Type="http://schemas.openxmlformats.org/officeDocument/2006/relationships/image" Target="../media/image159.png"/><Relationship Id="rId12" Type="http://schemas.openxmlformats.org/officeDocument/2006/relationships/image" Target="../media/image164.png"/><Relationship Id="rId2" Type="http://schemas.openxmlformats.org/officeDocument/2006/relationships/image" Target="../media/image154.png"/><Relationship Id="rId1" Type="http://schemas.openxmlformats.org/officeDocument/2006/relationships/slideLayout" Target="../slideLayouts/slideLayout4.xml"/><Relationship Id="rId6" Type="http://schemas.openxmlformats.org/officeDocument/2006/relationships/image" Target="../media/image158.png"/><Relationship Id="rId11" Type="http://schemas.openxmlformats.org/officeDocument/2006/relationships/image" Target="../media/image163.png"/><Relationship Id="rId5" Type="http://schemas.openxmlformats.org/officeDocument/2006/relationships/image" Target="../media/image157.png"/><Relationship Id="rId10" Type="http://schemas.openxmlformats.org/officeDocument/2006/relationships/image" Target="../media/image162.png"/><Relationship Id="rId4" Type="http://schemas.openxmlformats.org/officeDocument/2006/relationships/image" Target="../media/image156.png"/><Relationship Id="rId9" Type="http://schemas.openxmlformats.org/officeDocument/2006/relationships/image" Target="../media/image161.png"/><Relationship Id="rId14" Type="http://schemas.openxmlformats.org/officeDocument/2006/relationships/image" Target="../media/image16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b="18803"/>
          <a:stretch/>
        </p:blipFill>
        <p:spPr bwMode="auto">
          <a:xfrm>
            <a:off x="7023682" y="854274"/>
            <a:ext cx="1827456" cy="714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a:extLst>
              <a:ext uri="{FF2B5EF4-FFF2-40B4-BE49-F238E27FC236}">
                <a16:creationId xmlns:a16="http://schemas.microsoft.com/office/drawing/2014/main" id="{37F67156-7988-4005-BA1A-FE9493A5B379}"/>
              </a:ext>
            </a:extLst>
          </p:cNvPr>
          <p:cNvSpPr>
            <a:spLocks noGrp="1"/>
          </p:cNvSpPr>
          <p:nvPr>
            <p:ph type="ctrTitle"/>
          </p:nvPr>
        </p:nvSpPr>
        <p:spPr>
          <a:xfrm>
            <a:off x="1476462" y="877957"/>
            <a:ext cx="5547220" cy="666750"/>
          </a:xfrm>
        </p:spPr>
        <p:txBody>
          <a:bodyPr>
            <a:noAutofit/>
          </a:bodyPr>
          <a:lstStyle/>
          <a:p>
            <a:pPr algn="ctr" eaLnBrk="1" fontAlgn="auto" hangingPunct="1">
              <a:spcAft>
                <a:spcPts val="0"/>
              </a:spcAft>
              <a:defRPr/>
            </a:pPr>
            <a:r>
              <a:rPr lang="en-US" sz="3200" b="1" dirty="0">
                <a:latin typeface="Times New Roman" panose="02020603050405020304" pitchFamily="18" charset="0"/>
                <a:cs typeface="Times New Roman" panose="02020603050405020304" pitchFamily="18" charset="0"/>
              </a:rPr>
              <a:t>Foundation PHYSICS</a:t>
            </a:r>
          </a:p>
        </p:txBody>
      </p:sp>
      <p:sp>
        <p:nvSpPr>
          <p:cNvPr id="10" name="Subtitle 2">
            <a:extLst>
              <a:ext uri="{FF2B5EF4-FFF2-40B4-BE49-F238E27FC236}">
                <a16:creationId xmlns:a16="http://schemas.microsoft.com/office/drawing/2014/main" id="{63F1872A-C45F-4DD9-AFC4-8CAF0832CF80}"/>
              </a:ext>
            </a:extLst>
          </p:cNvPr>
          <p:cNvSpPr>
            <a:spLocks noGrp="1"/>
          </p:cNvSpPr>
          <p:nvPr>
            <p:ph type="subTitle" idx="1"/>
          </p:nvPr>
        </p:nvSpPr>
        <p:spPr>
          <a:xfrm>
            <a:off x="636799" y="1866900"/>
            <a:ext cx="7559675" cy="381000"/>
          </a:xfrm>
        </p:spPr>
        <p:txBody>
          <a:bodyPr rtlCol="0">
            <a:noAutofit/>
          </a:bodyPr>
          <a:lstStyle/>
          <a:p>
            <a:pPr algn="ctr">
              <a:defRPr/>
            </a:pPr>
            <a:r>
              <a:rPr lang="en-US" sz="3200" b="1" dirty="0">
                <a:latin typeface="Times New Roman" panose="02020603050405020304" pitchFamily="18" charset="0"/>
                <a:cs typeface="Times New Roman" panose="02020603050405020304" pitchFamily="18" charset="0"/>
              </a:rPr>
              <a:t>Seminar 5: ELECTRIC FORCE &amp; COULOMB’S LAW</a:t>
            </a:r>
          </a:p>
        </p:txBody>
      </p:sp>
    </p:spTree>
    <p:extLst>
      <p:ext uri="{BB962C8B-B14F-4D97-AF65-F5344CB8AC3E}">
        <p14:creationId xmlns:p14="http://schemas.microsoft.com/office/powerpoint/2010/main" val="1651466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1: ANSWER</a:t>
            </a:r>
          </a:p>
        </p:txBody>
      </p:sp>
      <mc:AlternateContent xmlns:mc="http://schemas.openxmlformats.org/markup-compatibility/2006" xmlns:a14="http://schemas.microsoft.com/office/drawing/2010/main">
        <mc:Choice Requires="a14">
          <p:sp>
            <p:nvSpPr>
              <p:cNvPr id="8" name="Rectangle 18">
                <a:extLst>
                  <a:ext uri="{FF2B5EF4-FFF2-40B4-BE49-F238E27FC236}">
                    <a16:creationId xmlns:a16="http://schemas.microsoft.com/office/drawing/2014/main" id="{5EEF21D8-E621-436B-8AEB-69574937C03E}"/>
                  </a:ext>
                </a:extLst>
              </p:cNvPr>
              <p:cNvSpPr>
                <a:spLocks noChangeArrowheads="1"/>
              </p:cNvSpPr>
              <p:nvPr/>
            </p:nvSpPr>
            <p:spPr bwMode="auto">
              <a:xfrm>
                <a:off x="0" y="754304"/>
                <a:ext cx="5436066" cy="461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(b) </a:t>
                </a:r>
                <a:r>
                  <a:rPr lang="en-US" sz="2400" dirty="0">
                    <a:ea typeface="Calibri" panose="020F0502020204030204" pitchFamily="34" charset="0"/>
                    <a:cs typeface="Times New Roman" panose="02020603050405020304" pitchFamily="18" charset="0"/>
                  </a:rPr>
                  <a:t>Calculate the force exerted on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libri" panose="020F0502020204030204" pitchFamily="34" charset="0"/>
                            <a:cs typeface="Times New Roman" panose="02020603050405020304" pitchFamily="18" charset="0"/>
                          </a:rPr>
                          <m:t>𝑞</m:t>
                        </m:r>
                      </m:e>
                      <m:sub>
                        <m:r>
                          <a:rPr lang="en-US" sz="2400" i="1">
                            <a:latin typeface="Cambria Math" panose="02040503050406030204" pitchFamily="18" charset="0"/>
                            <a:ea typeface="Calibri" panose="020F0502020204030204" pitchFamily="34" charset="0"/>
                            <a:cs typeface="Times New Roman" panose="02020603050405020304" pitchFamily="18" charset="0"/>
                          </a:rPr>
                          <m:t>1</m:t>
                        </m:r>
                      </m:sub>
                    </m:sSub>
                  </m:oMath>
                </a14:m>
                <a:r>
                  <a:rPr lang="en-US" sz="2400" dirty="0">
                    <a:ea typeface="Calibri" panose="020F0502020204030204" pitchFamily="34" charset="0"/>
                    <a:cs typeface="Times New Roman" panose="02020603050405020304" pitchFamily="18" charset="0"/>
                  </a:rPr>
                  <a:t> by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libri" panose="020F0502020204030204" pitchFamily="34" charset="0"/>
                            <a:cs typeface="Times New Roman" panose="02020603050405020304" pitchFamily="18" charset="0"/>
                          </a:rPr>
                          <m:t>𝑞</m:t>
                        </m:r>
                      </m:e>
                      <m:sub>
                        <m:r>
                          <a:rPr lang="en-US" sz="2400" i="1">
                            <a:latin typeface="Cambria Math" panose="02040503050406030204" pitchFamily="18" charset="0"/>
                            <a:ea typeface="Calibri" panose="020F0502020204030204" pitchFamily="34" charset="0"/>
                            <a:cs typeface="Times New Roman" panose="02020603050405020304" pitchFamily="18" charset="0"/>
                          </a:rPr>
                          <m:t>3</m:t>
                        </m:r>
                      </m:sub>
                    </m:sSub>
                  </m:oMath>
                </a14:m>
                <a:r>
                  <a:rPr lang="en-US" sz="2400" dirty="0">
                    <a:ea typeface="Calibri" panose="020F0502020204030204" pitchFamily="34" charset="0"/>
                    <a:cs typeface="Times New Roman" panose="02020603050405020304" pitchFamily="18" charset="0"/>
                  </a:rPr>
                  <a:t> </a:t>
                </a:r>
                <a:endParaRPr kumimoji="0" lang="en-US" altLang="en-US" sz="2400" b="0" i="0" u="none" strike="noStrike" kern="0" cap="none" spc="0" normalizeH="0" baseline="0" noProof="0" dirty="0">
                  <a:ln>
                    <a:noFill/>
                  </a:ln>
                  <a:solidFill>
                    <a:srgbClr val="080800"/>
                  </a:solidFill>
                  <a:effectLst/>
                  <a:uLnTx/>
                  <a:uFillTx/>
                  <a:cs typeface="Times New Roman" panose="02020603050405020304" pitchFamily="18" charset="0"/>
                </a:endParaRPr>
              </a:p>
            </p:txBody>
          </p:sp>
        </mc:Choice>
        <mc:Fallback xmlns="">
          <p:sp>
            <p:nvSpPr>
              <p:cNvPr id="8" name="Rectangle 18">
                <a:extLst>
                  <a:ext uri="{FF2B5EF4-FFF2-40B4-BE49-F238E27FC236}">
                    <a16:creationId xmlns:a16="http://schemas.microsoft.com/office/drawing/2014/main" id="{5EEF21D8-E621-436B-8AEB-69574937C03E}"/>
                  </a:ext>
                </a:extLst>
              </p:cNvPr>
              <p:cNvSpPr>
                <a:spLocks noRot="1" noChangeAspect="1" noMove="1" noResize="1" noEditPoints="1" noAdjustHandles="1" noChangeArrowheads="1" noChangeShapeType="1" noTextEdit="1"/>
              </p:cNvSpPr>
              <p:nvPr/>
            </p:nvSpPr>
            <p:spPr bwMode="auto">
              <a:xfrm>
                <a:off x="0" y="754304"/>
                <a:ext cx="5436066" cy="461665"/>
              </a:xfrm>
              <a:prstGeom prst="rect">
                <a:avLst/>
              </a:prstGeom>
              <a:blipFill>
                <a:blip r:embed="rId2"/>
                <a:stretch>
                  <a:fillRect l="-1682" t="-10667" b="-3066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D6AD3A6E-D60E-4BC3-8DC9-D483EF282581}"/>
                  </a:ext>
                </a:extLst>
              </p:cNvPr>
              <p:cNvSpPr/>
              <p:nvPr/>
            </p:nvSpPr>
            <p:spPr>
              <a:xfrm>
                <a:off x="3955686" y="1247799"/>
                <a:ext cx="1890197" cy="68538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a:latin typeface="Cambria Math" panose="02040503050406030204" pitchFamily="18" charset="0"/>
                            </a:rPr>
                            <m:t>13</m:t>
                          </m:r>
                        </m:sub>
                      </m:sSub>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𝑘</m:t>
                          </m:r>
                        </m:e>
                        <m:sub>
                          <m:r>
                            <a:rPr lang="en-US" sz="2000" i="1">
                              <a:latin typeface="Cambria Math" panose="02040503050406030204" pitchFamily="18" charset="0"/>
                            </a:rPr>
                            <m:t>𝑐</m:t>
                          </m:r>
                        </m:sub>
                      </m:sSub>
                      <m:f>
                        <m:fPr>
                          <m:ctrlPr>
                            <a:rPr lang="en-US" sz="2000" i="1">
                              <a:latin typeface="Cambria Math" panose="02040503050406030204" pitchFamily="18" charset="0"/>
                            </a:rPr>
                          </m:ctrlPr>
                        </m:fPr>
                        <m:num>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𝑞</m:t>
                                  </m:r>
                                </m:e>
                                <m:sub>
                                  <m:r>
                                    <a:rPr lang="en-US" sz="2000">
                                      <a:latin typeface="Cambria Math" panose="02040503050406030204" pitchFamily="18" charset="0"/>
                                    </a:rPr>
                                    <m:t>1</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𝑞</m:t>
                                  </m:r>
                                </m:e>
                                <m:sub>
                                  <m:r>
                                    <a:rPr lang="en-US" sz="2000">
                                      <a:latin typeface="Cambria Math" panose="02040503050406030204" pitchFamily="18" charset="0"/>
                                    </a:rPr>
                                    <m:t>3</m:t>
                                  </m:r>
                                </m:sub>
                              </m:sSub>
                            </m:e>
                          </m:d>
                        </m:num>
                        <m:den>
                          <m:sSup>
                            <m:sSupPr>
                              <m:ctrlPr>
                                <a:rPr lang="en-US" sz="2000" i="1">
                                  <a:latin typeface="Cambria Math" panose="02040503050406030204" pitchFamily="18" charset="0"/>
                                </a:rPr>
                              </m:ctrlPr>
                            </m:sSupPr>
                            <m:e>
                              <m:r>
                                <a:rPr lang="en-US" sz="2000" i="1">
                                  <a:latin typeface="Cambria Math" panose="02040503050406030204" pitchFamily="18" charset="0"/>
                                </a:rPr>
                                <m:t>𝑟</m:t>
                              </m:r>
                            </m:e>
                            <m:sup>
                              <m:r>
                                <a:rPr lang="en-US" sz="2000">
                                  <a:latin typeface="Cambria Math" panose="02040503050406030204" pitchFamily="18" charset="0"/>
                                </a:rPr>
                                <m:t>2</m:t>
                              </m:r>
                            </m:sup>
                          </m:sSup>
                        </m:den>
                      </m:f>
                    </m:oMath>
                  </m:oMathPara>
                </a14:m>
                <a:endParaRPr lang="en-US" sz="2000" dirty="0"/>
              </a:p>
            </p:txBody>
          </p:sp>
        </mc:Choice>
        <mc:Fallback xmlns="">
          <p:sp>
            <p:nvSpPr>
              <p:cNvPr id="4" name="Rectangle 3">
                <a:extLst>
                  <a:ext uri="{FF2B5EF4-FFF2-40B4-BE49-F238E27FC236}">
                    <a16:creationId xmlns:a16="http://schemas.microsoft.com/office/drawing/2014/main" id="{D6AD3A6E-D60E-4BC3-8DC9-D483EF282581}"/>
                  </a:ext>
                </a:extLst>
              </p:cNvPr>
              <p:cNvSpPr>
                <a:spLocks noRot="1" noChangeAspect="1" noMove="1" noResize="1" noEditPoints="1" noAdjustHandles="1" noChangeArrowheads="1" noChangeShapeType="1" noTextEdit="1"/>
              </p:cNvSpPr>
              <p:nvPr/>
            </p:nvSpPr>
            <p:spPr>
              <a:xfrm>
                <a:off x="3955686" y="1247799"/>
                <a:ext cx="1890197" cy="68538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27488439-DC4E-457B-835C-375A9DAB0FEA}"/>
                  </a:ext>
                </a:extLst>
              </p:cNvPr>
              <p:cNvSpPr/>
              <p:nvPr/>
            </p:nvSpPr>
            <p:spPr>
              <a:xfrm>
                <a:off x="2076275" y="1982450"/>
                <a:ext cx="6144936" cy="75341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𝐹</m:t>
                          </m:r>
                        </m:e>
                        <m:sub>
                          <m:r>
                            <a:rPr lang="en-US" sz="2000">
                              <a:latin typeface="Cambria Math" panose="02040503050406030204" pitchFamily="18" charset="0"/>
                            </a:rPr>
                            <m:t>13</m:t>
                          </m:r>
                        </m:sub>
                      </m:sSub>
                      <m:r>
                        <a:rPr lang="en-US" sz="2000">
                          <a:latin typeface="Cambria Math" panose="02040503050406030204" pitchFamily="18" charset="0"/>
                        </a:rPr>
                        <m:t>=8.99×</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US" sz="2000">
                              <a:latin typeface="Cambria Math" panose="02040503050406030204" pitchFamily="18" charset="0"/>
                            </a:rPr>
                            <m:t>9</m:t>
                          </m:r>
                        </m:sup>
                      </m:sSup>
                      <m:f>
                        <m:fPr>
                          <m:ctrlPr>
                            <a:rPr lang="en-US" sz="2000" i="1">
                              <a:latin typeface="Cambria Math" panose="02040503050406030204" pitchFamily="18" charset="0"/>
                            </a:rPr>
                          </m:ctrlPr>
                        </m:fPr>
                        <m:num>
                          <m:d>
                            <m:dPr>
                              <m:begChr m:val="|"/>
                              <m:endChr m:val="|"/>
                              <m:ctrlPr>
                                <a:rPr lang="en-US" sz="2000" i="1">
                                  <a:latin typeface="Cambria Math" panose="02040503050406030204" pitchFamily="18" charset="0"/>
                                </a:rPr>
                              </m:ctrlPr>
                            </m:dPr>
                            <m:e>
                              <m:d>
                                <m:dPr>
                                  <m:ctrlPr>
                                    <a:rPr lang="en-US" sz="2000" i="1">
                                      <a:latin typeface="Cambria Math" panose="02040503050406030204" pitchFamily="18" charset="0"/>
                                    </a:rPr>
                                  </m:ctrlPr>
                                </m:dPr>
                                <m:e>
                                  <m:r>
                                    <a:rPr lang="en-US" sz="2000">
                                      <a:latin typeface="Cambria Math" panose="02040503050406030204" pitchFamily="18" charset="0"/>
                                    </a:rPr>
                                    <m:t>5×</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US" sz="2000">
                                          <a:latin typeface="Cambria Math" panose="02040503050406030204" pitchFamily="18" charset="0"/>
                                        </a:rPr>
                                        <m:t>−6</m:t>
                                      </m:r>
                                    </m:sup>
                                  </m:sSup>
                                </m:e>
                              </m:d>
                              <m:r>
                                <a:rPr lang="en-US" sz="2000">
                                  <a:latin typeface="Cambria Math" panose="02040503050406030204" pitchFamily="18" charset="0"/>
                                </a:rPr>
                                <m:t>∙</m:t>
                              </m:r>
                              <m:d>
                                <m:dPr>
                                  <m:ctrlPr>
                                    <a:rPr lang="en-US" sz="2000" i="1">
                                      <a:latin typeface="Cambria Math" panose="02040503050406030204" pitchFamily="18" charset="0"/>
                                    </a:rPr>
                                  </m:ctrlPr>
                                </m:dPr>
                                <m:e>
                                  <m:r>
                                    <a:rPr lang="en-US" sz="2000" b="0" i="0" smtClean="0">
                                      <a:latin typeface="Cambria Math" panose="02040503050406030204" pitchFamily="18" charset="0"/>
                                    </a:rPr>
                                    <m:t>3</m:t>
                                  </m:r>
                                  <m:r>
                                    <a:rPr lang="en-US" sz="2000">
                                      <a:latin typeface="Cambria Math" panose="02040503050406030204" pitchFamily="18" charset="0"/>
                                    </a:rPr>
                                    <m:t>×</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US" sz="2000">
                                          <a:latin typeface="Cambria Math" panose="02040503050406030204" pitchFamily="18" charset="0"/>
                                        </a:rPr>
                                        <m:t>−6</m:t>
                                      </m:r>
                                    </m:sup>
                                  </m:sSup>
                                </m:e>
                              </m:d>
                            </m:e>
                          </m:d>
                        </m:num>
                        <m:den>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r>
                                    <a:rPr lang="en-US" sz="2000">
                                      <a:latin typeface="Cambria Math" panose="02040503050406030204" pitchFamily="18" charset="0"/>
                                    </a:rPr>
                                    <m:t>0.1</m:t>
                                  </m:r>
                                </m:e>
                              </m:d>
                            </m:e>
                            <m:sup>
                              <m:r>
                                <a:rPr lang="en-US" sz="2000">
                                  <a:latin typeface="Cambria Math" panose="02040503050406030204" pitchFamily="18" charset="0"/>
                                </a:rPr>
                                <m:t>2</m:t>
                              </m:r>
                            </m:sup>
                          </m:sSup>
                        </m:den>
                      </m:f>
                    </m:oMath>
                  </m:oMathPara>
                </a14:m>
                <a:endParaRPr lang="en-US" sz="2000" dirty="0"/>
              </a:p>
            </p:txBody>
          </p:sp>
        </mc:Choice>
        <mc:Fallback xmlns="">
          <p:sp>
            <p:nvSpPr>
              <p:cNvPr id="9" name="Rectangle 8">
                <a:extLst>
                  <a:ext uri="{FF2B5EF4-FFF2-40B4-BE49-F238E27FC236}">
                    <a16:creationId xmlns:a16="http://schemas.microsoft.com/office/drawing/2014/main" id="{27488439-DC4E-457B-835C-375A9DAB0FEA}"/>
                  </a:ext>
                </a:extLst>
              </p:cNvPr>
              <p:cNvSpPr>
                <a:spLocks noRot="1" noChangeAspect="1" noMove="1" noResize="1" noEditPoints="1" noAdjustHandles="1" noChangeArrowheads="1" noChangeShapeType="1" noTextEdit="1"/>
              </p:cNvSpPr>
              <p:nvPr/>
            </p:nvSpPr>
            <p:spPr>
              <a:xfrm>
                <a:off x="2076275" y="1982450"/>
                <a:ext cx="6144936" cy="75341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C65EA387-DC0B-427E-B5B9-6C0A443572A5}"/>
                  </a:ext>
                </a:extLst>
              </p:cNvPr>
              <p:cNvSpPr/>
              <p:nvPr/>
            </p:nvSpPr>
            <p:spPr>
              <a:xfrm>
                <a:off x="4245098" y="2778185"/>
                <a:ext cx="1608517"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𝐹</m:t>
                          </m:r>
                        </m:e>
                        <m:sub>
                          <m:r>
                            <a:rPr lang="en-US" sz="2000">
                              <a:latin typeface="Cambria Math" panose="02040503050406030204" pitchFamily="18" charset="0"/>
                            </a:rPr>
                            <m:t>13</m:t>
                          </m:r>
                        </m:sub>
                      </m:sSub>
                      <m:r>
                        <a:rPr lang="en-US" sz="2000">
                          <a:solidFill>
                            <a:prstClr val="black"/>
                          </a:solidFill>
                          <a:latin typeface="Cambria Math" panose="02040503050406030204" pitchFamily="18" charset="0"/>
                        </a:rPr>
                        <m:t>=</m:t>
                      </m:r>
                      <m:r>
                        <a:rPr lang="en-US" sz="2000" b="0" i="0" smtClean="0">
                          <a:solidFill>
                            <a:prstClr val="black"/>
                          </a:solidFill>
                          <a:latin typeface="Cambria Math" panose="02040503050406030204" pitchFamily="18" charset="0"/>
                        </a:rPr>
                        <m:t>13.5</m:t>
                      </m:r>
                      <m:r>
                        <a:rPr lang="en-US" sz="2000" i="1">
                          <a:solidFill>
                            <a:prstClr val="black"/>
                          </a:solidFill>
                          <a:latin typeface="Cambria Math" panose="02040503050406030204" pitchFamily="18" charset="0"/>
                        </a:rPr>
                        <m:t>𝑁</m:t>
                      </m:r>
                    </m:oMath>
                  </m:oMathPara>
                </a14:m>
                <a:endParaRPr lang="en-US" dirty="0"/>
              </a:p>
            </p:txBody>
          </p:sp>
        </mc:Choice>
        <mc:Fallback xmlns="">
          <p:sp>
            <p:nvSpPr>
              <p:cNvPr id="10" name="Rectangle 9">
                <a:extLst>
                  <a:ext uri="{FF2B5EF4-FFF2-40B4-BE49-F238E27FC236}">
                    <a16:creationId xmlns:a16="http://schemas.microsoft.com/office/drawing/2014/main" id="{C65EA387-DC0B-427E-B5B9-6C0A443572A5}"/>
                  </a:ext>
                </a:extLst>
              </p:cNvPr>
              <p:cNvSpPr>
                <a:spLocks noRot="1" noChangeAspect="1" noMove="1" noResize="1" noEditPoints="1" noAdjustHandles="1" noChangeArrowheads="1" noChangeShapeType="1" noTextEdit="1"/>
              </p:cNvSpPr>
              <p:nvPr/>
            </p:nvSpPr>
            <p:spPr>
              <a:xfrm>
                <a:off x="4245098" y="2778185"/>
                <a:ext cx="1608517" cy="400110"/>
              </a:xfrm>
              <a:prstGeom prst="rect">
                <a:avLst/>
              </a:prstGeom>
              <a:blipFill>
                <a:blip r:embed="rId5"/>
                <a:stretch>
                  <a:fillRect b="-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8983BCD1-4253-4499-B972-34AFDE8A3BBA}"/>
                  </a:ext>
                </a:extLst>
              </p:cNvPr>
              <p:cNvSpPr/>
              <p:nvPr/>
            </p:nvSpPr>
            <p:spPr>
              <a:xfrm>
                <a:off x="359556" y="2954928"/>
                <a:ext cx="4918654" cy="460895"/>
              </a:xfrm>
              <a:prstGeom prst="rect">
                <a:avLst/>
              </a:prstGeom>
            </p:spPr>
            <p:txBody>
              <a:bodyPr wrap="none">
                <a:spAutoFit/>
              </a:bodyPr>
              <a:lstStyle/>
              <a:p>
                <a:pPr>
                  <a:lnSpc>
                    <a:spcPct val="107000"/>
                  </a:lnSpc>
                  <a:spcAft>
                    <a:spcPts val="800"/>
                  </a:spcAft>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The force is repulsive (away from </a:t>
                </a:r>
                <a14:m>
                  <m:oMath xmlns:m="http://schemas.openxmlformats.org/officeDocument/2006/math">
                    <m:sSub>
                      <m:sSubPr>
                        <m:ctrlPr>
                          <a:rPr lang="en-US" sz="2400" i="1" kern="100">
                            <a:latin typeface="Cambria Math" panose="02040503050406030204" pitchFamily="18" charset="0"/>
                            <a:ea typeface="Calibri" panose="020F0502020204030204" pitchFamily="34" charset="0"/>
                            <a:cs typeface="Times New Roman" panose="02020603050405020304" pitchFamily="18" charset="0"/>
                          </a:rPr>
                        </m:ctrlPr>
                      </m:sSubPr>
                      <m:e>
                        <m:r>
                          <a:rPr lang="en-US" sz="2400" i="1" kern="100">
                            <a:latin typeface="Cambria Math" panose="02040503050406030204" pitchFamily="18" charset="0"/>
                            <a:ea typeface="Calibri" panose="020F0502020204030204" pitchFamily="34" charset="0"/>
                            <a:cs typeface="Times New Roman" panose="02020603050405020304" pitchFamily="18" charset="0"/>
                          </a:rPr>
                          <m:t>𝑞</m:t>
                        </m:r>
                      </m:e>
                      <m:sub>
                        <m:r>
                          <a:rPr lang="en-US" sz="2400" i="1" kern="100">
                            <a:latin typeface="Cambria Math" panose="02040503050406030204" pitchFamily="18" charset="0"/>
                            <a:ea typeface="Calibri" panose="020F0502020204030204" pitchFamily="34" charset="0"/>
                            <a:cs typeface="Times New Roman" panose="02020603050405020304" pitchFamily="18" charset="0"/>
                          </a:rPr>
                          <m:t>3</m:t>
                        </m:r>
                      </m:sub>
                    </m:sSub>
                  </m:oMath>
                </a14:m>
                <a:r>
                  <a:rPr lang="en-US" sz="2400" kern="100" dirty="0">
                    <a:latin typeface="Times New Roman" panose="02020603050405020304" pitchFamily="18" charset="0"/>
                    <a:ea typeface="Calibri" panose="020F0502020204030204" pitchFamily="34" charset="0"/>
                    <a:cs typeface="Times New Roman" panose="02020603050405020304" pitchFamily="18" charset="0"/>
                  </a:rPr>
                  <a:t>​)</a:t>
                </a:r>
              </a:p>
            </p:txBody>
          </p:sp>
        </mc:Choice>
        <mc:Fallback xmlns="">
          <p:sp>
            <p:nvSpPr>
              <p:cNvPr id="11" name="Rectangle 10">
                <a:extLst>
                  <a:ext uri="{FF2B5EF4-FFF2-40B4-BE49-F238E27FC236}">
                    <a16:creationId xmlns:a16="http://schemas.microsoft.com/office/drawing/2014/main" id="{8983BCD1-4253-4499-B972-34AFDE8A3BBA}"/>
                  </a:ext>
                </a:extLst>
              </p:cNvPr>
              <p:cNvSpPr>
                <a:spLocks noRot="1" noChangeAspect="1" noMove="1" noResize="1" noEditPoints="1" noAdjustHandles="1" noChangeArrowheads="1" noChangeShapeType="1" noTextEdit="1"/>
              </p:cNvSpPr>
              <p:nvPr/>
            </p:nvSpPr>
            <p:spPr>
              <a:xfrm>
                <a:off x="359556" y="2954928"/>
                <a:ext cx="4918654" cy="460895"/>
              </a:xfrm>
              <a:prstGeom prst="rect">
                <a:avLst/>
              </a:prstGeom>
              <a:blipFill>
                <a:blip r:embed="rId6"/>
                <a:stretch>
                  <a:fillRect l="-1983" t="-10667"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8">
                <a:extLst>
                  <a:ext uri="{FF2B5EF4-FFF2-40B4-BE49-F238E27FC236}">
                    <a16:creationId xmlns:a16="http://schemas.microsoft.com/office/drawing/2014/main" id="{F779A688-E1E2-4E97-A497-888D90599799}"/>
                  </a:ext>
                </a:extLst>
              </p:cNvPr>
              <p:cNvSpPr>
                <a:spLocks noChangeArrowheads="1"/>
              </p:cNvSpPr>
              <p:nvPr/>
            </p:nvSpPr>
            <p:spPr bwMode="auto">
              <a:xfrm>
                <a:off x="0" y="3765004"/>
                <a:ext cx="4245098" cy="461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(c) </a:t>
                </a:r>
                <a:r>
                  <a:rPr lang="en-US" sz="2400" dirty="0">
                    <a:ea typeface="Calibri" panose="020F0502020204030204" pitchFamily="34" charset="0"/>
                    <a:cs typeface="Times New Roman" panose="02020603050405020304" pitchFamily="18" charset="0"/>
                  </a:rPr>
                  <a:t>Determine the net force on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libri" panose="020F0502020204030204" pitchFamily="34" charset="0"/>
                            <a:cs typeface="Times New Roman" panose="02020603050405020304" pitchFamily="18" charset="0"/>
                          </a:rPr>
                          <m:t>𝑞</m:t>
                        </m:r>
                      </m:e>
                      <m:sub>
                        <m:r>
                          <a:rPr lang="en-US" sz="2400" i="1">
                            <a:latin typeface="Cambria Math" panose="02040503050406030204" pitchFamily="18" charset="0"/>
                            <a:ea typeface="Calibri" panose="020F0502020204030204" pitchFamily="34" charset="0"/>
                            <a:cs typeface="Times New Roman" panose="02020603050405020304" pitchFamily="18" charset="0"/>
                          </a:rPr>
                          <m:t>1</m:t>
                        </m:r>
                      </m:sub>
                    </m:sSub>
                  </m:oMath>
                </a14:m>
                <a:endParaRPr kumimoji="0" lang="en-US" altLang="en-US" sz="2400" b="0" i="0" u="none" strike="noStrike" kern="0" cap="none" spc="0" normalizeH="0" baseline="0" noProof="0" dirty="0">
                  <a:ln>
                    <a:noFill/>
                  </a:ln>
                  <a:solidFill>
                    <a:srgbClr val="080800"/>
                  </a:solidFill>
                  <a:effectLst/>
                  <a:uLnTx/>
                  <a:uFillTx/>
                  <a:cs typeface="Times New Roman" panose="02020603050405020304" pitchFamily="18" charset="0"/>
                </a:endParaRPr>
              </a:p>
            </p:txBody>
          </p:sp>
        </mc:Choice>
        <mc:Fallback xmlns="">
          <p:sp>
            <p:nvSpPr>
              <p:cNvPr id="12" name="Rectangle 18">
                <a:extLst>
                  <a:ext uri="{FF2B5EF4-FFF2-40B4-BE49-F238E27FC236}">
                    <a16:creationId xmlns:a16="http://schemas.microsoft.com/office/drawing/2014/main" id="{F779A688-E1E2-4E97-A497-888D90599799}"/>
                  </a:ext>
                </a:extLst>
              </p:cNvPr>
              <p:cNvSpPr>
                <a:spLocks noRot="1" noChangeAspect="1" noMove="1" noResize="1" noEditPoints="1" noAdjustHandles="1" noChangeArrowheads="1" noChangeShapeType="1" noTextEdit="1"/>
              </p:cNvSpPr>
              <p:nvPr/>
            </p:nvSpPr>
            <p:spPr bwMode="auto">
              <a:xfrm>
                <a:off x="0" y="3765004"/>
                <a:ext cx="4245098" cy="461665"/>
              </a:xfrm>
              <a:prstGeom prst="rect">
                <a:avLst/>
              </a:prstGeom>
              <a:blipFill>
                <a:blip r:embed="rId7"/>
                <a:stretch>
                  <a:fillRect l="-2155" t="-10667" b="-3066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cxnSp>
        <p:nvCxnSpPr>
          <p:cNvPr id="24" name="Straight Connector 23">
            <a:extLst>
              <a:ext uri="{FF2B5EF4-FFF2-40B4-BE49-F238E27FC236}">
                <a16:creationId xmlns:a16="http://schemas.microsoft.com/office/drawing/2014/main" id="{7BEA6814-07C8-4513-AC31-1124FEBE1E08}"/>
              </a:ext>
            </a:extLst>
          </p:cNvPr>
          <p:cNvCxnSpPr/>
          <p:nvPr/>
        </p:nvCxnSpPr>
        <p:spPr>
          <a:xfrm>
            <a:off x="5037364" y="3886200"/>
            <a:ext cx="0" cy="16329"/>
          </a:xfrm>
          <a:prstGeom prst="line">
            <a:avLst/>
          </a:prstGeom>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BF4809DD-719D-4FFD-AEB3-6C52C379B75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84357" y="4372906"/>
            <a:ext cx="3706014" cy="2363508"/>
          </a:xfrm>
          <a:prstGeom prst="rect">
            <a:avLst/>
          </a:prstGeom>
        </p:spPr>
      </p:pic>
    </p:spTree>
    <p:extLst>
      <p:ext uri="{BB962C8B-B14F-4D97-AF65-F5344CB8AC3E}">
        <p14:creationId xmlns:p14="http://schemas.microsoft.com/office/powerpoint/2010/main" val="4158983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1: ANSWER</a:t>
            </a:r>
          </a:p>
        </p:txBody>
      </p:sp>
      <mc:AlternateContent xmlns:mc="http://schemas.openxmlformats.org/markup-compatibility/2006" xmlns:a14="http://schemas.microsoft.com/office/drawing/2010/main">
        <mc:Choice Requires="a14">
          <p:sp>
            <p:nvSpPr>
              <p:cNvPr id="12" name="Rectangle 18">
                <a:extLst>
                  <a:ext uri="{FF2B5EF4-FFF2-40B4-BE49-F238E27FC236}">
                    <a16:creationId xmlns:a16="http://schemas.microsoft.com/office/drawing/2014/main" id="{F779A688-E1E2-4E97-A497-888D90599799}"/>
                  </a:ext>
                </a:extLst>
              </p:cNvPr>
              <p:cNvSpPr>
                <a:spLocks noChangeArrowheads="1"/>
              </p:cNvSpPr>
              <p:nvPr/>
            </p:nvSpPr>
            <p:spPr bwMode="auto">
              <a:xfrm>
                <a:off x="0" y="704310"/>
                <a:ext cx="4245098" cy="461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(c) </a:t>
                </a:r>
                <a:r>
                  <a:rPr lang="en-US" sz="2400" dirty="0">
                    <a:ea typeface="Calibri" panose="020F0502020204030204" pitchFamily="34" charset="0"/>
                    <a:cs typeface="Times New Roman" panose="02020603050405020304" pitchFamily="18" charset="0"/>
                  </a:rPr>
                  <a:t>Determine the net force on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libri" panose="020F0502020204030204" pitchFamily="34" charset="0"/>
                            <a:cs typeface="Times New Roman" panose="02020603050405020304" pitchFamily="18" charset="0"/>
                          </a:rPr>
                          <m:t>𝑞</m:t>
                        </m:r>
                      </m:e>
                      <m:sub>
                        <m:r>
                          <a:rPr lang="en-US" sz="2400" i="1">
                            <a:latin typeface="Cambria Math" panose="02040503050406030204" pitchFamily="18" charset="0"/>
                            <a:ea typeface="Calibri" panose="020F0502020204030204" pitchFamily="34" charset="0"/>
                            <a:cs typeface="Times New Roman" panose="02020603050405020304" pitchFamily="18" charset="0"/>
                          </a:rPr>
                          <m:t>1</m:t>
                        </m:r>
                      </m:sub>
                    </m:sSub>
                  </m:oMath>
                </a14:m>
                <a:endParaRPr kumimoji="0" lang="en-US" altLang="en-US" sz="2400" b="0" i="0" u="none" strike="noStrike" kern="0" cap="none" spc="0" normalizeH="0" baseline="0" noProof="0" dirty="0">
                  <a:ln>
                    <a:noFill/>
                  </a:ln>
                  <a:solidFill>
                    <a:srgbClr val="080800"/>
                  </a:solidFill>
                  <a:effectLst/>
                  <a:uLnTx/>
                  <a:uFillTx/>
                  <a:cs typeface="Times New Roman" panose="02020603050405020304" pitchFamily="18" charset="0"/>
                </a:endParaRPr>
              </a:p>
            </p:txBody>
          </p:sp>
        </mc:Choice>
        <mc:Fallback xmlns="">
          <p:sp>
            <p:nvSpPr>
              <p:cNvPr id="12" name="Rectangle 18">
                <a:extLst>
                  <a:ext uri="{FF2B5EF4-FFF2-40B4-BE49-F238E27FC236}">
                    <a16:creationId xmlns:a16="http://schemas.microsoft.com/office/drawing/2014/main" id="{F779A688-E1E2-4E97-A497-888D90599799}"/>
                  </a:ext>
                </a:extLst>
              </p:cNvPr>
              <p:cNvSpPr>
                <a:spLocks noRot="1" noChangeAspect="1" noMove="1" noResize="1" noEditPoints="1" noAdjustHandles="1" noChangeArrowheads="1" noChangeShapeType="1" noTextEdit="1"/>
              </p:cNvSpPr>
              <p:nvPr/>
            </p:nvSpPr>
            <p:spPr bwMode="auto">
              <a:xfrm>
                <a:off x="0" y="704310"/>
                <a:ext cx="4245098" cy="461665"/>
              </a:xfrm>
              <a:prstGeom prst="rect">
                <a:avLst/>
              </a:prstGeom>
              <a:blipFill>
                <a:blip r:embed="rId2"/>
                <a:stretch>
                  <a:fillRect l="-2155" t="-10667" b="-3066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2" name="Rectangle 1">
            <a:extLst>
              <a:ext uri="{FF2B5EF4-FFF2-40B4-BE49-F238E27FC236}">
                <a16:creationId xmlns:a16="http://schemas.microsoft.com/office/drawing/2014/main" id="{D88BD09B-662C-4F7D-87F1-47C7FC22C9F7}"/>
              </a:ext>
            </a:extLst>
          </p:cNvPr>
          <p:cNvSpPr/>
          <p:nvPr/>
        </p:nvSpPr>
        <p:spPr>
          <a:xfrm>
            <a:off x="306228" y="1165975"/>
            <a:ext cx="3837933" cy="2041585"/>
          </a:xfrm>
          <a:prstGeom prst="rect">
            <a:avLst/>
          </a:prstGeom>
        </p:spPr>
        <p:txBody>
          <a:bodyPr wrap="square">
            <a:spAutoFit/>
          </a:bodyPr>
          <a:lstStyle/>
          <a:p>
            <a:pPr>
              <a:lnSpc>
                <a:spcPct val="107000"/>
              </a:lnSpc>
              <a:spcAft>
                <a:spcPts val="800"/>
              </a:spcAft>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Since the forces are vectors and we are in an equilateral triangle, we need to use vector addition to calculate the net force. </a:t>
            </a:r>
          </a:p>
        </p:txBody>
      </p:sp>
      <p:sp>
        <p:nvSpPr>
          <p:cNvPr id="5" name="Rectangle 4">
            <a:extLst>
              <a:ext uri="{FF2B5EF4-FFF2-40B4-BE49-F238E27FC236}">
                <a16:creationId xmlns:a16="http://schemas.microsoft.com/office/drawing/2014/main" id="{F1CF98E8-A74B-4217-AD94-4824662C0365}"/>
              </a:ext>
            </a:extLst>
          </p:cNvPr>
          <p:cNvSpPr/>
          <p:nvPr/>
        </p:nvSpPr>
        <p:spPr>
          <a:xfrm>
            <a:off x="125427" y="3245031"/>
            <a:ext cx="7638630" cy="460895"/>
          </a:xfrm>
          <a:prstGeom prst="rect">
            <a:avLst/>
          </a:prstGeom>
        </p:spPr>
        <p:txBody>
          <a:bodyPr wrap="none">
            <a:spAutoFit/>
          </a:bodyPr>
          <a:lstStyle/>
          <a:p>
            <a:pPr>
              <a:lnSpc>
                <a:spcPct val="107000"/>
              </a:lnSpc>
              <a:spcAft>
                <a:spcPts val="800"/>
              </a:spcAft>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Using the formula for the resultant of two forces at an angle:</a:t>
            </a: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C9D5B6D6-9F15-4BE2-982B-8B955975FE99}"/>
                  </a:ext>
                </a:extLst>
              </p:cNvPr>
              <p:cNvSpPr/>
              <p:nvPr/>
            </p:nvSpPr>
            <p:spPr>
              <a:xfrm>
                <a:off x="2717647" y="3845777"/>
                <a:ext cx="4671535" cy="43306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000" i="1" smtClean="0">
                              <a:latin typeface="Cambria Math" panose="02040503050406030204" pitchFamily="18" charset="0"/>
                            </a:rPr>
                          </m:ctrlPr>
                        </m:sSubSupPr>
                        <m:e>
                          <m:r>
                            <a:rPr lang="en-US" sz="2000" i="1">
                              <a:latin typeface="Cambria Math" panose="02040503050406030204" pitchFamily="18" charset="0"/>
                            </a:rPr>
                            <m:t>𝐹</m:t>
                          </m:r>
                        </m:e>
                        <m:sub>
                          <m:r>
                            <a:rPr lang="en-US" sz="2000" i="1">
                              <a:latin typeface="Cambria Math" panose="02040503050406030204" pitchFamily="18" charset="0"/>
                            </a:rPr>
                            <m:t>𝑛𝑒𝑡</m:t>
                          </m:r>
                        </m:sub>
                        <m:sup>
                          <m:r>
                            <a:rPr lang="en-US" sz="2000">
                              <a:latin typeface="Cambria Math" panose="02040503050406030204" pitchFamily="18" charset="0"/>
                            </a:rPr>
                            <m:t>2</m:t>
                          </m:r>
                        </m:sup>
                      </m:sSubSup>
                      <m:r>
                        <a:rPr lang="en-US" sz="200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𝐹</m:t>
                          </m:r>
                        </m:e>
                        <m:sub>
                          <m:r>
                            <a:rPr lang="en-US" sz="2000">
                              <a:latin typeface="Cambria Math" panose="02040503050406030204" pitchFamily="18" charset="0"/>
                            </a:rPr>
                            <m:t>12</m:t>
                          </m:r>
                        </m:sub>
                        <m:sup>
                          <m:r>
                            <a:rPr lang="en-US" sz="2000">
                              <a:latin typeface="Cambria Math" panose="02040503050406030204" pitchFamily="18" charset="0"/>
                            </a:rPr>
                            <m:t>2</m:t>
                          </m:r>
                        </m:sup>
                      </m:sSubSup>
                      <m:r>
                        <a:rPr lang="en-US" sz="200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𝐹</m:t>
                          </m:r>
                        </m:e>
                        <m:sub>
                          <m:r>
                            <a:rPr lang="en-US" sz="2000">
                              <a:latin typeface="Cambria Math" panose="02040503050406030204" pitchFamily="18" charset="0"/>
                            </a:rPr>
                            <m:t>13</m:t>
                          </m:r>
                        </m:sub>
                        <m:sup>
                          <m:r>
                            <a:rPr lang="en-US" sz="2000">
                              <a:latin typeface="Cambria Math" panose="02040503050406030204" pitchFamily="18" charset="0"/>
                            </a:rPr>
                            <m:t>2</m:t>
                          </m:r>
                        </m:sup>
                      </m:sSubSup>
                      <m:r>
                        <a:rPr lang="en-US" sz="2000" b="0" i="0" smtClean="0">
                          <a:latin typeface="Cambria Math" panose="02040503050406030204" pitchFamily="18" charset="0"/>
                        </a:rPr>
                        <m:t>−</m:t>
                      </m:r>
                      <m:r>
                        <a:rPr lang="en-US" sz="2000">
                          <a:latin typeface="Cambria Math" panose="02040503050406030204" pitchFamily="18" charset="0"/>
                        </a:rPr>
                        <m:t>2</m:t>
                      </m:r>
                      <m:sSubSup>
                        <m:sSubSupPr>
                          <m:ctrlPr>
                            <a:rPr lang="en-US" sz="2000" i="1">
                              <a:latin typeface="Cambria Math" panose="02040503050406030204" pitchFamily="18" charset="0"/>
                            </a:rPr>
                          </m:ctrlPr>
                        </m:sSubSupPr>
                        <m:e>
                          <m:r>
                            <a:rPr lang="en-US" sz="2000" i="1">
                              <a:latin typeface="Cambria Math" panose="02040503050406030204" pitchFamily="18" charset="0"/>
                            </a:rPr>
                            <m:t>𝐹</m:t>
                          </m:r>
                        </m:e>
                        <m:sub>
                          <m:r>
                            <a:rPr lang="en-US" sz="2000">
                              <a:latin typeface="Cambria Math" panose="02040503050406030204" pitchFamily="18" charset="0"/>
                            </a:rPr>
                            <m:t>12</m:t>
                          </m:r>
                        </m:sub>
                        <m:sup/>
                      </m:sSubSup>
                      <m:sSubSup>
                        <m:sSubSupPr>
                          <m:ctrlPr>
                            <a:rPr lang="en-US" sz="2000" i="1">
                              <a:latin typeface="Cambria Math" panose="02040503050406030204" pitchFamily="18" charset="0"/>
                            </a:rPr>
                          </m:ctrlPr>
                        </m:sSubSupPr>
                        <m:e>
                          <m:r>
                            <a:rPr lang="en-US" sz="2000" i="1">
                              <a:latin typeface="Cambria Math" panose="02040503050406030204" pitchFamily="18" charset="0"/>
                            </a:rPr>
                            <m:t>𝐹</m:t>
                          </m:r>
                        </m:e>
                        <m:sub>
                          <m:r>
                            <a:rPr lang="en-US" sz="2000">
                              <a:latin typeface="Cambria Math" panose="02040503050406030204" pitchFamily="18" charset="0"/>
                            </a:rPr>
                            <m:t>13</m:t>
                          </m:r>
                        </m:sub>
                        <m:sup/>
                      </m:sSubSup>
                      <m:r>
                        <a:rPr lang="en-US" sz="2000" i="1">
                          <a:latin typeface="Cambria Math" panose="02040503050406030204" pitchFamily="18" charset="0"/>
                        </a:rPr>
                        <m:t>𝑐𝑜𝑠</m:t>
                      </m:r>
                      <m:d>
                        <m:dPr>
                          <m:ctrlPr>
                            <a:rPr lang="en-US" sz="2000" i="1">
                              <a:latin typeface="Cambria Math" panose="02040503050406030204" pitchFamily="18" charset="0"/>
                            </a:rPr>
                          </m:ctrlPr>
                        </m:dPr>
                        <m:e>
                          <m:r>
                            <a:rPr lang="en-US" sz="2000" b="0" i="1" smtClean="0">
                              <a:latin typeface="Cambria Math" panose="02040503050406030204" pitchFamily="18" charset="0"/>
                            </a:rPr>
                            <m:t>180−</m:t>
                          </m:r>
                          <m:r>
                            <a:rPr lang="en-US" sz="2000" i="1">
                              <a:latin typeface="Cambria Math" panose="02040503050406030204" pitchFamily="18" charset="0"/>
                            </a:rPr>
                            <m:t>𝜃</m:t>
                          </m:r>
                        </m:e>
                      </m:d>
                    </m:oMath>
                  </m:oMathPara>
                </a14:m>
                <a:endParaRPr lang="en-US" sz="2000" dirty="0"/>
              </a:p>
            </p:txBody>
          </p:sp>
        </mc:Choice>
        <mc:Fallback xmlns="">
          <p:sp>
            <p:nvSpPr>
              <p:cNvPr id="6" name="Rectangle 5">
                <a:extLst>
                  <a:ext uri="{FF2B5EF4-FFF2-40B4-BE49-F238E27FC236}">
                    <a16:creationId xmlns:a16="http://schemas.microsoft.com/office/drawing/2014/main" id="{C9D5B6D6-9F15-4BE2-982B-8B955975FE99}"/>
                  </a:ext>
                </a:extLst>
              </p:cNvPr>
              <p:cNvSpPr>
                <a:spLocks noRot="1" noChangeAspect="1" noMove="1" noResize="1" noEditPoints="1" noAdjustHandles="1" noChangeArrowheads="1" noChangeShapeType="1" noTextEdit="1"/>
              </p:cNvSpPr>
              <p:nvPr/>
            </p:nvSpPr>
            <p:spPr>
              <a:xfrm>
                <a:off x="2717647" y="3845777"/>
                <a:ext cx="4671535" cy="433067"/>
              </a:xfrm>
              <a:prstGeom prst="rect">
                <a:avLst/>
              </a:prstGeom>
              <a:blipFill>
                <a:blip r:embed="rId3"/>
                <a:stretch>
                  <a:fillRect b="-42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6CC05257-5096-48B0-B839-1F26AD6B282F}"/>
                  </a:ext>
                </a:extLst>
              </p:cNvPr>
              <p:cNvSpPr/>
              <p:nvPr/>
            </p:nvSpPr>
            <p:spPr>
              <a:xfrm>
                <a:off x="2379619" y="4443232"/>
                <a:ext cx="4864024" cy="7186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𝑛𝑒𝑡</m:t>
                          </m:r>
                        </m:sub>
                      </m:sSub>
                      <m:r>
                        <a:rPr lang="en-US" sz="2000">
                          <a:latin typeface="Cambria Math" panose="02040503050406030204" pitchFamily="18" charset="0"/>
                        </a:rPr>
                        <m:t>=</m:t>
                      </m:r>
                      <m:rad>
                        <m:radPr>
                          <m:degHide m:val="on"/>
                          <m:ctrlPr>
                            <a:rPr lang="en-US" sz="2000" i="1">
                              <a:latin typeface="Cambria Math" panose="02040503050406030204" pitchFamily="18" charset="0"/>
                            </a:rPr>
                          </m:ctrlPr>
                        </m:radPr>
                        <m:deg/>
                        <m:e>
                          <m:sSubSup>
                            <m:sSubSupPr>
                              <m:ctrlPr>
                                <a:rPr lang="en-US" sz="2000" i="1">
                                  <a:latin typeface="Cambria Math" panose="02040503050406030204" pitchFamily="18" charset="0"/>
                                </a:rPr>
                              </m:ctrlPr>
                            </m:sSubSupPr>
                            <m:e>
                              <m:r>
                                <a:rPr lang="en-US" sz="2000" i="1">
                                  <a:latin typeface="Cambria Math" panose="02040503050406030204" pitchFamily="18" charset="0"/>
                                </a:rPr>
                                <m:t>𝐹</m:t>
                              </m:r>
                            </m:e>
                            <m:sub>
                              <m:r>
                                <a:rPr lang="en-US" sz="2000">
                                  <a:latin typeface="Cambria Math" panose="02040503050406030204" pitchFamily="18" charset="0"/>
                                </a:rPr>
                                <m:t>12</m:t>
                              </m:r>
                            </m:sub>
                            <m:sup>
                              <m:r>
                                <a:rPr lang="en-US" sz="2000">
                                  <a:latin typeface="Cambria Math" panose="02040503050406030204" pitchFamily="18" charset="0"/>
                                </a:rPr>
                                <m:t>2</m:t>
                              </m:r>
                            </m:sup>
                          </m:sSubSup>
                          <m:r>
                            <a:rPr lang="en-US" sz="200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𝐹</m:t>
                              </m:r>
                            </m:e>
                            <m:sub>
                              <m:r>
                                <a:rPr lang="en-US" sz="2000">
                                  <a:latin typeface="Cambria Math" panose="02040503050406030204" pitchFamily="18" charset="0"/>
                                </a:rPr>
                                <m:t>13</m:t>
                              </m:r>
                            </m:sub>
                            <m:sup>
                              <m:r>
                                <a:rPr lang="en-US" sz="2000">
                                  <a:latin typeface="Cambria Math" panose="02040503050406030204" pitchFamily="18" charset="0"/>
                                </a:rPr>
                                <m:t>2</m:t>
                              </m:r>
                            </m:sup>
                          </m:sSubSup>
                          <m:r>
                            <a:rPr lang="en-US" sz="2000" b="0" i="0" smtClean="0">
                              <a:latin typeface="Cambria Math" panose="02040503050406030204" pitchFamily="18" charset="0"/>
                            </a:rPr>
                            <m:t>−</m:t>
                          </m:r>
                          <m:r>
                            <a:rPr lang="en-US" sz="2000">
                              <a:latin typeface="Cambria Math" panose="02040503050406030204" pitchFamily="18" charset="0"/>
                            </a:rPr>
                            <m:t>2</m:t>
                          </m:r>
                          <m:sSubSup>
                            <m:sSubSupPr>
                              <m:ctrlPr>
                                <a:rPr lang="en-US" sz="2000" i="1">
                                  <a:latin typeface="Cambria Math" panose="02040503050406030204" pitchFamily="18" charset="0"/>
                                </a:rPr>
                              </m:ctrlPr>
                            </m:sSubSupPr>
                            <m:e>
                              <m:r>
                                <a:rPr lang="en-US" sz="2000" i="1">
                                  <a:latin typeface="Cambria Math" panose="02040503050406030204" pitchFamily="18" charset="0"/>
                                </a:rPr>
                                <m:t>𝐹</m:t>
                              </m:r>
                            </m:e>
                            <m:sub>
                              <m:r>
                                <a:rPr lang="en-US" sz="2000">
                                  <a:latin typeface="Cambria Math" panose="02040503050406030204" pitchFamily="18" charset="0"/>
                                </a:rPr>
                                <m:t>12</m:t>
                              </m:r>
                            </m:sub>
                            <m:sup/>
                          </m:sSubSup>
                          <m:sSubSup>
                            <m:sSubSupPr>
                              <m:ctrlPr>
                                <a:rPr lang="en-US" sz="2000" i="1">
                                  <a:latin typeface="Cambria Math" panose="02040503050406030204" pitchFamily="18" charset="0"/>
                                </a:rPr>
                              </m:ctrlPr>
                            </m:sSubSupPr>
                            <m:e>
                              <m:r>
                                <a:rPr lang="en-US" sz="2000" i="1">
                                  <a:latin typeface="Cambria Math" panose="02040503050406030204" pitchFamily="18" charset="0"/>
                                </a:rPr>
                                <m:t>𝐹</m:t>
                              </m:r>
                            </m:e>
                            <m:sub>
                              <m:r>
                                <a:rPr lang="en-US" sz="2000">
                                  <a:latin typeface="Cambria Math" panose="02040503050406030204" pitchFamily="18" charset="0"/>
                                </a:rPr>
                                <m:t>13</m:t>
                              </m:r>
                            </m:sub>
                            <m:sup/>
                          </m:sSubSup>
                          <m:r>
                            <a:rPr lang="en-US" sz="2000" i="1">
                              <a:latin typeface="Cambria Math" panose="02040503050406030204" pitchFamily="18" charset="0"/>
                            </a:rPr>
                            <m:t>𝑐𝑜𝑠</m:t>
                          </m:r>
                          <m:d>
                            <m:dPr>
                              <m:ctrlPr>
                                <a:rPr lang="en-US" sz="2000" i="1">
                                  <a:latin typeface="Cambria Math" panose="02040503050406030204" pitchFamily="18" charset="0"/>
                                </a:rPr>
                              </m:ctrlPr>
                            </m:dPr>
                            <m:e>
                              <m:r>
                                <a:rPr lang="en-US" sz="2000" b="0" i="1" smtClean="0">
                                  <a:latin typeface="Cambria Math" panose="02040503050406030204" pitchFamily="18" charset="0"/>
                                </a:rPr>
                                <m:t>180−</m:t>
                              </m:r>
                              <m:r>
                                <a:rPr lang="en-US" sz="2000" i="1">
                                  <a:latin typeface="Cambria Math" panose="02040503050406030204" pitchFamily="18" charset="0"/>
                                </a:rPr>
                                <m:t>𝜃</m:t>
                              </m:r>
                            </m:e>
                          </m:d>
                        </m:e>
                      </m:rad>
                    </m:oMath>
                  </m:oMathPara>
                </a14:m>
                <a:endParaRPr lang="en-US" sz="2000" dirty="0"/>
              </a:p>
            </p:txBody>
          </p:sp>
        </mc:Choice>
        <mc:Fallback xmlns="">
          <p:sp>
            <p:nvSpPr>
              <p:cNvPr id="7" name="Rectangle 6">
                <a:extLst>
                  <a:ext uri="{FF2B5EF4-FFF2-40B4-BE49-F238E27FC236}">
                    <a16:creationId xmlns:a16="http://schemas.microsoft.com/office/drawing/2014/main" id="{6CC05257-5096-48B0-B839-1F26AD6B282F}"/>
                  </a:ext>
                </a:extLst>
              </p:cNvPr>
              <p:cNvSpPr>
                <a:spLocks noRot="1" noChangeAspect="1" noMove="1" noResize="1" noEditPoints="1" noAdjustHandles="1" noChangeArrowheads="1" noChangeShapeType="1" noTextEdit="1"/>
              </p:cNvSpPr>
              <p:nvPr/>
            </p:nvSpPr>
            <p:spPr>
              <a:xfrm>
                <a:off x="2379619" y="4443232"/>
                <a:ext cx="4864024" cy="71865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Rectangle 12">
                <a:extLst>
                  <a:ext uri="{FF2B5EF4-FFF2-40B4-BE49-F238E27FC236}">
                    <a16:creationId xmlns:a16="http://schemas.microsoft.com/office/drawing/2014/main" id="{C828696D-2C62-493A-B6D4-B9BB908E0462}"/>
                  </a:ext>
                </a:extLst>
              </p:cNvPr>
              <p:cNvSpPr/>
              <p:nvPr/>
            </p:nvSpPr>
            <p:spPr>
              <a:xfrm>
                <a:off x="893246" y="5411629"/>
                <a:ext cx="6421954" cy="46506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𝑛𝑒𝑡</m:t>
                          </m:r>
                        </m:sub>
                      </m:sSub>
                      <m:r>
                        <a:rPr lang="en-US" sz="2000">
                          <a:latin typeface="Cambria Math" panose="02040503050406030204" pitchFamily="18" charset="0"/>
                        </a:rPr>
                        <m:t>=</m:t>
                      </m:r>
                      <m:rad>
                        <m:radPr>
                          <m:degHide m:val="on"/>
                          <m:ctrlPr>
                            <a:rPr lang="en-US" sz="2000" i="1">
                              <a:latin typeface="Cambria Math" panose="02040503050406030204" pitchFamily="18" charset="0"/>
                            </a:rPr>
                          </m:ctrlPr>
                        </m:radPr>
                        <m:deg/>
                        <m:e>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r>
                                    <a:rPr lang="en-US" sz="2000">
                                      <a:latin typeface="Cambria Math" panose="02040503050406030204" pitchFamily="18" charset="0"/>
                                    </a:rPr>
                                    <m:t>13</m:t>
                                  </m:r>
                                  <m:r>
                                    <a:rPr lang="en-US" sz="2000" b="0" i="0" smtClean="0">
                                      <a:latin typeface="Cambria Math" panose="02040503050406030204" pitchFamily="18" charset="0"/>
                                    </a:rPr>
                                    <m:t>.</m:t>
                                  </m:r>
                                  <m:r>
                                    <a:rPr lang="en-US" sz="2000">
                                      <a:latin typeface="Cambria Math" panose="02040503050406030204" pitchFamily="18" charset="0"/>
                                    </a:rPr>
                                    <m:t>5</m:t>
                                  </m:r>
                                </m:e>
                              </m:d>
                            </m:e>
                            <m:sup>
                              <m:r>
                                <a:rPr lang="en-US" sz="2000">
                                  <a:latin typeface="Cambria Math" panose="02040503050406030204" pitchFamily="18" charset="0"/>
                                </a:rPr>
                                <m:t>2</m:t>
                              </m:r>
                            </m:sup>
                          </m:sSup>
                          <m:r>
                            <a:rPr lang="en-US" sz="2000">
                              <a:latin typeface="Cambria Math" panose="02040503050406030204" pitchFamily="18" charset="0"/>
                            </a:rPr>
                            <m:t>+</m:t>
                          </m:r>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r>
                                    <a:rPr lang="en-US" sz="2000" b="0" i="0" smtClean="0">
                                      <a:latin typeface="Cambria Math" panose="02040503050406030204" pitchFamily="18" charset="0"/>
                                    </a:rPr>
                                    <m:t>13</m:t>
                                  </m:r>
                                  <m:r>
                                    <a:rPr lang="en-US" sz="2000" b="0" i="0" smtClean="0">
                                      <a:latin typeface="Cambria Math" panose="02040503050406030204" pitchFamily="18" charset="0"/>
                                    </a:rPr>
                                    <m:t>.</m:t>
                                  </m:r>
                                  <m:r>
                                    <a:rPr lang="en-US" sz="2000" b="0" i="0" smtClean="0">
                                      <a:latin typeface="Cambria Math" panose="02040503050406030204" pitchFamily="18" charset="0"/>
                                    </a:rPr>
                                    <m:t>5</m:t>
                                  </m:r>
                                </m:e>
                              </m:d>
                            </m:e>
                            <m:sup>
                              <m:r>
                                <a:rPr lang="en-US" sz="2000">
                                  <a:latin typeface="Cambria Math" panose="02040503050406030204" pitchFamily="18" charset="0"/>
                                </a:rPr>
                                <m:t>2</m:t>
                              </m:r>
                            </m:sup>
                          </m:sSup>
                          <m:r>
                            <a:rPr lang="en-US" sz="2000" b="0" i="0" smtClean="0">
                              <a:latin typeface="Cambria Math" panose="02040503050406030204" pitchFamily="18" charset="0"/>
                            </a:rPr>
                            <m:t>−</m:t>
                          </m:r>
                          <m:r>
                            <a:rPr lang="en-US" sz="2000">
                              <a:latin typeface="Cambria Math" panose="02040503050406030204" pitchFamily="18" charset="0"/>
                            </a:rPr>
                            <m:t>2</m:t>
                          </m:r>
                          <m:d>
                            <m:dPr>
                              <m:ctrlPr>
                                <a:rPr lang="en-US" sz="2000" i="1">
                                  <a:latin typeface="Cambria Math" panose="02040503050406030204" pitchFamily="18" charset="0"/>
                                </a:rPr>
                              </m:ctrlPr>
                            </m:dPr>
                            <m:e>
                              <m:r>
                                <a:rPr lang="en-US" sz="2000">
                                  <a:latin typeface="Cambria Math" panose="02040503050406030204" pitchFamily="18" charset="0"/>
                                </a:rPr>
                                <m:t>13</m:t>
                              </m:r>
                              <m:r>
                                <a:rPr lang="en-US" sz="2000" b="0" i="0" smtClean="0">
                                  <a:latin typeface="Cambria Math" panose="02040503050406030204" pitchFamily="18" charset="0"/>
                                </a:rPr>
                                <m:t>.</m:t>
                              </m:r>
                              <m:r>
                                <a:rPr lang="en-US" sz="2000">
                                  <a:latin typeface="Cambria Math" panose="02040503050406030204" pitchFamily="18" charset="0"/>
                                </a:rPr>
                                <m:t>5</m:t>
                              </m:r>
                            </m:e>
                          </m:d>
                          <m:d>
                            <m:dPr>
                              <m:ctrlPr>
                                <a:rPr lang="en-US" sz="2000" i="1">
                                  <a:latin typeface="Cambria Math" panose="02040503050406030204" pitchFamily="18" charset="0"/>
                                </a:rPr>
                              </m:ctrlPr>
                            </m:dPr>
                            <m:e>
                              <m:r>
                                <a:rPr lang="en-US" sz="2000" b="0" i="0" smtClean="0">
                                  <a:latin typeface="Cambria Math" panose="02040503050406030204" pitchFamily="18" charset="0"/>
                                </a:rPr>
                                <m:t>1</m:t>
                              </m:r>
                              <m:r>
                                <a:rPr lang="en-US" sz="2000" b="0" i="1" smtClean="0">
                                  <a:latin typeface="Cambria Math" panose="02040503050406030204" pitchFamily="18" charset="0"/>
                                </a:rPr>
                                <m:t>3</m:t>
                              </m:r>
                              <m:r>
                                <a:rPr lang="en-US" sz="2000" b="0" i="1" smtClean="0">
                                  <a:latin typeface="Cambria Math" panose="02040503050406030204" pitchFamily="18" charset="0"/>
                                </a:rPr>
                                <m:t>.</m:t>
                              </m:r>
                              <m:r>
                                <a:rPr lang="en-US" sz="2000" b="0" i="1" smtClean="0">
                                  <a:latin typeface="Cambria Math" panose="02040503050406030204" pitchFamily="18" charset="0"/>
                                </a:rPr>
                                <m:t>5</m:t>
                              </m:r>
                            </m:e>
                          </m:d>
                          <m:r>
                            <a:rPr lang="en-US" sz="2000" i="1">
                              <a:latin typeface="Cambria Math" panose="02040503050406030204" pitchFamily="18" charset="0"/>
                            </a:rPr>
                            <m:t>𝑐𝑜𝑠</m:t>
                          </m:r>
                          <m:d>
                            <m:dPr>
                              <m:ctrlPr>
                                <a:rPr lang="en-US" sz="2000" i="1">
                                  <a:latin typeface="Cambria Math" panose="02040503050406030204" pitchFamily="18" charset="0"/>
                                </a:rPr>
                              </m:ctrlPr>
                            </m:dPr>
                            <m:e>
                              <m:r>
                                <a:rPr lang="en-US" sz="2000" b="0" i="0" smtClean="0">
                                  <a:latin typeface="Cambria Math" panose="02040503050406030204" pitchFamily="18" charset="0"/>
                                </a:rPr>
                                <m:t>60</m:t>
                              </m:r>
                              <m:r>
                                <a:rPr lang="en-US" sz="2000">
                                  <a:latin typeface="Cambria Math" panose="02040503050406030204" pitchFamily="18" charset="0"/>
                                </a:rPr>
                                <m:t>°</m:t>
                              </m:r>
                            </m:e>
                          </m:d>
                        </m:e>
                      </m:rad>
                    </m:oMath>
                  </m:oMathPara>
                </a14:m>
                <a:endParaRPr lang="en-US" sz="2000" dirty="0"/>
              </a:p>
            </p:txBody>
          </p:sp>
        </mc:Choice>
        <mc:Fallback>
          <p:sp>
            <p:nvSpPr>
              <p:cNvPr id="13" name="Rectangle 12">
                <a:extLst>
                  <a:ext uri="{FF2B5EF4-FFF2-40B4-BE49-F238E27FC236}">
                    <a16:creationId xmlns:a16="http://schemas.microsoft.com/office/drawing/2014/main" id="{C828696D-2C62-493A-B6D4-B9BB908E0462}"/>
                  </a:ext>
                </a:extLst>
              </p:cNvPr>
              <p:cNvSpPr>
                <a:spLocks noRot="1" noChangeAspect="1" noMove="1" noResize="1" noEditPoints="1" noAdjustHandles="1" noChangeArrowheads="1" noChangeShapeType="1" noTextEdit="1"/>
              </p:cNvSpPr>
              <p:nvPr/>
            </p:nvSpPr>
            <p:spPr>
              <a:xfrm>
                <a:off x="893246" y="5411629"/>
                <a:ext cx="6421954" cy="46506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Rectangle 14">
                <a:extLst>
                  <a:ext uri="{FF2B5EF4-FFF2-40B4-BE49-F238E27FC236}">
                    <a16:creationId xmlns:a16="http://schemas.microsoft.com/office/drawing/2014/main" id="{2E713891-5D69-4565-B6F5-7DF9DA37B891}"/>
                  </a:ext>
                </a:extLst>
              </p:cNvPr>
              <p:cNvSpPr/>
              <p:nvPr/>
            </p:nvSpPr>
            <p:spPr>
              <a:xfrm>
                <a:off x="3305534" y="6228483"/>
                <a:ext cx="1706043"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𝑛𝑒𝑡</m:t>
                          </m:r>
                        </m:sub>
                      </m:sSub>
                      <m:r>
                        <a:rPr lang="en-US" sz="2000">
                          <a:latin typeface="Cambria Math" panose="02040503050406030204" pitchFamily="18" charset="0"/>
                        </a:rPr>
                        <m:t>=1</m:t>
                      </m:r>
                      <m:r>
                        <a:rPr lang="en-US" sz="2000" b="0" i="0" smtClean="0">
                          <a:latin typeface="Cambria Math" panose="02040503050406030204" pitchFamily="18" charset="0"/>
                        </a:rPr>
                        <m:t>3</m:t>
                      </m:r>
                      <m:r>
                        <a:rPr lang="en-US" sz="2000" b="0" i="0" smtClean="0">
                          <a:latin typeface="Cambria Math" panose="02040503050406030204" pitchFamily="18" charset="0"/>
                        </a:rPr>
                        <m:t>.</m:t>
                      </m:r>
                      <m:r>
                        <a:rPr lang="en-US" sz="2000" b="0" i="0" smtClean="0">
                          <a:latin typeface="Cambria Math" panose="02040503050406030204" pitchFamily="18" charset="0"/>
                        </a:rPr>
                        <m:t>5</m:t>
                      </m:r>
                      <m:r>
                        <a:rPr lang="en-US" sz="2000" b="0" i="1" smtClean="0">
                          <a:latin typeface="Cambria Math" panose="02040503050406030204" pitchFamily="18" charset="0"/>
                        </a:rPr>
                        <m:t>𝑁</m:t>
                      </m:r>
                    </m:oMath>
                  </m:oMathPara>
                </a14:m>
                <a:endParaRPr lang="en-US" sz="2000" dirty="0"/>
              </a:p>
            </p:txBody>
          </p:sp>
        </mc:Choice>
        <mc:Fallback>
          <p:sp>
            <p:nvSpPr>
              <p:cNvPr id="15" name="Rectangle 14">
                <a:extLst>
                  <a:ext uri="{FF2B5EF4-FFF2-40B4-BE49-F238E27FC236}">
                    <a16:creationId xmlns:a16="http://schemas.microsoft.com/office/drawing/2014/main" id="{2E713891-5D69-4565-B6F5-7DF9DA37B891}"/>
                  </a:ext>
                </a:extLst>
              </p:cNvPr>
              <p:cNvSpPr>
                <a:spLocks noRot="1" noChangeAspect="1" noMove="1" noResize="1" noEditPoints="1" noAdjustHandles="1" noChangeArrowheads="1" noChangeShapeType="1" noTextEdit="1"/>
              </p:cNvSpPr>
              <p:nvPr/>
            </p:nvSpPr>
            <p:spPr>
              <a:xfrm>
                <a:off x="3305534" y="6228483"/>
                <a:ext cx="1706043" cy="400110"/>
              </a:xfrm>
              <a:prstGeom prst="rect">
                <a:avLst/>
              </a:prstGeom>
              <a:blipFill>
                <a:blip r:embed="rId6"/>
                <a:stretch>
                  <a:fillRect b="-1538"/>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94006E87-CE3B-4ACF-BD33-B273CAC70BD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42614" y="797391"/>
            <a:ext cx="3837934" cy="2447640"/>
          </a:xfrm>
          <a:prstGeom prst="rect">
            <a:avLst/>
          </a:prstGeom>
        </p:spPr>
      </p:pic>
    </p:spTree>
    <p:extLst>
      <p:ext uri="{BB962C8B-B14F-4D97-AF65-F5344CB8AC3E}">
        <p14:creationId xmlns:p14="http://schemas.microsoft.com/office/powerpoint/2010/main" val="1532902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 grpId="0"/>
      <p:bldP spid="5" grpId="0"/>
      <p:bldP spid="6" grpId="0"/>
      <p:bldP spid="7" grpId="0"/>
      <p:bldP spid="13"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1: ANSWER</a:t>
            </a:r>
          </a:p>
        </p:txBody>
      </p:sp>
      <p:sp>
        <p:nvSpPr>
          <p:cNvPr id="12" name="Rectangle 18">
            <a:extLst>
              <a:ext uri="{FF2B5EF4-FFF2-40B4-BE49-F238E27FC236}">
                <a16:creationId xmlns:a16="http://schemas.microsoft.com/office/drawing/2014/main" id="{F779A688-E1E2-4E97-A497-888D90599799}"/>
              </a:ext>
            </a:extLst>
          </p:cNvPr>
          <p:cNvSpPr>
            <a:spLocks noChangeArrowheads="1"/>
          </p:cNvSpPr>
          <p:nvPr/>
        </p:nvSpPr>
        <p:spPr bwMode="auto">
          <a:xfrm>
            <a:off x="-1" y="704310"/>
            <a:ext cx="855677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(d) </a:t>
            </a:r>
            <a:r>
              <a:rPr lang="en-US" altLang="en-US" sz="2400" kern="0" dirty="0">
                <a:solidFill>
                  <a:srgbClr val="080800"/>
                </a:solidFill>
                <a:cs typeface="Times New Roman" panose="02020603050405020304" pitchFamily="18" charset="0"/>
              </a:rPr>
              <a:t>Diagram</a:t>
            </a:r>
            <a:r>
              <a:rPr lang="en-US" sz="2400" dirty="0">
                <a:ea typeface="Calibri" panose="020F0502020204030204" pitchFamily="34" charset="0"/>
                <a:cs typeface="Times New Roman" panose="02020603050405020304" pitchFamily="18" charset="0"/>
              </a:rPr>
              <a:t> showing the arrangement of the charges and the forces </a:t>
            </a:r>
            <a:endParaRPr kumimoji="0" lang="en-US" altLang="en-US" sz="2400" b="0" i="0" u="none" strike="noStrike" kern="0" cap="none" spc="0" normalizeH="0" baseline="0" noProof="0" dirty="0">
              <a:ln>
                <a:noFill/>
              </a:ln>
              <a:solidFill>
                <a:srgbClr val="080800"/>
              </a:solidFill>
              <a:effectLst/>
              <a:uLnTx/>
              <a:uFillTx/>
              <a:cs typeface="Times New Roman" panose="02020603050405020304" pitchFamily="18" charset="0"/>
            </a:endParaRPr>
          </a:p>
        </p:txBody>
      </p:sp>
      <p:pic>
        <p:nvPicPr>
          <p:cNvPr id="4" name="Picture 3">
            <a:extLst>
              <a:ext uri="{FF2B5EF4-FFF2-40B4-BE49-F238E27FC236}">
                <a16:creationId xmlns:a16="http://schemas.microsoft.com/office/drawing/2014/main" id="{EDDF63EE-1A18-4D7B-8BCA-D60A984EC0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5302" y="1130578"/>
            <a:ext cx="6980767" cy="4451979"/>
          </a:xfrm>
          <a:prstGeom prst="rect">
            <a:avLst/>
          </a:prstGeom>
        </p:spPr>
      </p:pic>
      <p:sp>
        <p:nvSpPr>
          <p:cNvPr id="9" name="TextBox 8">
            <a:extLst>
              <a:ext uri="{FF2B5EF4-FFF2-40B4-BE49-F238E27FC236}">
                <a16:creationId xmlns:a16="http://schemas.microsoft.com/office/drawing/2014/main" id="{24AD31B9-7230-4AB9-B3D4-A5F33822E2A7}"/>
              </a:ext>
            </a:extLst>
          </p:cNvPr>
          <p:cNvSpPr txBox="1"/>
          <p:nvPr/>
        </p:nvSpPr>
        <p:spPr>
          <a:xfrm>
            <a:off x="407930" y="5025001"/>
            <a:ext cx="8328139" cy="1200329"/>
          </a:xfrm>
          <a:prstGeom prst="rect">
            <a:avLst/>
          </a:prstGeom>
          <a:noFill/>
        </p:spPr>
        <p:txBody>
          <a:bodyPr wrap="square" rtlCol="0">
            <a:spAutoFit/>
          </a:bodyPr>
          <a:lstStyle/>
          <a:p>
            <a:pPr algn="just"/>
            <a:r>
              <a:rPr lang="en-US" sz="2400" dirty="0">
                <a:latin typeface="+mj-lt"/>
              </a:rPr>
              <a:t>The direction of the force will be such that it bisects the 120 degree angle given that the two induced forces happen to be equal. </a:t>
            </a:r>
          </a:p>
        </p:txBody>
      </p:sp>
    </p:spTree>
    <p:extLst>
      <p:ext uri="{BB962C8B-B14F-4D97-AF65-F5344CB8AC3E}">
        <p14:creationId xmlns:p14="http://schemas.microsoft.com/office/powerpoint/2010/main" val="223843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2</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487F2406-70BD-4EE7-A55C-BB33CFB09CE2}"/>
                  </a:ext>
                </a:extLst>
              </p:cNvPr>
              <p:cNvSpPr/>
              <p:nvPr/>
            </p:nvSpPr>
            <p:spPr>
              <a:xfrm>
                <a:off x="153099" y="990572"/>
                <a:ext cx="8686799" cy="1697388"/>
              </a:xfrm>
              <a:prstGeom prst="rect">
                <a:avLst/>
              </a:prstGeom>
            </p:spPr>
            <p:txBody>
              <a:bodyPr wrap="square">
                <a:spAutoFit/>
              </a:bodyPr>
              <a:lstStyle/>
              <a:p>
                <a:pPr algn="just">
                  <a:lnSpc>
                    <a:spcPct val="107000"/>
                  </a:lnSpc>
                  <a:spcAft>
                    <a:spcPts val="800"/>
                  </a:spcAft>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If two electrons are each </a:t>
                </a:r>
                <a14:m>
                  <m:oMath xmlns:m="http://schemas.openxmlformats.org/officeDocument/2006/math">
                    <m:r>
                      <a:rPr lang="en-US" sz="2000" i="1" kern="100">
                        <a:latin typeface="Cambria Math" panose="02040503050406030204" pitchFamily="18" charset="0"/>
                        <a:ea typeface="Calibri" panose="020F0502020204030204" pitchFamily="34" charset="0"/>
                        <a:cs typeface="Times New Roman" panose="02020603050405020304" pitchFamily="18" charset="0"/>
                      </a:rPr>
                      <m:t>1.5×</m:t>
                    </m:r>
                    <m:sSup>
                      <m:sSupPr>
                        <m:ctrlPr>
                          <a:rPr lang="en-US" sz="2000" i="1" kern="100">
                            <a:latin typeface="Cambria Math" panose="02040503050406030204" pitchFamily="18" charset="0"/>
                            <a:ea typeface="Calibri" panose="020F0502020204030204" pitchFamily="34" charset="0"/>
                            <a:cs typeface="Times New Roman" panose="02020603050405020304" pitchFamily="18" charset="0"/>
                          </a:rPr>
                        </m:ctrlPr>
                      </m:sSupPr>
                      <m:e>
                        <m:r>
                          <a:rPr lang="en-US" sz="2000" i="1" kern="100">
                            <a:latin typeface="Cambria Math" panose="02040503050406030204" pitchFamily="18" charset="0"/>
                            <a:ea typeface="Calibri" panose="020F0502020204030204" pitchFamily="34" charset="0"/>
                            <a:cs typeface="Times New Roman" panose="02020603050405020304" pitchFamily="18" charset="0"/>
                          </a:rPr>
                          <m:t>10</m:t>
                        </m:r>
                      </m:e>
                      <m:sup>
                        <m:r>
                          <a:rPr lang="en-US" sz="2000" i="1" kern="100">
                            <a:latin typeface="Cambria Math" panose="02040503050406030204" pitchFamily="18" charset="0"/>
                            <a:ea typeface="Calibri" panose="020F0502020204030204" pitchFamily="34" charset="0"/>
                            <a:cs typeface="Times New Roman" panose="02020603050405020304" pitchFamily="18" charset="0"/>
                          </a:rPr>
                          <m:t>−10</m:t>
                        </m:r>
                      </m:sup>
                    </m:sSup>
                    <m:r>
                      <a:rPr lang="en-US" sz="2000" i="1" kern="100">
                        <a:latin typeface="Cambria Math" panose="02040503050406030204" pitchFamily="18" charset="0"/>
                        <a:ea typeface="Calibri" panose="020F0502020204030204" pitchFamily="34" charset="0"/>
                        <a:cs typeface="Times New Roman" panose="02020603050405020304" pitchFamily="18" charset="0"/>
                      </a:rPr>
                      <m:t> </m:t>
                    </m:r>
                    <m:r>
                      <a:rPr lang="en-US" sz="2000" i="1" kern="100">
                        <a:latin typeface="Cambria Math" panose="02040503050406030204" pitchFamily="18" charset="0"/>
                        <a:ea typeface="Calibri" panose="020F0502020204030204" pitchFamily="34" charset="0"/>
                        <a:cs typeface="Times New Roman" panose="02020603050405020304" pitchFamily="18" charset="0"/>
                      </a:rPr>
                      <m:t>𝑚</m:t>
                    </m:r>
                    <m:r>
                      <a:rPr lang="en-US" sz="2000" i="1" kern="100">
                        <a:latin typeface="Cambria Math" panose="02040503050406030204" pitchFamily="18" charset="0"/>
                        <a:ea typeface="Calibri" panose="020F0502020204030204" pitchFamily="34" charset="0"/>
                        <a:cs typeface="Times New Roman" panose="02020603050405020304" pitchFamily="18" charset="0"/>
                      </a:rPr>
                      <m:t> </m:t>
                    </m:r>
                  </m:oMath>
                </a14:m>
                <a:r>
                  <a:rPr lang="en-US" sz="2400" kern="100" dirty="0">
                    <a:latin typeface="Times New Roman" panose="02020603050405020304" pitchFamily="18" charset="0"/>
                    <a:ea typeface="Calibri" panose="020F0502020204030204" pitchFamily="34" charset="0"/>
                    <a:cs typeface="Times New Roman" panose="02020603050405020304" pitchFamily="18" charset="0"/>
                  </a:rPr>
                  <a:t>from a proton, as shown in Figure below, find the magnitude and direction of the net electrical force they will exert on the proton. The charge of an electron is </a:t>
                </a:r>
                <a14:m>
                  <m:oMath xmlns:m="http://schemas.openxmlformats.org/officeDocument/2006/math">
                    <m:sSup>
                      <m:sSupPr>
                        <m:ctrlPr>
                          <a:rPr lang="en-US" sz="2000" i="1" kern="100" smtClean="0">
                            <a:latin typeface="Cambria Math" panose="02040503050406030204" pitchFamily="18" charset="0"/>
                            <a:cs typeface="Times New Roman" panose="02020603050405020304" pitchFamily="18" charset="0"/>
                          </a:rPr>
                        </m:ctrlPr>
                      </m:sSupPr>
                      <m:e>
                        <m:r>
                          <m:rPr>
                            <m:nor/>
                          </m:rPr>
                          <a:rPr lang="en-US" sz="2000" kern="100">
                            <a:latin typeface="Times New Roman" panose="02020603050405020304" pitchFamily="18" charset="0"/>
                            <a:ea typeface="Calibri" panose="020F0502020204030204" pitchFamily="34" charset="0"/>
                            <a:cs typeface="Times New Roman" panose="02020603050405020304" pitchFamily="18" charset="0"/>
                          </a:rPr>
                          <m:t>1.6</m:t>
                        </m:r>
                        <m:r>
                          <a:rPr lang="en-US" sz="2000" i="1" kern="100"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0" i="1" kern="100" smtClean="0">
                            <a:latin typeface="Cambria Math" panose="02040503050406030204" pitchFamily="18" charset="0"/>
                            <a:cs typeface="Times New Roman" panose="02020603050405020304" pitchFamily="18" charset="0"/>
                          </a:rPr>
                          <m:t>10</m:t>
                        </m:r>
                      </m:e>
                      <m:sup>
                        <m:r>
                          <m:rPr>
                            <m:nor/>
                          </m:rPr>
                          <a:rPr lang="en-US" sz="2000" b="0" i="0" kern="100" smtClean="0">
                            <a:latin typeface="Cambria Math" panose="02040503050406030204" pitchFamily="18" charset="0"/>
                            <a:cs typeface="Times New Roman" panose="02020603050405020304" pitchFamily="18" charset="0"/>
                          </a:rPr>
                          <m:t>−19</m:t>
                        </m:r>
                      </m:sup>
                    </m:sSup>
                  </m:oMath>
                </a14:m>
                <a:r>
                  <a:rPr lang="en-US" sz="2400" kern="100" dirty="0">
                    <a:latin typeface="Times New Roman" panose="02020603050405020304" pitchFamily="18" charset="0"/>
                    <a:ea typeface="Calibri" panose="020F0502020204030204" pitchFamily="34" charset="0"/>
                    <a:cs typeface="Times New Roman" panose="02020603050405020304" pitchFamily="18" charset="0"/>
                  </a:rPr>
                  <a:t>C</a:t>
                </a:r>
              </a:p>
            </p:txBody>
          </p:sp>
        </mc:Choice>
        <mc:Fallback xmlns="">
          <p:sp>
            <p:nvSpPr>
              <p:cNvPr id="4" name="Rectangle 3">
                <a:extLst>
                  <a:ext uri="{FF2B5EF4-FFF2-40B4-BE49-F238E27FC236}">
                    <a16:creationId xmlns:a16="http://schemas.microsoft.com/office/drawing/2014/main" id="{487F2406-70BD-4EE7-A55C-BB33CFB09CE2}"/>
                  </a:ext>
                </a:extLst>
              </p:cNvPr>
              <p:cNvSpPr>
                <a:spLocks noRot="1" noChangeAspect="1" noMove="1" noResize="1" noEditPoints="1" noAdjustHandles="1" noChangeArrowheads="1" noChangeShapeType="1" noTextEdit="1"/>
              </p:cNvSpPr>
              <p:nvPr/>
            </p:nvSpPr>
            <p:spPr>
              <a:xfrm>
                <a:off x="153099" y="990572"/>
                <a:ext cx="8686799" cy="1697388"/>
              </a:xfrm>
              <a:prstGeom prst="rect">
                <a:avLst/>
              </a:prstGeom>
              <a:blipFill>
                <a:blip r:embed="rId2"/>
                <a:stretch>
                  <a:fillRect l="-1053" t="-2867" r="-1123" b="-430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4F233424-5918-47E8-A45C-C9FBEF9BE36D}"/>
              </a:ext>
            </a:extLst>
          </p:cNvPr>
          <p:cNvPicPr/>
          <p:nvPr/>
        </p:nvPicPr>
        <p:blipFill>
          <a:blip r:embed="rId3"/>
          <a:stretch>
            <a:fillRect/>
          </a:stretch>
        </p:blipFill>
        <p:spPr>
          <a:xfrm>
            <a:off x="2608008" y="2519015"/>
            <a:ext cx="3373342" cy="2444435"/>
          </a:xfrm>
          <a:prstGeom prst="rect">
            <a:avLst/>
          </a:prstGeom>
        </p:spPr>
      </p:pic>
    </p:spTree>
    <p:extLst>
      <p:ext uri="{BB962C8B-B14F-4D97-AF65-F5344CB8AC3E}">
        <p14:creationId xmlns:p14="http://schemas.microsoft.com/office/powerpoint/2010/main" val="1301793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2: ANSWER</a:t>
            </a:r>
          </a:p>
        </p:txBody>
      </p:sp>
      <p:sp>
        <p:nvSpPr>
          <p:cNvPr id="8" name="Rectangle 18">
            <a:extLst>
              <a:ext uri="{FF2B5EF4-FFF2-40B4-BE49-F238E27FC236}">
                <a16:creationId xmlns:a16="http://schemas.microsoft.com/office/drawing/2014/main" id="{5EEF21D8-E621-436B-8AEB-69574937C03E}"/>
              </a:ext>
            </a:extLst>
          </p:cNvPr>
          <p:cNvSpPr>
            <a:spLocks noChangeArrowheads="1"/>
          </p:cNvSpPr>
          <p:nvPr/>
        </p:nvSpPr>
        <p:spPr bwMode="auto">
          <a:xfrm>
            <a:off x="92278" y="2757405"/>
            <a:ext cx="87245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lang="en-US" altLang="en-US" sz="2400" kern="0" dirty="0">
                <a:solidFill>
                  <a:srgbClr val="080800"/>
                </a:solidFill>
                <a:cs typeface="Calibri" panose="020F0502020204030204" pitchFamily="34" charset="0"/>
              </a:rPr>
              <a:t>Calculate the Force between Each Electron and the Proton</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5BC94529-A611-4296-88C1-4E3B29193DFF}"/>
                  </a:ext>
                </a:extLst>
              </p:cNvPr>
              <p:cNvSpPr/>
              <p:nvPr/>
            </p:nvSpPr>
            <p:spPr>
              <a:xfrm>
                <a:off x="0" y="722474"/>
                <a:ext cx="8086988" cy="1954189"/>
              </a:xfrm>
              <a:prstGeom prst="rect">
                <a:avLst/>
              </a:prstGeom>
            </p:spPr>
            <p:txBody>
              <a:bodyPr wrap="square">
                <a:spAutoFit/>
              </a:bodyPr>
              <a:lstStyle/>
              <a:p>
                <a:pPr>
                  <a:lnSpc>
                    <a:spcPct val="107000"/>
                  </a:lnSpc>
                  <a:spcAft>
                    <a:spcPts val="800"/>
                  </a:spcAft>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We are given:</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The distance between each electron and the proton: </a:t>
                </a:r>
              </a:p>
              <a:p>
                <a:pPr marR="0" lvl="0">
                  <a:lnSpc>
                    <a:spcPct val="107000"/>
                  </a:lnSpc>
                  <a:spcBef>
                    <a:spcPts val="0"/>
                  </a:spcBef>
                  <a:spcAft>
                    <a:spcPts val="800"/>
                  </a:spcAft>
                  <a:buSzPts val="1000"/>
                  <a:tabLst>
                    <a:tab pos="457200" algn="l"/>
                  </a:tabLst>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r>
                      <a:rPr lang="en-US" sz="2400" i="1" kern="100">
                        <a:latin typeface="Cambria Math" panose="02040503050406030204" pitchFamily="18" charset="0"/>
                        <a:ea typeface="Calibri" panose="020F0502020204030204" pitchFamily="34" charset="0"/>
                        <a:cs typeface="Times New Roman" panose="02020603050405020304" pitchFamily="18" charset="0"/>
                      </a:rPr>
                      <m:t>𝑟</m:t>
                    </m:r>
                    <m:r>
                      <a:rPr lang="en-US" sz="2400" i="1" kern="100">
                        <a:latin typeface="Cambria Math" panose="02040503050406030204" pitchFamily="18" charset="0"/>
                        <a:ea typeface="Calibri" panose="020F0502020204030204" pitchFamily="34" charset="0"/>
                        <a:cs typeface="Times New Roman" panose="02020603050405020304" pitchFamily="18" charset="0"/>
                      </a:rPr>
                      <m:t>=1.5×</m:t>
                    </m:r>
                    <m:sSup>
                      <m:sSupPr>
                        <m:ctrlPr>
                          <a:rPr lang="en-US" sz="2400" i="1" kern="100">
                            <a:latin typeface="Cambria Math" panose="02040503050406030204" pitchFamily="18" charset="0"/>
                            <a:ea typeface="Calibri" panose="020F0502020204030204" pitchFamily="34" charset="0"/>
                            <a:cs typeface="Times New Roman" panose="02020603050405020304" pitchFamily="18" charset="0"/>
                          </a:rPr>
                        </m:ctrlPr>
                      </m:sSupPr>
                      <m:e>
                        <m:r>
                          <a:rPr lang="en-US" sz="2400" i="1" kern="100">
                            <a:latin typeface="Cambria Math" panose="02040503050406030204" pitchFamily="18" charset="0"/>
                            <a:ea typeface="Calibri" panose="020F0502020204030204" pitchFamily="34" charset="0"/>
                            <a:cs typeface="Times New Roman" panose="02020603050405020304" pitchFamily="18" charset="0"/>
                          </a:rPr>
                          <m:t>10</m:t>
                        </m:r>
                      </m:e>
                      <m:sup>
                        <m:r>
                          <a:rPr lang="en-US" sz="2400" i="1" kern="100">
                            <a:latin typeface="Cambria Math" panose="02040503050406030204" pitchFamily="18" charset="0"/>
                            <a:ea typeface="Calibri" panose="020F0502020204030204" pitchFamily="34" charset="0"/>
                            <a:cs typeface="Times New Roman" panose="02020603050405020304" pitchFamily="18" charset="0"/>
                          </a:rPr>
                          <m:t>−10</m:t>
                        </m:r>
                      </m:sup>
                    </m:sSup>
                    <m:r>
                      <a:rPr lang="en-US" sz="2400" i="1" kern="100">
                        <a:latin typeface="Cambria Math" panose="02040503050406030204" pitchFamily="18" charset="0"/>
                        <a:ea typeface="Calibri" panose="020F0502020204030204" pitchFamily="34" charset="0"/>
                        <a:cs typeface="Times New Roman" panose="02020603050405020304" pitchFamily="18" charset="0"/>
                      </a:rPr>
                      <m:t> </m:t>
                    </m:r>
                    <m:r>
                      <a:rPr lang="en-US" sz="2400" i="1" kern="100">
                        <a:latin typeface="Cambria Math" panose="02040503050406030204" pitchFamily="18" charset="0"/>
                        <a:ea typeface="Calibri" panose="020F0502020204030204" pitchFamily="34" charset="0"/>
                        <a:cs typeface="Times New Roman" panose="02020603050405020304" pitchFamily="18" charset="0"/>
                      </a:rPr>
                      <m:t>𝑚</m:t>
                    </m:r>
                  </m:oMath>
                </a14:m>
                <a:r>
                  <a:rPr lang="en-US" sz="2400" kern="100" dirty="0">
                    <a:latin typeface="Times New Roman" panose="02020603050405020304" pitchFamily="18" charset="0"/>
                    <a:ea typeface="Calibri" panose="020F0502020204030204" pitchFamily="34" charset="0"/>
                    <a:cs typeface="Times New Roman" panose="02020603050405020304" pitchFamily="18" charset="0"/>
                  </a:rPr>
                  <a:t>.</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The angle between the two forces acting on the proton is </a:t>
                </a:r>
                <a14:m>
                  <m:oMath xmlns:m="http://schemas.openxmlformats.org/officeDocument/2006/math">
                    <m:r>
                      <a:rPr lang="en-US" sz="2400" i="1" kern="100">
                        <a:latin typeface="Cambria Math" panose="02040503050406030204" pitchFamily="18" charset="0"/>
                        <a:ea typeface="Calibri" panose="020F0502020204030204" pitchFamily="34" charset="0"/>
                        <a:cs typeface="Times New Roman" panose="02020603050405020304" pitchFamily="18" charset="0"/>
                      </a:rPr>
                      <m:t>65°</m:t>
                    </m:r>
                  </m:oMath>
                </a14:m>
                <a:r>
                  <a:rPr lang="en-US" sz="2400" kern="100" dirty="0">
                    <a:latin typeface="Times New Roman" panose="02020603050405020304" pitchFamily="18" charset="0"/>
                    <a:ea typeface="Calibri" panose="020F0502020204030204" pitchFamily="34" charset="0"/>
                    <a:cs typeface="Times New Roman" panose="02020603050405020304" pitchFamily="18" charset="0"/>
                  </a:rPr>
                  <a:t>.</a:t>
                </a:r>
              </a:p>
            </p:txBody>
          </p:sp>
        </mc:Choice>
        <mc:Fallback xmlns="">
          <p:sp>
            <p:nvSpPr>
              <p:cNvPr id="4" name="Rectangle 3">
                <a:extLst>
                  <a:ext uri="{FF2B5EF4-FFF2-40B4-BE49-F238E27FC236}">
                    <a16:creationId xmlns:a16="http://schemas.microsoft.com/office/drawing/2014/main" id="{5BC94529-A611-4296-88C1-4E3B29193DFF}"/>
                  </a:ext>
                </a:extLst>
              </p:cNvPr>
              <p:cNvSpPr>
                <a:spLocks noRot="1" noChangeAspect="1" noMove="1" noResize="1" noEditPoints="1" noAdjustHandles="1" noChangeArrowheads="1" noChangeShapeType="1" noTextEdit="1"/>
              </p:cNvSpPr>
              <p:nvPr/>
            </p:nvSpPr>
            <p:spPr>
              <a:xfrm>
                <a:off x="0" y="722474"/>
                <a:ext cx="8086988" cy="1954189"/>
              </a:xfrm>
              <a:prstGeom prst="rect">
                <a:avLst/>
              </a:prstGeom>
              <a:blipFill>
                <a:blip r:embed="rId2"/>
                <a:stretch>
                  <a:fillRect l="-1130" t="-2500" r="-377" b="-6562"/>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D5C082A6-413F-4CAE-8C1A-C49C912EE79B}"/>
              </a:ext>
            </a:extLst>
          </p:cNvPr>
          <p:cNvSpPr/>
          <p:nvPr/>
        </p:nvSpPr>
        <p:spPr>
          <a:xfrm>
            <a:off x="184557" y="3408098"/>
            <a:ext cx="2839239" cy="461665"/>
          </a:xfrm>
          <a:prstGeom prst="rect">
            <a:avLst/>
          </a:prstGeom>
        </p:spPr>
        <p:txBody>
          <a:bodyPr wrap="none">
            <a:spAutoFit/>
          </a:bodyPr>
          <a:lstStyle/>
          <a:p>
            <a:r>
              <a:rPr lang="en-US" sz="2400" dirty="0">
                <a:latin typeface="Times New Roman" panose="02020603050405020304" pitchFamily="18" charset="0"/>
                <a:ea typeface="Calibri" panose="020F0502020204030204" pitchFamily="34" charset="0"/>
                <a:cs typeface="Times New Roman" panose="02020603050405020304" pitchFamily="18" charset="0"/>
              </a:rPr>
              <a:t>Using Coulomb's law</a:t>
            </a:r>
            <a:endParaRPr 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9DA3D2E1-3F71-4FD0-8312-2B174C935B49}"/>
                  </a:ext>
                </a:extLst>
              </p:cNvPr>
              <p:cNvSpPr/>
              <p:nvPr/>
            </p:nvSpPr>
            <p:spPr>
              <a:xfrm>
                <a:off x="3182969" y="3299812"/>
                <a:ext cx="1721049" cy="7316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𝐹</m:t>
                      </m:r>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𝑘</m:t>
                          </m:r>
                        </m:e>
                        <m:sub>
                          <m:r>
                            <a:rPr lang="en-US" sz="2000" i="1">
                              <a:latin typeface="Cambria Math" panose="02040503050406030204" pitchFamily="18" charset="0"/>
                            </a:rPr>
                            <m:t>𝑐</m:t>
                          </m:r>
                        </m:sub>
                      </m:sSub>
                      <m:f>
                        <m:fPr>
                          <m:ctrlPr>
                            <a:rPr lang="en-US" sz="2000" i="1">
                              <a:latin typeface="Cambria Math" panose="02040503050406030204" pitchFamily="18" charset="0"/>
                            </a:rPr>
                          </m:ctrlPr>
                        </m:fPr>
                        <m:num>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𝑞</m:t>
                                  </m:r>
                                </m:e>
                                <m:sub>
                                  <m:r>
                                    <a:rPr lang="en-US" sz="2000" i="1">
                                      <a:latin typeface="Cambria Math" panose="02040503050406030204" pitchFamily="18" charset="0"/>
                                    </a:rPr>
                                    <m:t>𝑝</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𝑞</m:t>
                                  </m:r>
                                </m:e>
                                <m:sub>
                                  <m:r>
                                    <a:rPr lang="en-US" sz="2000" i="1">
                                      <a:latin typeface="Cambria Math" panose="02040503050406030204" pitchFamily="18" charset="0"/>
                                    </a:rPr>
                                    <m:t>𝑒</m:t>
                                  </m:r>
                                </m:sub>
                              </m:sSub>
                            </m:e>
                          </m:d>
                        </m:num>
                        <m:den>
                          <m:sSup>
                            <m:sSupPr>
                              <m:ctrlPr>
                                <a:rPr lang="en-US" sz="2000" i="1">
                                  <a:latin typeface="Cambria Math" panose="02040503050406030204" pitchFamily="18" charset="0"/>
                                </a:rPr>
                              </m:ctrlPr>
                            </m:sSupPr>
                            <m:e>
                              <m:r>
                                <a:rPr lang="en-US" sz="2000" i="1">
                                  <a:latin typeface="Cambria Math" panose="02040503050406030204" pitchFamily="18" charset="0"/>
                                </a:rPr>
                                <m:t>𝑟</m:t>
                              </m:r>
                            </m:e>
                            <m:sup>
                              <m:r>
                                <a:rPr lang="en-US" sz="2000">
                                  <a:latin typeface="Cambria Math" panose="02040503050406030204" pitchFamily="18" charset="0"/>
                                </a:rPr>
                                <m:t>2</m:t>
                              </m:r>
                            </m:sup>
                          </m:sSup>
                        </m:den>
                      </m:f>
                    </m:oMath>
                  </m:oMathPara>
                </a14:m>
                <a:endParaRPr lang="en-US" sz="2000" dirty="0"/>
              </a:p>
            </p:txBody>
          </p:sp>
        </mc:Choice>
        <mc:Fallback xmlns="">
          <p:sp>
            <p:nvSpPr>
              <p:cNvPr id="21" name="Rectangle 20">
                <a:extLst>
                  <a:ext uri="{FF2B5EF4-FFF2-40B4-BE49-F238E27FC236}">
                    <a16:creationId xmlns:a16="http://schemas.microsoft.com/office/drawing/2014/main" id="{9DA3D2E1-3F71-4FD0-8312-2B174C935B49}"/>
                  </a:ext>
                </a:extLst>
              </p:cNvPr>
              <p:cNvSpPr>
                <a:spLocks noRot="1" noChangeAspect="1" noMove="1" noResize="1" noEditPoints="1" noAdjustHandles="1" noChangeArrowheads="1" noChangeShapeType="1" noTextEdit="1"/>
              </p:cNvSpPr>
              <p:nvPr/>
            </p:nvSpPr>
            <p:spPr>
              <a:xfrm>
                <a:off x="3182969" y="3299812"/>
                <a:ext cx="1721049" cy="73167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9D088D99-7817-4F5C-B887-63CB7A6F6762}"/>
                  </a:ext>
                </a:extLst>
              </p:cNvPr>
              <p:cNvSpPr/>
              <p:nvPr/>
            </p:nvSpPr>
            <p:spPr>
              <a:xfrm>
                <a:off x="92278" y="4064938"/>
                <a:ext cx="8613320" cy="2847126"/>
              </a:xfrm>
              <a:prstGeom prst="rect">
                <a:avLst/>
              </a:prstGeom>
            </p:spPr>
            <p:txBody>
              <a:bodyPr wrap="square">
                <a:spAutoFit/>
              </a:bodyPr>
              <a:lstStyle/>
              <a:p>
                <a:pPr>
                  <a:lnSpc>
                    <a:spcPct val="107000"/>
                  </a:lnSpc>
                  <a:spcAft>
                    <a:spcPts val="800"/>
                  </a:spcAft>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where:</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14:m>
                  <m:oMath xmlns:m="http://schemas.openxmlformats.org/officeDocument/2006/math">
                    <m:sSub>
                      <m:sSubPr>
                        <m:ctrlPr>
                          <a:rPr lang="en-US" sz="2400" i="1" kern="100">
                            <a:latin typeface="Cambria Math" panose="02040503050406030204" pitchFamily="18" charset="0"/>
                            <a:ea typeface="Calibri" panose="020F0502020204030204" pitchFamily="34" charset="0"/>
                            <a:cs typeface="Times New Roman" panose="02020603050405020304" pitchFamily="18" charset="0"/>
                          </a:rPr>
                        </m:ctrlPr>
                      </m:sSubPr>
                      <m:e>
                        <m:r>
                          <a:rPr lang="en-US" sz="2400" i="1" kern="100">
                            <a:latin typeface="Cambria Math" panose="02040503050406030204" pitchFamily="18" charset="0"/>
                            <a:ea typeface="Calibri" panose="020F0502020204030204" pitchFamily="34" charset="0"/>
                            <a:cs typeface="Times New Roman" panose="02020603050405020304" pitchFamily="18" charset="0"/>
                          </a:rPr>
                          <m:t>𝑘</m:t>
                        </m:r>
                      </m:e>
                      <m:sub>
                        <m:r>
                          <a:rPr lang="en-US" sz="2400" i="1" kern="100">
                            <a:latin typeface="Cambria Math" panose="02040503050406030204" pitchFamily="18" charset="0"/>
                            <a:ea typeface="Calibri" panose="020F0502020204030204" pitchFamily="34" charset="0"/>
                            <a:cs typeface="Times New Roman" panose="02020603050405020304" pitchFamily="18" charset="0"/>
                          </a:rPr>
                          <m:t>𝑐</m:t>
                        </m:r>
                      </m:sub>
                    </m:sSub>
                    <m:r>
                      <a:rPr lang="en-US" sz="2400" i="1" kern="100">
                        <a:latin typeface="Cambria Math" panose="02040503050406030204" pitchFamily="18" charset="0"/>
                        <a:ea typeface="Calibri" panose="020F0502020204030204" pitchFamily="34" charset="0"/>
                        <a:cs typeface="Times New Roman" panose="02020603050405020304" pitchFamily="18" charset="0"/>
                      </a:rPr>
                      <m:t>=8.99×</m:t>
                    </m:r>
                    <m:sSup>
                      <m:sSupPr>
                        <m:ctrlPr>
                          <a:rPr lang="en-US" sz="2400" i="1" kern="100">
                            <a:latin typeface="Cambria Math" panose="02040503050406030204" pitchFamily="18" charset="0"/>
                            <a:ea typeface="Calibri" panose="020F0502020204030204" pitchFamily="34" charset="0"/>
                            <a:cs typeface="Times New Roman" panose="02020603050405020304" pitchFamily="18" charset="0"/>
                          </a:rPr>
                        </m:ctrlPr>
                      </m:sSupPr>
                      <m:e>
                        <m:r>
                          <a:rPr lang="en-US" sz="2400" i="1" kern="100">
                            <a:latin typeface="Cambria Math" panose="02040503050406030204" pitchFamily="18" charset="0"/>
                            <a:ea typeface="Calibri" panose="020F0502020204030204" pitchFamily="34" charset="0"/>
                            <a:cs typeface="Times New Roman" panose="02020603050405020304" pitchFamily="18" charset="0"/>
                          </a:rPr>
                          <m:t>10</m:t>
                        </m:r>
                      </m:e>
                      <m:sup>
                        <m:r>
                          <a:rPr lang="en-US" sz="2400" i="1" kern="100">
                            <a:latin typeface="Cambria Math" panose="02040503050406030204" pitchFamily="18" charset="0"/>
                            <a:ea typeface="Calibri" panose="020F0502020204030204" pitchFamily="34" charset="0"/>
                            <a:cs typeface="Times New Roman" panose="02020603050405020304" pitchFamily="18" charset="0"/>
                          </a:rPr>
                          <m:t>9</m:t>
                        </m:r>
                      </m:sup>
                    </m:sSup>
                    <m:r>
                      <a:rPr lang="en-US" sz="2400" i="1" kern="100">
                        <a:latin typeface="Cambria Math" panose="02040503050406030204" pitchFamily="18" charset="0"/>
                        <a:ea typeface="Calibri" panose="020F0502020204030204" pitchFamily="34" charset="0"/>
                        <a:cs typeface="Times New Roman" panose="02020603050405020304" pitchFamily="18" charset="0"/>
                      </a:rPr>
                      <m:t>𝑁</m:t>
                    </m:r>
                    <m:sSup>
                      <m:sSupPr>
                        <m:ctrlPr>
                          <a:rPr lang="en-US" sz="2400" i="1" kern="100">
                            <a:latin typeface="Cambria Math" panose="02040503050406030204" pitchFamily="18" charset="0"/>
                            <a:ea typeface="Calibri" panose="020F0502020204030204" pitchFamily="34" charset="0"/>
                            <a:cs typeface="Times New Roman" panose="02020603050405020304" pitchFamily="18" charset="0"/>
                          </a:rPr>
                        </m:ctrlPr>
                      </m:sSupPr>
                      <m:e>
                        <m:r>
                          <a:rPr lang="en-US" sz="2400" i="1" kern="100">
                            <a:latin typeface="Cambria Math" panose="02040503050406030204" pitchFamily="18" charset="0"/>
                            <a:ea typeface="Calibri" panose="020F0502020204030204" pitchFamily="34" charset="0"/>
                            <a:cs typeface="Times New Roman" panose="02020603050405020304" pitchFamily="18" charset="0"/>
                          </a:rPr>
                          <m:t>𝑚</m:t>
                        </m:r>
                      </m:e>
                      <m:sup>
                        <m:r>
                          <a:rPr lang="en-US" sz="2400" i="1" kern="100">
                            <a:latin typeface="Cambria Math" panose="02040503050406030204" pitchFamily="18" charset="0"/>
                            <a:ea typeface="Calibri" panose="020F0502020204030204" pitchFamily="34" charset="0"/>
                            <a:cs typeface="Times New Roman" panose="02020603050405020304" pitchFamily="18" charset="0"/>
                          </a:rPr>
                          <m:t>2</m:t>
                        </m:r>
                      </m:sup>
                    </m:sSup>
                    <m:r>
                      <a:rPr lang="en-US" sz="2400" i="1" kern="100">
                        <a:latin typeface="Cambria Math" panose="02040503050406030204" pitchFamily="18" charset="0"/>
                        <a:ea typeface="Calibri" panose="020F0502020204030204" pitchFamily="34" charset="0"/>
                        <a:cs typeface="Times New Roman" panose="02020603050405020304" pitchFamily="18" charset="0"/>
                      </a:rPr>
                      <m:t>/</m:t>
                    </m:r>
                    <m:sSup>
                      <m:sSupPr>
                        <m:ctrlPr>
                          <a:rPr lang="en-US" sz="2400" i="1" kern="100">
                            <a:latin typeface="Cambria Math" panose="02040503050406030204" pitchFamily="18" charset="0"/>
                            <a:ea typeface="Calibri" panose="020F0502020204030204" pitchFamily="34" charset="0"/>
                            <a:cs typeface="Times New Roman" panose="02020603050405020304" pitchFamily="18" charset="0"/>
                          </a:rPr>
                        </m:ctrlPr>
                      </m:sSupPr>
                      <m:e>
                        <m:r>
                          <a:rPr lang="en-US" sz="2400" i="1" kern="100">
                            <a:latin typeface="Cambria Math" panose="02040503050406030204" pitchFamily="18" charset="0"/>
                            <a:ea typeface="Calibri" panose="020F0502020204030204" pitchFamily="34" charset="0"/>
                            <a:cs typeface="Times New Roman" panose="02020603050405020304" pitchFamily="18" charset="0"/>
                          </a:rPr>
                          <m:t>𝐶</m:t>
                        </m:r>
                      </m:e>
                      <m:sup>
                        <m:r>
                          <a:rPr lang="en-US" sz="2400" i="1" kern="100">
                            <a:latin typeface="Cambria Math" panose="02040503050406030204" pitchFamily="18" charset="0"/>
                            <a:ea typeface="Calibri" panose="020F0502020204030204" pitchFamily="34" charset="0"/>
                            <a:cs typeface="Times New Roman" panose="02020603050405020304" pitchFamily="18" charset="0"/>
                          </a:rPr>
                          <m:t>2</m:t>
                        </m:r>
                      </m:sup>
                    </m:sSup>
                  </m:oMath>
                </a14:m>
                <a:r>
                  <a:rPr lang="en-US" sz="2400" kern="100" dirty="0">
                    <a:latin typeface="Times New Roman" panose="02020603050405020304" pitchFamily="18" charset="0"/>
                    <a:ea typeface="Calibri" panose="020F0502020204030204" pitchFamily="34" charset="0"/>
                    <a:cs typeface="Times New Roman" panose="02020603050405020304" pitchFamily="18" charset="0"/>
                  </a:rPr>
                  <a:t>is Coulomb's constant,</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14:m>
                  <m:oMath xmlns:m="http://schemas.openxmlformats.org/officeDocument/2006/math">
                    <m:sSub>
                      <m:sSubPr>
                        <m:ctrlPr>
                          <a:rPr lang="en-US" sz="2400" i="1" kern="100">
                            <a:latin typeface="Cambria Math" panose="02040503050406030204" pitchFamily="18" charset="0"/>
                            <a:ea typeface="Calibri" panose="020F0502020204030204" pitchFamily="34" charset="0"/>
                            <a:cs typeface="Times New Roman" panose="02020603050405020304" pitchFamily="18" charset="0"/>
                          </a:rPr>
                        </m:ctrlPr>
                      </m:sSubPr>
                      <m:e>
                        <m:r>
                          <a:rPr lang="en-US" sz="2400" i="1" kern="100">
                            <a:latin typeface="Cambria Math" panose="02040503050406030204" pitchFamily="18" charset="0"/>
                            <a:ea typeface="Calibri" panose="020F0502020204030204" pitchFamily="34" charset="0"/>
                            <a:cs typeface="Times New Roman" panose="02020603050405020304" pitchFamily="18" charset="0"/>
                          </a:rPr>
                          <m:t>𝑞</m:t>
                        </m:r>
                      </m:e>
                      <m:sub>
                        <m:r>
                          <a:rPr lang="en-US" sz="2400" i="1" kern="100">
                            <a:latin typeface="Cambria Math" panose="02040503050406030204" pitchFamily="18" charset="0"/>
                            <a:ea typeface="Calibri" panose="020F0502020204030204" pitchFamily="34" charset="0"/>
                            <a:cs typeface="Times New Roman" panose="02020603050405020304" pitchFamily="18" charset="0"/>
                          </a:rPr>
                          <m:t>1</m:t>
                        </m:r>
                      </m:sub>
                    </m:sSub>
                    <m:r>
                      <a:rPr lang="en-US" sz="2400" i="1" kern="100">
                        <a:latin typeface="Cambria Math" panose="02040503050406030204" pitchFamily="18" charset="0"/>
                        <a:ea typeface="Calibri" panose="020F0502020204030204" pitchFamily="34" charset="0"/>
                        <a:cs typeface="Times New Roman" panose="02020603050405020304" pitchFamily="18" charset="0"/>
                      </a:rPr>
                      <m:t> </m:t>
                    </m:r>
                    <m:r>
                      <a:rPr lang="en-US" sz="2400" i="1" kern="100">
                        <a:latin typeface="Cambria Math" panose="02040503050406030204" pitchFamily="18" charset="0"/>
                        <a:ea typeface="Calibri" panose="020F0502020204030204" pitchFamily="34" charset="0"/>
                        <a:cs typeface="Times New Roman" panose="02020603050405020304" pitchFamily="18" charset="0"/>
                      </a:rPr>
                      <m:t>𝑎𝑛𝑑</m:t>
                    </m:r>
                    <m:r>
                      <a:rPr lang="en-US" sz="2400" i="1" kern="100">
                        <a:latin typeface="Cambria Math" panose="02040503050406030204" pitchFamily="18" charset="0"/>
                        <a:ea typeface="Calibri" panose="020F0502020204030204" pitchFamily="34" charset="0"/>
                        <a:cs typeface="Times New Roman" panose="02020603050405020304" pitchFamily="18" charset="0"/>
                      </a:rPr>
                      <m:t> </m:t>
                    </m:r>
                    <m:sSub>
                      <m:sSubPr>
                        <m:ctrlPr>
                          <a:rPr lang="en-US" sz="2400" i="1" kern="100">
                            <a:latin typeface="Cambria Math" panose="02040503050406030204" pitchFamily="18" charset="0"/>
                            <a:ea typeface="Calibri" panose="020F0502020204030204" pitchFamily="34" charset="0"/>
                            <a:cs typeface="Times New Roman" panose="02020603050405020304" pitchFamily="18" charset="0"/>
                          </a:rPr>
                        </m:ctrlPr>
                      </m:sSubPr>
                      <m:e>
                        <m:r>
                          <a:rPr lang="en-US" sz="2400" i="1" kern="100">
                            <a:latin typeface="Cambria Math" panose="02040503050406030204" pitchFamily="18" charset="0"/>
                            <a:ea typeface="Calibri" panose="020F0502020204030204" pitchFamily="34" charset="0"/>
                            <a:cs typeface="Times New Roman" panose="02020603050405020304" pitchFamily="18" charset="0"/>
                          </a:rPr>
                          <m:t>𝑞</m:t>
                        </m:r>
                      </m:e>
                      <m:sub>
                        <m:r>
                          <a:rPr lang="en-US" sz="2400" i="1" kern="100">
                            <a:latin typeface="Cambria Math" panose="02040503050406030204" pitchFamily="18" charset="0"/>
                            <a:ea typeface="Calibri" panose="020F0502020204030204" pitchFamily="34" charset="0"/>
                            <a:cs typeface="Times New Roman" panose="02020603050405020304" pitchFamily="18" charset="0"/>
                          </a:rPr>
                          <m:t>3</m:t>
                        </m:r>
                      </m:sub>
                    </m:sSub>
                  </m:oMath>
                </a14:m>
                <a:r>
                  <a:rPr lang="en-US" sz="2400" kern="100" dirty="0">
                    <a:latin typeface="Times New Roman" panose="02020603050405020304" pitchFamily="18" charset="0"/>
                    <a:ea typeface="Calibri" panose="020F0502020204030204" pitchFamily="34" charset="0"/>
                    <a:cs typeface="Times New Roman" panose="02020603050405020304" pitchFamily="18" charset="0"/>
                  </a:rPr>
                  <a:t> are the charges (for electrons and protons, </a:t>
                </a:r>
              </a:p>
              <a:p>
                <a:pPr marR="0" lvl="0">
                  <a:lnSpc>
                    <a:spcPct val="107000"/>
                  </a:lnSpc>
                  <a:spcBef>
                    <a:spcPts val="0"/>
                  </a:spcBef>
                  <a:spcAft>
                    <a:spcPts val="800"/>
                  </a:spcAft>
                  <a:buSzPts val="1000"/>
                  <a:tabLst>
                    <a:tab pos="457200" algn="l"/>
                  </a:tabLst>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d>
                      <m:dPr>
                        <m:ctrlPr>
                          <a:rPr lang="en-US" sz="2400" i="1" kern="100">
                            <a:latin typeface="Cambria Math" panose="02040503050406030204" pitchFamily="18" charset="0"/>
                            <a:ea typeface="Calibri" panose="020F0502020204030204" pitchFamily="34" charset="0"/>
                            <a:cs typeface="Times New Roman" panose="02020603050405020304" pitchFamily="18" charset="0"/>
                          </a:rPr>
                        </m:ctrlPr>
                      </m:dPr>
                      <m:e>
                        <m:r>
                          <a:rPr lang="en-US" sz="2400" i="1" kern="100">
                            <a:latin typeface="Cambria Math" panose="02040503050406030204" pitchFamily="18" charset="0"/>
                            <a:ea typeface="Calibri" panose="020F0502020204030204" pitchFamily="34" charset="0"/>
                            <a:cs typeface="Times New Roman" panose="02020603050405020304" pitchFamily="18" charset="0"/>
                          </a:rPr>
                          <m:t>𝑞</m:t>
                        </m:r>
                        <m:r>
                          <a:rPr lang="en-US" sz="2400" i="1" kern="100">
                            <a:latin typeface="Cambria Math" panose="02040503050406030204" pitchFamily="18" charset="0"/>
                            <a:ea typeface="Calibri" panose="020F0502020204030204" pitchFamily="34" charset="0"/>
                            <a:cs typeface="Times New Roman" panose="02020603050405020304" pitchFamily="18" charset="0"/>
                          </a:rPr>
                          <m:t>=1.6×</m:t>
                        </m:r>
                        <m:sSup>
                          <m:sSupPr>
                            <m:ctrlPr>
                              <a:rPr lang="en-US" sz="2400" i="1" kern="100">
                                <a:latin typeface="Cambria Math" panose="02040503050406030204" pitchFamily="18" charset="0"/>
                                <a:ea typeface="Calibri" panose="020F0502020204030204" pitchFamily="34" charset="0"/>
                                <a:cs typeface="Times New Roman" panose="02020603050405020304" pitchFamily="18" charset="0"/>
                              </a:rPr>
                            </m:ctrlPr>
                          </m:sSupPr>
                          <m:e>
                            <m:r>
                              <a:rPr lang="en-US" sz="2400" i="1" kern="100">
                                <a:latin typeface="Cambria Math" panose="02040503050406030204" pitchFamily="18" charset="0"/>
                                <a:ea typeface="Calibri" panose="020F0502020204030204" pitchFamily="34" charset="0"/>
                                <a:cs typeface="Times New Roman" panose="02020603050405020304" pitchFamily="18" charset="0"/>
                              </a:rPr>
                              <m:t>10</m:t>
                            </m:r>
                          </m:e>
                          <m:sup>
                            <m:r>
                              <a:rPr lang="en-US" sz="2400" i="1" kern="100">
                                <a:latin typeface="Cambria Math" panose="02040503050406030204" pitchFamily="18" charset="0"/>
                                <a:ea typeface="Calibri" panose="020F0502020204030204" pitchFamily="34" charset="0"/>
                                <a:cs typeface="Times New Roman" panose="02020603050405020304" pitchFamily="18" charset="0"/>
                              </a:rPr>
                              <m:t>−9</m:t>
                            </m:r>
                          </m:sup>
                        </m:sSup>
                        <m:r>
                          <a:rPr lang="en-US" sz="2400" i="1" kern="100">
                            <a:latin typeface="Cambria Math" panose="02040503050406030204" pitchFamily="18" charset="0"/>
                            <a:ea typeface="Calibri" panose="020F0502020204030204" pitchFamily="34" charset="0"/>
                            <a:cs typeface="Times New Roman" panose="02020603050405020304" pitchFamily="18" charset="0"/>
                          </a:rPr>
                          <m:t>𝐶</m:t>
                        </m:r>
                      </m:e>
                    </m:d>
                  </m:oMath>
                </a14:m>
                <a:r>
                  <a:rPr lang="en-US" sz="2400" kern="100" dirty="0">
                    <a:latin typeface="Times New Roman" panose="02020603050405020304" pitchFamily="18" charset="0"/>
                    <a:ea typeface="Calibri" panose="020F0502020204030204" pitchFamily="34" charset="0"/>
                    <a:cs typeface="Times New Roman" panose="02020603050405020304" pitchFamily="18" charset="0"/>
                  </a:rPr>
                  <a:t>,</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14:m>
                  <m:oMath xmlns:m="http://schemas.openxmlformats.org/officeDocument/2006/math">
                    <m:r>
                      <a:rPr lang="en-US" sz="2400" i="1" kern="100">
                        <a:latin typeface="Cambria Math" panose="02040503050406030204" pitchFamily="18" charset="0"/>
                        <a:ea typeface="Calibri" panose="020F0502020204030204" pitchFamily="34" charset="0"/>
                        <a:cs typeface="Times New Roman" panose="02020603050405020304" pitchFamily="18" charset="0"/>
                      </a:rPr>
                      <m:t>𝑟</m:t>
                    </m:r>
                    <m:r>
                      <a:rPr lang="en-US" sz="2400" i="1" kern="100">
                        <a:latin typeface="Cambria Math" panose="02040503050406030204" pitchFamily="18" charset="0"/>
                        <a:ea typeface="Calibri" panose="020F0502020204030204" pitchFamily="34" charset="0"/>
                        <a:cs typeface="Times New Roman" panose="02020603050405020304" pitchFamily="18" charset="0"/>
                      </a:rPr>
                      <m:t>=1.5×</m:t>
                    </m:r>
                    <m:sSup>
                      <m:sSupPr>
                        <m:ctrlPr>
                          <a:rPr lang="en-US" sz="2400" i="1" kern="100">
                            <a:latin typeface="Cambria Math" panose="02040503050406030204" pitchFamily="18" charset="0"/>
                            <a:ea typeface="Calibri" panose="020F0502020204030204" pitchFamily="34" charset="0"/>
                            <a:cs typeface="Times New Roman" panose="02020603050405020304" pitchFamily="18" charset="0"/>
                          </a:rPr>
                        </m:ctrlPr>
                      </m:sSupPr>
                      <m:e>
                        <m:r>
                          <a:rPr lang="en-US" sz="2400" i="1" kern="100">
                            <a:latin typeface="Cambria Math" panose="02040503050406030204" pitchFamily="18" charset="0"/>
                            <a:ea typeface="Calibri" panose="020F0502020204030204" pitchFamily="34" charset="0"/>
                            <a:cs typeface="Times New Roman" panose="02020603050405020304" pitchFamily="18" charset="0"/>
                          </a:rPr>
                          <m:t>10</m:t>
                        </m:r>
                      </m:e>
                      <m:sup>
                        <m:r>
                          <a:rPr lang="en-US" sz="2400" i="1" kern="100">
                            <a:latin typeface="Cambria Math" panose="02040503050406030204" pitchFamily="18" charset="0"/>
                            <a:ea typeface="Calibri" panose="020F0502020204030204" pitchFamily="34" charset="0"/>
                            <a:cs typeface="Times New Roman" panose="02020603050405020304" pitchFamily="18" charset="0"/>
                          </a:rPr>
                          <m:t>−10</m:t>
                        </m:r>
                      </m:sup>
                    </m:sSup>
                    <m:r>
                      <a:rPr lang="en-US" sz="2400" i="1" kern="100">
                        <a:latin typeface="Cambria Math" panose="02040503050406030204" pitchFamily="18" charset="0"/>
                        <a:ea typeface="Calibri" panose="020F0502020204030204" pitchFamily="34" charset="0"/>
                        <a:cs typeface="Times New Roman" panose="02020603050405020304" pitchFamily="18" charset="0"/>
                      </a:rPr>
                      <m:t> </m:t>
                    </m:r>
                    <m:r>
                      <a:rPr lang="en-US" sz="2400" i="1" kern="100">
                        <a:latin typeface="Cambria Math" panose="02040503050406030204" pitchFamily="18" charset="0"/>
                        <a:ea typeface="Calibri" panose="020F0502020204030204" pitchFamily="34" charset="0"/>
                        <a:cs typeface="Times New Roman" panose="02020603050405020304" pitchFamily="18" charset="0"/>
                      </a:rPr>
                      <m:t>𝑚</m:t>
                    </m:r>
                  </m:oMath>
                </a14:m>
                <a:r>
                  <a:rPr lang="en-US" sz="2400" kern="100" dirty="0">
                    <a:latin typeface="Times New Roman" panose="02020603050405020304" pitchFamily="18" charset="0"/>
                    <a:ea typeface="Calibri" panose="020F0502020204030204" pitchFamily="34" charset="0"/>
                    <a:cs typeface="Times New Roman" panose="02020603050405020304" pitchFamily="18" charset="0"/>
                  </a:rPr>
                  <a:t> is the distance between each electron and the proton.</a:t>
                </a:r>
              </a:p>
            </p:txBody>
          </p:sp>
        </mc:Choice>
        <mc:Fallback xmlns="">
          <p:sp>
            <p:nvSpPr>
              <p:cNvPr id="22" name="Rectangle 21">
                <a:extLst>
                  <a:ext uri="{FF2B5EF4-FFF2-40B4-BE49-F238E27FC236}">
                    <a16:creationId xmlns:a16="http://schemas.microsoft.com/office/drawing/2014/main" id="{9D088D99-7817-4F5C-B887-63CB7A6F6762}"/>
                  </a:ext>
                </a:extLst>
              </p:cNvPr>
              <p:cNvSpPr>
                <a:spLocks noRot="1" noChangeAspect="1" noMove="1" noResize="1" noEditPoints="1" noAdjustHandles="1" noChangeArrowheads="1" noChangeShapeType="1" noTextEdit="1"/>
              </p:cNvSpPr>
              <p:nvPr/>
            </p:nvSpPr>
            <p:spPr>
              <a:xfrm>
                <a:off x="92278" y="4064938"/>
                <a:ext cx="8613320" cy="2847126"/>
              </a:xfrm>
              <a:prstGeom prst="rect">
                <a:avLst/>
              </a:prstGeom>
              <a:blipFill>
                <a:blip r:embed="rId4"/>
                <a:stretch>
                  <a:fillRect l="-1062" t="-1713" r="-283" b="-4069"/>
                </a:stretch>
              </a:blipFill>
            </p:spPr>
            <p:txBody>
              <a:bodyPr/>
              <a:lstStyle/>
              <a:p>
                <a:r>
                  <a:rPr lang="en-US">
                    <a:noFill/>
                  </a:rPr>
                  <a:t> </a:t>
                </a:r>
              </a:p>
            </p:txBody>
          </p:sp>
        </mc:Fallback>
      </mc:AlternateContent>
    </p:spTree>
    <p:extLst>
      <p:ext uri="{BB962C8B-B14F-4D97-AF65-F5344CB8AC3E}">
        <p14:creationId xmlns:p14="http://schemas.microsoft.com/office/powerpoint/2010/main" val="1857614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2: ANSWER</a:t>
            </a:r>
          </a:p>
        </p:txBody>
      </p:sp>
      <p:sp>
        <p:nvSpPr>
          <p:cNvPr id="2" name="Rectangle 1">
            <a:extLst>
              <a:ext uri="{FF2B5EF4-FFF2-40B4-BE49-F238E27FC236}">
                <a16:creationId xmlns:a16="http://schemas.microsoft.com/office/drawing/2014/main" id="{7606456D-C557-43BB-997E-133702BE4C18}"/>
              </a:ext>
            </a:extLst>
          </p:cNvPr>
          <p:cNvSpPr/>
          <p:nvPr/>
        </p:nvSpPr>
        <p:spPr>
          <a:xfrm>
            <a:off x="74764" y="817575"/>
            <a:ext cx="5801588" cy="460895"/>
          </a:xfrm>
          <a:prstGeom prst="rect">
            <a:avLst/>
          </a:prstGeom>
        </p:spPr>
        <p:txBody>
          <a:bodyPr wrap="none">
            <a:spAutoFit/>
          </a:bodyPr>
          <a:lstStyle/>
          <a:p>
            <a:pPr>
              <a:lnSpc>
                <a:spcPct val="107000"/>
              </a:lnSpc>
              <a:spcAft>
                <a:spcPts val="800"/>
              </a:spcAft>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Since the force is the same for both electrons:</a:t>
            </a: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9E07D895-F61C-41BA-83A0-4FB5B8DD43E7}"/>
                  </a:ext>
                </a:extLst>
              </p:cNvPr>
              <p:cNvSpPr/>
              <p:nvPr/>
            </p:nvSpPr>
            <p:spPr>
              <a:xfrm>
                <a:off x="1598102" y="1834521"/>
                <a:ext cx="5717098" cy="75341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𝐹</m:t>
                      </m:r>
                      <m:r>
                        <a:rPr lang="en-US" sz="2000">
                          <a:latin typeface="Cambria Math" panose="02040503050406030204" pitchFamily="18" charset="0"/>
                        </a:rPr>
                        <m:t>=8.99×</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US" sz="2000">
                              <a:latin typeface="Cambria Math" panose="02040503050406030204" pitchFamily="18" charset="0"/>
                            </a:rPr>
                            <m:t>9</m:t>
                          </m:r>
                        </m:sup>
                      </m:sSup>
                      <m:f>
                        <m:fPr>
                          <m:ctrlPr>
                            <a:rPr lang="en-US" sz="2000" i="1">
                              <a:latin typeface="Cambria Math" panose="02040503050406030204" pitchFamily="18" charset="0"/>
                            </a:rPr>
                          </m:ctrlPr>
                        </m:fPr>
                        <m:num>
                          <m:d>
                            <m:dPr>
                              <m:begChr m:val="|"/>
                              <m:endChr m:val="|"/>
                              <m:ctrlPr>
                                <a:rPr lang="en-US" sz="2000" i="1">
                                  <a:latin typeface="Cambria Math" panose="02040503050406030204" pitchFamily="18" charset="0"/>
                                </a:rPr>
                              </m:ctrlPr>
                            </m:dPr>
                            <m:e>
                              <m:d>
                                <m:dPr>
                                  <m:ctrlPr>
                                    <a:rPr lang="en-US" sz="2000" i="1">
                                      <a:latin typeface="Cambria Math" panose="02040503050406030204" pitchFamily="18" charset="0"/>
                                    </a:rPr>
                                  </m:ctrlPr>
                                </m:dPr>
                                <m:e>
                                  <m:r>
                                    <a:rPr lang="en-US" sz="2000">
                                      <a:latin typeface="Cambria Math" panose="02040503050406030204" pitchFamily="18" charset="0"/>
                                    </a:rPr>
                                    <m:t>1.6×</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US" sz="2000">
                                          <a:latin typeface="Cambria Math" panose="02040503050406030204" pitchFamily="18" charset="0"/>
                                        </a:rPr>
                                        <m:t>−</m:t>
                                      </m:r>
                                      <m:r>
                                        <a:rPr lang="en-US" sz="2000" b="0" i="0" smtClean="0">
                                          <a:latin typeface="Cambria Math" panose="02040503050406030204" pitchFamily="18" charset="0"/>
                                        </a:rPr>
                                        <m:t>1</m:t>
                                      </m:r>
                                      <m:r>
                                        <a:rPr lang="en-US" sz="2000">
                                          <a:latin typeface="Cambria Math" panose="02040503050406030204" pitchFamily="18" charset="0"/>
                                        </a:rPr>
                                        <m:t>9</m:t>
                                      </m:r>
                                    </m:sup>
                                  </m:sSup>
                                  <m:r>
                                    <a:rPr lang="en-US" sz="2000" i="1">
                                      <a:latin typeface="Cambria Math" panose="02040503050406030204" pitchFamily="18" charset="0"/>
                                    </a:rPr>
                                    <m:t>𝐶</m:t>
                                  </m:r>
                                </m:e>
                              </m:d>
                              <m:r>
                                <a:rPr lang="en-US" sz="2000">
                                  <a:latin typeface="Cambria Math" panose="02040503050406030204" pitchFamily="18" charset="0"/>
                                </a:rPr>
                                <m:t>∙</m:t>
                              </m:r>
                              <m:d>
                                <m:dPr>
                                  <m:ctrlPr>
                                    <a:rPr lang="en-US" sz="2000" i="1">
                                      <a:latin typeface="Cambria Math" panose="02040503050406030204" pitchFamily="18" charset="0"/>
                                    </a:rPr>
                                  </m:ctrlPr>
                                </m:dPr>
                                <m:e>
                                  <m:r>
                                    <a:rPr lang="en-US" sz="2000">
                                      <a:latin typeface="Cambria Math" panose="02040503050406030204" pitchFamily="18" charset="0"/>
                                    </a:rPr>
                                    <m:t>1.6×</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US" sz="2000">
                                          <a:latin typeface="Cambria Math" panose="02040503050406030204" pitchFamily="18" charset="0"/>
                                        </a:rPr>
                                        <m:t>−</m:t>
                                      </m:r>
                                      <m:r>
                                        <a:rPr lang="en-US" sz="2000" b="0" i="0" smtClean="0">
                                          <a:latin typeface="Cambria Math" panose="02040503050406030204" pitchFamily="18" charset="0"/>
                                        </a:rPr>
                                        <m:t>1</m:t>
                                      </m:r>
                                      <m:r>
                                        <a:rPr lang="en-US" sz="2000">
                                          <a:latin typeface="Cambria Math" panose="02040503050406030204" pitchFamily="18" charset="0"/>
                                        </a:rPr>
                                        <m:t>9</m:t>
                                      </m:r>
                                    </m:sup>
                                  </m:sSup>
                                  <m:r>
                                    <a:rPr lang="en-US" sz="2000" i="1">
                                      <a:latin typeface="Cambria Math" panose="02040503050406030204" pitchFamily="18" charset="0"/>
                                    </a:rPr>
                                    <m:t>𝐶</m:t>
                                  </m:r>
                                </m:e>
                              </m:d>
                            </m:e>
                          </m:d>
                        </m:num>
                        <m:den>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r>
                                    <a:rPr lang="en-US" sz="2000">
                                      <a:latin typeface="Cambria Math" panose="02040503050406030204" pitchFamily="18" charset="0"/>
                                    </a:rPr>
                                    <m:t>1.5×</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US" sz="2000">
                                          <a:latin typeface="Cambria Math" panose="02040503050406030204" pitchFamily="18" charset="0"/>
                                        </a:rPr>
                                        <m:t>−10</m:t>
                                      </m:r>
                                    </m:sup>
                                  </m:sSup>
                                  <m:r>
                                    <a:rPr lang="en-US" sz="2000">
                                      <a:latin typeface="Cambria Math" panose="02040503050406030204" pitchFamily="18" charset="0"/>
                                    </a:rPr>
                                    <m:t> </m:t>
                                  </m:r>
                                  <m:r>
                                    <a:rPr lang="en-US" sz="2000" i="1">
                                      <a:latin typeface="Cambria Math" panose="02040503050406030204" pitchFamily="18" charset="0"/>
                                    </a:rPr>
                                    <m:t>𝑚</m:t>
                                  </m:r>
                                </m:e>
                              </m:d>
                            </m:e>
                            <m:sup>
                              <m:r>
                                <a:rPr lang="en-US" sz="2000">
                                  <a:latin typeface="Cambria Math" panose="02040503050406030204" pitchFamily="18" charset="0"/>
                                </a:rPr>
                                <m:t>2</m:t>
                              </m:r>
                            </m:sup>
                          </m:sSup>
                        </m:den>
                      </m:f>
                    </m:oMath>
                  </m:oMathPara>
                </a14:m>
                <a:endParaRPr lang="en-US" sz="2000" dirty="0"/>
              </a:p>
            </p:txBody>
          </p:sp>
        </mc:Choice>
        <mc:Fallback xmlns="">
          <p:sp>
            <p:nvSpPr>
              <p:cNvPr id="6" name="Rectangle 5">
                <a:extLst>
                  <a:ext uri="{FF2B5EF4-FFF2-40B4-BE49-F238E27FC236}">
                    <a16:creationId xmlns:a16="http://schemas.microsoft.com/office/drawing/2014/main" id="{9E07D895-F61C-41BA-83A0-4FB5B8DD43E7}"/>
                  </a:ext>
                </a:extLst>
              </p:cNvPr>
              <p:cNvSpPr>
                <a:spLocks noRot="1" noChangeAspect="1" noMove="1" noResize="1" noEditPoints="1" noAdjustHandles="1" noChangeArrowheads="1" noChangeShapeType="1" noTextEdit="1"/>
              </p:cNvSpPr>
              <p:nvPr/>
            </p:nvSpPr>
            <p:spPr>
              <a:xfrm>
                <a:off x="1598102" y="1834521"/>
                <a:ext cx="5717098" cy="753411"/>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CC6686CD-7F54-41C8-93D8-D94D20EE3868}"/>
                  </a:ext>
                </a:extLst>
              </p:cNvPr>
              <p:cNvSpPr/>
              <p:nvPr/>
            </p:nvSpPr>
            <p:spPr>
              <a:xfrm>
                <a:off x="3090622" y="2960605"/>
                <a:ext cx="2063001" cy="70993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𝐹</m:t>
                      </m:r>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2.</m:t>
                          </m:r>
                          <m:r>
                            <a:rPr lang="en-GB" sz="2000" b="0" i="0" smtClean="0">
                              <a:latin typeface="Cambria Math" panose="02040503050406030204" pitchFamily="18" charset="0"/>
                            </a:rPr>
                            <m:t>30</m:t>
                          </m:r>
                          <m:r>
                            <a:rPr lang="en-US" sz="2000">
                              <a:latin typeface="Cambria Math" panose="02040503050406030204" pitchFamily="18" charset="0"/>
                            </a:rPr>
                            <m:t>×</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US" sz="2000">
                                  <a:latin typeface="Cambria Math" panose="02040503050406030204" pitchFamily="18" charset="0"/>
                                </a:rPr>
                                <m:t>−28</m:t>
                              </m:r>
                            </m:sup>
                          </m:sSup>
                        </m:num>
                        <m:den>
                          <m:r>
                            <a:rPr lang="en-US" sz="2000">
                              <a:latin typeface="Cambria Math" panose="02040503050406030204" pitchFamily="18" charset="0"/>
                            </a:rPr>
                            <m:t>2.25×</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US" sz="2000">
                                  <a:latin typeface="Cambria Math" panose="02040503050406030204" pitchFamily="18" charset="0"/>
                                </a:rPr>
                                <m:t>−20</m:t>
                              </m:r>
                            </m:sup>
                          </m:sSup>
                        </m:den>
                      </m:f>
                    </m:oMath>
                  </m:oMathPara>
                </a14:m>
                <a:endParaRPr lang="en-US" sz="2000" dirty="0"/>
              </a:p>
            </p:txBody>
          </p:sp>
        </mc:Choice>
        <mc:Fallback xmlns="">
          <p:sp>
            <p:nvSpPr>
              <p:cNvPr id="7" name="Rectangle 6">
                <a:extLst>
                  <a:ext uri="{FF2B5EF4-FFF2-40B4-BE49-F238E27FC236}">
                    <a16:creationId xmlns:a16="http://schemas.microsoft.com/office/drawing/2014/main" id="{CC6686CD-7F54-41C8-93D8-D94D20EE3868}"/>
                  </a:ext>
                </a:extLst>
              </p:cNvPr>
              <p:cNvSpPr>
                <a:spLocks noRot="1" noChangeAspect="1" noMove="1" noResize="1" noEditPoints="1" noAdjustHandles="1" noChangeArrowheads="1" noChangeShapeType="1" noTextEdit="1"/>
              </p:cNvSpPr>
              <p:nvPr/>
            </p:nvSpPr>
            <p:spPr>
              <a:xfrm>
                <a:off x="3090622" y="2960605"/>
                <a:ext cx="2063001" cy="709938"/>
              </a:xfrm>
              <a:prstGeom prst="rect">
                <a:avLst/>
              </a:prstGeom>
              <a:blipFill>
                <a:blip r:embed="rId3"/>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BF672CA6-AFBA-4AE9-88B7-DB9C6F9E85BA}"/>
                  </a:ext>
                </a:extLst>
              </p:cNvPr>
              <p:cNvSpPr/>
              <p:nvPr/>
            </p:nvSpPr>
            <p:spPr>
              <a:xfrm>
                <a:off x="3167373" y="3897395"/>
                <a:ext cx="2147832"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𝐹</m:t>
                      </m:r>
                      <m:r>
                        <a:rPr lang="en-US" sz="2000">
                          <a:latin typeface="Cambria Math" panose="02040503050406030204" pitchFamily="18" charset="0"/>
                        </a:rPr>
                        <m:t>=1.02×</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US" sz="2000">
                              <a:latin typeface="Cambria Math" panose="02040503050406030204" pitchFamily="18" charset="0"/>
                            </a:rPr>
                            <m:t>−8</m:t>
                          </m:r>
                        </m:sup>
                      </m:sSup>
                      <m:r>
                        <a:rPr lang="en-US" sz="2000" i="1">
                          <a:latin typeface="Cambria Math" panose="02040503050406030204" pitchFamily="18" charset="0"/>
                        </a:rPr>
                        <m:t>𝑁</m:t>
                      </m:r>
                    </m:oMath>
                  </m:oMathPara>
                </a14:m>
                <a:endParaRPr lang="en-US" sz="2000" dirty="0"/>
              </a:p>
            </p:txBody>
          </p:sp>
        </mc:Choice>
        <mc:Fallback xmlns="">
          <p:sp>
            <p:nvSpPr>
              <p:cNvPr id="8" name="Rectangle 7">
                <a:extLst>
                  <a:ext uri="{FF2B5EF4-FFF2-40B4-BE49-F238E27FC236}">
                    <a16:creationId xmlns:a16="http://schemas.microsoft.com/office/drawing/2014/main" id="{BF672CA6-AFBA-4AE9-88B7-DB9C6F9E85BA}"/>
                  </a:ext>
                </a:extLst>
              </p:cNvPr>
              <p:cNvSpPr>
                <a:spLocks noRot="1" noChangeAspect="1" noMove="1" noResize="1" noEditPoints="1" noAdjustHandles="1" noChangeArrowheads="1" noChangeShapeType="1" noTextEdit="1"/>
              </p:cNvSpPr>
              <p:nvPr/>
            </p:nvSpPr>
            <p:spPr>
              <a:xfrm>
                <a:off x="3167373" y="3897395"/>
                <a:ext cx="2147832" cy="40011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0758ABAE-DCCA-45A7-BDC9-5C9E721EF7C7}"/>
                  </a:ext>
                </a:extLst>
              </p:cNvPr>
              <p:cNvSpPr/>
              <p:nvPr/>
            </p:nvSpPr>
            <p:spPr>
              <a:xfrm>
                <a:off x="252756" y="5059527"/>
                <a:ext cx="8510630" cy="855555"/>
              </a:xfrm>
              <a:prstGeom prst="rect">
                <a:avLst/>
              </a:prstGeom>
            </p:spPr>
            <p:txBody>
              <a:bodyPr wrap="square">
                <a:spAutoFit/>
              </a:bodyPr>
              <a:lstStyle/>
              <a:p>
                <a:pPr algn="just">
                  <a:lnSpc>
                    <a:spcPct val="107000"/>
                  </a:lnSpc>
                  <a:spcAft>
                    <a:spcPts val="800"/>
                  </a:spcAft>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So, the magnitude of the electric force exerted by each electron on the proton is approximately </a:t>
                </a:r>
                <a14:m>
                  <m:oMath xmlns:m="http://schemas.openxmlformats.org/officeDocument/2006/math">
                    <m:r>
                      <a:rPr lang="en-US" sz="2400" i="1" kern="100">
                        <a:latin typeface="Cambria Math" panose="02040503050406030204" pitchFamily="18" charset="0"/>
                        <a:ea typeface="Calibri" panose="020F0502020204030204" pitchFamily="34" charset="0"/>
                        <a:cs typeface="Times New Roman" panose="02020603050405020304" pitchFamily="18" charset="0"/>
                      </a:rPr>
                      <m:t>1.02×</m:t>
                    </m:r>
                    <m:sSup>
                      <m:sSupPr>
                        <m:ctrlPr>
                          <a:rPr lang="en-US" sz="2400" i="1" kern="100">
                            <a:latin typeface="Cambria Math" panose="02040503050406030204" pitchFamily="18" charset="0"/>
                            <a:ea typeface="Calibri" panose="020F0502020204030204" pitchFamily="34" charset="0"/>
                            <a:cs typeface="Times New Roman" panose="02020603050405020304" pitchFamily="18" charset="0"/>
                          </a:rPr>
                        </m:ctrlPr>
                      </m:sSupPr>
                      <m:e>
                        <m:r>
                          <a:rPr lang="en-US" sz="2400" i="1" kern="100">
                            <a:latin typeface="Cambria Math" panose="02040503050406030204" pitchFamily="18" charset="0"/>
                            <a:ea typeface="Calibri" panose="020F0502020204030204" pitchFamily="34" charset="0"/>
                            <a:cs typeface="Times New Roman" panose="02020603050405020304" pitchFamily="18" charset="0"/>
                          </a:rPr>
                          <m:t>10</m:t>
                        </m:r>
                      </m:e>
                      <m:sup>
                        <m:r>
                          <a:rPr lang="en-US" sz="2400" i="1" kern="100">
                            <a:latin typeface="Cambria Math" panose="02040503050406030204" pitchFamily="18" charset="0"/>
                            <a:ea typeface="Calibri" panose="020F0502020204030204" pitchFamily="34" charset="0"/>
                            <a:cs typeface="Times New Roman" panose="02020603050405020304" pitchFamily="18" charset="0"/>
                          </a:rPr>
                          <m:t>−8</m:t>
                        </m:r>
                      </m:sup>
                    </m:sSup>
                    <m:r>
                      <a:rPr lang="en-US" sz="2400" i="1" kern="100">
                        <a:latin typeface="Cambria Math" panose="02040503050406030204" pitchFamily="18" charset="0"/>
                        <a:ea typeface="Calibri" panose="020F0502020204030204" pitchFamily="34" charset="0"/>
                        <a:cs typeface="Times New Roman" panose="02020603050405020304" pitchFamily="18" charset="0"/>
                      </a:rPr>
                      <m:t>𝑁</m:t>
                    </m:r>
                  </m:oMath>
                </a14:m>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9" name="Rectangle 8">
                <a:extLst>
                  <a:ext uri="{FF2B5EF4-FFF2-40B4-BE49-F238E27FC236}">
                    <a16:creationId xmlns:a16="http://schemas.microsoft.com/office/drawing/2014/main" id="{0758ABAE-DCCA-45A7-BDC9-5C9E721EF7C7}"/>
                  </a:ext>
                </a:extLst>
              </p:cNvPr>
              <p:cNvSpPr>
                <a:spLocks noRot="1" noChangeAspect="1" noMove="1" noResize="1" noEditPoints="1" noAdjustHandles="1" noChangeArrowheads="1" noChangeShapeType="1" noTextEdit="1"/>
              </p:cNvSpPr>
              <p:nvPr/>
            </p:nvSpPr>
            <p:spPr>
              <a:xfrm>
                <a:off x="252756" y="5059527"/>
                <a:ext cx="8510630" cy="855555"/>
              </a:xfrm>
              <a:prstGeom prst="rect">
                <a:avLst/>
              </a:prstGeom>
              <a:blipFill>
                <a:blip r:embed="rId5"/>
                <a:stretch>
                  <a:fillRect l="-1042" t="-5882" r="-1042" b="-16176"/>
                </a:stretch>
              </a:blipFill>
            </p:spPr>
            <p:txBody>
              <a:bodyPr/>
              <a:lstStyle/>
              <a:p>
                <a:r>
                  <a:rPr lang="en-US">
                    <a:noFill/>
                  </a:rPr>
                  <a:t> </a:t>
                </a:r>
              </a:p>
            </p:txBody>
          </p:sp>
        </mc:Fallback>
      </mc:AlternateContent>
    </p:spTree>
    <p:extLst>
      <p:ext uri="{BB962C8B-B14F-4D97-AF65-F5344CB8AC3E}">
        <p14:creationId xmlns:p14="http://schemas.microsoft.com/office/powerpoint/2010/main" val="2090307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2: ANSWER</a:t>
            </a:r>
          </a:p>
        </p:txBody>
      </p:sp>
      <p:sp>
        <p:nvSpPr>
          <p:cNvPr id="2" name="Rectangle 1">
            <a:extLst>
              <a:ext uri="{FF2B5EF4-FFF2-40B4-BE49-F238E27FC236}">
                <a16:creationId xmlns:a16="http://schemas.microsoft.com/office/drawing/2014/main" id="{7606456D-C557-43BB-997E-133702BE4C18}"/>
              </a:ext>
            </a:extLst>
          </p:cNvPr>
          <p:cNvSpPr/>
          <p:nvPr/>
        </p:nvSpPr>
        <p:spPr>
          <a:xfrm>
            <a:off x="74764" y="817575"/>
            <a:ext cx="6032421" cy="460895"/>
          </a:xfrm>
          <a:prstGeom prst="rect">
            <a:avLst/>
          </a:prstGeom>
        </p:spPr>
        <p:txBody>
          <a:bodyPr wrap="none">
            <a:spAutoFit/>
          </a:bodyPr>
          <a:lstStyle/>
          <a:p>
            <a:pPr>
              <a:lnSpc>
                <a:spcPct val="107000"/>
              </a:lnSpc>
              <a:spcAft>
                <a:spcPts val="800"/>
              </a:spcAft>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Calculate the Net Force Using the Cosine Rule:</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09142B80-76AB-41CE-8DD5-0FCEA0470C50}"/>
                  </a:ext>
                </a:extLst>
              </p:cNvPr>
              <p:cNvSpPr/>
              <p:nvPr/>
            </p:nvSpPr>
            <p:spPr>
              <a:xfrm>
                <a:off x="100299" y="1297114"/>
                <a:ext cx="8523583" cy="856068"/>
              </a:xfrm>
              <a:prstGeom prst="rect">
                <a:avLst/>
              </a:prstGeom>
            </p:spPr>
            <p:txBody>
              <a:bodyPr wrap="square">
                <a:spAutoFit/>
              </a:bodyPr>
              <a:lstStyle/>
              <a:p>
                <a:pPr algn="just">
                  <a:lnSpc>
                    <a:spcPct val="107000"/>
                  </a:lnSpc>
                  <a:spcAft>
                    <a:spcPts val="800"/>
                  </a:spcAft>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The two forces </a:t>
                </a:r>
                <a14:m>
                  <m:oMath xmlns:m="http://schemas.openxmlformats.org/officeDocument/2006/math">
                    <m:sSub>
                      <m:sSubPr>
                        <m:ctrlPr>
                          <a:rPr lang="en-US" sz="2400" i="1" kern="100">
                            <a:latin typeface="Cambria Math" panose="02040503050406030204" pitchFamily="18" charset="0"/>
                            <a:ea typeface="Calibri" panose="020F0502020204030204" pitchFamily="34" charset="0"/>
                            <a:cs typeface="Times New Roman" panose="02020603050405020304" pitchFamily="18" charset="0"/>
                          </a:rPr>
                        </m:ctrlPr>
                      </m:sSubPr>
                      <m:e>
                        <m:r>
                          <a:rPr lang="en-US" sz="2400" i="1" kern="100">
                            <a:latin typeface="Cambria Math" panose="02040503050406030204" pitchFamily="18" charset="0"/>
                            <a:ea typeface="Calibri" panose="020F0502020204030204" pitchFamily="34" charset="0"/>
                            <a:cs typeface="Times New Roman" panose="02020603050405020304" pitchFamily="18" charset="0"/>
                          </a:rPr>
                          <m:t>𝐹</m:t>
                        </m:r>
                      </m:e>
                      <m:sub>
                        <m:r>
                          <a:rPr lang="en-US" sz="2400" i="1" kern="100">
                            <a:latin typeface="Cambria Math" panose="02040503050406030204" pitchFamily="18" charset="0"/>
                            <a:ea typeface="Calibri" panose="020F0502020204030204" pitchFamily="34" charset="0"/>
                            <a:cs typeface="Times New Roman" panose="02020603050405020304" pitchFamily="18" charset="0"/>
                          </a:rPr>
                          <m:t>1</m:t>
                        </m:r>
                      </m:sub>
                    </m:sSub>
                  </m:oMath>
                </a14:m>
                <a:r>
                  <a:rPr lang="en-US" sz="2400" kern="100" dirty="0">
                    <a:latin typeface="Times New Roman" panose="02020603050405020304" pitchFamily="18" charset="0"/>
                    <a:ea typeface="Calibri" panose="020F0502020204030204" pitchFamily="34" charset="0"/>
                    <a:cs typeface="Times New Roman" panose="02020603050405020304" pitchFamily="18" charset="0"/>
                  </a:rPr>
                  <a:t> and </a:t>
                </a:r>
                <a14:m>
                  <m:oMath xmlns:m="http://schemas.openxmlformats.org/officeDocument/2006/math">
                    <m:sSub>
                      <m:sSubPr>
                        <m:ctrlPr>
                          <a:rPr lang="en-US" sz="2400" i="1" kern="100">
                            <a:latin typeface="Cambria Math" panose="02040503050406030204" pitchFamily="18" charset="0"/>
                            <a:ea typeface="Calibri" panose="020F0502020204030204" pitchFamily="34" charset="0"/>
                            <a:cs typeface="Times New Roman" panose="02020603050405020304" pitchFamily="18" charset="0"/>
                          </a:rPr>
                        </m:ctrlPr>
                      </m:sSubPr>
                      <m:e>
                        <m:r>
                          <a:rPr lang="en-US" sz="2400" i="1" kern="100">
                            <a:latin typeface="Cambria Math" panose="02040503050406030204" pitchFamily="18" charset="0"/>
                            <a:ea typeface="Calibri" panose="020F0502020204030204" pitchFamily="34" charset="0"/>
                            <a:cs typeface="Times New Roman" panose="02020603050405020304" pitchFamily="18" charset="0"/>
                          </a:rPr>
                          <m:t>𝐹</m:t>
                        </m:r>
                      </m:e>
                      <m:sub>
                        <m:r>
                          <a:rPr lang="en-US" sz="2400" i="1" kern="100">
                            <a:latin typeface="Cambria Math" panose="02040503050406030204" pitchFamily="18" charset="0"/>
                            <a:ea typeface="Calibri" panose="020F0502020204030204" pitchFamily="34" charset="0"/>
                            <a:cs typeface="Times New Roman" panose="02020603050405020304" pitchFamily="18" charset="0"/>
                          </a:rPr>
                          <m:t>2</m:t>
                        </m:r>
                      </m:sub>
                    </m:sSub>
                    <m:r>
                      <a:rPr lang="en-US" sz="2400" i="1" kern="100">
                        <a:latin typeface="Cambria Math" panose="02040503050406030204" pitchFamily="18" charset="0"/>
                        <a:ea typeface="Calibri" panose="020F0502020204030204" pitchFamily="34" charset="0"/>
                        <a:cs typeface="Times New Roman" panose="02020603050405020304" pitchFamily="18" charset="0"/>
                      </a:rPr>
                      <m:t> </m:t>
                    </m:r>
                  </m:oMath>
                </a14:m>
                <a:r>
                  <a:rPr lang="en-US" sz="2400" kern="100" dirty="0">
                    <a:latin typeface="Times New Roman" panose="02020603050405020304" pitchFamily="18" charset="0"/>
                    <a:ea typeface="Calibri" panose="020F0502020204030204" pitchFamily="34" charset="0"/>
                    <a:cs typeface="Times New Roman" panose="02020603050405020304" pitchFamily="18" charset="0"/>
                  </a:rPr>
                  <a:t>make an angle of </a:t>
                </a:r>
                <a14:m>
                  <m:oMath xmlns:m="http://schemas.openxmlformats.org/officeDocument/2006/math">
                    <m:r>
                      <a:rPr lang="en-US" sz="2400" i="1" kern="100">
                        <a:latin typeface="Cambria Math" panose="02040503050406030204" pitchFamily="18" charset="0"/>
                        <a:ea typeface="Calibri" panose="020F0502020204030204" pitchFamily="34" charset="0"/>
                        <a:cs typeface="Times New Roman" panose="02020603050405020304" pitchFamily="18" charset="0"/>
                      </a:rPr>
                      <m:t>65</m:t>
                    </m:r>
                    <m:r>
                      <a:rPr lang="en-US" sz="2400" i="1" kern="100">
                        <a:latin typeface="Cambria Math" panose="02040503050406030204" pitchFamily="18" charset="0"/>
                        <a:ea typeface="Calibri" panose="020F0502020204030204" pitchFamily="34" charset="0"/>
                        <a:cs typeface="Cambria Math" panose="02040503050406030204" pitchFamily="18" charset="0"/>
                      </a:rPr>
                      <m:t>°</m:t>
                    </m:r>
                  </m:oMath>
                </a14:m>
                <a:r>
                  <a:rPr lang="en-US" sz="2400" kern="100" dirty="0">
                    <a:latin typeface="Times New Roman" panose="02020603050405020304" pitchFamily="18" charset="0"/>
                    <a:ea typeface="Calibri" panose="020F0502020204030204" pitchFamily="34" charset="0"/>
                    <a:cs typeface="Times New Roman" panose="02020603050405020304" pitchFamily="18" charset="0"/>
                  </a:rPr>
                  <a:t> with each other, and they both act on the proton. </a:t>
                </a:r>
              </a:p>
            </p:txBody>
          </p:sp>
        </mc:Choice>
        <mc:Fallback xmlns="">
          <p:sp>
            <p:nvSpPr>
              <p:cNvPr id="4" name="Rectangle 3">
                <a:extLst>
                  <a:ext uri="{FF2B5EF4-FFF2-40B4-BE49-F238E27FC236}">
                    <a16:creationId xmlns:a16="http://schemas.microsoft.com/office/drawing/2014/main" id="{09142B80-76AB-41CE-8DD5-0FCEA0470C50}"/>
                  </a:ext>
                </a:extLst>
              </p:cNvPr>
              <p:cNvSpPr>
                <a:spLocks noRot="1" noChangeAspect="1" noMove="1" noResize="1" noEditPoints="1" noAdjustHandles="1" noChangeArrowheads="1" noChangeShapeType="1" noTextEdit="1"/>
              </p:cNvSpPr>
              <p:nvPr/>
            </p:nvSpPr>
            <p:spPr>
              <a:xfrm>
                <a:off x="100299" y="1297114"/>
                <a:ext cx="8523583" cy="856068"/>
              </a:xfrm>
              <a:prstGeom prst="rect">
                <a:avLst/>
              </a:prstGeom>
              <a:blipFill>
                <a:blip r:embed="rId2"/>
                <a:stretch>
                  <a:fillRect l="-1072" t="-5714" r="-1072" b="-15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3526C459-5A83-4BC1-BD46-CA35A12E7428}"/>
                  </a:ext>
                </a:extLst>
              </p:cNvPr>
              <p:cNvSpPr/>
              <p:nvPr/>
            </p:nvSpPr>
            <p:spPr>
              <a:xfrm>
                <a:off x="74764" y="2029430"/>
                <a:ext cx="8344424" cy="830997"/>
              </a:xfrm>
              <a:prstGeom prst="rect">
                <a:avLst/>
              </a:prstGeom>
            </p:spPr>
            <p:txBody>
              <a:bodyPr wrap="square">
                <a:spAutoFit/>
              </a:bodyPr>
              <a:lstStyle/>
              <a:p>
                <a:r>
                  <a:rPr lang="en-US" sz="2400" kern="100" dirty="0">
                    <a:latin typeface="Times New Roman" panose="02020603050405020304" pitchFamily="18" charset="0"/>
                    <a:ea typeface="Calibri" panose="020F0502020204030204" pitchFamily="34" charset="0"/>
                    <a:cs typeface="Times New Roman" panose="02020603050405020304" pitchFamily="18" charset="0"/>
                  </a:rPr>
                  <a:t>To find the resultant force </a:t>
                </a:r>
                <a14:m>
                  <m:oMath xmlns:m="http://schemas.openxmlformats.org/officeDocument/2006/math">
                    <m:sSub>
                      <m:sSubPr>
                        <m:ctrlPr>
                          <a:rPr lang="en-US" sz="2400" i="1" kern="100">
                            <a:latin typeface="Cambria Math" panose="02040503050406030204" pitchFamily="18" charset="0"/>
                            <a:ea typeface="Calibri" panose="020F0502020204030204" pitchFamily="34" charset="0"/>
                            <a:cs typeface="Times New Roman" panose="02020603050405020304" pitchFamily="18" charset="0"/>
                          </a:rPr>
                        </m:ctrlPr>
                      </m:sSubPr>
                      <m:e>
                        <m:r>
                          <a:rPr lang="en-US" sz="2400" i="1" kern="100">
                            <a:latin typeface="Cambria Math" panose="02040503050406030204" pitchFamily="18" charset="0"/>
                            <a:ea typeface="Calibri" panose="020F0502020204030204" pitchFamily="34" charset="0"/>
                            <a:cs typeface="Times New Roman" panose="02020603050405020304" pitchFamily="18" charset="0"/>
                          </a:rPr>
                          <m:t>𝐹</m:t>
                        </m:r>
                      </m:e>
                      <m:sub>
                        <m:r>
                          <a:rPr lang="en-US" sz="2400" i="1" kern="100">
                            <a:latin typeface="Cambria Math" panose="02040503050406030204" pitchFamily="18" charset="0"/>
                            <a:ea typeface="Calibri" panose="020F0502020204030204" pitchFamily="34" charset="0"/>
                            <a:cs typeface="Times New Roman" panose="02020603050405020304" pitchFamily="18" charset="0"/>
                          </a:rPr>
                          <m:t>𝑛𝑒𝑡</m:t>
                        </m:r>
                      </m:sub>
                    </m:sSub>
                  </m:oMath>
                </a14:m>
                <a:r>
                  <a:rPr lang="en-US" sz="2400" kern="100" dirty="0">
                    <a:latin typeface="Times New Roman" panose="02020603050405020304" pitchFamily="18" charset="0"/>
                    <a:ea typeface="Calibri" panose="020F0502020204030204" pitchFamily="34" charset="0"/>
                    <a:cs typeface="Times New Roman" panose="02020603050405020304" pitchFamily="18" charset="0"/>
                  </a:rPr>
                  <a:t> ​, we can use the law of cosines (in a suitable triangle):</a:t>
                </a:r>
                <a:endParaRPr lang="en-US" sz="2400" dirty="0">
                  <a:latin typeface="Times New Roman" panose="02020603050405020304" pitchFamily="18" charset="0"/>
                  <a:cs typeface="Times New Roman" panose="02020603050405020304" pitchFamily="18" charset="0"/>
                </a:endParaRPr>
              </a:p>
            </p:txBody>
          </p:sp>
        </mc:Choice>
        <mc:Fallback xmlns="">
          <p:sp>
            <p:nvSpPr>
              <p:cNvPr id="5" name="Rectangle 4">
                <a:extLst>
                  <a:ext uri="{FF2B5EF4-FFF2-40B4-BE49-F238E27FC236}">
                    <a16:creationId xmlns:a16="http://schemas.microsoft.com/office/drawing/2014/main" id="{3526C459-5A83-4BC1-BD46-CA35A12E7428}"/>
                  </a:ext>
                </a:extLst>
              </p:cNvPr>
              <p:cNvSpPr>
                <a:spLocks noRot="1" noChangeAspect="1" noMove="1" noResize="1" noEditPoints="1" noAdjustHandles="1" noChangeArrowheads="1" noChangeShapeType="1" noTextEdit="1"/>
              </p:cNvSpPr>
              <p:nvPr/>
            </p:nvSpPr>
            <p:spPr>
              <a:xfrm>
                <a:off x="74764" y="2029430"/>
                <a:ext cx="8344424" cy="830997"/>
              </a:xfrm>
              <a:prstGeom prst="rect">
                <a:avLst/>
              </a:prstGeom>
              <a:blipFill>
                <a:blip r:embed="rId3"/>
                <a:stretch>
                  <a:fillRect l="-1096" t="-5882" r="-292" b="-16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D0A908DA-A525-4AE2-BCAB-92AF7B3A67F0}"/>
                  </a:ext>
                </a:extLst>
              </p:cNvPr>
              <p:cNvSpPr/>
              <p:nvPr/>
            </p:nvSpPr>
            <p:spPr>
              <a:xfrm>
                <a:off x="135275" y="2887092"/>
                <a:ext cx="4701736" cy="4042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000" i="1" smtClean="0">
                              <a:latin typeface="Cambria Math" panose="02040503050406030204" pitchFamily="18" charset="0"/>
                            </a:rPr>
                          </m:ctrlPr>
                        </m:sSubSupPr>
                        <m:e>
                          <m:r>
                            <a:rPr lang="en-US" sz="2000" i="1">
                              <a:latin typeface="Cambria Math" panose="02040503050406030204" pitchFamily="18" charset="0"/>
                            </a:rPr>
                            <m:t>𝐹</m:t>
                          </m:r>
                        </m:e>
                        <m:sub>
                          <m:r>
                            <a:rPr lang="en-US" sz="2000" i="1">
                              <a:latin typeface="Cambria Math" panose="02040503050406030204" pitchFamily="18" charset="0"/>
                            </a:rPr>
                            <m:t>𝑛𝑒𝑡</m:t>
                          </m:r>
                        </m:sub>
                        <m:sup>
                          <m:r>
                            <a:rPr lang="en-US" sz="2000">
                              <a:latin typeface="Cambria Math" panose="02040503050406030204" pitchFamily="18" charset="0"/>
                            </a:rPr>
                            <m:t>2</m:t>
                          </m:r>
                        </m:sup>
                      </m:sSubSup>
                      <m:r>
                        <a:rPr lang="en-US" sz="200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𝐹</m:t>
                          </m:r>
                        </m:e>
                        <m:sub>
                          <m:r>
                            <a:rPr lang="en-US" sz="2000">
                              <a:latin typeface="Cambria Math" panose="02040503050406030204" pitchFamily="18" charset="0"/>
                            </a:rPr>
                            <m:t>1</m:t>
                          </m:r>
                        </m:sub>
                        <m:sup>
                          <m:r>
                            <a:rPr lang="en-US" sz="2000">
                              <a:latin typeface="Cambria Math" panose="02040503050406030204" pitchFamily="18" charset="0"/>
                            </a:rPr>
                            <m:t>2</m:t>
                          </m:r>
                        </m:sup>
                      </m:sSubSup>
                      <m:r>
                        <a:rPr lang="en-US" sz="200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𝐹</m:t>
                          </m:r>
                        </m:e>
                        <m:sub>
                          <m:r>
                            <a:rPr lang="en-US" sz="2000">
                              <a:latin typeface="Cambria Math" panose="02040503050406030204" pitchFamily="18" charset="0"/>
                            </a:rPr>
                            <m:t>2</m:t>
                          </m:r>
                        </m:sub>
                        <m:sup>
                          <m:r>
                            <a:rPr lang="en-US" sz="2000">
                              <a:latin typeface="Cambria Math" panose="02040503050406030204" pitchFamily="18" charset="0"/>
                            </a:rPr>
                            <m:t>2</m:t>
                          </m:r>
                        </m:sup>
                      </m:sSubSup>
                      <m:r>
                        <a:rPr lang="en-US" sz="2000" b="0" i="0" smtClean="0">
                          <a:latin typeface="Cambria Math" panose="02040503050406030204" pitchFamily="18" charset="0"/>
                        </a:rPr>
                        <m:t>−</m:t>
                      </m:r>
                      <m:r>
                        <a:rPr lang="en-US" sz="2000">
                          <a:latin typeface="Cambria Math" panose="02040503050406030204" pitchFamily="18" charset="0"/>
                        </a:rPr>
                        <m:t>2</m:t>
                      </m:r>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𝐹</m:t>
                          </m:r>
                        </m:e>
                        <m:sub>
                          <m:r>
                            <a:rPr lang="en-US" sz="2000" b="0" i="1" smtClean="0">
                              <a:latin typeface="Cambria Math" panose="02040503050406030204" pitchFamily="18" charset="0"/>
                            </a:rPr>
                            <m:t>1</m:t>
                          </m:r>
                        </m:sub>
                      </m:sSub>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b="0" i="1" smtClean="0">
                              <a:latin typeface="Cambria Math" panose="02040503050406030204" pitchFamily="18" charset="0"/>
                            </a:rPr>
                            <m:t>2</m:t>
                          </m:r>
                        </m:sub>
                      </m:sSub>
                      <m:r>
                        <a:rPr lang="en-US" sz="2000">
                          <a:latin typeface="Cambria Math" panose="02040503050406030204" pitchFamily="18" charset="0"/>
                        </a:rPr>
                        <m:t>∙</m:t>
                      </m:r>
                      <m:r>
                        <a:rPr lang="en-US" sz="2000" i="1">
                          <a:latin typeface="Cambria Math" panose="02040503050406030204" pitchFamily="18" charset="0"/>
                        </a:rPr>
                        <m:t>𝑐𝑜𝑠</m:t>
                      </m:r>
                      <m:d>
                        <m:dPr>
                          <m:ctrlPr>
                            <a:rPr lang="en-US" sz="2000" i="1">
                              <a:latin typeface="Cambria Math" panose="02040503050406030204" pitchFamily="18" charset="0"/>
                            </a:rPr>
                          </m:ctrlPr>
                        </m:dPr>
                        <m:e>
                          <m:r>
                            <a:rPr lang="en-US" sz="2000" b="0" i="1" smtClean="0">
                              <a:latin typeface="Cambria Math" panose="02040503050406030204" pitchFamily="18" charset="0"/>
                            </a:rPr>
                            <m:t>180−</m:t>
                          </m:r>
                          <m:r>
                            <a:rPr lang="en-US" sz="2000" i="1">
                              <a:latin typeface="Cambria Math" panose="02040503050406030204" pitchFamily="18" charset="0"/>
                            </a:rPr>
                            <m:t>𝜃</m:t>
                          </m:r>
                        </m:e>
                      </m:d>
                    </m:oMath>
                  </m:oMathPara>
                </a14:m>
                <a:endParaRPr lang="en-US" sz="2000" dirty="0"/>
              </a:p>
            </p:txBody>
          </p:sp>
        </mc:Choice>
        <mc:Fallback xmlns="">
          <p:sp>
            <p:nvSpPr>
              <p:cNvPr id="10" name="Rectangle 9">
                <a:extLst>
                  <a:ext uri="{FF2B5EF4-FFF2-40B4-BE49-F238E27FC236}">
                    <a16:creationId xmlns:a16="http://schemas.microsoft.com/office/drawing/2014/main" id="{D0A908DA-A525-4AE2-BCAB-92AF7B3A67F0}"/>
                  </a:ext>
                </a:extLst>
              </p:cNvPr>
              <p:cNvSpPr>
                <a:spLocks noRot="1" noChangeAspect="1" noMove="1" noResize="1" noEditPoints="1" noAdjustHandles="1" noChangeArrowheads="1" noChangeShapeType="1" noTextEdit="1"/>
              </p:cNvSpPr>
              <p:nvPr/>
            </p:nvSpPr>
            <p:spPr>
              <a:xfrm>
                <a:off x="135275" y="2887092"/>
                <a:ext cx="4701736" cy="404213"/>
              </a:xfrm>
              <a:prstGeom prst="rect">
                <a:avLst/>
              </a:prstGeom>
              <a:blipFill>
                <a:blip r:embed="rId4"/>
                <a:stretch>
                  <a:fillRect b="-45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2D2D4B16-3678-4ACC-AE58-EE9D16AA7474}"/>
                  </a:ext>
                </a:extLst>
              </p:cNvPr>
              <p:cNvSpPr/>
              <p:nvPr/>
            </p:nvSpPr>
            <p:spPr>
              <a:xfrm>
                <a:off x="4730678" y="2822915"/>
                <a:ext cx="3688510" cy="400110"/>
              </a:xfrm>
              <a:prstGeom prst="rect">
                <a:avLst/>
              </a:prstGeom>
            </p:spPr>
            <p:txBody>
              <a:bodyPr wrap="none">
                <a:spAutoFit/>
              </a:bodyPr>
              <a:lstStyle/>
              <a:p>
                <a:r>
                  <a:rPr lang="en-US" sz="2000" dirty="0">
                    <a:latin typeface="Times New Roman" panose="02020603050405020304" pitchFamily="18" charset="0"/>
                    <a:ea typeface="Calibri" panose="020F0502020204030204" pitchFamily="34" charset="0"/>
                    <a:cs typeface="Times New Roman" panose="02020603050405020304" pitchFamily="18" charset="0"/>
                  </a:rPr>
                  <a:t>Given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ea typeface="Calibri" panose="020F0502020204030204" pitchFamily="34" charset="0"/>
                            <a:cs typeface="Times New Roman" panose="02020603050405020304" pitchFamily="18" charset="0"/>
                          </a:rPr>
                          <m:t>𝐹</m:t>
                        </m:r>
                      </m:e>
                      <m:sub>
                        <m:r>
                          <a:rPr lang="en-US" sz="2000" i="1">
                            <a:latin typeface="Cambria Math" panose="02040503050406030204" pitchFamily="18" charset="0"/>
                            <a:ea typeface="Calibri" panose="020F0502020204030204" pitchFamily="34" charset="0"/>
                            <a:cs typeface="Times New Roman" panose="02020603050405020304" pitchFamily="18" charset="0"/>
                          </a:rPr>
                          <m:t>1</m:t>
                        </m:r>
                      </m:sub>
                    </m:sSub>
                    <m:r>
                      <a:rPr lang="en-US" sz="2000" i="1">
                        <a:latin typeface="Cambria Math" panose="02040503050406030204" pitchFamily="18" charset="0"/>
                        <a:ea typeface="Calibri" panose="020F0502020204030204" pitchFamily="34" charset="0"/>
                        <a:cs typeface="Times New Roman" panose="02020603050405020304" pitchFamily="18" charset="0"/>
                      </a:rPr>
                      <m:t>=</m:t>
                    </m:r>
                  </m:oMath>
                </a14:m>
                <a:r>
                  <a:rPr lang="en-US" sz="2000" dirty="0">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ea typeface="Calibri" panose="020F0502020204030204" pitchFamily="34" charset="0"/>
                            <a:cs typeface="Times New Roman" panose="02020603050405020304" pitchFamily="18" charset="0"/>
                          </a:rPr>
                          <m:t>𝐹</m:t>
                        </m:r>
                      </m:e>
                      <m:sub>
                        <m:r>
                          <a:rPr lang="en-US" sz="2000" i="1">
                            <a:latin typeface="Cambria Math" panose="02040503050406030204" pitchFamily="18" charset="0"/>
                            <a:ea typeface="Calibri" panose="020F0502020204030204" pitchFamily="34" charset="0"/>
                            <a:cs typeface="Times New Roman" panose="02020603050405020304" pitchFamily="18" charset="0"/>
                          </a:rPr>
                          <m:t>2</m:t>
                        </m:r>
                      </m:sub>
                    </m:sSub>
                    <m:r>
                      <a:rPr lang="en-US" sz="2000" i="1">
                        <a:latin typeface="Cambria Math" panose="02040503050406030204" pitchFamily="18" charset="0"/>
                        <a:ea typeface="Calibri" panose="020F0502020204030204" pitchFamily="34" charset="0"/>
                        <a:cs typeface="Times New Roman" panose="02020603050405020304" pitchFamily="18" charset="0"/>
                      </a:rPr>
                      <m:t>=</m:t>
                    </m:r>
                    <m:r>
                      <a:rPr lang="en-US" sz="2000" i="1">
                        <a:latin typeface="Cambria Math" panose="02040503050406030204" pitchFamily="18" charset="0"/>
                        <a:ea typeface="Calibri" panose="020F0502020204030204" pitchFamily="34" charset="0"/>
                        <a:cs typeface="Times New Roman" panose="02020603050405020304" pitchFamily="18" charset="0"/>
                      </a:rPr>
                      <m:t>𝐹</m:t>
                    </m:r>
                    <m:r>
                      <a:rPr lang="en-US" sz="2000" i="1">
                        <a:latin typeface="Cambria Math" panose="02040503050406030204" pitchFamily="18" charset="0"/>
                        <a:ea typeface="Calibri" panose="020F0502020204030204" pitchFamily="34" charset="0"/>
                        <a:cs typeface="Times New Roman" panose="02020603050405020304" pitchFamily="18" charset="0"/>
                      </a:rPr>
                      <m:t> </m:t>
                    </m:r>
                    <m:r>
                      <a:rPr lang="en-US" sz="2000" i="1">
                        <a:latin typeface="Cambria Math" panose="02040503050406030204" pitchFamily="18" charset="0"/>
                        <a:ea typeface="Calibri" panose="020F0502020204030204" pitchFamily="34" charset="0"/>
                        <a:cs typeface="Times New Roman" panose="02020603050405020304" pitchFamily="18" charset="0"/>
                      </a:rPr>
                      <m:t>𝑎𝑛𝑑</m:t>
                    </m:r>
                    <m:r>
                      <a:rPr lang="en-US" sz="2000" i="1">
                        <a:latin typeface="Cambria Math" panose="02040503050406030204" pitchFamily="18" charset="0"/>
                        <a:ea typeface="Calibri" panose="020F0502020204030204" pitchFamily="34" charset="0"/>
                        <a:cs typeface="Times New Roman" panose="02020603050405020304" pitchFamily="18" charset="0"/>
                      </a:rPr>
                      <m:t> </m:t>
                    </m:r>
                    <m:r>
                      <a:rPr lang="en-US" sz="2000" i="1">
                        <a:latin typeface="Cambria Math" panose="02040503050406030204" pitchFamily="18" charset="0"/>
                        <a:ea typeface="Calibri" panose="020F0502020204030204" pitchFamily="34" charset="0"/>
                        <a:cs typeface="Times New Roman" panose="02020603050405020304" pitchFamily="18" charset="0"/>
                      </a:rPr>
                      <m:t>𝜃</m:t>
                    </m:r>
                    <m:r>
                      <a:rPr lang="en-US" sz="2000" i="1">
                        <a:latin typeface="Cambria Math" panose="02040503050406030204" pitchFamily="18" charset="0"/>
                        <a:ea typeface="Calibri" panose="020F0502020204030204" pitchFamily="34" charset="0"/>
                        <a:cs typeface="Times New Roman" panose="02020603050405020304" pitchFamily="18" charset="0"/>
                      </a:rPr>
                      <m:t>=65°</m:t>
                    </m:r>
                  </m:oMath>
                </a14:m>
                <a:r>
                  <a:rPr lang="en-US" sz="2000" dirty="0">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mc:Choice>
        <mc:Fallback xmlns="">
          <p:sp>
            <p:nvSpPr>
              <p:cNvPr id="11" name="Rectangle 10">
                <a:extLst>
                  <a:ext uri="{FF2B5EF4-FFF2-40B4-BE49-F238E27FC236}">
                    <a16:creationId xmlns:a16="http://schemas.microsoft.com/office/drawing/2014/main" id="{2D2D4B16-3678-4ACC-AE58-EE9D16AA7474}"/>
                  </a:ext>
                </a:extLst>
              </p:cNvPr>
              <p:cNvSpPr>
                <a:spLocks noRot="1" noChangeAspect="1" noMove="1" noResize="1" noEditPoints="1" noAdjustHandles="1" noChangeArrowheads="1" noChangeShapeType="1" noTextEdit="1"/>
              </p:cNvSpPr>
              <p:nvPr/>
            </p:nvSpPr>
            <p:spPr>
              <a:xfrm>
                <a:off x="4730678" y="2822915"/>
                <a:ext cx="3688510" cy="400110"/>
              </a:xfrm>
              <a:prstGeom prst="rect">
                <a:avLst/>
              </a:prstGeom>
              <a:blipFill>
                <a:blip r:embed="rId5"/>
                <a:stretch>
                  <a:fillRect l="-1653" t="-7576"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502B8353-03CB-413A-9F7D-2606A695B7E9}"/>
                  </a:ext>
                </a:extLst>
              </p:cNvPr>
              <p:cNvSpPr/>
              <p:nvPr/>
            </p:nvSpPr>
            <p:spPr>
              <a:xfrm>
                <a:off x="100299" y="3529907"/>
                <a:ext cx="4182492" cy="4021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000" i="1" smtClean="0">
                              <a:latin typeface="Cambria Math" panose="02040503050406030204" pitchFamily="18" charset="0"/>
                            </a:rPr>
                          </m:ctrlPr>
                        </m:sSubSupPr>
                        <m:e>
                          <m:r>
                            <a:rPr lang="en-US" sz="2000" i="1">
                              <a:latin typeface="Cambria Math" panose="02040503050406030204" pitchFamily="18" charset="0"/>
                            </a:rPr>
                            <m:t>𝐹</m:t>
                          </m:r>
                        </m:e>
                        <m:sub>
                          <m:r>
                            <a:rPr lang="en-US" sz="2000" i="1">
                              <a:latin typeface="Cambria Math" panose="02040503050406030204" pitchFamily="18" charset="0"/>
                            </a:rPr>
                            <m:t>𝑛𝑒𝑡</m:t>
                          </m:r>
                        </m:sub>
                        <m:sup>
                          <m:r>
                            <a:rPr lang="en-US" sz="2000">
                              <a:latin typeface="Cambria Math" panose="02040503050406030204" pitchFamily="18" charset="0"/>
                            </a:rPr>
                            <m:t>2</m:t>
                          </m:r>
                        </m:sup>
                      </m:sSubSup>
                      <m:r>
                        <a:rPr lang="en-US" sz="2000">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𝐹</m:t>
                          </m:r>
                        </m:e>
                        <m:sup>
                          <m:r>
                            <a:rPr lang="en-US" sz="2000">
                              <a:latin typeface="Cambria Math" panose="02040503050406030204" pitchFamily="18" charset="0"/>
                            </a:rPr>
                            <m:t>2</m:t>
                          </m:r>
                        </m:sup>
                      </m:sSup>
                      <m:r>
                        <a:rPr lang="en-US" sz="2000">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𝐹</m:t>
                          </m:r>
                        </m:e>
                        <m:sup>
                          <m:r>
                            <a:rPr lang="en-US" sz="2000">
                              <a:latin typeface="Cambria Math" panose="02040503050406030204" pitchFamily="18" charset="0"/>
                            </a:rPr>
                            <m:t>2</m:t>
                          </m:r>
                        </m:sup>
                      </m:sSup>
                      <m:r>
                        <a:rPr lang="en-US" sz="2000" b="0" i="0" smtClean="0">
                          <a:latin typeface="Cambria Math" panose="02040503050406030204" pitchFamily="18" charset="0"/>
                        </a:rPr>
                        <m:t>−</m:t>
                      </m:r>
                      <m:r>
                        <a:rPr lang="en-US" sz="2000">
                          <a:latin typeface="Cambria Math" panose="02040503050406030204" pitchFamily="18" charset="0"/>
                        </a:rPr>
                        <m:t>2</m:t>
                      </m:r>
                      <m:r>
                        <a:rPr lang="en-US" sz="2000" i="1">
                          <a:latin typeface="Cambria Math" panose="02040503050406030204" pitchFamily="18" charset="0"/>
                        </a:rPr>
                        <m:t>𝐹</m:t>
                      </m:r>
                      <m:r>
                        <a:rPr lang="en-US" sz="2000">
                          <a:latin typeface="Cambria Math" panose="02040503050406030204" pitchFamily="18" charset="0"/>
                        </a:rPr>
                        <m:t>∙</m:t>
                      </m:r>
                      <m:r>
                        <a:rPr lang="en-US" sz="2000" i="1">
                          <a:latin typeface="Cambria Math" panose="02040503050406030204" pitchFamily="18" charset="0"/>
                        </a:rPr>
                        <m:t>𝐹</m:t>
                      </m:r>
                      <m:r>
                        <a:rPr lang="en-US" sz="2000">
                          <a:latin typeface="Cambria Math" panose="02040503050406030204" pitchFamily="18" charset="0"/>
                        </a:rPr>
                        <m:t>∙</m:t>
                      </m:r>
                      <m:r>
                        <a:rPr lang="en-US" sz="2000" i="1">
                          <a:latin typeface="Cambria Math" panose="02040503050406030204" pitchFamily="18" charset="0"/>
                        </a:rPr>
                        <m:t>𝑐𝑜𝑠</m:t>
                      </m:r>
                      <m:d>
                        <m:dPr>
                          <m:ctrlPr>
                            <a:rPr lang="en-US" sz="2000" i="1">
                              <a:latin typeface="Cambria Math" panose="02040503050406030204" pitchFamily="18" charset="0"/>
                            </a:rPr>
                          </m:ctrlPr>
                        </m:dPr>
                        <m:e>
                          <m:r>
                            <a:rPr lang="en-US" sz="2000" b="0" i="0" smtClean="0">
                              <a:latin typeface="Cambria Math" panose="02040503050406030204" pitchFamily="18" charset="0"/>
                            </a:rPr>
                            <m:t>115</m:t>
                          </m:r>
                          <m:r>
                            <a:rPr lang="en-US" sz="2000">
                              <a:latin typeface="Cambria Math" panose="02040503050406030204" pitchFamily="18" charset="0"/>
                            </a:rPr>
                            <m:t>°</m:t>
                          </m:r>
                        </m:e>
                      </m:d>
                    </m:oMath>
                  </m:oMathPara>
                </a14:m>
                <a:endParaRPr lang="en-US" sz="2000" dirty="0"/>
              </a:p>
            </p:txBody>
          </p:sp>
        </mc:Choice>
        <mc:Fallback xmlns="">
          <p:sp>
            <p:nvSpPr>
              <p:cNvPr id="12" name="Rectangle 11">
                <a:extLst>
                  <a:ext uri="{FF2B5EF4-FFF2-40B4-BE49-F238E27FC236}">
                    <a16:creationId xmlns:a16="http://schemas.microsoft.com/office/drawing/2014/main" id="{502B8353-03CB-413A-9F7D-2606A695B7E9}"/>
                  </a:ext>
                </a:extLst>
              </p:cNvPr>
              <p:cNvSpPr>
                <a:spLocks noRot="1" noChangeAspect="1" noMove="1" noResize="1" noEditPoints="1" noAdjustHandles="1" noChangeArrowheads="1" noChangeShapeType="1" noTextEdit="1"/>
              </p:cNvSpPr>
              <p:nvPr/>
            </p:nvSpPr>
            <p:spPr>
              <a:xfrm>
                <a:off x="100299" y="3529907"/>
                <a:ext cx="4182492" cy="402161"/>
              </a:xfrm>
              <a:prstGeom prst="rect">
                <a:avLst/>
              </a:prstGeom>
              <a:blipFill>
                <a:blip r:embed="rId6"/>
                <a:stretch>
                  <a:fillRect b="-45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D12CB203-31C5-433E-80EF-C35D5E81BC3A}"/>
                  </a:ext>
                </a:extLst>
              </p:cNvPr>
              <p:cNvSpPr/>
              <p:nvPr/>
            </p:nvSpPr>
            <p:spPr>
              <a:xfrm>
                <a:off x="4572000" y="3391960"/>
                <a:ext cx="3442161" cy="4397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000" i="1" smtClean="0">
                              <a:latin typeface="Cambria Math" panose="02040503050406030204" pitchFamily="18" charset="0"/>
                            </a:rPr>
                          </m:ctrlPr>
                        </m:sSubSupPr>
                        <m:e>
                          <m:r>
                            <a:rPr lang="en-US" sz="2000" i="1">
                              <a:latin typeface="Cambria Math" panose="02040503050406030204" pitchFamily="18" charset="0"/>
                            </a:rPr>
                            <m:t>𝐹</m:t>
                          </m:r>
                        </m:e>
                        <m:sub>
                          <m:r>
                            <a:rPr lang="en-US" sz="2000" i="1">
                              <a:latin typeface="Cambria Math" panose="02040503050406030204" pitchFamily="18" charset="0"/>
                            </a:rPr>
                            <m:t>𝑛𝑒𝑡</m:t>
                          </m:r>
                        </m:sub>
                        <m:sup>
                          <m:r>
                            <a:rPr lang="en-US" sz="2000">
                              <a:latin typeface="Cambria Math" panose="02040503050406030204" pitchFamily="18" charset="0"/>
                            </a:rPr>
                            <m:t>2</m:t>
                          </m:r>
                        </m:sup>
                      </m:sSubSup>
                      <m:r>
                        <a:rPr lang="en-US" sz="2000">
                          <a:latin typeface="Cambria Math" panose="02040503050406030204" pitchFamily="18" charset="0"/>
                        </a:rPr>
                        <m:t>=2</m:t>
                      </m:r>
                      <m:sSup>
                        <m:sSupPr>
                          <m:ctrlPr>
                            <a:rPr lang="en-US" sz="2000" i="1">
                              <a:latin typeface="Cambria Math" panose="02040503050406030204" pitchFamily="18" charset="0"/>
                            </a:rPr>
                          </m:ctrlPr>
                        </m:sSupPr>
                        <m:e>
                          <m:r>
                            <a:rPr lang="en-US" sz="2000" i="1">
                              <a:latin typeface="Cambria Math" panose="02040503050406030204" pitchFamily="18" charset="0"/>
                            </a:rPr>
                            <m:t>𝐹</m:t>
                          </m:r>
                        </m:e>
                        <m:sup>
                          <m:r>
                            <a:rPr lang="en-US" sz="2000">
                              <a:latin typeface="Cambria Math" panose="02040503050406030204" pitchFamily="18" charset="0"/>
                            </a:rPr>
                            <m:t>2</m:t>
                          </m:r>
                        </m:sup>
                      </m:sSup>
                      <m:r>
                        <a:rPr lang="en-US" sz="2000">
                          <a:latin typeface="Cambria Math" panose="02040503050406030204" pitchFamily="18" charset="0"/>
                        </a:rPr>
                        <m:t>∙</m:t>
                      </m:r>
                      <m:d>
                        <m:dPr>
                          <m:ctrlPr>
                            <a:rPr lang="en-US" sz="2000" i="1">
                              <a:latin typeface="Cambria Math" panose="02040503050406030204" pitchFamily="18" charset="0"/>
                            </a:rPr>
                          </m:ctrlPr>
                        </m:dPr>
                        <m:e>
                          <m:r>
                            <a:rPr lang="en-US" sz="2000">
                              <a:latin typeface="Cambria Math" panose="02040503050406030204" pitchFamily="18" charset="0"/>
                            </a:rPr>
                            <m:t>1</m:t>
                          </m:r>
                          <m:r>
                            <a:rPr lang="en-US" sz="2000" b="0" i="1" smtClean="0">
                              <a:latin typeface="Cambria Math" panose="02040503050406030204" pitchFamily="18" charset="0"/>
                            </a:rPr>
                            <m:t>−</m:t>
                          </m:r>
                          <m:r>
                            <a:rPr lang="en-US" sz="2000" i="1">
                              <a:latin typeface="Cambria Math" panose="02040503050406030204" pitchFamily="18" charset="0"/>
                            </a:rPr>
                            <m:t>𝑐𝑜𝑠</m:t>
                          </m:r>
                          <m:d>
                            <m:dPr>
                              <m:ctrlPr>
                                <a:rPr lang="en-US" sz="2000" i="1">
                                  <a:latin typeface="Cambria Math" panose="02040503050406030204" pitchFamily="18" charset="0"/>
                                </a:rPr>
                              </m:ctrlPr>
                            </m:dPr>
                            <m:e>
                              <m:r>
                                <a:rPr lang="en-US" sz="2000" b="0" i="0" smtClean="0">
                                  <a:latin typeface="Cambria Math" panose="02040503050406030204" pitchFamily="18" charset="0"/>
                                </a:rPr>
                                <m:t>115</m:t>
                              </m:r>
                              <m:r>
                                <a:rPr lang="en-US" sz="2000">
                                  <a:latin typeface="Cambria Math" panose="02040503050406030204" pitchFamily="18" charset="0"/>
                                </a:rPr>
                                <m:t>°</m:t>
                              </m:r>
                            </m:e>
                          </m:d>
                        </m:e>
                      </m:d>
                    </m:oMath>
                  </m:oMathPara>
                </a14:m>
                <a:endParaRPr lang="en-US" sz="2000" dirty="0"/>
              </a:p>
            </p:txBody>
          </p:sp>
        </mc:Choice>
        <mc:Fallback xmlns="">
          <p:sp>
            <p:nvSpPr>
              <p:cNvPr id="13" name="Rectangle 12">
                <a:extLst>
                  <a:ext uri="{FF2B5EF4-FFF2-40B4-BE49-F238E27FC236}">
                    <a16:creationId xmlns:a16="http://schemas.microsoft.com/office/drawing/2014/main" id="{D12CB203-31C5-433E-80EF-C35D5E81BC3A}"/>
                  </a:ext>
                </a:extLst>
              </p:cNvPr>
              <p:cNvSpPr>
                <a:spLocks noRot="1" noChangeAspect="1" noMove="1" noResize="1" noEditPoints="1" noAdjustHandles="1" noChangeArrowheads="1" noChangeShapeType="1" noTextEdit="1"/>
              </p:cNvSpPr>
              <p:nvPr/>
            </p:nvSpPr>
            <p:spPr>
              <a:xfrm>
                <a:off x="4572000" y="3391960"/>
                <a:ext cx="3442161" cy="439736"/>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1CC59D04-B55A-4F0B-AD94-4006C5370F3A}"/>
                  </a:ext>
                </a:extLst>
              </p:cNvPr>
              <p:cNvSpPr/>
              <p:nvPr/>
            </p:nvSpPr>
            <p:spPr>
              <a:xfrm>
                <a:off x="74764" y="4119708"/>
                <a:ext cx="3515001" cy="7186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𝑛𝑒𝑡</m:t>
                          </m:r>
                        </m:sub>
                      </m:sSub>
                      <m:r>
                        <a:rPr lang="en-US" sz="2000">
                          <a:latin typeface="Cambria Math" panose="02040503050406030204" pitchFamily="18" charset="0"/>
                        </a:rPr>
                        <m:t>=</m:t>
                      </m:r>
                      <m:r>
                        <a:rPr lang="en-US" sz="2000" i="1">
                          <a:latin typeface="Cambria Math" panose="02040503050406030204" pitchFamily="18" charset="0"/>
                        </a:rPr>
                        <m:t>𝐹</m:t>
                      </m:r>
                      <m:rad>
                        <m:radPr>
                          <m:degHide m:val="on"/>
                          <m:ctrlPr>
                            <a:rPr lang="en-US" sz="2000" i="1">
                              <a:latin typeface="Cambria Math" panose="02040503050406030204" pitchFamily="18" charset="0"/>
                            </a:rPr>
                          </m:ctrlPr>
                        </m:radPr>
                        <m:deg/>
                        <m:e>
                          <m:r>
                            <a:rPr lang="en-US" sz="2000">
                              <a:latin typeface="Cambria Math" panose="02040503050406030204" pitchFamily="18" charset="0"/>
                            </a:rPr>
                            <m:t>2∙</m:t>
                          </m:r>
                          <m:d>
                            <m:dPr>
                              <m:ctrlPr>
                                <a:rPr lang="en-US" sz="2000" i="1">
                                  <a:latin typeface="Cambria Math" panose="02040503050406030204" pitchFamily="18" charset="0"/>
                                </a:rPr>
                              </m:ctrlPr>
                            </m:dPr>
                            <m:e>
                              <m:r>
                                <a:rPr lang="en-US" sz="2000">
                                  <a:latin typeface="Cambria Math" panose="02040503050406030204" pitchFamily="18" charset="0"/>
                                </a:rPr>
                                <m:t>1</m:t>
                              </m:r>
                              <m:r>
                                <a:rPr lang="en-US" sz="2000" b="0" i="1" smtClean="0">
                                  <a:latin typeface="Cambria Math" panose="02040503050406030204" pitchFamily="18" charset="0"/>
                                </a:rPr>
                                <m:t>−</m:t>
                              </m:r>
                              <m:r>
                                <a:rPr lang="en-US" sz="2000" i="1">
                                  <a:latin typeface="Cambria Math" panose="02040503050406030204" pitchFamily="18" charset="0"/>
                                </a:rPr>
                                <m:t>𝑐𝑜𝑠</m:t>
                              </m:r>
                              <m:d>
                                <m:dPr>
                                  <m:ctrlPr>
                                    <a:rPr lang="en-US" sz="2000" i="1">
                                      <a:latin typeface="Cambria Math" panose="02040503050406030204" pitchFamily="18" charset="0"/>
                                    </a:rPr>
                                  </m:ctrlPr>
                                </m:dPr>
                                <m:e>
                                  <m:r>
                                    <a:rPr lang="en-US" sz="2000" b="0" i="0" smtClean="0">
                                      <a:latin typeface="Cambria Math" panose="02040503050406030204" pitchFamily="18" charset="0"/>
                                    </a:rPr>
                                    <m:t>115</m:t>
                                  </m:r>
                                  <m:r>
                                    <a:rPr lang="en-US" sz="2000">
                                      <a:latin typeface="Cambria Math" panose="02040503050406030204" pitchFamily="18" charset="0"/>
                                    </a:rPr>
                                    <m:t>°</m:t>
                                  </m:r>
                                </m:e>
                              </m:d>
                            </m:e>
                          </m:d>
                        </m:e>
                      </m:rad>
                    </m:oMath>
                  </m:oMathPara>
                </a14:m>
                <a:endParaRPr lang="en-US" sz="2000" dirty="0"/>
              </a:p>
            </p:txBody>
          </p:sp>
        </mc:Choice>
        <mc:Fallback xmlns="">
          <p:sp>
            <p:nvSpPr>
              <p:cNvPr id="14" name="Rectangle 13">
                <a:extLst>
                  <a:ext uri="{FF2B5EF4-FFF2-40B4-BE49-F238E27FC236}">
                    <a16:creationId xmlns:a16="http://schemas.microsoft.com/office/drawing/2014/main" id="{1CC59D04-B55A-4F0B-AD94-4006C5370F3A}"/>
                  </a:ext>
                </a:extLst>
              </p:cNvPr>
              <p:cNvSpPr>
                <a:spLocks noRot="1" noChangeAspect="1" noMove="1" noResize="1" noEditPoints="1" noAdjustHandles="1" noChangeArrowheads="1" noChangeShapeType="1" noTextEdit="1"/>
              </p:cNvSpPr>
              <p:nvPr/>
            </p:nvSpPr>
            <p:spPr>
              <a:xfrm>
                <a:off x="74764" y="4119708"/>
                <a:ext cx="3515001" cy="718658"/>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7746DCA5-0569-409C-ACE7-59672687088B}"/>
                  </a:ext>
                </a:extLst>
              </p:cNvPr>
              <p:cNvSpPr/>
              <p:nvPr/>
            </p:nvSpPr>
            <p:spPr>
              <a:xfrm>
                <a:off x="3682045" y="4086722"/>
                <a:ext cx="5156453" cy="71865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𝑛𝑒𝑡</m:t>
                          </m:r>
                        </m:sub>
                      </m:sSub>
                      <m:r>
                        <a:rPr lang="en-US" sz="2000">
                          <a:latin typeface="Cambria Math" panose="02040503050406030204" pitchFamily="18" charset="0"/>
                        </a:rPr>
                        <m:t>=</m:t>
                      </m:r>
                      <m:d>
                        <m:dPr>
                          <m:ctrlPr>
                            <a:rPr lang="en-US" sz="2000" i="1">
                              <a:latin typeface="Cambria Math" panose="02040503050406030204" pitchFamily="18" charset="0"/>
                            </a:rPr>
                          </m:ctrlPr>
                        </m:dPr>
                        <m:e>
                          <m:r>
                            <a:rPr lang="en-US" sz="2000">
                              <a:latin typeface="Cambria Math" panose="02040503050406030204" pitchFamily="18" charset="0"/>
                            </a:rPr>
                            <m:t>1.02×</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US" sz="2000">
                                  <a:latin typeface="Cambria Math" panose="02040503050406030204" pitchFamily="18" charset="0"/>
                                </a:rPr>
                                <m:t>−8</m:t>
                              </m:r>
                            </m:sup>
                          </m:sSup>
                          <m:r>
                            <a:rPr lang="en-US" sz="2000" i="1">
                              <a:latin typeface="Cambria Math" panose="02040503050406030204" pitchFamily="18" charset="0"/>
                            </a:rPr>
                            <m:t>𝑁</m:t>
                          </m:r>
                        </m:e>
                      </m:d>
                      <m:rad>
                        <m:radPr>
                          <m:degHide m:val="on"/>
                          <m:ctrlPr>
                            <a:rPr lang="en-US" sz="2000" i="1">
                              <a:latin typeface="Cambria Math" panose="02040503050406030204" pitchFamily="18" charset="0"/>
                            </a:rPr>
                          </m:ctrlPr>
                        </m:radPr>
                        <m:deg/>
                        <m:e>
                          <m:r>
                            <a:rPr lang="en-US" sz="2000">
                              <a:latin typeface="Cambria Math" panose="02040503050406030204" pitchFamily="18" charset="0"/>
                            </a:rPr>
                            <m:t>2∙</m:t>
                          </m:r>
                          <m:d>
                            <m:dPr>
                              <m:ctrlPr>
                                <a:rPr lang="en-US" sz="2000" i="1">
                                  <a:latin typeface="Cambria Math" panose="02040503050406030204" pitchFamily="18" charset="0"/>
                                </a:rPr>
                              </m:ctrlPr>
                            </m:dPr>
                            <m:e>
                              <m:r>
                                <a:rPr lang="en-US" sz="2000">
                                  <a:latin typeface="Cambria Math" panose="02040503050406030204" pitchFamily="18" charset="0"/>
                                </a:rPr>
                                <m:t>1</m:t>
                              </m:r>
                              <m:r>
                                <a:rPr lang="en-US" sz="2000" b="0" i="1" smtClean="0">
                                  <a:latin typeface="Cambria Math" panose="02040503050406030204" pitchFamily="18" charset="0"/>
                                </a:rPr>
                                <m:t>−</m:t>
                              </m:r>
                              <m:r>
                                <a:rPr lang="en-US" sz="2000" i="1">
                                  <a:latin typeface="Cambria Math" panose="02040503050406030204" pitchFamily="18" charset="0"/>
                                </a:rPr>
                                <m:t>𝑐𝑜𝑠</m:t>
                              </m:r>
                              <m:d>
                                <m:dPr>
                                  <m:ctrlPr>
                                    <a:rPr lang="en-US" sz="2000" i="1">
                                      <a:latin typeface="Cambria Math" panose="02040503050406030204" pitchFamily="18" charset="0"/>
                                    </a:rPr>
                                  </m:ctrlPr>
                                </m:dPr>
                                <m:e>
                                  <m:r>
                                    <a:rPr lang="en-US" sz="2000" b="0" i="0" smtClean="0">
                                      <a:latin typeface="Cambria Math" panose="02040503050406030204" pitchFamily="18" charset="0"/>
                                    </a:rPr>
                                    <m:t>115</m:t>
                                  </m:r>
                                  <m:r>
                                    <a:rPr lang="en-US" sz="2000">
                                      <a:latin typeface="Cambria Math" panose="02040503050406030204" pitchFamily="18" charset="0"/>
                                    </a:rPr>
                                    <m:t>°</m:t>
                                  </m:r>
                                </m:e>
                              </m:d>
                            </m:e>
                          </m:d>
                        </m:e>
                      </m:rad>
                    </m:oMath>
                  </m:oMathPara>
                </a14:m>
                <a:endParaRPr lang="en-US" sz="2000" dirty="0"/>
              </a:p>
            </p:txBody>
          </p:sp>
        </mc:Choice>
        <mc:Fallback xmlns="">
          <p:sp>
            <p:nvSpPr>
              <p:cNvPr id="15" name="Rectangle 14">
                <a:extLst>
                  <a:ext uri="{FF2B5EF4-FFF2-40B4-BE49-F238E27FC236}">
                    <a16:creationId xmlns:a16="http://schemas.microsoft.com/office/drawing/2014/main" id="{7746DCA5-0569-409C-ACE7-59672687088B}"/>
                  </a:ext>
                </a:extLst>
              </p:cNvPr>
              <p:cNvSpPr>
                <a:spLocks noRot="1" noChangeAspect="1" noMove="1" noResize="1" noEditPoints="1" noAdjustHandles="1" noChangeArrowheads="1" noChangeShapeType="1" noTextEdit="1"/>
              </p:cNvSpPr>
              <p:nvPr/>
            </p:nvSpPr>
            <p:spPr>
              <a:xfrm>
                <a:off x="3682045" y="4086722"/>
                <a:ext cx="5156453" cy="718658"/>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8C8DE059-5DA8-4CF9-83FB-615A0EE43E03}"/>
                  </a:ext>
                </a:extLst>
              </p:cNvPr>
              <p:cNvSpPr/>
              <p:nvPr/>
            </p:nvSpPr>
            <p:spPr>
              <a:xfrm>
                <a:off x="74764" y="5138129"/>
                <a:ext cx="5440464"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US" sz="2000" b="1" smtClean="0">
                          <a:latin typeface="Times New Roman" panose="02020603050405020304" pitchFamily="18" charset="0"/>
                          <a:cs typeface="Times New Roman" panose="02020603050405020304" pitchFamily="18" charset="0"/>
                        </a:rPr>
                        <m:t>Magnitude</m:t>
                      </m:r>
                      <m:r>
                        <m:rPr>
                          <m:nor/>
                        </m:rPr>
                        <a:rPr lang="en-US" sz="2000" b="1" smtClean="0">
                          <a:latin typeface="Times New Roman" panose="02020603050405020304" pitchFamily="18" charset="0"/>
                          <a:cs typeface="Times New Roman" panose="02020603050405020304" pitchFamily="18" charset="0"/>
                        </a:rPr>
                        <m:t> </m:t>
                      </m:r>
                      <m:r>
                        <m:rPr>
                          <m:nor/>
                        </m:rPr>
                        <a:rPr lang="en-US" sz="2000" b="1" smtClean="0">
                          <a:latin typeface="Times New Roman" panose="02020603050405020304" pitchFamily="18" charset="0"/>
                          <a:cs typeface="Times New Roman" panose="02020603050405020304" pitchFamily="18" charset="0"/>
                        </a:rPr>
                        <m:t>of</m:t>
                      </m:r>
                      <m:r>
                        <m:rPr>
                          <m:nor/>
                        </m:rPr>
                        <a:rPr lang="en-US" sz="2000" b="1" smtClean="0">
                          <a:latin typeface="Times New Roman" panose="02020603050405020304" pitchFamily="18" charset="0"/>
                          <a:cs typeface="Times New Roman" panose="02020603050405020304" pitchFamily="18" charset="0"/>
                        </a:rPr>
                        <m:t> </m:t>
                      </m:r>
                      <m:r>
                        <m:rPr>
                          <m:nor/>
                        </m:rPr>
                        <a:rPr lang="en-US" sz="2000" b="1" smtClean="0">
                          <a:latin typeface="Times New Roman" panose="02020603050405020304" pitchFamily="18" charset="0"/>
                          <a:cs typeface="Times New Roman" panose="02020603050405020304" pitchFamily="18" charset="0"/>
                        </a:rPr>
                        <m:t>the</m:t>
                      </m:r>
                      <m:r>
                        <m:rPr>
                          <m:nor/>
                        </m:rPr>
                        <a:rPr lang="en-US" sz="2000" b="1" smtClean="0">
                          <a:latin typeface="Times New Roman" panose="02020603050405020304" pitchFamily="18" charset="0"/>
                          <a:cs typeface="Times New Roman" panose="02020603050405020304" pitchFamily="18" charset="0"/>
                        </a:rPr>
                        <m:t> </m:t>
                      </m:r>
                      <m:r>
                        <m:rPr>
                          <m:nor/>
                        </m:rPr>
                        <a:rPr lang="en-US" sz="2000" b="1" smtClean="0">
                          <a:latin typeface="Times New Roman" panose="02020603050405020304" pitchFamily="18" charset="0"/>
                          <a:cs typeface="Times New Roman" panose="02020603050405020304" pitchFamily="18" charset="0"/>
                        </a:rPr>
                        <m:t>net</m:t>
                      </m:r>
                      <m:r>
                        <m:rPr>
                          <m:nor/>
                        </m:rPr>
                        <a:rPr lang="en-US" sz="2000" b="1" smtClean="0">
                          <a:latin typeface="Times New Roman" panose="02020603050405020304" pitchFamily="18" charset="0"/>
                          <a:cs typeface="Times New Roman" panose="02020603050405020304" pitchFamily="18" charset="0"/>
                        </a:rPr>
                        <m:t> </m:t>
                      </m:r>
                      <m:r>
                        <m:rPr>
                          <m:nor/>
                        </m:rPr>
                        <a:rPr lang="en-US" sz="2000" b="1" smtClean="0">
                          <a:latin typeface="Times New Roman" panose="02020603050405020304" pitchFamily="18" charset="0"/>
                          <a:cs typeface="Times New Roman" panose="02020603050405020304" pitchFamily="18" charset="0"/>
                        </a:rPr>
                        <m:t>force</m:t>
                      </m:r>
                      <m:r>
                        <a:rPr lang="en-US" sz="2000" b="1" i="0" smtClean="0">
                          <a:latin typeface="Cambria Math" panose="02040503050406030204" pitchFamily="18" charset="0"/>
                        </a:rPr>
                        <m:t> </m:t>
                      </m:r>
                      <m:sSub>
                        <m:sSubPr>
                          <m:ctrlPr>
                            <a:rPr lang="en-US" sz="2000" i="1">
                              <a:latin typeface="Cambria Math" panose="02040503050406030204" pitchFamily="18" charset="0"/>
                            </a:rPr>
                          </m:ctrlPr>
                        </m:sSubPr>
                        <m:e>
                          <m:r>
                            <a:rPr lang="en-US" sz="2000" b="0" i="1" smtClean="0">
                              <a:latin typeface="Cambria Math" panose="02040503050406030204" pitchFamily="18" charset="0"/>
                            </a:rPr>
                            <m:t> </m:t>
                          </m:r>
                          <m:r>
                            <a:rPr lang="en-US" sz="2000" i="1">
                              <a:latin typeface="Cambria Math" panose="02040503050406030204" pitchFamily="18" charset="0"/>
                            </a:rPr>
                            <m:t>𝐹</m:t>
                          </m:r>
                        </m:e>
                        <m:sub>
                          <m:r>
                            <a:rPr lang="en-US" sz="2000" i="1">
                              <a:latin typeface="Cambria Math" panose="02040503050406030204" pitchFamily="18" charset="0"/>
                            </a:rPr>
                            <m:t>𝑛𝑒𝑡</m:t>
                          </m:r>
                        </m:sub>
                      </m:sSub>
                      <m:r>
                        <a:rPr lang="en-US" sz="2000">
                          <a:latin typeface="Cambria Math" panose="02040503050406030204" pitchFamily="18" charset="0"/>
                        </a:rPr>
                        <m:t>=1.</m:t>
                      </m:r>
                      <m:r>
                        <a:rPr lang="en-US" sz="2000" b="0" i="0" smtClean="0">
                          <a:latin typeface="Cambria Math" panose="02040503050406030204" pitchFamily="18" charset="0"/>
                        </a:rPr>
                        <m:t>7</m:t>
                      </m:r>
                      <m:r>
                        <a:rPr lang="en-GB" sz="2000" b="0" i="0" smtClean="0">
                          <a:latin typeface="Cambria Math" panose="02040503050406030204" pitchFamily="18" charset="0"/>
                        </a:rPr>
                        <m:t>2</m:t>
                      </m:r>
                      <m:r>
                        <a:rPr lang="en-US" sz="2000">
                          <a:latin typeface="Cambria Math" panose="02040503050406030204" pitchFamily="18" charset="0"/>
                        </a:rPr>
                        <m:t>×</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US" sz="2000">
                              <a:latin typeface="Cambria Math" panose="02040503050406030204" pitchFamily="18" charset="0"/>
                            </a:rPr>
                            <m:t>−8</m:t>
                          </m:r>
                        </m:sup>
                      </m:sSup>
                      <m:r>
                        <a:rPr lang="en-US" sz="2000" i="1">
                          <a:latin typeface="Cambria Math" panose="02040503050406030204" pitchFamily="18" charset="0"/>
                        </a:rPr>
                        <m:t>𝑁</m:t>
                      </m:r>
                    </m:oMath>
                  </m:oMathPara>
                </a14:m>
                <a:endParaRPr lang="en-US" sz="2000" dirty="0"/>
              </a:p>
            </p:txBody>
          </p:sp>
        </mc:Choice>
        <mc:Fallback xmlns="">
          <p:sp>
            <p:nvSpPr>
              <p:cNvPr id="16" name="Rectangle 15">
                <a:extLst>
                  <a:ext uri="{FF2B5EF4-FFF2-40B4-BE49-F238E27FC236}">
                    <a16:creationId xmlns:a16="http://schemas.microsoft.com/office/drawing/2014/main" id="{8C8DE059-5DA8-4CF9-83FB-615A0EE43E03}"/>
                  </a:ext>
                </a:extLst>
              </p:cNvPr>
              <p:cNvSpPr>
                <a:spLocks noRot="1" noChangeAspect="1" noMove="1" noResize="1" noEditPoints="1" noAdjustHandles="1" noChangeArrowheads="1" noChangeShapeType="1" noTextEdit="1"/>
              </p:cNvSpPr>
              <p:nvPr/>
            </p:nvSpPr>
            <p:spPr>
              <a:xfrm>
                <a:off x="74764" y="5138129"/>
                <a:ext cx="5440464" cy="400110"/>
              </a:xfrm>
              <a:prstGeom prst="rect">
                <a:avLst/>
              </a:prstGeom>
              <a:blipFill>
                <a:blip r:embed="rId10"/>
                <a:stretch>
                  <a:fillRect b="-181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4C846FEA-526D-44DE-9BE5-B44F427B38BC}"/>
                  </a:ext>
                </a:extLst>
              </p:cNvPr>
              <p:cNvSpPr/>
              <p:nvPr/>
            </p:nvSpPr>
            <p:spPr>
              <a:xfrm>
                <a:off x="171235" y="5838003"/>
                <a:ext cx="8667263" cy="728726"/>
              </a:xfrm>
              <a:prstGeom prst="rect">
                <a:avLst/>
              </a:prstGeom>
            </p:spPr>
            <p:txBody>
              <a:bodyPr wrap="square">
                <a:spAutoFit/>
              </a:bodyPr>
              <a:lstStyle/>
              <a:p>
                <a:pPr>
                  <a:lnSpc>
                    <a:spcPct val="107000"/>
                  </a:lnSpc>
                  <a:spcAft>
                    <a:spcPts val="800"/>
                  </a:spcAft>
                </a:pPr>
                <a:r>
                  <a:rPr lang="en-US" sz="2000" b="1" kern="100" dirty="0">
                    <a:latin typeface="Times New Roman" panose="02020603050405020304" pitchFamily="18" charset="0"/>
                    <a:ea typeface="Calibri" panose="020F0502020204030204" pitchFamily="34" charset="0"/>
                    <a:cs typeface="Times New Roman" panose="02020603050405020304" pitchFamily="18" charset="0"/>
                  </a:rPr>
                  <a:t>Direction:</a:t>
                </a:r>
                <a:r>
                  <a:rPr lang="en-US" sz="2000" kern="100" dirty="0">
                    <a:latin typeface="Times New Roman" panose="02020603050405020304" pitchFamily="18" charset="0"/>
                    <a:ea typeface="Calibri" panose="020F0502020204030204" pitchFamily="34" charset="0"/>
                    <a:cs typeface="Times New Roman" panose="02020603050405020304" pitchFamily="18" charset="0"/>
                  </a:rPr>
                  <a:t> The net force will be directed along the bisector of the </a:t>
                </a:r>
                <a14:m>
                  <m:oMath xmlns:m="http://schemas.openxmlformats.org/officeDocument/2006/math">
                    <m:r>
                      <a:rPr lang="en-US" sz="2000" i="1" kern="100">
                        <a:latin typeface="Cambria Math" panose="02040503050406030204" pitchFamily="18" charset="0"/>
                        <a:ea typeface="Calibri" panose="020F0502020204030204" pitchFamily="34" charset="0"/>
                        <a:cs typeface="Times New Roman" panose="02020603050405020304" pitchFamily="18" charset="0"/>
                      </a:rPr>
                      <m:t>65° </m:t>
                    </m:r>
                  </m:oMath>
                </a14:m>
                <a:r>
                  <a:rPr lang="en-US" sz="2000" kern="100" dirty="0">
                    <a:latin typeface="Times New Roman" panose="02020603050405020304" pitchFamily="18" charset="0"/>
                    <a:ea typeface="Calibri" panose="020F0502020204030204" pitchFamily="34" charset="0"/>
                    <a:cs typeface="Times New Roman" panose="02020603050405020304" pitchFamily="18" charset="0"/>
                  </a:rPr>
                  <a:t>angle between the forces exerted by the two electrons on the proton.</a:t>
                </a:r>
              </a:p>
            </p:txBody>
          </p:sp>
        </mc:Choice>
        <mc:Fallback xmlns="">
          <p:sp>
            <p:nvSpPr>
              <p:cNvPr id="17" name="Rectangle 16">
                <a:extLst>
                  <a:ext uri="{FF2B5EF4-FFF2-40B4-BE49-F238E27FC236}">
                    <a16:creationId xmlns:a16="http://schemas.microsoft.com/office/drawing/2014/main" id="{4C846FEA-526D-44DE-9BE5-B44F427B38BC}"/>
                  </a:ext>
                </a:extLst>
              </p:cNvPr>
              <p:cNvSpPr>
                <a:spLocks noRot="1" noChangeAspect="1" noMove="1" noResize="1" noEditPoints="1" noAdjustHandles="1" noChangeArrowheads="1" noChangeShapeType="1" noTextEdit="1"/>
              </p:cNvSpPr>
              <p:nvPr/>
            </p:nvSpPr>
            <p:spPr>
              <a:xfrm>
                <a:off x="171235" y="5838003"/>
                <a:ext cx="8667263" cy="728726"/>
              </a:xfrm>
              <a:prstGeom prst="rect">
                <a:avLst/>
              </a:prstGeom>
              <a:blipFill>
                <a:blip r:embed="rId11"/>
                <a:stretch>
                  <a:fillRect l="-703" t="-5042" b="-15126"/>
                </a:stretch>
              </a:blipFill>
            </p:spPr>
            <p:txBody>
              <a:bodyPr/>
              <a:lstStyle/>
              <a:p>
                <a:r>
                  <a:rPr lang="en-US">
                    <a:noFill/>
                  </a:rPr>
                  <a:t> </a:t>
                </a:r>
              </a:p>
            </p:txBody>
          </p:sp>
        </mc:Fallback>
      </mc:AlternateContent>
    </p:spTree>
    <p:extLst>
      <p:ext uri="{BB962C8B-B14F-4D97-AF65-F5344CB8AC3E}">
        <p14:creationId xmlns:p14="http://schemas.microsoft.com/office/powerpoint/2010/main" val="41626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P spid="16" grpId="0"/>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3</a:t>
            </a:r>
          </a:p>
        </p:txBody>
      </p:sp>
      <p:sp>
        <p:nvSpPr>
          <p:cNvPr id="4" name="Rectangle 3">
            <a:extLst>
              <a:ext uri="{FF2B5EF4-FFF2-40B4-BE49-F238E27FC236}">
                <a16:creationId xmlns:a16="http://schemas.microsoft.com/office/drawing/2014/main" id="{487F2406-70BD-4EE7-A55C-BB33CFB09CE2}"/>
              </a:ext>
            </a:extLst>
          </p:cNvPr>
          <p:cNvSpPr/>
          <p:nvPr/>
        </p:nvSpPr>
        <p:spPr>
          <a:xfrm>
            <a:off x="81894" y="822442"/>
            <a:ext cx="8686799" cy="3930050"/>
          </a:xfrm>
          <a:prstGeom prst="rect">
            <a:avLst/>
          </a:prstGeom>
        </p:spPr>
        <p:txBody>
          <a:bodyPr wrap="square">
            <a:spAutoFit/>
          </a:bodyPr>
          <a:lstStyle/>
          <a:p>
            <a:pPr>
              <a:lnSpc>
                <a:spcPct val="107000"/>
              </a:lnSpc>
              <a:spcAft>
                <a:spcPts val="800"/>
              </a:spcAft>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A plastic rod is rubbed with wool, making the rod negatively charged by 6.0 µC. The rod is then brought close to a neutral metal sphere on an insulating stand.</a:t>
            </a:r>
          </a:p>
          <a:p>
            <a:pPr marL="457200" indent="-457200">
              <a:lnSpc>
                <a:spcPct val="107000"/>
              </a:lnSpc>
              <a:spcAft>
                <a:spcPts val="800"/>
              </a:spcAft>
              <a:buAutoNum type="alphaLcParenBoth"/>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Describe the process of charging the rod by friction.</a:t>
            </a:r>
          </a:p>
          <a:p>
            <a:pPr marL="457200" indent="-457200">
              <a:lnSpc>
                <a:spcPct val="107000"/>
              </a:lnSpc>
              <a:spcAft>
                <a:spcPts val="800"/>
              </a:spcAft>
              <a:buAutoNum type="alphaLcParenBoth"/>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 Explain the process of inducing charge on the metal sphere when the rod is brought close.</a:t>
            </a:r>
          </a:p>
          <a:p>
            <a:pPr marL="457200" indent="-457200">
              <a:lnSpc>
                <a:spcPct val="107000"/>
              </a:lnSpc>
              <a:spcAft>
                <a:spcPts val="800"/>
              </a:spcAft>
              <a:buAutoNum type="alphaLcParenBoth"/>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 If the sphere is grounded while the rod is nearby, describe what happens to the sphere. Subsequently we remove the grounding and then the rod. What is the charge of the sphere now?</a:t>
            </a:r>
          </a:p>
        </p:txBody>
      </p:sp>
    </p:spTree>
    <p:extLst>
      <p:ext uri="{BB962C8B-B14F-4D97-AF65-F5344CB8AC3E}">
        <p14:creationId xmlns:p14="http://schemas.microsoft.com/office/powerpoint/2010/main" val="747443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3: ANSWER</a:t>
            </a:r>
          </a:p>
        </p:txBody>
      </p:sp>
      <p:sp>
        <p:nvSpPr>
          <p:cNvPr id="8" name="Rectangle 18">
            <a:extLst>
              <a:ext uri="{FF2B5EF4-FFF2-40B4-BE49-F238E27FC236}">
                <a16:creationId xmlns:a16="http://schemas.microsoft.com/office/drawing/2014/main" id="{5EEF21D8-E621-436B-8AEB-69574937C03E}"/>
              </a:ext>
            </a:extLst>
          </p:cNvPr>
          <p:cNvSpPr>
            <a:spLocks noChangeArrowheads="1"/>
          </p:cNvSpPr>
          <p:nvPr/>
        </p:nvSpPr>
        <p:spPr bwMode="auto">
          <a:xfrm>
            <a:off x="-1" y="733549"/>
            <a:ext cx="698803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(a) </a:t>
            </a:r>
            <a:r>
              <a:rPr lang="en-US" sz="2400" kern="0" dirty="0">
                <a:ea typeface="Times New Roman" panose="02020603050405020304" pitchFamily="18" charset="0"/>
              </a:rPr>
              <a:t>Describe the process of charging the rod by friction</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p:sp>
        <p:nvSpPr>
          <p:cNvPr id="4" name="Rectangle 3">
            <a:extLst>
              <a:ext uri="{FF2B5EF4-FFF2-40B4-BE49-F238E27FC236}">
                <a16:creationId xmlns:a16="http://schemas.microsoft.com/office/drawing/2014/main" id="{C5D1AE47-BA67-4163-8889-3E61CAA020BF}"/>
              </a:ext>
            </a:extLst>
          </p:cNvPr>
          <p:cNvSpPr/>
          <p:nvPr/>
        </p:nvSpPr>
        <p:spPr>
          <a:xfrm>
            <a:off x="-1" y="1341409"/>
            <a:ext cx="8821024" cy="728726"/>
          </a:xfrm>
          <a:prstGeom prst="rect">
            <a:avLst/>
          </a:prstGeom>
        </p:spPr>
        <p:txBody>
          <a:bodyPr wrap="square">
            <a:spAutoFit/>
          </a:bodyPr>
          <a:lstStyle/>
          <a:p>
            <a:pPr algn="just">
              <a:lnSpc>
                <a:spcPct val="107000"/>
              </a:lnSpc>
              <a:spcAft>
                <a:spcPts val="800"/>
              </a:spcAft>
            </a:pPr>
            <a:r>
              <a:rPr lang="en-US" sz="2000" kern="100" dirty="0">
                <a:latin typeface="Times New Roman" panose="02020603050405020304" pitchFamily="18" charset="0"/>
                <a:ea typeface="Calibri" panose="020F0502020204030204" pitchFamily="34" charset="0"/>
                <a:cs typeface="Times New Roman" panose="02020603050405020304" pitchFamily="18" charset="0"/>
              </a:rPr>
              <a:t>When the plastic rod is rubbed with wool, electrons are transferred from the wool to the rod, making the rod negatively charged.</a:t>
            </a:r>
          </a:p>
        </p:txBody>
      </p:sp>
      <p:sp>
        <p:nvSpPr>
          <p:cNvPr id="13" name="Rectangle 18">
            <a:extLst>
              <a:ext uri="{FF2B5EF4-FFF2-40B4-BE49-F238E27FC236}">
                <a16:creationId xmlns:a16="http://schemas.microsoft.com/office/drawing/2014/main" id="{24C30AFE-F34A-4BD7-B195-6A10BF4A85DE}"/>
              </a:ext>
            </a:extLst>
          </p:cNvPr>
          <p:cNvSpPr>
            <a:spLocks noChangeArrowheads="1"/>
          </p:cNvSpPr>
          <p:nvPr/>
        </p:nvSpPr>
        <p:spPr bwMode="auto">
          <a:xfrm>
            <a:off x="-1" y="2076611"/>
            <a:ext cx="83638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(b) </a:t>
            </a:r>
            <a:r>
              <a:rPr lang="en-US" altLang="en-US" sz="2400" kern="0" dirty="0">
                <a:solidFill>
                  <a:srgbClr val="080800"/>
                </a:solidFill>
                <a:cs typeface="Calibri" panose="020F0502020204030204" pitchFamily="34" charset="0"/>
              </a:rPr>
              <a:t>The </a:t>
            </a:r>
            <a:r>
              <a:rPr lang="en-US" sz="2400" kern="0" dirty="0">
                <a:ea typeface="Times New Roman" panose="02020603050405020304" pitchFamily="18" charset="0"/>
              </a:rPr>
              <a:t>process of inducing charge on the metal sphere </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p:sp>
        <p:nvSpPr>
          <p:cNvPr id="5" name="Rectangle 4">
            <a:extLst>
              <a:ext uri="{FF2B5EF4-FFF2-40B4-BE49-F238E27FC236}">
                <a16:creationId xmlns:a16="http://schemas.microsoft.com/office/drawing/2014/main" id="{4CED919A-3896-4531-A51D-0C4ED5C6A364}"/>
              </a:ext>
            </a:extLst>
          </p:cNvPr>
          <p:cNvSpPr/>
          <p:nvPr/>
        </p:nvSpPr>
        <p:spPr>
          <a:xfrm>
            <a:off x="-1" y="2662785"/>
            <a:ext cx="8728745" cy="2683107"/>
          </a:xfrm>
          <a:prstGeom prst="rect">
            <a:avLst/>
          </a:prstGeom>
        </p:spPr>
        <p:txBody>
          <a:bodyPr wrap="square">
            <a:spAutoFit/>
          </a:bodyPr>
          <a:lstStyle/>
          <a:p>
            <a:pPr algn="just">
              <a:lnSpc>
                <a:spcPct val="107000"/>
              </a:lnSpc>
              <a:spcAft>
                <a:spcPts val="800"/>
              </a:spcAft>
              <a:tabLst>
                <a:tab pos="3441065" algn="l"/>
              </a:tabLst>
            </a:pPr>
            <a:r>
              <a:rPr lang="en-US" sz="2000" kern="100" dirty="0">
                <a:latin typeface="Times New Roman" panose="02020603050405020304" pitchFamily="18" charset="0"/>
                <a:ea typeface="Calibri" panose="020F0502020204030204" pitchFamily="34" charset="0"/>
                <a:cs typeface="Times New Roman" panose="02020603050405020304" pitchFamily="18" charset="0"/>
              </a:rPr>
              <a:t>When the negatively charged rod is brought near the neutral metal sphere, electrons in the sphere are repelled, creating a positive charge near the rod and a negative charge on the far side due to electrostatic induction.</a:t>
            </a:r>
          </a:p>
          <a:p>
            <a:pPr algn="just">
              <a:lnSpc>
                <a:spcPct val="107000"/>
              </a:lnSpc>
              <a:spcAft>
                <a:spcPts val="800"/>
              </a:spcAft>
              <a:tabLst>
                <a:tab pos="3441065" algn="l"/>
              </a:tabLst>
            </a:pPr>
            <a:r>
              <a:rPr lang="en-AU" sz="2000" b="0" i="0" u="none" strike="noStrike" dirty="0">
                <a:solidFill>
                  <a:srgbClr val="000000"/>
                </a:solidFill>
                <a:effectLst/>
                <a:latin typeface="Times New Roman" panose="02020603050405020304" pitchFamily="18" charset="0"/>
                <a:cs typeface="Times New Roman" panose="02020603050405020304" pitchFamily="18" charset="0"/>
              </a:rPr>
              <a:t>This redistribution of charge is temporary and doesn’t change the total charge of the sphere; it simply rearranges it.</a:t>
            </a:r>
          </a:p>
          <a:p>
            <a:pPr algn="just">
              <a:lnSpc>
                <a:spcPct val="107000"/>
              </a:lnSpc>
              <a:spcAft>
                <a:spcPts val="800"/>
              </a:spcAft>
              <a:tabLst>
                <a:tab pos="3441065" algn="l"/>
              </a:tabLst>
            </a:pPr>
            <a:endParaRPr lang="en-US" sz="2000" kern="1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tabLst>
                <a:tab pos="3441065" algn="l"/>
              </a:tabLst>
            </a:pPr>
            <a:endParaRPr lang="en-US" sz="2000" kern="1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4" name="Rectangle 18">
            <a:extLst>
              <a:ext uri="{FF2B5EF4-FFF2-40B4-BE49-F238E27FC236}">
                <a16:creationId xmlns:a16="http://schemas.microsoft.com/office/drawing/2014/main" id="{4E7884DE-BE10-463C-8952-C672B3DEB93B}"/>
              </a:ext>
            </a:extLst>
          </p:cNvPr>
          <p:cNvSpPr>
            <a:spLocks noChangeArrowheads="1"/>
          </p:cNvSpPr>
          <p:nvPr/>
        </p:nvSpPr>
        <p:spPr bwMode="auto">
          <a:xfrm>
            <a:off x="0" y="4475784"/>
            <a:ext cx="698803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(c) </a:t>
            </a:r>
            <a:r>
              <a:rPr lang="en-US" sz="2400" kern="0" dirty="0">
                <a:ea typeface="Times New Roman" panose="02020603050405020304" pitchFamily="18" charset="0"/>
              </a:rPr>
              <a:t>If the sphere is grounded while the rod is nearby</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p:sp>
        <p:nvSpPr>
          <p:cNvPr id="15" name="Rectangle 14">
            <a:extLst>
              <a:ext uri="{FF2B5EF4-FFF2-40B4-BE49-F238E27FC236}">
                <a16:creationId xmlns:a16="http://schemas.microsoft.com/office/drawing/2014/main" id="{BE108B6D-9498-4F47-9CF5-D10AB81D9F7A}"/>
              </a:ext>
            </a:extLst>
          </p:cNvPr>
          <p:cNvSpPr/>
          <p:nvPr/>
        </p:nvSpPr>
        <p:spPr>
          <a:xfrm>
            <a:off x="-2" y="4838975"/>
            <a:ext cx="8443519" cy="1938992"/>
          </a:xfrm>
          <a:prstGeom prst="rect">
            <a:avLst/>
          </a:prstGeom>
        </p:spPr>
        <p:txBody>
          <a:bodyPr wrap="square">
            <a:spAutoFit/>
          </a:bodyPr>
          <a:lstStyle/>
          <a:p>
            <a:pPr algn="l"/>
            <a:r>
              <a:rPr lang="en-AU" sz="2000" b="0" i="0" u="none" strike="noStrike" dirty="0">
                <a:solidFill>
                  <a:srgbClr val="000000"/>
                </a:solidFill>
                <a:effectLst/>
                <a:latin typeface="Times New Roman" panose="02020603050405020304" pitchFamily="18" charset="0"/>
                <a:cs typeface="Times New Roman" panose="02020603050405020304" pitchFamily="18" charset="0"/>
              </a:rPr>
              <a:t>If the sphere is then </a:t>
            </a:r>
            <a:r>
              <a:rPr lang="en-AU" sz="2000" b="1" i="0" u="none" strike="noStrike" dirty="0">
                <a:solidFill>
                  <a:srgbClr val="000000"/>
                </a:solidFill>
                <a:effectLst/>
                <a:latin typeface="Times New Roman" panose="02020603050405020304" pitchFamily="18" charset="0"/>
                <a:cs typeface="Times New Roman" panose="02020603050405020304" pitchFamily="18" charset="0"/>
              </a:rPr>
              <a:t>grounded</a:t>
            </a:r>
            <a:r>
              <a:rPr lang="en-AU" sz="2000" b="0" i="0" u="none" strike="noStrike" dirty="0">
                <a:solidFill>
                  <a:srgbClr val="000000"/>
                </a:solidFill>
                <a:effectLst/>
                <a:latin typeface="Times New Roman" panose="02020603050405020304" pitchFamily="18" charset="0"/>
                <a:cs typeface="Times New Roman" panose="02020603050405020304" pitchFamily="18" charset="0"/>
              </a:rPr>
              <a:t> while the rod is still nearby, electrons will be repelled from the sphere into the ground because they’re being repelled by the rod’s negative charge. If the grounding connection is removed, the sphere will retain a net positive charge (since some of its electrons have flowed away to the ground). Finally, if the rod is removed, the remaining positive charges will redistribute uniformly on the sphere, leaving it positively charged.</a:t>
            </a:r>
          </a:p>
        </p:txBody>
      </p:sp>
    </p:spTree>
    <p:extLst>
      <p:ext uri="{BB962C8B-B14F-4D97-AF65-F5344CB8AC3E}">
        <p14:creationId xmlns:p14="http://schemas.microsoft.com/office/powerpoint/2010/main" val="3198083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4</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487F2406-70BD-4EE7-A55C-BB33CFB09CE2}"/>
                  </a:ext>
                </a:extLst>
              </p:cNvPr>
              <p:cNvSpPr/>
              <p:nvPr/>
            </p:nvSpPr>
            <p:spPr>
              <a:xfrm>
                <a:off x="81894" y="822442"/>
                <a:ext cx="8686799" cy="3644652"/>
              </a:xfrm>
              <a:prstGeom prst="rect">
                <a:avLst/>
              </a:prstGeom>
            </p:spPr>
            <p:txBody>
              <a:bodyPr wrap="square">
                <a:spAutoFit/>
              </a:bodyPr>
              <a:lstStyle/>
              <a:p>
                <a:pPr algn="just">
                  <a:lnSpc>
                    <a:spcPct val="107000"/>
                  </a:lnSpc>
                  <a:spcAft>
                    <a:spcPts val="800"/>
                  </a:spcAft>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Two charges, </a:t>
                </a:r>
                <a14:m>
                  <m:oMath xmlns:m="http://schemas.openxmlformats.org/officeDocument/2006/math">
                    <m:sSub>
                      <m:sSubPr>
                        <m:ctrlPr>
                          <a:rPr lang="en-US" sz="2000" i="1" kern="100">
                            <a:latin typeface="Cambria Math" panose="02040503050406030204" pitchFamily="18" charset="0"/>
                            <a:ea typeface="Calibri" panose="020F0502020204030204" pitchFamily="34" charset="0"/>
                            <a:cs typeface="Times New Roman" panose="02020603050405020304" pitchFamily="18" charset="0"/>
                          </a:rPr>
                        </m:ctrlPr>
                      </m:sSubPr>
                      <m:e>
                        <m:r>
                          <a:rPr lang="en-US" sz="2000" i="1" kern="100">
                            <a:latin typeface="Cambria Math" panose="02040503050406030204" pitchFamily="18" charset="0"/>
                            <a:ea typeface="Calibri" panose="020F0502020204030204" pitchFamily="34" charset="0"/>
                            <a:cs typeface="Times New Roman" panose="02020603050405020304" pitchFamily="18" charset="0"/>
                          </a:rPr>
                          <m:t>𝑞</m:t>
                        </m:r>
                      </m:e>
                      <m:sub>
                        <m:r>
                          <a:rPr lang="en-US" sz="2000" i="1" kern="100">
                            <a:latin typeface="Cambria Math" panose="02040503050406030204" pitchFamily="18" charset="0"/>
                            <a:ea typeface="Calibri" panose="020F0502020204030204" pitchFamily="34" charset="0"/>
                            <a:cs typeface="Times New Roman" panose="02020603050405020304" pitchFamily="18" charset="0"/>
                          </a:rPr>
                          <m:t>1</m:t>
                        </m:r>
                      </m:sub>
                    </m:sSub>
                    <m:r>
                      <a:rPr lang="en-US" sz="2000" i="1" kern="100">
                        <a:latin typeface="Cambria Math" panose="02040503050406030204" pitchFamily="18" charset="0"/>
                        <a:ea typeface="Calibri" panose="020F0502020204030204" pitchFamily="34" charset="0"/>
                        <a:cs typeface="Times New Roman" panose="02020603050405020304" pitchFamily="18" charset="0"/>
                      </a:rPr>
                      <m:t>=+3</m:t>
                    </m:r>
                    <m:r>
                      <a:rPr lang="en-US" sz="2000" i="1" kern="100">
                        <a:latin typeface="Cambria Math" panose="02040503050406030204" pitchFamily="18" charset="0"/>
                        <a:ea typeface="Calibri" panose="020F0502020204030204" pitchFamily="34" charset="0"/>
                        <a:cs typeface="Times New Roman" panose="02020603050405020304" pitchFamily="18" charset="0"/>
                      </a:rPr>
                      <m:t>𝜇</m:t>
                    </m:r>
                    <m:r>
                      <a:rPr lang="en-US" sz="2000" i="1" kern="100">
                        <a:latin typeface="Cambria Math" panose="02040503050406030204" pitchFamily="18" charset="0"/>
                        <a:ea typeface="Calibri" panose="020F0502020204030204" pitchFamily="34" charset="0"/>
                        <a:cs typeface="Times New Roman" panose="02020603050405020304" pitchFamily="18" charset="0"/>
                      </a:rPr>
                      <m:t>𝐶</m:t>
                    </m:r>
                  </m:oMath>
                </a14:m>
                <a:r>
                  <a:rPr lang="en-US" sz="2400" kern="100" dirty="0">
                    <a:latin typeface="Times New Roman" panose="02020603050405020304" pitchFamily="18" charset="0"/>
                    <a:ea typeface="Calibri" panose="020F0502020204030204" pitchFamily="34" charset="0"/>
                    <a:cs typeface="Times New Roman" panose="02020603050405020304" pitchFamily="18" charset="0"/>
                  </a:rPr>
                  <a:t> , and </a:t>
                </a:r>
                <a14:m>
                  <m:oMath xmlns:m="http://schemas.openxmlformats.org/officeDocument/2006/math">
                    <m:sSub>
                      <m:sSubPr>
                        <m:ctrlPr>
                          <a:rPr lang="en-US" sz="2000" i="1" kern="100">
                            <a:latin typeface="Cambria Math" panose="02040503050406030204" pitchFamily="18" charset="0"/>
                            <a:ea typeface="Calibri" panose="020F0502020204030204" pitchFamily="34" charset="0"/>
                            <a:cs typeface="Times New Roman" panose="02020603050405020304" pitchFamily="18" charset="0"/>
                          </a:rPr>
                        </m:ctrlPr>
                      </m:sSubPr>
                      <m:e>
                        <m:r>
                          <a:rPr lang="en-US" sz="2000" i="1" kern="100">
                            <a:latin typeface="Cambria Math" panose="02040503050406030204" pitchFamily="18" charset="0"/>
                            <a:ea typeface="Calibri" panose="020F0502020204030204" pitchFamily="34" charset="0"/>
                            <a:cs typeface="Times New Roman" panose="02020603050405020304" pitchFamily="18" charset="0"/>
                          </a:rPr>
                          <m:t>𝑞</m:t>
                        </m:r>
                      </m:e>
                      <m:sub>
                        <m:r>
                          <a:rPr lang="en-US" sz="2000" i="1" kern="100">
                            <a:latin typeface="Cambria Math" panose="02040503050406030204" pitchFamily="18" charset="0"/>
                            <a:ea typeface="Calibri" panose="020F0502020204030204" pitchFamily="34" charset="0"/>
                            <a:cs typeface="Times New Roman" panose="02020603050405020304" pitchFamily="18" charset="0"/>
                          </a:rPr>
                          <m:t>2</m:t>
                        </m:r>
                      </m:sub>
                    </m:sSub>
                    <m:r>
                      <a:rPr lang="en-US" sz="2000" i="1" kern="100">
                        <a:latin typeface="Cambria Math" panose="02040503050406030204" pitchFamily="18" charset="0"/>
                        <a:ea typeface="Calibri" panose="020F0502020204030204" pitchFamily="34" charset="0"/>
                        <a:cs typeface="Times New Roman" panose="02020603050405020304" pitchFamily="18" charset="0"/>
                      </a:rPr>
                      <m:t>=−2</m:t>
                    </m:r>
                    <m:r>
                      <a:rPr lang="en-US" sz="2000" i="1" kern="100">
                        <a:latin typeface="Cambria Math" panose="02040503050406030204" pitchFamily="18" charset="0"/>
                        <a:ea typeface="Calibri" panose="020F0502020204030204" pitchFamily="34" charset="0"/>
                        <a:cs typeface="Times New Roman" panose="02020603050405020304" pitchFamily="18" charset="0"/>
                      </a:rPr>
                      <m:t>𝜇</m:t>
                    </m:r>
                    <m:r>
                      <a:rPr lang="en-US" sz="2000" i="1" kern="100">
                        <a:latin typeface="Cambria Math" panose="02040503050406030204" pitchFamily="18" charset="0"/>
                        <a:ea typeface="Calibri" panose="020F0502020204030204" pitchFamily="34" charset="0"/>
                        <a:cs typeface="Times New Roman" panose="02020603050405020304" pitchFamily="18" charset="0"/>
                      </a:rPr>
                      <m:t>𝐶</m:t>
                    </m:r>
                  </m:oMath>
                </a14:m>
                <a:r>
                  <a:rPr lang="en-US" sz="2400" kern="100" dirty="0">
                    <a:latin typeface="Times New Roman" panose="02020603050405020304" pitchFamily="18" charset="0"/>
                    <a:ea typeface="Calibri" panose="020F0502020204030204" pitchFamily="34" charset="0"/>
                    <a:cs typeface="Times New Roman" panose="02020603050405020304" pitchFamily="18" charset="0"/>
                  </a:rPr>
                  <a:t>  are separated by </a:t>
                </a:r>
                <a14:m>
                  <m:oMath xmlns:m="http://schemas.openxmlformats.org/officeDocument/2006/math">
                    <m:r>
                      <a:rPr lang="en-US" sz="2000" i="1" kern="100">
                        <a:latin typeface="Cambria Math" panose="02040503050406030204" pitchFamily="18" charset="0"/>
                        <a:ea typeface="Calibri" panose="020F0502020204030204" pitchFamily="34" charset="0"/>
                        <a:cs typeface="Times New Roman" panose="02020603050405020304" pitchFamily="18" charset="0"/>
                      </a:rPr>
                      <m:t>0.2 </m:t>
                    </m:r>
                    <m:r>
                      <a:rPr lang="en-US" sz="2000" i="1" kern="100">
                        <a:latin typeface="Cambria Math" panose="02040503050406030204" pitchFamily="18" charset="0"/>
                        <a:ea typeface="Calibri" panose="020F0502020204030204" pitchFamily="34" charset="0"/>
                        <a:cs typeface="Times New Roman" panose="02020603050405020304" pitchFamily="18" charset="0"/>
                      </a:rPr>
                      <m:t>𝑚</m:t>
                    </m:r>
                  </m:oMath>
                </a14:m>
                <a:r>
                  <a:rPr lang="en-US" sz="2400" kern="100" dirty="0">
                    <a:latin typeface="Times New Roman" panose="02020603050405020304" pitchFamily="18" charset="0"/>
                    <a:ea typeface="Calibri" panose="020F0502020204030204" pitchFamily="34" charset="0"/>
                    <a:cs typeface="Times New Roman" panose="02020603050405020304" pitchFamily="18" charset="0"/>
                  </a:rPr>
                  <a:t>.</a:t>
                </a:r>
                <a:endParaRPr lang="en-US" sz="2000" kern="100" dirty="0">
                  <a:latin typeface="Calibri" panose="020F0502020204030204" pitchFamily="34" charset="0"/>
                  <a:ea typeface="Calibri" panose="020F0502020204030204" pitchFamily="34" charset="0"/>
                  <a:cs typeface="Times New Roman" panose="02020603050405020304" pitchFamily="18" charset="0"/>
                </a:endParaRPr>
              </a:p>
              <a:p>
                <a:pPr marL="457200" indent="-457200" algn="just">
                  <a:lnSpc>
                    <a:spcPct val="107000"/>
                  </a:lnSpc>
                  <a:spcAft>
                    <a:spcPts val="800"/>
                  </a:spcAft>
                  <a:buAutoNum type="alphaLcParenBoth"/>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Calculate the electric field at a point midway between the two charges.</a:t>
                </a:r>
              </a:p>
              <a:p>
                <a:pPr marL="457200" indent="-457200" algn="just">
                  <a:lnSpc>
                    <a:spcPct val="107000"/>
                  </a:lnSpc>
                  <a:spcAft>
                    <a:spcPts val="800"/>
                  </a:spcAft>
                  <a:buAutoNum type="alphaLcParenBoth"/>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Determine the direction of the electric field at this point.</a:t>
                </a:r>
              </a:p>
              <a:p>
                <a:pPr marL="457200" indent="-457200" algn="just">
                  <a:lnSpc>
                    <a:spcPct val="107000"/>
                  </a:lnSpc>
                  <a:spcAft>
                    <a:spcPts val="800"/>
                  </a:spcAft>
                  <a:buAutoNum type="alphaLcParenBoth"/>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 If a third charge </a:t>
                </a:r>
                <a14:m>
                  <m:oMath xmlns:m="http://schemas.openxmlformats.org/officeDocument/2006/math">
                    <m:sSub>
                      <m:sSubPr>
                        <m:ctrlPr>
                          <a:rPr lang="en-US" sz="2000" i="1" kern="100">
                            <a:latin typeface="Cambria Math" panose="02040503050406030204" pitchFamily="18" charset="0"/>
                            <a:ea typeface="Calibri" panose="020F0502020204030204" pitchFamily="34" charset="0"/>
                            <a:cs typeface="Times New Roman" panose="02020603050405020304" pitchFamily="18" charset="0"/>
                          </a:rPr>
                        </m:ctrlPr>
                      </m:sSubPr>
                      <m:e>
                        <m:r>
                          <a:rPr lang="en-US" sz="2000" i="1" kern="100">
                            <a:latin typeface="Cambria Math" panose="02040503050406030204" pitchFamily="18" charset="0"/>
                            <a:ea typeface="Calibri" panose="020F0502020204030204" pitchFamily="34" charset="0"/>
                            <a:cs typeface="Times New Roman" panose="02020603050405020304" pitchFamily="18" charset="0"/>
                          </a:rPr>
                          <m:t>𝑞</m:t>
                        </m:r>
                      </m:e>
                      <m:sub>
                        <m:r>
                          <a:rPr lang="en-US" sz="2000" i="1" kern="100">
                            <a:latin typeface="Cambria Math" panose="02040503050406030204" pitchFamily="18" charset="0"/>
                            <a:ea typeface="Calibri" panose="020F0502020204030204" pitchFamily="34" charset="0"/>
                            <a:cs typeface="Times New Roman" panose="02020603050405020304" pitchFamily="18" charset="0"/>
                          </a:rPr>
                          <m:t>3</m:t>
                        </m:r>
                      </m:sub>
                    </m:sSub>
                    <m:r>
                      <a:rPr lang="en-US" sz="2000" i="1" kern="100">
                        <a:latin typeface="Cambria Math" panose="02040503050406030204" pitchFamily="18" charset="0"/>
                        <a:ea typeface="Calibri" panose="020F0502020204030204" pitchFamily="34" charset="0"/>
                        <a:cs typeface="Times New Roman" panose="02020603050405020304" pitchFamily="18" charset="0"/>
                      </a:rPr>
                      <m:t>=+1</m:t>
                    </m:r>
                    <m:r>
                      <a:rPr lang="en-US" sz="2000" i="1" kern="100">
                        <a:latin typeface="Cambria Math" panose="02040503050406030204" pitchFamily="18" charset="0"/>
                        <a:ea typeface="Calibri" panose="020F0502020204030204" pitchFamily="34" charset="0"/>
                        <a:cs typeface="Times New Roman" panose="02020603050405020304" pitchFamily="18" charset="0"/>
                      </a:rPr>
                      <m:t>𝜇</m:t>
                    </m:r>
                    <m:r>
                      <a:rPr lang="en-US" sz="2000" i="1" kern="100">
                        <a:latin typeface="Cambria Math" panose="02040503050406030204" pitchFamily="18" charset="0"/>
                        <a:ea typeface="Calibri" panose="020F0502020204030204" pitchFamily="34" charset="0"/>
                        <a:cs typeface="Times New Roman" panose="02020603050405020304" pitchFamily="18" charset="0"/>
                      </a:rPr>
                      <m:t>𝐶</m:t>
                    </m:r>
                  </m:oMath>
                </a14:m>
                <a:r>
                  <a:rPr lang="en-US" sz="2400" kern="100" dirty="0">
                    <a:latin typeface="Times New Roman" panose="02020603050405020304" pitchFamily="18" charset="0"/>
                    <a:ea typeface="Calibri" panose="020F0502020204030204" pitchFamily="34" charset="0"/>
                    <a:cs typeface="Times New Roman" panose="02020603050405020304" pitchFamily="18" charset="0"/>
                  </a:rPr>
                  <a:t> is placed at this midpoint, calculate the force on </a:t>
                </a:r>
                <a14:m>
                  <m:oMath xmlns:m="http://schemas.openxmlformats.org/officeDocument/2006/math">
                    <m:sSub>
                      <m:sSubPr>
                        <m:ctrlPr>
                          <a:rPr lang="en-US" sz="2000" i="1" kern="100">
                            <a:latin typeface="Cambria Math" panose="02040503050406030204" pitchFamily="18" charset="0"/>
                            <a:ea typeface="Calibri" panose="020F0502020204030204" pitchFamily="34" charset="0"/>
                            <a:cs typeface="Times New Roman" panose="02020603050405020304" pitchFamily="18" charset="0"/>
                          </a:rPr>
                        </m:ctrlPr>
                      </m:sSubPr>
                      <m:e>
                        <m:r>
                          <a:rPr lang="en-US" sz="2000" i="1" kern="100">
                            <a:latin typeface="Cambria Math" panose="02040503050406030204" pitchFamily="18" charset="0"/>
                            <a:ea typeface="Calibri" panose="020F0502020204030204" pitchFamily="34" charset="0"/>
                            <a:cs typeface="Times New Roman" panose="02020603050405020304" pitchFamily="18" charset="0"/>
                          </a:rPr>
                          <m:t>𝑞</m:t>
                        </m:r>
                      </m:e>
                      <m:sub>
                        <m:r>
                          <a:rPr lang="en-US" sz="2000" i="1" kern="100">
                            <a:latin typeface="Cambria Math" panose="02040503050406030204" pitchFamily="18" charset="0"/>
                            <a:ea typeface="Calibri" panose="020F0502020204030204" pitchFamily="34" charset="0"/>
                            <a:cs typeface="Times New Roman" panose="02020603050405020304" pitchFamily="18" charset="0"/>
                          </a:rPr>
                          <m:t>3</m:t>
                        </m:r>
                      </m:sub>
                    </m:sSub>
                  </m:oMath>
                </a14:m>
                <a:r>
                  <a:rPr lang="en-US" sz="2400" kern="100" dirty="0">
                    <a:latin typeface="Times New Roman" panose="02020603050405020304" pitchFamily="18" charset="0"/>
                    <a:ea typeface="Calibri" panose="020F0502020204030204" pitchFamily="34" charset="0"/>
                    <a:cs typeface="Times New Roman" panose="02020603050405020304" pitchFamily="18" charset="0"/>
                  </a:rPr>
                  <a:t>.</a:t>
                </a:r>
              </a:p>
              <a:p>
                <a:pPr marL="457200" indent="-457200" algn="just">
                  <a:lnSpc>
                    <a:spcPct val="107000"/>
                  </a:lnSpc>
                  <a:spcAft>
                    <a:spcPts val="800"/>
                  </a:spcAft>
                  <a:buAutoNum type="alphaLcParenBoth"/>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Sketch the electric field lines around the two charges (in the original setup).</a:t>
                </a:r>
                <a:endParaRPr lang="en-US" sz="2000" kern="1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 name="Rectangle 3">
                <a:extLst>
                  <a:ext uri="{FF2B5EF4-FFF2-40B4-BE49-F238E27FC236}">
                    <a16:creationId xmlns:a16="http://schemas.microsoft.com/office/drawing/2014/main" id="{487F2406-70BD-4EE7-A55C-BB33CFB09CE2}"/>
                  </a:ext>
                </a:extLst>
              </p:cNvPr>
              <p:cNvSpPr>
                <a:spLocks noRot="1" noChangeAspect="1" noMove="1" noResize="1" noEditPoints="1" noAdjustHandles="1" noChangeArrowheads="1" noChangeShapeType="1" noTextEdit="1"/>
              </p:cNvSpPr>
              <p:nvPr/>
            </p:nvSpPr>
            <p:spPr>
              <a:xfrm>
                <a:off x="81894" y="822442"/>
                <a:ext cx="8686799" cy="3644652"/>
              </a:xfrm>
              <a:prstGeom prst="rect">
                <a:avLst/>
              </a:prstGeom>
              <a:blipFill>
                <a:blip r:embed="rId2"/>
                <a:stretch>
                  <a:fillRect l="-1022" t="-1389" r="-1022" b="-2778"/>
                </a:stretch>
              </a:blipFill>
            </p:spPr>
            <p:txBody>
              <a:bodyPr/>
              <a:lstStyle/>
              <a:p>
                <a:r>
                  <a:rPr lang="en-US">
                    <a:noFill/>
                  </a:rPr>
                  <a:t> </a:t>
                </a:r>
              </a:p>
            </p:txBody>
          </p:sp>
        </mc:Fallback>
      </mc:AlternateContent>
    </p:spTree>
    <p:extLst>
      <p:ext uri="{BB962C8B-B14F-4D97-AF65-F5344CB8AC3E}">
        <p14:creationId xmlns:p14="http://schemas.microsoft.com/office/powerpoint/2010/main" val="644305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Learning outcomes</a:t>
            </a:r>
          </a:p>
        </p:txBody>
      </p:sp>
      <p:pic>
        <p:nvPicPr>
          <p:cNvPr id="4" name="Picture 10"/>
          <p:cNvPicPr>
            <a:picLocks noChangeAspect="1"/>
          </p:cNvPicPr>
          <p:nvPr/>
        </p:nvPicPr>
        <p:blipFill rotWithShape="1">
          <a:blip r:embed="rId2" cstate="print">
            <a:duotone>
              <a:schemeClr val="accent4">
                <a:shade val="45000"/>
                <a:satMod val="135000"/>
              </a:schemeClr>
              <a:prstClr val="white"/>
            </a:duotone>
            <a:extLst>
              <a:ext uri="{28A0092B-C50C-407E-A947-70E740481C1C}">
                <a14:useLocalDpi xmlns:a14="http://schemas.microsoft.com/office/drawing/2010/main" val="0"/>
              </a:ext>
            </a:extLst>
          </a:blip>
          <a:srcRect b="18803"/>
          <a:stretch/>
        </p:blipFill>
        <p:spPr bwMode="auto">
          <a:xfrm>
            <a:off x="7300448" y="848812"/>
            <a:ext cx="1329699" cy="519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567428FA-3B85-41F6-A41D-26E7E6CEC11B}"/>
              </a:ext>
            </a:extLst>
          </p:cNvPr>
          <p:cNvSpPr/>
          <p:nvPr/>
        </p:nvSpPr>
        <p:spPr>
          <a:xfrm>
            <a:off x="174071" y="2218016"/>
            <a:ext cx="8795858" cy="3924151"/>
          </a:xfrm>
          <a:prstGeom prst="rect">
            <a:avLst/>
          </a:prstGeom>
        </p:spPr>
        <p:txBody>
          <a:bodyPr wrap="square">
            <a:spAutoFit/>
          </a:bodyPr>
          <a:lstStyle/>
          <a:p>
            <a:pPr lvl="0" defTabSz="457200">
              <a:spcBef>
                <a:spcPct val="20000"/>
              </a:spcBef>
              <a:spcAft>
                <a:spcPts val="600"/>
              </a:spcAft>
              <a:buClr>
                <a:srgbClr val="4590B8"/>
              </a:buClr>
              <a:buSzPct val="92000"/>
              <a:defRPr/>
            </a:pPr>
            <a:r>
              <a:rPr lang="en-US" sz="2800" dirty="0">
                <a:solidFill>
                  <a:prstClr val="black"/>
                </a:solidFill>
                <a:latin typeface="Times New Roman"/>
              </a:rPr>
              <a:t>Students will be able to apply critical thinking and analytical skills to solve problems regarding:</a:t>
            </a:r>
            <a:endParaRPr lang="en-US" sz="2800" dirty="0">
              <a:solidFill>
                <a:prstClr val="black"/>
              </a:solidFill>
              <a:latin typeface="Times New Roman" panose="02020603050405020304" pitchFamily="18" charset="0"/>
              <a:cs typeface="Times New Roman" panose="02020603050405020304" pitchFamily="18" charset="0"/>
            </a:endParaRPr>
          </a:p>
          <a:p>
            <a:pPr marL="306000" indent="-306000" defTabSz="457200">
              <a:spcBef>
                <a:spcPct val="20000"/>
              </a:spcBef>
              <a:spcAft>
                <a:spcPts val="600"/>
              </a:spcAft>
              <a:buClr>
                <a:srgbClr val="4590B8"/>
              </a:buClr>
              <a:buSzPct val="92000"/>
              <a:buFont typeface="Wingdings 2" panose="05020102010507070707" pitchFamily="18" charset="2"/>
              <a:buChar char=""/>
            </a:pPr>
            <a:r>
              <a:rPr lang="en-US" sz="2800" dirty="0">
                <a:solidFill>
                  <a:prstClr val="black"/>
                </a:solidFill>
                <a:latin typeface="Times New Roman" panose="02020603050405020304" pitchFamily="18" charset="0"/>
                <a:cs typeface="Times New Roman" panose="02020603050405020304" pitchFamily="18" charset="0"/>
              </a:rPr>
              <a:t>Static Electricity</a:t>
            </a:r>
          </a:p>
          <a:p>
            <a:pPr marL="306000" lvl="0" indent="-306000" defTabSz="457200">
              <a:spcBef>
                <a:spcPct val="20000"/>
              </a:spcBef>
              <a:spcAft>
                <a:spcPts val="600"/>
              </a:spcAft>
              <a:buClr>
                <a:srgbClr val="4590B8"/>
              </a:buClr>
              <a:buSzPct val="92000"/>
              <a:buFont typeface="Wingdings 2" panose="05020102010507070707" pitchFamily="18" charset="2"/>
              <a:buChar char=""/>
            </a:pPr>
            <a:r>
              <a:rPr lang="en-US" sz="2800" dirty="0">
                <a:solidFill>
                  <a:prstClr val="black"/>
                </a:solidFill>
                <a:latin typeface="Times New Roman" panose="02020603050405020304" pitchFamily="18" charset="0"/>
                <a:cs typeface="Times New Roman" panose="02020603050405020304" pitchFamily="18" charset="0"/>
              </a:rPr>
              <a:t>Electric Charge</a:t>
            </a:r>
          </a:p>
          <a:p>
            <a:pPr marL="306000" lvl="0" indent="-306000" defTabSz="457200">
              <a:spcBef>
                <a:spcPct val="20000"/>
              </a:spcBef>
              <a:spcAft>
                <a:spcPts val="600"/>
              </a:spcAft>
              <a:buClr>
                <a:srgbClr val="4590B8"/>
              </a:buClr>
              <a:buSzPct val="92000"/>
              <a:buFont typeface="Wingdings 2" panose="05020102010507070707" pitchFamily="18" charset="2"/>
              <a:buChar char=""/>
            </a:pPr>
            <a:r>
              <a:rPr lang="en-US" sz="2800" dirty="0">
                <a:solidFill>
                  <a:prstClr val="black"/>
                </a:solidFill>
                <a:latin typeface="Times New Roman" panose="02020603050405020304" pitchFamily="18" charset="0"/>
                <a:cs typeface="Times New Roman" panose="02020603050405020304" pitchFamily="18" charset="0"/>
              </a:rPr>
              <a:t>Electric Force: Coulomb’s Law</a:t>
            </a:r>
          </a:p>
          <a:p>
            <a:pPr marL="306000" lvl="0" indent="-306000" defTabSz="457200">
              <a:spcBef>
                <a:spcPct val="20000"/>
              </a:spcBef>
              <a:spcAft>
                <a:spcPts val="600"/>
              </a:spcAft>
              <a:buClr>
                <a:srgbClr val="4590B8"/>
              </a:buClr>
              <a:buSzPct val="92000"/>
              <a:buFont typeface="Wingdings 2" panose="05020102010507070707" pitchFamily="18" charset="2"/>
              <a:buChar char=""/>
            </a:pPr>
            <a:r>
              <a:rPr lang="en-US" sz="2800" dirty="0">
                <a:solidFill>
                  <a:prstClr val="black"/>
                </a:solidFill>
                <a:latin typeface="Times New Roman" panose="02020603050405020304" pitchFamily="18" charset="0"/>
                <a:cs typeface="Times New Roman" panose="02020603050405020304" pitchFamily="18" charset="0"/>
              </a:rPr>
              <a:t>Electric Field</a:t>
            </a:r>
          </a:p>
          <a:p>
            <a:pPr marL="306000" lvl="0" indent="-306000" defTabSz="457200">
              <a:spcBef>
                <a:spcPct val="20000"/>
              </a:spcBef>
              <a:spcAft>
                <a:spcPts val="600"/>
              </a:spcAft>
              <a:buClr>
                <a:srgbClr val="4590B8"/>
              </a:buClr>
              <a:buSzPct val="92000"/>
              <a:buFont typeface="Wingdings 2" panose="05020102010507070707" pitchFamily="18" charset="2"/>
              <a:buChar char=""/>
            </a:pPr>
            <a:r>
              <a:rPr lang="en-US" sz="2800" dirty="0">
                <a:solidFill>
                  <a:prstClr val="black"/>
                </a:solidFill>
                <a:latin typeface="Times New Roman" panose="02020603050405020304" pitchFamily="18" charset="0"/>
                <a:cs typeface="Times New Roman" panose="02020603050405020304" pitchFamily="18" charset="0"/>
              </a:rPr>
              <a:t>Applications of Electrostatics</a:t>
            </a:r>
          </a:p>
        </p:txBody>
      </p:sp>
    </p:spTree>
    <p:extLst>
      <p:ext uri="{BB962C8B-B14F-4D97-AF65-F5344CB8AC3E}">
        <p14:creationId xmlns:p14="http://schemas.microsoft.com/office/powerpoint/2010/main" val="13528265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4: ANSWER</a:t>
            </a:r>
          </a:p>
        </p:txBody>
      </p:sp>
      <p:sp>
        <p:nvSpPr>
          <p:cNvPr id="8" name="Rectangle 18">
            <a:extLst>
              <a:ext uri="{FF2B5EF4-FFF2-40B4-BE49-F238E27FC236}">
                <a16:creationId xmlns:a16="http://schemas.microsoft.com/office/drawing/2014/main" id="{5EEF21D8-E621-436B-8AEB-69574937C03E}"/>
              </a:ext>
            </a:extLst>
          </p:cNvPr>
          <p:cNvSpPr>
            <a:spLocks noChangeArrowheads="1"/>
          </p:cNvSpPr>
          <p:nvPr/>
        </p:nvSpPr>
        <p:spPr bwMode="auto">
          <a:xfrm>
            <a:off x="-1" y="733549"/>
            <a:ext cx="77849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(a) </a:t>
            </a:r>
            <a:r>
              <a:rPr lang="en-US" altLang="en-US" sz="2400" kern="0" dirty="0">
                <a:solidFill>
                  <a:srgbClr val="080800"/>
                </a:solidFill>
                <a:cs typeface="Calibri" panose="020F0502020204030204" pitchFamily="34" charset="0"/>
              </a:rPr>
              <a:t>Electric</a:t>
            </a:r>
            <a:r>
              <a:rPr lang="en-US" sz="2400" kern="0" dirty="0">
                <a:ea typeface="Times New Roman" panose="02020603050405020304" pitchFamily="18" charset="0"/>
              </a:rPr>
              <a:t> field at a point midway between the two charges</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F63B3C57-35AB-41FC-B0B7-BDE31BC95BBE}"/>
                  </a:ext>
                </a:extLst>
              </p:cNvPr>
              <p:cNvSpPr/>
              <p:nvPr/>
            </p:nvSpPr>
            <p:spPr>
              <a:xfrm>
                <a:off x="420744" y="1173526"/>
                <a:ext cx="5426101" cy="460895"/>
              </a:xfrm>
              <a:prstGeom prst="rect">
                <a:avLst/>
              </a:prstGeom>
            </p:spPr>
            <p:txBody>
              <a:bodyPr wrap="none">
                <a:spAutoFit/>
              </a:bodyPr>
              <a:lstStyle/>
              <a:p>
                <a:pPr>
                  <a:lnSpc>
                    <a:spcPct val="107000"/>
                  </a:lnSpc>
                  <a:spcAft>
                    <a:spcPts val="800"/>
                  </a:spcAft>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The electric field at the midpoint due to </a:t>
                </a:r>
                <a14:m>
                  <m:oMath xmlns:m="http://schemas.openxmlformats.org/officeDocument/2006/math">
                    <m:sSub>
                      <m:sSubPr>
                        <m:ctrlPr>
                          <a:rPr lang="en-US" sz="2400" i="1" kern="100">
                            <a:latin typeface="Cambria Math" panose="02040503050406030204" pitchFamily="18" charset="0"/>
                            <a:ea typeface="Calibri" panose="020F0502020204030204" pitchFamily="34" charset="0"/>
                            <a:cs typeface="Times New Roman" panose="02020603050405020304" pitchFamily="18" charset="0"/>
                          </a:rPr>
                        </m:ctrlPr>
                      </m:sSubPr>
                      <m:e>
                        <m:r>
                          <a:rPr lang="en-US" sz="2400" i="1" kern="100">
                            <a:latin typeface="Cambria Math" panose="02040503050406030204" pitchFamily="18" charset="0"/>
                            <a:ea typeface="Calibri" panose="020F0502020204030204" pitchFamily="34" charset="0"/>
                            <a:cs typeface="Times New Roman" panose="02020603050405020304" pitchFamily="18" charset="0"/>
                          </a:rPr>
                          <m:t>𝑞</m:t>
                        </m:r>
                      </m:e>
                      <m:sub>
                        <m:r>
                          <a:rPr lang="en-US" sz="2400" i="1" kern="100">
                            <a:latin typeface="Cambria Math" panose="02040503050406030204" pitchFamily="18" charset="0"/>
                            <a:ea typeface="Calibri" panose="020F0502020204030204" pitchFamily="34" charset="0"/>
                            <a:cs typeface="Times New Roman" panose="02020603050405020304" pitchFamily="18" charset="0"/>
                          </a:rPr>
                          <m:t>1</m:t>
                        </m:r>
                      </m:sub>
                    </m:sSub>
                  </m:oMath>
                </a14:m>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4" name="Rectangle 3">
                <a:extLst>
                  <a:ext uri="{FF2B5EF4-FFF2-40B4-BE49-F238E27FC236}">
                    <a16:creationId xmlns:a16="http://schemas.microsoft.com/office/drawing/2014/main" id="{F63B3C57-35AB-41FC-B0B7-BDE31BC95BBE}"/>
                  </a:ext>
                </a:extLst>
              </p:cNvPr>
              <p:cNvSpPr>
                <a:spLocks noRot="1" noChangeAspect="1" noMove="1" noResize="1" noEditPoints="1" noAdjustHandles="1" noChangeArrowheads="1" noChangeShapeType="1" noTextEdit="1"/>
              </p:cNvSpPr>
              <p:nvPr/>
            </p:nvSpPr>
            <p:spPr>
              <a:xfrm>
                <a:off x="420744" y="1173526"/>
                <a:ext cx="5426101" cy="460895"/>
              </a:xfrm>
              <a:prstGeom prst="rect">
                <a:avLst/>
              </a:prstGeom>
              <a:blipFill>
                <a:blip r:embed="rId2"/>
                <a:stretch>
                  <a:fillRect l="-1685" t="-10667"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3F1A8706-06EB-46F5-93A0-1455308FA414}"/>
                  </a:ext>
                </a:extLst>
              </p:cNvPr>
              <p:cNvSpPr/>
              <p:nvPr/>
            </p:nvSpPr>
            <p:spPr>
              <a:xfrm>
                <a:off x="252964" y="1740970"/>
                <a:ext cx="1546129" cy="68538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𝐸</m:t>
                          </m:r>
                        </m:e>
                        <m:sub>
                          <m:r>
                            <a:rPr lang="en-US" sz="2000">
                              <a:latin typeface="Cambria Math" panose="02040503050406030204" pitchFamily="18" charset="0"/>
                            </a:rPr>
                            <m:t>1</m:t>
                          </m:r>
                        </m:sub>
                      </m:sSub>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𝑘</m:t>
                          </m:r>
                        </m:e>
                        <m:sub>
                          <m:r>
                            <a:rPr lang="en-US" sz="2000" i="1">
                              <a:latin typeface="Cambria Math" panose="02040503050406030204" pitchFamily="18" charset="0"/>
                            </a:rPr>
                            <m:t>𝑐</m:t>
                          </m:r>
                        </m:sub>
                      </m:sSub>
                      <m:f>
                        <m:fPr>
                          <m:ctrlPr>
                            <a:rPr lang="en-US" sz="2000" i="1">
                              <a:latin typeface="Cambria Math" panose="02040503050406030204" pitchFamily="18" charset="0"/>
                            </a:rPr>
                          </m:ctrlPr>
                        </m:fPr>
                        <m:num>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𝑞</m:t>
                                  </m:r>
                                </m:e>
                                <m:sub>
                                  <m:r>
                                    <a:rPr lang="en-US" sz="2000">
                                      <a:latin typeface="Cambria Math" panose="02040503050406030204" pitchFamily="18" charset="0"/>
                                    </a:rPr>
                                    <m:t>1</m:t>
                                  </m:r>
                                </m:sub>
                              </m:sSub>
                            </m:e>
                          </m:d>
                        </m:num>
                        <m:den>
                          <m:sSup>
                            <m:sSupPr>
                              <m:ctrlPr>
                                <a:rPr lang="en-US" sz="2000" i="1">
                                  <a:latin typeface="Cambria Math" panose="02040503050406030204" pitchFamily="18" charset="0"/>
                                </a:rPr>
                              </m:ctrlPr>
                            </m:sSupPr>
                            <m:e>
                              <m:r>
                                <a:rPr lang="en-US" sz="2000" i="1">
                                  <a:latin typeface="Cambria Math" panose="02040503050406030204" pitchFamily="18" charset="0"/>
                                </a:rPr>
                                <m:t>𝑟</m:t>
                              </m:r>
                            </m:e>
                            <m:sup>
                              <m:r>
                                <a:rPr lang="en-US" sz="2000">
                                  <a:latin typeface="Cambria Math" panose="02040503050406030204" pitchFamily="18" charset="0"/>
                                </a:rPr>
                                <m:t>2</m:t>
                              </m:r>
                            </m:sup>
                          </m:sSup>
                        </m:den>
                      </m:f>
                    </m:oMath>
                  </m:oMathPara>
                </a14:m>
                <a:endParaRPr lang="en-US" sz="2000" dirty="0"/>
              </a:p>
            </p:txBody>
          </p:sp>
        </mc:Choice>
        <mc:Fallback xmlns="">
          <p:sp>
            <p:nvSpPr>
              <p:cNvPr id="5" name="Rectangle 4">
                <a:extLst>
                  <a:ext uri="{FF2B5EF4-FFF2-40B4-BE49-F238E27FC236}">
                    <a16:creationId xmlns:a16="http://schemas.microsoft.com/office/drawing/2014/main" id="{3F1A8706-06EB-46F5-93A0-1455308FA414}"/>
                  </a:ext>
                </a:extLst>
              </p:cNvPr>
              <p:cNvSpPr>
                <a:spLocks noRot="1" noChangeAspect="1" noMove="1" noResize="1" noEditPoints="1" noAdjustHandles="1" noChangeArrowheads="1" noChangeShapeType="1" noTextEdit="1"/>
              </p:cNvSpPr>
              <p:nvPr/>
            </p:nvSpPr>
            <p:spPr>
              <a:xfrm>
                <a:off x="252964" y="1740970"/>
                <a:ext cx="1546129" cy="68538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AE3F4122-EAFC-48DE-9B88-4C690F9B23F8}"/>
                  </a:ext>
                </a:extLst>
              </p:cNvPr>
              <p:cNvSpPr/>
              <p:nvPr/>
            </p:nvSpPr>
            <p:spPr>
              <a:xfrm>
                <a:off x="2537669" y="1672939"/>
                <a:ext cx="5977156" cy="75341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𝐸</m:t>
                          </m:r>
                        </m:e>
                        <m:sub>
                          <m:r>
                            <a:rPr lang="en-US" sz="2000">
                              <a:latin typeface="Cambria Math" panose="02040503050406030204" pitchFamily="18" charset="0"/>
                            </a:rPr>
                            <m:t>1</m:t>
                          </m:r>
                        </m:sub>
                      </m:sSub>
                      <m:r>
                        <a:rPr lang="en-US" sz="2000">
                          <a:latin typeface="Cambria Math" panose="02040503050406030204" pitchFamily="18" charset="0"/>
                        </a:rPr>
                        <m:t>=8.99×</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US" sz="2000">
                              <a:latin typeface="Cambria Math" panose="02040503050406030204" pitchFamily="18" charset="0"/>
                            </a:rPr>
                            <m:t>9</m:t>
                          </m:r>
                        </m:sup>
                      </m:sSup>
                      <m:f>
                        <m:fPr>
                          <m:ctrlPr>
                            <a:rPr lang="en-US" sz="2000" i="1">
                              <a:latin typeface="Cambria Math" panose="02040503050406030204" pitchFamily="18" charset="0"/>
                            </a:rPr>
                          </m:ctrlPr>
                        </m:fPr>
                        <m:num>
                          <m:d>
                            <m:dPr>
                              <m:begChr m:val="|"/>
                              <m:endChr m:val="|"/>
                              <m:ctrlPr>
                                <a:rPr lang="en-US" sz="2000" i="1">
                                  <a:latin typeface="Cambria Math" panose="02040503050406030204" pitchFamily="18" charset="0"/>
                                </a:rPr>
                              </m:ctrlPr>
                            </m:dPr>
                            <m:e>
                              <m:d>
                                <m:dPr>
                                  <m:ctrlPr>
                                    <a:rPr lang="en-US" sz="2000" i="1">
                                      <a:latin typeface="Cambria Math" panose="02040503050406030204" pitchFamily="18" charset="0"/>
                                    </a:rPr>
                                  </m:ctrlPr>
                                </m:dPr>
                                <m:e>
                                  <m:r>
                                    <a:rPr lang="en-US" sz="2000">
                                      <a:latin typeface="Cambria Math" panose="02040503050406030204" pitchFamily="18" charset="0"/>
                                    </a:rPr>
                                    <m:t>3×</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US" sz="2000">
                                          <a:latin typeface="Cambria Math" panose="02040503050406030204" pitchFamily="18" charset="0"/>
                                        </a:rPr>
                                        <m:t>−6</m:t>
                                      </m:r>
                                    </m:sup>
                                  </m:sSup>
                                </m:e>
                              </m:d>
                            </m:e>
                          </m:d>
                        </m:num>
                        <m:den>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r>
                                    <a:rPr lang="en-US" sz="2000">
                                      <a:latin typeface="Cambria Math" panose="02040503050406030204" pitchFamily="18" charset="0"/>
                                    </a:rPr>
                                    <m:t>0.1</m:t>
                                  </m:r>
                                </m:e>
                              </m:d>
                            </m:e>
                            <m:sup>
                              <m:r>
                                <a:rPr lang="en-US" sz="2000">
                                  <a:latin typeface="Cambria Math" panose="02040503050406030204" pitchFamily="18" charset="0"/>
                                </a:rPr>
                                <m:t>2</m:t>
                              </m:r>
                            </m:sup>
                          </m:sSup>
                        </m:den>
                      </m:f>
                      <m:r>
                        <a:rPr lang="en-US" sz="2000">
                          <a:latin typeface="Cambria Math" panose="02040503050406030204" pitchFamily="18" charset="0"/>
                        </a:rPr>
                        <m:t>=2.</m:t>
                      </m:r>
                      <m:r>
                        <a:rPr lang="en-GB" sz="2000" b="0" i="0" smtClean="0">
                          <a:latin typeface="Cambria Math" panose="02040503050406030204" pitchFamily="18" charset="0"/>
                        </a:rPr>
                        <m:t>70</m:t>
                      </m:r>
                      <m:r>
                        <a:rPr lang="en-US" sz="2000">
                          <a:latin typeface="Cambria Math" panose="02040503050406030204" pitchFamily="18" charset="0"/>
                        </a:rPr>
                        <m:t>×</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US" sz="2000">
                              <a:latin typeface="Cambria Math" panose="02040503050406030204" pitchFamily="18" charset="0"/>
                            </a:rPr>
                            <m:t>6</m:t>
                          </m:r>
                        </m:sup>
                      </m:sSup>
                      <m:r>
                        <a:rPr lang="en-US" sz="2000">
                          <a:latin typeface="Cambria Math" panose="02040503050406030204" pitchFamily="18" charset="0"/>
                        </a:rPr>
                        <m:t> </m:t>
                      </m:r>
                      <m:f>
                        <m:fPr>
                          <m:type m:val="lin"/>
                          <m:ctrlPr>
                            <a:rPr lang="en-US" sz="2000" i="1">
                              <a:latin typeface="Cambria Math" panose="02040503050406030204" pitchFamily="18" charset="0"/>
                            </a:rPr>
                          </m:ctrlPr>
                        </m:fPr>
                        <m:num>
                          <m:r>
                            <a:rPr lang="en-US" sz="2000" i="1">
                              <a:latin typeface="Cambria Math" panose="02040503050406030204" pitchFamily="18" charset="0"/>
                            </a:rPr>
                            <m:t>𝑁</m:t>
                          </m:r>
                        </m:num>
                        <m:den>
                          <m:r>
                            <a:rPr lang="en-US" sz="2000" i="1">
                              <a:latin typeface="Cambria Math" panose="02040503050406030204" pitchFamily="18" charset="0"/>
                            </a:rPr>
                            <m:t>𝐶</m:t>
                          </m:r>
                        </m:den>
                      </m:f>
                    </m:oMath>
                  </m:oMathPara>
                </a14:m>
                <a:endParaRPr lang="en-US" sz="2000" dirty="0"/>
              </a:p>
            </p:txBody>
          </p:sp>
        </mc:Choice>
        <mc:Fallback xmlns="">
          <p:sp>
            <p:nvSpPr>
              <p:cNvPr id="14" name="Rectangle 13">
                <a:extLst>
                  <a:ext uri="{FF2B5EF4-FFF2-40B4-BE49-F238E27FC236}">
                    <a16:creationId xmlns:a16="http://schemas.microsoft.com/office/drawing/2014/main" id="{AE3F4122-EAFC-48DE-9B88-4C690F9B23F8}"/>
                  </a:ext>
                </a:extLst>
              </p:cNvPr>
              <p:cNvSpPr>
                <a:spLocks noRot="1" noChangeAspect="1" noMove="1" noResize="1" noEditPoints="1" noAdjustHandles="1" noChangeArrowheads="1" noChangeShapeType="1" noTextEdit="1"/>
              </p:cNvSpPr>
              <p:nvPr/>
            </p:nvSpPr>
            <p:spPr>
              <a:xfrm>
                <a:off x="2537669" y="1672939"/>
                <a:ext cx="5977156" cy="753411"/>
              </a:xfrm>
              <a:prstGeom prst="rect">
                <a:avLst/>
              </a:prstGeom>
              <a:blipFill>
                <a:blip r:embed="rId4"/>
                <a:stretch>
                  <a:fillRect t="-34426" b="-737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A8565B8F-7396-44F3-8DF9-AB4253CDFAA4}"/>
                  </a:ext>
                </a:extLst>
              </p:cNvPr>
              <p:cNvSpPr/>
              <p:nvPr/>
            </p:nvSpPr>
            <p:spPr>
              <a:xfrm>
                <a:off x="170472" y="2355777"/>
                <a:ext cx="5516190" cy="460895"/>
              </a:xfrm>
              <a:prstGeom prst="rect">
                <a:avLst/>
              </a:prstGeom>
            </p:spPr>
            <p:txBody>
              <a:bodyPr wrap="none">
                <a:spAutoFit/>
              </a:bodyPr>
              <a:lstStyle/>
              <a:p>
                <a:pPr>
                  <a:lnSpc>
                    <a:spcPct val="107000"/>
                  </a:lnSpc>
                  <a:spcAft>
                    <a:spcPts val="800"/>
                  </a:spcAft>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The electric field at the midpoint due to </a:t>
                </a:r>
                <a14:m>
                  <m:oMath xmlns:m="http://schemas.openxmlformats.org/officeDocument/2006/math">
                    <m:sSub>
                      <m:sSubPr>
                        <m:ctrlPr>
                          <a:rPr lang="en-US" sz="2400" i="1" kern="100">
                            <a:latin typeface="Cambria Math" panose="02040503050406030204" pitchFamily="18" charset="0"/>
                            <a:ea typeface="Calibri" panose="020F0502020204030204" pitchFamily="34" charset="0"/>
                            <a:cs typeface="Times New Roman" panose="02020603050405020304" pitchFamily="18" charset="0"/>
                          </a:rPr>
                        </m:ctrlPr>
                      </m:sSubPr>
                      <m:e>
                        <m:r>
                          <a:rPr lang="en-US" sz="2400" i="1" kern="100">
                            <a:latin typeface="Cambria Math" panose="02040503050406030204" pitchFamily="18" charset="0"/>
                            <a:ea typeface="Calibri" panose="020F0502020204030204" pitchFamily="34" charset="0"/>
                            <a:cs typeface="Times New Roman" panose="02020603050405020304" pitchFamily="18" charset="0"/>
                          </a:rPr>
                          <m:t>𝑞</m:t>
                        </m:r>
                      </m:e>
                      <m:sub>
                        <m:r>
                          <a:rPr lang="en-US" sz="2400" b="0" i="1" kern="100" smtClean="0">
                            <a:latin typeface="Cambria Math" panose="02040503050406030204" pitchFamily="18" charset="0"/>
                            <a:ea typeface="Calibri" panose="020F0502020204030204" pitchFamily="34" charset="0"/>
                            <a:cs typeface="Times New Roman" panose="02020603050405020304" pitchFamily="18" charset="0"/>
                          </a:rPr>
                          <m:t>2</m:t>
                        </m:r>
                      </m:sub>
                    </m:sSub>
                  </m:oMath>
                </a14:m>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15" name="Rectangle 14">
                <a:extLst>
                  <a:ext uri="{FF2B5EF4-FFF2-40B4-BE49-F238E27FC236}">
                    <a16:creationId xmlns:a16="http://schemas.microsoft.com/office/drawing/2014/main" id="{A8565B8F-7396-44F3-8DF9-AB4253CDFAA4}"/>
                  </a:ext>
                </a:extLst>
              </p:cNvPr>
              <p:cNvSpPr>
                <a:spLocks noRot="1" noChangeAspect="1" noMove="1" noResize="1" noEditPoints="1" noAdjustHandles="1" noChangeArrowheads="1" noChangeShapeType="1" noTextEdit="1"/>
              </p:cNvSpPr>
              <p:nvPr/>
            </p:nvSpPr>
            <p:spPr>
              <a:xfrm>
                <a:off x="170472" y="2355777"/>
                <a:ext cx="5516190" cy="460895"/>
              </a:xfrm>
              <a:prstGeom prst="rect">
                <a:avLst/>
              </a:prstGeom>
              <a:blipFill>
                <a:blip r:embed="rId5"/>
                <a:stretch>
                  <a:fillRect l="-1768"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ED295CE1-BC67-451E-8C3F-BFB663ECB959}"/>
                  </a:ext>
                </a:extLst>
              </p:cNvPr>
              <p:cNvSpPr/>
              <p:nvPr/>
            </p:nvSpPr>
            <p:spPr>
              <a:xfrm>
                <a:off x="252964" y="2984383"/>
                <a:ext cx="1558055" cy="68538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𝐸</m:t>
                          </m:r>
                        </m:e>
                        <m:sub>
                          <m:r>
                            <a:rPr lang="en-US" sz="2000">
                              <a:latin typeface="Cambria Math" panose="02040503050406030204" pitchFamily="18" charset="0"/>
                            </a:rPr>
                            <m:t>2</m:t>
                          </m:r>
                        </m:sub>
                      </m:sSub>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𝑘</m:t>
                          </m:r>
                        </m:e>
                        <m:sub>
                          <m:r>
                            <a:rPr lang="en-US" sz="2000" i="1">
                              <a:latin typeface="Cambria Math" panose="02040503050406030204" pitchFamily="18" charset="0"/>
                            </a:rPr>
                            <m:t>𝑐</m:t>
                          </m:r>
                        </m:sub>
                      </m:sSub>
                      <m:f>
                        <m:fPr>
                          <m:ctrlPr>
                            <a:rPr lang="en-US" sz="2000" i="1">
                              <a:latin typeface="Cambria Math" panose="02040503050406030204" pitchFamily="18" charset="0"/>
                            </a:rPr>
                          </m:ctrlPr>
                        </m:fPr>
                        <m:num>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𝑞</m:t>
                                  </m:r>
                                </m:e>
                                <m:sub>
                                  <m:r>
                                    <a:rPr lang="en-US" sz="2000">
                                      <a:latin typeface="Cambria Math" panose="02040503050406030204" pitchFamily="18" charset="0"/>
                                    </a:rPr>
                                    <m:t>2</m:t>
                                  </m:r>
                                </m:sub>
                              </m:sSub>
                            </m:e>
                          </m:d>
                        </m:num>
                        <m:den>
                          <m:sSup>
                            <m:sSupPr>
                              <m:ctrlPr>
                                <a:rPr lang="en-US" sz="2000" i="1">
                                  <a:latin typeface="Cambria Math" panose="02040503050406030204" pitchFamily="18" charset="0"/>
                                </a:rPr>
                              </m:ctrlPr>
                            </m:sSupPr>
                            <m:e>
                              <m:r>
                                <a:rPr lang="en-US" sz="2000" i="1">
                                  <a:latin typeface="Cambria Math" panose="02040503050406030204" pitchFamily="18" charset="0"/>
                                </a:rPr>
                                <m:t>𝑟</m:t>
                              </m:r>
                            </m:e>
                            <m:sup>
                              <m:r>
                                <a:rPr lang="en-US" sz="2000">
                                  <a:latin typeface="Cambria Math" panose="02040503050406030204" pitchFamily="18" charset="0"/>
                                </a:rPr>
                                <m:t>2</m:t>
                              </m:r>
                            </m:sup>
                          </m:sSup>
                        </m:den>
                      </m:f>
                    </m:oMath>
                  </m:oMathPara>
                </a14:m>
                <a:endParaRPr lang="en-US" sz="2000" dirty="0"/>
              </a:p>
            </p:txBody>
          </p:sp>
        </mc:Choice>
        <mc:Fallback xmlns="">
          <p:sp>
            <p:nvSpPr>
              <p:cNvPr id="16" name="Rectangle 15">
                <a:extLst>
                  <a:ext uri="{FF2B5EF4-FFF2-40B4-BE49-F238E27FC236}">
                    <a16:creationId xmlns:a16="http://schemas.microsoft.com/office/drawing/2014/main" id="{ED295CE1-BC67-451E-8C3F-BFB663ECB959}"/>
                  </a:ext>
                </a:extLst>
              </p:cNvPr>
              <p:cNvSpPr>
                <a:spLocks noRot="1" noChangeAspect="1" noMove="1" noResize="1" noEditPoints="1" noAdjustHandles="1" noChangeArrowheads="1" noChangeShapeType="1" noTextEdit="1"/>
              </p:cNvSpPr>
              <p:nvPr/>
            </p:nvSpPr>
            <p:spPr>
              <a:xfrm>
                <a:off x="252964" y="2984383"/>
                <a:ext cx="1558055" cy="68538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F953EBA2-974E-4DA1-8E97-AED677881FE7}"/>
                  </a:ext>
                </a:extLst>
              </p:cNvPr>
              <p:cNvSpPr/>
              <p:nvPr/>
            </p:nvSpPr>
            <p:spPr>
              <a:xfrm>
                <a:off x="1698426" y="2837822"/>
                <a:ext cx="6388562" cy="75341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𝐸</m:t>
                          </m:r>
                        </m:e>
                        <m:sub>
                          <m:r>
                            <a:rPr lang="en-US" sz="2000">
                              <a:latin typeface="Cambria Math" panose="02040503050406030204" pitchFamily="18" charset="0"/>
                            </a:rPr>
                            <m:t>1</m:t>
                          </m:r>
                        </m:sub>
                      </m:sSub>
                      <m:r>
                        <a:rPr lang="en-US" sz="2000">
                          <a:latin typeface="Cambria Math" panose="02040503050406030204" pitchFamily="18" charset="0"/>
                        </a:rPr>
                        <m:t>=8.99×</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US" sz="2000">
                              <a:latin typeface="Cambria Math" panose="02040503050406030204" pitchFamily="18" charset="0"/>
                            </a:rPr>
                            <m:t>9</m:t>
                          </m:r>
                        </m:sup>
                      </m:sSup>
                      <m:f>
                        <m:fPr>
                          <m:ctrlPr>
                            <a:rPr lang="en-US" sz="2000" i="1">
                              <a:latin typeface="Cambria Math" panose="02040503050406030204" pitchFamily="18" charset="0"/>
                            </a:rPr>
                          </m:ctrlPr>
                        </m:fPr>
                        <m:num>
                          <m:d>
                            <m:dPr>
                              <m:begChr m:val="|"/>
                              <m:endChr m:val="|"/>
                              <m:ctrlPr>
                                <a:rPr lang="en-US" sz="2000" i="1">
                                  <a:latin typeface="Cambria Math" panose="02040503050406030204" pitchFamily="18" charset="0"/>
                                </a:rPr>
                              </m:ctrlPr>
                            </m:dPr>
                            <m:e>
                              <m:d>
                                <m:dPr>
                                  <m:ctrlPr>
                                    <a:rPr lang="en-US" sz="2000" i="1">
                                      <a:latin typeface="Cambria Math" panose="02040503050406030204" pitchFamily="18" charset="0"/>
                                    </a:rPr>
                                  </m:ctrlPr>
                                </m:dPr>
                                <m:e>
                                  <m:r>
                                    <a:rPr lang="en-US" sz="2000">
                                      <a:latin typeface="Cambria Math" panose="02040503050406030204" pitchFamily="18" charset="0"/>
                                    </a:rPr>
                                    <m:t>−2×</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US" sz="2000">
                                          <a:latin typeface="Cambria Math" panose="02040503050406030204" pitchFamily="18" charset="0"/>
                                        </a:rPr>
                                        <m:t>−6</m:t>
                                      </m:r>
                                    </m:sup>
                                  </m:sSup>
                                </m:e>
                              </m:d>
                            </m:e>
                          </m:d>
                        </m:num>
                        <m:den>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r>
                                    <a:rPr lang="en-US" sz="2000">
                                      <a:latin typeface="Cambria Math" panose="02040503050406030204" pitchFamily="18" charset="0"/>
                                    </a:rPr>
                                    <m:t>0.1</m:t>
                                  </m:r>
                                </m:e>
                              </m:d>
                            </m:e>
                            <m:sup>
                              <m:r>
                                <a:rPr lang="en-US" sz="2000">
                                  <a:latin typeface="Cambria Math" panose="02040503050406030204" pitchFamily="18" charset="0"/>
                                </a:rPr>
                                <m:t>2</m:t>
                              </m:r>
                            </m:sup>
                          </m:sSup>
                        </m:den>
                      </m:f>
                      <m:r>
                        <a:rPr lang="en-US" sz="2000">
                          <a:latin typeface="Cambria Math" panose="02040503050406030204" pitchFamily="18" charset="0"/>
                        </a:rPr>
                        <m:t>=1.</m:t>
                      </m:r>
                      <m:r>
                        <a:rPr lang="en-GB" sz="2000" b="0" i="0" smtClean="0">
                          <a:latin typeface="Cambria Math" panose="02040503050406030204" pitchFamily="18" charset="0"/>
                        </a:rPr>
                        <m:t>80</m:t>
                      </m:r>
                      <m:r>
                        <a:rPr lang="en-US" sz="2000">
                          <a:latin typeface="Cambria Math" panose="02040503050406030204" pitchFamily="18" charset="0"/>
                        </a:rPr>
                        <m:t>×</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US" sz="2000">
                              <a:latin typeface="Cambria Math" panose="02040503050406030204" pitchFamily="18" charset="0"/>
                            </a:rPr>
                            <m:t>6</m:t>
                          </m:r>
                        </m:sup>
                      </m:sSup>
                      <m:r>
                        <a:rPr lang="en-US" sz="2000">
                          <a:latin typeface="Cambria Math" panose="02040503050406030204" pitchFamily="18" charset="0"/>
                        </a:rPr>
                        <m:t> </m:t>
                      </m:r>
                      <m:f>
                        <m:fPr>
                          <m:type m:val="lin"/>
                          <m:ctrlPr>
                            <a:rPr lang="en-US" sz="2000" i="1">
                              <a:latin typeface="Cambria Math" panose="02040503050406030204" pitchFamily="18" charset="0"/>
                            </a:rPr>
                          </m:ctrlPr>
                        </m:fPr>
                        <m:num>
                          <m:r>
                            <a:rPr lang="en-US" sz="2000" i="1">
                              <a:latin typeface="Cambria Math" panose="02040503050406030204" pitchFamily="18" charset="0"/>
                            </a:rPr>
                            <m:t>𝑁</m:t>
                          </m:r>
                        </m:num>
                        <m:den>
                          <m:r>
                            <a:rPr lang="en-US" sz="2000" i="1">
                              <a:latin typeface="Cambria Math" panose="02040503050406030204" pitchFamily="18" charset="0"/>
                            </a:rPr>
                            <m:t>𝐶</m:t>
                          </m:r>
                        </m:den>
                      </m:f>
                    </m:oMath>
                  </m:oMathPara>
                </a14:m>
                <a:endParaRPr lang="en-US" sz="2000" dirty="0"/>
              </a:p>
            </p:txBody>
          </p:sp>
        </mc:Choice>
        <mc:Fallback xmlns="">
          <p:sp>
            <p:nvSpPr>
              <p:cNvPr id="17" name="Rectangle 16">
                <a:extLst>
                  <a:ext uri="{FF2B5EF4-FFF2-40B4-BE49-F238E27FC236}">
                    <a16:creationId xmlns:a16="http://schemas.microsoft.com/office/drawing/2014/main" id="{F953EBA2-974E-4DA1-8E97-AED677881FE7}"/>
                  </a:ext>
                </a:extLst>
              </p:cNvPr>
              <p:cNvSpPr>
                <a:spLocks noRot="1" noChangeAspect="1" noMove="1" noResize="1" noEditPoints="1" noAdjustHandles="1" noChangeArrowheads="1" noChangeShapeType="1" noTextEdit="1"/>
              </p:cNvSpPr>
              <p:nvPr/>
            </p:nvSpPr>
            <p:spPr>
              <a:xfrm>
                <a:off x="1698426" y="2837822"/>
                <a:ext cx="6388562" cy="753411"/>
              </a:xfrm>
              <a:prstGeom prst="rect">
                <a:avLst/>
              </a:prstGeom>
              <a:blipFill>
                <a:blip r:embed="rId7"/>
                <a:stretch>
                  <a:fillRect t="-35000" b="-76667"/>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EF991A9B-4D02-4618-A8C2-192379BF5302}"/>
              </a:ext>
            </a:extLst>
          </p:cNvPr>
          <p:cNvSpPr/>
          <p:nvPr/>
        </p:nvSpPr>
        <p:spPr>
          <a:xfrm>
            <a:off x="170472" y="5344712"/>
            <a:ext cx="2613216" cy="399405"/>
          </a:xfrm>
          <a:prstGeom prst="rect">
            <a:avLst/>
          </a:prstGeom>
        </p:spPr>
        <p:txBody>
          <a:bodyPr wrap="none">
            <a:spAutoFit/>
          </a:bodyPr>
          <a:lstStyle/>
          <a:p>
            <a:pPr>
              <a:lnSpc>
                <a:spcPct val="107000"/>
              </a:lnSpc>
              <a:spcAft>
                <a:spcPts val="800"/>
              </a:spcAft>
            </a:pPr>
            <a:r>
              <a:rPr lang="en-US" sz="2000" kern="100" dirty="0">
                <a:latin typeface="Times New Roman" panose="02020603050405020304" pitchFamily="18" charset="0"/>
                <a:ea typeface="DengXian" panose="02010600030101010101" pitchFamily="2" charset="-122"/>
                <a:cs typeface="Times New Roman" panose="02020603050405020304" pitchFamily="18" charset="0"/>
              </a:rPr>
              <a:t>The net electric field is:</a:t>
            </a:r>
            <a:endParaRPr lang="en-US" sz="2000" kern="100" dirty="0">
              <a:latin typeface="Times New Roman" panose="02020603050405020304" pitchFamily="18"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3EBDF6F9-AF51-4CB9-A69F-655985FB424C}"/>
                  </a:ext>
                </a:extLst>
              </p:cNvPr>
              <p:cNvSpPr/>
              <p:nvPr/>
            </p:nvSpPr>
            <p:spPr>
              <a:xfrm>
                <a:off x="1195431" y="5748313"/>
                <a:ext cx="5532540"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𝐸</m:t>
                          </m:r>
                        </m:e>
                        <m:sub>
                          <m:r>
                            <a:rPr lang="en-US" sz="2000" i="1">
                              <a:latin typeface="Cambria Math" panose="02040503050406030204" pitchFamily="18" charset="0"/>
                            </a:rPr>
                            <m:t>𝑛𝑒𝑡</m:t>
                          </m:r>
                        </m:sub>
                      </m:sSub>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𝐸</m:t>
                          </m:r>
                        </m:e>
                        <m:sub>
                          <m:r>
                            <a:rPr lang="en-US" sz="2000">
                              <a:latin typeface="Cambria Math" panose="02040503050406030204" pitchFamily="18" charset="0"/>
                            </a:rPr>
                            <m:t>1</m:t>
                          </m:r>
                        </m:sub>
                      </m:sSub>
                      <m:r>
                        <a:rPr lang="en-US" sz="2000" b="0" i="0"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𝐸</m:t>
                          </m:r>
                        </m:e>
                        <m:sub>
                          <m:r>
                            <a:rPr lang="en-US" sz="2000">
                              <a:latin typeface="Cambria Math" panose="02040503050406030204" pitchFamily="18" charset="0"/>
                            </a:rPr>
                            <m:t>2</m:t>
                          </m:r>
                        </m:sub>
                      </m:sSub>
                      <m:r>
                        <a:rPr lang="en-US" sz="2000">
                          <a:latin typeface="Cambria Math" panose="02040503050406030204" pitchFamily="18" charset="0"/>
                        </a:rPr>
                        <m:t>=2.</m:t>
                      </m:r>
                      <m:r>
                        <a:rPr lang="en-GB" sz="2000" b="0" i="0" smtClean="0">
                          <a:latin typeface="Cambria Math" panose="02040503050406030204" pitchFamily="18" charset="0"/>
                        </a:rPr>
                        <m:t>70</m:t>
                      </m:r>
                      <m:r>
                        <a:rPr lang="en-US" sz="2000">
                          <a:latin typeface="Cambria Math" panose="02040503050406030204" pitchFamily="18" charset="0"/>
                        </a:rPr>
                        <m:t>×</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US" sz="2000">
                              <a:latin typeface="Cambria Math" panose="02040503050406030204" pitchFamily="18" charset="0"/>
                            </a:rPr>
                            <m:t>6</m:t>
                          </m:r>
                        </m:sup>
                      </m:sSup>
                      <m:r>
                        <a:rPr lang="en-US" sz="2000" b="0" i="0" smtClean="0">
                          <a:latin typeface="Cambria Math" panose="02040503050406030204" pitchFamily="18" charset="0"/>
                        </a:rPr>
                        <m:t>+</m:t>
                      </m:r>
                      <m:r>
                        <a:rPr lang="en-US" sz="2000">
                          <a:latin typeface="Cambria Math" panose="02040503050406030204" pitchFamily="18" charset="0"/>
                        </a:rPr>
                        <m:t>1.</m:t>
                      </m:r>
                      <m:r>
                        <a:rPr lang="en-GB" sz="2000" b="0" i="0" smtClean="0">
                          <a:latin typeface="Cambria Math" panose="02040503050406030204" pitchFamily="18" charset="0"/>
                        </a:rPr>
                        <m:t>80</m:t>
                      </m:r>
                      <m:r>
                        <a:rPr lang="en-US" sz="2000">
                          <a:latin typeface="Cambria Math" panose="02040503050406030204" pitchFamily="18" charset="0"/>
                        </a:rPr>
                        <m:t>×</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US" sz="2000">
                              <a:latin typeface="Cambria Math" panose="02040503050406030204" pitchFamily="18" charset="0"/>
                            </a:rPr>
                            <m:t>6</m:t>
                          </m:r>
                        </m:sup>
                      </m:sSup>
                    </m:oMath>
                  </m:oMathPara>
                </a14:m>
                <a:endParaRPr lang="en-US" sz="2000" dirty="0"/>
              </a:p>
            </p:txBody>
          </p:sp>
        </mc:Choice>
        <mc:Fallback xmlns="">
          <p:sp>
            <p:nvSpPr>
              <p:cNvPr id="19" name="Rectangle 18">
                <a:extLst>
                  <a:ext uri="{FF2B5EF4-FFF2-40B4-BE49-F238E27FC236}">
                    <a16:creationId xmlns:a16="http://schemas.microsoft.com/office/drawing/2014/main" id="{3EBDF6F9-AF51-4CB9-A69F-655985FB424C}"/>
                  </a:ext>
                </a:extLst>
              </p:cNvPr>
              <p:cNvSpPr>
                <a:spLocks noRot="1" noChangeAspect="1" noMove="1" noResize="1" noEditPoints="1" noAdjustHandles="1" noChangeArrowheads="1" noChangeShapeType="1" noTextEdit="1"/>
              </p:cNvSpPr>
              <p:nvPr/>
            </p:nvSpPr>
            <p:spPr>
              <a:xfrm>
                <a:off x="1195431" y="5748313"/>
                <a:ext cx="5532540" cy="40011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DA040646-EC74-4725-85D1-E7D4347F7028}"/>
                  </a:ext>
                </a:extLst>
              </p:cNvPr>
              <p:cNvSpPr/>
              <p:nvPr/>
            </p:nvSpPr>
            <p:spPr>
              <a:xfrm>
                <a:off x="365928" y="6275081"/>
                <a:ext cx="8148897"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𝐸</m:t>
                          </m:r>
                        </m:e>
                        <m:sub>
                          <m:r>
                            <a:rPr lang="en-US" sz="2000" i="1">
                              <a:latin typeface="Cambria Math" panose="02040503050406030204" pitchFamily="18" charset="0"/>
                            </a:rPr>
                            <m:t>𝑛𝑒𝑡</m:t>
                          </m:r>
                        </m:sub>
                      </m:sSub>
                      <m:r>
                        <a:rPr lang="en-US" sz="2000">
                          <a:latin typeface="Cambria Math" panose="02040503050406030204" pitchFamily="18" charset="0"/>
                        </a:rPr>
                        <m:t>=</m:t>
                      </m:r>
                      <m:r>
                        <a:rPr lang="en-US" sz="2000" b="0" i="0" smtClean="0">
                          <a:latin typeface="Cambria Math" panose="02040503050406030204" pitchFamily="18" charset="0"/>
                        </a:rPr>
                        <m:t>4.</m:t>
                      </m:r>
                      <m:r>
                        <a:rPr lang="en-GB" sz="2000" b="0" i="0" smtClean="0">
                          <a:latin typeface="Cambria Math" panose="02040503050406030204" pitchFamily="18" charset="0"/>
                        </a:rPr>
                        <m:t>50</m:t>
                      </m:r>
                      <m:r>
                        <a:rPr lang="en-US" sz="2000">
                          <a:latin typeface="Cambria Math" panose="02040503050406030204" pitchFamily="18" charset="0"/>
                        </a:rPr>
                        <m:t>×</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US" sz="2000">
                              <a:latin typeface="Cambria Math" panose="02040503050406030204" pitchFamily="18" charset="0"/>
                            </a:rPr>
                            <m:t>6</m:t>
                          </m:r>
                        </m:sup>
                      </m:sSup>
                      <m:f>
                        <m:fPr>
                          <m:type m:val="lin"/>
                          <m:ctrlPr>
                            <a:rPr lang="en-US" sz="2000" i="1">
                              <a:latin typeface="Cambria Math" panose="02040503050406030204" pitchFamily="18" charset="0"/>
                            </a:rPr>
                          </m:ctrlPr>
                        </m:fPr>
                        <m:num>
                          <m:r>
                            <a:rPr lang="en-US" sz="2000" i="1">
                              <a:latin typeface="Cambria Math" panose="02040503050406030204" pitchFamily="18" charset="0"/>
                            </a:rPr>
                            <m:t>𝑁</m:t>
                          </m:r>
                        </m:num>
                        <m:den>
                          <m:r>
                            <a:rPr lang="en-US" sz="2000" i="1">
                              <a:latin typeface="Cambria Math" panose="02040503050406030204" pitchFamily="18" charset="0"/>
                            </a:rPr>
                            <m:t>𝐶</m:t>
                          </m:r>
                          <m:r>
                            <a:rPr lang="en-US" sz="2000" b="0" i="1" smtClean="0">
                              <a:latin typeface="Cambria Math" panose="02040503050406030204" pitchFamily="18" charset="0"/>
                            </a:rPr>
                            <m:t> (</m:t>
                          </m:r>
                          <m:r>
                            <a:rPr lang="en-US" sz="2000" b="0" i="1" smtClean="0">
                              <a:latin typeface="Cambria Math" panose="02040503050406030204" pitchFamily="18" charset="0"/>
                            </a:rPr>
                            <m:t>𝑤𝑖𝑡h</m:t>
                          </m:r>
                          <m:r>
                            <a:rPr lang="en-US" sz="2000" b="0" i="1" smtClean="0">
                              <a:latin typeface="Cambria Math" panose="02040503050406030204" pitchFamily="18" charset="0"/>
                            </a:rPr>
                            <m:t> </m:t>
                          </m:r>
                          <m:r>
                            <a:rPr lang="en-US" sz="2000" b="0" i="1" smtClean="0">
                              <a:latin typeface="Cambria Math" panose="02040503050406030204" pitchFamily="18" charset="0"/>
                            </a:rPr>
                            <m:t>𝑑𝑖𝑟𝑒𝑐𝑡𝑖𝑜𝑛</m:t>
                          </m:r>
                          <m:r>
                            <a:rPr lang="en-US" sz="2000" b="0" i="1" smtClean="0">
                              <a:latin typeface="Cambria Math" panose="02040503050406030204" pitchFamily="18" charset="0"/>
                            </a:rPr>
                            <m:t> </m:t>
                          </m:r>
                          <m:r>
                            <a:rPr lang="en-US" sz="2000" b="0" i="1" smtClean="0">
                              <a:latin typeface="Cambria Math" panose="02040503050406030204" pitchFamily="18" charset="0"/>
                            </a:rPr>
                            <m:t>𝑡𝑜𝑤𝑎𝑟𝑑𝑠</m:t>
                          </m:r>
                          <m:r>
                            <a:rPr lang="en-US" sz="2000" b="0" i="1" smtClean="0">
                              <a:latin typeface="Cambria Math" panose="02040503050406030204" pitchFamily="18" charset="0"/>
                            </a:rPr>
                            <m:t> </m:t>
                          </m:r>
                          <m:r>
                            <a:rPr lang="en-US" sz="2000" b="0" i="1" smtClean="0">
                              <a:latin typeface="Cambria Math" panose="02040503050406030204" pitchFamily="18" charset="0"/>
                            </a:rPr>
                            <m:t>𝑡h𝑒</m:t>
                          </m:r>
                          <m:r>
                            <a:rPr lang="en-US" sz="2000" b="0" i="1" smtClean="0">
                              <a:latin typeface="Cambria Math" panose="02040503050406030204" pitchFamily="18" charset="0"/>
                            </a:rPr>
                            <m:t> </m:t>
                          </m:r>
                          <m:r>
                            <a:rPr lang="en-US" sz="2000" b="0" i="1" smtClean="0">
                              <a:latin typeface="Cambria Math" panose="02040503050406030204" pitchFamily="18" charset="0"/>
                            </a:rPr>
                            <m:t>𝑛𝑒𝑔𝑎𝑡𝑖𝑣𝑒</m:t>
                          </m:r>
                          <m:r>
                            <a:rPr lang="en-US" sz="2000" b="0" i="1" smtClean="0">
                              <a:latin typeface="Cambria Math" panose="02040503050406030204" pitchFamily="18" charset="0"/>
                            </a:rPr>
                            <m:t> </m:t>
                          </m:r>
                          <m:r>
                            <a:rPr lang="en-US" sz="2000" b="0" i="1" smtClean="0">
                              <a:latin typeface="Cambria Math" panose="02040503050406030204" pitchFamily="18" charset="0"/>
                            </a:rPr>
                            <m:t>𝑐h𝑎𝑟𝑔𝑒</m:t>
                          </m:r>
                          <m:r>
                            <a:rPr lang="en-US" sz="2000" b="0" i="1" smtClean="0">
                              <a:latin typeface="Cambria Math" panose="02040503050406030204" pitchFamily="18" charset="0"/>
                            </a:rPr>
                            <m:t> )</m:t>
                          </m:r>
                        </m:den>
                      </m:f>
                    </m:oMath>
                  </m:oMathPara>
                </a14:m>
                <a:endParaRPr lang="en-US" sz="2000" dirty="0"/>
              </a:p>
            </p:txBody>
          </p:sp>
        </mc:Choice>
        <mc:Fallback xmlns="">
          <p:sp>
            <p:nvSpPr>
              <p:cNvPr id="20" name="Rectangle 19">
                <a:extLst>
                  <a:ext uri="{FF2B5EF4-FFF2-40B4-BE49-F238E27FC236}">
                    <a16:creationId xmlns:a16="http://schemas.microsoft.com/office/drawing/2014/main" id="{DA040646-EC74-4725-85D1-E7D4347F7028}"/>
                  </a:ext>
                </a:extLst>
              </p:cNvPr>
              <p:cNvSpPr>
                <a:spLocks noRot="1" noChangeAspect="1" noMove="1" noResize="1" noEditPoints="1" noAdjustHandles="1" noChangeArrowheads="1" noChangeShapeType="1" noTextEdit="1"/>
              </p:cNvSpPr>
              <p:nvPr/>
            </p:nvSpPr>
            <p:spPr>
              <a:xfrm>
                <a:off x="365928" y="6275081"/>
                <a:ext cx="8148897" cy="400110"/>
              </a:xfrm>
              <a:prstGeom prst="rect">
                <a:avLst/>
              </a:prstGeom>
              <a:blipFill>
                <a:blip r:embed="rId9"/>
                <a:stretch>
                  <a:fillRect t="-115152" b="-178788"/>
                </a:stretch>
              </a:blipFill>
            </p:spPr>
            <p:txBody>
              <a:bodyPr/>
              <a:lstStyle/>
              <a:p>
                <a:r>
                  <a:rPr lang="en-US">
                    <a:noFill/>
                  </a:rPr>
                  <a:t> </a:t>
                </a:r>
              </a:p>
            </p:txBody>
          </p:sp>
        </mc:Fallback>
      </mc:AlternateContent>
      <p:sp>
        <p:nvSpPr>
          <p:cNvPr id="21" name="Rectangle 20">
            <a:extLst>
              <a:ext uri="{FF2B5EF4-FFF2-40B4-BE49-F238E27FC236}">
                <a16:creationId xmlns:a16="http://schemas.microsoft.com/office/drawing/2014/main" id="{D34DF5D1-9905-4B6F-9BA0-A43A901A04FD}"/>
              </a:ext>
            </a:extLst>
          </p:cNvPr>
          <p:cNvSpPr/>
          <p:nvPr/>
        </p:nvSpPr>
        <p:spPr>
          <a:xfrm>
            <a:off x="86582" y="3680200"/>
            <a:ext cx="8589982" cy="1569660"/>
          </a:xfrm>
          <a:prstGeom prst="rect">
            <a:avLst/>
          </a:prstGeom>
        </p:spPr>
        <p:txBody>
          <a:bodyPr wrap="square">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effectLst/>
                <a:uLnTx/>
                <a:uFillTx/>
                <a:latin typeface="Times New Roman" panose="02020603050405020304" pitchFamily="18" charset="0"/>
                <a:cs typeface="Times New Roman" panose="02020603050405020304" pitchFamily="18" charset="0"/>
              </a:rPr>
              <a:t>The electric field due to the negative charge will point toward the negative charge, and the electric field due to the positive charge will point away from the positive charge. Thus, both fields point in the same direction, towards the negative charge, and so can be added</a:t>
            </a:r>
            <a:endParaRPr kumimoji="0" lang="en-US" sz="1800" b="0" i="0" u="none" strike="noStrike" kern="0" cap="none" spc="0" normalizeH="0" baseline="0" noProof="0" dirty="0">
              <a:ln>
                <a:noFill/>
              </a:ln>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6500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4: ANSWER</a:t>
            </a:r>
          </a:p>
        </p:txBody>
      </p:sp>
      <p:sp>
        <p:nvSpPr>
          <p:cNvPr id="8" name="Rectangle 18">
            <a:extLst>
              <a:ext uri="{FF2B5EF4-FFF2-40B4-BE49-F238E27FC236}">
                <a16:creationId xmlns:a16="http://schemas.microsoft.com/office/drawing/2014/main" id="{5EEF21D8-E621-436B-8AEB-69574937C03E}"/>
              </a:ext>
            </a:extLst>
          </p:cNvPr>
          <p:cNvSpPr>
            <a:spLocks noChangeArrowheads="1"/>
          </p:cNvSpPr>
          <p:nvPr/>
        </p:nvSpPr>
        <p:spPr bwMode="auto">
          <a:xfrm>
            <a:off x="-1" y="733549"/>
            <a:ext cx="77849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(b) </a:t>
            </a:r>
            <a:r>
              <a:rPr lang="en-US" altLang="en-US" sz="2400" kern="0" dirty="0">
                <a:solidFill>
                  <a:srgbClr val="080800"/>
                </a:solidFill>
                <a:cs typeface="Calibri" panose="020F0502020204030204" pitchFamily="34" charset="0"/>
              </a:rPr>
              <a:t>Determine the direction of the electric field at this point</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CE2A4FD6-89AB-4FC4-AC77-0E8D336271B9}"/>
                  </a:ext>
                </a:extLst>
              </p:cNvPr>
              <p:cNvSpPr/>
              <p:nvPr/>
            </p:nvSpPr>
            <p:spPr>
              <a:xfrm>
                <a:off x="228338" y="1232425"/>
                <a:ext cx="6927922" cy="400110"/>
              </a:xfrm>
              <a:prstGeom prst="rect">
                <a:avLst/>
              </a:prstGeom>
            </p:spPr>
            <p:txBody>
              <a:bodyPr wrap="none">
                <a:spAutoFit/>
              </a:bodyPr>
              <a:lstStyle/>
              <a:p>
                <a:r>
                  <a:rPr lang="en-US" sz="2000" dirty="0">
                    <a:latin typeface="Times New Roman" panose="02020603050405020304" pitchFamily="18" charset="0"/>
                    <a:ea typeface="DengXian" panose="02010600030101010101" pitchFamily="2" charset="-122"/>
                    <a:cs typeface="Times New Roman" panose="02020603050405020304" pitchFamily="18" charset="0"/>
                  </a:rPr>
                  <a:t>The net electric field direction is towards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ea typeface="Calibri" panose="020F0502020204030204" pitchFamily="34" charset="0"/>
                            <a:cs typeface="Times New Roman" panose="02020603050405020304" pitchFamily="18" charset="0"/>
                          </a:rPr>
                          <m:t>𝑞</m:t>
                        </m:r>
                      </m:e>
                      <m:sub>
                        <m:r>
                          <a:rPr lang="en-US" sz="2000" i="1">
                            <a:latin typeface="Cambria Math" panose="02040503050406030204" pitchFamily="18" charset="0"/>
                            <a:ea typeface="Calibri" panose="020F0502020204030204" pitchFamily="34" charset="0"/>
                            <a:cs typeface="Times New Roman" panose="02020603050405020304" pitchFamily="18" charset="0"/>
                          </a:rPr>
                          <m:t>2</m:t>
                        </m:r>
                      </m:sub>
                    </m:sSub>
                  </m:oMath>
                </a14:m>
                <a:r>
                  <a:rPr lang="en-US" sz="2000" dirty="0">
                    <a:latin typeface="Times New Roman" panose="02020603050405020304" pitchFamily="18" charset="0"/>
                    <a:ea typeface="DengXian" panose="02010600030101010101" pitchFamily="2" charset="-122"/>
                    <a:cs typeface="Times New Roman" panose="02020603050405020304" pitchFamily="18" charset="0"/>
                  </a:rPr>
                  <a:t>​ (the negative charge)</a:t>
                </a:r>
                <a:endParaRPr lang="en-US" sz="2000" dirty="0">
                  <a:latin typeface="Times New Roman" panose="02020603050405020304" pitchFamily="18" charset="0"/>
                  <a:cs typeface="Times New Roman" panose="02020603050405020304" pitchFamily="18" charset="0"/>
                </a:endParaRPr>
              </a:p>
            </p:txBody>
          </p:sp>
        </mc:Choice>
        <mc:Fallback xmlns="">
          <p:sp>
            <p:nvSpPr>
              <p:cNvPr id="2" name="Rectangle 1">
                <a:extLst>
                  <a:ext uri="{FF2B5EF4-FFF2-40B4-BE49-F238E27FC236}">
                    <a16:creationId xmlns:a16="http://schemas.microsoft.com/office/drawing/2014/main" id="{CE2A4FD6-89AB-4FC4-AC77-0E8D336271B9}"/>
                  </a:ext>
                </a:extLst>
              </p:cNvPr>
              <p:cNvSpPr>
                <a:spLocks noRot="1" noChangeAspect="1" noMove="1" noResize="1" noEditPoints="1" noAdjustHandles="1" noChangeArrowheads="1" noChangeShapeType="1" noTextEdit="1"/>
              </p:cNvSpPr>
              <p:nvPr/>
            </p:nvSpPr>
            <p:spPr>
              <a:xfrm>
                <a:off x="228338" y="1232425"/>
                <a:ext cx="6927922" cy="400110"/>
              </a:xfrm>
              <a:prstGeom prst="rect">
                <a:avLst/>
              </a:prstGeom>
              <a:blipFill>
                <a:blip r:embed="rId2"/>
                <a:stretch>
                  <a:fillRect l="-880" t="-7576" r="-88"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18">
                <a:extLst>
                  <a:ext uri="{FF2B5EF4-FFF2-40B4-BE49-F238E27FC236}">
                    <a16:creationId xmlns:a16="http://schemas.microsoft.com/office/drawing/2014/main" id="{2B6C4CA7-5A1D-4B12-9076-BB908B16CE11}"/>
                  </a:ext>
                </a:extLst>
              </p:cNvPr>
              <p:cNvSpPr>
                <a:spLocks noChangeArrowheads="1"/>
              </p:cNvSpPr>
              <p:nvPr/>
            </p:nvSpPr>
            <p:spPr bwMode="auto">
              <a:xfrm>
                <a:off x="76897" y="2204041"/>
                <a:ext cx="3958207" cy="461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(b) </a:t>
                </a:r>
                <a:r>
                  <a:rPr lang="en-US" altLang="en-US" sz="2400" noProof="0" dirty="0">
                    <a:cs typeface="Times New Roman" panose="02020603050405020304" pitchFamily="18" charset="0"/>
                  </a:rPr>
                  <a:t>C</a:t>
                </a:r>
                <a:r>
                  <a:rPr lang="en-US" sz="2400" dirty="0">
                    <a:ea typeface="Calibri" panose="020F0502020204030204" pitchFamily="34" charset="0"/>
                    <a:cs typeface="Times New Roman" panose="02020603050405020304" pitchFamily="18" charset="0"/>
                  </a:rPr>
                  <a:t>alculate the force on </a:t>
                </a: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ea typeface="Calibri" panose="020F0502020204030204" pitchFamily="34" charset="0"/>
                            <a:cs typeface="Times New Roman" panose="02020603050405020304" pitchFamily="18" charset="0"/>
                          </a:rPr>
                          <m:t>𝑞</m:t>
                        </m:r>
                      </m:e>
                      <m:sub>
                        <m:r>
                          <a:rPr lang="en-US" sz="2400" i="1">
                            <a:latin typeface="Cambria Math" panose="02040503050406030204" pitchFamily="18" charset="0"/>
                            <a:ea typeface="Calibri" panose="020F0502020204030204" pitchFamily="34" charset="0"/>
                            <a:cs typeface="Times New Roman" panose="02020603050405020304" pitchFamily="18" charset="0"/>
                          </a:rPr>
                          <m:t>3</m:t>
                        </m:r>
                      </m:sub>
                    </m:sSub>
                  </m:oMath>
                </a14:m>
                <a:endParaRPr kumimoji="0" lang="en-US" altLang="en-US" sz="2400" b="0" i="0" u="none" strike="noStrike" kern="0" cap="none" spc="0" normalizeH="0" baseline="0" noProof="0" dirty="0">
                  <a:ln>
                    <a:noFill/>
                  </a:ln>
                  <a:solidFill>
                    <a:srgbClr val="080800"/>
                  </a:solidFill>
                  <a:effectLst/>
                  <a:uLnTx/>
                  <a:uFillTx/>
                  <a:cs typeface="Times New Roman" panose="02020603050405020304" pitchFamily="18" charset="0"/>
                </a:endParaRPr>
              </a:p>
            </p:txBody>
          </p:sp>
        </mc:Choice>
        <mc:Fallback xmlns="">
          <p:sp>
            <p:nvSpPr>
              <p:cNvPr id="21" name="Rectangle 18">
                <a:extLst>
                  <a:ext uri="{FF2B5EF4-FFF2-40B4-BE49-F238E27FC236}">
                    <a16:creationId xmlns:a16="http://schemas.microsoft.com/office/drawing/2014/main" id="{2B6C4CA7-5A1D-4B12-9076-BB908B16CE11}"/>
                  </a:ext>
                </a:extLst>
              </p:cNvPr>
              <p:cNvSpPr>
                <a:spLocks noRot="1" noChangeAspect="1" noMove="1" noResize="1" noEditPoints="1" noAdjustHandles="1" noChangeArrowheads="1" noChangeShapeType="1" noTextEdit="1"/>
              </p:cNvSpPr>
              <p:nvPr/>
            </p:nvSpPr>
            <p:spPr bwMode="auto">
              <a:xfrm>
                <a:off x="76897" y="2204041"/>
                <a:ext cx="3958207" cy="461665"/>
              </a:xfrm>
              <a:prstGeom prst="rect">
                <a:avLst/>
              </a:prstGeom>
              <a:blipFill>
                <a:blip r:embed="rId3"/>
                <a:stretch>
                  <a:fillRect l="-2465" t="-10667" b="-3066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E0AED0D1-D8A1-4892-94A7-0946E5DBE23E}"/>
                  </a:ext>
                </a:extLst>
              </p:cNvPr>
              <p:cNvSpPr/>
              <p:nvPr/>
            </p:nvSpPr>
            <p:spPr>
              <a:xfrm>
                <a:off x="2628971" y="2770589"/>
                <a:ext cx="3176447" cy="7204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𝐸</m:t>
                          </m:r>
                        </m:e>
                        <m:sub>
                          <m:r>
                            <a:rPr lang="en-US" sz="2000" i="1">
                              <a:latin typeface="Cambria Math" panose="02040503050406030204" pitchFamily="18" charset="0"/>
                            </a:rPr>
                            <m:t>𝑛𝑒𝑡</m:t>
                          </m:r>
                        </m:sub>
                      </m:sSub>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𝐹</m:t>
                          </m:r>
                        </m:num>
                        <m:den>
                          <m:sSub>
                            <m:sSubPr>
                              <m:ctrlPr>
                                <a:rPr lang="en-US" sz="2000" i="1">
                                  <a:latin typeface="Cambria Math" panose="02040503050406030204" pitchFamily="18" charset="0"/>
                                </a:rPr>
                              </m:ctrlPr>
                            </m:sSubPr>
                            <m:e>
                              <m:r>
                                <a:rPr lang="en-US" sz="2000" i="1">
                                  <a:latin typeface="Cambria Math" panose="02040503050406030204" pitchFamily="18" charset="0"/>
                                </a:rPr>
                                <m:t>𝑞</m:t>
                              </m:r>
                            </m:e>
                            <m:sub>
                              <m:r>
                                <a:rPr lang="en-US" sz="2000">
                                  <a:latin typeface="Cambria Math" panose="02040503050406030204" pitchFamily="18" charset="0"/>
                                </a:rPr>
                                <m:t>3</m:t>
                              </m:r>
                            </m:sub>
                          </m:sSub>
                        </m:den>
                      </m:f>
                      <m:r>
                        <a:rPr lang="en-US" sz="2000">
                          <a:latin typeface="Cambria Math" panose="02040503050406030204" pitchFamily="18" charset="0"/>
                        </a:rPr>
                        <m:t>→</m:t>
                      </m:r>
                      <m:r>
                        <a:rPr lang="en-US" sz="2000" i="1">
                          <a:latin typeface="Cambria Math" panose="02040503050406030204" pitchFamily="18" charset="0"/>
                        </a:rPr>
                        <m:t>𝐹</m:t>
                      </m:r>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𝐸</m:t>
                          </m:r>
                        </m:e>
                        <m:sub>
                          <m:r>
                            <a:rPr lang="en-US" sz="2000" i="1">
                              <a:latin typeface="Cambria Math" panose="02040503050406030204" pitchFamily="18" charset="0"/>
                            </a:rPr>
                            <m:t>𝑛𝑒𝑡</m:t>
                          </m:r>
                        </m:sub>
                      </m:sSub>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𝑞</m:t>
                          </m:r>
                        </m:e>
                        <m:sub>
                          <m:r>
                            <a:rPr lang="en-US" sz="2000">
                              <a:latin typeface="Cambria Math" panose="02040503050406030204" pitchFamily="18" charset="0"/>
                            </a:rPr>
                            <m:t>3</m:t>
                          </m:r>
                        </m:sub>
                      </m:sSub>
                    </m:oMath>
                  </m:oMathPara>
                </a14:m>
                <a:endParaRPr lang="en-US" sz="2000" dirty="0"/>
              </a:p>
            </p:txBody>
          </p:sp>
        </mc:Choice>
        <mc:Fallback xmlns="">
          <p:sp>
            <p:nvSpPr>
              <p:cNvPr id="6" name="Rectangle 5">
                <a:extLst>
                  <a:ext uri="{FF2B5EF4-FFF2-40B4-BE49-F238E27FC236}">
                    <a16:creationId xmlns:a16="http://schemas.microsoft.com/office/drawing/2014/main" id="{E0AED0D1-D8A1-4892-94A7-0946E5DBE23E}"/>
                  </a:ext>
                </a:extLst>
              </p:cNvPr>
              <p:cNvSpPr>
                <a:spLocks noRot="1" noChangeAspect="1" noMove="1" noResize="1" noEditPoints="1" noAdjustHandles="1" noChangeArrowheads="1" noChangeShapeType="1" noTextEdit="1"/>
              </p:cNvSpPr>
              <p:nvPr/>
            </p:nvSpPr>
            <p:spPr>
              <a:xfrm>
                <a:off x="2628971" y="2770589"/>
                <a:ext cx="3176447" cy="72045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E62A842C-C181-4A61-B61A-861DFD68219A}"/>
                  </a:ext>
                </a:extLst>
              </p:cNvPr>
              <p:cNvSpPr/>
              <p:nvPr/>
            </p:nvSpPr>
            <p:spPr>
              <a:xfrm>
                <a:off x="-96907" y="3603705"/>
                <a:ext cx="9337813"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𝐹</m:t>
                      </m:r>
                      <m:r>
                        <a:rPr lang="en-US" sz="2000">
                          <a:latin typeface="Cambria Math" panose="02040503050406030204" pitchFamily="18" charset="0"/>
                        </a:rPr>
                        <m:t>=1×</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US" sz="2000">
                              <a:latin typeface="Cambria Math" panose="02040503050406030204" pitchFamily="18" charset="0"/>
                            </a:rPr>
                            <m:t>−6</m:t>
                          </m:r>
                        </m:sup>
                      </m:sSup>
                      <m:r>
                        <a:rPr lang="en-US" sz="2000">
                          <a:latin typeface="Cambria Math" panose="02040503050406030204" pitchFamily="18" charset="0"/>
                        </a:rPr>
                        <m:t>×4.</m:t>
                      </m:r>
                      <m:r>
                        <a:rPr lang="en-GB" sz="2000" b="0" i="0" smtClean="0">
                          <a:latin typeface="Cambria Math" panose="02040503050406030204" pitchFamily="18" charset="0"/>
                        </a:rPr>
                        <m:t>50</m:t>
                      </m:r>
                      <m:r>
                        <a:rPr lang="en-US" sz="2000">
                          <a:latin typeface="Cambria Math" panose="02040503050406030204" pitchFamily="18" charset="0"/>
                        </a:rPr>
                        <m:t>×</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US" sz="2000">
                              <a:latin typeface="Cambria Math" panose="02040503050406030204" pitchFamily="18" charset="0"/>
                            </a:rPr>
                            <m:t>6</m:t>
                          </m:r>
                        </m:sup>
                      </m:sSup>
                      <m:r>
                        <a:rPr lang="en-US" sz="2000">
                          <a:latin typeface="Cambria Math" panose="02040503050406030204" pitchFamily="18" charset="0"/>
                        </a:rPr>
                        <m:t>=4.</m:t>
                      </m:r>
                      <m:r>
                        <a:rPr lang="en-GB" sz="2000" b="0" i="1" smtClean="0">
                          <a:latin typeface="Cambria Math" panose="02040503050406030204" pitchFamily="18" charset="0"/>
                        </a:rPr>
                        <m:t>50</m:t>
                      </m:r>
                      <m:r>
                        <a:rPr lang="en-US" sz="2000" b="0" i="1" smtClean="0">
                          <a:latin typeface="Cambria Math" panose="02040503050406030204" pitchFamily="18" charset="0"/>
                        </a:rPr>
                        <m:t> </m:t>
                      </m:r>
                      <m:r>
                        <a:rPr lang="en-US" sz="2000" i="1">
                          <a:latin typeface="Cambria Math" panose="02040503050406030204" pitchFamily="18" charset="0"/>
                        </a:rPr>
                        <m:t>𝑁</m:t>
                      </m:r>
                      <m:r>
                        <a:rPr lang="en-US" sz="2000" b="0" i="1" smtClean="0">
                          <a:latin typeface="Cambria Math" panose="02040503050406030204" pitchFamily="18" charset="0"/>
                        </a:rPr>
                        <m:t> (</m:t>
                      </m:r>
                      <m:r>
                        <a:rPr lang="en-US" sz="2000" b="0" i="1" smtClean="0">
                          <a:latin typeface="Cambria Math" panose="02040503050406030204" pitchFamily="18" charset="0"/>
                        </a:rPr>
                        <m:t>𝑖𝑛</m:t>
                      </m:r>
                      <m:r>
                        <a:rPr lang="en-US" sz="2000" b="0" i="1" smtClean="0">
                          <a:latin typeface="Cambria Math" panose="02040503050406030204" pitchFamily="18" charset="0"/>
                        </a:rPr>
                        <m:t> </m:t>
                      </m:r>
                      <m:r>
                        <a:rPr lang="en-US" sz="2000" b="0" i="1" smtClean="0">
                          <a:latin typeface="Cambria Math" panose="02040503050406030204" pitchFamily="18" charset="0"/>
                        </a:rPr>
                        <m:t>𝑡h𝑒</m:t>
                      </m:r>
                      <m:r>
                        <a:rPr lang="en-US" sz="2000" b="0" i="1" smtClean="0">
                          <a:latin typeface="Cambria Math" panose="02040503050406030204" pitchFamily="18" charset="0"/>
                        </a:rPr>
                        <m:t> </m:t>
                      </m:r>
                      <m:r>
                        <a:rPr lang="en-US" sz="2000" b="0" i="1" smtClean="0">
                          <a:latin typeface="Cambria Math" panose="02040503050406030204" pitchFamily="18" charset="0"/>
                        </a:rPr>
                        <m:t>𝑠𝑎𝑚𝑒</m:t>
                      </m:r>
                      <m:r>
                        <a:rPr lang="en-US" sz="2000" b="0" i="1" smtClean="0">
                          <a:latin typeface="Cambria Math" panose="02040503050406030204" pitchFamily="18" charset="0"/>
                        </a:rPr>
                        <m:t> </m:t>
                      </m:r>
                      <m:r>
                        <a:rPr lang="en-US" sz="2000" b="0" i="1" smtClean="0">
                          <a:latin typeface="Cambria Math" panose="02040503050406030204" pitchFamily="18" charset="0"/>
                        </a:rPr>
                        <m:t>𝑑𝑖𝑟𝑒𝑐𝑡𝑖𝑜𝑛</m:t>
                      </m:r>
                      <m:r>
                        <a:rPr lang="en-US" sz="2000" b="0" i="1" smtClean="0">
                          <a:latin typeface="Cambria Math" panose="02040503050406030204" pitchFamily="18" charset="0"/>
                        </a:rPr>
                        <m:t> </m:t>
                      </m:r>
                      <m:r>
                        <a:rPr lang="en-US" sz="2000" b="0" i="1" smtClean="0">
                          <a:latin typeface="Cambria Math" panose="02040503050406030204" pitchFamily="18" charset="0"/>
                        </a:rPr>
                        <m:t>𝑎𝑠</m:t>
                      </m:r>
                      <m:r>
                        <a:rPr lang="en-US" sz="2000" b="0" i="1" smtClean="0">
                          <a:latin typeface="Cambria Math" panose="02040503050406030204" pitchFamily="18" charset="0"/>
                        </a:rPr>
                        <m:t> </m:t>
                      </m:r>
                      <m:r>
                        <a:rPr lang="en-US" sz="2000" b="0" i="1" smtClean="0">
                          <a:latin typeface="Cambria Math" panose="02040503050406030204" pitchFamily="18" charset="0"/>
                        </a:rPr>
                        <m:t>𝑡h𝑒</m:t>
                      </m:r>
                      <m:r>
                        <a:rPr lang="en-US" sz="2000" b="0" i="1" smtClean="0">
                          <a:latin typeface="Cambria Math" panose="02040503050406030204" pitchFamily="18" charset="0"/>
                        </a:rPr>
                        <m:t> </m:t>
                      </m:r>
                      <m:r>
                        <a:rPr lang="en-US" sz="2000" b="0" i="1" smtClean="0">
                          <a:latin typeface="Cambria Math" panose="02040503050406030204" pitchFamily="18" charset="0"/>
                        </a:rPr>
                        <m:t>𝑒𝑙𝑒𝑐𝑡𝑟𝑖𝑐</m:t>
                      </m:r>
                      <m:r>
                        <a:rPr lang="en-US" sz="2000" b="0" i="1" smtClean="0">
                          <a:latin typeface="Cambria Math" panose="02040503050406030204" pitchFamily="18" charset="0"/>
                        </a:rPr>
                        <m:t> </m:t>
                      </m:r>
                      <m:r>
                        <a:rPr lang="en-US" sz="2000" b="0" i="1" smtClean="0">
                          <a:latin typeface="Cambria Math" panose="02040503050406030204" pitchFamily="18" charset="0"/>
                        </a:rPr>
                        <m:t>𝑓𝑖𝑒𝑙𝑑</m:t>
                      </m:r>
                      <m:r>
                        <a:rPr lang="en-US" sz="2000" b="0" i="1" smtClean="0">
                          <a:latin typeface="Cambria Math" panose="02040503050406030204" pitchFamily="18" charset="0"/>
                        </a:rPr>
                        <m:t>)</m:t>
                      </m:r>
                    </m:oMath>
                  </m:oMathPara>
                </a14:m>
                <a:endParaRPr lang="en-US" sz="2000" dirty="0"/>
              </a:p>
            </p:txBody>
          </p:sp>
        </mc:Choice>
        <mc:Fallback xmlns="">
          <p:sp>
            <p:nvSpPr>
              <p:cNvPr id="7" name="Rectangle 6">
                <a:extLst>
                  <a:ext uri="{FF2B5EF4-FFF2-40B4-BE49-F238E27FC236}">
                    <a16:creationId xmlns:a16="http://schemas.microsoft.com/office/drawing/2014/main" id="{E62A842C-C181-4A61-B61A-861DFD68219A}"/>
                  </a:ext>
                </a:extLst>
              </p:cNvPr>
              <p:cNvSpPr>
                <a:spLocks noRot="1" noChangeAspect="1" noMove="1" noResize="1" noEditPoints="1" noAdjustHandles="1" noChangeArrowheads="1" noChangeShapeType="1" noTextEdit="1"/>
              </p:cNvSpPr>
              <p:nvPr/>
            </p:nvSpPr>
            <p:spPr>
              <a:xfrm>
                <a:off x="-96907" y="3603705"/>
                <a:ext cx="9337813" cy="400110"/>
              </a:xfrm>
              <a:prstGeom prst="rect">
                <a:avLst/>
              </a:prstGeom>
              <a:blipFill>
                <a:blip r:embed="rId5"/>
                <a:stretch>
                  <a:fillRect b="-16667"/>
                </a:stretch>
              </a:blipFill>
            </p:spPr>
            <p:txBody>
              <a:bodyPr/>
              <a:lstStyle/>
              <a:p>
                <a:r>
                  <a:rPr lang="en-US">
                    <a:noFill/>
                  </a:rPr>
                  <a:t> </a:t>
                </a:r>
              </a:p>
            </p:txBody>
          </p:sp>
        </mc:Fallback>
      </mc:AlternateContent>
      <p:sp>
        <p:nvSpPr>
          <p:cNvPr id="22" name="Rectangle 18">
            <a:extLst>
              <a:ext uri="{FF2B5EF4-FFF2-40B4-BE49-F238E27FC236}">
                <a16:creationId xmlns:a16="http://schemas.microsoft.com/office/drawing/2014/main" id="{A3119C3F-31EC-4469-A3DA-040F1167BE9B}"/>
              </a:ext>
            </a:extLst>
          </p:cNvPr>
          <p:cNvSpPr>
            <a:spLocks noChangeArrowheads="1"/>
          </p:cNvSpPr>
          <p:nvPr/>
        </p:nvSpPr>
        <p:spPr bwMode="auto">
          <a:xfrm>
            <a:off x="228338" y="3961462"/>
            <a:ext cx="77849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(b) </a:t>
            </a:r>
            <a:r>
              <a:rPr lang="en-US" sz="2400" dirty="0">
                <a:ea typeface="Calibri" panose="020F0502020204030204" pitchFamily="34" charset="0"/>
              </a:rPr>
              <a:t>Sketch the electric field lines around the two charges</a:t>
            </a:r>
            <a:endParaRPr kumimoji="0" lang="en-US" altLang="en-US" sz="2400" b="0" i="0" u="none" strike="noStrike" kern="0" cap="none" spc="0" normalizeH="0" baseline="0" noProof="0" dirty="0">
              <a:ln>
                <a:noFill/>
              </a:ln>
              <a:solidFill>
                <a:srgbClr val="080800"/>
              </a:solidFill>
              <a:effectLst/>
              <a:uLnTx/>
              <a:uFillTx/>
              <a:cs typeface="Times New Roman" panose="02020603050405020304" pitchFamily="18" charset="0"/>
            </a:endParaRPr>
          </a:p>
        </p:txBody>
      </p:sp>
      <p:pic>
        <p:nvPicPr>
          <p:cNvPr id="23" name="Picture 22">
            <a:extLst>
              <a:ext uri="{FF2B5EF4-FFF2-40B4-BE49-F238E27FC236}">
                <a16:creationId xmlns:a16="http://schemas.microsoft.com/office/drawing/2014/main" id="{EBC35A4D-9186-485F-9D43-A13EBEBBE230}"/>
              </a:ext>
            </a:extLst>
          </p:cNvPr>
          <p:cNvPicPr/>
          <p:nvPr/>
        </p:nvPicPr>
        <p:blipFill>
          <a:blip r:embed="rId6">
            <a:extLst>
              <a:ext uri="{28A0092B-C50C-407E-A947-70E740481C1C}">
                <a14:useLocalDpi xmlns:a14="http://schemas.microsoft.com/office/drawing/2010/main" val="0"/>
              </a:ext>
            </a:extLst>
          </a:blip>
          <a:stretch>
            <a:fillRect/>
          </a:stretch>
        </p:blipFill>
        <p:spPr>
          <a:xfrm>
            <a:off x="2776757" y="5006468"/>
            <a:ext cx="2340528" cy="1238214"/>
          </a:xfrm>
          <a:prstGeom prst="rect">
            <a:avLst/>
          </a:prstGeom>
        </p:spPr>
      </p:pic>
    </p:spTree>
    <p:extLst>
      <p:ext uri="{BB962C8B-B14F-4D97-AF65-F5344CB8AC3E}">
        <p14:creationId xmlns:p14="http://schemas.microsoft.com/office/powerpoint/2010/main" val="1974928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5</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487F2406-70BD-4EE7-A55C-BB33CFB09CE2}"/>
                  </a:ext>
                </a:extLst>
              </p:cNvPr>
              <p:cNvSpPr/>
              <p:nvPr/>
            </p:nvSpPr>
            <p:spPr>
              <a:xfrm>
                <a:off x="165784" y="932587"/>
                <a:ext cx="8686799" cy="1250727"/>
              </a:xfrm>
              <a:prstGeom prst="rect">
                <a:avLst/>
              </a:prstGeom>
            </p:spPr>
            <p:txBody>
              <a:bodyPr wrap="square">
                <a:spAutoFit/>
              </a:bodyPr>
              <a:lstStyle/>
              <a:p>
                <a:pPr algn="just">
                  <a:lnSpc>
                    <a:spcPct val="107000"/>
                  </a:lnSpc>
                  <a:spcAft>
                    <a:spcPts val="800"/>
                  </a:spcAft>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Two small spheres spaced 20.0 cm apart have equal negative charge. How many excess electrons must be present on each sphere if the magnitude of the force of repulsion between them is</a:t>
                </a:r>
                <a14:m>
                  <m:oMath xmlns:m="http://schemas.openxmlformats.org/officeDocument/2006/math">
                    <m:r>
                      <a:rPr lang="en-US" sz="2000" i="1" kern="100">
                        <a:latin typeface="Cambria Math" panose="02040503050406030204" pitchFamily="18" charset="0"/>
                        <a:ea typeface="Calibri" panose="020F0502020204030204" pitchFamily="34" charset="0"/>
                        <a:cs typeface="Times New Roman" panose="02020603050405020304" pitchFamily="18" charset="0"/>
                      </a:rPr>
                      <m:t> 4.57×</m:t>
                    </m:r>
                    <m:sSup>
                      <m:sSupPr>
                        <m:ctrlPr>
                          <a:rPr lang="en-US" sz="2000" i="1" kern="100">
                            <a:latin typeface="Cambria Math" panose="02040503050406030204" pitchFamily="18" charset="0"/>
                            <a:ea typeface="Calibri" panose="020F0502020204030204" pitchFamily="34" charset="0"/>
                            <a:cs typeface="Times New Roman" panose="02020603050405020304" pitchFamily="18" charset="0"/>
                          </a:rPr>
                        </m:ctrlPr>
                      </m:sSupPr>
                      <m:e>
                        <m:r>
                          <a:rPr lang="en-US" sz="2000" i="1" kern="100">
                            <a:latin typeface="Cambria Math" panose="02040503050406030204" pitchFamily="18" charset="0"/>
                            <a:ea typeface="Calibri" panose="020F0502020204030204" pitchFamily="34" charset="0"/>
                            <a:cs typeface="Times New Roman" panose="02020603050405020304" pitchFamily="18" charset="0"/>
                          </a:rPr>
                          <m:t>10</m:t>
                        </m:r>
                      </m:e>
                      <m:sup>
                        <m:r>
                          <a:rPr lang="en-US" sz="2000" i="1" kern="100">
                            <a:latin typeface="Cambria Math" panose="02040503050406030204" pitchFamily="18" charset="0"/>
                            <a:ea typeface="Calibri" panose="020F0502020204030204" pitchFamily="34" charset="0"/>
                            <a:cs typeface="Times New Roman" panose="02020603050405020304" pitchFamily="18" charset="0"/>
                          </a:rPr>
                          <m:t>−21</m:t>
                        </m:r>
                      </m:sup>
                    </m:sSup>
                    <m:r>
                      <a:rPr lang="en-US" sz="2000" i="1" kern="100">
                        <a:latin typeface="Cambria Math" panose="02040503050406030204" pitchFamily="18" charset="0"/>
                        <a:ea typeface="Calibri" panose="020F0502020204030204" pitchFamily="34" charset="0"/>
                        <a:cs typeface="Times New Roman" panose="02020603050405020304" pitchFamily="18" charset="0"/>
                      </a:rPr>
                      <m:t>𝑁</m:t>
                    </m:r>
                  </m:oMath>
                </a14:m>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4" name="Rectangle 3">
                <a:extLst>
                  <a:ext uri="{FF2B5EF4-FFF2-40B4-BE49-F238E27FC236}">
                    <a16:creationId xmlns:a16="http://schemas.microsoft.com/office/drawing/2014/main" id="{487F2406-70BD-4EE7-A55C-BB33CFB09CE2}"/>
                  </a:ext>
                </a:extLst>
              </p:cNvPr>
              <p:cNvSpPr>
                <a:spLocks noRot="1" noChangeAspect="1" noMove="1" noResize="1" noEditPoints="1" noAdjustHandles="1" noChangeArrowheads="1" noChangeShapeType="1" noTextEdit="1"/>
              </p:cNvSpPr>
              <p:nvPr/>
            </p:nvSpPr>
            <p:spPr>
              <a:xfrm>
                <a:off x="165784" y="932587"/>
                <a:ext cx="8686799" cy="1250727"/>
              </a:xfrm>
              <a:prstGeom prst="rect">
                <a:avLst/>
              </a:prstGeom>
              <a:blipFill>
                <a:blip r:embed="rId2"/>
                <a:stretch>
                  <a:fillRect l="-1053" t="-3902" r="-1123" b="-10732"/>
                </a:stretch>
              </a:blipFill>
            </p:spPr>
            <p:txBody>
              <a:bodyPr/>
              <a:lstStyle/>
              <a:p>
                <a:r>
                  <a:rPr lang="en-US">
                    <a:noFill/>
                  </a:rPr>
                  <a:t> </a:t>
                </a:r>
              </a:p>
            </p:txBody>
          </p:sp>
        </mc:Fallback>
      </mc:AlternateContent>
    </p:spTree>
    <p:extLst>
      <p:ext uri="{BB962C8B-B14F-4D97-AF65-F5344CB8AC3E}">
        <p14:creationId xmlns:p14="http://schemas.microsoft.com/office/powerpoint/2010/main" val="397802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5: ANSWER</a:t>
            </a:r>
          </a:p>
        </p:txBody>
      </p:sp>
      <p:sp>
        <p:nvSpPr>
          <p:cNvPr id="8" name="Rectangle 18">
            <a:extLst>
              <a:ext uri="{FF2B5EF4-FFF2-40B4-BE49-F238E27FC236}">
                <a16:creationId xmlns:a16="http://schemas.microsoft.com/office/drawing/2014/main" id="{5EEF21D8-E621-436B-8AEB-69574937C03E}"/>
              </a:ext>
            </a:extLst>
          </p:cNvPr>
          <p:cNvSpPr>
            <a:spLocks noChangeArrowheads="1"/>
          </p:cNvSpPr>
          <p:nvPr/>
        </p:nvSpPr>
        <p:spPr bwMode="auto">
          <a:xfrm>
            <a:off x="-1" y="733549"/>
            <a:ext cx="433710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lang="en-US" sz="2400" kern="0" dirty="0">
                <a:ea typeface="Times New Roman" panose="02020603050405020304" pitchFamily="18" charset="0"/>
              </a:rPr>
              <a:t>Using Coulomb's Law</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p:sp>
        <p:nvSpPr>
          <p:cNvPr id="4" name="Rectangle 3">
            <a:extLst>
              <a:ext uri="{FF2B5EF4-FFF2-40B4-BE49-F238E27FC236}">
                <a16:creationId xmlns:a16="http://schemas.microsoft.com/office/drawing/2014/main" id="{4E3384C8-2927-4FC3-826F-329C0788E065}"/>
              </a:ext>
            </a:extLst>
          </p:cNvPr>
          <p:cNvSpPr/>
          <p:nvPr/>
        </p:nvSpPr>
        <p:spPr>
          <a:xfrm>
            <a:off x="113251" y="1195214"/>
            <a:ext cx="8938470" cy="1200329"/>
          </a:xfrm>
          <a:prstGeom prst="rect">
            <a:avLst/>
          </a:prstGeom>
        </p:spPr>
        <p:txBody>
          <a:bodyPr wrap="square">
            <a:spAutoFit/>
          </a:bodyPr>
          <a:lstStyle/>
          <a:p>
            <a:pPr algn="just"/>
            <a:r>
              <a:rPr lang="en-US" sz="2400" dirty="0">
                <a:latin typeface="Times New Roman" panose="02020603050405020304" pitchFamily="18" charset="0"/>
                <a:ea typeface="Calibri" panose="020F0502020204030204" pitchFamily="34" charset="0"/>
                <a:cs typeface="Times New Roman" panose="02020603050405020304" pitchFamily="18" charset="0"/>
              </a:rPr>
              <a:t>we can use Coulomb's Law, which relates the force between two charged objects to the magnitude of their charges and the distance between them</a:t>
            </a:r>
            <a:endParaRPr 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3822F442-6733-403E-A76B-CF301D0CCA0A}"/>
                  </a:ext>
                </a:extLst>
              </p:cNvPr>
              <p:cNvSpPr/>
              <p:nvPr/>
            </p:nvSpPr>
            <p:spPr>
              <a:xfrm>
                <a:off x="3479330" y="2324330"/>
                <a:ext cx="1543179" cy="6174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𝐹</m:t>
                      </m:r>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𝑘</m:t>
                          </m:r>
                        </m:e>
                        <m:sub>
                          <m:r>
                            <a:rPr lang="en-US" sz="2000" i="1">
                              <a:latin typeface="Cambria Math" panose="02040503050406030204" pitchFamily="18" charset="0"/>
                            </a:rPr>
                            <m:t>𝑐</m:t>
                          </m:r>
                        </m:sub>
                      </m:sSub>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𝑞</m:t>
                              </m:r>
                            </m:e>
                            <m:sub>
                              <m:r>
                                <a:rPr lang="en-US" sz="2000">
                                  <a:latin typeface="Cambria Math" panose="02040503050406030204" pitchFamily="18" charset="0"/>
                                </a:rPr>
                                <m:t>1</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𝑞</m:t>
                              </m:r>
                            </m:e>
                            <m:sub>
                              <m:r>
                                <a:rPr lang="en-US" sz="2000">
                                  <a:latin typeface="Cambria Math" panose="02040503050406030204" pitchFamily="18" charset="0"/>
                                </a:rPr>
                                <m:t>2</m:t>
                              </m:r>
                            </m:sub>
                          </m:sSub>
                        </m:num>
                        <m:den>
                          <m:sSup>
                            <m:sSupPr>
                              <m:ctrlPr>
                                <a:rPr lang="en-US" sz="2000" i="1">
                                  <a:latin typeface="Cambria Math" panose="02040503050406030204" pitchFamily="18" charset="0"/>
                                </a:rPr>
                              </m:ctrlPr>
                            </m:sSupPr>
                            <m:e>
                              <m:r>
                                <a:rPr lang="en-US" sz="2000" i="1">
                                  <a:latin typeface="Cambria Math" panose="02040503050406030204" pitchFamily="18" charset="0"/>
                                </a:rPr>
                                <m:t>𝑟</m:t>
                              </m:r>
                            </m:e>
                            <m:sup>
                              <m:r>
                                <a:rPr lang="en-US" sz="2000">
                                  <a:latin typeface="Cambria Math" panose="02040503050406030204" pitchFamily="18" charset="0"/>
                                </a:rPr>
                                <m:t>2</m:t>
                              </m:r>
                            </m:sup>
                          </m:sSup>
                        </m:den>
                      </m:f>
                    </m:oMath>
                  </m:oMathPara>
                </a14:m>
                <a:endParaRPr lang="en-US" sz="2000" dirty="0"/>
              </a:p>
            </p:txBody>
          </p:sp>
        </mc:Choice>
        <mc:Fallback xmlns="">
          <p:sp>
            <p:nvSpPr>
              <p:cNvPr id="5" name="Rectangle 4">
                <a:extLst>
                  <a:ext uri="{FF2B5EF4-FFF2-40B4-BE49-F238E27FC236}">
                    <a16:creationId xmlns:a16="http://schemas.microsoft.com/office/drawing/2014/main" id="{3822F442-6733-403E-A76B-CF301D0CCA0A}"/>
                  </a:ext>
                </a:extLst>
              </p:cNvPr>
              <p:cNvSpPr>
                <a:spLocks noRot="1" noChangeAspect="1" noMove="1" noResize="1" noEditPoints="1" noAdjustHandles="1" noChangeArrowheads="1" noChangeShapeType="1" noTextEdit="1"/>
              </p:cNvSpPr>
              <p:nvPr/>
            </p:nvSpPr>
            <p:spPr>
              <a:xfrm>
                <a:off x="3479330" y="2324330"/>
                <a:ext cx="1543179" cy="617413"/>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E3BE75B3-27EE-41AF-BF66-A49B0F94FFB0}"/>
                  </a:ext>
                </a:extLst>
              </p:cNvPr>
              <p:cNvSpPr/>
              <p:nvPr/>
            </p:nvSpPr>
            <p:spPr>
              <a:xfrm>
                <a:off x="113250" y="3157120"/>
                <a:ext cx="8846191" cy="728726"/>
              </a:xfrm>
              <a:prstGeom prst="rect">
                <a:avLst/>
              </a:prstGeom>
            </p:spPr>
            <p:txBody>
              <a:bodyPr wrap="square">
                <a:spAutoFit/>
              </a:bodyPr>
              <a:lstStyle/>
              <a:p>
                <a:pPr>
                  <a:lnSpc>
                    <a:spcPct val="107000"/>
                  </a:lnSpc>
                  <a:spcAft>
                    <a:spcPts val="800"/>
                  </a:spcAft>
                </a:pPr>
                <a:r>
                  <a:rPr lang="en-US" sz="2000" kern="100" dirty="0">
                    <a:latin typeface="Times New Roman" panose="02020603050405020304" pitchFamily="18" charset="0"/>
                    <a:ea typeface="Calibri" panose="020F0502020204030204" pitchFamily="34" charset="0"/>
                    <a:cs typeface="Times New Roman" panose="02020603050405020304" pitchFamily="18" charset="0"/>
                  </a:rPr>
                  <a:t>Given that the spheres have equal charge (</a:t>
                </a:r>
                <a14:m>
                  <m:oMath xmlns:m="http://schemas.openxmlformats.org/officeDocument/2006/math">
                    <m:sSub>
                      <m:sSubPr>
                        <m:ctrlPr>
                          <a:rPr lang="en-US" sz="2000" i="1" kern="100">
                            <a:latin typeface="Cambria Math" panose="02040503050406030204" pitchFamily="18" charset="0"/>
                            <a:ea typeface="Calibri" panose="020F0502020204030204" pitchFamily="34" charset="0"/>
                            <a:cs typeface="Times New Roman" panose="02020603050405020304" pitchFamily="18" charset="0"/>
                          </a:rPr>
                        </m:ctrlPr>
                      </m:sSubPr>
                      <m:e>
                        <m:r>
                          <a:rPr lang="en-US" sz="2000" i="1" kern="100">
                            <a:latin typeface="Cambria Math" panose="02040503050406030204" pitchFamily="18" charset="0"/>
                            <a:ea typeface="Calibri" panose="020F0502020204030204" pitchFamily="34" charset="0"/>
                            <a:cs typeface="Times New Roman" panose="02020603050405020304" pitchFamily="18" charset="0"/>
                          </a:rPr>
                          <m:t>𝑞</m:t>
                        </m:r>
                      </m:e>
                      <m:sub>
                        <m:r>
                          <a:rPr lang="en-US" sz="2000" i="1" kern="100">
                            <a:latin typeface="Cambria Math" panose="02040503050406030204" pitchFamily="18" charset="0"/>
                            <a:ea typeface="Calibri" panose="020F0502020204030204" pitchFamily="34" charset="0"/>
                            <a:cs typeface="Times New Roman" panose="02020603050405020304" pitchFamily="18" charset="0"/>
                          </a:rPr>
                          <m:t>1</m:t>
                        </m:r>
                      </m:sub>
                    </m:sSub>
                    <m:r>
                      <a:rPr lang="en-US" sz="2000" i="1" kern="100">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kern="100">
                            <a:latin typeface="Cambria Math" panose="02040503050406030204" pitchFamily="18" charset="0"/>
                            <a:ea typeface="Calibri" panose="020F0502020204030204" pitchFamily="34" charset="0"/>
                            <a:cs typeface="Times New Roman" panose="02020603050405020304" pitchFamily="18" charset="0"/>
                          </a:rPr>
                        </m:ctrlPr>
                      </m:sSubPr>
                      <m:e>
                        <m:r>
                          <a:rPr lang="en-US" sz="2000" i="1" kern="100">
                            <a:latin typeface="Cambria Math" panose="02040503050406030204" pitchFamily="18" charset="0"/>
                            <a:ea typeface="Calibri" panose="020F0502020204030204" pitchFamily="34" charset="0"/>
                            <a:cs typeface="Times New Roman" panose="02020603050405020304" pitchFamily="18" charset="0"/>
                          </a:rPr>
                          <m:t>𝑞</m:t>
                        </m:r>
                      </m:e>
                      <m:sub>
                        <m:r>
                          <a:rPr lang="en-US" sz="2000" i="1" kern="100">
                            <a:latin typeface="Cambria Math" panose="02040503050406030204" pitchFamily="18" charset="0"/>
                            <a:ea typeface="Calibri" panose="020F0502020204030204" pitchFamily="34" charset="0"/>
                            <a:cs typeface="Times New Roman" panose="02020603050405020304" pitchFamily="18" charset="0"/>
                          </a:rPr>
                          <m:t>2</m:t>
                        </m:r>
                      </m:sub>
                    </m:sSub>
                    <m:r>
                      <a:rPr lang="en-US" sz="2000" i="1" kern="100">
                        <a:latin typeface="Cambria Math" panose="02040503050406030204" pitchFamily="18" charset="0"/>
                        <a:ea typeface="Calibri" panose="020F0502020204030204" pitchFamily="34" charset="0"/>
                        <a:cs typeface="Times New Roman" panose="02020603050405020304" pitchFamily="18" charset="0"/>
                      </a:rPr>
                      <m:t>=</m:t>
                    </m:r>
                    <m:r>
                      <a:rPr lang="en-US" sz="2000" i="1" kern="100">
                        <a:latin typeface="Cambria Math" panose="02040503050406030204" pitchFamily="18" charset="0"/>
                        <a:ea typeface="Calibri" panose="020F0502020204030204" pitchFamily="34" charset="0"/>
                        <a:cs typeface="Times New Roman" panose="02020603050405020304" pitchFamily="18" charset="0"/>
                      </a:rPr>
                      <m:t>𝑞</m:t>
                    </m:r>
                  </m:oMath>
                </a14:m>
                <a:r>
                  <a:rPr lang="en-US" sz="2000" kern="100" dirty="0">
                    <a:latin typeface="Times New Roman" panose="02020603050405020304" pitchFamily="18" charset="0"/>
                    <a:ea typeface="Calibri" panose="020F0502020204030204" pitchFamily="34" charset="0"/>
                    <a:cs typeface="Times New Roman" panose="02020603050405020304" pitchFamily="18" charset="0"/>
                  </a:rPr>
                  <a:t>) and the distance between them is </a:t>
                </a:r>
                <a14:m>
                  <m:oMath xmlns:m="http://schemas.openxmlformats.org/officeDocument/2006/math">
                    <m:r>
                      <a:rPr lang="en-US" sz="2000" i="1" kern="100">
                        <a:latin typeface="Cambria Math" panose="02040503050406030204" pitchFamily="18" charset="0"/>
                        <a:ea typeface="Calibri" panose="020F0502020204030204" pitchFamily="34" charset="0"/>
                        <a:cs typeface="Times New Roman" panose="02020603050405020304" pitchFamily="18" charset="0"/>
                      </a:rPr>
                      <m:t>𝑟</m:t>
                    </m:r>
                    <m:r>
                      <a:rPr lang="en-US" sz="2000" i="1" kern="100">
                        <a:latin typeface="Cambria Math" panose="02040503050406030204" pitchFamily="18" charset="0"/>
                        <a:ea typeface="Calibri" panose="020F0502020204030204" pitchFamily="34" charset="0"/>
                        <a:cs typeface="Times New Roman" panose="02020603050405020304" pitchFamily="18" charset="0"/>
                      </a:rPr>
                      <m:t>=20.0</m:t>
                    </m:r>
                    <m:r>
                      <a:rPr lang="en-US" sz="2000" i="1" kern="100">
                        <a:latin typeface="Cambria Math" panose="02040503050406030204" pitchFamily="18" charset="0"/>
                        <a:ea typeface="Calibri" panose="020F0502020204030204" pitchFamily="34" charset="0"/>
                        <a:cs typeface="Times New Roman" panose="02020603050405020304" pitchFamily="18" charset="0"/>
                      </a:rPr>
                      <m:t>𝑐𝑚</m:t>
                    </m:r>
                    <m:r>
                      <a:rPr lang="en-US" sz="2000" i="1" kern="100">
                        <a:latin typeface="Cambria Math" panose="02040503050406030204" pitchFamily="18" charset="0"/>
                        <a:ea typeface="Calibri" panose="020F0502020204030204" pitchFamily="34" charset="0"/>
                        <a:cs typeface="Times New Roman" panose="02020603050405020304" pitchFamily="18" charset="0"/>
                      </a:rPr>
                      <m:t>=0.200</m:t>
                    </m:r>
                    <m:r>
                      <a:rPr lang="en-US" sz="2000" i="1" kern="100">
                        <a:latin typeface="Cambria Math" panose="02040503050406030204" pitchFamily="18" charset="0"/>
                        <a:ea typeface="Calibri" panose="020F0502020204030204" pitchFamily="34" charset="0"/>
                        <a:cs typeface="Times New Roman" panose="02020603050405020304" pitchFamily="18" charset="0"/>
                      </a:rPr>
                      <m:t>𝑚</m:t>
                    </m:r>
                  </m:oMath>
                </a14:m>
                <a:r>
                  <a:rPr lang="en-US" sz="2000" kern="100" dirty="0">
                    <a:latin typeface="Times New Roman" panose="02020603050405020304" pitchFamily="18" charset="0"/>
                    <a:ea typeface="Calibri" panose="020F0502020204030204" pitchFamily="34" charset="0"/>
                    <a:cs typeface="Times New Roman" panose="02020603050405020304" pitchFamily="18" charset="0"/>
                  </a:rPr>
                  <a:t>, the equation simplifies to:</a:t>
                </a:r>
              </a:p>
            </p:txBody>
          </p:sp>
        </mc:Choice>
        <mc:Fallback xmlns="">
          <p:sp>
            <p:nvSpPr>
              <p:cNvPr id="16" name="Rectangle 15">
                <a:extLst>
                  <a:ext uri="{FF2B5EF4-FFF2-40B4-BE49-F238E27FC236}">
                    <a16:creationId xmlns:a16="http://schemas.microsoft.com/office/drawing/2014/main" id="{E3BE75B3-27EE-41AF-BF66-A49B0F94FFB0}"/>
                  </a:ext>
                </a:extLst>
              </p:cNvPr>
              <p:cNvSpPr>
                <a:spLocks noRot="1" noChangeAspect="1" noMove="1" noResize="1" noEditPoints="1" noAdjustHandles="1" noChangeArrowheads="1" noChangeShapeType="1" noTextEdit="1"/>
              </p:cNvSpPr>
              <p:nvPr/>
            </p:nvSpPr>
            <p:spPr>
              <a:xfrm>
                <a:off x="113250" y="3157120"/>
                <a:ext cx="8846191" cy="728726"/>
              </a:xfrm>
              <a:prstGeom prst="rect">
                <a:avLst/>
              </a:prstGeom>
              <a:blipFill>
                <a:blip r:embed="rId3"/>
                <a:stretch>
                  <a:fillRect l="-758" t="-5042" b="-151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A6A1E408-B67A-465B-A85D-C711A2B318F7}"/>
                  </a:ext>
                </a:extLst>
              </p:cNvPr>
              <p:cNvSpPr/>
              <p:nvPr/>
            </p:nvSpPr>
            <p:spPr>
              <a:xfrm>
                <a:off x="3378662" y="4086879"/>
                <a:ext cx="1309397"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𝐹</m:t>
                      </m:r>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𝑘</m:t>
                          </m:r>
                        </m:e>
                        <m:sub>
                          <m:r>
                            <a:rPr lang="en-US" sz="2000" i="1">
                              <a:latin typeface="Cambria Math" panose="02040503050406030204" pitchFamily="18" charset="0"/>
                            </a:rPr>
                            <m:t>𝑐</m:t>
                          </m:r>
                        </m:sub>
                      </m:sSub>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𝑞</m:t>
                              </m:r>
                            </m:e>
                            <m:sup>
                              <m:r>
                                <a:rPr lang="en-US" sz="2000">
                                  <a:latin typeface="Cambria Math" panose="02040503050406030204" pitchFamily="18" charset="0"/>
                                </a:rPr>
                                <m:t>2</m:t>
                              </m:r>
                            </m:sup>
                          </m:sSup>
                        </m:num>
                        <m:den>
                          <m:sSup>
                            <m:sSupPr>
                              <m:ctrlPr>
                                <a:rPr lang="en-US" sz="2000" i="1">
                                  <a:latin typeface="Cambria Math" panose="02040503050406030204" pitchFamily="18" charset="0"/>
                                </a:rPr>
                              </m:ctrlPr>
                            </m:sSupPr>
                            <m:e>
                              <m:r>
                                <a:rPr lang="en-US" sz="2000" i="1">
                                  <a:latin typeface="Cambria Math" panose="02040503050406030204" pitchFamily="18" charset="0"/>
                                </a:rPr>
                                <m:t>𝑟</m:t>
                              </m:r>
                            </m:e>
                            <m:sup>
                              <m:r>
                                <a:rPr lang="en-US" sz="2000">
                                  <a:latin typeface="Cambria Math" panose="02040503050406030204" pitchFamily="18" charset="0"/>
                                </a:rPr>
                                <m:t>2</m:t>
                              </m:r>
                            </m:sup>
                          </m:sSup>
                        </m:den>
                      </m:f>
                    </m:oMath>
                  </m:oMathPara>
                </a14:m>
                <a:endParaRPr lang="en-US" sz="2000" dirty="0"/>
              </a:p>
            </p:txBody>
          </p:sp>
        </mc:Choice>
        <mc:Fallback xmlns="">
          <p:sp>
            <p:nvSpPr>
              <p:cNvPr id="17" name="Rectangle 16">
                <a:extLst>
                  <a:ext uri="{FF2B5EF4-FFF2-40B4-BE49-F238E27FC236}">
                    <a16:creationId xmlns:a16="http://schemas.microsoft.com/office/drawing/2014/main" id="{A6A1E408-B67A-465B-A85D-C711A2B318F7}"/>
                  </a:ext>
                </a:extLst>
              </p:cNvPr>
              <p:cNvSpPr>
                <a:spLocks noRot="1" noChangeAspect="1" noMove="1" noResize="1" noEditPoints="1" noAdjustHandles="1" noChangeArrowheads="1" noChangeShapeType="1" noTextEdit="1"/>
              </p:cNvSpPr>
              <p:nvPr/>
            </p:nvSpPr>
            <p:spPr>
              <a:xfrm>
                <a:off x="3378662" y="4086879"/>
                <a:ext cx="1309397" cy="70788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C22E5E2D-FF27-4614-9775-6E6F4FDA79DE}"/>
                  </a:ext>
                </a:extLst>
              </p:cNvPr>
              <p:cNvSpPr/>
              <p:nvPr/>
            </p:nvSpPr>
            <p:spPr>
              <a:xfrm>
                <a:off x="281030" y="4815214"/>
                <a:ext cx="7277450" cy="1695144"/>
              </a:xfrm>
              <a:prstGeom prst="rect">
                <a:avLst/>
              </a:prstGeom>
            </p:spPr>
            <p:txBody>
              <a:bodyPr wrap="square">
                <a:spAutoFit/>
              </a:bodyPr>
              <a:lstStyle/>
              <a:p>
                <a:pPr indent="457200">
                  <a:lnSpc>
                    <a:spcPct val="107000"/>
                  </a:lnSpc>
                  <a:spcAft>
                    <a:spcPts val="800"/>
                  </a:spcAft>
                </a:pPr>
                <a:r>
                  <a:rPr lang="en-US" sz="2000" kern="100" dirty="0">
                    <a:latin typeface="Times New Roman" panose="02020603050405020304" pitchFamily="18" charset="0"/>
                    <a:ea typeface="Calibri" panose="020F0502020204030204" pitchFamily="34" charset="0"/>
                    <a:cs typeface="Times New Roman" panose="02020603050405020304" pitchFamily="18" charset="0"/>
                  </a:rPr>
                  <a:t>Where:</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14:m>
                  <m:oMath xmlns:m="http://schemas.openxmlformats.org/officeDocument/2006/math">
                    <m:r>
                      <a:rPr lang="en-US" sz="2000" i="1" kern="100" smtClean="0">
                        <a:latin typeface="Cambria Math" panose="02040503050406030204" pitchFamily="18" charset="0"/>
                        <a:ea typeface="Calibri" panose="020F0502020204030204" pitchFamily="34" charset="0"/>
                        <a:cs typeface="Times New Roman" panose="02020603050405020304" pitchFamily="18" charset="0"/>
                      </a:rPr>
                      <m:t>𝐹</m:t>
                    </m:r>
                    <m:r>
                      <a:rPr lang="en-US" sz="2000" i="1" kern="100" smtClean="0">
                        <a:latin typeface="Cambria Math" panose="02040503050406030204" pitchFamily="18" charset="0"/>
                        <a:ea typeface="Calibri" panose="020F0502020204030204" pitchFamily="34" charset="0"/>
                        <a:cs typeface="Times New Roman" panose="02020603050405020304" pitchFamily="18" charset="0"/>
                      </a:rPr>
                      <m:t>=4.57×</m:t>
                    </m:r>
                    <m:sSup>
                      <m:sSupPr>
                        <m:ctrlPr>
                          <a:rPr lang="en-US" sz="2000" i="1" kern="100">
                            <a:latin typeface="Cambria Math" panose="02040503050406030204" pitchFamily="18" charset="0"/>
                            <a:ea typeface="Calibri" panose="020F0502020204030204" pitchFamily="34" charset="0"/>
                            <a:cs typeface="Times New Roman" panose="02020603050405020304" pitchFamily="18" charset="0"/>
                          </a:rPr>
                        </m:ctrlPr>
                      </m:sSupPr>
                      <m:e>
                        <m:r>
                          <a:rPr lang="en-US" sz="2000" i="1" kern="100">
                            <a:latin typeface="Cambria Math" panose="02040503050406030204" pitchFamily="18" charset="0"/>
                            <a:ea typeface="Calibri" panose="020F0502020204030204" pitchFamily="34" charset="0"/>
                            <a:cs typeface="Times New Roman" panose="02020603050405020304" pitchFamily="18" charset="0"/>
                          </a:rPr>
                          <m:t>10</m:t>
                        </m:r>
                      </m:e>
                      <m:sup>
                        <m:r>
                          <a:rPr lang="en-US" sz="2000" i="1" kern="100">
                            <a:latin typeface="Cambria Math" panose="02040503050406030204" pitchFamily="18" charset="0"/>
                            <a:ea typeface="Calibri" panose="020F0502020204030204" pitchFamily="34" charset="0"/>
                            <a:cs typeface="Times New Roman" panose="02020603050405020304" pitchFamily="18" charset="0"/>
                          </a:rPr>
                          <m:t>−21</m:t>
                        </m:r>
                      </m:sup>
                    </m:sSup>
                    <m:r>
                      <a:rPr lang="en-US" sz="2000" i="1" kern="100">
                        <a:latin typeface="Cambria Math" panose="02040503050406030204" pitchFamily="18" charset="0"/>
                        <a:ea typeface="Calibri" panose="020F0502020204030204" pitchFamily="34" charset="0"/>
                        <a:cs typeface="Times New Roman" panose="02020603050405020304" pitchFamily="18" charset="0"/>
                      </a:rPr>
                      <m:t>𝑁</m:t>
                    </m:r>
                  </m:oMath>
                </a14:m>
                <a:r>
                  <a:rPr lang="en-US" sz="2000" kern="100" dirty="0">
                    <a:latin typeface="Times New Roman" panose="02020603050405020304" pitchFamily="18" charset="0"/>
                    <a:ea typeface="Calibri" panose="020F0502020204030204" pitchFamily="34" charset="0"/>
                    <a:cs typeface="Times New Roman" panose="02020603050405020304" pitchFamily="18" charset="0"/>
                  </a:rPr>
                  <a:t> (force of repulsion)</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14:m>
                  <m:oMath xmlns:m="http://schemas.openxmlformats.org/officeDocument/2006/math">
                    <m:sSub>
                      <m:sSubPr>
                        <m:ctrlPr>
                          <a:rPr lang="en-US" sz="2000" i="1" kern="100">
                            <a:latin typeface="Cambria Math" panose="02040503050406030204" pitchFamily="18" charset="0"/>
                            <a:ea typeface="Calibri" panose="020F0502020204030204" pitchFamily="34" charset="0"/>
                            <a:cs typeface="Times New Roman" panose="02020603050405020304" pitchFamily="18" charset="0"/>
                          </a:rPr>
                        </m:ctrlPr>
                      </m:sSubPr>
                      <m:e>
                        <m:r>
                          <a:rPr lang="en-US" sz="2000" i="1" kern="100">
                            <a:latin typeface="Cambria Math" panose="02040503050406030204" pitchFamily="18" charset="0"/>
                            <a:ea typeface="Calibri" panose="020F0502020204030204" pitchFamily="34" charset="0"/>
                            <a:cs typeface="Times New Roman" panose="02020603050405020304" pitchFamily="18" charset="0"/>
                          </a:rPr>
                          <m:t>𝑘</m:t>
                        </m:r>
                      </m:e>
                      <m:sub>
                        <m:r>
                          <a:rPr lang="en-US" sz="2000" i="1" kern="100">
                            <a:latin typeface="Cambria Math" panose="02040503050406030204" pitchFamily="18" charset="0"/>
                            <a:ea typeface="Calibri" panose="020F0502020204030204" pitchFamily="34" charset="0"/>
                            <a:cs typeface="Times New Roman" panose="02020603050405020304" pitchFamily="18" charset="0"/>
                          </a:rPr>
                          <m:t>𝑐</m:t>
                        </m:r>
                      </m:sub>
                    </m:sSub>
                    <m:r>
                      <a:rPr lang="en-US" sz="2000" i="1" kern="100">
                        <a:latin typeface="Cambria Math" panose="02040503050406030204" pitchFamily="18" charset="0"/>
                        <a:ea typeface="Calibri" panose="020F0502020204030204" pitchFamily="34" charset="0"/>
                        <a:cs typeface="Times New Roman" panose="02020603050405020304" pitchFamily="18" charset="0"/>
                      </a:rPr>
                      <m:t>=8.99×</m:t>
                    </m:r>
                    <m:sSup>
                      <m:sSupPr>
                        <m:ctrlPr>
                          <a:rPr lang="en-US" sz="2000" i="1" kern="100">
                            <a:latin typeface="Cambria Math" panose="02040503050406030204" pitchFamily="18" charset="0"/>
                            <a:ea typeface="Calibri" panose="020F0502020204030204" pitchFamily="34" charset="0"/>
                            <a:cs typeface="Times New Roman" panose="02020603050405020304" pitchFamily="18" charset="0"/>
                          </a:rPr>
                        </m:ctrlPr>
                      </m:sSupPr>
                      <m:e>
                        <m:r>
                          <a:rPr lang="en-US" sz="2000" i="1" kern="100">
                            <a:latin typeface="Cambria Math" panose="02040503050406030204" pitchFamily="18" charset="0"/>
                            <a:ea typeface="Calibri" panose="020F0502020204030204" pitchFamily="34" charset="0"/>
                            <a:cs typeface="Times New Roman" panose="02020603050405020304" pitchFamily="18" charset="0"/>
                          </a:rPr>
                          <m:t>10</m:t>
                        </m:r>
                      </m:e>
                      <m:sup>
                        <m:r>
                          <a:rPr lang="en-US" sz="2000" i="1" kern="100">
                            <a:latin typeface="Cambria Math" panose="02040503050406030204" pitchFamily="18" charset="0"/>
                            <a:ea typeface="Calibri" panose="020F0502020204030204" pitchFamily="34" charset="0"/>
                            <a:cs typeface="Times New Roman" panose="02020603050405020304" pitchFamily="18" charset="0"/>
                          </a:rPr>
                          <m:t>9</m:t>
                        </m:r>
                      </m:sup>
                    </m:sSup>
                    <m:r>
                      <a:rPr lang="en-US" sz="2000" i="1" kern="100">
                        <a:latin typeface="Cambria Math" panose="02040503050406030204" pitchFamily="18" charset="0"/>
                        <a:ea typeface="Calibri" panose="020F0502020204030204" pitchFamily="34" charset="0"/>
                        <a:cs typeface="Times New Roman" panose="02020603050405020304" pitchFamily="18" charset="0"/>
                      </a:rPr>
                      <m:t>𝑁</m:t>
                    </m:r>
                    <m:sSup>
                      <m:sSupPr>
                        <m:ctrlPr>
                          <a:rPr lang="en-US" sz="2000" i="1" kern="100">
                            <a:latin typeface="Cambria Math" panose="02040503050406030204" pitchFamily="18" charset="0"/>
                            <a:ea typeface="Calibri" panose="020F0502020204030204" pitchFamily="34" charset="0"/>
                            <a:cs typeface="Times New Roman" panose="02020603050405020304" pitchFamily="18" charset="0"/>
                          </a:rPr>
                        </m:ctrlPr>
                      </m:sSupPr>
                      <m:e>
                        <m:r>
                          <a:rPr lang="en-US" sz="2000" i="1" kern="100">
                            <a:latin typeface="Cambria Math" panose="02040503050406030204" pitchFamily="18" charset="0"/>
                            <a:ea typeface="Calibri" panose="020F0502020204030204" pitchFamily="34" charset="0"/>
                            <a:cs typeface="Times New Roman" panose="02020603050405020304" pitchFamily="18" charset="0"/>
                          </a:rPr>
                          <m:t>𝑚</m:t>
                        </m:r>
                      </m:e>
                      <m:sup>
                        <m:r>
                          <a:rPr lang="en-US" sz="2000" i="1" kern="100">
                            <a:latin typeface="Cambria Math" panose="02040503050406030204" pitchFamily="18" charset="0"/>
                            <a:ea typeface="Calibri" panose="020F0502020204030204" pitchFamily="34" charset="0"/>
                            <a:cs typeface="Times New Roman" panose="02020603050405020304" pitchFamily="18" charset="0"/>
                          </a:rPr>
                          <m:t>2</m:t>
                        </m:r>
                      </m:sup>
                    </m:sSup>
                    <m:r>
                      <a:rPr lang="en-US" sz="2000" i="1" kern="100">
                        <a:latin typeface="Cambria Math" panose="02040503050406030204" pitchFamily="18" charset="0"/>
                        <a:ea typeface="Calibri" panose="020F0502020204030204" pitchFamily="34" charset="0"/>
                        <a:cs typeface="Times New Roman" panose="02020603050405020304" pitchFamily="18" charset="0"/>
                      </a:rPr>
                      <m:t>/</m:t>
                    </m:r>
                    <m:sSup>
                      <m:sSupPr>
                        <m:ctrlPr>
                          <a:rPr lang="en-US" sz="2000" i="1" kern="100">
                            <a:latin typeface="Cambria Math" panose="02040503050406030204" pitchFamily="18" charset="0"/>
                            <a:ea typeface="Calibri" panose="020F0502020204030204" pitchFamily="34" charset="0"/>
                            <a:cs typeface="Times New Roman" panose="02020603050405020304" pitchFamily="18" charset="0"/>
                          </a:rPr>
                        </m:ctrlPr>
                      </m:sSupPr>
                      <m:e>
                        <m:r>
                          <a:rPr lang="en-US" sz="2000" i="1" kern="100">
                            <a:latin typeface="Cambria Math" panose="02040503050406030204" pitchFamily="18" charset="0"/>
                            <a:ea typeface="Calibri" panose="020F0502020204030204" pitchFamily="34" charset="0"/>
                            <a:cs typeface="Times New Roman" panose="02020603050405020304" pitchFamily="18" charset="0"/>
                          </a:rPr>
                          <m:t>𝐶</m:t>
                        </m:r>
                      </m:e>
                      <m:sup>
                        <m:r>
                          <a:rPr lang="en-US" sz="2000" i="1" kern="100">
                            <a:latin typeface="Cambria Math" panose="02040503050406030204" pitchFamily="18" charset="0"/>
                            <a:ea typeface="Calibri" panose="020F0502020204030204" pitchFamily="34" charset="0"/>
                            <a:cs typeface="Times New Roman" panose="02020603050405020304" pitchFamily="18" charset="0"/>
                          </a:rPr>
                          <m:t>2</m:t>
                        </m:r>
                      </m:sup>
                    </m:sSup>
                  </m:oMath>
                </a14:m>
                <a:r>
                  <a:rPr lang="en-US" sz="2000" kern="100" dirty="0">
                    <a:latin typeface="Times New Roman" panose="02020603050405020304" pitchFamily="18" charset="0"/>
                    <a:ea typeface="Calibri" panose="020F0502020204030204" pitchFamily="34" charset="0"/>
                    <a:cs typeface="Times New Roman" panose="02020603050405020304" pitchFamily="18" charset="0"/>
                  </a:rPr>
                  <a:t> (Coulomb's constant)</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14:m>
                  <m:oMath xmlns:m="http://schemas.openxmlformats.org/officeDocument/2006/math">
                    <m:r>
                      <a:rPr lang="en-US" sz="2000" i="1" kern="100">
                        <a:latin typeface="Cambria Math" panose="02040503050406030204" pitchFamily="18" charset="0"/>
                        <a:ea typeface="Calibri" panose="020F0502020204030204" pitchFamily="34" charset="0"/>
                        <a:cs typeface="Times New Roman" panose="02020603050405020304" pitchFamily="18" charset="0"/>
                      </a:rPr>
                      <m:t>𝑟</m:t>
                    </m:r>
                    <m:r>
                      <a:rPr lang="en-US" sz="2000" i="1" kern="100">
                        <a:latin typeface="Cambria Math" panose="02040503050406030204" pitchFamily="18" charset="0"/>
                        <a:ea typeface="Calibri" panose="020F0502020204030204" pitchFamily="34" charset="0"/>
                        <a:cs typeface="Times New Roman" panose="02020603050405020304" pitchFamily="18" charset="0"/>
                      </a:rPr>
                      <m:t>=0.2</m:t>
                    </m:r>
                    <m:r>
                      <a:rPr lang="en-US" sz="2000" i="1" kern="100">
                        <a:latin typeface="Cambria Math" panose="02040503050406030204" pitchFamily="18" charset="0"/>
                        <a:ea typeface="Calibri" panose="020F0502020204030204" pitchFamily="34" charset="0"/>
                        <a:cs typeface="Times New Roman" panose="02020603050405020304" pitchFamily="18" charset="0"/>
                      </a:rPr>
                      <m:t>𝑚</m:t>
                    </m:r>
                  </m:oMath>
                </a14:m>
                <a:endParaRPr lang="en-US" sz="2000" kern="1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18" name="Rectangle 17">
                <a:extLst>
                  <a:ext uri="{FF2B5EF4-FFF2-40B4-BE49-F238E27FC236}">
                    <a16:creationId xmlns:a16="http://schemas.microsoft.com/office/drawing/2014/main" id="{C22E5E2D-FF27-4614-9775-6E6F4FDA79DE}"/>
                  </a:ext>
                </a:extLst>
              </p:cNvPr>
              <p:cNvSpPr>
                <a:spLocks noRot="1" noChangeAspect="1" noMove="1" noResize="1" noEditPoints="1" noAdjustHandles="1" noChangeArrowheads="1" noChangeShapeType="1" noTextEdit="1"/>
              </p:cNvSpPr>
              <p:nvPr/>
            </p:nvSpPr>
            <p:spPr>
              <a:xfrm>
                <a:off x="281030" y="4815214"/>
                <a:ext cx="7277450" cy="1695144"/>
              </a:xfrm>
              <a:prstGeom prst="rect">
                <a:avLst/>
              </a:prstGeom>
              <a:blipFill>
                <a:blip r:embed="rId5"/>
                <a:stretch>
                  <a:fillRect t="-2239"/>
                </a:stretch>
              </a:blipFill>
            </p:spPr>
            <p:txBody>
              <a:bodyPr/>
              <a:lstStyle/>
              <a:p>
                <a:r>
                  <a:rPr lang="en-US">
                    <a:noFill/>
                  </a:rPr>
                  <a:t> </a:t>
                </a:r>
              </a:p>
            </p:txBody>
          </p:sp>
        </mc:Fallback>
      </mc:AlternateContent>
    </p:spTree>
    <p:extLst>
      <p:ext uri="{BB962C8B-B14F-4D97-AF65-F5344CB8AC3E}">
        <p14:creationId xmlns:p14="http://schemas.microsoft.com/office/powerpoint/2010/main" val="3421652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5: ANSWER</a:t>
            </a:r>
          </a:p>
        </p:txBody>
      </p:sp>
      <p:sp>
        <p:nvSpPr>
          <p:cNvPr id="8" name="Rectangle 18">
            <a:extLst>
              <a:ext uri="{FF2B5EF4-FFF2-40B4-BE49-F238E27FC236}">
                <a16:creationId xmlns:a16="http://schemas.microsoft.com/office/drawing/2014/main" id="{5EEF21D8-E621-436B-8AEB-69574937C03E}"/>
              </a:ext>
            </a:extLst>
          </p:cNvPr>
          <p:cNvSpPr>
            <a:spLocks noChangeArrowheads="1"/>
          </p:cNvSpPr>
          <p:nvPr/>
        </p:nvSpPr>
        <p:spPr bwMode="auto">
          <a:xfrm>
            <a:off x="-1" y="733549"/>
            <a:ext cx="433710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lang="en-US" sz="2400" kern="0" dirty="0">
                <a:ea typeface="Times New Roman" panose="02020603050405020304" pitchFamily="18" charset="0"/>
              </a:rPr>
              <a:t>Using Coulomb's Law</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40C79E69-0184-4CF6-B7E5-4A1FE61D9754}"/>
                  </a:ext>
                </a:extLst>
              </p:cNvPr>
              <p:cNvSpPr/>
              <p:nvPr/>
            </p:nvSpPr>
            <p:spPr>
              <a:xfrm>
                <a:off x="71559" y="1206289"/>
                <a:ext cx="5505546" cy="460895"/>
              </a:xfrm>
              <a:prstGeom prst="rect">
                <a:avLst/>
              </a:prstGeom>
            </p:spPr>
            <p:txBody>
              <a:bodyPr wrap="none">
                <a:spAutoFit/>
              </a:bodyPr>
              <a:lstStyle/>
              <a:p>
                <a:pPr>
                  <a:lnSpc>
                    <a:spcPct val="107000"/>
                  </a:lnSpc>
                  <a:spcAft>
                    <a:spcPts val="800"/>
                  </a:spcAft>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Let's solve for the charge</a:t>
                </a:r>
                <a14:m>
                  <m:oMath xmlns:m="http://schemas.openxmlformats.org/officeDocument/2006/math">
                    <m:r>
                      <a:rPr lang="en-US" sz="2400" i="1" kern="100">
                        <a:latin typeface="Cambria Math" panose="02040503050406030204" pitchFamily="18" charset="0"/>
                        <a:ea typeface="Calibri" panose="020F0502020204030204" pitchFamily="34" charset="0"/>
                        <a:cs typeface="Times New Roman" panose="02020603050405020304" pitchFamily="18" charset="0"/>
                      </a:rPr>
                      <m:t> </m:t>
                    </m:r>
                    <m:r>
                      <a:rPr lang="en-US" sz="2400" i="1" kern="100">
                        <a:latin typeface="Cambria Math" panose="02040503050406030204" pitchFamily="18" charset="0"/>
                        <a:ea typeface="Calibri" panose="020F0502020204030204" pitchFamily="34" charset="0"/>
                        <a:cs typeface="Times New Roman" panose="02020603050405020304" pitchFamily="18" charset="0"/>
                      </a:rPr>
                      <m:t>𝑞</m:t>
                    </m:r>
                  </m:oMath>
                </a14:m>
                <a:r>
                  <a:rPr lang="en-US" sz="2400" kern="100" dirty="0">
                    <a:latin typeface="Times New Roman" panose="02020603050405020304" pitchFamily="18" charset="0"/>
                    <a:ea typeface="Calibri" panose="020F0502020204030204" pitchFamily="34" charset="0"/>
                    <a:cs typeface="Times New Roman" panose="02020603050405020304" pitchFamily="18" charset="0"/>
                  </a:rPr>
                  <a:t> on each sphere:</a:t>
                </a:r>
              </a:p>
            </p:txBody>
          </p:sp>
        </mc:Choice>
        <mc:Fallback xmlns="">
          <p:sp>
            <p:nvSpPr>
              <p:cNvPr id="6" name="Rectangle 5">
                <a:extLst>
                  <a:ext uri="{FF2B5EF4-FFF2-40B4-BE49-F238E27FC236}">
                    <a16:creationId xmlns:a16="http://schemas.microsoft.com/office/drawing/2014/main" id="{40C79E69-0184-4CF6-B7E5-4A1FE61D9754}"/>
                  </a:ext>
                </a:extLst>
              </p:cNvPr>
              <p:cNvSpPr>
                <a:spLocks noRot="1" noChangeAspect="1" noMove="1" noResize="1" noEditPoints="1" noAdjustHandles="1" noChangeArrowheads="1" noChangeShapeType="1" noTextEdit="1"/>
              </p:cNvSpPr>
              <p:nvPr/>
            </p:nvSpPr>
            <p:spPr>
              <a:xfrm>
                <a:off x="71559" y="1206289"/>
                <a:ext cx="5505546" cy="460895"/>
              </a:xfrm>
              <a:prstGeom prst="rect">
                <a:avLst/>
              </a:prstGeom>
              <a:blipFill>
                <a:blip r:embed="rId2"/>
                <a:stretch>
                  <a:fillRect l="-1772" t="-10667" r="-554"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918480A0-3D82-4F2C-AFD3-7FC28C81305C}"/>
                  </a:ext>
                </a:extLst>
              </p:cNvPr>
              <p:cNvSpPr/>
              <p:nvPr/>
            </p:nvSpPr>
            <p:spPr>
              <a:xfrm>
                <a:off x="3564280" y="1855642"/>
                <a:ext cx="1327543" cy="69493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𝑞</m:t>
                          </m:r>
                        </m:e>
                        <m:sup>
                          <m:r>
                            <a:rPr lang="en-US">
                              <a:latin typeface="Cambria Math" panose="02040503050406030204" pitchFamily="18" charset="0"/>
                            </a:rPr>
                            <m:t>2</m:t>
                          </m:r>
                        </m:sup>
                      </m:sSup>
                      <m:r>
                        <a:rPr lang="en-US">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𝐹</m:t>
                          </m:r>
                          <m:r>
                            <a:rPr lang="en-US">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𝑟</m:t>
                              </m:r>
                            </m:e>
                            <m:sup>
                              <m:r>
                                <a:rPr lang="en-US">
                                  <a:latin typeface="Cambria Math" panose="02040503050406030204" pitchFamily="18" charset="0"/>
                                </a:rPr>
                                <m:t>2</m:t>
                              </m:r>
                            </m:sup>
                          </m:sSup>
                        </m:num>
                        <m:den>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𝑐</m:t>
                              </m:r>
                            </m:sub>
                          </m:sSub>
                        </m:den>
                      </m:f>
                    </m:oMath>
                  </m:oMathPara>
                </a14:m>
                <a:endParaRPr lang="en-US" dirty="0"/>
              </a:p>
            </p:txBody>
          </p:sp>
        </mc:Choice>
        <mc:Fallback xmlns="">
          <p:sp>
            <p:nvSpPr>
              <p:cNvPr id="7" name="Rectangle 6">
                <a:extLst>
                  <a:ext uri="{FF2B5EF4-FFF2-40B4-BE49-F238E27FC236}">
                    <a16:creationId xmlns:a16="http://schemas.microsoft.com/office/drawing/2014/main" id="{918480A0-3D82-4F2C-AFD3-7FC28C81305C}"/>
                  </a:ext>
                </a:extLst>
              </p:cNvPr>
              <p:cNvSpPr>
                <a:spLocks noRot="1" noChangeAspect="1" noMove="1" noResize="1" noEditPoints="1" noAdjustHandles="1" noChangeArrowheads="1" noChangeShapeType="1" noTextEdit="1"/>
              </p:cNvSpPr>
              <p:nvPr/>
            </p:nvSpPr>
            <p:spPr>
              <a:xfrm>
                <a:off x="3564280" y="1855642"/>
                <a:ext cx="1327543" cy="69493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1CAF3028-2A4B-4B50-BAFD-E222D9BE3B11}"/>
                  </a:ext>
                </a:extLst>
              </p:cNvPr>
              <p:cNvSpPr/>
              <p:nvPr/>
            </p:nvSpPr>
            <p:spPr>
              <a:xfrm>
                <a:off x="2900217" y="2739034"/>
                <a:ext cx="2837251" cy="64812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𝑞</m:t>
                          </m:r>
                        </m:e>
                        <m:sup>
                          <m:r>
                            <a:rPr lang="en-US">
                              <a:latin typeface="Cambria Math" panose="02040503050406030204" pitchFamily="18" charset="0"/>
                            </a:rPr>
                            <m:t>2</m:t>
                          </m:r>
                        </m:sup>
                      </m:sSup>
                      <m:r>
                        <a:rPr lang="en-US">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4.57×</m:t>
                          </m:r>
                          <m:sSup>
                            <m:sSupPr>
                              <m:ctrlPr>
                                <a:rPr lang="en-US" i="1">
                                  <a:latin typeface="Cambria Math" panose="02040503050406030204" pitchFamily="18" charset="0"/>
                                </a:rPr>
                              </m:ctrlPr>
                            </m:sSupPr>
                            <m:e>
                              <m:r>
                                <a:rPr lang="en-US">
                                  <a:latin typeface="Cambria Math" panose="02040503050406030204" pitchFamily="18" charset="0"/>
                                </a:rPr>
                                <m:t>10</m:t>
                              </m:r>
                            </m:e>
                            <m:sup>
                              <m:r>
                                <a:rPr lang="en-US">
                                  <a:latin typeface="Cambria Math" panose="02040503050406030204" pitchFamily="18" charset="0"/>
                                </a:rPr>
                                <m:t>−21</m:t>
                              </m:r>
                            </m:sup>
                          </m:sSup>
                          <m:r>
                            <a:rPr lang="en-US">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a:latin typeface="Cambria Math" panose="02040503050406030204" pitchFamily="18" charset="0"/>
                                    </a:rPr>
                                    <m:t>0.2</m:t>
                                  </m:r>
                                </m:e>
                              </m:d>
                            </m:e>
                            <m:sup>
                              <m:r>
                                <a:rPr lang="en-US">
                                  <a:latin typeface="Cambria Math" panose="02040503050406030204" pitchFamily="18" charset="0"/>
                                </a:rPr>
                                <m:t>2</m:t>
                              </m:r>
                            </m:sup>
                          </m:sSup>
                        </m:num>
                        <m:den>
                          <m:r>
                            <a:rPr lang="en-US">
                              <a:latin typeface="Cambria Math" panose="02040503050406030204" pitchFamily="18" charset="0"/>
                            </a:rPr>
                            <m:t>8.99×</m:t>
                          </m:r>
                          <m:sSup>
                            <m:sSupPr>
                              <m:ctrlPr>
                                <a:rPr lang="en-US" i="1">
                                  <a:latin typeface="Cambria Math" panose="02040503050406030204" pitchFamily="18" charset="0"/>
                                </a:rPr>
                              </m:ctrlPr>
                            </m:sSupPr>
                            <m:e>
                              <m:r>
                                <a:rPr lang="en-US">
                                  <a:latin typeface="Cambria Math" panose="02040503050406030204" pitchFamily="18" charset="0"/>
                                </a:rPr>
                                <m:t>10</m:t>
                              </m:r>
                            </m:e>
                            <m:sup>
                              <m:r>
                                <a:rPr lang="en-US">
                                  <a:latin typeface="Cambria Math" panose="02040503050406030204" pitchFamily="18" charset="0"/>
                                </a:rPr>
                                <m:t>9</m:t>
                              </m:r>
                            </m:sup>
                          </m:sSup>
                        </m:den>
                      </m:f>
                    </m:oMath>
                  </m:oMathPara>
                </a14:m>
                <a:endParaRPr lang="en-US" dirty="0"/>
              </a:p>
            </p:txBody>
          </p:sp>
        </mc:Choice>
        <mc:Fallback xmlns="">
          <p:sp>
            <p:nvSpPr>
              <p:cNvPr id="9" name="Rectangle 8">
                <a:extLst>
                  <a:ext uri="{FF2B5EF4-FFF2-40B4-BE49-F238E27FC236}">
                    <a16:creationId xmlns:a16="http://schemas.microsoft.com/office/drawing/2014/main" id="{1CAF3028-2A4B-4B50-BAFD-E222D9BE3B11}"/>
                  </a:ext>
                </a:extLst>
              </p:cNvPr>
              <p:cNvSpPr>
                <a:spLocks noRot="1" noChangeAspect="1" noMove="1" noResize="1" noEditPoints="1" noAdjustHandles="1" noChangeArrowheads="1" noChangeShapeType="1" noTextEdit="1"/>
              </p:cNvSpPr>
              <p:nvPr/>
            </p:nvSpPr>
            <p:spPr>
              <a:xfrm>
                <a:off x="2900217" y="2739034"/>
                <a:ext cx="2837251" cy="64812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9673E591-1382-43BF-81BD-4FBF928D4ED4}"/>
                  </a:ext>
                </a:extLst>
              </p:cNvPr>
              <p:cNvSpPr/>
              <p:nvPr/>
            </p:nvSpPr>
            <p:spPr>
              <a:xfrm>
                <a:off x="3065444" y="4129387"/>
                <a:ext cx="2413931" cy="43774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𝑞</m:t>
                      </m:r>
                      <m:r>
                        <a:rPr lang="en-US">
                          <a:latin typeface="Cambria Math" panose="02040503050406030204" pitchFamily="18" charset="0"/>
                        </a:rPr>
                        <m:t>=</m:t>
                      </m:r>
                      <m:rad>
                        <m:radPr>
                          <m:degHide m:val="on"/>
                          <m:ctrlPr>
                            <a:rPr lang="en-US" i="1">
                              <a:latin typeface="Cambria Math" panose="02040503050406030204" pitchFamily="18" charset="0"/>
                            </a:rPr>
                          </m:ctrlPr>
                        </m:radPr>
                        <m:deg/>
                        <m:e>
                          <m:r>
                            <a:rPr lang="en-US">
                              <a:latin typeface="Cambria Math" panose="02040503050406030204" pitchFamily="18" charset="0"/>
                            </a:rPr>
                            <m:t>2.03</m:t>
                          </m:r>
                          <m:r>
                            <a:rPr lang="en-GB" b="0" i="0" smtClean="0">
                              <a:latin typeface="Cambria Math" panose="02040503050406030204" pitchFamily="18" charset="0"/>
                            </a:rPr>
                            <m:t>3</m:t>
                          </m:r>
                          <m:r>
                            <a:rPr lang="en-US">
                              <a:latin typeface="Cambria Math" panose="02040503050406030204" pitchFamily="18" charset="0"/>
                            </a:rPr>
                            <m:t>×</m:t>
                          </m:r>
                          <m:sSup>
                            <m:sSupPr>
                              <m:ctrlPr>
                                <a:rPr lang="en-US" i="1">
                                  <a:latin typeface="Cambria Math" panose="02040503050406030204" pitchFamily="18" charset="0"/>
                                </a:rPr>
                              </m:ctrlPr>
                            </m:sSupPr>
                            <m:e>
                              <m:r>
                                <a:rPr lang="en-US">
                                  <a:latin typeface="Cambria Math" panose="02040503050406030204" pitchFamily="18" charset="0"/>
                                </a:rPr>
                                <m:t>10</m:t>
                              </m:r>
                            </m:e>
                            <m:sup>
                              <m:r>
                                <a:rPr lang="en-US">
                                  <a:latin typeface="Cambria Math" panose="02040503050406030204" pitchFamily="18" charset="0"/>
                                </a:rPr>
                                <m:t>−32</m:t>
                              </m:r>
                            </m:sup>
                          </m:sSup>
                          <m:sSup>
                            <m:sSupPr>
                              <m:ctrlPr>
                                <a:rPr lang="en-US" i="1">
                                  <a:latin typeface="Cambria Math" panose="02040503050406030204" pitchFamily="18" charset="0"/>
                                </a:rPr>
                              </m:ctrlPr>
                            </m:sSupPr>
                            <m:e>
                              <m:r>
                                <a:rPr lang="en-US" i="1">
                                  <a:latin typeface="Cambria Math" panose="02040503050406030204" pitchFamily="18" charset="0"/>
                                </a:rPr>
                                <m:t>𝐶</m:t>
                              </m:r>
                            </m:e>
                            <m:sup>
                              <m:r>
                                <a:rPr lang="en-US">
                                  <a:latin typeface="Cambria Math" panose="02040503050406030204" pitchFamily="18" charset="0"/>
                                </a:rPr>
                                <m:t>2</m:t>
                              </m:r>
                            </m:sup>
                          </m:sSup>
                        </m:e>
                      </m:rad>
                    </m:oMath>
                  </m:oMathPara>
                </a14:m>
                <a:endParaRPr lang="en-US" dirty="0"/>
              </a:p>
            </p:txBody>
          </p:sp>
        </mc:Choice>
        <mc:Fallback xmlns="">
          <p:sp>
            <p:nvSpPr>
              <p:cNvPr id="12" name="Rectangle 11">
                <a:extLst>
                  <a:ext uri="{FF2B5EF4-FFF2-40B4-BE49-F238E27FC236}">
                    <a16:creationId xmlns:a16="http://schemas.microsoft.com/office/drawing/2014/main" id="{9673E591-1382-43BF-81BD-4FBF928D4ED4}"/>
                  </a:ext>
                </a:extLst>
              </p:cNvPr>
              <p:cNvSpPr>
                <a:spLocks noRot="1" noChangeAspect="1" noMove="1" noResize="1" noEditPoints="1" noAdjustHandles="1" noChangeArrowheads="1" noChangeShapeType="1" noTextEdit="1"/>
              </p:cNvSpPr>
              <p:nvPr/>
            </p:nvSpPr>
            <p:spPr>
              <a:xfrm>
                <a:off x="3065444" y="4129387"/>
                <a:ext cx="2413931" cy="437749"/>
              </a:xfrm>
              <a:prstGeom prst="rect">
                <a:avLst/>
              </a:prstGeom>
              <a:blipFill>
                <a:blip r:embed="rId5"/>
                <a:stretch>
                  <a:fillRect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6831E68A-EB4F-4179-81EA-27CFAB185DDE}"/>
                  </a:ext>
                </a:extLst>
              </p:cNvPr>
              <p:cNvSpPr/>
              <p:nvPr/>
            </p:nvSpPr>
            <p:spPr>
              <a:xfrm>
                <a:off x="3226302" y="5309363"/>
                <a:ext cx="200349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𝑞</m:t>
                      </m:r>
                      <m:r>
                        <a:rPr lang="en-US">
                          <a:latin typeface="Cambria Math" panose="02040503050406030204" pitchFamily="18" charset="0"/>
                        </a:rPr>
                        <m:t>=1.4</m:t>
                      </m:r>
                      <m:r>
                        <a:rPr lang="en-GB" b="0" i="0" smtClean="0">
                          <a:latin typeface="Cambria Math" panose="02040503050406030204" pitchFamily="18" charset="0"/>
                        </a:rPr>
                        <m:t>3</m:t>
                      </m:r>
                      <m:r>
                        <a:rPr lang="en-US">
                          <a:latin typeface="Cambria Math" panose="02040503050406030204" pitchFamily="18" charset="0"/>
                        </a:rPr>
                        <m:t>×</m:t>
                      </m:r>
                      <m:sSup>
                        <m:sSupPr>
                          <m:ctrlPr>
                            <a:rPr lang="en-US" i="1">
                              <a:latin typeface="Cambria Math" panose="02040503050406030204" pitchFamily="18" charset="0"/>
                            </a:rPr>
                          </m:ctrlPr>
                        </m:sSupPr>
                        <m:e>
                          <m:r>
                            <a:rPr lang="en-US">
                              <a:latin typeface="Cambria Math" panose="02040503050406030204" pitchFamily="18" charset="0"/>
                            </a:rPr>
                            <m:t>10</m:t>
                          </m:r>
                        </m:e>
                        <m:sup>
                          <m:r>
                            <a:rPr lang="en-US">
                              <a:latin typeface="Cambria Math" panose="02040503050406030204" pitchFamily="18" charset="0"/>
                            </a:rPr>
                            <m:t>−16</m:t>
                          </m:r>
                        </m:sup>
                      </m:sSup>
                      <m:r>
                        <a:rPr lang="en-US" i="1">
                          <a:latin typeface="Cambria Math" panose="02040503050406030204" pitchFamily="18" charset="0"/>
                        </a:rPr>
                        <m:t>𝐶</m:t>
                      </m:r>
                    </m:oMath>
                  </m:oMathPara>
                </a14:m>
                <a:endParaRPr lang="en-US" dirty="0"/>
              </a:p>
            </p:txBody>
          </p:sp>
        </mc:Choice>
        <mc:Fallback xmlns="">
          <p:sp>
            <p:nvSpPr>
              <p:cNvPr id="13" name="Rectangle 12">
                <a:extLst>
                  <a:ext uri="{FF2B5EF4-FFF2-40B4-BE49-F238E27FC236}">
                    <a16:creationId xmlns:a16="http://schemas.microsoft.com/office/drawing/2014/main" id="{6831E68A-EB4F-4179-81EA-27CFAB185DDE}"/>
                  </a:ext>
                </a:extLst>
              </p:cNvPr>
              <p:cNvSpPr>
                <a:spLocks noRot="1" noChangeAspect="1" noMove="1" noResize="1" noEditPoints="1" noAdjustHandles="1" noChangeArrowheads="1" noChangeShapeType="1" noTextEdit="1"/>
              </p:cNvSpPr>
              <p:nvPr/>
            </p:nvSpPr>
            <p:spPr>
              <a:xfrm>
                <a:off x="3226302" y="5309363"/>
                <a:ext cx="2003497" cy="369332"/>
              </a:xfrm>
              <a:prstGeom prst="rect">
                <a:avLst/>
              </a:prstGeom>
              <a:blipFill>
                <a:blip r:embed="rId6"/>
                <a:stretch>
                  <a:fillRect b="-6667"/>
                </a:stretch>
              </a:blipFill>
            </p:spPr>
            <p:txBody>
              <a:bodyPr/>
              <a:lstStyle/>
              <a:p>
                <a:r>
                  <a:rPr lang="en-US">
                    <a:noFill/>
                  </a:rPr>
                  <a:t> </a:t>
                </a:r>
              </a:p>
            </p:txBody>
          </p:sp>
        </mc:Fallback>
      </mc:AlternateContent>
    </p:spTree>
    <p:extLst>
      <p:ext uri="{BB962C8B-B14F-4D97-AF65-F5344CB8AC3E}">
        <p14:creationId xmlns:p14="http://schemas.microsoft.com/office/powerpoint/2010/main" val="3395406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5: ANSWER</a:t>
            </a:r>
          </a:p>
        </p:txBody>
      </p:sp>
      <mc:AlternateContent xmlns:mc="http://schemas.openxmlformats.org/markup-compatibility/2006" xmlns:a14="http://schemas.microsoft.com/office/drawing/2010/main">
        <mc:Choice Requires="a14">
          <p:sp>
            <p:nvSpPr>
              <p:cNvPr id="8" name="Rectangle 18">
                <a:extLst>
                  <a:ext uri="{FF2B5EF4-FFF2-40B4-BE49-F238E27FC236}">
                    <a16:creationId xmlns:a16="http://schemas.microsoft.com/office/drawing/2014/main" id="{5EEF21D8-E621-436B-8AEB-69574937C03E}"/>
                  </a:ext>
                </a:extLst>
              </p:cNvPr>
              <p:cNvSpPr>
                <a:spLocks noChangeArrowheads="1"/>
              </p:cNvSpPr>
              <p:nvPr/>
            </p:nvSpPr>
            <p:spPr bwMode="auto">
              <a:xfrm>
                <a:off x="-1" y="733549"/>
                <a:ext cx="7155810" cy="461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lang="en-US" sz="2400" dirty="0">
                    <a:ea typeface="Calibri" panose="020F0502020204030204" pitchFamily="34" charset="0"/>
                    <a:cs typeface="Times New Roman" panose="02020603050405020304" pitchFamily="18" charset="0"/>
                  </a:rPr>
                  <a:t>The number of excess electrons, </a:t>
                </a:r>
                <a14:m>
                  <m:oMath xmlns:m="http://schemas.openxmlformats.org/officeDocument/2006/math">
                    <m:r>
                      <a:rPr lang="en-US" sz="2400" i="1">
                        <a:latin typeface="Cambria Math" panose="02040503050406030204" pitchFamily="18" charset="0"/>
                        <a:ea typeface="Calibri" panose="020F0502020204030204" pitchFamily="34" charset="0"/>
                        <a:cs typeface="Times New Roman" panose="02020603050405020304" pitchFamily="18" charset="0"/>
                      </a:rPr>
                      <m:t>𝑛</m:t>
                    </m:r>
                  </m:oMath>
                </a14:m>
                <a:r>
                  <a:rPr lang="en-US" sz="2400" dirty="0">
                    <a:ea typeface="Calibri" panose="020F0502020204030204" pitchFamily="34" charset="0"/>
                    <a:cs typeface="Times New Roman" panose="02020603050405020304" pitchFamily="18" charset="0"/>
                  </a:rPr>
                  <a:t>, on each sphere</a:t>
                </a:r>
                <a:endParaRPr kumimoji="0" lang="en-US" altLang="en-US" sz="2400" b="0" i="0" u="none" strike="noStrike" kern="0" cap="none" spc="0" normalizeH="0" baseline="0" noProof="0" dirty="0">
                  <a:ln>
                    <a:noFill/>
                  </a:ln>
                  <a:solidFill>
                    <a:srgbClr val="080800"/>
                  </a:solidFill>
                  <a:effectLst/>
                  <a:uLnTx/>
                  <a:uFillTx/>
                  <a:cs typeface="Times New Roman" panose="02020603050405020304" pitchFamily="18" charset="0"/>
                </a:endParaRPr>
              </a:p>
            </p:txBody>
          </p:sp>
        </mc:Choice>
        <mc:Fallback xmlns="">
          <p:sp>
            <p:nvSpPr>
              <p:cNvPr id="8" name="Rectangle 18">
                <a:extLst>
                  <a:ext uri="{FF2B5EF4-FFF2-40B4-BE49-F238E27FC236}">
                    <a16:creationId xmlns:a16="http://schemas.microsoft.com/office/drawing/2014/main" id="{5EEF21D8-E621-436B-8AEB-69574937C03E}"/>
                  </a:ext>
                </a:extLst>
              </p:cNvPr>
              <p:cNvSpPr>
                <a:spLocks noRot="1" noChangeAspect="1" noMove="1" noResize="1" noEditPoints="1" noAdjustHandles="1" noChangeArrowheads="1" noChangeShapeType="1" noTextEdit="1"/>
              </p:cNvSpPr>
              <p:nvPr/>
            </p:nvSpPr>
            <p:spPr bwMode="auto">
              <a:xfrm>
                <a:off x="-1" y="733549"/>
                <a:ext cx="7155810" cy="461665"/>
              </a:xfrm>
              <a:prstGeom prst="rect">
                <a:avLst/>
              </a:prstGeom>
              <a:blipFill>
                <a:blip r:embed="rId2"/>
                <a:stretch>
                  <a:fillRect l="-1278" t="-10526" b="-2894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85185DD3-9B7E-4DB6-B1DD-C82CC6542BD4}"/>
                  </a:ext>
                </a:extLst>
              </p:cNvPr>
              <p:cNvSpPr/>
              <p:nvPr/>
            </p:nvSpPr>
            <p:spPr>
              <a:xfrm>
                <a:off x="205530" y="1535759"/>
                <a:ext cx="8485464" cy="830997"/>
              </a:xfrm>
              <a:prstGeom prst="rect">
                <a:avLst/>
              </a:prstGeom>
            </p:spPr>
            <p:txBody>
              <a:bodyPr wrap="square">
                <a:spAutoFit/>
              </a:bodyPr>
              <a:lstStyle/>
              <a:p>
                <a:r>
                  <a:rPr lang="en-US" sz="2400" dirty="0">
                    <a:latin typeface="Times New Roman" panose="02020603050405020304" pitchFamily="18" charset="0"/>
                    <a:ea typeface="Calibri" panose="020F0502020204030204" pitchFamily="34" charset="0"/>
                    <a:cs typeface="Times New Roman" panose="02020603050405020304" pitchFamily="18" charset="0"/>
                  </a:rPr>
                  <a:t>To find the number of excess electrons, </a:t>
                </a:r>
                <a14:m>
                  <m:oMath xmlns:m="http://schemas.openxmlformats.org/officeDocument/2006/math">
                    <m:r>
                      <a:rPr lang="en-US" sz="2400" i="1">
                        <a:latin typeface="Cambria Math" panose="02040503050406030204" pitchFamily="18" charset="0"/>
                        <a:ea typeface="Calibri" panose="020F0502020204030204" pitchFamily="34" charset="0"/>
                        <a:cs typeface="Times New Roman" panose="02020603050405020304" pitchFamily="18" charset="0"/>
                      </a:rPr>
                      <m:t>𝑛</m:t>
                    </m:r>
                  </m:oMath>
                </a14:m>
                <a:r>
                  <a:rPr lang="en-US" sz="2400" dirty="0">
                    <a:latin typeface="Times New Roman" panose="02020603050405020304" pitchFamily="18" charset="0"/>
                    <a:ea typeface="Calibri" panose="020F0502020204030204" pitchFamily="34" charset="0"/>
                    <a:cs typeface="Times New Roman" panose="02020603050405020304" pitchFamily="18" charset="0"/>
                  </a:rPr>
                  <a:t>, on each sphere, we use the relationship:</a:t>
                </a:r>
                <a:endParaRPr lang="en-US" sz="2400" dirty="0">
                  <a:latin typeface="Times New Roman" panose="02020603050405020304" pitchFamily="18" charset="0"/>
                  <a:cs typeface="Times New Roman" panose="02020603050405020304" pitchFamily="18" charset="0"/>
                </a:endParaRPr>
              </a:p>
            </p:txBody>
          </p:sp>
        </mc:Choice>
        <mc:Fallback xmlns="">
          <p:sp>
            <p:nvSpPr>
              <p:cNvPr id="2" name="Rectangle 1">
                <a:extLst>
                  <a:ext uri="{FF2B5EF4-FFF2-40B4-BE49-F238E27FC236}">
                    <a16:creationId xmlns:a16="http://schemas.microsoft.com/office/drawing/2014/main" id="{85185DD3-9B7E-4DB6-B1DD-C82CC6542BD4}"/>
                  </a:ext>
                </a:extLst>
              </p:cNvPr>
              <p:cNvSpPr>
                <a:spLocks noRot="1" noChangeAspect="1" noMove="1" noResize="1" noEditPoints="1" noAdjustHandles="1" noChangeArrowheads="1" noChangeShapeType="1" noTextEdit="1"/>
              </p:cNvSpPr>
              <p:nvPr/>
            </p:nvSpPr>
            <p:spPr>
              <a:xfrm>
                <a:off x="205530" y="1535759"/>
                <a:ext cx="8485464" cy="830997"/>
              </a:xfrm>
              <a:prstGeom prst="rect">
                <a:avLst/>
              </a:prstGeom>
              <a:blipFill>
                <a:blip r:embed="rId3"/>
                <a:stretch>
                  <a:fillRect l="-1149" t="-5882" b="-16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3E84357E-2D7D-4A50-85E8-88680986E803}"/>
                  </a:ext>
                </a:extLst>
              </p:cNvPr>
              <p:cNvSpPr/>
              <p:nvPr/>
            </p:nvSpPr>
            <p:spPr>
              <a:xfrm>
                <a:off x="2924433" y="2366756"/>
                <a:ext cx="1197892"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𝑞</m:t>
                      </m:r>
                      <m:r>
                        <a:rPr lang="en-US" sz="2000">
                          <a:latin typeface="Cambria Math" panose="02040503050406030204" pitchFamily="18" charset="0"/>
                        </a:rPr>
                        <m:t>=</m:t>
                      </m:r>
                      <m:r>
                        <a:rPr lang="en-US" sz="2000" i="1">
                          <a:latin typeface="Cambria Math" panose="02040503050406030204" pitchFamily="18" charset="0"/>
                        </a:rPr>
                        <m:t>𝑛</m:t>
                      </m:r>
                      <m:r>
                        <a:rPr lang="en-US" sz="2000">
                          <a:latin typeface="Cambria Math" panose="02040503050406030204" pitchFamily="18" charset="0"/>
                        </a:rPr>
                        <m:t>∙</m:t>
                      </m:r>
                      <m:r>
                        <a:rPr lang="en-US" sz="2000" i="1">
                          <a:latin typeface="Cambria Math" panose="02040503050406030204" pitchFamily="18" charset="0"/>
                        </a:rPr>
                        <m:t>𝑒</m:t>
                      </m:r>
                    </m:oMath>
                  </m:oMathPara>
                </a14:m>
                <a:endParaRPr lang="en-US" sz="2000" dirty="0"/>
              </a:p>
            </p:txBody>
          </p:sp>
        </mc:Choice>
        <mc:Fallback xmlns="">
          <p:sp>
            <p:nvSpPr>
              <p:cNvPr id="4" name="Rectangle 3">
                <a:extLst>
                  <a:ext uri="{FF2B5EF4-FFF2-40B4-BE49-F238E27FC236}">
                    <a16:creationId xmlns:a16="http://schemas.microsoft.com/office/drawing/2014/main" id="{3E84357E-2D7D-4A50-85E8-88680986E803}"/>
                  </a:ext>
                </a:extLst>
              </p:cNvPr>
              <p:cNvSpPr>
                <a:spLocks noRot="1" noChangeAspect="1" noMove="1" noResize="1" noEditPoints="1" noAdjustHandles="1" noChangeArrowheads="1" noChangeShapeType="1" noTextEdit="1"/>
              </p:cNvSpPr>
              <p:nvPr/>
            </p:nvSpPr>
            <p:spPr>
              <a:xfrm>
                <a:off x="2924433" y="2366756"/>
                <a:ext cx="1197892" cy="400110"/>
              </a:xfrm>
              <a:prstGeom prst="rect">
                <a:avLst/>
              </a:prstGeom>
              <a:blipFill>
                <a:blip r:embed="rId4"/>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1564D642-5105-436E-B20E-9B332265E2F5}"/>
                  </a:ext>
                </a:extLst>
              </p:cNvPr>
              <p:cNvSpPr/>
              <p:nvPr/>
            </p:nvSpPr>
            <p:spPr>
              <a:xfrm>
                <a:off x="390438" y="2897893"/>
                <a:ext cx="6265882" cy="398955"/>
              </a:xfrm>
              <a:prstGeom prst="rect">
                <a:avLst/>
              </a:prstGeom>
            </p:spPr>
            <p:txBody>
              <a:bodyPr wrap="none">
                <a:spAutoFit/>
              </a:bodyPr>
              <a:lstStyle/>
              <a:p>
                <a:pPr indent="457200">
                  <a:lnSpc>
                    <a:spcPct val="107000"/>
                  </a:lnSpc>
                  <a:spcAft>
                    <a:spcPts val="800"/>
                  </a:spcAft>
                </a:pPr>
                <a:r>
                  <a:rPr lang="en-US" sz="2000" kern="100" dirty="0">
                    <a:latin typeface="Times New Roman" panose="02020603050405020304" pitchFamily="18" charset="0"/>
                    <a:ea typeface="Calibri" panose="020F0502020204030204" pitchFamily="34" charset="0"/>
                    <a:cs typeface="Times New Roman" panose="02020603050405020304" pitchFamily="18" charset="0"/>
                  </a:rPr>
                  <a:t>Where </a:t>
                </a:r>
                <a14:m>
                  <m:oMath xmlns:m="http://schemas.openxmlformats.org/officeDocument/2006/math">
                    <m:r>
                      <a:rPr lang="en-US" sz="2000" i="1" kern="100">
                        <a:latin typeface="Cambria Math" panose="02040503050406030204" pitchFamily="18" charset="0"/>
                        <a:ea typeface="Calibri" panose="020F0502020204030204" pitchFamily="34" charset="0"/>
                        <a:cs typeface="Times New Roman" panose="02020603050405020304" pitchFamily="18" charset="0"/>
                      </a:rPr>
                      <m:t>𝑒</m:t>
                    </m:r>
                  </m:oMath>
                </a14:m>
                <a:r>
                  <a:rPr lang="en-US" sz="2000" kern="100" dirty="0">
                    <a:latin typeface="Times New Roman" panose="02020603050405020304" pitchFamily="18" charset="0"/>
                    <a:ea typeface="Calibri" panose="020F0502020204030204" pitchFamily="34" charset="0"/>
                    <a:cs typeface="Times New Roman" panose="02020603050405020304" pitchFamily="18" charset="0"/>
                  </a:rPr>
                  <a:t> is the elementary charge </a:t>
                </a:r>
                <a14:m>
                  <m:oMath xmlns:m="http://schemas.openxmlformats.org/officeDocument/2006/math">
                    <m:d>
                      <m:dPr>
                        <m:ctrlPr>
                          <a:rPr lang="en-US" sz="2000" i="1" kern="100">
                            <a:latin typeface="Cambria Math" panose="02040503050406030204" pitchFamily="18" charset="0"/>
                            <a:ea typeface="Calibri" panose="020F0502020204030204" pitchFamily="34" charset="0"/>
                            <a:cs typeface="Times New Roman" panose="02020603050405020304" pitchFamily="18" charset="0"/>
                          </a:rPr>
                        </m:ctrlPr>
                      </m:dPr>
                      <m:e>
                        <m:r>
                          <a:rPr lang="en-US" sz="2000" i="1" kern="100">
                            <a:latin typeface="Cambria Math" panose="02040503050406030204" pitchFamily="18" charset="0"/>
                            <a:ea typeface="Calibri" panose="020F0502020204030204" pitchFamily="34" charset="0"/>
                            <a:cs typeface="Times New Roman" panose="02020603050405020304" pitchFamily="18" charset="0"/>
                          </a:rPr>
                          <m:t>𝑒</m:t>
                        </m:r>
                        <m:r>
                          <a:rPr lang="en-US" sz="2000" i="1" kern="100">
                            <a:latin typeface="Cambria Math" panose="02040503050406030204" pitchFamily="18" charset="0"/>
                            <a:ea typeface="Calibri" panose="020F0502020204030204" pitchFamily="34" charset="0"/>
                            <a:cs typeface="Times New Roman" panose="02020603050405020304" pitchFamily="18" charset="0"/>
                          </a:rPr>
                          <m:t>=1.6×</m:t>
                        </m:r>
                        <m:sSup>
                          <m:sSupPr>
                            <m:ctrlPr>
                              <a:rPr lang="en-US" sz="2000" i="1" kern="100">
                                <a:latin typeface="Cambria Math" panose="02040503050406030204" pitchFamily="18" charset="0"/>
                                <a:ea typeface="Calibri" panose="020F0502020204030204" pitchFamily="34" charset="0"/>
                                <a:cs typeface="Times New Roman" panose="02020603050405020304" pitchFamily="18" charset="0"/>
                              </a:rPr>
                            </m:ctrlPr>
                          </m:sSupPr>
                          <m:e>
                            <m:r>
                              <a:rPr lang="en-US" sz="2000" i="1" kern="100">
                                <a:latin typeface="Cambria Math" panose="02040503050406030204" pitchFamily="18" charset="0"/>
                                <a:ea typeface="Calibri" panose="020F0502020204030204" pitchFamily="34" charset="0"/>
                                <a:cs typeface="Times New Roman" panose="02020603050405020304" pitchFamily="18" charset="0"/>
                              </a:rPr>
                              <m:t>10</m:t>
                            </m:r>
                          </m:e>
                          <m:sup>
                            <m:r>
                              <a:rPr lang="en-US" sz="2000" i="1" kern="100">
                                <a:latin typeface="Cambria Math" panose="02040503050406030204" pitchFamily="18" charset="0"/>
                                <a:ea typeface="Calibri" panose="020F0502020204030204" pitchFamily="34" charset="0"/>
                                <a:cs typeface="Times New Roman" panose="02020603050405020304" pitchFamily="18" charset="0"/>
                              </a:rPr>
                              <m:t>−19</m:t>
                            </m:r>
                          </m:sup>
                        </m:sSup>
                        <m:r>
                          <a:rPr lang="en-US" sz="2000" i="1" kern="100">
                            <a:latin typeface="Cambria Math" panose="02040503050406030204" pitchFamily="18" charset="0"/>
                            <a:ea typeface="Calibri" panose="020F0502020204030204" pitchFamily="34" charset="0"/>
                            <a:cs typeface="Times New Roman" panose="02020603050405020304" pitchFamily="18" charset="0"/>
                          </a:rPr>
                          <m:t>𝐶</m:t>
                        </m:r>
                      </m:e>
                    </m:d>
                  </m:oMath>
                </a14:m>
                <a:endParaRPr lang="en-US" sz="2000" kern="1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5" name="Rectangle 4">
                <a:extLst>
                  <a:ext uri="{FF2B5EF4-FFF2-40B4-BE49-F238E27FC236}">
                    <a16:creationId xmlns:a16="http://schemas.microsoft.com/office/drawing/2014/main" id="{1564D642-5105-436E-B20E-9B332265E2F5}"/>
                  </a:ext>
                </a:extLst>
              </p:cNvPr>
              <p:cNvSpPr>
                <a:spLocks noRot="1" noChangeAspect="1" noMove="1" noResize="1" noEditPoints="1" noAdjustHandles="1" noChangeArrowheads="1" noChangeShapeType="1" noTextEdit="1"/>
              </p:cNvSpPr>
              <p:nvPr/>
            </p:nvSpPr>
            <p:spPr>
              <a:xfrm>
                <a:off x="390438" y="2897893"/>
                <a:ext cx="6265882" cy="398955"/>
              </a:xfrm>
              <a:prstGeom prst="rect">
                <a:avLst/>
              </a:prstGeom>
              <a:blipFill>
                <a:blip r:embed="rId5"/>
                <a:stretch>
                  <a:fillRect t="-7576"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5BCD0465-7A08-4912-BB59-3A8B4106CAD4}"/>
                  </a:ext>
                </a:extLst>
              </p:cNvPr>
              <p:cNvSpPr/>
              <p:nvPr/>
            </p:nvSpPr>
            <p:spPr>
              <a:xfrm>
                <a:off x="2650565" y="3839558"/>
                <a:ext cx="2441887" cy="64812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𝑛</m:t>
                      </m:r>
                      <m:r>
                        <a:rPr lang="en-US">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𝑞</m:t>
                          </m:r>
                        </m:num>
                        <m:den>
                          <m:r>
                            <a:rPr lang="en-US" i="1">
                              <a:latin typeface="Cambria Math" panose="02040503050406030204" pitchFamily="18" charset="0"/>
                            </a:rPr>
                            <m:t>𝑒</m:t>
                          </m:r>
                        </m:den>
                      </m:f>
                      <m:r>
                        <a:rPr lang="en-US">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1.4</m:t>
                          </m:r>
                          <m:r>
                            <a:rPr lang="en-GB" b="0" i="0" smtClean="0">
                              <a:latin typeface="Cambria Math" panose="02040503050406030204" pitchFamily="18" charset="0"/>
                            </a:rPr>
                            <m:t>3</m:t>
                          </m:r>
                          <m:r>
                            <a:rPr lang="en-US">
                              <a:latin typeface="Cambria Math" panose="02040503050406030204" pitchFamily="18" charset="0"/>
                            </a:rPr>
                            <m:t>×</m:t>
                          </m:r>
                          <m:sSup>
                            <m:sSupPr>
                              <m:ctrlPr>
                                <a:rPr lang="en-US" i="1">
                                  <a:latin typeface="Cambria Math" panose="02040503050406030204" pitchFamily="18" charset="0"/>
                                </a:rPr>
                              </m:ctrlPr>
                            </m:sSupPr>
                            <m:e>
                              <m:r>
                                <a:rPr lang="en-US">
                                  <a:latin typeface="Cambria Math" panose="02040503050406030204" pitchFamily="18" charset="0"/>
                                </a:rPr>
                                <m:t>10</m:t>
                              </m:r>
                            </m:e>
                            <m:sup>
                              <m:r>
                                <a:rPr lang="en-US">
                                  <a:latin typeface="Cambria Math" panose="02040503050406030204" pitchFamily="18" charset="0"/>
                                </a:rPr>
                                <m:t>−16</m:t>
                              </m:r>
                            </m:sup>
                          </m:sSup>
                          <m:r>
                            <a:rPr lang="en-US" i="1">
                              <a:latin typeface="Cambria Math" panose="02040503050406030204" pitchFamily="18" charset="0"/>
                            </a:rPr>
                            <m:t>𝐶</m:t>
                          </m:r>
                        </m:num>
                        <m:den>
                          <m:r>
                            <a:rPr lang="en-US">
                              <a:latin typeface="Cambria Math" panose="02040503050406030204" pitchFamily="18" charset="0"/>
                            </a:rPr>
                            <m:t>1.6×</m:t>
                          </m:r>
                          <m:sSup>
                            <m:sSupPr>
                              <m:ctrlPr>
                                <a:rPr lang="en-US" i="1">
                                  <a:latin typeface="Cambria Math" panose="02040503050406030204" pitchFamily="18" charset="0"/>
                                </a:rPr>
                              </m:ctrlPr>
                            </m:sSupPr>
                            <m:e>
                              <m:r>
                                <a:rPr lang="en-US">
                                  <a:latin typeface="Cambria Math" panose="02040503050406030204" pitchFamily="18" charset="0"/>
                                </a:rPr>
                                <m:t>10</m:t>
                              </m:r>
                            </m:e>
                            <m:sup>
                              <m:r>
                                <a:rPr lang="en-US">
                                  <a:latin typeface="Cambria Math" panose="02040503050406030204" pitchFamily="18" charset="0"/>
                                </a:rPr>
                                <m:t>−19</m:t>
                              </m:r>
                            </m:sup>
                          </m:sSup>
                          <m:r>
                            <a:rPr lang="en-US" i="1">
                              <a:latin typeface="Cambria Math" panose="02040503050406030204" pitchFamily="18" charset="0"/>
                            </a:rPr>
                            <m:t>𝐶</m:t>
                          </m:r>
                        </m:den>
                      </m:f>
                    </m:oMath>
                  </m:oMathPara>
                </a14:m>
                <a:endParaRPr lang="en-US" dirty="0"/>
              </a:p>
            </p:txBody>
          </p:sp>
        </mc:Choice>
        <mc:Fallback xmlns="">
          <p:sp>
            <p:nvSpPr>
              <p:cNvPr id="14" name="Rectangle 13">
                <a:extLst>
                  <a:ext uri="{FF2B5EF4-FFF2-40B4-BE49-F238E27FC236}">
                    <a16:creationId xmlns:a16="http://schemas.microsoft.com/office/drawing/2014/main" id="{5BCD0465-7A08-4912-BB59-3A8B4106CAD4}"/>
                  </a:ext>
                </a:extLst>
              </p:cNvPr>
              <p:cNvSpPr>
                <a:spLocks noRot="1" noChangeAspect="1" noMove="1" noResize="1" noEditPoints="1" noAdjustHandles="1" noChangeArrowheads="1" noChangeShapeType="1" noTextEdit="1"/>
              </p:cNvSpPr>
              <p:nvPr/>
            </p:nvSpPr>
            <p:spPr>
              <a:xfrm>
                <a:off x="2650565" y="3839558"/>
                <a:ext cx="2441887" cy="648126"/>
              </a:xfrm>
              <a:prstGeom prst="rect">
                <a:avLst/>
              </a:prstGeom>
              <a:blipFill>
                <a:blip r:embed="rId6"/>
                <a:stretch>
                  <a:fillRect b="-38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24154D93-4C7E-433F-BE52-CC2B34D6492A}"/>
                  </a:ext>
                </a:extLst>
              </p:cNvPr>
              <p:cNvSpPr/>
              <p:nvPr/>
            </p:nvSpPr>
            <p:spPr>
              <a:xfrm>
                <a:off x="3234716" y="4845728"/>
                <a:ext cx="106067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𝑛</m:t>
                      </m:r>
                      <m:r>
                        <a:rPr lang="en-US" i="1" smtClean="0">
                          <a:latin typeface="Cambria Math" panose="02040503050406030204" pitchFamily="18" charset="0"/>
                          <a:ea typeface="Cambria Math" panose="02040503050406030204" pitchFamily="18" charset="0"/>
                        </a:rPr>
                        <m:t>≈</m:t>
                      </m:r>
                      <m:r>
                        <a:rPr lang="en-US">
                          <a:latin typeface="Cambria Math" panose="02040503050406030204" pitchFamily="18" charset="0"/>
                        </a:rPr>
                        <m:t>89</m:t>
                      </m:r>
                      <m:r>
                        <a:rPr lang="en-GB" b="0" i="0" smtClean="0">
                          <a:latin typeface="Cambria Math" panose="02040503050406030204" pitchFamily="18" charset="0"/>
                        </a:rPr>
                        <m:t>4</m:t>
                      </m:r>
                    </m:oMath>
                  </m:oMathPara>
                </a14:m>
                <a:endParaRPr lang="en-US" dirty="0"/>
              </a:p>
            </p:txBody>
          </p:sp>
        </mc:Choice>
        <mc:Fallback xmlns="">
          <p:sp>
            <p:nvSpPr>
              <p:cNvPr id="15" name="Rectangle 14">
                <a:extLst>
                  <a:ext uri="{FF2B5EF4-FFF2-40B4-BE49-F238E27FC236}">
                    <a16:creationId xmlns:a16="http://schemas.microsoft.com/office/drawing/2014/main" id="{24154D93-4C7E-433F-BE52-CC2B34D6492A}"/>
                  </a:ext>
                </a:extLst>
              </p:cNvPr>
              <p:cNvSpPr>
                <a:spLocks noRot="1" noChangeAspect="1" noMove="1" noResize="1" noEditPoints="1" noAdjustHandles="1" noChangeArrowheads="1" noChangeShapeType="1" noTextEdit="1"/>
              </p:cNvSpPr>
              <p:nvPr/>
            </p:nvSpPr>
            <p:spPr>
              <a:xfrm>
                <a:off x="3234716" y="4845728"/>
                <a:ext cx="1060675"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C53FD19-278F-4D51-A145-76763E13FB86}"/>
                  </a:ext>
                </a:extLst>
              </p:cNvPr>
              <p:cNvSpPr/>
              <p:nvPr/>
            </p:nvSpPr>
            <p:spPr>
              <a:xfrm>
                <a:off x="205530" y="5503752"/>
                <a:ext cx="8563940" cy="830997"/>
              </a:xfrm>
              <a:prstGeom prst="rect">
                <a:avLst/>
              </a:prstGeom>
            </p:spPr>
            <p:txBody>
              <a:bodyPr wrap="square">
                <a:spAutoFit/>
              </a:bodyPr>
              <a:lstStyle/>
              <a:p>
                <a:pPr algn="just"/>
                <a:r>
                  <a:rPr lang="en-US" sz="2400" dirty="0">
                    <a:latin typeface="Times New Roman" panose="02020603050405020304" pitchFamily="18" charset="0"/>
                    <a:ea typeface="Calibri" panose="020F0502020204030204" pitchFamily="34" charset="0"/>
                    <a:cs typeface="Times New Roman" panose="02020603050405020304" pitchFamily="18" charset="0"/>
                  </a:rPr>
                  <a:t>Each sphere must have approximately </a:t>
                </a:r>
                <a:r>
                  <a:rPr lang="en-US" sz="2400" b="1" dirty="0">
                    <a:latin typeface="Times New Roman" panose="02020603050405020304" pitchFamily="18" charset="0"/>
                    <a:ea typeface="Calibri" panose="020F0502020204030204" pitchFamily="34" charset="0"/>
                    <a:cs typeface="Times New Roman" panose="02020603050405020304" pitchFamily="18" charset="0"/>
                  </a:rPr>
                  <a:t>894 excess electrons</a:t>
                </a:r>
                <a:r>
                  <a:rPr lang="en-US" sz="2400" dirty="0">
                    <a:latin typeface="Times New Roman" panose="02020603050405020304" pitchFamily="18" charset="0"/>
                    <a:ea typeface="Calibri" panose="020F0502020204030204" pitchFamily="34" charset="0"/>
                    <a:cs typeface="Times New Roman" panose="02020603050405020304" pitchFamily="18" charset="0"/>
                  </a:rPr>
                  <a:t> to create a repulsive force of </a:t>
                </a:r>
                <a14:m>
                  <m:oMath xmlns:m="http://schemas.openxmlformats.org/officeDocument/2006/math">
                    <m:r>
                      <a:rPr lang="en-US" sz="2400" i="1">
                        <a:latin typeface="Cambria Math" panose="02040503050406030204" pitchFamily="18" charset="0"/>
                        <a:ea typeface="Calibri" panose="020F0502020204030204" pitchFamily="34" charset="0"/>
                        <a:cs typeface="Times New Roman" panose="02020603050405020304" pitchFamily="18" charset="0"/>
                      </a:rPr>
                      <m:t>4.57×</m:t>
                    </m:r>
                    <m:sSup>
                      <m:sSupPr>
                        <m:ctrlPr>
                          <a:rPr lang="en-US" sz="2400" i="1">
                            <a:latin typeface="Cambria Math" panose="02040503050406030204" pitchFamily="18" charset="0"/>
                            <a:cs typeface="Times New Roman" panose="02020603050405020304" pitchFamily="18" charset="0"/>
                          </a:rPr>
                        </m:ctrlPr>
                      </m:sSupPr>
                      <m:e>
                        <m:r>
                          <a:rPr lang="en-US" sz="2400" i="1">
                            <a:latin typeface="Cambria Math" panose="02040503050406030204" pitchFamily="18" charset="0"/>
                            <a:ea typeface="Calibri" panose="020F0502020204030204" pitchFamily="34" charset="0"/>
                            <a:cs typeface="Times New Roman" panose="02020603050405020304" pitchFamily="18" charset="0"/>
                          </a:rPr>
                          <m:t>10</m:t>
                        </m:r>
                      </m:e>
                      <m:sup>
                        <m:r>
                          <a:rPr lang="en-US" sz="2400" i="1">
                            <a:latin typeface="Cambria Math" panose="02040503050406030204" pitchFamily="18" charset="0"/>
                            <a:ea typeface="Calibri" panose="020F0502020204030204" pitchFamily="34" charset="0"/>
                            <a:cs typeface="Times New Roman" panose="02020603050405020304" pitchFamily="18" charset="0"/>
                          </a:rPr>
                          <m:t>−21</m:t>
                        </m:r>
                      </m:sup>
                    </m:sSup>
                  </m:oMath>
                </a14:m>
                <a:r>
                  <a:rPr lang="en-US" sz="2400" dirty="0">
                    <a:latin typeface="Times New Roman" panose="02020603050405020304" pitchFamily="18" charset="0"/>
                    <a:ea typeface="Calibri" panose="020F0502020204030204" pitchFamily="34" charset="0"/>
                    <a:cs typeface="Times New Roman" panose="02020603050405020304" pitchFamily="18" charset="0"/>
                  </a:rPr>
                  <a:t>N between them.</a:t>
                </a:r>
                <a:endParaRPr lang="en-US" sz="2400" dirty="0">
                  <a:latin typeface="Times New Roman" panose="02020603050405020304" pitchFamily="18" charset="0"/>
                  <a:cs typeface="Times New Roman" panose="02020603050405020304" pitchFamily="18" charset="0"/>
                </a:endParaRPr>
              </a:p>
            </p:txBody>
          </p:sp>
        </mc:Choice>
        <mc:Fallback xmlns="">
          <p:sp>
            <p:nvSpPr>
              <p:cNvPr id="16" name="Rectangle 15">
                <a:extLst>
                  <a:ext uri="{FF2B5EF4-FFF2-40B4-BE49-F238E27FC236}">
                    <a16:creationId xmlns:a16="http://schemas.microsoft.com/office/drawing/2014/main" id="{CC53FD19-278F-4D51-A145-76763E13FB86}"/>
                  </a:ext>
                </a:extLst>
              </p:cNvPr>
              <p:cNvSpPr>
                <a:spLocks noRot="1" noChangeAspect="1" noMove="1" noResize="1" noEditPoints="1" noAdjustHandles="1" noChangeArrowheads="1" noChangeShapeType="1" noTextEdit="1"/>
              </p:cNvSpPr>
              <p:nvPr/>
            </p:nvSpPr>
            <p:spPr>
              <a:xfrm>
                <a:off x="205530" y="5503752"/>
                <a:ext cx="8563940" cy="830997"/>
              </a:xfrm>
              <a:prstGeom prst="rect">
                <a:avLst/>
              </a:prstGeom>
              <a:blipFill>
                <a:blip r:embed="rId8"/>
                <a:stretch>
                  <a:fillRect l="-1185" t="-6061" r="-1037" b="-16667"/>
                </a:stretch>
              </a:blipFill>
            </p:spPr>
            <p:txBody>
              <a:bodyPr/>
              <a:lstStyle/>
              <a:p>
                <a:r>
                  <a:rPr lang="en-US">
                    <a:noFill/>
                  </a:rPr>
                  <a:t> </a:t>
                </a:r>
              </a:p>
            </p:txBody>
          </p:sp>
        </mc:Fallback>
      </mc:AlternateContent>
    </p:spTree>
    <p:extLst>
      <p:ext uri="{BB962C8B-B14F-4D97-AF65-F5344CB8AC3E}">
        <p14:creationId xmlns:p14="http://schemas.microsoft.com/office/powerpoint/2010/main" val="3888600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6</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487F2406-70BD-4EE7-A55C-BB33CFB09CE2}"/>
                  </a:ext>
                </a:extLst>
              </p:cNvPr>
              <p:cNvSpPr/>
              <p:nvPr/>
            </p:nvSpPr>
            <p:spPr>
              <a:xfrm>
                <a:off x="81894" y="822442"/>
                <a:ext cx="8686799" cy="3044295"/>
              </a:xfrm>
              <a:prstGeom prst="rect">
                <a:avLst/>
              </a:prstGeom>
            </p:spPr>
            <p:txBody>
              <a:bodyPr wrap="square">
                <a:spAutoFit/>
              </a:bodyPr>
              <a:lstStyle/>
              <a:p>
                <a:pPr>
                  <a:lnSpc>
                    <a:spcPct val="107000"/>
                  </a:lnSpc>
                  <a:spcAft>
                    <a:spcPts val="800"/>
                  </a:spcAft>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A small object carrying a charge of </a:t>
                </a:r>
                <a14:m>
                  <m:oMath xmlns:m="http://schemas.openxmlformats.org/officeDocument/2006/math">
                    <m:r>
                      <a:rPr lang="en-US" sz="2400" i="1" kern="100">
                        <a:latin typeface="Cambria Math" panose="02040503050406030204" pitchFamily="18" charset="0"/>
                        <a:ea typeface="Calibri" panose="020F0502020204030204" pitchFamily="34" charset="0"/>
                        <a:cs typeface="Times New Roman" panose="02020603050405020304" pitchFamily="18" charset="0"/>
                      </a:rPr>
                      <m:t>−5×</m:t>
                    </m:r>
                    <m:sSup>
                      <m:sSupPr>
                        <m:ctrlPr>
                          <a:rPr lang="en-US" sz="2400" i="1" kern="100">
                            <a:latin typeface="Cambria Math" panose="02040503050406030204" pitchFamily="18" charset="0"/>
                            <a:ea typeface="Calibri" panose="020F0502020204030204" pitchFamily="34" charset="0"/>
                            <a:cs typeface="Times New Roman" panose="02020603050405020304" pitchFamily="18" charset="0"/>
                          </a:rPr>
                        </m:ctrlPr>
                      </m:sSupPr>
                      <m:e>
                        <m:r>
                          <a:rPr lang="en-US" sz="2400" i="1" kern="100">
                            <a:latin typeface="Cambria Math" panose="02040503050406030204" pitchFamily="18" charset="0"/>
                            <a:ea typeface="Calibri" panose="020F0502020204030204" pitchFamily="34" charset="0"/>
                            <a:cs typeface="Times New Roman" panose="02020603050405020304" pitchFamily="18" charset="0"/>
                          </a:rPr>
                          <m:t>10</m:t>
                        </m:r>
                      </m:e>
                      <m:sup>
                        <m:r>
                          <a:rPr lang="en-US" sz="2400" i="1" kern="100">
                            <a:latin typeface="Cambria Math" panose="02040503050406030204" pitchFamily="18" charset="0"/>
                            <a:ea typeface="Calibri" panose="020F0502020204030204" pitchFamily="34" charset="0"/>
                            <a:cs typeface="Times New Roman" panose="02020603050405020304" pitchFamily="18" charset="0"/>
                          </a:rPr>
                          <m:t>−9</m:t>
                        </m:r>
                      </m:sup>
                    </m:sSup>
                    <m:r>
                      <a:rPr lang="en-US" sz="2400" i="1" kern="100">
                        <a:latin typeface="Cambria Math" panose="02040503050406030204" pitchFamily="18" charset="0"/>
                        <a:ea typeface="Calibri" panose="020F0502020204030204" pitchFamily="34" charset="0"/>
                        <a:cs typeface="Times New Roman" panose="02020603050405020304" pitchFamily="18" charset="0"/>
                      </a:rPr>
                      <m:t>𝐶</m:t>
                    </m:r>
                    <m:r>
                      <a:rPr lang="en-US" sz="2400" i="1" kern="100">
                        <a:latin typeface="Cambria Math" panose="02040503050406030204" pitchFamily="18" charset="0"/>
                        <a:ea typeface="Calibri" panose="020F0502020204030204" pitchFamily="34" charset="0"/>
                        <a:cs typeface="Times New Roman" panose="02020603050405020304" pitchFamily="18" charset="0"/>
                      </a:rPr>
                      <m:t> </m:t>
                    </m:r>
                  </m:oMath>
                </a14:m>
                <a:r>
                  <a:rPr lang="en-US" sz="2400" kern="100" dirty="0">
                    <a:latin typeface="Times New Roman" panose="02020603050405020304" pitchFamily="18" charset="0"/>
                    <a:ea typeface="Calibri" panose="020F0502020204030204" pitchFamily="34" charset="0"/>
                    <a:cs typeface="Times New Roman" panose="02020603050405020304" pitchFamily="18" charset="0"/>
                  </a:rPr>
                  <a:t>is acted upon by a downward force of 20.0 nN when placed at a certain point in an electric field. </a:t>
                </a:r>
              </a:p>
              <a:p>
                <a:pPr marL="457200" indent="-457200">
                  <a:lnSpc>
                    <a:spcPct val="107000"/>
                  </a:lnSpc>
                  <a:spcAft>
                    <a:spcPts val="800"/>
                  </a:spcAft>
                  <a:buAutoNum type="alphaLcParenBoth"/>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What is the magnitude and direction of the electric field at the point in question? </a:t>
                </a:r>
              </a:p>
              <a:p>
                <a:pPr marL="457200" indent="-457200">
                  <a:lnSpc>
                    <a:spcPct val="107000"/>
                  </a:lnSpc>
                  <a:spcAft>
                    <a:spcPts val="800"/>
                  </a:spcAft>
                  <a:buAutoNum type="alphaLcParenBoth"/>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What would be the magnitude and direction of the force acting on a proton placed at this same point in the electric field?</a:t>
                </a:r>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 name="Rectangle 3">
                <a:extLst>
                  <a:ext uri="{FF2B5EF4-FFF2-40B4-BE49-F238E27FC236}">
                    <a16:creationId xmlns:a16="http://schemas.microsoft.com/office/drawing/2014/main" id="{487F2406-70BD-4EE7-A55C-BB33CFB09CE2}"/>
                  </a:ext>
                </a:extLst>
              </p:cNvPr>
              <p:cNvSpPr>
                <a:spLocks noRot="1" noChangeAspect="1" noMove="1" noResize="1" noEditPoints="1" noAdjustHandles="1" noChangeArrowheads="1" noChangeShapeType="1" noTextEdit="1"/>
              </p:cNvSpPr>
              <p:nvPr/>
            </p:nvSpPr>
            <p:spPr>
              <a:xfrm>
                <a:off x="81894" y="822442"/>
                <a:ext cx="8686799" cy="3044295"/>
              </a:xfrm>
              <a:prstGeom prst="rect">
                <a:avLst/>
              </a:prstGeom>
              <a:blipFill>
                <a:blip r:embed="rId2"/>
                <a:stretch>
                  <a:fillRect l="-1053" t="-1603" r="-1684" b="-3607"/>
                </a:stretch>
              </a:blipFill>
            </p:spPr>
            <p:txBody>
              <a:bodyPr/>
              <a:lstStyle/>
              <a:p>
                <a:r>
                  <a:rPr lang="en-US">
                    <a:noFill/>
                  </a:rPr>
                  <a:t> </a:t>
                </a:r>
              </a:p>
            </p:txBody>
          </p:sp>
        </mc:Fallback>
      </mc:AlternateContent>
    </p:spTree>
    <p:extLst>
      <p:ext uri="{BB962C8B-B14F-4D97-AF65-F5344CB8AC3E}">
        <p14:creationId xmlns:p14="http://schemas.microsoft.com/office/powerpoint/2010/main" val="2458867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6: ANSWER</a:t>
            </a:r>
          </a:p>
        </p:txBody>
      </p:sp>
      <p:sp>
        <p:nvSpPr>
          <p:cNvPr id="8" name="Rectangle 18">
            <a:extLst>
              <a:ext uri="{FF2B5EF4-FFF2-40B4-BE49-F238E27FC236}">
                <a16:creationId xmlns:a16="http://schemas.microsoft.com/office/drawing/2014/main" id="{5EEF21D8-E621-436B-8AEB-69574937C03E}"/>
              </a:ext>
            </a:extLst>
          </p:cNvPr>
          <p:cNvSpPr>
            <a:spLocks noChangeArrowheads="1"/>
          </p:cNvSpPr>
          <p:nvPr/>
        </p:nvSpPr>
        <p:spPr bwMode="auto">
          <a:xfrm>
            <a:off x="-1" y="2833382"/>
            <a:ext cx="64595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(a) </a:t>
            </a:r>
            <a:r>
              <a:rPr lang="en-US" altLang="en-US" sz="2400" kern="0" dirty="0">
                <a:solidFill>
                  <a:srgbClr val="080800"/>
                </a:solidFill>
                <a:cs typeface="Calibri" panose="020F0502020204030204" pitchFamily="34" charset="0"/>
              </a:rPr>
              <a:t>Magnitude and Direction of the Electric Field</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D793F0B2-ACFC-4B1F-A950-3E22D572280E}"/>
                  </a:ext>
                </a:extLst>
              </p:cNvPr>
              <p:cNvSpPr/>
              <p:nvPr/>
            </p:nvSpPr>
            <p:spPr>
              <a:xfrm>
                <a:off x="0" y="747641"/>
                <a:ext cx="8464492" cy="1954189"/>
              </a:xfrm>
              <a:prstGeom prst="rect">
                <a:avLst/>
              </a:prstGeom>
            </p:spPr>
            <p:txBody>
              <a:bodyPr wrap="square">
                <a:spAutoFit/>
              </a:bodyPr>
              <a:lstStyle/>
              <a:p>
                <a:pPr>
                  <a:lnSpc>
                    <a:spcPct val="107000"/>
                  </a:lnSpc>
                  <a:spcAft>
                    <a:spcPts val="800"/>
                  </a:spcAft>
                </a:pPr>
                <a:r>
                  <a:rPr lang="en-US" sz="2400" b="1" kern="100" dirty="0">
                    <a:latin typeface="Times New Roman" panose="02020603050405020304" pitchFamily="18" charset="0"/>
                    <a:ea typeface="Calibri" panose="020F0502020204030204" pitchFamily="34" charset="0"/>
                    <a:cs typeface="Times New Roman" panose="02020603050405020304" pitchFamily="18" charset="0"/>
                  </a:rPr>
                  <a:t>Given:</a:t>
                </a: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Charge on the object: </a:t>
                </a:r>
                <a14:m>
                  <m:oMath xmlns:m="http://schemas.openxmlformats.org/officeDocument/2006/math">
                    <m:r>
                      <a:rPr lang="en-US" sz="2400" i="1" kern="100">
                        <a:latin typeface="Cambria Math" panose="02040503050406030204" pitchFamily="18" charset="0"/>
                        <a:ea typeface="Calibri" panose="020F0502020204030204" pitchFamily="34" charset="0"/>
                        <a:cs typeface="Times New Roman" panose="02020603050405020304" pitchFamily="18" charset="0"/>
                      </a:rPr>
                      <m:t>𝑞</m:t>
                    </m:r>
                    <m:r>
                      <a:rPr lang="en-US" sz="2400" i="1" kern="100">
                        <a:latin typeface="Cambria Math" panose="02040503050406030204" pitchFamily="18" charset="0"/>
                        <a:ea typeface="Calibri" panose="020F0502020204030204" pitchFamily="34" charset="0"/>
                        <a:cs typeface="Times New Roman" panose="02020603050405020304" pitchFamily="18" charset="0"/>
                      </a:rPr>
                      <m:t>=−5×</m:t>
                    </m:r>
                    <m:sSup>
                      <m:sSupPr>
                        <m:ctrlPr>
                          <a:rPr lang="en-US" sz="2400" i="1" kern="100">
                            <a:latin typeface="Cambria Math" panose="02040503050406030204" pitchFamily="18" charset="0"/>
                            <a:ea typeface="Calibri" panose="020F0502020204030204" pitchFamily="34" charset="0"/>
                            <a:cs typeface="Times New Roman" panose="02020603050405020304" pitchFamily="18" charset="0"/>
                          </a:rPr>
                        </m:ctrlPr>
                      </m:sSupPr>
                      <m:e>
                        <m:r>
                          <a:rPr lang="en-US" sz="2400" i="1" kern="100">
                            <a:latin typeface="Cambria Math" panose="02040503050406030204" pitchFamily="18" charset="0"/>
                            <a:ea typeface="Calibri" panose="020F0502020204030204" pitchFamily="34" charset="0"/>
                            <a:cs typeface="Times New Roman" panose="02020603050405020304" pitchFamily="18" charset="0"/>
                          </a:rPr>
                          <m:t>10</m:t>
                        </m:r>
                      </m:e>
                      <m:sup>
                        <m:r>
                          <a:rPr lang="en-US" sz="2400" i="1" kern="100">
                            <a:latin typeface="Cambria Math" panose="02040503050406030204" pitchFamily="18" charset="0"/>
                            <a:ea typeface="Calibri" panose="020F0502020204030204" pitchFamily="34" charset="0"/>
                            <a:cs typeface="Times New Roman" panose="02020603050405020304" pitchFamily="18" charset="0"/>
                          </a:rPr>
                          <m:t>−9</m:t>
                        </m:r>
                      </m:sup>
                    </m:sSup>
                    <m:r>
                      <a:rPr lang="en-US" sz="2400" i="1" kern="100">
                        <a:latin typeface="Cambria Math" panose="02040503050406030204" pitchFamily="18" charset="0"/>
                        <a:ea typeface="Calibri" panose="020F0502020204030204" pitchFamily="34" charset="0"/>
                        <a:cs typeface="Times New Roman" panose="02020603050405020304" pitchFamily="18" charset="0"/>
                      </a:rPr>
                      <m:t>𝐶</m:t>
                    </m:r>
                  </m:oMath>
                </a14:m>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Force acting on the object: </a:t>
                </a:r>
                <a14:m>
                  <m:oMath xmlns:m="http://schemas.openxmlformats.org/officeDocument/2006/math">
                    <m:r>
                      <a:rPr lang="en-US" sz="2400" i="1" kern="100">
                        <a:latin typeface="Cambria Math" panose="02040503050406030204" pitchFamily="18" charset="0"/>
                        <a:ea typeface="Calibri" panose="020F0502020204030204" pitchFamily="34" charset="0"/>
                        <a:cs typeface="Times New Roman" panose="02020603050405020304" pitchFamily="18" charset="0"/>
                      </a:rPr>
                      <m:t>𝐹</m:t>
                    </m:r>
                    <m:r>
                      <a:rPr lang="en-US" sz="2400" i="1" kern="100">
                        <a:latin typeface="Cambria Math" panose="02040503050406030204" pitchFamily="18" charset="0"/>
                        <a:ea typeface="Calibri" panose="020F0502020204030204" pitchFamily="34" charset="0"/>
                        <a:cs typeface="Times New Roman" panose="02020603050405020304" pitchFamily="18" charset="0"/>
                      </a:rPr>
                      <m:t>=20</m:t>
                    </m:r>
                    <m:r>
                      <a:rPr lang="en-US" sz="2400" i="1" kern="100">
                        <a:latin typeface="Cambria Math" panose="02040503050406030204" pitchFamily="18" charset="0"/>
                        <a:ea typeface="Calibri" panose="020F0502020204030204" pitchFamily="34" charset="0"/>
                        <a:cs typeface="Times New Roman" panose="02020603050405020304" pitchFamily="18" charset="0"/>
                      </a:rPr>
                      <m:t>𝑛𝑁</m:t>
                    </m:r>
                    <m:r>
                      <a:rPr lang="en-US" sz="2400" i="1" kern="100">
                        <a:latin typeface="Cambria Math" panose="02040503050406030204" pitchFamily="18" charset="0"/>
                        <a:ea typeface="Calibri" panose="020F0502020204030204" pitchFamily="34" charset="0"/>
                        <a:cs typeface="Times New Roman" panose="02020603050405020304" pitchFamily="18" charset="0"/>
                      </a:rPr>
                      <m:t>=20×</m:t>
                    </m:r>
                    <m:sSup>
                      <m:sSupPr>
                        <m:ctrlPr>
                          <a:rPr lang="en-US" sz="2400" i="1" kern="100">
                            <a:latin typeface="Cambria Math" panose="02040503050406030204" pitchFamily="18" charset="0"/>
                            <a:ea typeface="Calibri" panose="020F0502020204030204" pitchFamily="34" charset="0"/>
                            <a:cs typeface="Times New Roman" panose="02020603050405020304" pitchFamily="18" charset="0"/>
                          </a:rPr>
                        </m:ctrlPr>
                      </m:sSupPr>
                      <m:e>
                        <m:r>
                          <a:rPr lang="en-US" sz="2400" i="1" kern="100">
                            <a:latin typeface="Cambria Math" panose="02040503050406030204" pitchFamily="18" charset="0"/>
                            <a:ea typeface="Calibri" panose="020F0502020204030204" pitchFamily="34" charset="0"/>
                            <a:cs typeface="Times New Roman" panose="02020603050405020304" pitchFamily="18" charset="0"/>
                          </a:rPr>
                          <m:t>10</m:t>
                        </m:r>
                      </m:e>
                      <m:sup>
                        <m:r>
                          <a:rPr lang="en-US" sz="2400" i="1" kern="100">
                            <a:latin typeface="Cambria Math" panose="02040503050406030204" pitchFamily="18" charset="0"/>
                            <a:ea typeface="Calibri" panose="020F0502020204030204" pitchFamily="34" charset="0"/>
                            <a:cs typeface="Times New Roman" panose="02020603050405020304" pitchFamily="18" charset="0"/>
                          </a:rPr>
                          <m:t>−9</m:t>
                        </m:r>
                      </m:sup>
                    </m:sSup>
                    <m:r>
                      <a:rPr lang="en-US" sz="2400" i="1" kern="100">
                        <a:latin typeface="Cambria Math" panose="02040503050406030204" pitchFamily="18" charset="0"/>
                        <a:ea typeface="Calibri" panose="020F0502020204030204" pitchFamily="34" charset="0"/>
                        <a:cs typeface="Times New Roman" panose="02020603050405020304" pitchFamily="18" charset="0"/>
                      </a:rPr>
                      <m:t>𝑁</m:t>
                    </m:r>
                  </m:oMath>
                </a14:m>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The force is acting downward.</a:t>
                </a:r>
              </a:p>
            </p:txBody>
          </p:sp>
        </mc:Choice>
        <mc:Fallback xmlns="">
          <p:sp>
            <p:nvSpPr>
              <p:cNvPr id="4" name="Rectangle 3">
                <a:extLst>
                  <a:ext uri="{FF2B5EF4-FFF2-40B4-BE49-F238E27FC236}">
                    <a16:creationId xmlns:a16="http://schemas.microsoft.com/office/drawing/2014/main" id="{D793F0B2-ACFC-4B1F-A950-3E22D572280E}"/>
                  </a:ext>
                </a:extLst>
              </p:cNvPr>
              <p:cNvSpPr>
                <a:spLocks noRot="1" noChangeAspect="1" noMove="1" noResize="1" noEditPoints="1" noAdjustHandles="1" noChangeArrowheads="1" noChangeShapeType="1" noTextEdit="1"/>
              </p:cNvSpPr>
              <p:nvPr/>
            </p:nvSpPr>
            <p:spPr>
              <a:xfrm>
                <a:off x="0" y="747641"/>
                <a:ext cx="8464492" cy="1954189"/>
              </a:xfrm>
              <a:prstGeom prst="rect">
                <a:avLst/>
              </a:prstGeom>
              <a:blipFill>
                <a:blip r:embed="rId2"/>
                <a:stretch>
                  <a:fillRect l="-1080" t="-2500" b="-65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F3D0DEE1-29D6-4DE2-836E-A03A693A016A}"/>
                  </a:ext>
                </a:extLst>
              </p:cNvPr>
              <p:cNvSpPr/>
              <p:nvPr/>
            </p:nvSpPr>
            <p:spPr>
              <a:xfrm>
                <a:off x="390087" y="3328603"/>
                <a:ext cx="8661633" cy="856068"/>
              </a:xfrm>
              <a:prstGeom prst="rect">
                <a:avLst/>
              </a:prstGeom>
            </p:spPr>
            <p:txBody>
              <a:bodyPr wrap="square">
                <a:spAutoFit/>
              </a:bodyPr>
              <a:lstStyle/>
              <a:p>
                <a:pPr algn="just">
                  <a:lnSpc>
                    <a:spcPct val="107000"/>
                  </a:lnSpc>
                  <a:spcAft>
                    <a:spcPts val="800"/>
                  </a:spcAft>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The relationship between the electric field </a:t>
                </a:r>
                <a14:m>
                  <m:oMath xmlns:m="http://schemas.openxmlformats.org/officeDocument/2006/math">
                    <m:r>
                      <a:rPr lang="en-US" sz="2400" i="1" kern="0">
                        <a:latin typeface="Cambria Math" panose="02040503050406030204" pitchFamily="18" charset="0"/>
                        <a:ea typeface="Times New Roman" panose="02020603050405020304" pitchFamily="18" charset="0"/>
                        <a:cs typeface="Times New Roman" panose="02020603050405020304" pitchFamily="18" charset="0"/>
                      </a:rPr>
                      <m:t>(</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𝐸</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m:t>
                    </m:r>
                  </m:oMath>
                </a14:m>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 and the force</a:t>
                </a:r>
                <a14:m>
                  <m:oMath xmlns:m="http://schemas.openxmlformats.org/officeDocument/2006/math">
                    <m:r>
                      <a:rPr lang="en-US" sz="2400" i="1" kern="0">
                        <a:latin typeface="Cambria Math" panose="02040503050406030204" pitchFamily="18" charset="0"/>
                        <a:ea typeface="Times New Roman" panose="02020603050405020304" pitchFamily="18" charset="0"/>
                        <a:cs typeface="Times New Roman" panose="02020603050405020304" pitchFamily="18" charset="0"/>
                      </a:rPr>
                      <m:t> (</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𝐹</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m:t>
                    </m:r>
                  </m:oMath>
                </a14:m>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 acting on a charge </a:t>
                </a:r>
                <a14:m>
                  <m:oMath xmlns:m="http://schemas.openxmlformats.org/officeDocument/2006/math">
                    <m:r>
                      <a:rPr lang="en-US" sz="2400" i="1" kern="0">
                        <a:latin typeface="Cambria Math" panose="02040503050406030204" pitchFamily="18" charset="0"/>
                        <a:ea typeface="Times New Roman" panose="02020603050405020304" pitchFamily="18" charset="0"/>
                        <a:cs typeface="Times New Roman" panose="02020603050405020304" pitchFamily="18" charset="0"/>
                      </a:rPr>
                      <m:t>(</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𝑞</m:t>
                    </m:r>
                    <m:r>
                      <a:rPr lang="en-US" sz="2400" i="1" kern="0">
                        <a:latin typeface="Cambria Math" panose="02040503050406030204" pitchFamily="18" charset="0"/>
                        <a:ea typeface="Times New Roman" panose="02020603050405020304" pitchFamily="18" charset="0"/>
                        <a:cs typeface="Times New Roman" panose="02020603050405020304" pitchFamily="18" charset="0"/>
                      </a:rPr>
                      <m:t>) </m:t>
                    </m:r>
                  </m:oMath>
                </a14:m>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is given by:</a:t>
                </a: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5" name="Rectangle 4">
                <a:extLst>
                  <a:ext uri="{FF2B5EF4-FFF2-40B4-BE49-F238E27FC236}">
                    <a16:creationId xmlns:a16="http://schemas.microsoft.com/office/drawing/2014/main" id="{F3D0DEE1-29D6-4DE2-836E-A03A693A016A}"/>
                  </a:ext>
                </a:extLst>
              </p:cNvPr>
              <p:cNvSpPr>
                <a:spLocks noRot="1" noChangeAspect="1" noMove="1" noResize="1" noEditPoints="1" noAdjustHandles="1" noChangeArrowheads="1" noChangeShapeType="1" noTextEdit="1"/>
              </p:cNvSpPr>
              <p:nvPr/>
            </p:nvSpPr>
            <p:spPr>
              <a:xfrm>
                <a:off x="390087" y="3328603"/>
                <a:ext cx="8661633" cy="856068"/>
              </a:xfrm>
              <a:prstGeom prst="rect">
                <a:avLst/>
              </a:prstGeom>
              <a:blipFill>
                <a:blip r:embed="rId3"/>
                <a:stretch>
                  <a:fillRect l="-1126" t="-5714" r="-563" b="-15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A7E217F8-9792-4C5D-93CA-E092DC3B666F}"/>
                  </a:ext>
                </a:extLst>
              </p:cNvPr>
              <p:cNvSpPr/>
              <p:nvPr/>
            </p:nvSpPr>
            <p:spPr>
              <a:xfrm>
                <a:off x="1280189" y="4345445"/>
                <a:ext cx="919419" cy="7203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𝐸</m:t>
                      </m:r>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𝐹</m:t>
                          </m:r>
                        </m:num>
                        <m:den>
                          <m:r>
                            <a:rPr lang="en-US" sz="2000" i="1">
                              <a:latin typeface="Cambria Math" panose="02040503050406030204" pitchFamily="18" charset="0"/>
                            </a:rPr>
                            <m:t>𝑞</m:t>
                          </m:r>
                        </m:den>
                      </m:f>
                    </m:oMath>
                  </m:oMathPara>
                </a14:m>
                <a:endParaRPr lang="en-US" sz="2000" dirty="0"/>
              </a:p>
            </p:txBody>
          </p:sp>
        </mc:Choice>
        <mc:Fallback xmlns="">
          <p:sp>
            <p:nvSpPr>
              <p:cNvPr id="13" name="Rectangle 12">
                <a:extLst>
                  <a:ext uri="{FF2B5EF4-FFF2-40B4-BE49-F238E27FC236}">
                    <a16:creationId xmlns:a16="http://schemas.microsoft.com/office/drawing/2014/main" id="{A7E217F8-9792-4C5D-93CA-E092DC3B666F}"/>
                  </a:ext>
                </a:extLst>
              </p:cNvPr>
              <p:cNvSpPr>
                <a:spLocks noRot="1" noChangeAspect="1" noMove="1" noResize="1" noEditPoints="1" noAdjustHandles="1" noChangeArrowheads="1" noChangeShapeType="1" noTextEdit="1"/>
              </p:cNvSpPr>
              <p:nvPr/>
            </p:nvSpPr>
            <p:spPr>
              <a:xfrm>
                <a:off x="1280189" y="4345445"/>
                <a:ext cx="919419" cy="72039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48566FD3-D6F5-4FC5-8E47-CE475EF977EF}"/>
                  </a:ext>
                </a:extLst>
              </p:cNvPr>
              <p:cNvSpPr/>
              <p:nvPr/>
            </p:nvSpPr>
            <p:spPr>
              <a:xfrm>
                <a:off x="2827564" y="4295631"/>
                <a:ext cx="1893339" cy="6481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𝐸</m:t>
                      </m:r>
                      <m:r>
                        <a:rPr lang="en-US">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20×</m:t>
                          </m:r>
                          <m:sSup>
                            <m:sSupPr>
                              <m:ctrlPr>
                                <a:rPr lang="en-US" i="1">
                                  <a:latin typeface="Cambria Math" panose="02040503050406030204" pitchFamily="18" charset="0"/>
                                </a:rPr>
                              </m:ctrlPr>
                            </m:sSupPr>
                            <m:e>
                              <m:r>
                                <a:rPr lang="en-US">
                                  <a:latin typeface="Cambria Math" panose="02040503050406030204" pitchFamily="18" charset="0"/>
                                </a:rPr>
                                <m:t>10</m:t>
                              </m:r>
                            </m:e>
                            <m:sup>
                              <m:r>
                                <a:rPr lang="en-US">
                                  <a:latin typeface="Cambria Math" panose="02040503050406030204" pitchFamily="18" charset="0"/>
                                </a:rPr>
                                <m:t>−9</m:t>
                              </m:r>
                            </m:sup>
                          </m:sSup>
                          <m:r>
                            <a:rPr lang="en-US" i="1">
                              <a:latin typeface="Cambria Math" panose="02040503050406030204" pitchFamily="18" charset="0"/>
                            </a:rPr>
                            <m:t>𝑁</m:t>
                          </m:r>
                        </m:num>
                        <m:den>
                          <m:r>
                            <a:rPr lang="en-US">
                              <a:latin typeface="Cambria Math" panose="02040503050406030204" pitchFamily="18" charset="0"/>
                            </a:rPr>
                            <m:t>−5×</m:t>
                          </m:r>
                          <m:sSup>
                            <m:sSupPr>
                              <m:ctrlPr>
                                <a:rPr lang="en-US" i="1">
                                  <a:latin typeface="Cambria Math" panose="02040503050406030204" pitchFamily="18" charset="0"/>
                                </a:rPr>
                              </m:ctrlPr>
                            </m:sSupPr>
                            <m:e>
                              <m:r>
                                <a:rPr lang="en-US">
                                  <a:latin typeface="Cambria Math" panose="02040503050406030204" pitchFamily="18" charset="0"/>
                                </a:rPr>
                                <m:t>10</m:t>
                              </m:r>
                            </m:e>
                            <m:sup>
                              <m:r>
                                <a:rPr lang="en-US">
                                  <a:latin typeface="Cambria Math" panose="02040503050406030204" pitchFamily="18" charset="0"/>
                                </a:rPr>
                                <m:t>−9</m:t>
                              </m:r>
                            </m:sup>
                          </m:sSup>
                          <m:r>
                            <a:rPr lang="en-US" i="1">
                              <a:latin typeface="Cambria Math" panose="02040503050406030204" pitchFamily="18" charset="0"/>
                            </a:rPr>
                            <m:t>𝐶</m:t>
                          </m:r>
                        </m:den>
                      </m:f>
                    </m:oMath>
                  </m:oMathPara>
                </a14:m>
                <a:endParaRPr lang="en-US" dirty="0"/>
              </a:p>
            </p:txBody>
          </p:sp>
        </mc:Choice>
        <mc:Fallback xmlns="">
          <p:sp>
            <p:nvSpPr>
              <p:cNvPr id="14" name="Rectangle 13">
                <a:extLst>
                  <a:ext uri="{FF2B5EF4-FFF2-40B4-BE49-F238E27FC236}">
                    <a16:creationId xmlns:a16="http://schemas.microsoft.com/office/drawing/2014/main" id="{48566FD3-D6F5-4FC5-8E47-CE475EF977EF}"/>
                  </a:ext>
                </a:extLst>
              </p:cNvPr>
              <p:cNvSpPr>
                <a:spLocks noRot="1" noChangeAspect="1" noMove="1" noResize="1" noEditPoints="1" noAdjustHandles="1" noChangeArrowheads="1" noChangeShapeType="1" noTextEdit="1"/>
              </p:cNvSpPr>
              <p:nvPr/>
            </p:nvSpPr>
            <p:spPr>
              <a:xfrm>
                <a:off x="2827564" y="4295631"/>
                <a:ext cx="1893339" cy="64819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C788F2C6-E3FD-466D-9DBE-41175108B717}"/>
                  </a:ext>
                </a:extLst>
              </p:cNvPr>
              <p:cNvSpPr/>
              <p:nvPr/>
            </p:nvSpPr>
            <p:spPr>
              <a:xfrm>
                <a:off x="5553511" y="4390432"/>
                <a:ext cx="148502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𝐸</m:t>
                      </m:r>
                      <m:r>
                        <a:rPr lang="en-US">
                          <a:latin typeface="Cambria Math" panose="02040503050406030204" pitchFamily="18" charset="0"/>
                        </a:rPr>
                        <m:t>=−4</m:t>
                      </m:r>
                      <m:f>
                        <m:fPr>
                          <m:type m:val="lin"/>
                          <m:ctrlPr>
                            <a:rPr lang="en-US" i="1">
                              <a:latin typeface="Cambria Math" panose="02040503050406030204" pitchFamily="18" charset="0"/>
                            </a:rPr>
                          </m:ctrlPr>
                        </m:fPr>
                        <m:num>
                          <m:r>
                            <a:rPr lang="en-US" i="1">
                              <a:latin typeface="Cambria Math" panose="02040503050406030204" pitchFamily="18" charset="0"/>
                            </a:rPr>
                            <m:t>𝑁</m:t>
                          </m:r>
                        </m:num>
                        <m:den>
                          <m:r>
                            <a:rPr lang="en-US" i="1">
                              <a:latin typeface="Cambria Math" panose="02040503050406030204" pitchFamily="18" charset="0"/>
                            </a:rPr>
                            <m:t>𝐶</m:t>
                          </m:r>
                        </m:den>
                      </m:f>
                    </m:oMath>
                  </m:oMathPara>
                </a14:m>
                <a:endParaRPr lang="en-US" dirty="0"/>
              </a:p>
            </p:txBody>
          </p:sp>
        </mc:Choice>
        <mc:Fallback xmlns="">
          <p:sp>
            <p:nvSpPr>
              <p:cNvPr id="15" name="Rectangle 14">
                <a:extLst>
                  <a:ext uri="{FF2B5EF4-FFF2-40B4-BE49-F238E27FC236}">
                    <a16:creationId xmlns:a16="http://schemas.microsoft.com/office/drawing/2014/main" id="{C788F2C6-E3FD-466D-9DBE-41175108B717}"/>
                  </a:ext>
                </a:extLst>
              </p:cNvPr>
              <p:cNvSpPr>
                <a:spLocks noRot="1" noChangeAspect="1" noMove="1" noResize="1" noEditPoints="1" noAdjustHandles="1" noChangeArrowheads="1" noChangeShapeType="1" noTextEdit="1"/>
              </p:cNvSpPr>
              <p:nvPr/>
            </p:nvSpPr>
            <p:spPr>
              <a:xfrm>
                <a:off x="5553511" y="4390432"/>
                <a:ext cx="1485022" cy="369332"/>
              </a:xfrm>
              <a:prstGeom prst="rect">
                <a:avLst/>
              </a:prstGeom>
              <a:blipFill>
                <a:blip r:embed="rId6"/>
                <a:stretch>
                  <a:fillRect t="-114754" r="-30738" b="-1770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71BFD81-476B-4346-BE5C-F360BE5BD44A}"/>
                  </a:ext>
                </a:extLst>
              </p:cNvPr>
              <p:cNvSpPr/>
              <p:nvPr/>
            </p:nvSpPr>
            <p:spPr>
              <a:xfrm>
                <a:off x="84755" y="5125687"/>
                <a:ext cx="6916702" cy="400110"/>
              </a:xfrm>
              <a:prstGeom prst="rect">
                <a:avLst/>
              </a:prstGeom>
            </p:spPr>
            <p:txBody>
              <a:bodyPr wrap="none">
                <a:spAutoFit/>
              </a:bodyPr>
              <a:lstStyle/>
              <a:p>
                <a:r>
                  <a:rPr lang="en-US" sz="2000" b="1" dirty="0">
                    <a:latin typeface="Times New Roman" panose="02020603050405020304" pitchFamily="18" charset="0"/>
                    <a:ea typeface="Calibri" panose="020F0502020204030204" pitchFamily="34" charset="0"/>
                    <a:cs typeface="Times New Roman" panose="02020603050405020304" pitchFamily="18" charset="0"/>
                  </a:rPr>
                  <a:t>Magnitude:</a:t>
                </a:r>
                <a:r>
                  <a:rPr lang="en-US" sz="2000" dirty="0">
                    <a:latin typeface="Times New Roman" panose="02020603050405020304" pitchFamily="18" charset="0"/>
                    <a:ea typeface="Calibri" panose="020F0502020204030204" pitchFamily="34" charset="0"/>
                    <a:cs typeface="Times New Roman" panose="02020603050405020304" pitchFamily="18" charset="0"/>
                  </a:rPr>
                  <a:t> The magnitude of the electric field is </a:t>
                </a:r>
                <a14:m>
                  <m:oMath xmlns:m="http://schemas.openxmlformats.org/officeDocument/2006/math">
                    <m:r>
                      <a:rPr lang="en-US" sz="2000" i="1">
                        <a:latin typeface="Cambria Math" panose="02040503050406030204" pitchFamily="18" charset="0"/>
                        <a:ea typeface="Calibri" panose="020F0502020204030204" pitchFamily="34" charset="0"/>
                        <a:cs typeface="Cambria Math" panose="02040503050406030204" pitchFamily="18" charset="0"/>
                      </a:rPr>
                      <m:t>∣</m:t>
                    </m:r>
                    <m:r>
                      <a:rPr lang="en-US" sz="2000" i="1">
                        <a:latin typeface="Cambria Math" panose="02040503050406030204" pitchFamily="18" charset="0"/>
                        <a:ea typeface="Calibri" panose="020F0502020204030204" pitchFamily="34" charset="0"/>
                        <a:cs typeface="Times New Roman" panose="02020603050405020304" pitchFamily="18" charset="0"/>
                      </a:rPr>
                      <m:t>𝐸</m:t>
                    </m:r>
                    <m:r>
                      <a:rPr lang="en-US" sz="2000" i="1">
                        <a:latin typeface="Cambria Math" panose="02040503050406030204" pitchFamily="18" charset="0"/>
                        <a:ea typeface="Calibri" panose="020F0502020204030204" pitchFamily="34" charset="0"/>
                        <a:cs typeface="Cambria Math" panose="02040503050406030204" pitchFamily="18" charset="0"/>
                      </a:rPr>
                      <m:t>∣</m:t>
                    </m:r>
                    <m:r>
                      <a:rPr lang="en-US" sz="2000" i="1">
                        <a:latin typeface="Cambria Math" panose="02040503050406030204" pitchFamily="18" charset="0"/>
                        <a:ea typeface="Calibri" panose="020F0502020204030204" pitchFamily="34" charset="0"/>
                        <a:cs typeface="Times New Roman" panose="02020603050405020304" pitchFamily="18" charset="0"/>
                      </a:rPr>
                      <m:t>=4.0</m:t>
                    </m:r>
                    <m:r>
                      <a:rPr lang="en-US" sz="2000" i="1">
                        <a:latin typeface="Cambria Math" panose="02040503050406030204" pitchFamily="18" charset="0"/>
                        <a:ea typeface="Calibri" panose="020F0502020204030204" pitchFamily="34" charset="0"/>
                        <a:cs typeface="Times New Roman" panose="02020603050405020304" pitchFamily="18" charset="0"/>
                      </a:rPr>
                      <m:t>𝑁</m:t>
                    </m:r>
                    <m:r>
                      <a:rPr lang="en-US" sz="2000" i="1">
                        <a:latin typeface="Cambria Math" panose="02040503050406030204" pitchFamily="18" charset="0"/>
                        <a:ea typeface="Calibri" panose="020F0502020204030204" pitchFamily="34" charset="0"/>
                        <a:cs typeface="Times New Roman" panose="02020603050405020304" pitchFamily="18" charset="0"/>
                      </a:rPr>
                      <m:t>/</m:t>
                    </m:r>
                    <m:r>
                      <a:rPr lang="en-US" sz="2000" i="1">
                        <a:latin typeface="Cambria Math" panose="02040503050406030204" pitchFamily="18" charset="0"/>
                        <a:ea typeface="Calibri" panose="020F0502020204030204" pitchFamily="34" charset="0"/>
                        <a:cs typeface="Times New Roman" panose="02020603050405020304" pitchFamily="18" charset="0"/>
                      </a:rPr>
                      <m:t>𝐶</m:t>
                    </m:r>
                  </m:oMath>
                </a14:m>
                <a:endParaRPr lang="en-US" sz="2000" dirty="0">
                  <a:latin typeface="Times New Roman" panose="02020603050405020304" pitchFamily="18" charset="0"/>
                  <a:cs typeface="Times New Roman" panose="02020603050405020304" pitchFamily="18" charset="0"/>
                </a:endParaRPr>
              </a:p>
            </p:txBody>
          </p:sp>
        </mc:Choice>
        <mc:Fallback xmlns="">
          <p:sp>
            <p:nvSpPr>
              <p:cNvPr id="16" name="Rectangle 15">
                <a:extLst>
                  <a:ext uri="{FF2B5EF4-FFF2-40B4-BE49-F238E27FC236}">
                    <a16:creationId xmlns:a16="http://schemas.microsoft.com/office/drawing/2014/main" id="{C71BFD81-476B-4346-BE5C-F360BE5BD44A}"/>
                  </a:ext>
                </a:extLst>
              </p:cNvPr>
              <p:cNvSpPr>
                <a:spLocks noRot="1" noChangeAspect="1" noMove="1" noResize="1" noEditPoints="1" noAdjustHandles="1" noChangeArrowheads="1" noChangeShapeType="1" noTextEdit="1"/>
              </p:cNvSpPr>
              <p:nvPr/>
            </p:nvSpPr>
            <p:spPr>
              <a:xfrm>
                <a:off x="84755" y="5125687"/>
                <a:ext cx="6916702" cy="400110"/>
              </a:xfrm>
              <a:prstGeom prst="rect">
                <a:avLst/>
              </a:prstGeom>
              <a:blipFill>
                <a:blip r:embed="rId7"/>
                <a:stretch>
                  <a:fillRect l="-969" t="-9231" b="-27692"/>
                </a:stretch>
              </a:blipFill>
            </p:spPr>
            <p:txBody>
              <a:bodyPr/>
              <a:lstStyle/>
              <a:p>
                <a:r>
                  <a:rPr lang="en-US">
                    <a:noFill/>
                  </a:rPr>
                  <a:t> </a:t>
                </a:r>
              </a:p>
            </p:txBody>
          </p:sp>
        </mc:Fallback>
      </mc:AlternateContent>
      <p:sp>
        <p:nvSpPr>
          <p:cNvPr id="17" name="Rectangle 16">
            <a:extLst>
              <a:ext uri="{FF2B5EF4-FFF2-40B4-BE49-F238E27FC236}">
                <a16:creationId xmlns:a16="http://schemas.microsoft.com/office/drawing/2014/main" id="{2AF5488C-315C-465D-A932-6EC69E02DCC0}"/>
              </a:ext>
            </a:extLst>
          </p:cNvPr>
          <p:cNvSpPr/>
          <p:nvPr/>
        </p:nvSpPr>
        <p:spPr>
          <a:xfrm>
            <a:off x="84754" y="5707662"/>
            <a:ext cx="8723685" cy="1064009"/>
          </a:xfrm>
          <a:prstGeom prst="rect">
            <a:avLst/>
          </a:prstGeom>
        </p:spPr>
        <p:txBody>
          <a:bodyPr wrap="square">
            <a:spAutoFit/>
          </a:bodyPr>
          <a:lstStyle/>
          <a:p>
            <a:pPr algn="just">
              <a:lnSpc>
                <a:spcPct val="107000"/>
              </a:lnSpc>
              <a:spcAft>
                <a:spcPts val="800"/>
              </a:spcAft>
            </a:pPr>
            <a:r>
              <a:rPr lang="en-US" sz="2000" b="1" kern="100" dirty="0">
                <a:latin typeface="Times New Roman" panose="02020603050405020304" pitchFamily="18" charset="0"/>
                <a:ea typeface="Calibri" panose="020F0502020204030204" pitchFamily="34" charset="0"/>
                <a:cs typeface="Times New Roman" panose="02020603050405020304" pitchFamily="18" charset="0"/>
              </a:rPr>
              <a:t>Direction:</a:t>
            </a:r>
            <a:r>
              <a:rPr lang="en-US" sz="2000" kern="100" dirty="0">
                <a:latin typeface="Times New Roman" panose="02020603050405020304" pitchFamily="18" charset="0"/>
                <a:ea typeface="Calibri" panose="020F0502020204030204" pitchFamily="34" charset="0"/>
                <a:cs typeface="Times New Roman" panose="02020603050405020304" pitchFamily="18" charset="0"/>
              </a:rPr>
              <a:t> The negative sign indicates that the electric field direction is opposite to the force direction. Since the force is downward and the charge is negative, the electric field must be upward.</a:t>
            </a:r>
            <a:endParaRPr lang="en-US" sz="2000"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76702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6: ANSWER</a:t>
            </a:r>
          </a:p>
        </p:txBody>
      </p:sp>
      <p:sp>
        <p:nvSpPr>
          <p:cNvPr id="8" name="Rectangle 18">
            <a:extLst>
              <a:ext uri="{FF2B5EF4-FFF2-40B4-BE49-F238E27FC236}">
                <a16:creationId xmlns:a16="http://schemas.microsoft.com/office/drawing/2014/main" id="{5EEF21D8-E621-436B-8AEB-69574937C03E}"/>
              </a:ext>
            </a:extLst>
          </p:cNvPr>
          <p:cNvSpPr>
            <a:spLocks noChangeArrowheads="1"/>
          </p:cNvSpPr>
          <p:nvPr/>
        </p:nvSpPr>
        <p:spPr bwMode="auto">
          <a:xfrm>
            <a:off x="-1" y="733549"/>
            <a:ext cx="807020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(b) </a:t>
            </a:r>
            <a:r>
              <a:rPr lang="en-US" sz="2400" kern="0" dirty="0">
                <a:ea typeface="Times New Roman" panose="02020603050405020304" pitchFamily="18" charset="0"/>
              </a:rPr>
              <a:t>Magnitude and Direction of the Force Acting on a Proton</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9F8EA706-AD74-4F6F-A876-F06B51F81C8E}"/>
                  </a:ext>
                </a:extLst>
              </p:cNvPr>
              <p:cNvSpPr/>
              <p:nvPr/>
            </p:nvSpPr>
            <p:spPr>
              <a:xfrm>
                <a:off x="386099" y="1291098"/>
                <a:ext cx="5046190" cy="447751"/>
              </a:xfrm>
              <a:prstGeom prst="rect">
                <a:avLst/>
              </a:prstGeom>
            </p:spPr>
            <p:txBody>
              <a:bodyPr wrap="none">
                <a:spAutoFit/>
              </a:bodyPr>
              <a:lstStyle/>
              <a:p>
                <a:pPr>
                  <a:lnSpc>
                    <a:spcPct val="107000"/>
                  </a:lnSpc>
                  <a:spcAft>
                    <a:spcPts val="800"/>
                  </a:spcAft>
                </a:pPr>
                <a:r>
                  <a:rPr lang="en-US" sz="2000" kern="100" dirty="0">
                    <a:latin typeface="Times New Roman" panose="02020603050405020304" pitchFamily="18" charset="0"/>
                    <a:ea typeface="Calibri" panose="020F0502020204030204" pitchFamily="34" charset="0"/>
                    <a:cs typeface="Times New Roman" panose="02020603050405020304" pitchFamily="18" charset="0"/>
                  </a:rPr>
                  <a:t>The charge of a proton is </a:t>
                </a:r>
                <a14:m>
                  <m:oMath xmlns:m="http://schemas.openxmlformats.org/officeDocument/2006/math">
                    <m:sSub>
                      <m:sSubPr>
                        <m:ctrlPr>
                          <a:rPr lang="en-US" sz="2000" i="1" kern="100">
                            <a:latin typeface="Cambria Math" panose="02040503050406030204" pitchFamily="18" charset="0"/>
                            <a:ea typeface="Calibri" panose="020F0502020204030204" pitchFamily="34" charset="0"/>
                            <a:cs typeface="Times New Roman" panose="02020603050405020304" pitchFamily="18" charset="0"/>
                          </a:rPr>
                        </m:ctrlPr>
                      </m:sSubPr>
                      <m:e>
                        <m:r>
                          <a:rPr lang="en-US" sz="2000" i="1" kern="100">
                            <a:latin typeface="Cambria Math" panose="02040503050406030204" pitchFamily="18" charset="0"/>
                            <a:ea typeface="Calibri" panose="020F0502020204030204" pitchFamily="34" charset="0"/>
                            <a:cs typeface="Times New Roman" panose="02020603050405020304" pitchFamily="18" charset="0"/>
                          </a:rPr>
                          <m:t>𝑞</m:t>
                        </m:r>
                      </m:e>
                      <m:sub>
                        <m:r>
                          <a:rPr lang="en-US" sz="2000" i="1" kern="100">
                            <a:latin typeface="Cambria Math" panose="02040503050406030204" pitchFamily="18" charset="0"/>
                            <a:ea typeface="Calibri" panose="020F0502020204030204" pitchFamily="34" charset="0"/>
                            <a:cs typeface="Times New Roman" panose="02020603050405020304" pitchFamily="18" charset="0"/>
                          </a:rPr>
                          <m:t>𝑝</m:t>
                        </m:r>
                      </m:sub>
                    </m:sSub>
                    <m:r>
                      <a:rPr lang="en-US" sz="2000" i="1" kern="100">
                        <a:latin typeface="Cambria Math" panose="02040503050406030204" pitchFamily="18" charset="0"/>
                        <a:ea typeface="Calibri" panose="020F0502020204030204" pitchFamily="34" charset="0"/>
                        <a:cs typeface="Times New Roman" panose="02020603050405020304" pitchFamily="18" charset="0"/>
                      </a:rPr>
                      <m:t>=+1.6×</m:t>
                    </m:r>
                    <m:sSup>
                      <m:sSupPr>
                        <m:ctrlPr>
                          <a:rPr lang="en-US" sz="2000" i="1" kern="100">
                            <a:latin typeface="Cambria Math" panose="02040503050406030204" pitchFamily="18" charset="0"/>
                            <a:ea typeface="Calibri" panose="020F0502020204030204" pitchFamily="34" charset="0"/>
                            <a:cs typeface="Times New Roman" panose="02020603050405020304" pitchFamily="18" charset="0"/>
                          </a:rPr>
                        </m:ctrlPr>
                      </m:sSupPr>
                      <m:e>
                        <m:r>
                          <a:rPr lang="en-US" sz="2000" i="1" kern="100">
                            <a:latin typeface="Cambria Math" panose="02040503050406030204" pitchFamily="18" charset="0"/>
                            <a:ea typeface="Calibri" panose="020F0502020204030204" pitchFamily="34" charset="0"/>
                            <a:cs typeface="Times New Roman" panose="02020603050405020304" pitchFamily="18" charset="0"/>
                          </a:rPr>
                          <m:t>10</m:t>
                        </m:r>
                      </m:e>
                      <m:sup>
                        <m:r>
                          <a:rPr lang="en-US" sz="2000" i="1" kern="100">
                            <a:latin typeface="Cambria Math" panose="02040503050406030204" pitchFamily="18" charset="0"/>
                            <a:ea typeface="Calibri" panose="020F0502020204030204" pitchFamily="34" charset="0"/>
                            <a:cs typeface="Times New Roman" panose="02020603050405020304" pitchFamily="18" charset="0"/>
                          </a:rPr>
                          <m:t>−</m:t>
                        </m:r>
                        <m:r>
                          <a:rPr lang="en-US" sz="2000" b="0" i="1" kern="100" smtClean="0">
                            <a:latin typeface="Cambria Math" panose="02040503050406030204" pitchFamily="18" charset="0"/>
                            <a:ea typeface="Calibri" panose="020F0502020204030204" pitchFamily="34" charset="0"/>
                            <a:cs typeface="Times New Roman" panose="02020603050405020304" pitchFamily="18" charset="0"/>
                          </a:rPr>
                          <m:t>1</m:t>
                        </m:r>
                        <m:r>
                          <a:rPr lang="en-US" sz="2000" i="1" kern="100">
                            <a:latin typeface="Cambria Math" panose="02040503050406030204" pitchFamily="18" charset="0"/>
                            <a:ea typeface="Calibri" panose="020F0502020204030204" pitchFamily="34" charset="0"/>
                            <a:cs typeface="Times New Roman" panose="02020603050405020304" pitchFamily="18" charset="0"/>
                          </a:rPr>
                          <m:t>9</m:t>
                        </m:r>
                      </m:sup>
                    </m:sSup>
                    <m:r>
                      <a:rPr lang="en-US" sz="2000" i="1" kern="100">
                        <a:latin typeface="Cambria Math" panose="02040503050406030204" pitchFamily="18" charset="0"/>
                        <a:ea typeface="Calibri" panose="020F0502020204030204" pitchFamily="34" charset="0"/>
                        <a:cs typeface="Times New Roman" panose="02020603050405020304" pitchFamily="18" charset="0"/>
                      </a:rPr>
                      <m:t>𝐶</m:t>
                    </m:r>
                  </m:oMath>
                </a14:m>
                <a:endParaRPr lang="en-US" sz="2000" kern="1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2" name="Rectangle 1">
                <a:extLst>
                  <a:ext uri="{FF2B5EF4-FFF2-40B4-BE49-F238E27FC236}">
                    <a16:creationId xmlns:a16="http://schemas.microsoft.com/office/drawing/2014/main" id="{9F8EA706-AD74-4F6F-A876-F06B51F81C8E}"/>
                  </a:ext>
                </a:extLst>
              </p:cNvPr>
              <p:cNvSpPr>
                <a:spLocks noRot="1" noChangeAspect="1" noMove="1" noResize="1" noEditPoints="1" noAdjustHandles="1" noChangeArrowheads="1" noChangeShapeType="1" noTextEdit="1"/>
              </p:cNvSpPr>
              <p:nvPr/>
            </p:nvSpPr>
            <p:spPr>
              <a:xfrm>
                <a:off x="386099" y="1291098"/>
                <a:ext cx="5046190" cy="447751"/>
              </a:xfrm>
              <a:prstGeom prst="rect">
                <a:avLst/>
              </a:prstGeom>
              <a:blipFill>
                <a:blip r:embed="rId2"/>
                <a:stretch>
                  <a:fillRect l="-1208" t="-4110" b="-17808"/>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0D896035-2AE9-4BAB-A9BA-7AA64BED2A9D}"/>
              </a:ext>
            </a:extLst>
          </p:cNvPr>
          <p:cNvSpPr/>
          <p:nvPr/>
        </p:nvSpPr>
        <p:spPr>
          <a:xfrm>
            <a:off x="386099" y="1834733"/>
            <a:ext cx="6626366" cy="460895"/>
          </a:xfrm>
          <a:prstGeom prst="rect">
            <a:avLst/>
          </a:prstGeom>
        </p:spPr>
        <p:txBody>
          <a:bodyPr wrap="none">
            <a:spAutoFit/>
          </a:bodyPr>
          <a:lstStyle/>
          <a:p>
            <a:pPr>
              <a:lnSpc>
                <a:spcPct val="107000"/>
              </a:lnSpc>
              <a:spcAft>
                <a:spcPts val="800"/>
              </a:spcAft>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The force on a charge in an electric field is given by</a:t>
            </a:r>
            <a:r>
              <a:rPr lang="en-US" sz="1100" kern="100" dirty="0">
                <a:latin typeface="Times New Roman" panose="02020603050405020304" pitchFamily="18" charset="0"/>
                <a:ea typeface="Calibri" panose="020F0502020204030204" pitchFamily="34" charset="0"/>
                <a:cs typeface="Times New Roman" panose="02020603050405020304" pitchFamily="18" charset="0"/>
              </a:rPr>
              <a:t>:</a:t>
            </a:r>
            <a:endParaRPr lang="en-US" sz="1100" kern="100" dirty="0">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B5D203B6-1256-4A57-B8FE-B1ECC3848D53}"/>
                  </a:ext>
                </a:extLst>
              </p:cNvPr>
              <p:cNvSpPr/>
              <p:nvPr/>
            </p:nvSpPr>
            <p:spPr>
              <a:xfrm>
                <a:off x="3256896" y="2544399"/>
                <a:ext cx="1441485" cy="4237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𝑝</m:t>
                          </m:r>
                        </m:sub>
                      </m:sSub>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𝑞</m:t>
                          </m:r>
                        </m:e>
                        <m:sub>
                          <m:r>
                            <a:rPr lang="en-US" sz="2000" i="1">
                              <a:latin typeface="Cambria Math" panose="02040503050406030204" pitchFamily="18" charset="0"/>
                            </a:rPr>
                            <m:t>𝑝</m:t>
                          </m:r>
                        </m:sub>
                      </m:sSub>
                      <m:r>
                        <a:rPr lang="en-US" sz="2000">
                          <a:latin typeface="Cambria Math" panose="02040503050406030204" pitchFamily="18" charset="0"/>
                        </a:rPr>
                        <m:t>∙</m:t>
                      </m:r>
                      <m:r>
                        <a:rPr lang="en-US" sz="2000" i="1">
                          <a:latin typeface="Cambria Math" panose="02040503050406030204" pitchFamily="18" charset="0"/>
                        </a:rPr>
                        <m:t>𝐸</m:t>
                      </m:r>
                    </m:oMath>
                  </m:oMathPara>
                </a14:m>
                <a:endParaRPr lang="en-US" sz="2000" dirty="0"/>
              </a:p>
            </p:txBody>
          </p:sp>
        </mc:Choice>
        <mc:Fallback xmlns="">
          <p:sp>
            <p:nvSpPr>
              <p:cNvPr id="7" name="Rectangle 6">
                <a:extLst>
                  <a:ext uri="{FF2B5EF4-FFF2-40B4-BE49-F238E27FC236}">
                    <a16:creationId xmlns:a16="http://schemas.microsoft.com/office/drawing/2014/main" id="{B5D203B6-1256-4A57-B8FE-B1ECC3848D53}"/>
                  </a:ext>
                </a:extLst>
              </p:cNvPr>
              <p:cNvSpPr>
                <a:spLocks noRot="1" noChangeAspect="1" noMove="1" noResize="1" noEditPoints="1" noAdjustHandles="1" noChangeArrowheads="1" noChangeShapeType="1" noTextEdit="1"/>
              </p:cNvSpPr>
              <p:nvPr/>
            </p:nvSpPr>
            <p:spPr>
              <a:xfrm>
                <a:off x="3256896" y="2544399"/>
                <a:ext cx="1441485" cy="423770"/>
              </a:xfrm>
              <a:prstGeom prst="rect">
                <a:avLst/>
              </a:prstGeom>
              <a:blipFill>
                <a:blip r:embed="rId3"/>
                <a:stretch>
                  <a:fillRect b="-5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99B423C1-C9AD-4A53-B9EB-850B8D39F2DA}"/>
                  </a:ext>
                </a:extLst>
              </p:cNvPr>
              <p:cNvSpPr/>
              <p:nvPr/>
            </p:nvSpPr>
            <p:spPr>
              <a:xfrm>
                <a:off x="2352161" y="3272604"/>
                <a:ext cx="3559757" cy="4299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𝑝</m:t>
                          </m:r>
                        </m:sub>
                      </m:sSub>
                      <m:r>
                        <a:rPr lang="en-US" sz="2000">
                          <a:latin typeface="Cambria Math" panose="02040503050406030204" pitchFamily="18" charset="0"/>
                        </a:rPr>
                        <m:t>=</m:t>
                      </m:r>
                      <m:d>
                        <m:dPr>
                          <m:ctrlPr>
                            <a:rPr lang="en-US" sz="2000" i="1">
                              <a:latin typeface="Cambria Math" panose="02040503050406030204" pitchFamily="18" charset="0"/>
                            </a:rPr>
                          </m:ctrlPr>
                        </m:dPr>
                        <m:e>
                          <m:r>
                            <a:rPr lang="en-US" sz="2000">
                              <a:latin typeface="Cambria Math" panose="02040503050406030204" pitchFamily="18" charset="0"/>
                            </a:rPr>
                            <m:t>1.6×</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US" sz="2000">
                                  <a:latin typeface="Cambria Math" panose="02040503050406030204" pitchFamily="18" charset="0"/>
                                </a:rPr>
                                <m:t>−</m:t>
                              </m:r>
                              <m:r>
                                <a:rPr lang="en-US" sz="2000" b="0" i="0" smtClean="0">
                                  <a:latin typeface="Cambria Math" panose="02040503050406030204" pitchFamily="18" charset="0"/>
                                </a:rPr>
                                <m:t>1</m:t>
                              </m:r>
                              <m:r>
                                <a:rPr lang="en-US" sz="2000">
                                  <a:latin typeface="Cambria Math" panose="02040503050406030204" pitchFamily="18" charset="0"/>
                                </a:rPr>
                                <m:t>9</m:t>
                              </m:r>
                            </m:sup>
                          </m:sSup>
                          <m:r>
                            <a:rPr lang="en-US" sz="2000" i="1">
                              <a:latin typeface="Cambria Math" panose="02040503050406030204" pitchFamily="18" charset="0"/>
                            </a:rPr>
                            <m:t>𝐶</m:t>
                          </m:r>
                        </m:e>
                      </m:d>
                      <m:r>
                        <a:rPr lang="en-US" sz="2000">
                          <a:latin typeface="Cambria Math" panose="02040503050406030204" pitchFamily="18" charset="0"/>
                        </a:rPr>
                        <m:t>∙</m:t>
                      </m:r>
                      <m:d>
                        <m:dPr>
                          <m:ctrlPr>
                            <a:rPr lang="en-US" sz="2000" i="1">
                              <a:latin typeface="Cambria Math" panose="02040503050406030204" pitchFamily="18" charset="0"/>
                            </a:rPr>
                          </m:ctrlPr>
                        </m:dPr>
                        <m:e>
                          <m:r>
                            <a:rPr lang="en-US" sz="2000">
                              <a:latin typeface="Cambria Math" panose="02040503050406030204" pitchFamily="18" charset="0"/>
                            </a:rPr>
                            <m:t>4</m:t>
                          </m:r>
                          <m:f>
                            <m:fPr>
                              <m:type m:val="lin"/>
                              <m:ctrlPr>
                                <a:rPr lang="en-US" sz="2000" i="1">
                                  <a:latin typeface="Cambria Math" panose="02040503050406030204" pitchFamily="18" charset="0"/>
                                </a:rPr>
                              </m:ctrlPr>
                            </m:fPr>
                            <m:num>
                              <m:r>
                                <a:rPr lang="en-US" sz="2000" i="1">
                                  <a:latin typeface="Cambria Math" panose="02040503050406030204" pitchFamily="18" charset="0"/>
                                </a:rPr>
                                <m:t>𝑁</m:t>
                              </m:r>
                            </m:num>
                            <m:den>
                              <m:r>
                                <a:rPr lang="en-US" sz="2000" i="1">
                                  <a:latin typeface="Cambria Math" panose="02040503050406030204" pitchFamily="18" charset="0"/>
                                </a:rPr>
                                <m:t>𝐶</m:t>
                              </m:r>
                            </m:den>
                          </m:f>
                        </m:e>
                      </m:d>
                    </m:oMath>
                  </m:oMathPara>
                </a14:m>
                <a:endParaRPr lang="en-US" sz="2000" dirty="0"/>
              </a:p>
            </p:txBody>
          </p:sp>
        </mc:Choice>
        <mc:Fallback xmlns="">
          <p:sp>
            <p:nvSpPr>
              <p:cNvPr id="9" name="Rectangle 8">
                <a:extLst>
                  <a:ext uri="{FF2B5EF4-FFF2-40B4-BE49-F238E27FC236}">
                    <a16:creationId xmlns:a16="http://schemas.microsoft.com/office/drawing/2014/main" id="{99B423C1-C9AD-4A53-B9EB-850B8D39F2DA}"/>
                  </a:ext>
                </a:extLst>
              </p:cNvPr>
              <p:cNvSpPr>
                <a:spLocks noRot="1" noChangeAspect="1" noMove="1" noResize="1" noEditPoints="1" noAdjustHandles="1" noChangeArrowheads="1" noChangeShapeType="1" noTextEdit="1"/>
              </p:cNvSpPr>
              <p:nvPr/>
            </p:nvSpPr>
            <p:spPr>
              <a:xfrm>
                <a:off x="2352161" y="3272604"/>
                <a:ext cx="3559757" cy="429990"/>
              </a:xfrm>
              <a:prstGeom prst="rect">
                <a:avLst/>
              </a:prstGeom>
              <a:blipFill>
                <a:blip r:embed="rId4"/>
                <a:stretch>
                  <a:fillRect t="-107143" r="-10959" b="-16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CA8D1ABD-80E9-4347-86C7-690D0A7632A5}"/>
                  </a:ext>
                </a:extLst>
              </p:cNvPr>
              <p:cNvSpPr/>
              <p:nvPr/>
            </p:nvSpPr>
            <p:spPr>
              <a:xfrm>
                <a:off x="2776801" y="3960339"/>
                <a:ext cx="2293256" cy="4299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𝑝</m:t>
                          </m:r>
                        </m:sub>
                      </m:sSub>
                      <m:r>
                        <a:rPr lang="en-US" sz="2000">
                          <a:latin typeface="Cambria Math" panose="02040503050406030204" pitchFamily="18" charset="0"/>
                        </a:rPr>
                        <m:t>=6.4×</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US" sz="2000">
                              <a:latin typeface="Cambria Math" panose="02040503050406030204" pitchFamily="18" charset="0"/>
                            </a:rPr>
                            <m:t>−19</m:t>
                          </m:r>
                        </m:sup>
                      </m:sSup>
                      <m:r>
                        <a:rPr lang="en-US" sz="2000" i="1">
                          <a:latin typeface="Cambria Math" panose="02040503050406030204" pitchFamily="18" charset="0"/>
                        </a:rPr>
                        <m:t>𝑁</m:t>
                      </m:r>
                    </m:oMath>
                  </m:oMathPara>
                </a14:m>
                <a:endParaRPr lang="en-US" sz="2000" dirty="0"/>
              </a:p>
            </p:txBody>
          </p:sp>
        </mc:Choice>
        <mc:Fallback xmlns="">
          <p:sp>
            <p:nvSpPr>
              <p:cNvPr id="10" name="Rectangle 9">
                <a:extLst>
                  <a:ext uri="{FF2B5EF4-FFF2-40B4-BE49-F238E27FC236}">
                    <a16:creationId xmlns:a16="http://schemas.microsoft.com/office/drawing/2014/main" id="{CA8D1ABD-80E9-4347-86C7-690D0A7632A5}"/>
                  </a:ext>
                </a:extLst>
              </p:cNvPr>
              <p:cNvSpPr>
                <a:spLocks noRot="1" noChangeAspect="1" noMove="1" noResize="1" noEditPoints="1" noAdjustHandles="1" noChangeArrowheads="1" noChangeShapeType="1" noTextEdit="1"/>
              </p:cNvSpPr>
              <p:nvPr/>
            </p:nvSpPr>
            <p:spPr>
              <a:xfrm>
                <a:off x="2776801" y="3960339"/>
                <a:ext cx="2293256" cy="429990"/>
              </a:xfrm>
              <a:prstGeom prst="rect">
                <a:avLst/>
              </a:prstGeom>
              <a:blipFill>
                <a:blip r:embed="rId5"/>
                <a:stretch>
                  <a:fillRect b="-5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03BC96B0-86C1-496A-8E9C-94B10400AAD6}"/>
                  </a:ext>
                </a:extLst>
              </p:cNvPr>
              <p:cNvSpPr/>
              <p:nvPr/>
            </p:nvSpPr>
            <p:spPr>
              <a:xfrm>
                <a:off x="0" y="4648074"/>
                <a:ext cx="8427549" cy="400110"/>
              </a:xfrm>
              <a:prstGeom prst="rect">
                <a:avLst/>
              </a:prstGeom>
            </p:spPr>
            <p:txBody>
              <a:bodyPr wrap="square">
                <a:spAutoFit/>
              </a:bodyPr>
              <a:lstStyle/>
              <a:p>
                <a:r>
                  <a:rPr lang="en-US" sz="2000" b="1" dirty="0">
                    <a:latin typeface="Times New Roman" panose="02020603050405020304" pitchFamily="18" charset="0"/>
                    <a:ea typeface="Calibri" panose="020F0502020204030204" pitchFamily="34" charset="0"/>
                    <a:cs typeface="Times New Roman" panose="02020603050405020304" pitchFamily="18" charset="0"/>
                  </a:rPr>
                  <a:t>Magnitude:</a:t>
                </a:r>
                <a:r>
                  <a:rPr lang="en-US" sz="2000" dirty="0">
                    <a:latin typeface="Times New Roman" panose="02020603050405020304" pitchFamily="18" charset="0"/>
                    <a:ea typeface="Calibri" panose="020F0502020204030204" pitchFamily="34" charset="0"/>
                    <a:cs typeface="Times New Roman" panose="02020603050405020304" pitchFamily="18" charset="0"/>
                  </a:rPr>
                  <a:t> The magnitude of the force acting on the proton is </a:t>
                </a:r>
                <a14:m>
                  <m:oMath xmlns:m="http://schemas.openxmlformats.org/officeDocument/2006/math">
                    <m:r>
                      <a:rPr lang="en-US" sz="2000" i="1">
                        <a:latin typeface="Cambria Math" panose="02040503050406030204" pitchFamily="18" charset="0"/>
                        <a:ea typeface="Calibri" panose="020F0502020204030204" pitchFamily="34" charset="0"/>
                        <a:cs typeface="Times New Roman" panose="02020603050405020304" pitchFamily="18" charset="0"/>
                      </a:rPr>
                      <m:t>6.4×</m:t>
                    </m:r>
                    <m:sSup>
                      <m:sSupPr>
                        <m:ctrlPr>
                          <a:rPr lang="en-US" sz="2000" i="1">
                            <a:latin typeface="Cambria Math" panose="02040503050406030204" pitchFamily="18" charset="0"/>
                            <a:cs typeface="Times New Roman" panose="02020603050405020304" pitchFamily="18" charset="0"/>
                          </a:rPr>
                        </m:ctrlPr>
                      </m:sSupPr>
                      <m:e>
                        <m:r>
                          <a:rPr lang="en-US" sz="2000" i="1">
                            <a:latin typeface="Cambria Math" panose="02040503050406030204" pitchFamily="18" charset="0"/>
                            <a:ea typeface="Calibri" panose="020F0502020204030204" pitchFamily="34" charset="0"/>
                            <a:cs typeface="Times New Roman" panose="02020603050405020304" pitchFamily="18" charset="0"/>
                          </a:rPr>
                          <m:t>10</m:t>
                        </m:r>
                      </m:e>
                      <m:sup>
                        <m:r>
                          <a:rPr lang="en-US" sz="2000" i="1">
                            <a:latin typeface="Cambria Math" panose="02040503050406030204" pitchFamily="18" charset="0"/>
                            <a:ea typeface="Calibri" panose="020F0502020204030204" pitchFamily="34" charset="0"/>
                            <a:cs typeface="Times New Roman" panose="02020603050405020304" pitchFamily="18" charset="0"/>
                          </a:rPr>
                          <m:t>−19</m:t>
                        </m:r>
                      </m:sup>
                    </m:sSup>
                    <m:r>
                      <a:rPr lang="en-US" sz="2000" i="1">
                        <a:latin typeface="Cambria Math" panose="02040503050406030204" pitchFamily="18" charset="0"/>
                        <a:ea typeface="Calibri" panose="020F0502020204030204" pitchFamily="34" charset="0"/>
                        <a:cs typeface="Times New Roman" panose="02020603050405020304" pitchFamily="18" charset="0"/>
                      </a:rPr>
                      <m:t>𝑁</m:t>
                    </m:r>
                  </m:oMath>
                </a14:m>
                <a:r>
                  <a:rPr lang="en-US" sz="2000" dirty="0">
                    <a:latin typeface="Times New Roman" panose="02020603050405020304" pitchFamily="18" charset="0"/>
                    <a:ea typeface="Calibri" panose="020F0502020204030204" pitchFamily="34"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mc:Choice>
        <mc:Fallback xmlns="">
          <p:sp>
            <p:nvSpPr>
              <p:cNvPr id="11" name="Rectangle 10">
                <a:extLst>
                  <a:ext uri="{FF2B5EF4-FFF2-40B4-BE49-F238E27FC236}">
                    <a16:creationId xmlns:a16="http://schemas.microsoft.com/office/drawing/2014/main" id="{03BC96B0-86C1-496A-8E9C-94B10400AAD6}"/>
                  </a:ext>
                </a:extLst>
              </p:cNvPr>
              <p:cNvSpPr>
                <a:spLocks noRot="1" noChangeAspect="1" noMove="1" noResize="1" noEditPoints="1" noAdjustHandles="1" noChangeArrowheads="1" noChangeShapeType="1" noTextEdit="1"/>
              </p:cNvSpPr>
              <p:nvPr/>
            </p:nvSpPr>
            <p:spPr>
              <a:xfrm>
                <a:off x="0" y="4648074"/>
                <a:ext cx="8427549" cy="400110"/>
              </a:xfrm>
              <a:prstGeom prst="rect">
                <a:avLst/>
              </a:prstGeom>
              <a:blipFill>
                <a:blip r:embed="rId6"/>
                <a:stretch>
                  <a:fillRect l="-724" t="-7576" b="-25758"/>
                </a:stretch>
              </a:blipFill>
            </p:spPr>
            <p:txBody>
              <a:bodyPr/>
              <a:lstStyle/>
              <a:p>
                <a:r>
                  <a:rPr lang="en-US">
                    <a:noFill/>
                  </a:rPr>
                  <a:t> </a:t>
                </a:r>
              </a:p>
            </p:txBody>
          </p:sp>
        </mc:Fallback>
      </mc:AlternateContent>
      <p:sp>
        <p:nvSpPr>
          <p:cNvPr id="12" name="Rectangle 11">
            <a:extLst>
              <a:ext uri="{FF2B5EF4-FFF2-40B4-BE49-F238E27FC236}">
                <a16:creationId xmlns:a16="http://schemas.microsoft.com/office/drawing/2014/main" id="{70511F11-569C-4ACA-9483-433E7A58A7D8}"/>
              </a:ext>
            </a:extLst>
          </p:cNvPr>
          <p:cNvSpPr/>
          <p:nvPr/>
        </p:nvSpPr>
        <p:spPr>
          <a:xfrm>
            <a:off x="-1" y="5514542"/>
            <a:ext cx="8934276" cy="734688"/>
          </a:xfrm>
          <a:prstGeom prst="rect">
            <a:avLst/>
          </a:prstGeom>
        </p:spPr>
        <p:txBody>
          <a:bodyPr wrap="square">
            <a:spAutoFit/>
          </a:bodyPr>
          <a:lstStyle/>
          <a:p>
            <a:pPr algn="just">
              <a:lnSpc>
                <a:spcPct val="107000"/>
              </a:lnSpc>
              <a:spcAft>
                <a:spcPts val="800"/>
              </a:spcAft>
            </a:pPr>
            <a:r>
              <a:rPr lang="en-US" sz="2000" b="1" kern="100" dirty="0">
                <a:latin typeface="Times New Roman" panose="02020603050405020304" pitchFamily="18" charset="0"/>
                <a:ea typeface="Calibri" panose="020F0502020204030204" pitchFamily="34" charset="0"/>
                <a:cs typeface="Times New Roman" panose="02020603050405020304" pitchFamily="18" charset="0"/>
              </a:rPr>
              <a:t>Direction:</a:t>
            </a:r>
            <a:r>
              <a:rPr lang="en-US" sz="2000" kern="100" dirty="0">
                <a:latin typeface="Times New Roman" panose="02020603050405020304" pitchFamily="18" charset="0"/>
                <a:ea typeface="Calibri" panose="020F0502020204030204" pitchFamily="34" charset="0"/>
                <a:cs typeface="Times New Roman" panose="02020603050405020304" pitchFamily="18" charset="0"/>
              </a:rPr>
              <a:t> Since the proton has a positive charge and the electric field is upward, the force on the proton will also be upward.</a:t>
            </a:r>
            <a:endParaRPr lang="en-US" sz="2000"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16868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7</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487F2406-70BD-4EE7-A55C-BB33CFB09CE2}"/>
                  </a:ext>
                </a:extLst>
              </p:cNvPr>
              <p:cNvSpPr/>
              <p:nvPr/>
            </p:nvSpPr>
            <p:spPr>
              <a:xfrm>
                <a:off x="81894" y="822442"/>
                <a:ext cx="8686799" cy="2641942"/>
              </a:xfrm>
              <a:prstGeom prst="rect">
                <a:avLst/>
              </a:prstGeom>
            </p:spPr>
            <p:txBody>
              <a:bodyPr wrap="square">
                <a:spAutoFit/>
              </a:bodyPr>
              <a:lstStyle/>
              <a:p>
                <a:pPr algn="just">
                  <a:lnSpc>
                    <a:spcPct val="107000"/>
                  </a:lnSpc>
                  <a:spcAft>
                    <a:spcPts val="800"/>
                  </a:spcAft>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An electron is released from rest in a uniform electric field. The electron accelerates vertically upward, traveling 4.5 m in the first </a:t>
                </a:r>
                <a14:m>
                  <m:oMath xmlns:m="http://schemas.openxmlformats.org/officeDocument/2006/math">
                    <m:r>
                      <a:rPr lang="en-US" sz="2400" i="1" kern="100">
                        <a:latin typeface="Cambria Math" panose="02040503050406030204" pitchFamily="18" charset="0"/>
                        <a:ea typeface="Calibri" panose="020F0502020204030204" pitchFamily="34" charset="0"/>
                        <a:cs typeface="Times New Roman" panose="02020603050405020304" pitchFamily="18" charset="0"/>
                      </a:rPr>
                      <m:t>3</m:t>
                    </m:r>
                    <m:r>
                      <a:rPr lang="en-US" sz="2400" i="1" kern="100">
                        <a:latin typeface="Cambria Math" panose="02040503050406030204" pitchFamily="18" charset="0"/>
                        <a:ea typeface="Calibri" panose="020F0502020204030204" pitchFamily="34" charset="0"/>
                        <a:cs typeface="Times New Roman" panose="02020603050405020304" pitchFamily="18" charset="0"/>
                      </a:rPr>
                      <m:t>𝜇</m:t>
                    </m:r>
                    <m:r>
                      <a:rPr lang="en-US" sz="2400" i="1" kern="100">
                        <a:latin typeface="Cambria Math" panose="02040503050406030204" pitchFamily="18" charset="0"/>
                        <a:ea typeface="Calibri" panose="020F0502020204030204" pitchFamily="34" charset="0"/>
                        <a:cs typeface="Times New Roman" panose="02020603050405020304" pitchFamily="18" charset="0"/>
                      </a:rPr>
                      <m:t>𝑠</m:t>
                    </m:r>
                    <m:r>
                      <a:rPr lang="en-US" sz="2400" i="1" kern="100">
                        <a:latin typeface="Cambria Math" panose="02040503050406030204" pitchFamily="18" charset="0"/>
                        <a:ea typeface="Calibri" panose="020F0502020204030204" pitchFamily="34" charset="0"/>
                        <a:cs typeface="Times New Roman" panose="02020603050405020304" pitchFamily="18" charset="0"/>
                      </a:rPr>
                      <m:t> </m:t>
                    </m:r>
                  </m:oMath>
                </a14:m>
                <a:r>
                  <a:rPr lang="en-US" sz="2400" kern="100" dirty="0">
                    <a:latin typeface="Times New Roman" panose="02020603050405020304" pitchFamily="18" charset="0"/>
                    <a:ea typeface="Calibri" panose="020F0502020204030204" pitchFamily="34" charset="0"/>
                    <a:cs typeface="Times New Roman" panose="02020603050405020304" pitchFamily="18" charset="0"/>
                  </a:rPr>
                  <a:t>after it is released. </a:t>
                </a:r>
              </a:p>
              <a:p>
                <a:pPr marL="457200" indent="-457200" algn="just">
                  <a:lnSpc>
                    <a:spcPct val="107000"/>
                  </a:lnSpc>
                  <a:spcAft>
                    <a:spcPts val="800"/>
                  </a:spcAft>
                  <a:buAutoNum type="alphaLcParenBoth"/>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What is the magnitude and direction of the electric field? </a:t>
                </a:r>
              </a:p>
              <a:p>
                <a:pPr marL="457200" indent="-457200" algn="just">
                  <a:lnSpc>
                    <a:spcPct val="107000"/>
                  </a:lnSpc>
                  <a:spcAft>
                    <a:spcPts val="800"/>
                  </a:spcAft>
                  <a:buAutoNum type="alphaLcParenBoth"/>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Are we justified in ignoring the effects of gravity? Justify your answer quantitatively.</a:t>
                </a:r>
              </a:p>
            </p:txBody>
          </p:sp>
        </mc:Choice>
        <mc:Fallback xmlns="">
          <p:sp>
            <p:nvSpPr>
              <p:cNvPr id="4" name="Rectangle 3">
                <a:extLst>
                  <a:ext uri="{FF2B5EF4-FFF2-40B4-BE49-F238E27FC236}">
                    <a16:creationId xmlns:a16="http://schemas.microsoft.com/office/drawing/2014/main" id="{487F2406-70BD-4EE7-A55C-BB33CFB09CE2}"/>
                  </a:ext>
                </a:extLst>
              </p:cNvPr>
              <p:cNvSpPr>
                <a:spLocks noRot="1" noChangeAspect="1" noMove="1" noResize="1" noEditPoints="1" noAdjustHandles="1" noChangeArrowheads="1" noChangeShapeType="1" noTextEdit="1"/>
              </p:cNvSpPr>
              <p:nvPr/>
            </p:nvSpPr>
            <p:spPr>
              <a:xfrm>
                <a:off x="81894" y="822442"/>
                <a:ext cx="8686799" cy="2641942"/>
              </a:xfrm>
              <a:prstGeom prst="rect">
                <a:avLst/>
              </a:prstGeom>
              <a:blipFill>
                <a:blip r:embed="rId2"/>
                <a:stretch>
                  <a:fillRect l="-1053" t="-1848" r="-1123" b="-4388"/>
                </a:stretch>
              </a:blipFill>
            </p:spPr>
            <p:txBody>
              <a:bodyPr/>
              <a:lstStyle/>
              <a:p>
                <a:r>
                  <a:rPr lang="en-US">
                    <a:noFill/>
                  </a:rPr>
                  <a:t> </a:t>
                </a:r>
              </a:p>
            </p:txBody>
          </p:sp>
        </mc:Fallback>
      </mc:AlternateContent>
    </p:spTree>
    <p:extLst>
      <p:ext uri="{BB962C8B-B14F-4D97-AF65-F5344CB8AC3E}">
        <p14:creationId xmlns:p14="http://schemas.microsoft.com/office/powerpoint/2010/main" val="1417253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Practice Question 1</a:t>
            </a:r>
          </a:p>
        </p:txBody>
      </p:sp>
      <p:sp>
        <p:nvSpPr>
          <p:cNvPr id="3" name="Rectangle 2">
            <a:extLst>
              <a:ext uri="{FF2B5EF4-FFF2-40B4-BE49-F238E27FC236}">
                <a16:creationId xmlns:a16="http://schemas.microsoft.com/office/drawing/2014/main" id="{B8F2B8BB-55AD-4B9C-A83D-E62CEC7A0E83}"/>
              </a:ext>
            </a:extLst>
          </p:cNvPr>
          <p:cNvSpPr/>
          <p:nvPr/>
        </p:nvSpPr>
        <p:spPr>
          <a:xfrm>
            <a:off x="278235" y="3555156"/>
            <a:ext cx="8587530" cy="1200329"/>
          </a:xfrm>
          <a:prstGeom prst="rect">
            <a:avLst/>
          </a:prstGeom>
        </p:spPr>
        <p:txBody>
          <a:bodyPr wrap="square">
            <a:spAutoFit/>
          </a:bodyPr>
          <a:lstStyle/>
          <a:p>
            <a:pPr marL="457200" lvl="0" indent="-457200" algn="just" eaLnBrk="0" fontAlgn="base" hangingPunct="0">
              <a:spcBef>
                <a:spcPct val="0"/>
              </a:spcBef>
              <a:spcAft>
                <a:spcPct val="0"/>
              </a:spcAft>
              <a:buFont typeface="+mj-lt"/>
              <a:buAutoNum type="arabicPeriod" startAt="2"/>
              <a:defRPr/>
            </a:pPr>
            <a:r>
              <a:rPr lang="en-US" sz="2400" dirty="0">
                <a:solidFill>
                  <a:srgbClr val="080800"/>
                </a:solidFill>
                <a:latin typeface="Times New Roman"/>
                <a:cs typeface="Calibri" panose="020F0502020204030204" pitchFamily="34" charset="0"/>
              </a:rPr>
              <a:t>When you walk across a nylon rug and then touch a large metal object, you may get a spark and a shock. What causes this to happen?</a:t>
            </a:r>
            <a:endParaRPr lang="en-US" sz="2400" dirty="0">
              <a:solidFill>
                <a:srgbClr val="080800"/>
              </a:solidFill>
              <a:latin typeface="Calibri" panose="020F0502020204030204" pitchFamily="34" charset="0"/>
              <a:cs typeface="Calibri" panose="020F0502020204030204" pitchFamily="34" charset="0"/>
            </a:endParaRPr>
          </a:p>
        </p:txBody>
      </p:sp>
      <p:sp>
        <p:nvSpPr>
          <p:cNvPr id="5" name="Rectangle 4">
            <a:extLst>
              <a:ext uri="{FF2B5EF4-FFF2-40B4-BE49-F238E27FC236}">
                <a16:creationId xmlns:a16="http://schemas.microsoft.com/office/drawing/2014/main" id="{FBB58D1B-96FC-4FF3-BA21-5EAA6AE4EFF7}"/>
              </a:ext>
            </a:extLst>
          </p:cNvPr>
          <p:cNvSpPr/>
          <p:nvPr/>
        </p:nvSpPr>
        <p:spPr>
          <a:xfrm>
            <a:off x="278235" y="1370844"/>
            <a:ext cx="8587530" cy="830997"/>
          </a:xfrm>
          <a:prstGeom prst="rect">
            <a:avLst/>
          </a:prstGeom>
        </p:spPr>
        <p:txBody>
          <a:bodyPr wrap="square">
            <a:spAutoFit/>
          </a:bodyPr>
          <a:lstStyle/>
          <a:p>
            <a:pPr marL="457200" lvl="0" indent="-457200" algn="just" eaLnBrk="0" fontAlgn="base" hangingPunct="0">
              <a:spcBef>
                <a:spcPct val="0"/>
              </a:spcBef>
              <a:spcAft>
                <a:spcPct val="0"/>
              </a:spcAft>
              <a:buFont typeface="+mj-lt"/>
              <a:buAutoNum type="arabicPeriod"/>
              <a:defRPr/>
            </a:pPr>
            <a:r>
              <a:rPr lang="en-US" sz="2400" dirty="0">
                <a:solidFill>
                  <a:srgbClr val="080800"/>
                </a:solidFill>
                <a:latin typeface="Times New Roman"/>
                <a:cs typeface="Calibri" panose="020F0502020204030204" pitchFamily="34" charset="0"/>
              </a:rPr>
              <a:t>Why do electric field lines point away from positive charges and toward negative charges?</a:t>
            </a:r>
          </a:p>
        </p:txBody>
      </p:sp>
    </p:spTree>
    <p:extLst>
      <p:ext uri="{BB962C8B-B14F-4D97-AF65-F5344CB8AC3E}">
        <p14:creationId xmlns:p14="http://schemas.microsoft.com/office/powerpoint/2010/main" val="3220924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7: ANSWER</a:t>
            </a:r>
          </a:p>
        </p:txBody>
      </p:sp>
      <p:sp>
        <p:nvSpPr>
          <p:cNvPr id="8" name="Rectangle 18">
            <a:extLst>
              <a:ext uri="{FF2B5EF4-FFF2-40B4-BE49-F238E27FC236}">
                <a16:creationId xmlns:a16="http://schemas.microsoft.com/office/drawing/2014/main" id="{5EEF21D8-E621-436B-8AEB-69574937C03E}"/>
              </a:ext>
            </a:extLst>
          </p:cNvPr>
          <p:cNvSpPr>
            <a:spLocks noChangeArrowheads="1"/>
          </p:cNvSpPr>
          <p:nvPr/>
        </p:nvSpPr>
        <p:spPr bwMode="auto">
          <a:xfrm>
            <a:off x="67109" y="3988478"/>
            <a:ext cx="79611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(a) </a:t>
            </a:r>
            <a:r>
              <a:rPr lang="en-US" altLang="en-US" sz="2400" kern="0" dirty="0">
                <a:solidFill>
                  <a:srgbClr val="080800"/>
                </a:solidFill>
                <a:cs typeface="Calibri" panose="020F0502020204030204" pitchFamily="34" charset="0"/>
              </a:rPr>
              <a:t>Finding the Magnitude and Direction of the Electric Field</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5D07DB37-4254-4809-BC25-EF45671EA251}"/>
                  </a:ext>
                </a:extLst>
              </p:cNvPr>
              <p:cNvSpPr/>
              <p:nvPr/>
            </p:nvSpPr>
            <p:spPr>
              <a:xfrm>
                <a:off x="67109" y="768880"/>
                <a:ext cx="9075699" cy="2949205"/>
              </a:xfrm>
              <a:prstGeom prst="rect">
                <a:avLst/>
              </a:prstGeom>
            </p:spPr>
            <p:txBody>
              <a:bodyPr wrap="square">
                <a:spAutoFit/>
              </a:bodyPr>
              <a:lstStyle/>
              <a:p>
                <a:pPr>
                  <a:lnSpc>
                    <a:spcPct val="107000"/>
                  </a:lnSpc>
                  <a:spcAft>
                    <a:spcPts val="800"/>
                  </a:spcAft>
                </a:pPr>
                <a:r>
                  <a:rPr lang="en-US" sz="2400" b="1" kern="100" dirty="0">
                    <a:latin typeface="Times New Roman" panose="02020603050405020304" pitchFamily="18" charset="0"/>
                    <a:ea typeface="Calibri" panose="020F0502020204030204" pitchFamily="34" charset="0"/>
                    <a:cs typeface="Times New Roman" panose="02020603050405020304" pitchFamily="18" charset="0"/>
                  </a:rPr>
                  <a:t>Given Data:</a:t>
                </a: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Distance traveled by the electron</a:t>
                </a:r>
                <a14:m>
                  <m:oMath xmlns:m="http://schemas.openxmlformats.org/officeDocument/2006/math">
                    <m:r>
                      <a:rPr lang="en-US" sz="2400" i="1" kern="100">
                        <a:latin typeface="Cambria Math" panose="02040503050406030204" pitchFamily="18" charset="0"/>
                        <a:ea typeface="Calibri" panose="020F0502020204030204" pitchFamily="34" charset="0"/>
                        <a:cs typeface="Times New Roman" panose="02020603050405020304" pitchFamily="18" charset="0"/>
                      </a:rPr>
                      <m:t>, </m:t>
                    </m:r>
                    <m:r>
                      <a:rPr lang="en-US" sz="2400" i="1" kern="100">
                        <a:latin typeface="Cambria Math" panose="02040503050406030204" pitchFamily="18" charset="0"/>
                        <a:ea typeface="Calibri" panose="020F0502020204030204" pitchFamily="34" charset="0"/>
                        <a:cs typeface="Times New Roman" panose="02020603050405020304" pitchFamily="18" charset="0"/>
                      </a:rPr>
                      <m:t>𝑑</m:t>
                    </m:r>
                    <m:r>
                      <a:rPr lang="en-US" sz="2400" i="1" kern="100">
                        <a:latin typeface="Cambria Math" panose="02040503050406030204" pitchFamily="18" charset="0"/>
                        <a:ea typeface="Calibri" panose="020F0502020204030204" pitchFamily="34" charset="0"/>
                        <a:cs typeface="Times New Roman" panose="02020603050405020304" pitchFamily="18" charset="0"/>
                      </a:rPr>
                      <m:t>=4.5</m:t>
                    </m:r>
                    <m:r>
                      <a:rPr lang="en-US" sz="2400" i="1" kern="100">
                        <a:latin typeface="Cambria Math" panose="02040503050406030204" pitchFamily="18" charset="0"/>
                        <a:ea typeface="Calibri" panose="020F0502020204030204" pitchFamily="34" charset="0"/>
                        <a:cs typeface="Times New Roman" panose="02020603050405020304" pitchFamily="18" charset="0"/>
                      </a:rPr>
                      <m:t>𝑚</m:t>
                    </m:r>
                  </m:oMath>
                </a14:m>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Time taken, </a:t>
                </a:r>
                <a14:m>
                  <m:oMath xmlns:m="http://schemas.openxmlformats.org/officeDocument/2006/math">
                    <m:r>
                      <a:rPr lang="en-US" sz="2400" i="1" kern="100">
                        <a:latin typeface="Cambria Math" panose="02040503050406030204" pitchFamily="18" charset="0"/>
                        <a:ea typeface="Calibri" panose="020F0502020204030204" pitchFamily="34" charset="0"/>
                        <a:cs typeface="Times New Roman" panose="02020603050405020304" pitchFamily="18" charset="0"/>
                      </a:rPr>
                      <m:t>𝑡</m:t>
                    </m:r>
                    <m:r>
                      <a:rPr lang="en-US" sz="2400" i="1" kern="100">
                        <a:latin typeface="Cambria Math" panose="02040503050406030204" pitchFamily="18" charset="0"/>
                        <a:ea typeface="Calibri" panose="020F0502020204030204" pitchFamily="34" charset="0"/>
                        <a:cs typeface="Times New Roman" panose="02020603050405020304" pitchFamily="18" charset="0"/>
                      </a:rPr>
                      <m:t>=3 </m:t>
                    </m:r>
                    <m:r>
                      <a:rPr lang="en-US" sz="2400" i="1" kern="100">
                        <a:latin typeface="Cambria Math" panose="02040503050406030204" pitchFamily="18" charset="0"/>
                        <a:ea typeface="Calibri" panose="020F0502020204030204" pitchFamily="34" charset="0"/>
                        <a:cs typeface="Times New Roman" panose="02020603050405020304" pitchFamily="18" charset="0"/>
                      </a:rPr>
                      <m:t>𝜇</m:t>
                    </m:r>
                    <m:r>
                      <a:rPr lang="en-US" sz="2400" i="1" kern="100">
                        <a:latin typeface="Cambria Math" panose="02040503050406030204" pitchFamily="18" charset="0"/>
                        <a:ea typeface="Calibri" panose="020F0502020204030204" pitchFamily="34" charset="0"/>
                        <a:cs typeface="Times New Roman" panose="02020603050405020304" pitchFamily="18" charset="0"/>
                      </a:rPr>
                      <m:t>𝑠</m:t>
                    </m:r>
                    <m:r>
                      <a:rPr lang="en-US" sz="2400" i="1" kern="100">
                        <a:latin typeface="Cambria Math" panose="02040503050406030204" pitchFamily="18" charset="0"/>
                        <a:ea typeface="Calibri" panose="020F0502020204030204" pitchFamily="34" charset="0"/>
                        <a:cs typeface="Times New Roman" panose="02020603050405020304" pitchFamily="18" charset="0"/>
                      </a:rPr>
                      <m:t>=3×</m:t>
                    </m:r>
                    <m:sSup>
                      <m:sSupPr>
                        <m:ctrlPr>
                          <a:rPr lang="en-US" sz="2400" i="1" kern="100">
                            <a:latin typeface="Cambria Math" panose="02040503050406030204" pitchFamily="18" charset="0"/>
                            <a:ea typeface="Calibri" panose="020F0502020204030204" pitchFamily="34" charset="0"/>
                            <a:cs typeface="Times New Roman" panose="02020603050405020304" pitchFamily="18" charset="0"/>
                          </a:rPr>
                        </m:ctrlPr>
                      </m:sSupPr>
                      <m:e>
                        <m:r>
                          <a:rPr lang="en-US" sz="2400" i="1" kern="100">
                            <a:latin typeface="Cambria Math" panose="02040503050406030204" pitchFamily="18" charset="0"/>
                            <a:ea typeface="Calibri" panose="020F0502020204030204" pitchFamily="34" charset="0"/>
                            <a:cs typeface="Times New Roman" panose="02020603050405020304" pitchFamily="18" charset="0"/>
                          </a:rPr>
                          <m:t>10</m:t>
                        </m:r>
                      </m:e>
                      <m:sup>
                        <m:r>
                          <a:rPr lang="en-US" sz="2400" i="1" kern="100">
                            <a:latin typeface="Cambria Math" panose="02040503050406030204" pitchFamily="18" charset="0"/>
                            <a:ea typeface="Calibri" panose="020F0502020204030204" pitchFamily="34" charset="0"/>
                            <a:cs typeface="Times New Roman" panose="02020603050405020304" pitchFamily="18" charset="0"/>
                          </a:rPr>
                          <m:t>−6</m:t>
                        </m:r>
                      </m:sup>
                    </m:sSup>
                    <m:r>
                      <a:rPr lang="en-US" sz="2400" i="1" kern="100">
                        <a:latin typeface="Cambria Math" panose="02040503050406030204" pitchFamily="18" charset="0"/>
                        <a:ea typeface="Calibri" panose="020F0502020204030204" pitchFamily="34" charset="0"/>
                        <a:cs typeface="Times New Roman" panose="02020603050405020304" pitchFamily="18" charset="0"/>
                      </a:rPr>
                      <m:t>𝑠</m:t>
                    </m:r>
                  </m:oMath>
                </a14:m>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Initial velocity, </a:t>
                </a:r>
                <a14:m>
                  <m:oMath xmlns:m="http://schemas.openxmlformats.org/officeDocument/2006/math">
                    <m:r>
                      <a:rPr lang="en-US" sz="2400" i="1" kern="100">
                        <a:latin typeface="Cambria Math" panose="02040503050406030204" pitchFamily="18" charset="0"/>
                        <a:ea typeface="Calibri" panose="020F0502020204030204" pitchFamily="34" charset="0"/>
                        <a:cs typeface="Times New Roman" panose="02020603050405020304" pitchFamily="18" charset="0"/>
                      </a:rPr>
                      <m:t>𝑢</m:t>
                    </m:r>
                    <m:r>
                      <a:rPr lang="en-US" sz="2400" i="1" kern="100">
                        <a:latin typeface="Cambria Math" panose="02040503050406030204" pitchFamily="18" charset="0"/>
                        <a:ea typeface="Calibri" panose="020F0502020204030204" pitchFamily="34" charset="0"/>
                        <a:cs typeface="Times New Roman" panose="02020603050405020304" pitchFamily="18" charset="0"/>
                      </a:rPr>
                      <m:t>=0 </m:t>
                    </m:r>
                    <m:r>
                      <a:rPr lang="en-US" sz="2400" i="1" kern="100">
                        <a:latin typeface="Cambria Math" panose="02040503050406030204" pitchFamily="18" charset="0"/>
                        <a:ea typeface="Calibri" panose="020F0502020204030204" pitchFamily="34" charset="0"/>
                        <a:cs typeface="Times New Roman" panose="02020603050405020304" pitchFamily="18" charset="0"/>
                      </a:rPr>
                      <m:t>𝑚</m:t>
                    </m:r>
                    <m:r>
                      <a:rPr lang="en-US" sz="2400" i="1" kern="100">
                        <a:latin typeface="Cambria Math" panose="02040503050406030204" pitchFamily="18" charset="0"/>
                        <a:ea typeface="Calibri" panose="020F0502020204030204" pitchFamily="34" charset="0"/>
                        <a:cs typeface="Times New Roman" panose="02020603050405020304" pitchFamily="18" charset="0"/>
                      </a:rPr>
                      <m:t>/</m:t>
                    </m:r>
                    <m:r>
                      <a:rPr lang="en-US" sz="2400" i="1" kern="100">
                        <a:latin typeface="Cambria Math" panose="02040503050406030204" pitchFamily="18" charset="0"/>
                        <a:ea typeface="Calibri" panose="020F0502020204030204" pitchFamily="34" charset="0"/>
                        <a:cs typeface="Times New Roman" panose="02020603050405020304" pitchFamily="18" charset="0"/>
                      </a:rPr>
                      <m:t>𝑠</m:t>
                    </m:r>
                  </m:oMath>
                </a14:m>
                <a:r>
                  <a:rPr lang="en-US" sz="2400" kern="100" dirty="0">
                    <a:latin typeface="Times New Roman" panose="02020603050405020304" pitchFamily="18" charset="0"/>
                    <a:ea typeface="Calibri" panose="020F0502020204030204" pitchFamily="34" charset="0"/>
                    <a:cs typeface="Times New Roman" panose="02020603050405020304" pitchFamily="18" charset="0"/>
                  </a:rPr>
                  <a:t> (since the electron is released from rest)</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Charge of an electron, </a:t>
                </a:r>
                <a14:m>
                  <m:oMath xmlns:m="http://schemas.openxmlformats.org/officeDocument/2006/math">
                    <m:r>
                      <a:rPr lang="en-US" sz="2400" i="1" kern="100">
                        <a:latin typeface="Cambria Math" panose="02040503050406030204" pitchFamily="18" charset="0"/>
                        <a:ea typeface="Calibri" panose="020F0502020204030204" pitchFamily="34" charset="0"/>
                        <a:cs typeface="Times New Roman" panose="02020603050405020304" pitchFamily="18" charset="0"/>
                      </a:rPr>
                      <m:t>𝑒</m:t>
                    </m:r>
                    <m:r>
                      <a:rPr lang="en-US" sz="2400" i="1" kern="100">
                        <a:latin typeface="Cambria Math" panose="02040503050406030204" pitchFamily="18" charset="0"/>
                        <a:ea typeface="Calibri" panose="020F0502020204030204" pitchFamily="34" charset="0"/>
                        <a:cs typeface="Times New Roman" panose="02020603050405020304" pitchFamily="18" charset="0"/>
                      </a:rPr>
                      <m:t>=1.6×</m:t>
                    </m:r>
                    <m:sSup>
                      <m:sSupPr>
                        <m:ctrlPr>
                          <a:rPr lang="en-US" sz="2400" i="1" kern="100">
                            <a:latin typeface="Cambria Math" panose="02040503050406030204" pitchFamily="18" charset="0"/>
                            <a:ea typeface="Calibri" panose="020F0502020204030204" pitchFamily="34" charset="0"/>
                            <a:cs typeface="Times New Roman" panose="02020603050405020304" pitchFamily="18" charset="0"/>
                          </a:rPr>
                        </m:ctrlPr>
                      </m:sSupPr>
                      <m:e>
                        <m:r>
                          <a:rPr lang="en-US" sz="2400" i="1" kern="100">
                            <a:latin typeface="Cambria Math" panose="02040503050406030204" pitchFamily="18" charset="0"/>
                            <a:ea typeface="Calibri" panose="020F0502020204030204" pitchFamily="34" charset="0"/>
                            <a:cs typeface="Times New Roman" panose="02020603050405020304" pitchFamily="18" charset="0"/>
                          </a:rPr>
                          <m:t>10</m:t>
                        </m:r>
                      </m:e>
                      <m:sup>
                        <m:r>
                          <a:rPr lang="en-US" sz="2400" i="1" kern="100">
                            <a:latin typeface="Cambria Math" panose="02040503050406030204" pitchFamily="18" charset="0"/>
                            <a:ea typeface="Calibri" panose="020F0502020204030204" pitchFamily="34" charset="0"/>
                            <a:cs typeface="Times New Roman" panose="02020603050405020304" pitchFamily="18" charset="0"/>
                          </a:rPr>
                          <m:t>−19</m:t>
                        </m:r>
                      </m:sup>
                    </m:sSup>
                    <m:r>
                      <a:rPr lang="en-US" sz="2400" i="1" kern="100">
                        <a:latin typeface="Cambria Math" panose="02040503050406030204" pitchFamily="18" charset="0"/>
                        <a:ea typeface="Calibri" panose="020F0502020204030204" pitchFamily="34" charset="0"/>
                        <a:cs typeface="Times New Roman" panose="02020603050405020304" pitchFamily="18" charset="0"/>
                      </a:rPr>
                      <m:t>𝐶</m:t>
                    </m:r>
                  </m:oMath>
                </a14:m>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Mass of an electron, </a:t>
                </a:r>
                <a14:m>
                  <m:oMath xmlns:m="http://schemas.openxmlformats.org/officeDocument/2006/math">
                    <m:r>
                      <a:rPr lang="en-US" sz="2400" i="1" kern="100">
                        <a:latin typeface="Cambria Math" panose="02040503050406030204" pitchFamily="18" charset="0"/>
                        <a:ea typeface="Calibri" panose="020F0502020204030204" pitchFamily="34" charset="0"/>
                        <a:cs typeface="Times New Roman" panose="02020603050405020304" pitchFamily="18" charset="0"/>
                      </a:rPr>
                      <m:t>𝑚</m:t>
                    </m:r>
                    <m:r>
                      <a:rPr lang="en-US" sz="2400" i="1" kern="100">
                        <a:latin typeface="Cambria Math" panose="02040503050406030204" pitchFamily="18" charset="0"/>
                        <a:ea typeface="Calibri" panose="020F0502020204030204" pitchFamily="34" charset="0"/>
                        <a:cs typeface="Times New Roman" panose="02020603050405020304" pitchFamily="18" charset="0"/>
                      </a:rPr>
                      <m:t>=9.11×</m:t>
                    </m:r>
                    <m:sSup>
                      <m:sSupPr>
                        <m:ctrlPr>
                          <a:rPr lang="en-US" sz="2400" i="1" kern="100">
                            <a:latin typeface="Cambria Math" panose="02040503050406030204" pitchFamily="18" charset="0"/>
                            <a:ea typeface="Calibri" panose="020F0502020204030204" pitchFamily="34" charset="0"/>
                            <a:cs typeface="Times New Roman" panose="02020603050405020304" pitchFamily="18" charset="0"/>
                          </a:rPr>
                        </m:ctrlPr>
                      </m:sSupPr>
                      <m:e>
                        <m:r>
                          <a:rPr lang="en-US" sz="2400" i="1" kern="100">
                            <a:latin typeface="Cambria Math" panose="02040503050406030204" pitchFamily="18" charset="0"/>
                            <a:ea typeface="Calibri" panose="020F0502020204030204" pitchFamily="34" charset="0"/>
                            <a:cs typeface="Times New Roman" panose="02020603050405020304" pitchFamily="18" charset="0"/>
                          </a:rPr>
                          <m:t>10</m:t>
                        </m:r>
                      </m:e>
                      <m:sup>
                        <m:r>
                          <a:rPr lang="en-US" sz="2400" i="1" kern="100">
                            <a:latin typeface="Cambria Math" panose="02040503050406030204" pitchFamily="18" charset="0"/>
                            <a:ea typeface="Calibri" panose="020F0502020204030204" pitchFamily="34" charset="0"/>
                            <a:cs typeface="Times New Roman" panose="02020603050405020304" pitchFamily="18" charset="0"/>
                          </a:rPr>
                          <m:t>−31</m:t>
                        </m:r>
                      </m:sup>
                    </m:sSup>
                    <m:r>
                      <a:rPr lang="en-US" sz="2400" i="1" kern="100">
                        <a:latin typeface="Cambria Math" panose="02040503050406030204" pitchFamily="18" charset="0"/>
                        <a:ea typeface="Calibri" panose="020F0502020204030204" pitchFamily="34" charset="0"/>
                        <a:cs typeface="Times New Roman" panose="02020603050405020304" pitchFamily="18" charset="0"/>
                      </a:rPr>
                      <m:t> </m:t>
                    </m:r>
                    <m:r>
                      <a:rPr lang="en-US" sz="2400" i="1" kern="100">
                        <a:latin typeface="Cambria Math" panose="02040503050406030204" pitchFamily="18" charset="0"/>
                        <a:ea typeface="Calibri" panose="020F0502020204030204" pitchFamily="34" charset="0"/>
                        <a:cs typeface="Times New Roman" panose="02020603050405020304" pitchFamily="18" charset="0"/>
                      </a:rPr>
                      <m:t>𝑘𝑔</m:t>
                    </m:r>
                  </m:oMath>
                </a14:m>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2" name="Rectangle 1">
                <a:extLst>
                  <a:ext uri="{FF2B5EF4-FFF2-40B4-BE49-F238E27FC236}">
                    <a16:creationId xmlns:a16="http://schemas.microsoft.com/office/drawing/2014/main" id="{5D07DB37-4254-4809-BC25-EF45671EA251}"/>
                  </a:ext>
                </a:extLst>
              </p:cNvPr>
              <p:cNvSpPr>
                <a:spLocks noRot="1" noChangeAspect="1" noMove="1" noResize="1" noEditPoints="1" noAdjustHandles="1" noChangeArrowheads="1" noChangeShapeType="1" noTextEdit="1"/>
              </p:cNvSpPr>
              <p:nvPr/>
            </p:nvSpPr>
            <p:spPr>
              <a:xfrm>
                <a:off x="67109" y="768880"/>
                <a:ext cx="9075699" cy="2949205"/>
              </a:xfrm>
              <a:prstGeom prst="rect">
                <a:avLst/>
              </a:prstGeom>
              <a:blipFill>
                <a:blip r:embed="rId2"/>
                <a:stretch>
                  <a:fillRect l="-1007" t="-1653" b="-37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68B8F523-86E6-4415-A58E-42260BFFA91A}"/>
                  </a:ext>
                </a:extLst>
              </p:cNvPr>
              <p:cNvSpPr/>
              <p:nvPr/>
            </p:nvSpPr>
            <p:spPr>
              <a:xfrm>
                <a:off x="482366" y="4532017"/>
                <a:ext cx="8309296" cy="830997"/>
              </a:xfrm>
              <a:prstGeom prst="rect">
                <a:avLst/>
              </a:prstGeom>
            </p:spPr>
            <p:txBody>
              <a:bodyPr wrap="square">
                <a:spAutoFit/>
              </a:bodyPr>
              <a:lstStyle/>
              <a:p>
                <a:pPr algn="just"/>
                <a:r>
                  <a:rPr lang="en-US" sz="2400" dirty="0">
                    <a:latin typeface="Times New Roman" panose="02020603050405020304" pitchFamily="18" charset="0"/>
                    <a:ea typeface="Times New Roman" panose="02020603050405020304" pitchFamily="18" charset="0"/>
                    <a:cs typeface="Times New Roman" panose="02020603050405020304" pitchFamily="18" charset="0"/>
                  </a:rPr>
                  <a:t>First, we need to calculate the acceleration </a:t>
                </a:r>
                <a14:m>
                  <m:oMath xmlns:m="http://schemas.openxmlformats.org/officeDocument/2006/math">
                    <m:r>
                      <a:rPr lang="en-US" sz="2400" i="1">
                        <a:latin typeface="Cambria Math" panose="02040503050406030204" pitchFamily="18" charset="0"/>
                        <a:ea typeface="Times New Roman" panose="02020603050405020304" pitchFamily="18" charset="0"/>
                      </a:rPr>
                      <m:t>𝑎</m:t>
                    </m:r>
                  </m:oMath>
                </a14:m>
                <a:r>
                  <a:rPr lang="en-US" sz="2400" dirty="0">
                    <a:latin typeface="Times New Roman" panose="02020603050405020304" pitchFamily="18" charset="0"/>
                    <a:ea typeface="Times New Roman" panose="02020603050405020304" pitchFamily="18" charset="0"/>
                    <a:cs typeface="Times New Roman" panose="02020603050405020304" pitchFamily="18" charset="0"/>
                  </a:rPr>
                  <a:t> of the electron using the kinematic equation:</a:t>
                </a:r>
              </a:p>
            </p:txBody>
          </p:sp>
        </mc:Choice>
        <mc:Fallback xmlns="">
          <p:sp>
            <p:nvSpPr>
              <p:cNvPr id="7" name="Rectangle 6">
                <a:extLst>
                  <a:ext uri="{FF2B5EF4-FFF2-40B4-BE49-F238E27FC236}">
                    <a16:creationId xmlns:a16="http://schemas.microsoft.com/office/drawing/2014/main" id="{68B8F523-86E6-4415-A58E-42260BFFA91A}"/>
                  </a:ext>
                </a:extLst>
              </p:cNvPr>
              <p:cNvSpPr>
                <a:spLocks noRot="1" noChangeAspect="1" noMove="1" noResize="1" noEditPoints="1" noAdjustHandles="1" noChangeArrowheads="1" noChangeShapeType="1" noTextEdit="1"/>
              </p:cNvSpPr>
              <p:nvPr/>
            </p:nvSpPr>
            <p:spPr>
              <a:xfrm>
                <a:off x="482366" y="4532017"/>
                <a:ext cx="8309296" cy="830997"/>
              </a:xfrm>
              <a:prstGeom prst="rect">
                <a:avLst/>
              </a:prstGeom>
              <a:blipFill>
                <a:blip r:embed="rId3"/>
                <a:stretch>
                  <a:fillRect l="-1101" t="-5839" r="-1174" b="-153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C17E7879-E21D-425F-B8AA-D20FA76D7933}"/>
                  </a:ext>
                </a:extLst>
              </p:cNvPr>
              <p:cNvSpPr/>
              <p:nvPr/>
            </p:nvSpPr>
            <p:spPr>
              <a:xfrm>
                <a:off x="3321160" y="5652624"/>
                <a:ext cx="1869807" cy="6685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𝑑</m:t>
                      </m:r>
                      <m:r>
                        <a:rPr lang="en-US" sz="2000">
                          <a:latin typeface="Cambria Math" panose="02040503050406030204" pitchFamily="18" charset="0"/>
                        </a:rPr>
                        <m:t>=</m:t>
                      </m:r>
                      <m:r>
                        <a:rPr lang="en-US" sz="2000" i="1">
                          <a:latin typeface="Cambria Math" panose="02040503050406030204" pitchFamily="18" charset="0"/>
                        </a:rPr>
                        <m:t>𝑢𝑡</m:t>
                      </m:r>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1</m:t>
                          </m:r>
                        </m:num>
                        <m:den>
                          <m:r>
                            <a:rPr lang="en-US" sz="2000">
                              <a:latin typeface="Cambria Math" panose="02040503050406030204" pitchFamily="18" charset="0"/>
                            </a:rPr>
                            <m:t>2</m:t>
                          </m:r>
                        </m:den>
                      </m:f>
                      <m:r>
                        <a:rPr lang="en-US" sz="2000" i="1">
                          <a:latin typeface="Cambria Math" panose="02040503050406030204" pitchFamily="18" charset="0"/>
                        </a:rPr>
                        <m:t>𝑎</m:t>
                      </m:r>
                      <m:sSup>
                        <m:sSupPr>
                          <m:ctrlPr>
                            <a:rPr lang="en-US" sz="2000" i="1">
                              <a:latin typeface="Cambria Math" panose="02040503050406030204" pitchFamily="18" charset="0"/>
                            </a:rPr>
                          </m:ctrlPr>
                        </m:sSupPr>
                        <m:e>
                          <m:r>
                            <a:rPr lang="en-US" sz="2000" i="1">
                              <a:latin typeface="Cambria Math" panose="02040503050406030204" pitchFamily="18" charset="0"/>
                            </a:rPr>
                            <m:t>𝑡</m:t>
                          </m:r>
                        </m:e>
                        <m:sup>
                          <m:r>
                            <a:rPr lang="en-US" sz="2000">
                              <a:latin typeface="Cambria Math" panose="02040503050406030204" pitchFamily="18" charset="0"/>
                            </a:rPr>
                            <m:t>2</m:t>
                          </m:r>
                        </m:sup>
                      </m:sSup>
                    </m:oMath>
                  </m:oMathPara>
                </a14:m>
                <a:endParaRPr lang="en-US" sz="2000" dirty="0"/>
              </a:p>
            </p:txBody>
          </p:sp>
        </mc:Choice>
        <mc:Fallback xmlns="">
          <p:sp>
            <p:nvSpPr>
              <p:cNvPr id="9" name="Rectangle 8">
                <a:extLst>
                  <a:ext uri="{FF2B5EF4-FFF2-40B4-BE49-F238E27FC236}">
                    <a16:creationId xmlns:a16="http://schemas.microsoft.com/office/drawing/2014/main" id="{C17E7879-E21D-425F-B8AA-D20FA76D7933}"/>
                  </a:ext>
                </a:extLst>
              </p:cNvPr>
              <p:cNvSpPr>
                <a:spLocks noRot="1" noChangeAspect="1" noMove="1" noResize="1" noEditPoints="1" noAdjustHandles="1" noChangeArrowheads="1" noChangeShapeType="1" noTextEdit="1"/>
              </p:cNvSpPr>
              <p:nvPr/>
            </p:nvSpPr>
            <p:spPr>
              <a:xfrm>
                <a:off x="3321160" y="5652624"/>
                <a:ext cx="1869807" cy="668516"/>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71573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7: ANSWER</a:t>
            </a:r>
          </a:p>
        </p:txBody>
      </p:sp>
      <p:sp>
        <p:nvSpPr>
          <p:cNvPr id="8" name="Rectangle 18">
            <a:extLst>
              <a:ext uri="{FF2B5EF4-FFF2-40B4-BE49-F238E27FC236}">
                <a16:creationId xmlns:a16="http://schemas.microsoft.com/office/drawing/2014/main" id="{5EEF21D8-E621-436B-8AEB-69574937C03E}"/>
              </a:ext>
            </a:extLst>
          </p:cNvPr>
          <p:cNvSpPr>
            <a:spLocks noChangeArrowheads="1"/>
          </p:cNvSpPr>
          <p:nvPr/>
        </p:nvSpPr>
        <p:spPr bwMode="auto">
          <a:xfrm>
            <a:off x="-75504" y="781251"/>
            <a:ext cx="79611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(a) </a:t>
            </a:r>
            <a:r>
              <a:rPr lang="en-US" altLang="en-US" sz="2400" kern="0" dirty="0">
                <a:solidFill>
                  <a:srgbClr val="080800"/>
                </a:solidFill>
                <a:cs typeface="Calibri" panose="020F0502020204030204" pitchFamily="34" charset="0"/>
              </a:rPr>
              <a:t>Finding the Magnitude and Direction of the Electric Field</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C17E7879-E21D-425F-B8AA-D20FA76D7933}"/>
                  </a:ext>
                </a:extLst>
              </p:cNvPr>
              <p:cNvSpPr/>
              <p:nvPr/>
            </p:nvSpPr>
            <p:spPr>
              <a:xfrm>
                <a:off x="3501309" y="1398627"/>
                <a:ext cx="1869807" cy="6685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𝑑</m:t>
                      </m:r>
                      <m:r>
                        <a:rPr lang="en-US" sz="2000">
                          <a:latin typeface="Cambria Math" panose="02040503050406030204" pitchFamily="18" charset="0"/>
                        </a:rPr>
                        <m:t>=</m:t>
                      </m:r>
                      <m:r>
                        <a:rPr lang="en-US" sz="2000" i="1">
                          <a:latin typeface="Cambria Math" panose="02040503050406030204" pitchFamily="18" charset="0"/>
                        </a:rPr>
                        <m:t>𝑢𝑡</m:t>
                      </m:r>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1</m:t>
                          </m:r>
                        </m:num>
                        <m:den>
                          <m:r>
                            <a:rPr lang="en-US" sz="2000">
                              <a:latin typeface="Cambria Math" panose="02040503050406030204" pitchFamily="18" charset="0"/>
                            </a:rPr>
                            <m:t>2</m:t>
                          </m:r>
                        </m:den>
                      </m:f>
                      <m:r>
                        <a:rPr lang="en-US" sz="2000" i="1">
                          <a:latin typeface="Cambria Math" panose="02040503050406030204" pitchFamily="18" charset="0"/>
                        </a:rPr>
                        <m:t>𝑎</m:t>
                      </m:r>
                      <m:sSup>
                        <m:sSupPr>
                          <m:ctrlPr>
                            <a:rPr lang="en-US" sz="2000" i="1">
                              <a:latin typeface="Cambria Math" panose="02040503050406030204" pitchFamily="18" charset="0"/>
                            </a:rPr>
                          </m:ctrlPr>
                        </m:sSupPr>
                        <m:e>
                          <m:r>
                            <a:rPr lang="en-US" sz="2000" i="1">
                              <a:latin typeface="Cambria Math" panose="02040503050406030204" pitchFamily="18" charset="0"/>
                            </a:rPr>
                            <m:t>𝑡</m:t>
                          </m:r>
                        </m:e>
                        <m:sup>
                          <m:r>
                            <a:rPr lang="en-US" sz="2000">
                              <a:latin typeface="Cambria Math" panose="02040503050406030204" pitchFamily="18" charset="0"/>
                            </a:rPr>
                            <m:t>2</m:t>
                          </m:r>
                        </m:sup>
                      </m:sSup>
                    </m:oMath>
                  </m:oMathPara>
                </a14:m>
                <a:endParaRPr lang="en-US" sz="2000" dirty="0"/>
              </a:p>
            </p:txBody>
          </p:sp>
        </mc:Choice>
        <mc:Fallback xmlns="">
          <p:sp>
            <p:nvSpPr>
              <p:cNvPr id="9" name="Rectangle 8">
                <a:extLst>
                  <a:ext uri="{FF2B5EF4-FFF2-40B4-BE49-F238E27FC236}">
                    <a16:creationId xmlns:a16="http://schemas.microsoft.com/office/drawing/2014/main" id="{C17E7879-E21D-425F-B8AA-D20FA76D7933}"/>
                  </a:ext>
                </a:extLst>
              </p:cNvPr>
              <p:cNvSpPr>
                <a:spLocks noRot="1" noChangeAspect="1" noMove="1" noResize="1" noEditPoints="1" noAdjustHandles="1" noChangeArrowheads="1" noChangeShapeType="1" noTextEdit="1"/>
              </p:cNvSpPr>
              <p:nvPr/>
            </p:nvSpPr>
            <p:spPr>
              <a:xfrm>
                <a:off x="3501309" y="1398627"/>
                <a:ext cx="1869807" cy="668516"/>
              </a:xfrm>
              <a:prstGeom prst="rect">
                <a:avLst/>
              </a:prstGeom>
              <a:blipFill>
                <a:blip r:embed="rId2"/>
                <a:stretch>
                  <a:fillRect/>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E2CA262F-96B5-4D5D-B4F8-FD1E2D934A26}"/>
              </a:ext>
            </a:extLst>
          </p:cNvPr>
          <p:cNvSpPr/>
          <p:nvPr/>
        </p:nvSpPr>
        <p:spPr>
          <a:xfrm>
            <a:off x="100389" y="1555091"/>
            <a:ext cx="3348994" cy="400110"/>
          </a:xfrm>
          <a:prstGeom prst="rect">
            <a:avLst/>
          </a:prstGeom>
        </p:spPr>
        <p:txBody>
          <a:bodyPr wrap="none">
            <a:spAutoFit/>
          </a:bodyPr>
          <a:lstStyle/>
          <a:p>
            <a:r>
              <a:rPr lang="en-US" sz="2000" dirty="0">
                <a:latin typeface="Times New Roman" panose="02020603050405020304" pitchFamily="18" charset="0"/>
                <a:cs typeface="Times New Roman" panose="02020603050405020304" pitchFamily="18" charset="0"/>
              </a:rPr>
              <a:t>Substituting the known values:</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385F4E0A-6B72-4ADE-B1E5-D1AD0B625AAD}"/>
                  </a:ext>
                </a:extLst>
              </p:cNvPr>
              <p:cNvSpPr/>
              <p:nvPr/>
            </p:nvSpPr>
            <p:spPr>
              <a:xfrm>
                <a:off x="5423042" y="1335959"/>
                <a:ext cx="3016852" cy="6685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a:latin typeface="Cambria Math" panose="02040503050406030204" pitchFamily="18" charset="0"/>
                        </a:rPr>
                        <m:t>4.5=0+</m:t>
                      </m:r>
                      <m:f>
                        <m:fPr>
                          <m:ctrlPr>
                            <a:rPr lang="en-US" sz="2000" i="1">
                              <a:latin typeface="Cambria Math" panose="02040503050406030204" pitchFamily="18" charset="0"/>
                            </a:rPr>
                          </m:ctrlPr>
                        </m:fPr>
                        <m:num>
                          <m:r>
                            <a:rPr lang="en-US" sz="2000">
                              <a:latin typeface="Cambria Math" panose="02040503050406030204" pitchFamily="18" charset="0"/>
                            </a:rPr>
                            <m:t>1</m:t>
                          </m:r>
                        </m:num>
                        <m:den>
                          <m:r>
                            <a:rPr lang="en-US" sz="2000">
                              <a:latin typeface="Cambria Math" panose="02040503050406030204" pitchFamily="18" charset="0"/>
                            </a:rPr>
                            <m:t>2</m:t>
                          </m:r>
                        </m:den>
                      </m:f>
                      <m:r>
                        <a:rPr lang="en-US" sz="2000" i="1">
                          <a:latin typeface="Cambria Math" panose="02040503050406030204" pitchFamily="18" charset="0"/>
                        </a:rPr>
                        <m:t>𝑎</m:t>
                      </m:r>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r>
                                <a:rPr lang="en-US" sz="2000">
                                  <a:latin typeface="Cambria Math" panose="02040503050406030204" pitchFamily="18" charset="0"/>
                                </a:rPr>
                                <m:t>3×</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US" sz="2000">
                                      <a:latin typeface="Cambria Math" panose="02040503050406030204" pitchFamily="18" charset="0"/>
                                    </a:rPr>
                                    <m:t>−6</m:t>
                                  </m:r>
                                </m:sup>
                              </m:sSup>
                            </m:e>
                          </m:d>
                        </m:e>
                        <m:sup>
                          <m:r>
                            <a:rPr lang="en-US" sz="2000">
                              <a:latin typeface="Cambria Math" panose="02040503050406030204" pitchFamily="18" charset="0"/>
                            </a:rPr>
                            <m:t>2</m:t>
                          </m:r>
                        </m:sup>
                      </m:sSup>
                    </m:oMath>
                  </m:oMathPara>
                </a14:m>
                <a:endParaRPr lang="en-US" sz="2000" dirty="0"/>
              </a:p>
            </p:txBody>
          </p:sp>
        </mc:Choice>
        <mc:Fallback xmlns="">
          <p:sp>
            <p:nvSpPr>
              <p:cNvPr id="5" name="Rectangle 4">
                <a:extLst>
                  <a:ext uri="{FF2B5EF4-FFF2-40B4-BE49-F238E27FC236}">
                    <a16:creationId xmlns:a16="http://schemas.microsoft.com/office/drawing/2014/main" id="{385F4E0A-6B72-4ADE-B1E5-D1AD0B625AAD}"/>
                  </a:ext>
                </a:extLst>
              </p:cNvPr>
              <p:cNvSpPr>
                <a:spLocks noRot="1" noChangeAspect="1" noMove="1" noResize="1" noEditPoints="1" noAdjustHandles="1" noChangeArrowheads="1" noChangeShapeType="1" noTextEdit="1"/>
              </p:cNvSpPr>
              <p:nvPr/>
            </p:nvSpPr>
            <p:spPr>
              <a:xfrm>
                <a:off x="5423042" y="1335959"/>
                <a:ext cx="3016852" cy="66851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C7C2EB4E-B0F1-498B-B7CE-7047B258C413}"/>
                  </a:ext>
                </a:extLst>
              </p:cNvPr>
              <p:cNvSpPr/>
              <p:nvPr/>
            </p:nvSpPr>
            <p:spPr>
              <a:xfrm>
                <a:off x="3564396" y="2156285"/>
                <a:ext cx="3374385" cy="6768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𝑎</m:t>
                      </m:r>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4.5×2</m:t>
                          </m:r>
                        </m:num>
                        <m:den>
                          <m:r>
                            <a:rPr lang="en-US" sz="2000">
                              <a:latin typeface="Cambria Math" panose="02040503050406030204" pitchFamily="18" charset="0"/>
                            </a:rPr>
                            <m:t>9×</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US" sz="2000">
                                  <a:latin typeface="Cambria Math" panose="02040503050406030204" pitchFamily="18" charset="0"/>
                                </a:rPr>
                                <m:t>−12</m:t>
                              </m:r>
                            </m:sup>
                          </m:sSup>
                        </m:den>
                      </m:f>
                      <m:r>
                        <a:rPr lang="en-US" sz="2000">
                          <a:latin typeface="Cambria Math" panose="02040503050406030204" pitchFamily="18" charset="0"/>
                        </a:rPr>
                        <m:t>=</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US" sz="2000">
                              <a:latin typeface="Cambria Math" panose="02040503050406030204" pitchFamily="18" charset="0"/>
                            </a:rPr>
                            <m:t>12</m:t>
                          </m:r>
                        </m:sup>
                      </m:sSup>
                      <m:r>
                        <a:rPr lang="en-US" sz="2000">
                          <a:latin typeface="Cambria Math" panose="02040503050406030204" pitchFamily="18" charset="0"/>
                        </a:rPr>
                        <m:t> </m:t>
                      </m:r>
                      <m:f>
                        <m:fPr>
                          <m:type m:val="lin"/>
                          <m:ctrlPr>
                            <a:rPr lang="en-US" sz="2000" i="1">
                              <a:latin typeface="Cambria Math" panose="02040503050406030204" pitchFamily="18" charset="0"/>
                            </a:rPr>
                          </m:ctrlPr>
                        </m:fPr>
                        <m:num>
                          <m:r>
                            <a:rPr lang="en-US" sz="2000" i="1">
                              <a:latin typeface="Cambria Math" panose="02040503050406030204" pitchFamily="18" charset="0"/>
                            </a:rPr>
                            <m:t>𝑚</m:t>
                          </m:r>
                        </m:num>
                        <m:den>
                          <m:sSup>
                            <m:sSupPr>
                              <m:ctrlPr>
                                <a:rPr lang="en-US" sz="2000" i="1">
                                  <a:latin typeface="Cambria Math" panose="02040503050406030204" pitchFamily="18" charset="0"/>
                                </a:rPr>
                              </m:ctrlPr>
                            </m:sSupPr>
                            <m:e>
                              <m:r>
                                <a:rPr lang="en-US" sz="2000" i="1">
                                  <a:latin typeface="Cambria Math" panose="02040503050406030204" pitchFamily="18" charset="0"/>
                                </a:rPr>
                                <m:t>𝑠</m:t>
                              </m:r>
                            </m:e>
                            <m:sup>
                              <m:r>
                                <a:rPr lang="en-US" sz="2000">
                                  <a:latin typeface="Cambria Math" panose="02040503050406030204" pitchFamily="18" charset="0"/>
                                </a:rPr>
                                <m:t>2</m:t>
                              </m:r>
                            </m:sup>
                          </m:sSup>
                        </m:den>
                      </m:f>
                    </m:oMath>
                  </m:oMathPara>
                </a14:m>
                <a:endParaRPr lang="en-US" sz="2000" dirty="0"/>
              </a:p>
            </p:txBody>
          </p:sp>
        </mc:Choice>
        <mc:Fallback xmlns="">
          <p:sp>
            <p:nvSpPr>
              <p:cNvPr id="6" name="Rectangle 5">
                <a:extLst>
                  <a:ext uri="{FF2B5EF4-FFF2-40B4-BE49-F238E27FC236}">
                    <a16:creationId xmlns:a16="http://schemas.microsoft.com/office/drawing/2014/main" id="{C7C2EB4E-B0F1-498B-B7CE-7047B258C413}"/>
                  </a:ext>
                </a:extLst>
              </p:cNvPr>
              <p:cNvSpPr>
                <a:spLocks noRot="1" noChangeAspect="1" noMove="1" noResize="1" noEditPoints="1" noAdjustHandles="1" noChangeArrowheads="1" noChangeShapeType="1" noTextEdit="1"/>
              </p:cNvSpPr>
              <p:nvPr/>
            </p:nvSpPr>
            <p:spPr>
              <a:xfrm>
                <a:off x="3564396" y="2156285"/>
                <a:ext cx="3374385" cy="67685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BADA9E3A-E074-4E8A-A64E-23767F6480F0}"/>
                  </a:ext>
                </a:extLst>
              </p:cNvPr>
              <p:cNvSpPr/>
              <p:nvPr/>
            </p:nvSpPr>
            <p:spPr>
              <a:xfrm>
                <a:off x="85119" y="3057829"/>
                <a:ext cx="8834766" cy="856068"/>
              </a:xfrm>
              <a:prstGeom prst="rect">
                <a:avLst/>
              </a:prstGeom>
            </p:spPr>
            <p:txBody>
              <a:bodyPr wrap="square">
                <a:spAutoFit/>
              </a:bodyPr>
              <a:lstStyle/>
              <a:p>
                <a:pPr algn="just">
                  <a:lnSpc>
                    <a:spcPct val="107000"/>
                  </a:lnSpc>
                  <a:spcAft>
                    <a:spcPts val="800"/>
                  </a:spcAft>
                  <a:tabLst>
                    <a:tab pos="2032635" algn="l"/>
                  </a:tabLst>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Next, we find the electric field </a:t>
                </a:r>
                <a14:m>
                  <m:oMath xmlns:m="http://schemas.openxmlformats.org/officeDocument/2006/math">
                    <m:r>
                      <a:rPr lang="en-US" sz="2400" i="1" kern="100">
                        <a:latin typeface="Cambria Math" panose="02040503050406030204" pitchFamily="18" charset="0"/>
                        <a:ea typeface="Calibri" panose="020F0502020204030204" pitchFamily="34" charset="0"/>
                        <a:cs typeface="Times New Roman" panose="02020603050405020304" pitchFamily="18" charset="0"/>
                      </a:rPr>
                      <m:t>𝐸</m:t>
                    </m:r>
                  </m:oMath>
                </a14:m>
                <a:r>
                  <a:rPr lang="en-US" sz="2400" kern="100" dirty="0">
                    <a:latin typeface="Times New Roman" panose="02020603050405020304" pitchFamily="18" charset="0"/>
                    <a:ea typeface="Calibri" panose="020F0502020204030204" pitchFamily="34" charset="0"/>
                    <a:cs typeface="Times New Roman" panose="02020603050405020304" pitchFamily="18" charset="0"/>
                  </a:rPr>
                  <a:t> using the relationship between force, electric field, and acceleration:</a:t>
                </a:r>
              </a:p>
            </p:txBody>
          </p:sp>
        </mc:Choice>
        <mc:Fallback xmlns="">
          <p:sp>
            <p:nvSpPr>
              <p:cNvPr id="10" name="Rectangle 9">
                <a:extLst>
                  <a:ext uri="{FF2B5EF4-FFF2-40B4-BE49-F238E27FC236}">
                    <a16:creationId xmlns:a16="http://schemas.microsoft.com/office/drawing/2014/main" id="{BADA9E3A-E074-4E8A-A64E-23767F6480F0}"/>
                  </a:ext>
                </a:extLst>
              </p:cNvPr>
              <p:cNvSpPr>
                <a:spLocks noRot="1" noChangeAspect="1" noMove="1" noResize="1" noEditPoints="1" noAdjustHandles="1" noChangeArrowheads="1" noChangeShapeType="1" noTextEdit="1"/>
              </p:cNvSpPr>
              <p:nvPr/>
            </p:nvSpPr>
            <p:spPr>
              <a:xfrm>
                <a:off x="85119" y="3057829"/>
                <a:ext cx="8834766" cy="856068"/>
              </a:xfrm>
              <a:prstGeom prst="rect">
                <a:avLst/>
              </a:prstGeom>
              <a:blipFill>
                <a:blip r:embed="rId5"/>
                <a:stretch>
                  <a:fillRect l="-1104" t="-5714" r="-1035" b="-15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B371E2E5-649A-44BD-A93C-D0F7CC5BCE43}"/>
                  </a:ext>
                </a:extLst>
              </p:cNvPr>
              <p:cNvSpPr/>
              <p:nvPr/>
            </p:nvSpPr>
            <p:spPr>
              <a:xfrm>
                <a:off x="3160318" y="3877303"/>
                <a:ext cx="1744645"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𝐹</m:t>
                      </m:r>
                      <m:r>
                        <a:rPr lang="en-US" sz="2000">
                          <a:latin typeface="Cambria Math" panose="02040503050406030204" pitchFamily="18" charset="0"/>
                        </a:rPr>
                        <m:t>=</m:t>
                      </m:r>
                      <m:r>
                        <a:rPr lang="en-US" sz="2000" i="1">
                          <a:latin typeface="Cambria Math" panose="02040503050406030204" pitchFamily="18" charset="0"/>
                        </a:rPr>
                        <m:t>𝑚𝑎</m:t>
                      </m:r>
                      <m:r>
                        <a:rPr lang="en-US" sz="2000">
                          <a:latin typeface="Cambria Math" panose="02040503050406030204" pitchFamily="18" charset="0"/>
                        </a:rPr>
                        <m:t>=</m:t>
                      </m:r>
                      <m:r>
                        <a:rPr lang="en-US" sz="2000" i="1">
                          <a:latin typeface="Cambria Math" panose="02040503050406030204" pitchFamily="18" charset="0"/>
                        </a:rPr>
                        <m:t>𝑒𝐸</m:t>
                      </m:r>
                    </m:oMath>
                  </m:oMathPara>
                </a14:m>
                <a:endParaRPr lang="en-US" sz="2000" dirty="0"/>
              </a:p>
            </p:txBody>
          </p:sp>
        </mc:Choice>
        <mc:Fallback xmlns="">
          <p:sp>
            <p:nvSpPr>
              <p:cNvPr id="11" name="Rectangle 10">
                <a:extLst>
                  <a:ext uri="{FF2B5EF4-FFF2-40B4-BE49-F238E27FC236}">
                    <a16:creationId xmlns:a16="http://schemas.microsoft.com/office/drawing/2014/main" id="{B371E2E5-649A-44BD-A93C-D0F7CC5BCE43}"/>
                  </a:ext>
                </a:extLst>
              </p:cNvPr>
              <p:cNvSpPr>
                <a:spLocks noRot="1" noChangeAspect="1" noMove="1" noResize="1" noEditPoints="1" noAdjustHandles="1" noChangeArrowheads="1" noChangeShapeType="1" noTextEdit="1"/>
              </p:cNvSpPr>
              <p:nvPr/>
            </p:nvSpPr>
            <p:spPr>
              <a:xfrm>
                <a:off x="3160318" y="3877303"/>
                <a:ext cx="1744645" cy="40011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C2B5537B-4D1B-4B76-9437-67BD92790AE6}"/>
                  </a:ext>
                </a:extLst>
              </p:cNvPr>
              <p:cNvSpPr/>
              <p:nvPr/>
            </p:nvSpPr>
            <p:spPr>
              <a:xfrm>
                <a:off x="5251589" y="3769581"/>
                <a:ext cx="1116075" cy="6194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𝐸</m:t>
                      </m:r>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𝑚𝑎</m:t>
                          </m:r>
                        </m:num>
                        <m:den>
                          <m:r>
                            <a:rPr lang="en-US" sz="2000" i="1">
                              <a:latin typeface="Cambria Math" panose="02040503050406030204" pitchFamily="18" charset="0"/>
                            </a:rPr>
                            <m:t>𝑒</m:t>
                          </m:r>
                        </m:den>
                      </m:f>
                    </m:oMath>
                  </m:oMathPara>
                </a14:m>
                <a:endParaRPr lang="en-US" sz="2000" dirty="0"/>
              </a:p>
            </p:txBody>
          </p:sp>
        </mc:Choice>
        <mc:Fallback xmlns="">
          <p:sp>
            <p:nvSpPr>
              <p:cNvPr id="12" name="Rectangle 11">
                <a:extLst>
                  <a:ext uri="{FF2B5EF4-FFF2-40B4-BE49-F238E27FC236}">
                    <a16:creationId xmlns:a16="http://schemas.microsoft.com/office/drawing/2014/main" id="{C2B5537B-4D1B-4B76-9437-67BD92790AE6}"/>
                  </a:ext>
                </a:extLst>
              </p:cNvPr>
              <p:cNvSpPr>
                <a:spLocks noRot="1" noChangeAspect="1" noMove="1" noResize="1" noEditPoints="1" noAdjustHandles="1" noChangeArrowheads="1" noChangeShapeType="1" noTextEdit="1"/>
              </p:cNvSpPr>
              <p:nvPr/>
            </p:nvSpPr>
            <p:spPr>
              <a:xfrm>
                <a:off x="5251589" y="3769581"/>
                <a:ext cx="1116075" cy="619465"/>
              </a:xfrm>
              <a:prstGeom prst="rect">
                <a:avLst/>
              </a:prstGeom>
              <a:blipFill>
                <a:blip r:embed="rId7"/>
                <a:stretch>
                  <a:fillRect/>
                </a:stretch>
              </a:blipFill>
            </p:spPr>
            <p:txBody>
              <a:bodyPr/>
              <a:lstStyle/>
              <a:p>
                <a:r>
                  <a:rPr lang="en-US">
                    <a:noFill/>
                  </a:rPr>
                  <a:t> </a:t>
                </a:r>
              </a:p>
            </p:txBody>
          </p:sp>
        </mc:Fallback>
      </mc:AlternateContent>
      <p:sp>
        <p:nvSpPr>
          <p:cNvPr id="13" name="Rectangle 12">
            <a:extLst>
              <a:ext uri="{FF2B5EF4-FFF2-40B4-BE49-F238E27FC236}">
                <a16:creationId xmlns:a16="http://schemas.microsoft.com/office/drawing/2014/main" id="{009D8E66-6FAC-4E25-8578-AF6DE366784A}"/>
              </a:ext>
            </a:extLst>
          </p:cNvPr>
          <p:cNvSpPr/>
          <p:nvPr/>
        </p:nvSpPr>
        <p:spPr>
          <a:xfrm>
            <a:off x="239850" y="4250886"/>
            <a:ext cx="3070071" cy="468077"/>
          </a:xfrm>
          <a:prstGeom prst="rect">
            <a:avLst/>
          </a:prstGeom>
        </p:spPr>
        <p:txBody>
          <a:bodyPr wrap="none">
            <a:spAutoFit/>
          </a:bodyPr>
          <a:lstStyle/>
          <a:p>
            <a:pPr>
              <a:lnSpc>
                <a:spcPct val="107000"/>
              </a:lnSpc>
              <a:spcAft>
                <a:spcPts val="800"/>
              </a:spcAft>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Substituting the values:</a:t>
            </a:r>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A5B4908F-1115-4CA0-B3A7-5D4C5B539E05}"/>
                  </a:ext>
                </a:extLst>
              </p:cNvPr>
              <p:cNvSpPr/>
              <p:nvPr/>
            </p:nvSpPr>
            <p:spPr>
              <a:xfrm>
                <a:off x="331296" y="4685073"/>
                <a:ext cx="3834703" cy="64812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𝐸</m:t>
                      </m:r>
                      <m:r>
                        <a:rPr lang="en-US">
                          <a:latin typeface="Cambria Math" panose="02040503050406030204" pitchFamily="18" charset="0"/>
                        </a:rPr>
                        <m:t>=</m:t>
                      </m:r>
                      <m:f>
                        <m:fPr>
                          <m:ctrlPr>
                            <a:rPr lang="en-US" i="1">
                              <a:latin typeface="Cambria Math" panose="02040503050406030204" pitchFamily="18" charset="0"/>
                            </a:rPr>
                          </m:ctrlPr>
                        </m:fPr>
                        <m:num>
                          <m:d>
                            <m:dPr>
                              <m:ctrlPr>
                                <a:rPr lang="en-US" i="1">
                                  <a:latin typeface="Cambria Math" panose="02040503050406030204" pitchFamily="18" charset="0"/>
                                </a:rPr>
                              </m:ctrlPr>
                            </m:dPr>
                            <m:e>
                              <m:r>
                                <a:rPr lang="en-US">
                                  <a:latin typeface="Cambria Math" panose="02040503050406030204" pitchFamily="18" charset="0"/>
                                </a:rPr>
                                <m:t>9.11×</m:t>
                              </m:r>
                              <m:sSup>
                                <m:sSupPr>
                                  <m:ctrlPr>
                                    <a:rPr lang="en-US" i="1">
                                      <a:latin typeface="Cambria Math" panose="02040503050406030204" pitchFamily="18" charset="0"/>
                                    </a:rPr>
                                  </m:ctrlPr>
                                </m:sSupPr>
                                <m:e>
                                  <m:r>
                                    <a:rPr lang="en-US">
                                      <a:latin typeface="Cambria Math" panose="02040503050406030204" pitchFamily="18" charset="0"/>
                                    </a:rPr>
                                    <m:t>10</m:t>
                                  </m:r>
                                </m:e>
                                <m:sup>
                                  <m:r>
                                    <a:rPr lang="en-US">
                                      <a:latin typeface="Cambria Math" panose="02040503050406030204" pitchFamily="18" charset="0"/>
                                    </a:rPr>
                                    <m:t>−31</m:t>
                                  </m:r>
                                </m:sup>
                              </m:sSup>
                              <m:r>
                                <a:rPr lang="en-US">
                                  <a:latin typeface="Cambria Math" panose="02040503050406030204" pitchFamily="18" charset="0"/>
                                </a:rPr>
                                <m:t> </m:t>
                              </m:r>
                              <m:r>
                                <a:rPr lang="en-US" i="1">
                                  <a:latin typeface="Cambria Math" panose="02040503050406030204" pitchFamily="18" charset="0"/>
                                </a:rPr>
                                <m:t>𝑘𝑔</m:t>
                              </m:r>
                            </m:e>
                          </m:d>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a:latin typeface="Cambria Math" panose="02040503050406030204" pitchFamily="18" charset="0"/>
                                    </a:rPr>
                                    <m:t>10</m:t>
                                  </m:r>
                                </m:e>
                                <m:sup>
                                  <m:r>
                                    <a:rPr lang="en-US">
                                      <a:latin typeface="Cambria Math" panose="02040503050406030204" pitchFamily="18" charset="0"/>
                                    </a:rPr>
                                    <m:t>12</m:t>
                                  </m:r>
                                </m:sup>
                              </m:sSup>
                              <m:r>
                                <a:rPr lang="en-US">
                                  <a:latin typeface="Cambria Math" panose="02040503050406030204" pitchFamily="18" charset="0"/>
                                </a:rPr>
                                <m:t> </m:t>
                              </m:r>
                              <m:f>
                                <m:fPr>
                                  <m:type m:val="lin"/>
                                  <m:ctrlPr>
                                    <a:rPr lang="en-US" i="1">
                                      <a:latin typeface="Cambria Math" panose="02040503050406030204" pitchFamily="18" charset="0"/>
                                    </a:rPr>
                                  </m:ctrlPr>
                                </m:fPr>
                                <m:num>
                                  <m:r>
                                    <a:rPr lang="en-US" i="1">
                                      <a:latin typeface="Cambria Math" panose="02040503050406030204" pitchFamily="18" charset="0"/>
                                    </a:rPr>
                                    <m:t>𝑚</m:t>
                                  </m:r>
                                </m:num>
                                <m:den>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a:latin typeface="Cambria Math" panose="02040503050406030204" pitchFamily="18" charset="0"/>
                                        </a:rPr>
                                        <m:t>2</m:t>
                                      </m:r>
                                    </m:sup>
                                  </m:sSup>
                                </m:den>
                              </m:f>
                              <m:r>
                                <a:rPr lang="en-US">
                                  <a:latin typeface="Cambria Math" panose="02040503050406030204" pitchFamily="18" charset="0"/>
                                </a:rPr>
                                <m:t> </m:t>
                              </m:r>
                            </m:e>
                          </m:d>
                        </m:num>
                        <m:den>
                          <m:r>
                            <a:rPr lang="en-US">
                              <a:latin typeface="Cambria Math" panose="02040503050406030204" pitchFamily="18" charset="0"/>
                            </a:rPr>
                            <m:t>1.6×</m:t>
                          </m:r>
                          <m:sSup>
                            <m:sSupPr>
                              <m:ctrlPr>
                                <a:rPr lang="en-US" i="1">
                                  <a:latin typeface="Cambria Math" panose="02040503050406030204" pitchFamily="18" charset="0"/>
                                </a:rPr>
                              </m:ctrlPr>
                            </m:sSupPr>
                            <m:e>
                              <m:r>
                                <a:rPr lang="en-US">
                                  <a:latin typeface="Cambria Math" panose="02040503050406030204" pitchFamily="18" charset="0"/>
                                </a:rPr>
                                <m:t>10</m:t>
                              </m:r>
                            </m:e>
                            <m:sup>
                              <m:r>
                                <a:rPr lang="en-US">
                                  <a:latin typeface="Cambria Math" panose="02040503050406030204" pitchFamily="18" charset="0"/>
                                </a:rPr>
                                <m:t>−19 </m:t>
                              </m:r>
                            </m:sup>
                          </m:sSup>
                          <m:r>
                            <a:rPr lang="en-US" b="0" i="1" smtClean="0">
                              <a:latin typeface="Cambria Math" panose="02040503050406030204" pitchFamily="18" charset="0"/>
                            </a:rPr>
                            <m:t>𝐶</m:t>
                          </m:r>
                        </m:den>
                      </m:f>
                    </m:oMath>
                  </m:oMathPara>
                </a14:m>
                <a:endParaRPr lang="en-US" dirty="0"/>
              </a:p>
            </p:txBody>
          </p:sp>
        </mc:Choice>
        <mc:Fallback xmlns="">
          <p:sp>
            <p:nvSpPr>
              <p:cNvPr id="14" name="Rectangle 13">
                <a:extLst>
                  <a:ext uri="{FF2B5EF4-FFF2-40B4-BE49-F238E27FC236}">
                    <a16:creationId xmlns:a16="http://schemas.microsoft.com/office/drawing/2014/main" id="{A5B4908F-1115-4CA0-B3A7-5D4C5B539E05}"/>
                  </a:ext>
                </a:extLst>
              </p:cNvPr>
              <p:cNvSpPr>
                <a:spLocks noRot="1" noChangeAspect="1" noMove="1" noResize="1" noEditPoints="1" noAdjustHandles="1" noChangeArrowheads="1" noChangeShapeType="1" noTextEdit="1"/>
              </p:cNvSpPr>
              <p:nvPr/>
            </p:nvSpPr>
            <p:spPr>
              <a:xfrm>
                <a:off x="331296" y="4685073"/>
                <a:ext cx="3834703" cy="648126"/>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AA52B019-EA56-4C9C-9977-DABA63229892}"/>
                  </a:ext>
                </a:extLst>
              </p:cNvPr>
              <p:cNvSpPr/>
              <p:nvPr/>
            </p:nvSpPr>
            <p:spPr>
              <a:xfrm>
                <a:off x="4165999" y="4648050"/>
                <a:ext cx="2514085" cy="64812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𝐸</m:t>
                      </m:r>
                      <m:r>
                        <a:rPr lang="en-US">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9.11×</m:t>
                          </m:r>
                          <m:sSup>
                            <m:sSupPr>
                              <m:ctrlPr>
                                <a:rPr lang="en-US" i="1">
                                  <a:latin typeface="Cambria Math" panose="02040503050406030204" pitchFamily="18" charset="0"/>
                                </a:rPr>
                              </m:ctrlPr>
                            </m:sSupPr>
                            <m:e>
                              <m:r>
                                <a:rPr lang="en-US">
                                  <a:latin typeface="Cambria Math" panose="02040503050406030204" pitchFamily="18" charset="0"/>
                                </a:rPr>
                                <m:t>10</m:t>
                              </m:r>
                            </m:e>
                            <m:sup>
                              <m:r>
                                <a:rPr lang="en-US">
                                  <a:latin typeface="Cambria Math" panose="02040503050406030204" pitchFamily="18" charset="0"/>
                                </a:rPr>
                                <m:t>−19</m:t>
                              </m:r>
                            </m:sup>
                          </m:sSup>
                          <m:r>
                            <a:rPr lang="en-US">
                              <a:latin typeface="Cambria Math" panose="02040503050406030204" pitchFamily="18" charset="0"/>
                            </a:rPr>
                            <m:t> </m:t>
                          </m:r>
                          <m:f>
                            <m:fPr>
                              <m:type m:val="lin"/>
                              <m:ctrlPr>
                                <a:rPr lang="en-US" i="1">
                                  <a:latin typeface="Cambria Math" panose="02040503050406030204" pitchFamily="18" charset="0"/>
                                </a:rPr>
                              </m:ctrlPr>
                            </m:fPr>
                            <m:num>
                              <m:r>
                                <a:rPr lang="en-US" i="1">
                                  <a:latin typeface="Cambria Math" panose="02040503050406030204" pitchFamily="18" charset="0"/>
                                </a:rPr>
                                <m:t>𝑁</m:t>
                              </m:r>
                            </m:num>
                            <m:den>
                              <m:r>
                                <a:rPr lang="en-US" i="1">
                                  <a:latin typeface="Cambria Math" panose="02040503050406030204" pitchFamily="18" charset="0"/>
                                </a:rPr>
                                <m:t>𝐶</m:t>
                              </m:r>
                            </m:den>
                          </m:f>
                        </m:num>
                        <m:den>
                          <m:r>
                            <a:rPr lang="en-US">
                              <a:latin typeface="Cambria Math" panose="02040503050406030204" pitchFamily="18" charset="0"/>
                            </a:rPr>
                            <m:t>1.6×</m:t>
                          </m:r>
                          <m:sSup>
                            <m:sSupPr>
                              <m:ctrlPr>
                                <a:rPr lang="en-US" i="1">
                                  <a:latin typeface="Cambria Math" panose="02040503050406030204" pitchFamily="18" charset="0"/>
                                </a:rPr>
                              </m:ctrlPr>
                            </m:sSupPr>
                            <m:e>
                              <m:r>
                                <a:rPr lang="en-US">
                                  <a:latin typeface="Cambria Math" panose="02040503050406030204" pitchFamily="18" charset="0"/>
                                </a:rPr>
                                <m:t>10</m:t>
                              </m:r>
                            </m:e>
                            <m:sup>
                              <m:r>
                                <a:rPr lang="en-US">
                                  <a:latin typeface="Cambria Math" panose="02040503050406030204" pitchFamily="18" charset="0"/>
                                </a:rPr>
                                <m:t>−19 </m:t>
                              </m:r>
                            </m:sup>
                          </m:sSup>
                          <m:r>
                            <a:rPr lang="en-US" b="0" i="1" smtClean="0">
                              <a:latin typeface="Cambria Math" panose="02040503050406030204" pitchFamily="18" charset="0"/>
                            </a:rPr>
                            <m:t>𝐶</m:t>
                          </m:r>
                        </m:den>
                      </m:f>
                    </m:oMath>
                  </m:oMathPara>
                </a14:m>
                <a:endParaRPr lang="en-US" dirty="0"/>
              </a:p>
            </p:txBody>
          </p:sp>
        </mc:Choice>
        <mc:Fallback xmlns="">
          <p:sp>
            <p:nvSpPr>
              <p:cNvPr id="15" name="Rectangle 14">
                <a:extLst>
                  <a:ext uri="{FF2B5EF4-FFF2-40B4-BE49-F238E27FC236}">
                    <a16:creationId xmlns:a16="http://schemas.microsoft.com/office/drawing/2014/main" id="{AA52B019-EA56-4C9C-9977-DABA63229892}"/>
                  </a:ext>
                </a:extLst>
              </p:cNvPr>
              <p:cNvSpPr>
                <a:spLocks noRot="1" noChangeAspect="1" noMove="1" noResize="1" noEditPoints="1" noAdjustHandles="1" noChangeArrowheads="1" noChangeShapeType="1" noTextEdit="1"/>
              </p:cNvSpPr>
              <p:nvPr/>
            </p:nvSpPr>
            <p:spPr>
              <a:xfrm>
                <a:off x="4165999" y="4648050"/>
                <a:ext cx="2514085" cy="648126"/>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B161DFEF-60C0-459A-A5F0-4055800A172D}"/>
                  </a:ext>
                </a:extLst>
              </p:cNvPr>
              <p:cNvSpPr/>
              <p:nvPr/>
            </p:nvSpPr>
            <p:spPr>
              <a:xfrm>
                <a:off x="7048778" y="4782585"/>
                <a:ext cx="1688860"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𝐸</m:t>
                      </m:r>
                      <m:r>
                        <a:rPr lang="en-US" sz="2000">
                          <a:latin typeface="Cambria Math" panose="02040503050406030204" pitchFamily="18" charset="0"/>
                        </a:rPr>
                        <m:t>=5.7 </m:t>
                      </m:r>
                      <m:f>
                        <m:fPr>
                          <m:type m:val="lin"/>
                          <m:ctrlPr>
                            <a:rPr lang="en-US" sz="2000" i="1">
                              <a:latin typeface="Cambria Math" panose="02040503050406030204" pitchFamily="18" charset="0"/>
                            </a:rPr>
                          </m:ctrlPr>
                        </m:fPr>
                        <m:num>
                          <m:r>
                            <a:rPr lang="en-US" sz="2000" i="1">
                              <a:latin typeface="Cambria Math" panose="02040503050406030204" pitchFamily="18" charset="0"/>
                            </a:rPr>
                            <m:t>𝑁</m:t>
                          </m:r>
                        </m:num>
                        <m:den>
                          <m:r>
                            <a:rPr lang="en-US" sz="2000" i="1">
                              <a:latin typeface="Cambria Math" panose="02040503050406030204" pitchFamily="18" charset="0"/>
                            </a:rPr>
                            <m:t>𝐶</m:t>
                          </m:r>
                        </m:den>
                      </m:f>
                    </m:oMath>
                  </m:oMathPara>
                </a14:m>
                <a:endParaRPr lang="en-US" sz="2000" dirty="0"/>
              </a:p>
            </p:txBody>
          </p:sp>
        </mc:Choice>
        <mc:Fallback xmlns="">
          <p:sp>
            <p:nvSpPr>
              <p:cNvPr id="16" name="Rectangle 15">
                <a:extLst>
                  <a:ext uri="{FF2B5EF4-FFF2-40B4-BE49-F238E27FC236}">
                    <a16:creationId xmlns:a16="http://schemas.microsoft.com/office/drawing/2014/main" id="{B161DFEF-60C0-459A-A5F0-4055800A172D}"/>
                  </a:ext>
                </a:extLst>
              </p:cNvPr>
              <p:cNvSpPr>
                <a:spLocks noRot="1" noChangeAspect="1" noMove="1" noResize="1" noEditPoints="1" noAdjustHandles="1" noChangeArrowheads="1" noChangeShapeType="1" noTextEdit="1"/>
              </p:cNvSpPr>
              <p:nvPr/>
            </p:nvSpPr>
            <p:spPr>
              <a:xfrm>
                <a:off x="7048778" y="4782585"/>
                <a:ext cx="1688860" cy="400110"/>
              </a:xfrm>
              <a:prstGeom prst="rect">
                <a:avLst/>
              </a:prstGeom>
              <a:blipFill>
                <a:blip r:embed="rId10"/>
                <a:stretch>
                  <a:fillRect t="-116923" r="-29964" b="-183077"/>
                </a:stretch>
              </a:blipFill>
            </p:spPr>
            <p:txBody>
              <a:bodyPr/>
              <a:lstStyle/>
              <a:p>
                <a:r>
                  <a:rPr lang="en-US">
                    <a:noFill/>
                  </a:rPr>
                  <a:t> </a:t>
                </a:r>
              </a:p>
            </p:txBody>
          </p:sp>
        </mc:Fallback>
      </mc:AlternateContent>
      <p:sp>
        <p:nvSpPr>
          <p:cNvPr id="17" name="Rectangle 16">
            <a:extLst>
              <a:ext uri="{FF2B5EF4-FFF2-40B4-BE49-F238E27FC236}">
                <a16:creationId xmlns:a16="http://schemas.microsoft.com/office/drawing/2014/main" id="{72371B60-6BBD-4580-AC28-C7E1BD9BA428}"/>
              </a:ext>
            </a:extLst>
          </p:cNvPr>
          <p:cNvSpPr/>
          <p:nvPr/>
        </p:nvSpPr>
        <p:spPr>
          <a:xfrm>
            <a:off x="85119" y="5555180"/>
            <a:ext cx="9069510" cy="1258421"/>
          </a:xfrm>
          <a:prstGeom prst="rect">
            <a:avLst/>
          </a:prstGeom>
        </p:spPr>
        <p:txBody>
          <a:bodyPr wrap="square">
            <a:spAutoFit/>
          </a:bodyPr>
          <a:lstStyle/>
          <a:p>
            <a:pPr algn="just">
              <a:lnSpc>
                <a:spcPct val="107000"/>
              </a:lnSpc>
              <a:spcAft>
                <a:spcPts val="800"/>
              </a:spcAft>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The direction of the electric field is downward since the electron, which is negatively charged, accelerates upward (opposite the direction of the electric field).</a:t>
            </a:r>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66047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p:bldP spid="5" grpId="0"/>
      <p:bldP spid="6" grpId="0"/>
      <p:bldP spid="10" grpId="0"/>
      <p:bldP spid="11" grpId="0"/>
      <p:bldP spid="12" grpId="0"/>
      <p:bldP spid="13" grpId="0"/>
      <p:bldP spid="14" grpId="0"/>
      <p:bldP spid="15" grpId="0"/>
      <p:bldP spid="1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7: ANSWER</a:t>
            </a:r>
          </a:p>
        </p:txBody>
      </p:sp>
      <p:sp>
        <p:nvSpPr>
          <p:cNvPr id="8" name="Rectangle 18">
            <a:extLst>
              <a:ext uri="{FF2B5EF4-FFF2-40B4-BE49-F238E27FC236}">
                <a16:creationId xmlns:a16="http://schemas.microsoft.com/office/drawing/2014/main" id="{5EEF21D8-E621-436B-8AEB-69574937C03E}"/>
              </a:ext>
            </a:extLst>
          </p:cNvPr>
          <p:cNvSpPr>
            <a:spLocks noChangeArrowheads="1"/>
          </p:cNvSpPr>
          <p:nvPr/>
        </p:nvSpPr>
        <p:spPr bwMode="auto">
          <a:xfrm>
            <a:off x="-1" y="733549"/>
            <a:ext cx="45720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(b) </a:t>
            </a:r>
            <a:r>
              <a:rPr lang="en-US" sz="2400" kern="0" dirty="0">
                <a:ea typeface="Times New Roman" panose="02020603050405020304" pitchFamily="18" charset="0"/>
              </a:rPr>
              <a:t>Justification of Ignoring Gravity</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p:sp>
        <p:nvSpPr>
          <p:cNvPr id="4" name="Rectangle 3">
            <a:extLst>
              <a:ext uri="{FF2B5EF4-FFF2-40B4-BE49-F238E27FC236}">
                <a16:creationId xmlns:a16="http://schemas.microsoft.com/office/drawing/2014/main" id="{6973D334-8F06-489C-BB21-0B8B8C5A2907}"/>
              </a:ext>
            </a:extLst>
          </p:cNvPr>
          <p:cNvSpPr/>
          <p:nvPr/>
        </p:nvSpPr>
        <p:spPr>
          <a:xfrm>
            <a:off x="352879" y="1200177"/>
            <a:ext cx="8628077" cy="863250"/>
          </a:xfrm>
          <a:prstGeom prst="rect">
            <a:avLst/>
          </a:prstGeom>
        </p:spPr>
        <p:txBody>
          <a:bodyPr wrap="square">
            <a:spAutoFit/>
          </a:bodyPr>
          <a:lstStyle/>
          <a:p>
            <a:pPr algn="just">
              <a:lnSpc>
                <a:spcPct val="107000"/>
              </a:lnSpc>
              <a:spcAft>
                <a:spcPts val="800"/>
              </a:spcAft>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To determine if we can ignore the effects of gravity, we compare the gravitational force with the electric force.</a:t>
            </a:r>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999082FD-3AEE-489C-8099-1F647937E3F0}"/>
                  </a:ext>
                </a:extLst>
              </p:cNvPr>
              <p:cNvSpPr/>
              <p:nvPr/>
            </p:nvSpPr>
            <p:spPr>
              <a:xfrm>
                <a:off x="1747513" y="2179811"/>
                <a:ext cx="4801058" cy="43127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𝑔</m:t>
                          </m:r>
                        </m:sub>
                      </m:sSub>
                      <m:r>
                        <a:rPr lang="en-US" sz="2000">
                          <a:latin typeface="Cambria Math" panose="02040503050406030204" pitchFamily="18" charset="0"/>
                        </a:rPr>
                        <m:t>=</m:t>
                      </m:r>
                      <m:r>
                        <a:rPr lang="en-US" sz="2000" i="1">
                          <a:latin typeface="Cambria Math" panose="02040503050406030204" pitchFamily="18" charset="0"/>
                        </a:rPr>
                        <m:t>𝑚𝑔</m:t>
                      </m:r>
                      <m:r>
                        <a:rPr lang="en-US" sz="2000">
                          <a:latin typeface="Cambria Math" panose="02040503050406030204" pitchFamily="18" charset="0"/>
                        </a:rPr>
                        <m:t>=9.11×</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US" sz="2000">
                              <a:latin typeface="Cambria Math" panose="02040503050406030204" pitchFamily="18" charset="0"/>
                            </a:rPr>
                            <m:t>−31</m:t>
                          </m:r>
                        </m:sup>
                      </m:sSup>
                      <m:r>
                        <a:rPr lang="en-US" sz="2000">
                          <a:latin typeface="Cambria Math" panose="02040503050406030204" pitchFamily="18" charset="0"/>
                        </a:rPr>
                        <m:t> </m:t>
                      </m:r>
                      <m:r>
                        <a:rPr lang="en-US" sz="2000" i="1">
                          <a:latin typeface="Cambria Math" panose="02040503050406030204" pitchFamily="18" charset="0"/>
                        </a:rPr>
                        <m:t>𝑘𝑔</m:t>
                      </m:r>
                      <m:r>
                        <a:rPr lang="en-US" sz="2000">
                          <a:latin typeface="Cambria Math" panose="02040503050406030204" pitchFamily="18" charset="0"/>
                        </a:rPr>
                        <m:t>×9.81 </m:t>
                      </m:r>
                      <m:f>
                        <m:fPr>
                          <m:type m:val="lin"/>
                          <m:ctrlPr>
                            <a:rPr lang="en-US" sz="2000" i="1">
                              <a:latin typeface="Cambria Math" panose="02040503050406030204" pitchFamily="18" charset="0"/>
                            </a:rPr>
                          </m:ctrlPr>
                        </m:fPr>
                        <m:num>
                          <m:r>
                            <a:rPr lang="en-US" sz="2000" i="1">
                              <a:latin typeface="Cambria Math" panose="02040503050406030204" pitchFamily="18" charset="0"/>
                            </a:rPr>
                            <m:t>𝑚</m:t>
                          </m:r>
                        </m:num>
                        <m:den>
                          <m:sSup>
                            <m:sSupPr>
                              <m:ctrlPr>
                                <a:rPr lang="en-US" sz="2000" i="1">
                                  <a:latin typeface="Cambria Math" panose="02040503050406030204" pitchFamily="18" charset="0"/>
                                </a:rPr>
                              </m:ctrlPr>
                            </m:sSupPr>
                            <m:e>
                              <m:r>
                                <a:rPr lang="en-US" sz="2000" i="1">
                                  <a:latin typeface="Cambria Math" panose="02040503050406030204" pitchFamily="18" charset="0"/>
                                </a:rPr>
                                <m:t>𝑠</m:t>
                              </m:r>
                            </m:e>
                            <m:sup>
                              <m:r>
                                <a:rPr lang="en-US" sz="2000">
                                  <a:latin typeface="Cambria Math" panose="02040503050406030204" pitchFamily="18" charset="0"/>
                                </a:rPr>
                                <m:t>2</m:t>
                              </m:r>
                            </m:sup>
                          </m:sSup>
                        </m:den>
                      </m:f>
                    </m:oMath>
                  </m:oMathPara>
                </a14:m>
                <a:endParaRPr lang="en-US" sz="2000" dirty="0"/>
              </a:p>
            </p:txBody>
          </p:sp>
        </mc:Choice>
        <mc:Fallback xmlns="">
          <p:sp>
            <p:nvSpPr>
              <p:cNvPr id="5" name="Rectangle 4">
                <a:extLst>
                  <a:ext uri="{FF2B5EF4-FFF2-40B4-BE49-F238E27FC236}">
                    <a16:creationId xmlns:a16="http://schemas.microsoft.com/office/drawing/2014/main" id="{999082FD-3AEE-489C-8099-1F647937E3F0}"/>
                  </a:ext>
                </a:extLst>
              </p:cNvPr>
              <p:cNvSpPr>
                <a:spLocks noRot="1" noChangeAspect="1" noMove="1" noResize="1" noEditPoints="1" noAdjustHandles="1" noChangeArrowheads="1" noChangeShapeType="1" noTextEdit="1"/>
              </p:cNvSpPr>
              <p:nvPr/>
            </p:nvSpPr>
            <p:spPr>
              <a:xfrm>
                <a:off x="1747513" y="2179811"/>
                <a:ext cx="4801058" cy="431272"/>
              </a:xfrm>
              <a:prstGeom prst="rect">
                <a:avLst/>
              </a:prstGeom>
              <a:blipFill>
                <a:blip r:embed="rId2"/>
                <a:stretch>
                  <a:fillRect t="-107143" r="-8513" b="-16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CFB67F29-D46D-42C2-A13F-10B7B16B1450}"/>
                  </a:ext>
                </a:extLst>
              </p:cNvPr>
              <p:cNvSpPr/>
              <p:nvPr/>
            </p:nvSpPr>
            <p:spPr>
              <a:xfrm>
                <a:off x="1747513" y="2869075"/>
                <a:ext cx="2437077" cy="43127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𝑔</m:t>
                          </m:r>
                        </m:sub>
                      </m:sSub>
                      <m:r>
                        <a:rPr lang="en-US" sz="2000">
                          <a:latin typeface="Cambria Math" panose="02040503050406030204" pitchFamily="18" charset="0"/>
                        </a:rPr>
                        <m:t>=8.93×</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US" sz="2000">
                              <a:latin typeface="Cambria Math" panose="02040503050406030204" pitchFamily="18" charset="0"/>
                            </a:rPr>
                            <m:t>−30</m:t>
                          </m:r>
                        </m:sup>
                      </m:sSup>
                      <m:r>
                        <a:rPr lang="en-US" sz="2000" i="1">
                          <a:latin typeface="Cambria Math" panose="02040503050406030204" pitchFamily="18" charset="0"/>
                        </a:rPr>
                        <m:t>𝑁</m:t>
                      </m:r>
                    </m:oMath>
                  </m:oMathPara>
                </a14:m>
                <a:endParaRPr lang="en-US" sz="2000" dirty="0"/>
              </a:p>
            </p:txBody>
          </p:sp>
        </mc:Choice>
        <mc:Fallback xmlns="">
          <p:sp>
            <p:nvSpPr>
              <p:cNvPr id="6" name="Rectangle 5">
                <a:extLst>
                  <a:ext uri="{FF2B5EF4-FFF2-40B4-BE49-F238E27FC236}">
                    <a16:creationId xmlns:a16="http://schemas.microsoft.com/office/drawing/2014/main" id="{CFB67F29-D46D-42C2-A13F-10B7B16B1450}"/>
                  </a:ext>
                </a:extLst>
              </p:cNvPr>
              <p:cNvSpPr>
                <a:spLocks noRot="1" noChangeAspect="1" noMove="1" noResize="1" noEditPoints="1" noAdjustHandles="1" noChangeArrowheads="1" noChangeShapeType="1" noTextEdit="1"/>
              </p:cNvSpPr>
              <p:nvPr/>
            </p:nvSpPr>
            <p:spPr>
              <a:xfrm>
                <a:off x="1747513" y="2869075"/>
                <a:ext cx="2437077" cy="431272"/>
              </a:xfrm>
              <a:prstGeom prst="rect">
                <a:avLst/>
              </a:prstGeom>
              <a:blipFill>
                <a:blip r:embed="rId3"/>
                <a:stretch>
                  <a:fillRect b="-5714"/>
                </a:stretch>
              </a:blipFill>
            </p:spPr>
            <p:txBody>
              <a:bodyPr/>
              <a:lstStyle/>
              <a:p>
                <a:r>
                  <a:rPr lang="en-US">
                    <a:noFill/>
                  </a:rPr>
                  <a:t> </a:t>
                </a:r>
              </a:p>
            </p:txBody>
          </p:sp>
        </mc:Fallback>
      </mc:AlternateContent>
      <p:sp>
        <p:nvSpPr>
          <p:cNvPr id="11" name="Rectangle 10">
            <a:extLst>
              <a:ext uri="{FF2B5EF4-FFF2-40B4-BE49-F238E27FC236}">
                <a16:creationId xmlns:a16="http://schemas.microsoft.com/office/drawing/2014/main" id="{112C97C6-0D68-4DB2-844E-4E37A8546307}"/>
              </a:ext>
            </a:extLst>
          </p:cNvPr>
          <p:cNvSpPr/>
          <p:nvPr/>
        </p:nvSpPr>
        <p:spPr>
          <a:xfrm>
            <a:off x="352879" y="3467098"/>
            <a:ext cx="4620176" cy="468077"/>
          </a:xfrm>
          <a:prstGeom prst="rect">
            <a:avLst/>
          </a:prstGeom>
        </p:spPr>
        <p:txBody>
          <a:bodyPr wrap="none">
            <a:spAutoFit/>
          </a:bodyPr>
          <a:lstStyle/>
          <a:p>
            <a:pPr>
              <a:lnSpc>
                <a:spcPct val="107000"/>
              </a:lnSpc>
              <a:spcAft>
                <a:spcPts val="800"/>
              </a:spcAft>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The electric force on the electron is:</a:t>
            </a:r>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35CE07C5-5B94-4F65-8021-5CBDEABD488C}"/>
                  </a:ext>
                </a:extLst>
              </p:cNvPr>
              <p:cNvSpPr/>
              <p:nvPr/>
            </p:nvSpPr>
            <p:spPr>
              <a:xfrm>
                <a:off x="1730802" y="4046863"/>
                <a:ext cx="4113755"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𝑒</m:t>
                          </m:r>
                        </m:sub>
                      </m:sSub>
                      <m:r>
                        <a:rPr lang="en-US" sz="2000">
                          <a:latin typeface="Cambria Math" panose="02040503050406030204" pitchFamily="18" charset="0"/>
                        </a:rPr>
                        <m:t>=</m:t>
                      </m:r>
                      <m:r>
                        <a:rPr lang="en-US" sz="2000" i="1">
                          <a:latin typeface="Cambria Math" panose="02040503050406030204" pitchFamily="18" charset="0"/>
                        </a:rPr>
                        <m:t>𝑒𝐸</m:t>
                      </m:r>
                      <m:r>
                        <a:rPr lang="en-US" sz="2000">
                          <a:latin typeface="Cambria Math" panose="02040503050406030204" pitchFamily="18" charset="0"/>
                        </a:rPr>
                        <m:t>=1.6×</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US" sz="2000">
                              <a:latin typeface="Cambria Math" panose="02040503050406030204" pitchFamily="18" charset="0"/>
                            </a:rPr>
                            <m:t>−19</m:t>
                          </m:r>
                        </m:sup>
                      </m:sSup>
                      <m:r>
                        <a:rPr lang="en-US" sz="2000" i="1">
                          <a:latin typeface="Cambria Math" panose="02040503050406030204" pitchFamily="18" charset="0"/>
                        </a:rPr>
                        <m:t>𝐶</m:t>
                      </m:r>
                      <m:r>
                        <a:rPr lang="en-US" sz="2000">
                          <a:latin typeface="Cambria Math" panose="02040503050406030204" pitchFamily="18" charset="0"/>
                        </a:rPr>
                        <m:t>×5.7 </m:t>
                      </m:r>
                      <m:f>
                        <m:fPr>
                          <m:type m:val="lin"/>
                          <m:ctrlPr>
                            <a:rPr lang="en-US" sz="2000" i="1">
                              <a:latin typeface="Cambria Math" panose="02040503050406030204" pitchFamily="18" charset="0"/>
                            </a:rPr>
                          </m:ctrlPr>
                        </m:fPr>
                        <m:num>
                          <m:r>
                            <a:rPr lang="en-US" sz="2000" i="1">
                              <a:latin typeface="Cambria Math" panose="02040503050406030204" pitchFamily="18" charset="0"/>
                            </a:rPr>
                            <m:t>𝑁</m:t>
                          </m:r>
                        </m:num>
                        <m:den>
                          <m:r>
                            <a:rPr lang="en-US" sz="2000" i="1">
                              <a:latin typeface="Cambria Math" panose="02040503050406030204" pitchFamily="18" charset="0"/>
                            </a:rPr>
                            <m:t>𝐶</m:t>
                          </m:r>
                        </m:den>
                      </m:f>
                    </m:oMath>
                  </m:oMathPara>
                </a14:m>
                <a:endParaRPr lang="en-US" sz="2000" dirty="0"/>
              </a:p>
            </p:txBody>
          </p:sp>
        </mc:Choice>
        <mc:Fallback xmlns="">
          <p:sp>
            <p:nvSpPr>
              <p:cNvPr id="13" name="Rectangle 12">
                <a:extLst>
                  <a:ext uri="{FF2B5EF4-FFF2-40B4-BE49-F238E27FC236}">
                    <a16:creationId xmlns:a16="http://schemas.microsoft.com/office/drawing/2014/main" id="{35CE07C5-5B94-4F65-8021-5CBDEABD488C}"/>
                  </a:ext>
                </a:extLst>
              </p:cNvPr>
              <p:cNvSpPr>
                <a:spLocks noRot="1" noChangeAspect="1" noMove="1" noResize="1" noEditPoints="1" noAdjustHandles="1" noChangeArrowheads="1" noChangeShapeType="1" noTextEdit="1"/>
              </p:cNvSpPr>
              <p:nvPr/>
            </p:nvSpPr>
            <p:spPr>
              <a:xfrm>
                <a:off x="1730802" y="4046863"/>
                <a:ext cx="4113755" cy="400110"/>
              </a:xfrm>
              <a:prstGeom prst="rect">
                <a:avLst/>
              </a:prstGeom>
              <a:blipFill>
                <a:blip r:embed="rId4"/>
                <a:stretch>
                  <a:fillRect t="-115625" b="-181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5D321AF4-642A-4A74-AB71-449B1E30A2AA}"/>
                  </a:ext>
                </a:extLst>
              </p:cNvPr>
              <p:cNvSpPr/>
              <p:nvPr/>
            </p:nvSpPr>
            <p:spPr>
              <a:xfrm>
                <a:off x="1747513" y="4575381"/>
                <a:ext cx="2477730"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𝑒</m:t>
                          </m:r>
                        </m:sub>
                      </m:sSub>
                      <m:r>
                        <a:rPr lang="en-US" sz="2000">
                          <a:latin typeface="Cambria Math" panose="02040503050406030204" pitchFamily="18" charset="0"/>
                        </a:rPr>
                        <m:t>=9.12×</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US" sz="2000">
                              <a:latin typeface="Cambria Math" panose="02040503050406030204" pitchFamily="18" charset="0"/>
                            </a:rPr>
                            <m:t>−19</m:t>
                          </m:r>
                        </m:sup>
                      </m:sSup>
                      <m:r>
                        <a:rPr lang="en-US" sz="2000">
                          <a:latin typeface="Cambria Math" panose="02040503050406030204" pitchFamily="18" charset="0"/>
                        </a:rPr>
                        <m:t> </m:t>
                      </m:r>
                      <m:r>
                        <a:rPr lang="en-US" sz="2000" i="1">
                          <a:latin typeface="Cambria Math" panose="02040503050406030204" pitchFamily="18" charset="0"/>
                        </a:rPr>
                        <m:t>𝑁</m:t>
                      </m:r>
                    </m:oMath>
                  </m:oMathPara>
                </a14:m>
                <a:endParaRPr lang="en-US" sz="2000" dirty="0"/>
              </a:p>
            </p:txBody>
          </p:sp>
        </mc:Choice>
        <mc:Fallback xmlns="">
          <p:sp>
            <p:nvSpPr>
              <p:cNvPr id="14" name="Rectangle 13">
                <a:extLst>
                  <a:ext uri="{FF2B5EF4-FFF2-40B4-BE49-F238E27FC236}">
                    <a16:creationId xmlns:a16="http://schemas.microsoft.com/office/drawing/2014/main" id="{5D321AF4-642A-4A74-AB71-449B1E30A2AA}"/>
                  </a:ext>
                </a:extLst>
              </p:cNvPr>
              <p:cNvSpPr>
                <a:spLocks noRot="1" noChangeAspect="1" noMove="1" noResize="1" noEditPoints="1" noAdjustHandles="1" noChangeArrowheads="1" noChangeShapeType="1" noTextEdit="1"/>
              </p:cNvSpPr>
              <p:nvPr/>
            </p:nvSpPr>
            <p:spPr>
              <a:xfrm>
                <a:off x="1747513" y="4575381"/>
                <a:ext cx="2477730" cy="400110"/>
              </a:xfrm>
              <a:prstGeom prst="rect">
                <a:avLst/>
              </a:prstGeom>
              <a:blipFill>
                <a:blip r:embed="rId5"/>
                <a:stretch>
                  <a:fillRect b="-18750"/>
                </a:stretch>
              </a:blipFill>
            </p:spPr>
            <p:txBody>
              <a:bodyPr/>
              <a:lstStyle/>
              <a:p>
                <a:r>
                  <a:rPr lang="en-US">
                    <a:noFill/>
                  </a:rPr>
                  <a:t> </a:t>
                </a:r>
              </a:p>
            </p:txBody>
          </p:sp>
        </mc:Fallback>
      </mc:AlternateContent>
      <p:sp>
        <p:nvSpPr>
          <p:cNvPr id="15" name="Rectangle 14">
            <a:extLst>
              <a:ext uri="{FF2B5EF4-FFF2-40B4-BE49-F238E27FC236}">
                <a16:creationId xmlns:a16="http://schemas.microsoft.com/office/drawing/2014/main" id="{2DBDB6F2-D919-422E-A790-04C19F26CCA9}"/>
              </a:ext>
            </a:extLst>
          </p:cNvPr>
          <p:cNvSpPr/>
          <p:nvPr/>
        </p:nvSpPr>
        <p:spPr>
          <a:xfrm>
            <a:off x="228099" y="5129025"/>
            <a:ext cx="3472425" cy="468077"/>
          </a:xfrm>
          <a:prstGeom prst="rect">
            <a:avLst/>
          </a:prstGeom>
        </p:spPr>
        <p:txBody>
          <a:bodyPr wrap="none">
            <a:spAutoFit/>
          </a:bodyPr>
          <a:lstStyle/>
          <a:p>
            <a:pPr>
              <a:lnSpc>
                <a:spcPct val="107000"/>
              </a:lnSpc>
              <a:spcAft>
                <a:spcPts val="800"/>
              </a:spcAft>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Comparing the two forces:</a:t>
            </a:r>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B18733B2-D04E-4C85-A46B-464D5CC7E4E0}"/>
                  </a:ext>
                </a:extLst>
              </p:cNvPr>
              <p:cNvSpPr/>
              <p:nvPr/>
            </p:nvSpPr>
            <p:spPr>
              <a:xfrm>
                <a:off x="3889367" y="4990049"/>
                <a:ext cx="4255909" cy="76181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𝑔</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𝑒</m:t>
                              </m:r>
                            </m:sub>
                          </m:sSub>
                        </m:den>
                      </m:f>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8.93×</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US" sz="2000">
                                  <a:latin typeface="Cambria Math" panose="02040503050406030204" pitchFamily="18" charset="0"/>
                                </a:rPr>
                                <m:t>−30</m:t>
                              </m:r>
                            </m:sup>
                          </m:sSup>
                          <m:r>
                            <a:rPr lang="en-US" sz="2000" i="1">
                              <a:latin typeface="Cambria Math" panose="02040503050406030204" pitchFamily="18" charset="0"/>
                            </a:rPr>
                            <m:t>𝑁</m:t>
                          </m:r>
                          <m:r>
                            <a:rPr lang="en-US" sz="2000">
                              <a:latin typeface="Cambria Math" panose="02040503050406030204" pitchFamily="18" charset="0"/>
                            </a:rPr>
                            <m:t> </m:t>
                          </m:r>
                        </m:num>
                        <m:den>
                          <m:r>
                            <a:rPr lang="en-US" sz="2000">
                              <a:latin typeface="Cambria Math" panose="02040503050406030204" pitchFamily="18" charset="0"/>
                            </a:rPr>
                            <m:t>9.12×</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US" sz="2000">
                                  <a:latin typeface="Cambria Math" panose="02040503050406030204" pitchFamily="18" charset="0"/>
                                </a:rPr>
                                <m:t>−19</m:t>
                              </m:r>
                            </m:sup>
                          </m:sSup>
                          <m:r>
                            <a:rPr lang="en-US" sz="2000">
                              <a:latin typeface="Cambria Math" panose="02040503050406030204" pitchFamily="18" charset="0"/>
                            </a:rPr>
                            <m:t> </m:t>
                          </m:r>
                          <m:r>
                            <a:rPr lang="en-US" sz="2000" i="1">
                              <a:latin typeface="Cambria Math" panose="02040503050406030204" pitchFamily="18" charset="0"/>
                            </a:rPr>
                            <m:t>𝑁</m:t>
                          </m:r>
                        </m:den>
                      </m:f>
                      <m:r>
                        <a:rPr lang="en-US" sz="2000">
                          <a:latin typeface="Cambria Math" panose="02040503050406030204" pitchFamily="18" charset="0"/>
                        </a:rPr>
                        <m:t>=9.79×</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US" sz="2000">
                              <a:latin typeface="Cambria Math" panose="02040503050406030204" pitchFamily="18" charset="0"/>
                            </a:rPr>
                            <m:t>−12</m:t>
                          </m:r>
                        </m:sup>
                      </m:sSup>
                    </m:oMath>
                  </m:oMathPara>
                </a14:m>
                <a:endParaRPr lang="en-US" sz="2000" dirty="0"/>
              </a:p>
            </p:txBody>
          </p:sp>
        </mc:Choice>
        <mc:Fallback xmlns="">
          <p:sp>
            <p:nvSpPr>
              <p:cNvPr id="16" name="Rectangle 15">
                <a:extLst>
                  <a:ext uri="{FF2B5EF4-FFF2-40B4-BE49-F238E27FC236}">
                    <a16:creationId xmlns:a16="http://schemas.microsoft.com/office/drawing/2014/main" id="{B18733B2-D04E-4C85-A46B-464D5CC7E4E0}"/>
                  </a:ext>
                </a:extLst>
              </p:cNvPr>
              <p:cNvSpPr>
                <a:spLocks noRot="1" noChangeAspect="1" noMove="1" noResize="1" noEditPoints="1" noAdjustHandles="1" noChangeArrowheads="1" noChangeShapeType="1" noTextEdit="1"/>
              </p:cNvSpPr>
              <p:nvPr/>
            </p:nvSpPr>
            <p:spPr>
              <a:xfrm>
                <a:off x="3889367" y="4990049"/>
                <a:ext cx="4255909" cy="761812"/>
              </a:xfrm>
              <a:prstGeom prst="rect">
                <a:avLst/>
              </a:prstGeom>
              <a:blipFill>
                <a:blip r:embed="rId6"/>
                <a:stretch>
                  <a:fillRect b="-98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A3C4BA30-671F-3083-C475-364CB1C787E0}"/>
                  </a:ext>
                </a:extLst>
              </p:cNvPr>
              <p:cNvSpPr txBox="1"/>
              <p:nvPr/>
            </p:nvSpPr>
            <p:spPr>
              <a:xfrm>
                <a:off x="691265" y="5898642"/>
                <a:ext cx="7951304" cy="923330"/>
              </a:xfrm>
              <a:prstGeom prst="rect">
                <a:avLst/>
              </a:prstGeom>
              <a:noFill/>
            </p:spPr>
            <p:txBody>
              <a:bodyPr wrap="square" rtlCol="0">
                <a:spAutoFit/>
              </a:bodyPr>
              <a:lstStyle/>
              <a:p>
                <a:r>
                  <a:rPr lang="en-AU" dirty="0">
                    <a:latin typeface="Times New Roman" panose="02020603050405020304" pitchFamily="18" charset="0"/>
                    <a:cs typeface="Times New Roman" panose="02020603050405020304" pitchFamily="18" charset="0"/>
                  </a:rPr>
                  <a:t>The electric force is about </a:t>
                </a:r>
                <a14:m>
                  <m:oMath xmlns:m="http://schemas.openxmlformats.org/officeDocument/2006/math">
                    <m:sSup>
                      <m:sSupPr>
                        <m:ctrlPr>
                          <a:rPr lang="en-AU" i="1" smtClean="0">
                            <a:latin typeface="Cambria Math" panose="02040503050406030204" pitchFamily="18" charset="0"/>
                            <a:cs typeface="Times New Roman" panose="02020603050405020304" pitchFamily="18" charset="0"/>
                          </a:rPr>
                        </m:ctrlPr>
                      </m:sSupPr>
                      <m:e>
                        <m:r>
                          <a:rPr lang="en-GB" b="0" i="1" smtClean="0">
                            <a:latin typeface="Cambria Math" panose="02040503050406030204" pitchFamily="18" charset="0"/>
                            <a:cs typeface="Times New Roman" panose="02020603050405020304" pitchFamily="18" charset="0"/>
                          </a:rPr>
                          <m:t>10</m:t>
                        </m:r>
                      </m:e>
                      <m:sup>
                        <m:r>
                          <a:rPr lang="en-GB" b="0" i="1" smtClean="0">
                            <a:latin typeface="Cambria Math" panose="02040503050406030204" pitchFamily="18" charset="0"/>
                            <a:cs typeface="Times New Roman" panose="02020603050405020304" pitchFamily="18" charset="0"/>
                          </a:rPr>
                          <m:t>11</m:t>
                        </m:r>
                      </m:sup>
                    </m:sSup>
                    <m:r>
                      <a:rPr lang="en-GB" b="0" i="1" smtClean="0">
                        <a:latin typeface="Cambria Math" panose="02040503050406030204" pitchFamily="18" charset="0"/>
                        <a:cs typeface="Times New Roman" panose="02020603050405020304" pitchFamily="18" charset="0"/>
                      </a:rPr>
                      <m:t> </m:t>
                    </m:r>
                  </m:oMath>
                </a14:m>
                <a:r>
                  <a:rPr lang="en-AU" dirty="0">
                    <a:latin typeface="Times New Roman" panose="02020603050405020304" pitchFamily="18" charset="0"/>
                    <a:cs typeface="Times New Roman" panose="02020603050405020304" pitchFamily="18" charset="0"/>
                  </a:rPr>
                  <a:t>times greater than the gravitational force, </a:t>
                </a:r>
              </a:p>
              <a:p>
                <a:r>
                  <a:rPr lang="en-AU" dirty="0">
                    <a:latin typeface="Times New Roman" panose="02020603050405020304" pitchFamily="18" charset="0"/>
                    <a:cs typeface="Times New Roman" panose="02020603050405020304" pitchFamily="18" charset="0"/>
                  </a:rPr>
                  <a:t>making the effect of gravity negligible.</a:t>
                </a:r>
              </a:p>
              <a:p>
                <a:r>
                  <a:rPr lang="en-AU" dirty="0">
                    <a:latin typeface="Times New Roman" panose="02020603050405020304" pitchFamily="18" charset="0"/>
                    <a:cs typeface="Times New Roman" panose="02020603050405020304" pitchFamily="18" charset="0"/>
                  </a:rPr>
                  <a:t>Therefore, </a:t>
                </a:r>
                <a:r>
                  <a:rPr lang="en-AU" b="1" dirty="0">
                    <a:latin typeface="Times New Roman" panose="02020603050405020304" pitchFamily="18" charset="0"/>
                    <a:cs typeface="Times New Roman" panose="02020603050405020304" pitchFamily="18" charset="0"/>
                  </a:rPr>
                  <a:t>we are justified in ignoring the effects of gravity</a:t>
                </a:r>
                <a:r>
                  <a:rPr lang="en-AU" dirty="0">
                    <a:latin typeface="Times New Roman" panose="02020603050405020304" pitchFamily="18" charset="0"/>
                    <a:cs typeface="Times New Roman" panose="02020603050405020304" pitchFamily="18" charset="0"/>
                  </a:rPr>
                  <a:t> in this situation.</a:t>
                </a:r>
              </a:p>
            </p:txBody>
          </p:sp>
        </mc:Choice>
        <mc:Fallback xmlns="">
          <p:sp>
            <p:nvSpPr>
              <p:cNvPr id="2" name="TextBox 1">
                <a:extLst>
                  <a:ext uri="{FF2B5EF4-FFF2-40B4-BE49-F238E27FC236}">
                    <a16:creationId xmlns:a16="http://schemas.microsoft.com/office/drawing/2014/main" id="{A3C4BA30-671F-3083-C475-364CB1C787E0}"/>
                  </a:ext>
                </a:extLst>
              </p:cNvPr>
              <p:cNvSpPr txBox="1">
                <a:spLocks noRot="1" noChangeAspect="1" noMove="1" noResize="1" noEditPoints="1" noAdjustHandles="1" noChangeArrowheads="1" noChangeShapeType="1" noTextEdit="1"/>
              </p:cNvSpPr>
              <p:nvPr/>
            </p:nvSpPr>
            <p:spPr>
              <a:xfrm>
                <a:off x="691265" y="5898642"/>
                <a:ext cx="7951304" cy="923330"/>
              </a:xfrm>
              <a:prstGeom prst="rect">
                <a:avLst/>
              </a:prstGeom>
              <a:blipFill>
                <a:blip r:embed="rId7"/>
                <a:stretch>
                  <a:fillRect l="-638" t="-2703" b="-9459"/>
                </a:stretch>
              </a:blipFill>
            </p:spPr>
            <p:txBody>
              <a:bodyPr/>
              <a:lstStyle/>
              <a:p>
                <a:r>
                  <a:rPr lang="en-US">
                    <a:noFill/>
                  </a:rPr>
                  <a:t> </a:t>
                </a:r>
              </a:p>
            </p:txBody>
          </p:sp>
        </mc:Fallback>
      </mc:AlternateContent>
    </p:spTree>
    <p:extLst>
      <p:ext uri="{BB962C8B-B14F-4D97-AF65-F5344CB8AC3E}">
        <p14:creationId xmlns:p14="http://schemas.microsoft.com/office/powerpoint/2010/main" val="593267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P spid="6" grpId="0"/>
      <p:bldP spid="11" grpId="0"/>
      <p:bldP spid="13" grpId="0"/>
      <p:bldP spid="15" grpId="0"/>
      <p:bldP spid="16" grpId="0"/>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8</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487F2406-70BD-4EE7-A55C-BB33CFB09CE2}"/>
                  </a:ext>
                </a:extLst>
              </p:cNvPr>
              <p:cNvSpPr/>
              <p:nvPr/>
            </p:nvSpPr>
            <p:spPr>
              <a:xfrm>
                <a:off x="81894" y="822442"/>
                <a:ext cx="8686799" cy="2048766"/>
              </a:xfrm>
              <a:prstGeom prst="rect">
                <a:avLst/>
              </a:prstGeom>
            </p:spPr>
            <p:txBody>
              <a:bodyPr wrap="square">
                <a:spAutoFit/>
              </a:bodyPr>
              <a:lstStyle/>
              <a:p>
                <a:pPr>
                  <a:lnSpc>
                    <a:spcPct val="107000"/>
                  </a:lnSpc>
                  <a:spcAft>
                    <a:spcPts val="800"/>
                  </a:spcAft>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Two-point charges</a:t>
                </a:r>
                <a14:m>
                  <m:oMath xmlns:m="http://schemas.openxmlformats.org/officeDocument/2006/math">
                    <m:r>
                      <a:rPr lang="en-US" sz="2400" i="1" kern="100">
                        <a:latin typeface="Cambria Math" panose="02040503050406030204" pitchFamily="18" charset="0"/>
                        <a:ea typeface="Calibri" panose="020F0502020204030204" pitchFamily="34" charset="0"/>
                        <a:cs typeface="Times New Roman" panose="02020603050405020304" pitchFamily="18" charset="0"/>
                      </a:rPr>
                      <m:t> </m:t>
                    </m:r>
                    <m:sSub>
                      <m:sSubPr>
                        <m:ctrlPr>
                          <a:rPr lang="en-US" sz="2400" i="1" kern="100">
                            <a:latin typeface="Cambria Math" panose="02040503050406030204" pitchFamily="18" charset="0"/>
                            <a:ea typeface="Calibri" panose="020F0502020204030204" pitchFamily="34" charset="0"/>
                            <a:cs typeface="Times New Roman" panose="02020603050405020304" pitchFamily="18" charset="0"/>
                          </a:rPr>
                        </m:ctrlPr>
                      </m:sSubPr>
                      <m:e>
                        <m:r>
                          <a:rPr lang="en-US" sz="2400" i="1" kern="100">
                            <a:latin typeface="Cambria Math" panose="02040503050406030204" pitchFamily="18" charset="0"/>
                            <a:ea typeface="Calibri" panose="020F0502020204030204" pitchFamily="34" charset="0"/>
                            <a:cs typeface="Times New Roman" panose="02020603050405020304" pitchFamily="18" charset="0"/>
                          </a:rPr>
                          <m:t>𝑞</m:t>
                        </m:r>
                      </m:e>
                      <m:sub>
                        <m:r>
                          <a:rPr lang="en-US" sz="2400" i="1" kern="100">
                            <a:latin typeface="Cambria Math" panose="02040503050406030204" pitchFamily="18" charset="0"/>
                            <a:ea typeface="Calibri" panose="020F0502020204030204" pitchFamily="34" charset="0"/>
                            <a:cs typeface="Times New Roman" panose="02020603050405020304" pitchFamily="18" charset="0"/>
                          </a:rPr>
                          <m:t>1</m:t>
                        </m:r>
                      </m:sub>
                    </m:sSub>
                    <m:r>
                      <a:rPr lang="en-US" sz="2400" i="1" kern="100">
                        <a:latin typeface="Cambria Math" panose="02040503050406030204" pitchFamily="18" charset="0"/>
                        <a:ea typeface="Calibri" panose="020F0502020204030204" pitchFamily="34" charset="0"/>
                        <a:cs typeface="Times New Roman" panose="02020603050405020304" pitchFamily="18" charset="0"/>
                      </a:rPr>
                      <m:t> </m:t>
                    </m:r>
                    <m:r>
                      <a:rPr lang="en-US" sz="2400" i="1" kern="100">
                        <a:latin typeface="Cambria Math" panose="02040503050406030204" pitchFamily="18" charset="0"/>
                        <a:ea typeface="Calibri" panose="020F0502020204030204" pitchFamily="34" charset="0"/>
                        <a:cs typeface="Times New Roman" panose="02020603050405020304" pitchFamily="18" charset="0"/>
                      </a:rPr>
                      <m:t>𝑎𝑛𝑑</m:t>
                    </m:r>
                    <m:r>
                      <a:rPr lang="en-US" sz="2400" i="1" kern="100">
                        <a:latin typeface="Cambria Math" panose="02040503050406030204" pitchFamily="18" charset="0"/>
                        <a:ea typeface="Calibri" panose="020F0502020204030204" pitchFamily="34" charset="0"/>
                        <a:cs typeface="Times New Roman" panose="02020603050405020304" pitchFamily="18" charset="0"/>
                      </a:rPr>
                      <m:t> </m:t>
                    </m:r>
                    <m:sSub>
                      <m:sSubPr>
                        <m:ctrlPr>
                          <a:rPr lang="en-US" sz="2400" i="1" kern="100">
                            <a:latin typeface="Cambria Math" panose="02040503050406030204" pitchFamily="18" charset="0"/>
                            <a:ea typeface="Calibri" panose="020F0502020204030204" pitchFamily="34" charset="0"/>
                            <a:cs typeface="Times New Roman" panose="02020603050405020304" pitchFamily="18" charset="0"/>
                          </a:rPr>
                        </m:ctrlPr>
                      </m:sSubPr>
                      <m:e>
                        <m:r>
                          <a:rPr lang="en-US" sz="2400" i="1" kern="100">
                            <a:latin typeface="Cambria Math" panose="02040503050406030204" pitchFamily="18" charset="0"/>
                            <a:ea typeface="Calibri" panose="020F0502020204030204" pitchFamily="34" charset="0"/>
                            <a:cs typeface="Times New Roman" panose="02020603050405020304" pitchFamily="18" charset="0"/>
                          </a:rPr>
                          <m:t>𝑞</m:t>
                        </m:r>
                      </m:e>
                      <m:sub>
                        <m:r>
                          <a:rPr lang="en-US" sz="2400" i="1" kern="100">
                            <a:latin typeface="Cambria Math" panose="02040503050406030204" pitchFamily="18" charset="0"/>
                            <a:ea typeface="Calibri" panose="020F0502020204030204" pitchFamily="34" charset="0"/>
                            <a:cs typeface="Times New Roman" panose="02020603050405020304" pitchFamily="18" charset="0"/>
                          </a:rPr>
                          <m:t>2</m:t>
                        </m:r>
                      </m:sub>
                    </m:sSub>
                  </m:oMath>
                </a14:m>
                <a:r>
                  <a:rPr lang="en-US" sz="2400" kern="100" dirty="0">
                    <a:latin typeface="Times New Roman" panose="02020603050405020304" pitchFamily="18" charset="0"/>
                    <a:ea typeface="Calibri" panose="020F0502020204030204" pitchFamily="34" charset="0"/>
                    <a:cs typeface="Times New Roman" panose="02020603050405020304" pitchFamily="18" charset="0"/>
                  </a:rPr>
                  <a:t> and are held 4.00 cm apart. An electron released at a point that is equidistant from both charges (see figure below) undergoes an initial acceleration of </a:t>
                </a:r>
                <a14:m>
                  <m:oMath xmlns:m="http://schemas.openxmlformats.org/officeDocument/2006/math">
                    <m:sSup>
                      <m:sSupPr>
                        <m:ctrlPr>
                          <a:rPr lang="en-US" sz="2400" i="1" kern="100">
                            <a:latin typeface="Cambria Math" panose="02040503050406030204" pitchFamily="18" charset="0"/>
                            <a:ea typeface="Calibri" panose="020F0502020204030204" pitchFamily="34" charset="0"/>
                            <a:cs typeface="Times New Roman" panose="02020603050405020304" pitchFamily="18" charset="0"/>
                          </a:rPr>
                        </m:ctrlPr>
                      </m:sSupPr>
                      <m:e>
                        <m:r>
                          <a:rPr lang="en-US" sz="2400" i="1" kern="100">
                            <a:latin typeface="Cambria Math" panose="02040503050406030204" pitchFamily="18" charset="0"/>
                            <a:ea typeface="Calibri" panose="020F0502020204030204" pitchFamily="34" charset="0"/>
                            <a:cs typeface="Times New Roman" panose="02020603050405020304" pitchFamily="18" charset="0"/>
                          </a:rPr>
                          <m:t>8.25×10</m:t>
                        </m:r>
                      </m:e>
                      <m:sup>
                        <m:r>
                          <a:rPr lang="en-US" sz="2400" i="1" kern="100">
                            <a:latin typeface="Cambria Math" panose="02040503050406030204" pitchFamily="18" charset="0"/>
                            <a:ea typeface="Calibri" panose="020F0502020204030204" pitchFamily="34" charset="0"/>
                            <a:cs typeface="Times New Roman" panose="02020603050405020304" pitchFamily="18" charset="0"/>
                          </a:rPr>
                          <m:t>18</m:t>
                        </m:r>
                      </m:sup>
                    </m:sSup>
                    <m:r>
                      <a:rPr lang="en-US" sz="2400" i="1" kern="100">
                        <a:latin typeface="Cambria Math" panose="02040503050406030204" pitchFamily="18" charset="0"/>
                        <a:ea typeface="Calibri" panose="020F0502020204030204" pitchFamily="34" charset="0"/>
                        <a:cs typeface="Times New Roman" panose="02020603050405020304" pitchFamily="18" charset="0"/>
                      </a:rPr>
                      <m:t> </m:t>
                    </m:r>
                    <m:r>
                      <a:rPr lang="en-US" sz="2400" i="1" kern="100">
                        <a:latin typeface="Cambria Math" panose="02040503050406030204" pitchFamily="18" charset="0"/>
                        <a:ea typeface="Calibri" panose="020F0502020204030204" pitchFamily="34" charset="0"/>
                        <a:cs typeface="Times New Roman" panose="02020603050405020304" pitchFamily="18" charset="0"/>
                      </a:rPr>
                      <m:t>𝑚</m:t>
                    </m:r>
                    <m:r>
                      <a:rPr lang="en-US" sz="2400" i="1" kern="100">
                        <a:latin typeface="Cambria Math" panose="02040503050406030204" pitchFamily="18" charset="0"/>
                        <a:ea typeface="Calibri" panose="020F0502020204030204" pitchFamily="34" charset="0"/>
                        <a:cs typeface="Times New Roman" panose="02020603050405020304" pitchFamily="18" charset="0"/>
                      </a:rPr>
                      <m:t>/</m:t>
                    </m:r>
                    <m:sSup>
                      <m:sSupPr>
                        <m:ctrlPr>
                          <a:rPr lang="en-US" sz="2400" i="1" kern="100">
                            <a:latin typeface="Cambria Math" panose="02040503050406030204" pitchFamily="18" charset="0"/>
                            <a:ea typeface="Calibri" panose="020F0502020204030204" pitchFamily="34" charset="0"/>
                            <a:cs typeface="Times New Roman" panose="02020603050405020304" pitchFamily="18" charset="0"/>
                          </a:rPr>
                        </m:ctrlPr>
                      </m:sSupPr>
                      <m:e>
                        <m:r>
                          <a:rPr lang="en-US" sz="2400" i="1" kern="100">
                            <a:latin typeface="Cambria Math" panose="02040503050406030204" pitchFamily="18" charset="0"/>
                            <a:ea typeface="Calibri" panose="020F0502020204030204" pitchFamily="34" charset="0"/>
                            <a:cs typeface="Times New Roman" panose="02020603050405020304" pitchFamily="18" charset="0"/>
                          </a:rPr>
                          <m:t>𝑠</m:t>
                        </m:r>
                      </m:e>
                      <m:sup>
                        <m:r>
                          <a:rPr lang="en-US" sz="2400" i="1" kern="100">
                            <a:latin typeface="Cambria Math" panose="02040503050406030204" pitchFamily="18" charset="0"/>
                            <a:ea typeface="Calibri" panose="020F0502020204030204" pitchFamily="34" charset="0"/>
                            <a:cs typeface="Times New Roman" panose="02020603050405020304" pitchFamily="18" charset="0"/>
                          </a:rPr>
                          <m:t>2</m:t>
                        </m:r>
                      </m:sup>
                    </m:sSup>
                  </m:oMath>
                </a14:m>
                <a:r>
                  <a:rPr lang="en-US" sz="2400" kern="100" dirty="0">
                    <a:latin typeface="Times New Roman" panose="02020603050405020304" pitchFamily="18" charset="0"/>
                    <a:ea typeface="Calibri" panose="020F0502020204030204" pitchFamily="34" charset="0"/>
                    <a:cs typeface="Times New Roman" panose="02020603050405020304" pitchFamily="18" charset="0"/>
                  </a:rPr>
                  <a:t>directly upward as shown in the figure, parallel to the line connecting </a:t>
                </a:r>
                <a14:m>
                  <m:oMath xmlns:m="http://schemas.openxmlformats.org/officeDocument/2006/math">
                    <m:sSub>
                      <m:sSubPr>
                        <m:ctrlPr>
                          <a:rPr lang="en-US" sz="2400" i="1" kern="100">
                            <a:latin typeface="Cambria Math" panose="02040503050406030204" pitchFamily="18" charset="0"/>
                            <a:ea typeface="Calibri" panose="020F0502020204030204" pitchFamily="34" charset="0"/>
                            <a:cs typeface="Times New Roman" panose="02020603050405020304" pitchFamily="18" charset="0"/>
                          </a:rPr>
                        </m:ctrlPr>
                      </m:sSubPr>
                      <m:e>
                        <m:r>
                          <a:rPr lang="en-US" sz="2400" i="1" kern="100">
                            <a:latin typeface="Cambria Math" panose="02040503050406030204" pitchFamily="18" charset="0"/>
                            <a:ea typeface="Calibri" panose="020F0502020204030204" pitchFamily="34" charset="0"/>
                            <a:cs typeface="Times New Roman" panose="02020603050405020304" pitchFamily="18" charset="0"/>
                          </a:rPr>
                          <m:t>𝑞</m:t>
                        </m:r>
                      </m:e>
                      <m:sub>
                        <m:r>
                          <a:rPr lang="en-US" sz="2400" i="1" kern="100">
                            <a:latin typeface="Cambria Math" panose="02040503050406030204" pitchFamily="18" charset="0"/>
                            <a:ea typeface="Calibri" panose="020F0502020204030204" pitchFamily="34" charset="0"/>
                            <a:cs typeface="Times New Roman" panose="02020603050405020304" pitchFamily="18" charset="0"/>
                          </a:rPr>
                          <m:t>1</m:t>
                        </m:r>
                      </m:sub>
                    </m:sSub>
                    <m:r>
                      <a:rPr lang="en-US" sz="2400" i="1" kern="100">
                        <a:latin typeface="Cambria Math" panose="02040503050406030204" pitchFamily="18" charset="0"/>
                        <a:ea typeface="Calibri" panose="020F0502020204030204" pitchFamily="34" charset="0"/>
                        <a:cs typeface="Times New Roman" panose="02020603050405020304" pitchFamily="18" charset="0"/>
                      </a:rPr>
                      <m:t> </m:t>
                    </m:r>
                    <m:r>
                      <a:rPr lang="en-US" sz="2400" i="1" kern="100">
                        <a:latin typeface="Cambria Math" panose="02040503050406030204" pitchFamily="18" charset="0"/>
                        <a:ea typeface="Calibri" panose="020F0502020204030204" pitchFamily="34" charset="0"/>
                        <a:cs typeface="Times New Roman" panose="02020603050405020304" pitchFamily="18" charset="0"/>
                      </a:rPr>
                      <m:t>𝑎𝑛𝑑</m:t>
                    </m:r>
                    <m:r>
                      <a:rPr lang="en-US" sz="2400" i="1" kern="100">
                        <a:latin typeface="Cambria Math" panose="02040503050406030204" pitchFamily="18" charset="0"/>
                        <a:ea typeface="Calibri" panose="020F0502020204030204" pitchFamily="34" charset="0"/>
                        <a:cs typeface="Times New Roman" panose="02020603050405020304" pitchFamily="18" charset="0"/>
                      </a:rPr>
                      <m:t> </m:t>
                    </m:r>
                    <m:sSub>
                      <m:sSubPr>
                        <m:ctrlPr>
                          <a:rPr lang="en-US" sz="2400" i="1" kern="100">
                            <a:latin typeface="Cambria Math" panose="02040503050406030204" pitchFamily="18" charset="0"/>
                            <a:ea typeface="Calibri" panose="020F0502020204030204" pitchFamily="34" charset="0"/>
                            <a:cs typeface="Times New Roman" panose="02020603050405020304" pitchFamily="18" charset="0"/>
                          </a:rPr>
                        </m:ctrlPr>
                      </m:sSubPr>
                      <m:e>
                        <m:r>
                          <a:rPr lang="en-US" sz="2400" i="1" kern="100">
                            <a:latin typeface="Cambria Math" panose="02040503050406030204" pitchFamily="18" charset="0"/>
                            <a:ea typeface="Calibri" panose="020F0502020204030204" pitchFamily="34" charset="0"/>
                            <a:cs typeface="Times New Roman" panose="02020603050405020304" pitchFamily="18" charset="0"/>
                          </a:rPr>
                          <m:t>𝑞</m:t>
                        </m:r>
                      </m:e>
                      <m:sub>
                        <m:r>
                          <a:rPr lang="en-US" sz="2400" i="1" kern="100">
                            <a:latin typeface="Cambria Math" panose="02040503050406030204" pitchFamily="18" charset="0"/>
                            <a:ea typeface="Calibri" panose="020F0502020204030204" pitchFamily="34" charset="0"/>
                            <a:cs typeface="Times New Roman" panose="02020603050405020304" pitchFamily="18" charset="0"/>
                          </a:rPr>
                          <m:t>2</m:t>
                        </m:r>
                      </m:sub>
                    </m:sSub>
                  </m:oMath>
                </a14:m>
                <a:r>
                  <a:rPr lang="en-US" sz="2400" kern="100" dirty="0">
                    <a:latin typeface="Times New Roman" panose="02020603050405020304" pitchFamily="18" charset="0"/>
                    <a:ea typeface="Calibri" panose="020F0502020204030204" pitchFamily="34" charset="0"/>
                    <a:cs typeface="Times New Roman" panose="02020603050405020304" pitchFamily="18" charset="0"/>
                  </a:rPr>
                  <a:t> . Find the magnitude and sign</a:t>
                </a:r>
                <a14:m>
                  <m:oMath xmlns:m="http://schemas.openxmlformats.org/officeDocument/2006/math">
                    <m:r>
                      <a:rPr lang="en-US" sz="2400" i="1" kern="100">
                        <a:latin typeface="Cambria Math" panose="02040503050406030204" pitchFamily="18" charset="0"/>
                        <a:ea typeface="Calibri" panose="020F0502020204030204" pitchFamily="34" charset="0"/>
                        <a:cs typeface="Times New Roman" panose="02020603050405020304" pitchFamily="18" charset="0"/>
                      </a:rPr>
                      <m:t> </m:t>
                    </m:r>
                    <m:sSub>
                      <m:sSubPr>
                        <m:ctrlPr>
                          <a:rPr lang="en-US" sz="2400" i="1" kern="100">
                            <a:latin typeface="Cambria Math" panose="02040503050406030204" pitchFamily="18" charset="0"/>
                            <a:ea typeface="Calibri" panose="020F0502020204030204" pitchFamily="34" charset="0"/>
                            <a:cs typeface="Times New Roman" panose="02020603050405020304" pitchFamily="18" charset="0"/>
                          </a:rPr>
                        </m:ctrlPr>
                      </m:sSubPr>
                      <m:e>
                        <m:r>
                          <a:rPr lang="en-US" sz="2400" i="1" kern="100">
                            <a:latin typeface="Cambria Math" panose="02040503050406030204" pitchFamily="18" charset="0"/>
                            <a:ea typeface="Calibri" panose="020F0502020204030204" pitchFamily="34" charset="0"/>
                            <a:cs typeface="Times New Roman" panose="02020603050405020304" pitchFamily="18" charset="0"/>
                          </a:rPr>
                          <m:t>𝑞</m:t>
                        </m:r>
                      </m:e>
                      <m:sub>
                        <m:r>
                          <a:rPr lang="en-US" sz="2400" i="1" kern="100">
                            <a:latin typeface="Cambria Math" panose="02040503050406030204" pitchFamily="18" charset="0"/>
                            <a:ea typeface="Calibri" panose="020F0502020204030204" pitchFamily="34" charset="0"/>
                            <a:cs typeface="Times New Roman" panose="02020603050405020304" pitchFamily="18" charset="0"/>
                          </a:rPr>
                          <m:t>1</m:t>
                        </m:r>
                      </m:sub>
                    </m:sSub>
                    <m:r>
                      <a:rPr lang="en-US" sz="2400" i="1" kern="100">
                        <a:latin typeface="Cambria Math" panose="02040503050406030204" pitchFamily="18" charset="0"/>
                        <a:ea typeface="Calibri" panose="020F0502020204030204" pitchFamily="34" charset="0"/>
                        <a:cs typeface="Times New Roman" panose="02020603050405020304" pitchFamily="18" charset="0"/>
                      </a:rPr>
                      <m:t> </m:t>
                    </m:r>
                    <m:r>
                      <a:rPr lang="en-US" sz="2400" i="1" kern="100">
                        <a:latin typeface="Cambria Math" panose="02040503050406030204" pitchFamily="18" charset="0"/>
                        <a:ea typeface="Calibri" panose="020F0502020204030204" pitchFamily="34" charset="0"/>
                        <a:cs typeface="Times New Roman" panose="02020603050405020304" pitchFamily="18" charset="0"/>
                      </a:rPr>
                      <m:t>𝑎𝑛𝑑</m:t>
                    </m:r>
                    <m:r>
                      <a:rPr lang="en-US" sz="2400" i="1" kern="100">
                        <a:latin typeface="Cambria Math" panose="02040503050406030204" pitchFamily="18" charset="0"/>
                        <a:ea typeface="Calibri" panose="020F0502020204030204" pitchFamily="34" charset="0"/>
                        <a:cs typeface="Times New Roman" panose="02020603050405020304" pitchFamily="18" charset="0"/>
                      </a:rPr>
                      <m:t> </m:t>
                    </m:r>
                    <m:sSub>
                      <m:sSubPr>
                        <m:ctrlPr>
                          <a:rPr lang="en-US" sz="2400" i="1" kern="100">
                            <a:latin typeface="Cambria Math" panose="02040503050406030204" pitchFamily="18" charset="0"/>
                            <a:ea typeface="Calibri" panose="020F0502020204030204" pitchFamily="34" charset="0"/>
                            <a:cs typeface="Times New Roman" panose="02020603050405020304" pitchFamily="18" charset="0"/>
                          </a:rPr>
                        </m:ctrlPr>
                      </m:sSubPr>
                      <m:e>
                        <m:r>
                          <a:rPr lang="en-US" sz="2400" i="1" kern="100">
                            <a:latin typeface="Cambria Math" panose="02040503050406030204" pitchFamily="18" charset="0"/>
                            <a:ea typeface="Calibri" panose="020F0502020204030204" pitchFamily="34" charset="0"/>
                            <a:cs typeface="Times New Roman" panose="02020603050405020304" pitchFamily="18" charset="0"/>
                          </a:rPr>
                          <m:t>𝑞</m:t>
                        </m:r>
                      </m:e>
                      <m:sub>
                        <m:r>
                          <a:rPr lang="en-US" sz="2400" i="1" kern="100">
                            <a:latin typeface="Cambria Math" panose="02040503050406030204" pitchFamily="18" charset="0"/>
                            <a:ea typeface="Calibri" panose="020F0502020204030204" pitchFamily="34" charset="0"/>
                            <a:cs typeface="Times New Roman" panose="02020603050405020304" pitchFamily="18" charset="0"/>
                          </a:rPr>
                          <m:t>2</m:t>
                        </m:r>
                      </m:sub>
                    </m:sSub>
                  </m:oMath>
                </a14:m>
                <a:r>
                  <a:rPr lang="en-US" sz="2400" kern="100" dirty="0">
                    <a:latin typeface="Calibri" panose="020F0502020204030204" pitchFamily="34" charset="0"/>
                    <a:ea typeface="Calibri" panose="020F0502020204030204" pitchFamily="34" charset="0"/>
                    <a:cs typeface="Times New Roman" panose="02020603050405020304" pitchFamily="18" charset="0"/>
                  </a:rPr>
                  <a:t>.</a:t>
                </a:r>
              </a:p>
            </p:txBody>
          </p:sp>
        </mc:Choice>
        <mc:Fallback xmlns="">
          <p:sp>
            <p:nvSpPr>
              <p:cNvPr id="4" name="Rectangle 3">
                <a:extLst>
                  <a:ext uri="{FF2B5EF4-FFF2-40B4-BE49-F238E27FC236}">
                    <a16:creationId xmlns:a16="http://schemas.microsoft.com/office/drawing/2014/main" id="{487F2406-70BD-4EE7-A55C-BB33CFB09CE2}"/>
                  </a:ext>
                </a:extLst>
              </p:cNvPr>
              <p:cNvSpPr>
                <a:spLocks noRot="1" noChangeAspect="1" noMove="1" noResize="1" noEditPoints="1" noAdjustHandles="1" noChangeArrowheads="1" noChangeShapeType="1" noTextEdit="1"/>
              </p:cNvSpPr>
              <p:nvPr/>
            </p:nvSpPr>
            <p:spPr>
              <a:xfrm>
                <a:off x="81894" y="822442"/>
                <a:ext cx="8686799" cy="2048766"/>
              </a:xfrm>
              <a:prstGeom prst="rect">
                <a:avLst/>
              </a:prstGeom>
              <a:blipFill>
                <a:blip r:embed="rId2"/>
                <a:stretch>
                  <a:fillRect l="-1053" t="-2381" r="-1825" b="-5952"/>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26A1856C-8315-45F1-8BE8-97204A222946}"/>
              </a:ext>
            </a:extLst>
          </p:cNvPr>
          <p:cNvPicPr/>
          <p:nvPr/>
        </p:nvPicPr>
        <p:blipFill>
          <a:blip r:embed="rId3"/>
          <a:stretch>
            <a:fillRect/>
          </a:stretch>
        </p:blipFill>
        <p:spPr>
          <a:xfrm>
            <a:off x="2965429" y="3236801"/>
            <a:ext cx="2185411" cy="2798757"/>
          </a:xfrm>
          <a:prstGeom prst="rect">
            <a:avLst/>
          </a:prstGeom>
        </p:spPr>
      </p:pic>
    </p:spTree>
    <p:extLst>
      <p:ext uri="{BB962C8B-B14F-4D97-AF65-F5344CB8AC3E}">
        <p14:creationId xmlns:p14="http://schemas.microsoft.com/office/powerpoint/2010/main" val="2340576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8: ANSWER</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372EADD0-E7F5-4651-976B-D2268C5DD0F1}"/>
                  </a:ext>
                </a:extLst>
              </p:cNvPr>
              <p:cNvSpPr/>
              <p:nvPr/>
            </p:nvSpPr>
            <p:spPr>
              <a:xfrm>
                <a:off x="42906" y="723522"/>
                <a:ext cx="9043310" cy="5525936"/>
              </a:xfrm>
              <a:prstGeom prst="rect">
                <a:avLst/>
              </a:prstGeom>
            </p:spPr>
            <p:txBody>
              <a:bodyPr wrap="square">
                <a:spAutoFit/>
              </a:bodyPr>
              <a:lstStyle/>
              <a:p>
                <a:pPr>
                  <a:lnSpc>
                    <a:spcPct val="107000"/>
                  </a:lnSpc>
                  <a:spcAft>
                    <a:spcPts val="800"/>
                  </a:spcAft>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Given:</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Two-point charges </a:t>
                </a:r>
                <a14:m>
                  <m:oMath xmlns:m="http://schemas.openxmlformats.org/officeDocument/2006/math">
                    <m:sSub>
                      <m:sSubPr>
                        <m:ctrlPr>
                          <a:rPr lang="en-US" sz="2000" i="1" kern="100">
                            <a:latin typeface="Cambria Math" panose="02040503050406030204" pitchFamily="18" charset="0"/>
                            <a:ea typeface="Calibri" panose="020F0502020204030204" pitchFamily="34" charset="0"/>
                            <a:cs typeface="Times New Roman" panose="02020603050405020304" pitchFamily="18" charset="0"/>
                          </a:rPr>
                        </m:ctrlPr>
                      </m:sSubPr>
                      <m:e>
                        <m:r>
                          <a:rPr lang="en-US" sz="2000" i="1" kern="100">
                            <a:latin typeface="Cambria Math" panose="02040503050406030204" pitchFamily="18" charset="0"/>
                            <a:ea typeface="Calibri" panose="020F0502020204030204" pitchFamily="34" charset="0"/>
                            <a:cs typeface="Times New Roman" panose="02020603050405020304" pitchFamily="18" charset="0"/>
                          </a:rPr>
                          <m:t>𝑞</m:t>
                        </m:r>
                      </m:e>
                      <m:sub>
                        <m:r>
                          <a:rPr lang="en-US" sz="2000" i="1" kern="100">
                            <a:latin typeface="Cambria Math" panose="02040503050406030204" pitchFamily="18" charset="0"/>
                            <a:ea typeface="Calibri" panose="020F0502020204030204" pitchFamily="34" charset="0"/>
                            <a:cs typeface="Times New Roman" panose="02020603050405020304" pitchFamily="18" charset="0"/>
                          </a:rPr>
                          <m:t>1</m:t>
                        </m:r>
                      </m:sub>
                    </m:sSub>
                    <m:r>
                      <a:rPr lang="en-US" sz="2000" i="1" kern="100">
                        <a:latin typeface="Cambria Math" panose="02040503050406030204" pitchFamily="18" charset="0"/>
                        <a:ea typeface="Calibri" panose="020F0502020204030204" pitchFamily="34" charset="0"/>
                        <a:cs typeface="Times New Roman" panose="02020603050405020304" pitchFamily="18" charset="0"/>
                      </a:rPr>
                      <m:t> </m:t>
                    </m:r>
                    <m:r>
                      <a:rPr lang="en-US" sz="2000" i="1" kern="100">
                        <a:latin typeface="Cambria Math" panose="02040503050406030204" pitchFamily="18" charset="0"/>
                        <a:ea typeface="Calibri" panose="020F0502020204030204" pitchFamily="34" charset="0"/>
                        <a:cs typeface="Times New Roman" panose="02020603050405020304" pitchFamily="18" charset="0"/>
                      </a:rPr>
                      <m:t>𝑎𝑛𝑑</m:t>
                    </m:r>
                    <m:r>
                      <a:rPr lang="en-US" sz="2000" i="1" kern="100">
                        <a:latin typeface="Cambria Math" panose="02040503050406030204" pitchFamily="18" charset="0"/>
                        <a:ea typeface="Calibri" panose="020F0502020204030204" pitchFamily="34" charset="0"/>
                        <a:cs typeface="Times New Roman" panose="02020603050405020304" pitchFamily="18" charset="0"/>
                      </a:rPr>
                      <m:t> </m:t>
                    </m:r>
                    <m:sSub>
                      <m:sSubPr>
                        <m:ctrlPr>
                          <a:rPr lang="en-US" sz="2000" i="1" kern="100">
                            <a:latin typeface="Cambria Math" panose="02040503050406030204" pitchFamily="18" charset="0"/>
                            <a:ea typeface="Calibri" panose="020F0502020204030204" pitchFamily="34" charset="0"/>
                            <a:cs typeface="Times New Roman" panose="02020603050405020304" pitchFamily="18" charset="0"/>
                          </a:rPr>
                        </m:ctrlPr>
                      </m:sSubPr>
                      <m:e>
                        <m:r>
                          <a:rPr lang="en-US" sz="2000" i="1" kern="100">
                            <a:latin typeface="Cambria Math" panose="02040503050406030204" pitchFamily="18" charset="0"/>
                            <a:ea typeface="Calibri" panose="020F0502020204030204" pitchFamily="34" charset="0"/>
                            <a:cs typeface="Times New Roman" panose="02020603050405020304" pitchFamily="18" charset="0"/>
                          </a:rPr>
                          <m:t>𝑞</m:t>
                        </m:r>
                      </m:e>
                      <m:sub>
                        <m:r>
                          <a:rPr lang="en-US" sz="2000" i="1" kern="100">
                            <a:latin typeface="Cambria Math" panose="02040503050406030204" pitchFamily="18" charset="0"/>
                            <a:ea typeface="Calibri" panose="020F0502020204030204" pitchFamily="34" charset="0"/>
                            <a:cs typeface="Times New Roman" panose="02020603050405020304" pitchFamily="18" charset="0"/>
                          </a:rPr>
                          <m:t>2</m:t>
                        </m:r>
                      </m:sub>
                    </m:sSub>
                  </m:oMath>
                </a14:m>
                <a:r>
                  <a:rPr lang="en-US" sz="2400" kern="100" dirty="0">
                    <a:latin typeface="Times New Roman" panose="02020603050405020304" pitchFamily="18" charset="0"/>
                    <a:ea typeface="Calibri" panose="020F0502020204030204" pitchFamily="34" charset="0"/>
                    <a:cs typeface="Times New Roman" panose="02020603050405020304" pitchFamily="18" charset="0"/>
                  </a:rPr>
                  <a:t> are held </a:t>
                </a:r>
                <a14:m>
                  <m:oMath xmlns:m="http://schemas.openxmlformats.org/officeDocument/2006/math">
                    <m:r>
                      <a:rPr lang="en-US" sz="2000" i="1" kern="100">
                        <a:latin typeface="Cambria Math" panose="02040503050406030204" pitchFamily="18" charset="0"/>
                        <a:ea typeface="Calibri" panose="020F0502020204030204" pitchFamily="34" charset="0"/>
                        <a:cs typeface="Times New Roman" panose="02020603050405020304" pitchFamily="18" charset="0"/>
                      </a:rPr>
                      <m:t>4.00 </m:t>
                    </m:r>
                    <m:r>
                      <a:rPr lang="en-US" sz="2000" i="1" kern="100">
                        <a:latin typeface="Cambria Math" panose="02040503050406030204" pitchFamily="18" charset="0"/>
                        <a:ea typeface="Calibri" panose="020F0502020204030204" pitchFamily="34" charset="0"/>
                        <a:cs typeface="Times New Roman" panose="02020603050405020304" pitchFamily="18" charset="0"/>
                      </a:rPr>
                      <m:t>𝑐𝑚</m:t>
                    </m:r>
                  </m:oMath>
                </a14:m>
                <a:r>
                  <a:rPr lang="en-US" sz="2400" kern="100" dirty="0">
                    <a:latin typeface="Times New Roman" panose="02020603050405020304" pitchFamily="18" charset="0"/>
                    <a:ea typeface="Calibri" panose="020F0502020204030204" pitchFamily="34" charset="0"/>
                    <a:cs typeface="Times New Roman" panose="02020603050405020304" pitchFamily="18" charset="0"/>
                  </a:rPr>
                  <a:t> apart.</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An electron is released equidistant from both charges.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The initial acceleration of the electron is </a:t>
                </a:r>
                <a14:m>
                  <m:oMath xmlns:m="http://schemas.openxmlformats.org/officeDocument/2006/math">
                    <m:sSup>
                      <m:sSupPr>
                        <m:ctrlPr>
                          <a:rPr lang="en-US" sz="2000" i="1" kern="100">
                            <a:latin typeface="Cambria Math" panose="02040503050406030204" pitchFamily="18" charset="0"/>
                            <a:ea typeface="Calibri" panose="020F0502020204030204" pitchFamily="34" charset="0"/>
                            <a:cs typeface="Times New Roman" panose="02020603050405020304" pitchFamily="18" charset="0"/>
                          </a:rPr>
                        </m:ctrlPr>
                      </m:sSupPr>
                      <m:e>
                        <m:r>
                          <a:rPr lang="en-US" sz="2000" i="1" kern="100">
                            <a:latin typeface="Cambria Math" panose="02040503050406030204" pitchFamily="18" charset="0"/>
                            <a:ea typeface="Calibri" panose="020F0502020204030204" pitchFamily="34" charset="0"/>
                            <a:cs typeface="Times New Roman" panose="02020603050405020304" pitchFamily="18" charset="0"/>
                          </a:rPr>
                          <m:t>8.25×10</m:t>
                        </m:r>
                      </m:e>
                      <m:sup>
                        <m:r>
                          <a:rPr lang="en-US" sz="2000" i="1" kern="100">
                            <a:latin typeface="Cambria Math" panose="02040503050406030204" pitchFamily="18" charset="0"/>
                            <a:ea typeface="Calibri" panose="020F0502020204030204" pitchFamily="34" charset="0"/>
                            <a:cs typeface="Times New Roman" panose="02020603050405020304" pitchFamily="18" charset="0"/>
                          </a:rPr>
                          <m:t>18</m:t>
                        </m:r>
                      </m:sup>
                    </m:sSup>
                    <m:r>
                      <a:rPr lang="en-US" sz="2000" i="1" kern="100">
                        <a:latin typeface="Cambria Math" panose="02040503050406030204" pitchFamily="18" charset="0"/>
                        <a:ea typeface="Calibri" panose="020F0502020204030204" pitchFamily="34" charset="0"/>
                        <a:cs typeface="Times New Roman" panose="02020603050405020304" pitchFamily="18" charset="0"/>
                      </a:rPr>
                      <m:t> </m:t>
                    </m:r>
                    <m:r>
                      <a:rPr lang="en-US" sz="2000" i="1" kern="100">
                        <a:latin typeface="Cambria Math" panose="02040503050406030204" pitchFamily="18" charset="0"/>
                        <a:ea typeface="Calibri" panose="020F0502020204030204" pitchFamily="34" charset="0"/>
                        <a:cs typeface="Times New Roman" panose="02020603050405020304" pitchFamily="18" charset="0"/>
                      </a:rPr>
                      <m:t>𝑚</m:t>
                    </m:r>
                    <m:r>
                      <a:rPr lang="en-US" sz="2000" i="1" kern="100">
                        <a:latin typeface="Cambria Math" panose="02040503050406030204" pitchFamily="18" charset="0"/>
                        <a:ea typeface="Calibri" panose="020F0502020204030204" pitchFamily="34" charset="0"/>
                        <a:cs typeface="Times New Roman" panose="02020603050405020304" pitchFamily="18" charset="0"/>
                      </a:rPr>
                      <m:t>/</m:t>
                    </m:r>
                    <m:sSup>
                      <m:sSupPr>
                        <m:ctrlPr>
                          <a:rPr lang="en-US" sz="2000" i="1" kern="100">
                            <a:latin typeface="Cambria Math" panose="02040503050406030204" pitchFamily="18" charset="0"/>
                            <a:ea typeface="Calibri" panose="020F0502020204030204" pitchFamily="34" charset="0"/>
                            <a:cs typeface="Times New Roman" panose="02020603050405020304" pitchFamily="18" charset="0"/>
                          </a:rPr>
                        </m:ctrlPr>
                      </m:sSupPr>
                      <m:e>
                        <m:r>
                          <a:rPr lang="en-US" sz="2000" i="1" kern="100">
                            <a:latin typeface="Cambria Math" panose="02040503050406030204" pitchFamily="18" charset="0"/>
                            <a:ea typeface="Calibri" panose="020F0502020204030204" pitchFamily="34" charset="0"/>
                            <a:cs typeface="Times New Roman" panose="02020603050405020304" pitchFamily="18" charset="0"/>
                          </a:rPr>
                          <m:t>𝑠</m:t>
                        </m:r>
                      </m:e>
                      <m:sup>
                        <m:r>
                          <a:rPr lang="en-US" sz="2000" i="1" kern="100">
                            <a:latin typeface="Cambria Math" panose="02040503050406030204" pitchFamily="18" charset="0"/>
                            <a:ea typeface="Calibri" panose="020F0502020204030204" pitchFamily="34" charset="0"/>
                            <a:cs typeface="Times New Roman" panose="02020603050405020304" pitchFamily="18" charset="0"/>
                          </a:rPr>
                          <m:t>2</m:t>
                        </m:r>
                      </m:sup>
                    </m:sSup>
                  </m:oMath>
                </a14:m>
                <a:r>
                  <a:rPr lang="en-US" sz="2400" kern="100" dirty="0">
                    <a:latin typeface="Times New Roman" panose="02020603050405020304" pitchFamily="18" charset="0"/>
                    <a:ea typeface="Calibri" panose="020F0502020204030204" pitchFamily="34" charset="0"/>
                    <a:cs typeface="Times New Roman" panose="02020603050405020304" pitchFamily="18" charset="0"/>
                  </a:rPr>
                  <a:t>, and it is directed upward.</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We need to find the magnitude and sign of </a:t>
                </a:r>
                <a14:m>
                  <m:oMath xmlns:m="http://schemas.openxmlformats.org/officeDocument/2006/math">
                    <m:sSub>
                      <m:sSubPr>
                        <m:ctrlPr>
                          <a:rPr lang="en-US" sz="2400" i="1" kern="100">
                            <a:latin typeface="Cambria Math" panose="02040503050406030204" pitchFamily="18" charset="0"/>
                            <a:ea typeface="Calibri" panose="020F0502020204030204" pitchFamily="34" charset="0"/>
                            <a:cs typeface="Times New Roman" panose="02020603050405020304" pitchFamily="18" charset="0"/>
                          </a:rPr>
                        </m:ctrlPr>
                      </m:sSubPr>
                      <m:e>
                        <m:r>
                          <a:rPr lang="en-US" sz="2400" i="1" kern="100">
                            <a:latin typeface="Cambria Math" panose="02040503050406030204" pitchFamily="18" charset="0"/>
                            <a:ea typeface="Calibri" panose="020F0502020204030204" pitchFamily="34" charset="0"/>
                            <a:cs typeface="Times New Roman" panose="02020603050405020304" pitchFamily="18" charset="0"/>
                          </a:rPr>
                          <m:t>𝑞</m:t>
                        </m:r>
                      </m:e>
                      <m:sub>
                        <m:r>
                          <a:rPr lang="en-US" sz="2400" i="1" kern="100">
                            <a:latin typeface="Cambria Math" panose="02040503050406030204" pitchFamily="18" charset="0"/>
                            <a:ea typeface="Calibri" panose="020F0502020204030204" pitchFamily="34" charset="0"/>
                            <a:cs typeface="Times New Roman" panose="02020603050405020304" pitchFamily="18" charset="0"/>
                          </a:rPr>
                          <m:t>1</m:t>
                        </m:r>
                      </m:sub>
                    </m:sSub>
                    <m:r>
                      <a:rPr lang="en-US" sz="2400" i="1" kern="100">
                        <a:latin typeface="Cambria Math" panose="02040503050406030204" pitchFamily="18" charset="0"/>
                        <a:ea typeface="Calibri" panose="020F0502020204030204" pitchFamily="34" charset="0"/>
                        <a:cs typeface="Times New Roman" panose="02020603050405020304" pitchFamily="18" charset="0"/>
                      </a:rPr>
                      <m:t> </m:t>
                    </m:r>
                    <m:r>
                      <a:rPr lang="en-US" sz="2400" i="1" kern="100">
                        <a:latin typeface="Cambria Math" panose="02040503050406030204" pitchFamily="18" charset="0"/>
                        <a:ea typeface="Calibri" panose="020F0502020204030204" pitchFamily="34" charset="0"/>
                        <a:cs typeface="Times New Roman" panose="02020603050405020304" pitchFamily="18" charset="0"/>
                      </a:rPr>
                      <m:t>𝑎𝑛𝑑</m:t>
                    </m:r>
                    <m:r>
                      <a:rPr lang="en-US" sz="2400" i="1" kern="100">
                        <a:latin typeface="Cambria Math" panose="02040503050406030204" pitchFamily="18" charset="0"/>
                        <a:ea typeface="Calibri" panose="020F0502020204030204" pitchFamily="34" charset="0"/>
                        <a:cs typeface="Times New Roman" panose="02020603050405020304" pitchFamily="18" charset="0"/>
                      </a:rPr>
                      <m:t> </m:t>
                    </m:r>
                    <m:sSub>
                      <m:sSubPr>
                        <m:ctrlPr>
                          <a:rPr lang="en-US" sz="2400" i="1" kern="100">
                            <a:latin typeface="Cambria Math" panose="02040503050406030204" pitchFamily="18" charset="0"/>
                            <a:ea typeface="Calibri" panose="020F0502020204030204" pitchFamily="34" charset="0"/>
                            <a:cs typeface="Times New Roman" panose="02020603050405020304" pitchFamily="18" charset="0"/>
                          </a:rPr>
                        </m:ctrlPr>
                      </m:sSubPr>
                      <m:e>
                        <m:r>
                          <a:rPr lang="en-US" sz="2400" i="1" kern="100">
                            <a:latin typeface="Cambria Math" panose="02040503050406030204" pitchFamily="18" charset="0"/>
                            <a:ea typeface="Calibri" panose="020F0502020204030204" pitchFamily="34" charset="0"/>
                            <a:cs typeface="Times New Roman" panose="02020603050405020304" pitchFamily="18" charset="0"/>
                          </a:rPr>
                          <m:t>𝑞</m:t>
                        </m:r>
                      </m:e>
                      <m:sub>
                        <m:r>
                          <a:rPr lang="en-US" sz="2400" i="1" kern="100">
                            <a:latin typeface="Cambria Math" panose="02040503050406030204" pitchFamily="18" charset="0"/>
                            <a:ea typeface="Calibri" panose="020F0502020204030204" pitchFamily="34" charset="0"/>
                            <a:cs typeface="Times New Roman" panose="02020603050405020304" pitchFamily="18" charset="0"/>
                          </a:rPr>
                          <m:t>2</m:t>
                        </m:r>
                      </m:sub>
                    </m:sSub>
                  </m:oMath>
                </a14:m>
                <a:r>
                  <a:rPr lang="en-US" sz="2400" kern="100" dirty="0">
                    <a:latin typeface="Times New Roman" panose="02020603050405020304" pitchFamily="18" charset="0"/>
                    <a:ea typeface="Calibri" panose="020F0502020204030204" pitchFamily="34" charset="0"/>
                    <a:cs typeface="Times New Roman" panose="02020603050405020304" pitchFamily="18" charset="0"/>
                  </a:rPr>
                  <a:t>.</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The charges </a:t>
                </a:r>
                <a14:m>
                  <m:oMath xmlns:m="http://schemas.openxmlformats.org/officeDocument/2006/math">
                    <m:sSub>
                      <m:sSubPr>
                        <m:ctrlPr>
                          <a:rPr lang="en-US" sz="2000" i="1" kern="100">
                            <a:latin typeface="Cambria Math" panose="02040503050406030204" pitchFamily="18" charset="0"/>
                            <a:ea typeface="Calibri" panose="020F0502020204030204" pitchFamily="34" charset="0"/>
                            <a:cs typeface="Times New Roman" panose="02020603050405020304" pitchFamily="18" charset="0"/>
                          </a:rPr>
                        </m:ctrlPr>
                      </m:sSubPr>
                      <m:e>
                        <m:r>
                          <a:rPr lang="en-US" sz="2000" i="1" kern="100">
                            <a:latin typeface="Cambria Math" panose="02040503050406030204" pitchFamily="18" charset="0"/>
                            <a:ea typeface="Calibri" panose="020F0502020204030204" pitchFamily="34" charset="0"/>
                            <a:cs typeface="Times New Roman" panose="02020603050405020304" pitchFamily="18" charset="0"/>
                          </a:rPr>
                          <m:t>𝑞</m:t>
                        </m:r>
                      </m:e>
                      <m:sub>
                        <m:r>
                          <a:rPr lang="en-US" sz="2000" i="1" kern="100">
                            <a:latin typeface="Cambria Math" panose="02040503050406030204" pitchFamily="18" charset="0"/>
                            <a:ea typeface="Calibri" panose="020F0502020204030204" pitchFamily="34" charset="0"/>
                            <a:cs typeface="Times New Roman" panose="02020603050405020304" pitchFamily="18" charset="0"/>
                          </a:rPr>
                          <m:t>1</m:t>
                        </m:r>
                      </m:sub>
                    </m:sSub>
                    <m:r>
                      <a:rPr lang="en-US" sz="2000" i="1" kern="100">
                        <a:latin typeface="Cambria Math" panose="02040503050406030204" pitchFamily="18" charset="0"/>
                        <a:ea typeface="Calibri" panose="020F0502020204030204" pitchFamily="34" charset="0"/>
                        <a:cs typeface="Times New Roman" panose="02020603050405020304" pitchFamily="18" charset="0"/>
                      </a:rPr>
                      <m:t> </m:t>
                    </m:r>
                    <m:r>
                      <a:rPr lang="en-US" sz="2000" i="1" kern="100">
                        <a:latin typeface="Cambria Math" panose="02040503050406030204" pitchFamily="18" charset="0"/>
                        <a:ea typeface="Calibri" panose="020F0502020204030204" pitchFamily="34" charset="0"/>
                        <a:cs typeface="Times New Roman" panose="02020603050405020304" pitchFamily="18" charset="0"/>
                      </a:rPr>
                      <m:t>𝑎𝑛𝑑</m:t>
                    </m:r>
                    <m:r>
                      <a:rPr lang="en-US" sz="2000" i="1" kern="100">
                        <a:latin typeface="Cambria Math" panose="02040503050406030204" pitchFamily="18" charset="0"/>
                        <a:ea typeface="Calibri" panose="020F0502020204030204" pitchFamily="34" charset="0"/>
                        <a:cs typeface="Times New Roman" panose="02020603050405020304" pitchFamily="18" charset="0"/>
                      </a:rPr>
                      <m:t> </m:t>
                    </m:r>
                    <m:sSub>
                      <m:sSubPr>
                        <m:ctrlPr>
                          <a:rPr lang="en-US" sz="2000" i="1" kern="100">
                            <a:latin typeface="Cambria Math" panose="02040503050406030204" pitchFamily="18" charset="0"/>
                            <a:ea typeface="Calibri" panose="020F0502020204030204" pitchFamily="34" charset="0"/>
                            <a:cs typeface="Times New Roman" panose="02020603050405020304" pitchFamily="18" charset="0"/>
                          </a:rPr>
                        </m:ctrlPr>
                      </m:sSubPr>
                      <m:e>
                        <m:r>
                          <a:rPr lang="en-US" sz="2000" i="1" kern="100">
                            <a:latin typeface="Cambria Math" panose="02040503050406030204" pitchFamily="18" charset="0"/>
                            <a:ea typeface="Calibri" panose="020F0502020204030204" pitchFamily="34" charset="0"/>
                            <a:cs typeface="Times New Roman" panose="02020603050405020304" pitchFamily="18" charset="0"/>
                          </a:rPr>
                          <m:t>𝑞</m:t>
                        </m:r>
                      </m:e>
                      <m:sub>
                        <m:r>
                          <a:rPr lang="en-US" sz="2000" i="1" kern="100">
                            <a:latin typeface="Cambria Math" panose="02040503050406030204" pitchFamily="18" charset="0"/>
                            <a:ea typeface="Calibri" panose="020F0502020204030204" pitchFamily="34" charset="0"/>
                            <a:cs typeface="Times New Roman" panose="02020603050405020304" pitchFamily="18" charset="0"/>
                          </a:rPr>
                          <m:t>2</m:t>
                        </m:r>
                      </m:sub>
                    </m:sSub>
                  </m:oMath>
                </a14:m>
                <a:r>
                  <a:rPr lang="en-US" sz="2400" kern="100" dirty="0">
                    <a:latin typeface="Times New Roman" panose="02020603050405020304" pitchFamily="18" charset="0"/>
                    <a:ea typeface="Calibri" panose="020F0502020204030204" pitchFamily="34" charset="0"/>
                    <a:cs typeface="Times New Roman" panose="02020603050405020304" pitchFamily="18" charset="0"/>
                  </a:rPr>
                  <a:t> ​ are separated by a distance of </a:t>
                </a:r>
                <a14:m>
                  <m:oMath xmlns:m="http://schemas.openxmlformats.org/officeDocument/2006/math">
                    <m:r>
                      <a:rPr lang="en-US" sz="2000" i="1" kern="100">
                        <a:latin typeface="Cambria Math" panose="02040503050406030204" pitchFamily="18" charset="0"/>
                        <a:ea typeface="Calibri" panose="020F0502020204030204" pitchFamily="34" charset="0"/>
                        <a:cs typeface="Times New Roman" panose="02020603050405020304" pitchFamily="18" charset="0"/>
                      </a:rPr>
                      <m:t>𝑑</m:t>
                    </m:r>
                    <m:r>
                      <a:rPr lang="en-US" sz="2000" i="1" kern="100">
                        <a:latin typeface="Cambria Math" panose="02040503050406030204" pitchFamily="18" charset="0"/>
                        <a:ea typeface="Calibri" panose="020F0502020204030204" pitchFamily="34" charset="0"/>
                        <a:cs typeface="Times New Roman" panose="02020603050405020304" pitchFamily="18" charset="0"/>
                      </a:rPr>
                      <m:t>=4.00</m:t>
                    </m:r>
                    <m:r>
                      <a:rPr lang="en-US" sz="2000" i="1" kern="100">
                        <a:latin typeface="Cambria Math" panose="02040503050406030204" pitchFamily="18" charset="0"/>
                        <a:ea typeface="Calibri" panose="020F0502020204030204" pitchFamily="34" charset="0"/>
                        <a:cs typeface="Times New Roman" panose="02020603050405020304" pitchFamily="18" charset="0"/>
                      </a:rPr>
                      <m:t>𝑐𝑚</m:t>
                    </m:r>
                    <m:r>
                      <a:rPr lang="en-US" sz="2000" i="1" kern="100">
                        <a:latin typeface="Cambria Math" panose="02040503050406030204" pitchFamily="18" charset="0"/>
                        <a:ea typeface="Calibri" panose="020F0502020204030204" pitchFamily="34" charset="0"/>
                        <a:cs typeface="Times New Roman" panose="02020603050405020304" pitchFamily="18" charset="0"/>
                      </a:rPr>
                      <m:t>=0.04</m:t>
                    </m:r>
                    <m:r>
                      <a:rPr lang="en-US" sz="2000" i="1" kern="100">
                        <a:latin typeface="Cambria Math" panose="02040503050406030204" pitchFamily="18" charset="0"/>
                        <a:ea typeface="Calibri" panose="020F0502020204030204" pitchFamily="34" charset="0"/>
                        <a:cs typeface="Times New Roman" panose="02020603050405020304" pitchFamily="18" charset="0"/>
                      </a:rPr>
                      <m:t>𝑚</m:t>
                    </m:r>
                  </m:oMath>
                </a14:m>
                <a:r>
                  <a:rPr lang="en-US" sz="2400" kern="100" dirty="0">
                    <a:latin typeface="Times New Roman" panose="02020603050405020304" pitchFamily="18" charset="0"/>
                    <a:ea typeface="Calibri" panose="020F0502020204030204" pitchFamily="34" charset="0"/>
                    <a:cs typeface="Times New Roman" panose="02020603050405020304" pitchFamily="18" charset="0"/>
                  </a:rPr>
                  <a:t>.</a:t>
                </a:r>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The electron is placed on the perpendicular bisector as show, and from the geometry the distance from the electron to each charge is </a:t>
                </a:r>
                <a14:m>
                  <m:oMath xmlns:m="http://schemas.openxmlformats.org/officeDocument/2006/math">
                    <m:r>
                      <a:rPr lang="en-US" sz="2000" i="1" kern="100">
                        <a:latin typeface="Cambria Math" panose="02040503050406030204" pitchFamily="18" charset="0"/>
                        <a:ea typeface="Calibri" panose="020F0502020204030204" pitchFamily="34" charset="0"/>
                        <a:cs typeface="Times New Roman" panose="02020603050405020304" pitchFamily="18" charset="0"/>
                      </a:rPr>
                      <m:t>𝑑</m:t>
                    </m:r>
                    <m:r>
                      <a:rPr lang="en-US" sz="2000" i="1" kern="100">
                        <a:latin typeface="Cambria Math" panose="02040503050406030204" pitchFamily="18" charset="0"/>
                        <a:ea typeface="Calibri" panose="020F0502020204030204" pitchFamily="34" charset="0"/>
                        <a:cs typeface="Times New Roman" panose="02020603050405020304" pitchFamily="18" charset="0"/>
                      </a:rPr>
                      <m:t>=</m:t>
                    </m:r>
                    <m:rad>
                      <m:radPr>
                        <m:degHide m:val="on"/>
                        <m:ctrlPr>
                          <a:rPr lang="en-US" sz="2000" i="1" kern="100" smtClean="0">
                            <a:latin typeface="Cambria Math" panose="02040503050406030204" pitchFamily="18" charset="0"/>
                            <a:cs typeface="Times New Roman" panose="02020603050405020304" pitchFamily="18" charset="0"/>
                          </a:rPr>
                        </m:ctrlPr>
                      </m:radPr>
                      <m:deg/>
                      <m:e>
                        <m:sSup>
                          <m:sSupPr>
                            <m:ctrlPr>
                              <a:rPr lang="en-US" sz="2000" i="1" kern="100" smtClean="0">
                                <a:latin typeface="Cambria Math" panose="02040503050406030204" pitchFamily="18" charset="0"/>
                                <a:cs typeface="Times New Roman" panose="02020603050405020304" pitchFamily="18" charset="0"/>
                              </a:rPr>
                            </m:ctrlPr>
                          </m:sSupPr>
                          <m:e>
                            <m:r>
                              <a:rPr lang="en-US" sz="2000" b="0" i="1" kern="100" smtClean="0">
                                <a:latin typeface="Cambria Math" panose="02040503050406030204" pitchFamily="18" charset="0"/>
                                <a:cs typeface="Times New Roman" panose="02020603050405020304" pitchFamily="18" charset="0"/>
                              </a:rPr>
                              <m:t>0.02</m:t>
                            </m:r>
                          </m:e>
                          <m:sup>
                            <m:r>
                              <a:rPr lang="en-US" sz="2000" b="0" i="1" kern="100" smtClean="0">
                                <a:latin typeface="Cambria Math" panose="02040503050406030204" pitchFamily="18" charset="0"/>
                                <a:cs typeface="Times New Roman" panose="02020603050405020304" pitchFamily="18" charset="0"/>
                              </a:rPr>
                              <m:t>2</m:t>
                            </m:r>
                          </m:sup>
                        </m:sSup>
                        <m:r>
                          <a:rPr lang="en-US" sz="2000" b="0" i="1" kern="100" smtClean="0">
                            <a:latin typeface="Cambria Math" panose="02040503050406030204" pitchFamily="18" charset="0"/>
                            <a:cs typeface="Times New Roman" panose="02020603050405020304" pitchFamily="18" charset="0"/>
                          </a:rPr>
                          <m:t>+</m:t>
                        </m:r>
                        <m:sSup>
                          <m:sSupPr>
                            <m:ctrlPr>
                              <a:rPr lang="en-US" sz="2000" b="0" i="1" kern="100" smtClean="0">
                                <a:latin typeface="Cambria Math" panose="02040503050406030204" pitchFamily="18" charset="0"/>
                                <a:cs typeface="Times New Roman" panose="02020603050405020304" pitchFamily="18" charset="0"/>
                              </a:rPr>
                            </m:ctrlPr>
                          </m:sSupPr>
                          <m:e>
                            <m:r>
                              <a:rPr lang="en-US" sz="2000" b="0" i="1" kern="100" smtClean="0">
                                <a:latin typeface="Cambria Math" panose="02040503050406030204" pitchFamily="18" charset="0"/>
                                <a:cs typeface="Times New Roman" panose="02020603050405020304" pitchFamily="18" charset="0"/>
                              </a:rPr>
                              <m:t>0.03</m:t>
                            </m:r>
                          </m:e>
                          <m:sup>
                            <m:r>
                              <a:rPr lang="en-US" sz="2000" b="0" i="1" kern="100" smtClean="0">
                                <a:latin typeface="Cambria Math" panose="02040503050406030204" pitchFamily="18" charset="0"/>
                                <a:cs typeface="Times New Roman" panose="02020603050405020304" pitchFamily="18" charset="0"/>
                              </a:rPr>
                              <m:t>2</m:t>
                            </m:r>
                          </m:sup>
                        </m:sSup>
                      </m:e>
                    </m:rad>
                    <m:r>
                      <a:rPr lang="en-US" sz="2000" b="0" i="1" kern="100" smtClean="0">
                        <a:latin typeface="Cambria Math" panose="02040503050406030204" pitchFamily="18" charset="0"/>
                        <a:cs typeface="Times New Roman" panose="02020603050405020304" pitchFamily="18" charset="0"/>
                      </a:rPr>
                      <m:t>=0.0361</m:t>
                    </m:r>
                    <m:r>
                      <a:rPr lang="en-US" sz="2000" b="0" i="1" kern="100" smtClean="0">
                        <a:latin typeface="Cambria Math" panose="02040503050406030204" pitchFamily="18" charset="0"/>
                        <a:cs typeface="Times New Roman" panose="02020603050405020304" pitchFamily="18" charset="0"/>
                      </a:rPr>
                      <m:t>𝑚</m:t>
                    </m:r>
                  </m:oMath>
                </a14:m>
                <a:r>
                  <a:rPr lang="en-US" sz="2400" kern="100" dirty="0">
                    <a:latin typeface="Times New Roman" panose="02020603050405020304" pitchFamily="18" charset="0"/>
                    <a:ea typeface="Calibri" panose="020F0502020204030204" pitchFamily="34" charset="0"/>
                    <a:cs typeface="Times New Roman" panose="02020603050405020304" pitchFamily="18" charset="0"/>
                  </a:rPr>
                  <a:t>.</a:t>
                </a:r>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5" name="Rectangle 4">
                <a:extLst>
                  <a:ext uri="{FF2B5EF4-FFF2-40B4-BE49-F238E27FC236}">
                    <a16:creationId xmlns:a16="http://schemas.microsoft.com/office/drawing/2014/main" id="{372EADD0-E7F5-4651-976B-D2268C5DD0F1}"/>
                  </a:ext>
                </a:extLst>
              </p:cNvPr>
              <p:cNvSpPr>
                <a:spLocks noRot="1" noChangeAspect="1" noMove="1" noResize="1" noEditPoints="1" noAdjustHandles="1" noChangeArrowheads="1" noChangeShapeType="1" noTextEdit="1"/>
              </p:cNvSpPr>
              <p:nvPr/>
            </p:nvSpPr>
            <p:spPr>
              <a:xfrm>
                <a:off x="42906" y="723522"/>
                <a:ext cx="9043310" cy="5525936"/>
              </a:xfrm>
              <a:prstGeom prst="rect">
                <a:avLst/>
              </a:prstGeom>
              <a:blipFill>
                <a:blip r:embed="rId2"/>
                <a:stretch>
                  <a:fillRect l="-1011" t="-883"/>
                </a:stretch>
              </a:blipFill>
            </p:spPr>
            <p:txBody>
              <a:bodyPr/>
              <a:lstStyle/>
              <a:p>
                <a:r>
                  <a:rPr lang="en-US">
                    <a:noFill/>
                  </a:rPr>
                  <a:t> </a:t>
                </a:r>
              </a:p>
            </p:txBody>
          </p:sp>
        </mc:Fallback>
      </mc:AlternateContent>
    </p:spTree>
    <p:extLst>
      <p:ext uri="{BB962C8B-B14F-4D97-AF65-F5344CB8AC3E}">
        <p14:creationId xmlns:p14="http://schemas.microsoft.com/office/powerpoint/2010/main" val="2654695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8: ANSWER</a:t>
            </a:r>
          </a:p>
        </p:txBody>
      </p:sp>
      <mc:AlternateContent xmlns:mc="http://schemas.openxmlformats.org/markup-compatibility/2006" xmlns:a14="http://schemas.microsoft.com/office/drawing/2010/main">
        <mc:Choice Requires="a14">
          <p:sp>
            <p:nvSpPr>
              <p:cNvPr id="8" name="Rectangle 18">
                <a:extLst>
                  <a:ext uri="{FF2B5EF4-FFF2-40B4-BE49-F238E27FC236}">
                    <a16:creationId xmlns:a16="http://schemas.microsoft.com/office/drawing/2014/main" id="{5EEF21D8-E621-436B-8AEB-69574937C03E}"/>
                  </a:ext>
                </a:extLst>
              </p:cNvPr>
              <p:cNvSpPr>
                <a:spLocks noChangeArrowheads="1"/>
              </p:cNvSpPr>
              <p:nvPr/>
            </p:nvSpPr>
            <p:spPr bwMode="auto">
              <a:xfrm>
                <a:off x="33577" y="733549"/>
                <a:ext cx="6898813" cy="461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342900" lvl="0" indent="-342900" eaLnBrk="0" fontAlgn="base" hangingPunct="0">
                  <a:spcBef>
                    <a:spcPct val="0"/>
                  </a:spcBef>
                  <a:spcAft>
                    <a:spcPct val="0"/>
                  </a:spcAft>
                  <a:buSzTx/>
                  <a:buFont typeface="Wingdings" panose="05000000000000000000" pitchFamily="2" charset="2"/>
                  <a:buChar char="v"/>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 </a:t>
                </a:r>
                <a:r>
                  <a:rPr lang="en-US" sz="2400" dirty="0">
                    <a:ea typeface="Calibri" panose="020F0502020204030204" pitchFamily="34" charset="0"/>
                  </a:rPr>
                  <a:t>Calculate the charges </a:t>
                </a:r>
                <a14:m>
                  <m:oMath xmlns:m="http://schemas.openxmlformats.org/officeDocument/2006/math">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Calibri" panose="020F0502020204030204" pitchFamily="34" charset="0"/>
                            <a:cs typeface="Times New Roman" panose="02020603050405020304" pitchFamily="18" charset="0"/>
                          </a:rPr>
                          <m:t>𝑞</m:t>
                        </m:r>
                      </m:e>
                      <m:sub>
                        <m:r>
                          <a:rPr lang="en-US" sz="2000" i="1">
                            <a:latin typeface="Cambria Math" panose="02040503050406030204" pitchFamily="18" charset="0"/>
                            <a:ea typeface="Calibri" panose="020F0502020204030204" pitchFamily="34" charset="0"/>
                            <a:cs typeface="Times New Roman" panose="02020603050405020304" pitchFamily="18" charset="0"/>
                          </a:rPr>
                          <m:t>1</m:t>
                        </m:r>
                      </m:sub>
                    </m:sSub>
                    <m:r>
                      <a:rPr lang="en-US" sz="2000" i="1">
                        <a:latin typeface="Cambria Math" panose="02040503050406030204" pitchFamily="18" charset="0"/>
                        <a:ea typeface="Calibri" panose="020F0502020204030204" pitchFamily="34" charset="0"/>
                        <a:cs typeface="Times New Roman" panose="02020603050405020304" pitchFamily="18" charset="0"/>
                      </a:rPr>
                      <m:t> </m:t>
                    </m:r>
                    <m:r>
                      <a:rPr lang="en-US" sz="2000" i="1">
                        <a:latin typeface="Cambria Math" panose="02040503050406030204" pitchFamily="18" charset="0"/>
                        <a:ea typeface="Calibri" panose="020F0502020204030204" pitchFamily="34" charset="0"/>
                        <a:cs typeface="Times New Roman" panose="02020603050405020304" pitchFamily="18" charset="0"/>
                      </a:rPr>
                      <m:t>𝑎𝑛𝑑</m:t>
                    </m:r>
                    <m:r>
                      <a:rPr lang="en-US" sz="2000" i="1">
                        <a:latin typeface="Cambria Math" panose="02040503050406030204" pitchFamily="18" charset="0"/>
                        <a:ea typeface="Calibri" panose="020F0502020204030204" pitchFamily="34" charset="0"/>
                        <a:cs typeface="Times New Roman" panose="02020603050405020304" pitchFamily="18" charset="0"/>
                      </a:rPr>
                      <m:t> </m:t>
                    </m:r>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Calibri" panose="020F0502020204030204" pitchFamily="34" charset="0"/>
                            <a:cs typeface="Times New Roman" panose="02020603050405020304" pitchFamily="18" charset="0"/>
                          </a:rPr>
                          <m:t>𝑞</m:t>
                        </m:r>
                      </m:e>
                      <m:sub>
                        <m:r>
                          <a:rPr lang="en-US" sz="2000" i="1">
                            <a:latin typeface="Cambria Math" panose="02040503050406030204" pitchFamily="18" charset="0"/>
                            <a:ea typeface="Calibri" panose="020F0502020204030204" pitchFamily="34" charset="0"/>
                            <a:cs typeface="Times New Roman" panose="02020603050405020304" pitchFamily="18" charset="0"/>
                          </a:rPr>
                          <m:t>2</m:t>
                        </m:r>
                      </m:sub>
                    </m:sSub>
                  </m:oMath>
                </a14:m>
                <a:r>
                  <a:rPr lang="en-US" sz="2400" dirty="0">
                    <a:ea typeface="Calibri" panose="020F0502020204030204" pitchFamily="34" charset="0"/>
                  </a:rPr>
                  <a:t> </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mc:Choice>
        <mc:Fallback xmlns="">
          <p:sp>
            <p:nvSpPr>
              <p:cNvPr id="8" name="Rectangle 18">
                <a:extLst>
                  <a:ext uri="{FF2B5EF4-FFF2-40B4-BE49-F238E27FC236}">
                    <a16:creationId xmlns:a16="http://schemas.microsoft.com/office/drawing/2014/main" id="{5EEF21D8-E621-436B-8AEB-69574937C03E}"/>
                  </a:ext>
                </a:extLst>
              </p:cNvPr>
              <p:cNvSpPr>
                <a:spLocks noRot="1" noChangeAspect="1" noMove="1" noResize="1" noEditPoints="1" noAdjustHandles="1" noChangeArrowheads="1" noChangeShapeType="1" noTextEdit="1"/>
              </p:cNvSpPr>
              <p:nvPr/>
            </p:nvSpPr>
            <p:spPr bwMode="auto">
              <a:xfrm>
                <a:off x="33577" y="733549"/>
                <a:ext cx="6898813" cy="461665"/>
              </a:xfrm>
              <a:prstGeom prst="rect">
                <a:avLst/>
              </a:prstGeom>
              <a:blipFill>
                <a:blip r:embed="rId2"/>
                <a:stretch>
                  <a:fillRect l="-1238" t="-10526" b="-2894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2" name="Rectangle 1">
            <a:extLst>
              <a:ext uri="{FF2B5EF4-FFF2-40B4-BE49-F238E27FC236}">
                <a16:creationId xmlns:a16="http://schemas.microsoft.com/office/drawing/2014/main" id="{62D930FD-D8B9-4477-8E6C-7D5559E4AFEB}"/>
              </a:ext>
            </a:extLst>
          </p:cNvPr>
          <p:cNvSpPr/>
          <p:nvPr/>
        </p:nvSpPr>
        <p:spPr>
          <a:xfrm>
            <a:off x="111930" y="1308530"/>
            <a:ext cx="7253139" cy="468077"/>
          </a:xfrm>
          <a:prstGeom prst="rect">
            <a:avLst/>
          </a:prstGeom>
        </p:spPr>
        <p:txBody>
          <a:bodyPr wrap="none">
            <a:spAutoFit/>
          </a:bodyPr>
          <a:lstStyle/>
          <a:p>
            <a:pPr>
              <a:lnSpc>
                <a:spcPct val="107000"/>
              </a:lnSpc>
              <a:spcAft>
                <a:spcPts val="800"/>
              </a:spcAft>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The electric field due to a single point charge is given by:</a:t>
            </a:r>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99B4CEFD-97AE-4403-977F-FF537F6F396B}"/>
                  </a:ext>
                </a:extLst>
              </p:cNvPr>
              <p:cNvSpPr/>
              <p:nvPr/>
            </p:nvSpPr>
            <p:spPr>
              <a:xfrm>
                <a:off x="3415864" y="1901994"/>
                <a:ext cx="1355307" cy="68538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𝐸</m:t>
                      </m:r>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𝑘</m:t>
                          </m:r>
                        </m:e>
                        <m:sub>
                          <m:r>
                            <a:rPr lang="en-US" sz="2000" i="1">
                              <a:latin typeface="Cambria Math" panose="02040503050406030204" pitchFamily="18" charset="0"/>
                            </a:rPr>
                            <m:t>𝑐</m:t>
                          </m:r>
                        </m:sub>
                      </m:sSub>
                      <m:f>
                        <m:fPr>
                          <m:ctrlPr>
                            <a:rPr lang="en-US" sz="2000" i="1">
                              <a:latin typeface="Cambria Math" panose="02040503050406030204" pitchFamily="18" charset="0"/>
                            </a:rPr>
                          </m:ctrlPr>
                        </m:fPr>
                        <m:num>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𝑞</m:t>
                              </m:r>
                            </m:e>
                          </m:d>
                        </m:num>
                        <m:den>
                          <m:sSup>
                            <m:sSupPr>
                              <m:ctrlPr>
                                <a:rPr lang="en-US" sz="2000" i="1">
                                  <a:latin typeface="Cambria Math" panose="02040503050406030204" pitchFamily="18" charset="0"/>
                                </a:rPr>
                              </m:ctrlPr>
                            </m:sSupPr>
                            <m:e>
                              <m:r>
                                <a:rPr lang="en-US" sz="2000" i="1">
                                  <a:latin typeface="Cambria Math" panose="02040503050406030204" pitchFamily="18" charset="0"/>
                                </a:rPr>
                                <m:t>𝑟</m:t>
                              </m:r>
                            </m:e>
                            <m:sup>
                              <m:r>
                                <a:rPr lang="en-US" sz="2000">
                                  <a:latin typeface="Cambria Math" panose="02040503050406030204" pitchFamily="18" charset="0"/>
                                </a:rPr>
                                <m:t>2</m:t>
                              </m:r>
                            </m:sup>
                          </m:sSup>
                        </m:den>
                      </m:f>
                    </m:oMath>
                  </m:oMathPara>
                </a14:m>
                <a:endParaRPr lang="en-US" sz="2000" dirty="0"/>
              </a:p>
            </p:txBody>
          </p:sp>
        </mc:Choice>
        <mc:Fallback xmlns="">
          <p:sp>
            <p:nvSpPr>
              <p:cNvPr id="6" name="Rectangle 5">
                <a:extLst>
                  <a:ext uri="{FF2B5EF4-FFF2-40B4-BE49-F238E27FC236}">
                    <a16:creationId xmlns:a16="http://schemas.microsoft.com/office/drawing/2014/main" id="{99B4CEFD-97AE-4403-977F-FF537F6F396B}"/>
                  </a:ext>
                </a:extLst>
              </p:cNvPr>
              <p:cNvSpPr>
                <a:spLocks noRot="1" noChangeAspect="1" noMove="1" noResize="1" noEditPoints="1" noAdjustHandles="1" noChangeArrowheads="1" noChangeShapeType="1" noTextEdit="1"/>
              </p:cNvSpPr>
              <p:nvPr/>
            </p:nvSpPr>
            <p:spPr>
              <a:xfrm>
                <a:off x="3415864" y="1901994"/>
                <a:ext cx="1355307" cy="68538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82EE5636-0D31-4439-825A-2AF4949B7220}"/>
                  </a:ext>
                </a:extLst>
              </p:cNvPr>
              <p:cNvSpPr/>
              <p:nvPr/>
            </p:nvSpPr>
            <p:spPr>
              <a:xfrm>
                <a:off x="33577" y="2416767"/>
                <a:ext cx="8795857" cy="2024465"/>
              </a:xfrm>
              <a:prstGeom prst="rect">
                <a:avLst/>
              </a:prstGeom>
            </p:spPr>
            <p:txBody>
              <a:bodyPr wrap="square">
                <a:spAutoFit/>
              </a:bodyPr>
              <a:lstStyle/>
              <a:p>
                <a:pPr algn="just">
                  <a:lnSpc>
                    <a:spcPct val="107000"/>
                  </a:lnSpc>
                  <a:spcAft>
                    <a:spcPts val="800"/>
                  </a:spcAft>
                </a:pPr>
                <a:r>
                  <a:rPr lang="en-US" sz="2000" kern="100" dirty="0">
                    <a:latin typeface="Times New Roman" panose="02020603050405020304" pitchFamily="18" charset="0"/>
                    <a:ea typeface="Calibri" panose="020F0502020204030204" pitchFamily="34" charset="0"/>
                    <a:cs typeface="Times New Roman" panose="02020603050405020304" pitchFamily="18" charset="0"/>
                  </a:rPr>
                  <a:t>where:</a:t>
                </a:r>
              </a:p>
              <a:p>
                <a:pPr marR="0" lvl="0" algn="just">
                  <a:lnSpc>
                    <a:spcPct val="107000"/>
                  </a:lnSpc>
                  <a:spcBef>
                    <a:spcPts val="0"/>
                  </a:spcBef>
                  <a:spcAft>
                    <a:spcPts val="800"/>
                  </a:spcAft>
                  <a:buSzPts val="1000"/>
                  <a:tabLst>
                    <a:tab pos="457200" algn="l"/>
                  </a:tabLst>
                </a:pPr>
                <a:r>
                  <a:rPr lang="en-US" sz="2000" kern="100" dirty="0">
                    <a:ea typeface="Calibri" panose="020F0502020204030204" pitchFamily="34" charset="0"/>
                    <a:cs typeface="Times New Roman" panose="02020603050405020304" pitchFamily="18" charset="0"/>
                  </a:rPr>
                  <a:t> </a:t>
                </a:r>
                <a14:m>
                  <m:oMath xmlns:m="http://schemas.openxmlformats.org/officeDocument/2006/math">
                    <m:sSub>
                      <m:sSubPr>
                        <m:ctrlPr>
                          <a:rPr lang="en-US" sz="2000" i="1" kern="100" smtClean="0">
                            <a:latin typeface="Cambria Math" panose="02040503050406030204" pitchFamily="18" charset="0"/>
                            <a:cs typeface="Times New Roman" panose="02020603050405020304" pitchFamily="18" charset="0"/>
                          </a:rPr>
                        </m:ctrlPr>
                      </m:sSubPr>
                      <m:e>
                        <m:r>
                          <a:rPr lang="en-US" sz="2000" b="0" i="1" kern="100" smtClean="0">
                            <a:latin typeface="Cambria Math" panose="02040503050406030204" pitchFamily="18" charset="0"/>
                            <a:cs typeface="Times New Roman" panose="02020603050405020304" pitchFamily="18" charset="0"/>
                          </a:rPr>
                          <m:t>𝑘</m:t>
                        </m:r>
                      </m:e>
                      <m:sub>
                        <m:r>
                          <a:rPr lang="en-US" sz="2000" b="0" i="1" kern="100" smtClean="0">
                            <a:latin typeface="Cambria Math" panose="02040503050406030204" pitchFamily="18" charset="0"/>
                            <a:cs typeface="Times New Roman" panose="02020603050405020304" pitchFamily="18" charset="0"/>
                          </a:rPr>
                          <m:t>𝑐</m:t>
                        </m:r>
                      </m:sub>
                    </m:sSub>
                    <m:r>
                      <a:rPr lang="en-US" sz="2000" i="1" kern="100">
                        <a:latin typeface="Cambria Math" panose="02040503050406030204" pitchFamily="18" charset="0"/>
                        <a:ea typeface="Calibri" panose="020F0502020204030204" pitchFamily="34" charset="0"/>
                        <a:cs typeface="Times New Roman" panose="02020603050405020304" pitchFamily="18" charset="0"/>
                      </a:rPr>
                      <m:t>​=8.99×</m:t>
                    </m:r>
                    <m:sSup>
                      <m:sSupPr>
                        <m:ctrlPr>
                          <a:rPr lang="en-US" sz="2000" i="1" kern="100">
                            <a:latin typeface="Cambria Math" panose="02040503050406030204" pitchFamily="18" charset="0"/>
                            <a:ea typeface="Calibri" panose="020F0502020204030204" pitchFamily="34" charset="0"/>
                            <a:cs typeface="Times New Roman" panose="02020603050405020304" pitchFamily="18" charset="0"/>
                          </a:rPr>
                        </m:ctrlPr>
                      </m:sSupPr>
                      <m:e>
                        <m:r>
                          <a:rPr lang="en-US" sz="2000" i="1" kern="100">
                            <a:latin typeface="Cambria Math" panose="02040503050406030204" pitchFamily="18" charset="0"/>
                            <a:ea typeface="Calibri" panose="020F0502020204030204" pitchFamily="34" charset="0"/>
                            <a:cs typeface="Times New Roman" panose="02020603050405020304" pitchFamily="18" charset="0"/>
                          </a:rPr>
                          <m:t>10</m:t>
                        </m:r>
                      </m:e>
                      <m:sup>
                        <m:r>
                          <a:rPr lang="en-US" sz="2000" i="1" kern="100">
                            <a:latin typeface="Cambria Math" panose="02040503050406030204" pitchFamily="18" charset="0"/>
                            <a:ea typeface="Calibri" panose="020F0502020204030204" pitchFamily="34" charset="0"/>
                            <a:cs typeface="Times New Roman" panose="02020603050405020304" pitchFamily="18" charset="0"/>
                          </a:rPr>
                          <m:t>9</m:t>
                        </m:r>
                      </m:sup>
                    </m:sSup>
                    <m:r>
                      <a:rPr lang="en-US" sz="2000" i="1" kern="100">
                        <a:latin typeface="Cambria Math" panose="02040503050406030204" pitchFamily="18" charset="0"/>
                        <a:ea typeface="Calibri" panose="020F0502020204030204" pitchFamily="34" charset="0"/>
                        <a:cs typeface="Times New Roman" panose="02020603050405020304" pitchFamily="18" charset="0"/>
                      </a:rPr>
                      <m:t>𝑁</m:t>
                    </m:r>
                    <m:r>
                      <a:rPr lang="en-US" sz="2000" i="1" kern="100">
                        <a:latin typeface="Cambria Math" panose="02040503050406030204" pitchFamily="18" charset="0"/>
                        <a:ea typeface="Calibri" panose="020F0502020204030204" pitchFamily="34" charset="0"/>
                        <a:cs typeface="Cambria Math" panose="02040503050406030204" pitchFamily="18" charset="0"/>
                      </a:rPr>
                      <m:t>⋅</m:t>
                    </m:r>
                    <m:sSup>
                      <m:sSupPr>
                        <m:ctrlPr>
                          <a:rPr lang="en-US" sz="2000" i="1" kern="100">
                            <a:latin typeface="Cambria Math" panose="02040503050406030204" pitchFamily="18" charset="0"/>
                            <a:ea typeface="Calibri" panose="020F0502020204030204" pitchFamily="34" charset="0"/>
                            <a:cs typeface="Times New Roman" panose="02020603050405020304" pitchFamily="18" charset="0"/>
                          </a:rPr>
                        </m:ctrlPr>
                      </m:sSupPr>
                      <m:e>
                        <m:r>
                          <a:rPr lang="en-US" sz="2000" i="1" kern="100">
                            <a:latin typeface="Cambria Math" panose="02040503050406030204" pitchFamily="18" charset="0"/>
                            <a:ea typeface="Calibri" panose="020F0502020204030204" pitchFamily="34" charset="0"/>
                            <a:cs typeface="Times New Roman" panose="02020603050405020304" pitchFamily="18" charset="0"/>
                          </a:rPr>
                          <m:t>𝑚</m:t>
                        </m:r>
                      </m:e>
                      <m:sup>
                        <m:r>
                          <a:rPr lang="en-US" sz="2000" i="1" kern="100">
                            <a:latin typeface="Cambria Math" panose="02040503050406030204" pitchFamily="18" charset="0"/>
                            <a:ea typeface="Calibri" panose="020F0502020204030204" pitchFamily="34" charset="0"/>
                            <a:cs typeface="Times New Roman" panose="02020603050405020304" pitchFamily="18" charset="0"/>
                          </a:rPr>
                          <m:t>2</m:t>
                        </m:r>
                      </m:sup>
                    </m:sSup>
                    <m:r>
                      <a:rPr lang="en-US" sz="2000" i="1" kern="100">
                        <a:latin typeface="Cambria Math" panose="02040503050406030204" pitchFamily="18" charset="0"/>
                        <a:ea typeface="Calibri" panose="020F0502020204030204" pitchFamily="34" charset="0"/>
                        <a:cs typeface="Times New Roman" panose="02020603050405020304" pitchFamily="18" charset="0"/>
                      </a:rPr>
                      <m:t>/</m:t>
                    </m:r>
                    <m:sSup>
                      <m:sSupPr>
                        <m:ctrlPr>
                          <a:rPr lang="en-US" sz="2000" i="1" kern="100">
                            <a:latin typeface="Cambria Math" panose="02040503050406030204" pitchFamily="18" charset="0"/>
                            <a:ea typeface="Calibri" panose="020F0502020204030204" pitchFamily="34" charset="0"/>
                            <a:cs typeface="Times New Roman" panose="02020603050405020304" pitchFamily="18" charset="0"/>
                          </a:rPr>
                        </m:ctrlPr>
                      </m:sSupPr>
                      <m:e>
                        <m:r>
                          <a:rPr lang="en-US" sz="2000" i="1" kern="100">
                            <a:latin typeface="Cambria Math" panose="02040503050406030204" pitchFamily="18" charset="0"/>
                            <a:ea typeface="Calibri" panose="020F0502020204030204" pitchFamily="34" charset="0"/>
                            <a:cs typeface="Times New Roman" panose="02020603050405020304" pitchFamily="18" charset="0"/>
                          </a:rPr>
                          <m:t>𝐶</m:t>
                        </m:r>
                      </m:e>
                      <m:sup>
                        <m:r>
                          <a:rPr lang="en-US" sz="2000" i="1" kern="100">
                            <a:latin typeface="Cambria Math" panose="02040503050406030204" pitchFamily="18" charset="0"/>
                            <a:ea typeface="Calibri" panose="020F0502020204030204" pitchFamily="34" charset="0"/>
                            <a:cs typeface="Times New Roman" panose="02020603050405020304" pitchFamily="18" charset="0"/>
                          </a:rPr>
                          <m:t>2</m:t>
                        </m:r>
                      </m:sup>
                    </m:sSup>
                  </m:oMath>
                </a14:m>
                <a:r>
                  <a:rPr lang="en-US" sz="2000" kern="100" dirty="0">
                    <a:latin typeface="Times New Roman" panose="02020603050405020304" pitchFamily="18" charset="0"/>
                    <a:ea typeface="Calibri" panose="020F0502020204030204" pitchFamily="34" charset="0"/>
                    <a:cs typeface="Times New Roman" panose="02020603050405020304" pitchFamily="18" charset="0"/>
                  </a:rPr>
                  <a:t> is Coulomb's constant,</a:t>
                </a: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14:m>
                  <m:oMath xmlns:m="http://schemas.openxmlformats.org/officeDocument/2006/math">
                    <m:r>
                      <a:rPr lang="en-US" sz="2000" i="1" kern="100">
                        <a:latin typeface="Cambria Math" panose="02040503050406030204" pitchFamily="18" charset="0"/>
                        <a:ea typeface="Calibri" panose="020F0502020204030204" pitchFamily="34" charset="0"/>
                        <a:cs typeface="Times New Roman" panose="02020603050405020304" pitchFamily="18" charset="0"/>
                      </a:rPr>
                      <m:t>𝑞</m:t>
                    </m:r>
                  </m:oMath>
                </a14:m>
                <a:r>
                  <a:rPr lang="en-US" sz="2000" kern="100" dirty="0">
                    <a:latin typeface="Times New Roman" panose="02020603050405020304" pitchFamily="18" charset="0"/>
                    <a:ea typeface="Calibri" panose="020F0502020204030204" pitchFamily="34" charset="0"/>
                    <a:cs typeface="Times New Roman" panose="02020603050405020304" pitchFamily="18" charset="0"/>
                  </a:rPr>
                  <a:t> is the magnitude of the charge,</a:t>
                </a: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14:m>
                  <m:oMath xmlns:m="http://schemas.openxmlformats.org/officeDocument/2006/math">
                    <m:r>
                      <a:rPr lang="en-US" sz="2000" i="1" kern="100">
                        <a:latin typeface="Cambria Math" panose="02040503050406030204" pitchFamily="18" charset="0"/>
                        <a:ea typeface="Calibri" panose="020F0502020204030204" pitchFamily="34" charset="0"/>
                        <a:cs typeface="Times New Roman" panose="02020603050405020304" pitchFamily="18" charset="0"/>
                      </a:rPr>
                      <m:t>𝑟</m:t>
                    </m:r>
                  </m:oMath>
                </a14:m>
                <a:r>
                  <a:rPr lang="en-US" sz="2000" kern="100" dirty="0">
                    <a:latin typeface="Times New Roman" panose="02020603050405020304" pitchFamily="18" charset="0"/>
                    <a:ea typeface="Calibri" panose="020F0502020204030204" pitchFamily="34" charset="0"/>
                    <a:cs typeface="Times New Roman" panose="02020603050405020304" pitchFamily="18" charset="0"/>
                  </a:rPr>
                  <a:t> is the distance from the charge to the point where the electric field is being calculated.</a:t>
                </a:r>
              </a:p>
            </p:txBody>
          </p:sp>
        </mc:Choice>
        <mc:Fallback xmlns="">
          <p:sp>
            <p:nvSpPr>
              <p:cNvPr id="17" name="Rectangle 16">
                <a:extLst>
                  <a:ext uri="{FF2B5EF4-FFF2-40B4-BE49-F238E27FC236}">
                    <a16:creationId xmlns:a16="http://schemas.microsoft.com/office/drawing/2014/main" id="{82EE5636-0D31-4439-825A-2AF4949B7220}"/>
                  </a:ext>
                </a:extLst>
              </p:cNvPr>
              <p:cNvSpPr>
                <a:spLocks noRot="1" noChangeAspect="1" noMove="1" noResize="1" noEditPoints="1" noAdjustHandles="1" noChangeArrowheads="1" noChangeShapeType="1" noTextEdit="1"/>
              </p:cNvSpPr>
              <p:nvPr/>
            </p:nvSpPr>
            <p:spPr>
              <a:xfrm>
                <a:off x="33577" y="2416767"/>
                <a:ext cx="8795857" cy="2024465"/>
              </a:xfrm>
              <a:prstGeom prst="rect">
                <a:avLst/>
              </a:prstGeom>
              <a:blipFill>
                <a:blip r:embed="rId4"/>
                <a:stretch>
                  <a:fillRect l="-763" t="-1502" r="-763" b="-42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59EEEFE7-AB46-4B26-8780-D993496779E0}"/>
                  </a:ext>
                </a:extLst>
              </p:cNvPr>
              <p:cNvSpPr/>
              <p:nvPr/>
            </p:nvSpPr>
            <p:spPr>
              <a:xfrm>
                <a:off x="111930" y="4717029"/>
                <a:ext cx="8864290" cy="2580515"/>
              </a:xfrm>
              <a:prstGeom prst="rect">
                <a:avLst/>
              </a:prstGeom>
            </p:spPr>
            <p:txBody>
              <a:bodyPr wrap="square">
                <a:spAutoFit/>
              </a:bodyPr>
              <a:lstStyle/>
              <a:p>
                <a:pPr algn="just">
                  <a:lnSpc>
                    <a:spcPct val="107000"/>
                  </a:lnSpc>
                  <a:spcAft>
                    <a:spcPts val="800"/>
                  </a:spcAft>
                </a:pPr>
                <a:r>
                  <a:rPr lang="en-US" sz="2000" kern="100" dirty="0">
                    <a:latin typeface="Times New Roman" panose="02020603050405020304" pitchFamily="18" charset="0"/>
                    <a:ea typeface="Calibri" panose="020F0502020204030204" pitchFamily="34" charset="0"/>
                    <a:cs typeface="Times New Roman" panose="02020603050405020304" pitchFamily="18" charset="0"/>
                  </a:rPr>
                  <a:t>Since the electron is equidistant from both charges, the net electric field </a:t>
                </a:r>
                <a14:m>
                  <m:oMath xmlns:m="http://schemas.openxmlformats.org/officeDocument/2006/math">
                    <m:sSub>
                      <m:sSubPr>
                        <m:ctrlPr>
                          <a:rPr lang="en-US" sz="2000" i="1" kern="100">
                            <a:latin typeface="Cambria Math" panose="02040503050406030204" pitchFamily="18" charset="0"/>
                            <a:ea typeface="Calibri" panose="020F0502020204030204" pitchFamily="34" charset="0"/>
                            <a:cs typeface="Times New Roman" panose="02020603050405020304" pitchFamily="18" charset="0"/>
                          </a:rPr>
                        </m:ctrlPr>
                      </m:sSubPr>
                      <m:e>
                        <m:r>
                          <a:rPr lang="en-US" sz="2000" i="1" kern="100">
                            <a:latin typeface="Cambria Math" panose="02040503050406030204" pitchFamily="18" charset="0"/>
                            <a:ea typeface="Calibri" panose="020F0502020204030204" pitchFamily="34" charset="0"/>
                            <a:cs typeface="Times New Roman" panose="02020603050405020304" pitchFamily="18" charset="0"/>
                          </a:rPr>
                          <m:t>𝐸</m:t>
                        </m:r>
                      </m:e>
                      <m:sub>
                        <m:r>
                          <a:rPr lang="en-US" sz="2000" i="1" kern="100">
                            <a:latin typeface="Cambria Math" panose="02040503050406030204" pitchFamily="18" charset="0"/>
                            <a:ea typeface="Calibri" panose="020F0502020204030204" pitchFamily="34" charset="0"/>
                            <a:cs typeface="Times New Roman" panose="02020603050405020304" pitchFamily="18" charset="0"/>
                          </a:rPr>
                          <m:t>𝑛𝑒𝑡</m:t>
                        </m:r>
                      </m:sub>
                    </m:sSub>
                  </m:oMath>
                </a14:m>
                <a:r>
                  <a:rPr lang="en-US" sz="2000" kern="100" dirty="0">
                    <a:latin typeface="Times New Roman" panose="02020603050405020304" pitchFamily="18" charset="0"/>
                    <a:ea typeface="Calibri" panose="020F0502020204030204" pitchFamily="34" charset="0"/>
                    <a:cs typeface="Times New Roman" panose="02020603050405020304" pitchFamily="18" charset="0"/>
                  </a:rPr>
                  <a:t>​ will be the sum of the electric fields due to </a:t>
                </a:r>
                <a14:m>
                  <m:oMath xmlns:m="http://schemas.openxmlformats.org/officeDocument/2006/math">
                    <m:sSub>
                      <m:sSubPr>
                        <m:ctrlPr>
                          <a:rPr lang="en-US" sz="2000" i="1" kern="100">
                            <a:latin typeface="Cambria Math" panose="02040503050406030204" pitchFamily="18" charset="0"/>
                            <a:ea typeface="Calibri" panose="020F0502020204030204" pitchFamily="34" charset="0"/>
                            <a:cs typeface="Times New Roman" panose="02020603050405020304" pitchFamily="18" charset="0"/>
                          </a:rPr>
                        </m:ctrlPr>
                      </m:sSubPr>
                      <m:e>
                        <m:r>
                          <a:rPr lang="en-US" sz="2000" i="1" kern="100">
                            <a:latin typeface="Cambria Math" panose="02040503050406030204" pitchFamily="18" charset="0"/>
                            <a:ea typeface="Calibri" panose="020F0502020204030204" pitchFamily="34" charset="0"/>
                            <a:cs typeface="Times New Roman" panose="02020603050405020304" pitchFamily="18" charset="0"/>
                          </a:rPr>
                          <m:t>𝑞</m:t>
                        </m:r>
                      </m:e>
                      <m:sub>
                        <m:r>
                          <a:rPr lang="en-US" sz="2000" i="1" kern="100">
                            <a:latin typeface="Cambria Math" panose="02040503050406030204" pitchFamily="18" charset="0"/>
                            <a:ea typeface="Calibri" panose="020F0502020204030204" pitchFamily="34" charset="0"/>
                            <a:cs typeface="Times New Roman" panose="02020603050405020304" pitchFamily="18" charset="0"/>
                          </a:rPr>
                          <m:t>1</m:t>
                        </m:r>
                      </m:sub>
                    </m:sSub>
                    <m:r>
                      <a:rPr lang="en-US" sz="2000" i="1" kern="100">
                        <a:latin typeface="Cambria Math" panose="02040503050406030204" pitchFamily="18" charset="0"/>
                        <a:ea typeface="Calibri" panose="020F0502020204030204" pitchFamily="34" charset="0"/>
                        <a:cs typeface="Times New Roman" panose="02020603050405020304" pitchFamily="18" charset="0"/>
                      </a:rPr>
                      <m:t> </m:t>
                    </m:r>
                    <m:r>
                      <a:rPr lang="en-US" sz="2000" i="1" kern="100">
                        <a:latin typeface="Cambria Math" panose="02040503050406030204" pitchFamily="18" charset="0"/>
                        <a:ea typeface="Calibri" panose="020F0502020204030204" pitchFamily="34" charset="0"/>
                        <a:cs typeface="Times New Roman" panose="02020603050405020304" pitchFamily="18" charset="0"/>
                      </a:rPr>
                      <m:t>𝑎𝑛𝑑</m:t>
                    </m:r>
                    <m:r>
                      <a:rPr lang="en-US" sz="2000" i="1" kern="100">
                        <a:latin typeface="Cambria Math" panose="02040503050406030204" pitchFamily="18" charset="0"/>
                        <a:ea typeface="Calibri" panose="020F0502020204030204" pitchFamily="34" charset="0"/>
                        <a:cs typeface="Times New Roman" panose="02020603050405020304" pitchFamily="18" charset="0"/>
                      </a:rPr>
                      <m:t> </m:t>
                    </m:r>
                    <m:sSub>
                      <m:sSubPr>
                        <m:ctrlPr>
                          <a:rPr lang="en-US" sz="2000" i="1" kern="100">
                            <a:latin typeface="Cambria Math" panose="02040503050406030204" pitchFamily="18" charset="0"/>
                            <a:ea typeface="Calibri" panose="020F0502020204030204" pitchFamily="34" charset="0"/>
                            <a:cs typeface="Times New Roman" panose="02020603050405020304" pitchFamily="18" charset="0"/>
                          </a:rPr>
                        </m:ctrlPr>
                      </m:sSubPr>
                      <m:e>
                        <m:r>
                          <a:rPr lang="en-US" sz="2000" i="1" kern="100">
                            <a:latin typeface="Cambria Math" panose="02040503050406030204" pitchFamily="18" charset="0"/>
                            <a:ea typeface="Calibri" panose="020F0502020204030204" pitchFamily="34" charset="0"/>
                            <a:cs typeface="Times New Roman" panose="02020603050405020304" pitchFamily="18" charset="0"/>
                          </a:rPr>
                          <m:t>𝑞</m:t>
                        </m:r>
                      </m:e>
                      <m:sub>
                        <m:r>
                          <a:rPr lang="en-US" sz="2000" i="1" kern="100">
                            <a:latin typeface="Cambria Math" panose="02040503050406030204" pitchFamily="18" charset="0"/>
                            <a:ea typeface="Calibri" panose="020F0502020204030204" pitchFamily="34" charset="0"/>
                            <a:cs typeface="Times New Roman" panose="02020603050405020304" pitchFamily="18" charset="0"/>
                          </a:rPr>
                          <m:t>2</m:t>
                        </m:r>
                      </m:sub>
                    </m:sSub>
                  </m:oMath>
                </a14:m>
                <a:r>
                  <a:rPr lang="en-US" sz="2000" kern="100" dirty="0">
                    <a:latin typeface="Times New Roman" panose="02020603050405020304" pitchFamily="18" charset="0"/>
                    <a:ea typeface="Calibri" panose="020F0502020204030204" pitchFamily="34" charset="0"/>
                    <a:cs typeface="Times New Roman" panose="02020603050405020304" pitchFamily="18" charset="0"/>
                  </a:rPr>
                  <a:t>​ as vectors. In order the resultant force to be upwards the charge </a:t>
                </a:r>
                <a14:m>
                  <m:oMath xmlns:m="http://schemas.openxmlformats.org/officeDocument/2006/math">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Calibri" panose="020F0502020204030204" pitchFamily="34" charset="0"/>
                            <a:cs typeface="Times New Roman" panose="02020603050405020304" pitchFamily="18" charset="0"/>
                          </a:rPr>
                          <m:t>𝑞</m:t>
                        </m:r>
                      </m:e>
                      <m:sub>
                        <m:r>
                          <a:rPr lang="en-US" sz="2000" i="1">
                            <a:latin typeface="Cambria Math" panose="02040503050406030204" pitchFamily="18" charset="0"/>
                            <a:ea typeface="Calibri" panose="020F0502020204030204" pitchFamily="34" charset="0"/>
                            <a:cs typeface="Times New Roman" panose="02020603050405020304" pitchFamily="18" charset="0"/>
                          </a:rPr>
                          <m:t>2</m:t>
                        </m:r>
                      </m:sub>
                    </m:sSub>
                  </m:oMath>
                </a14:m>
                <a:r>
                  <a:rPr lang="en-US" sz="2000" dirty="0">
                    <a:latin typeface="Times New Roman" panose="02020603050405020304" pitchFamily="18" charset="0"/>
                    <a:ea typeface="Calibri" panose="020F0502020204030204" pitchFamily="34" charset="0"/>
                    <a:cs typeface="Times New Roman" panose="02020603050405020304" pitchFamily="18" charset="0"/>
                  </a:rPr>
                  <a:t> must be negative while the charge </a:t>
                </a:r>
                <a14:m>
                  <m:oMath xmlns:m="http://schemas.openxmlformats.org/officeDocument/2006/math">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Calibri" panose="020F0502020204030204" pitchFamily="34" charset="0"/>
                            <a:cs typeface="Times New Roman" panose="02020603050405020304" pitchFamily="18" charset="0"/>
                          </a:rPr>
                          <m:t>𝑞</m:t>
                        </m:r>
                      </m:e>
                      <m:sub>
                        <m:r>
                          <a:rPr lang="en-US" sz="2000" b="0" i="1" smtClean="0">
                            <a:latin typeface="Cambria Math" panose="02040503050406030204" pitchFamily="18" charset="0"/>
                            <a:ea typeface="Calibri" panose="020F0502020204030204" pitchFamily="34" charset="0"/>
                            <a:cs typeface="Times New Roman" panose="02020603050405020304" pitchFamily="18" charset="0"/>
                          </a:rPr>
                          <m:t>1</m:t>
                        </m:r>
                      </m:sub>
                    </m:sSub>
                  </m:oMath>
                </a14:m>
                <a:r>
                  <a:rPr lang="en-US" sz="2000" dirty="0">
                    <a:latin typeface="Times New Roman" panose="02020603050405020304" pitchFamily="18" charset="0"/>
                    <a:ea typeface="Calibri" panose="020F0502020204030204" pitchFamily="34" charset="0"/>
                    <a:cs typeface="Times New Roman" panose="02020603050405020304" pitchFamily="18" charset="0"/>
                  </a:rPr>
                  <a:t>must be positive. Furthermore their magnitude must be equal so that there is no horizontal  component in the total force (acceleration is initially straight up). </a:t>
                </a:r>
                <a:endParaRPr lang="en-US" sz="2000" kern="1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US" sz="2000" kern="1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US" sz="2000" kern="1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18" name="Rectangle 17">
                <a:extLst>
                  <a:ext uri="{FF2B5EF4-FFF2-40B4-BE49-F238E27FC236}">
                    <a16:creationId xmlns:a16="http://schemas.microsoft.com/office/drawing/2014/main" id="{59EEEFE7-AB46-4B26-8780-D993496779E0}"/>
                  </a:ext>
                </a:extLst>
              </p:cNvPr>
              <p:cNvSpPr>
                <a:spLocks noRot="1" noChangeAspect="1" noMove="1" noResize="1" noEditPoints="1" noAdjustHandles="1" noChangeArrowheads="1" noChangeShapeType="1" noTextEdit="1"/>
              </p:cNvSpPr>
              <p:nvPr/>
            </p:nvSpPr>
            <p:spPr>
              <a:xfrm>
                <a:off x="111930" y="4717029"/>
                <a:ext cx="8864290" cy="2580515"/>
              </a:xfrm>
              <a:prstGeom prst="rect">
                <a:avLst/>
              </a:prstGeom>
              <a:blipFill>
                <a:blip r:embed="rId5"/>
                <a:stretch>
                  <a:fillRect l="-688" t="-1418" r="-757"/>
                </a:stretch>
              </a:blipFill>
            </p:spPr>
            <p:txBody>
              <a:bodyPr/>
              <a:lstStyle/>
              <a:p>
                <a:r>
                  <a:rPr lang="en-US">
                    <a:noFill/>
                  </a:rPr>
                  <a:t> </a:t>
                </a:r>
              </a:p>
            </p:txBody>
          </p:sp>
        </mc:Fallback>
      </mc:AlternateContent>
    </p:spTree>
    <p:extLst>
      <p:ext uri="{BB962C8B-B14F-4D97-AF65-F5344CB8AC3E}">
        <p14:creationId xmlns:p14="http://schemas.microsoft.com/office/powerpoint/2010/main" val="1530657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8: ANSWER</a:t>
            </a:r>
          </a:p>
        </p:txBody>
      </p:sp>
      <mc:AlternateContent xmlns:mc="http://schemas.openxmlformats.org/markup-compatibility/2006" xmlns:a14="http://schemas.microsoft.com/office/drawing/2010/main">
        <mc:Choice Requires="a14">
          <p:sp>
            <p:nvSpPr>
              <p:cNvPr id="8" name="Rectangle 18">
                <a:extLst>
                  <a:ext uri="{FF2B5EF4-FFF2-40B4-BE49-F238E27FC236}">
                    <a16:creationId xmlns:a16="http://schemas.microsoft.com/office/drawing/2014/main" id="{5EEF21D8-E621-436B-8AEB-69574937C03E}"/>
                  </a:ext>
                </a:extLst>
              </p:cNvPr>
              <p:cNvSpPr>
                <a:spLocks noChangeArrowheads="1"/>
              </p:cNvSpPr>
              <p:nvPr/>
            </p:nvSpPr>
            <p:spPr bwMode="auto">
              <a:xfrm>
                <a:off x="33577" y="733549"/>
                <a:ext cx="6898813" cy="461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342900" lvl="0" indent="-342900" eaLnBrk="0" fontAlgn="base" hangingPunct="0">
                  <a:spcBef>
                    <a:spcPct val="0"/>
                  </a:spcBef>
                  <a:spcAft>
                    <a:spcPct val="0"/>
                  </a:spcAft>
                  <a:buSzTx/>
                  <a:buFont typeface="Wingdings" panose="05000000000000000000" pitchFamily="2" charset="2"/>
                  <a:buChar char="v"/>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 </a:t>
                </a:r>
                <a:r>
                  <a:rPr lang="en-US" sz="2400" dirty="0">
                    <a:ea typeface="Calibri" panose="020F0502020204030204" pitchFamily="34" charset="0"/>
                  </a:rPr>
                  <a:t>Calculate the charges </a:t>
                </a: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ea typeface="Calibri" panose="020F0502020204030204" pitchFamily="34" charset="0"/>
                            <a:cs typeface="Times New Roman" panose="02020603050405020304" pitchFamily="18" charset="0"/>
                          </a:rPr>
                          <m:t>𝑞</m:t>
                        </m:r>
                      </m:e>
                      <m:sub>
                        <m:r>
                          <a:rPr lang="en-US" sz="2400" i="1">
                            <a:latin typeface="Cambria Math" panose="02040503050406030204" pitchFamily="18" charset="0"/>
                            <a:ea typeface="Calibri" panose="020F0502020204030204" pitchFamily="34" charset="0"/>
                            <a:cs typeface="Times New Roman" panose="02020603050405020304" pitchFamily="18" charset="0"/>
                          </a:rPr>
                          <m:t>1</m:t>
                        </m:r>
                      </m:sub>
                    </m:sSub>
                    <m:r>
                      <a:rPr lang="en-US" sz="2400" i="1">
                        <a:latin typeface="Cambria Math" panose="02040503050406030204" pitchFamily="18" charset="0"/>
                        <a:ea typeface="Calibri" panose="020F0502020204030204" pitchFamily="34" charset="0"/>
                        <a:cs typeface="Times New Roman" panose="02020603050405020304" pitchFamily="18" charset="0"/>
                      </a:rPr>
                      <m:t> </m:t>
                    </m:r>
                    <m:r>
                      <a:rPr lang="en-US" sz="2400" i="1">
                        <a:latin typeface="Cambria Math" panose="02040503050406030204" pitchFamily="18" charset="0"/>
                        <a:ea typeface="Calibri" panose="020F0502020204030204" pitchFamily="34" charset="0"/>
                        <a:cs typeface="Times New Roman" panose="02020603050405020304" pitchFamily="18" charset="0"/>
                      </a:rPr>
                      <m:t>𝑎𝑛𝑑</m:t>
                    </m:r>
                    <m:r>
                      <a:rPr lang="en-US" sz="2400" i="1">
                        <a:latin typeface="Cambria Math" panose="02040503050406030204" pitchFamily="18" charset="0"/>
                        <a:ea typeface="Calibri" panose="020F0502020204030204" pitchFamily="34" charset="0"/>
                        <a:cs typeface="Times New Roman" panose="02020603050405020304" pitchFamily="18" charset="0"/>
                      </a:rPr>
                      <m:t> </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ea typeface="Calibri" panose="020F0502020204030204" pitchFamily="34" charset="0"/>
                            <a:cs typeface="Times New Roman" panose="02020603050405020304" pitchFamily="18" charset="0"/>
                          </a:rPr>
                          <m:t>𝑞</m:t>
                        </m:r>
                      </m:e>
                      <m:sub>
                        <m:r>
                          <a:rPr lang="en-US" sz="2400" i="1">
                            <a:latin typeface="Cambria Math" panose="02040503050406030204" pitchFamily="18" charset="0"/>
                            <a:ea typeface="Calibri" panose="020F0502020204030204" pitchFamily="34" charset="0"/>
                            <a:cs typeface="Times New Roman" panose="02020603050405020304" pitchFamily="18" charset="0"/>
                          </a:rPr>
                          <m:t>2</m:t>
                        </m:r>
                      </m:sub>
                    </m:sSub>
                  </m:oMath>
                </a14:m>
                <a:r>
                  <a:rPr lang="en-US" sz="2400" dirty="0">
                    <a:ea typeface="Calibri" panose="020F0502020204030204" pitchFamily="34" charset="0"/>
                  </a:rPr>
                  <a:t> </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mc:Choice>
        <mc:Fallback xmlns="">
          <p:sp>
            <p:nvSpPr>
              <p:cNvPr id="8" name="Rectangle 18">
                <a:extLst>
                  <a:ext uri="{FF2B5EF4-FFF2-40B4-BE49-F238E27FC236}">
                    <a16:creationId xmlns:a16="http://schemas.microsoft.com/office/drawing/2014/main" id="{5EEF21D8-E621-436B-8AEB-69574937C03E}"/>
                  </a:ext>
                </a:extLst>
              </p:cNvPr>
              <p:cNvSpPr>
                <a:spLocks noRot="1" noChangeAspect="1" noMove="1" noResize="1" noEditPoints="1" noAdjustHandles="1" noChangeArrowheads="1" noChangeShapeType="1" noTextEdit="1"/>
              </p:cNvSpPr>
              <p:nvPr/>
            </p:nvSpPr>
            <p:spPr bwMode="auto">
              <a:xfrm>
                <a:off x="33577" y="733549"/>
                <a:ext cx="6898813" cy="461665"/>
              </a:xfrm>
              <a:prstGeom prst="rect">
                <a:avLst/>
              </a:prstGeom>
              <a:blipFill>
                <a:blip r:embed="rId2"/>
                <a:stretch>
                  <a:fillRect l="-1238" t="-10526" b="-2894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4" name="Rectangle 3">
            <a:extLst>
              <a:ext uri="{FF2B5EF4-FFF2-40B4-BE49-F238E27FC236}">
                <a16:creationId xmlns:a16="http://schemas.microsoft.com/office/drawing/2014/main" id="{2D0A2BCD-D99E-429A-9C68-BA8D62FCFD49}"/>
              </a:ext>
            </a:extLst>
          </p:cNvPr>
          <p:cNvSpPr/>
          <p:nvPr/>
        </p:nvSpPr>
        <p:spPr>
          <a:xfrm>
            <a:off x="330313" y="1348924"/>
            <a:ext cx="5676554" cy="461665"/>
          </a:xfrm>
          <a:prstGeom prst="rect">
            <a:avLst/>
          </a:prstGeom>
        </p:spPr>
        <p:txBody>
          <a:bodyPr wrap="none">
            <a:spAutoFit/>
          </a:bodyPr>
          <a:lstStyle/>
          <a:p>
            <a:r>
              <a:rPr lang="en-US" sz="2400" dirty="0">
                <a:latin typeface="Times New Roman" panose="02020603050405020304" pitchFamily="18" charset="0"/>
                <a:ea typeface="Calibri" panose="020F0502020204030204" pitchFamily="34" charset="0"/>
              </a:rPr>
              <a:t>The net electric field at the midpoint will be:</a:t>
            </a:r>
            <a:endParaRPr lang="en-US" sz="2400" dirty="0"/>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5A0C1BB7-CDAD-47EE-A1A4-3807D93960E2}"/>
                  </a:ext>
                </a:extLst>
              </p:cNvPr>
              <p:cNvSpPr/>
              <p:nvPr/>
            </p:nvSpPr>
            <p:spPr>
              <a:xfrm>
                <a:off x="6006867" y="1206289"/>
                <a:ext cx="2701893" cy="547714"/>
              </a:xfrm>
              <a:prstGeom prst="rect">
                <a:avLst/>
              </a:prstGeom>
            </p:spPr>
            <p:txBody>
              <a:bodyPr wrap="none">
                <a:spAutoFit/>
              </a:bodyPr>
              <a:lstStyle/>
              <a:p>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𝐸</m:t>
                        </m:r>
                      </m:e>
                      <m:sub>
                        <m:r>
                          <a:rPr lang="en-US" sz="2000" i="1">
                            <a:latin typeface="Cambria Math" panose="02040503050406030204" pitchFamily="18" charset="0"/>
                          </a:rPr>
                          <m:t>𝑛𝑒𝑡</m:t>
                        </m:r>
                      </m:sub>
                    </m:sSub>
                    <m:r>
                      <a:rPr lang="en-US" sz="2000">
                        <a:latin typeface="Cambria Math" panose="02040503050406030204" pitchFamily="18" charset="0"/>
                      </a:rPr>
                      <m:t>=2×</m:t>
                    </m:r>
                    <m:sSub>
                      <m:sSubPr>
                        <m:ctrlPr>
                          <a:rPr lang="en-US" sz="2000" i="1">
                            <a:latin typeface="Cambria Math" panose="02040503050406030204" pitchFamily="18" charset="0"/>
                          </a:rPr>
                        </m:ctrlPr>
                      </m:sSubPr>
                      <m:e>
                        <m:r>
                          <a:rPr lang="en-US" sz="2000" i="1">
                            <a:latin typeface="Cambria Math" panose="02040503050406030204" pitchFamily="18" charset="0"/>
                          </a:rPr>
                          <m:t>𝑘</m:t>
                        </m:r>
                      </m:e>
                      <m:sub>
                        <m:r>
                          <a:rPr lang="en-US" sz="2000" i="1">
                            <a:latin typeface="Cambria Math" panose="02040503050406030204" pitchFamily="18" charset="0"/>
                          </a:rPr>
                          <m:t>𝑐</m:t>
                        </m:r>
                      </m:sub>
                    </m:sSub>
                    <m:f>
                      <m:fPr>
                        <m:ctrlPr>
                          <a:rPr lang="en-US" sz="2000" i="1">
                            <a:latin typeface="Cambria Math" panose="02040503050406030204" pitchFamily="18" charset="0"/>
                          </a:rPr>
                        </m:ctrlPr>
                      </m:fPr>
                      <m:num>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𝑞</m:t>
                            </m:r>
                          </m:e>
                        </m:d>
                      </m:num>
                      <m:den>
                        <m:sSup>
                          <m:sSupPr>
                            <m:ctrlPr>
                              <a:rPr lang="en-US" sz="2000" i="1">
                                <a:latin typeface="Cambria Math" panose="02040503050406030204" pitchFamily="18" charset="0"/>
                              </a:rPr>
                            </m:ctrlPr>
                          </m:sSupPr>
                          <m:e>
                            <m:r>
                              <a:rPr lang="en-US" sz="2000" i="1">
                                <a:latin typeface="Cambria Math" panose="02040503050406030204" pitchFamily="18" charset="0"/>
                              </a:rPr>
                              <m:t>𝑟</m:t>
                            </m:r>
                          </m:e>
                          <m:sup>
                            <m:r>
                              <a:rPr lang="en-US" sz="2000">
                                <a:latin typeface="Cambria Math" panose="02040503050406030204" pitchFamily="18" charset="0"/>
                              </a:rPr>
                              <m:t>2</m:t>
                            </m:r>
                          </m:sup>
                        </m:sSup>
                      </m:den>
                    </m:f>
                  </m:oMath>
                </a14:m>
                <a:r>
                  <a:rPr lang="en-US" sz="2000" dirty="0"/>
                  <a:t> sin(</a:t>
                </a:r>
                <a14:m>
                  <m:oMath xmlns:m="http://schemas.openxmlformats.org/officeDocument/2006/math">
                    <m:r>
                      <a:rPr lang="en-US" sz="2000" i="1" smtClean="0">
                        <a:latin typeface="Cambria Math" panose="02040503050406030204" pitchFamily="18" charset="0"/>
                        <a:ea typeface="Cambria Math" panose="02040503050406030204" pitchFamily="18" charset="0"/>
                      </a:rPr>
                      <m:t>𝜃</m:t>
                    </m:r>
                  </m:oMath>
                </a14:m>
                <a:r>
                  <a:rPr lang="en-US" sz="2000" dirty="0"/>
                  <a:t>)</a:t>
                </a:r>
              </a:p>
            </p:txBody>
          </p:sp>
        </mc:Choice>
        <mc:Fallback xmlns="">
          <p:sp>
            <p:nvSpPr>
              <p:cNvPr id="5" name="Rectangle 4">
                <a:extLst>
                  <a:ext uri="{FF2B5EF4-FFF2-40B4-BE49-F238E27FC236}">
                    <a16:creationId xmlns:a16="http://schemas.microsoft.com/office/drawing/2014/main" id="{5A0C1BB7-CDAD-47EE-A1A4-3807D93960E2}"/>
                  </a:ext>
                </a:extLst>
              </p:cNvPr>
              <p:cNvSpPr>
                <a:spLocks noRot="1" noChangeAspect="1" noMove="1" noResize="1" noEditPoints="1" noAdjustHandles="1" noChangeArrowheads="1" noChangeShapeType="1" noTextEdit="1"/>
              </p:cNvSpPr>
              <p:nvPr/>
            </p:nvSpPr>
            <p:spPr>
              <a:xfrm>
                <a:off x="6006867" y="1206289"/>
                <a:ext cx="2701893" cy="547714"/>
              </a:xfrm>
              <a:prstGeom prst="rect">
                <a:avLst/>
              </a:prstGeom>
              <a:blipFill>
                <a:blip r:embed="rId3"/>
                <a:stretch>
                  <a:fillRect r="-1577" b="-5556"/>
                </a:stretch>
              </a:blipFill>
            </p:spPr>
            <p:txBody>
              <a:bodyPr/>
              <a:lstStyle/>
              <a:p>
                <a:r>
                  <a:rPr lang="en-US">
                    <a:noFill/>
                  </a:rPr>
                  <a:t> </a:t>
                </a:r>
              </a:p>
            </p:txBody>
          </p:sp>
        </mc:Fallback>
      </mc:AlternateContent>
      <p:sp>
        <p:nvSpPr>
          <p:cNvPr id="11" name="Rectangle 18">
            <a:extLst>
              <a:ext uri="{FF2B5EF4-FFF2-40B4-BE49-F238E27FC236}">
                <a16:creationId xmlns:a16="http://schemas.microsoft.com/office/drawing/2014/main" id="{50D3A8A6-D80B-4217-BE6A-498CDC137F8C}"/>
              </a:ext>
            </a:extLst>
          </p:cNvPr>
          <p:cNvSpPr>
            <a:spLocks noChangeArrowheads="1"/>
          </p:cNvSpPr>
          <p:nvPr/>
        </p:nvSpPr>
        <p:spPr bwMode="auto">
          <a:xfrm>
            <a:off x="53476" y="2124942"/>
            <a:ext cx="75081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342900" lvl="0" indent="-342900" eaLnBrk="0" fontAlgn="base" hangingPunct="0">
              <a:spcBef>
                <a:spcPct val="0"/>
              </a:spcBef>
              <a:spcAft>
                <a:spcPct val="0"/>
              </a:spcAft>
              <a:buSzTx/>
              <a:buFont typeface="Wingdings" panose="05000000000000000000" pitchFamily="2" charset="2"/>
              <a:buChar char="v"/>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 </a:t>
            </a:r>
            <a:r>
              <a:rPr lang="en-US" sz="2400" dirty="0">
                <a:ea typeface="Calibri" panose="020F0502020204030204" pitchFamily="34" charset="0"/>
              </a:rPr>
              <a:t>Relate the Electric Field to the Force on the Electron</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p:sp>
        <p:nvSpPr>
          <p:cNvPr id="7" name="Rectangle 6">
            <a:extLst>
              <a:ext uri="{FF2B5EF4-FFF2-40B4-BE49-F238E27FC236}">
                <a16:creationId xmlns:a16="http://schemas.microsoft.com/office/drawing/2014/main" id="{312AB8F3-F12B-4B68-B746-2773D6D50861}"/>
              </a:ext>
            </a:extLst>
          </p:cNvPr>
          <p:cNvSpPr/>
          <p:nvPr/>
        </p:nvSpPr>
        <p:spPr>
          <a:xfrm>
            <a:off x="447759" y="2721953"/>
            <a:ext cx="4785284" cy="468077"/>
          </a:xfrm>
          <a:prstGeom prst="rect">
            <a:avLst/>
          </a:prstGeom>
        </p:spPr>
        <p:txBody>
          <a:bodyPr wrap="none">
            <a:spAutoFit/>
          </a:bodyPr>
          <a:lstStyle/>
          <a:p>
            <a:pPr>
              <a:lnSpc>
                <a:spcPct val="107000"/>
              </a:lnSpc>
              <a:spcAft>
                <a:spcPts val="800"/>
              </a:spcAft>
              <a:tabLst>
                <a:tab pos="2361565" algn="l"/>
              </a:tabLst>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The force on the electron is given by:</a:t>
            </a:r>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A68AF571-41E9-4052-B6EA-28BC193AF634}"/>
                  </a:ext>
                </a:extLst>
              </p:cNvPr>
              <p:cNvSpPr/>
              <p:nvPr/>
            </p:nvSpPr>
            <p:spPr>
              <a:xfrm>
                <a:off x="5323284" y="2775586"/>
                <a:ext cx="1644874"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𝐹</m:t>
                      </m:r>
                      <m:r>
                        <a:rPr lang="en-US" sz="2000">
                          <a:latin typeface="Cambria Math" panose="02040503050406030204" pitchFamily="18" charset="0"/>
                        </a:rPr>
                        <m:t>=</m:t>
                      </m:r>
                      <m:r>
                        <a:rPr lang="en-US" sz="2000" i="1">
                          <a:latin typeface="Cambria Math" panose="02040503050406030204" pitchFamily="18" charset="0"/>
                        </a:rPr>
                        <m:t>𝑒</m:t>
                      </m:r>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𝐸</m:t>
                          </m:r>
                        </m:e>
                        <m:sub>
                          <m:r>
                            <a:rPr lang="en-US" sz="2000" i="1">
                              <a:latin typeface="Cambria Math" panose="02040503050406030204" pitchFamily="18" charset="0"/>
                            </a:rPr>
                            <m:t>𝑛𝑒𝑡</m:t>
                          </m:r>
                        </m:sub>
                      </m:sSub>
                    </m:oMath>
                  </m:oMathPara>
                </a14:m>
                <a:endParaRPr lang="en-US" sz="2000" dirty="0"/>
              </a:p>
            </p:txBody>
          </p:sp>
        </mc:Choice>
        <mc:Fallback xmlns="">
          <p:sp>
            <p:nvSpPr>
              <p:cNvPr id="9" name="Rectangle 8">
                <a:extLst>
                  <a:ext uri="{FF2B5EF4-FFF2-40B4-BE49-F238E27FC236}">
                    <a16:creationId xmlns:a16="http://schemas.microsoft.com/office/drawing/2014/main" id="{A68AF571-41E9-4052-B6EA-28BC193AF634}"/>
                  </a:ext>
                </a:extLst>
              </p:cNvPr>
              <p:cNvSpPr>
                <a:spLocks noRot="1" noChangeAspect="1" noMove="1" noResize="1" noEditPoints="1" noAdjustHandles="1" noChangeArrowheads="1" noChangeShapeType="1" noTextEdit="1"/>
              </p:cNvSpPr>
              <p:nvPr/>
            </p:nvSpPr>
            <p:spPr>
              <a:xfrm>
                <a:off x="5323284" y="2775586"/>
                <a:ext cx="1644874" cy="400110"/>
              </a:xfrm>
              <a:prstGeom prst="rect">
                <a:avLst/>
              </a:prstGeom>
              <a:blipFill>
                <a:blip r:embed="rId4"/>
                <a:stretch>
                  <a:fillRect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1DA0A4E7-EC7B-4144-AE89-4E73C3800C81}"/>
                  </a:ext>
                </a:extLst>
              </p:cNvPr>
              <p:cNvSpPr/>
              <p:nvPr/>
            </p:nvSpPr>
            <p:spPr>
              <a:xfrm>
                <a:off x="447759" y="3456048"/>
                <a:ext cx="6463180" cy="460895"/>
              </a:xfrm>
              <a:prstGeom prst="rect">
                <a:avLst/>
              </a:prstGeom>
            </p:spPr>
            <p:txBody>
              <a:bodyPr wrap="none">
                <a:spAutoFit/>
              </a:bodyPr>
              <a:lstStyle/>
              <a:p>
                <a:pPr>
                  <a:lnSpc>
                    <a:spcPct val="107000"/>
                  </a:lnSpc>
                  <a:spcAft>
                    <a:spcPts val="800"/>
                  </a:spcAft>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where </a:t>
                </a:r>
                <a14:m>
                  <m:oMath xmlns:m="http://schemas.openxmlformats.org/officeDocument/2006/math">
                    <m:r>
                      <a:rPr lang="en-US" sz="2000" i="1" kern="100">
                        <a:latin typeface="Cambria Math" panose="02040503050406030204" pitchFamily="18" charset="0"/>
                        <a:ea typeface="Calibri" panose="020F0502020204030204" pitchFamily="34" charset="0"/>
                        <a:cs typeface="Times New Roman" panose="02020603050405020304" pitchFamily="18" charset="0"/>
                      </a:rPr>
                      <m:t>𝑒</m:t>
                    </m:r>
                    <m:r>
                      <a:rPr lang="en-US" sz="2000" i="1" kern="100">
                        <a:latin typeface="Cambria Math" panose="02040503050406030204" pitchFamily="18" charset="0"/>
                        <a:ea typeface="Calibri" panose="020F0502020204030204" pitchFamily="34" charset="0"/>
                        <a:cs typeface="Times New Roman" panose="02020603050405020304" pitchFamily="18" charset="0"/>
                      </a:rPr>
                      <m:t>=1.6×</m:t>
                    </m:r>
                    <m:sSup>
                      <m:sSupPr>
                        <m:ctrlPr>
                          <a:rPr lang="en-US" sz="2000" i="1" kern="100">
                            <a:latin typeface="Cambria Math" panose="02040503050406030204" pitchFamily="18" charset="0"/>
                            <a:ea typeface="Calibri" panose="020F0502020204030204" pitchFamily="34" charset="0"/>
                            <a:cs typeface="Times New Roman" panose="02020603050405020304" pitchFamily="18" charset="0"/>
                          </a:rPr>
                        </m:ctrlPr>
                      </m:sSupPr>
                      <m:e>
                        <m:r>
                          <a:rPr lang="en-US" sz="2000" i="1" kern="100">
                            <a:latin typeface="Cambria Math" panose="02040503050406030204" pitchFamily="18" charset="0"/>
                            <a:ea typeface="Calibri" panose="020F0502020204030204" pitchFamily="34" charset="0"/>
                            <a:cs typeface="Times New Roman" panose="02020603050405020304" pitchFamily="18" charset="0"/>
                          </a:rPr>
                          <m:t>10</m:t>
                        </m:r>
                      </m:e>
                      <m:sup>
                        <m:r>
                          <a:rPr lang="en-US" sz="2000" i="1" kern="100">
                            <a:latin typeface="Cambria Math" panose="02040503050406030204" pitchFamily="18" charset="0"/>
                            <a:ea typeface="Calibri" panose="020F0502020204030204" pitchFamily="34" charset="0"/>
                            <a:cs typeface="Times New Roman" panose="02020603050405020304" pitchFamily="18" charset="0"/>
                          </a:rPr>
                          <m:t>−19</m:t>
                        </m:r>
                      </m:sup>
                    </m:sSup>
                    <m:r>
                      <a:rPr lang="en-US" sz="2000" i="1" kern="100">
                        <a:latin typeface="Cambria Math" panose="02040503050406030204" pitchFamily="18" charset="0"/>
                        <a:ea typeface="Calibri" panose="020F0502020204030204" pitchFamily="34" charset="0"/>
                        <a:cs typeface="Times New Roman" panose="02020603050405020304" pitchFamily="18" charset="0"/>
                      </a:rPr>
                      <m:t>𝐶</m:t>
                    </m:r>
                  </m:oMath>
                </a14:m>
                <a:r>
                  <a:rPr lang="en-US" sz="2400" kern="100" dirty="0">
                    <a:latin typeface="Times New Roman" panose="02020603050405020304" pitchFamily="18" charset="0"/>
                    <a:ea typeface="Calibri" panose="020F0502020204030204" pitchFamily="34" charset="0"/>
                    <a:cs typeface="Times New Roman" panose="02020603050405020304" pitchFamily="18" charset="0"/>
                  </a:rPr>
                  <a:t> is the charge of the electron</a:t>
                </a:r>
                <a:r>
                  <a:rPr lang="en-US" sz="2000" kern="100" dirty="0">
                    <a:latin typeface="Times New Roman" panose="02020603050405020304" pitchFamily="18" charset="0"/>
                    <a:ea typeface="Calibri" panose="020F0502020204030204" pitchFamily="34" charset="0"/>
                    <a:cs typeface="Times New Roman" panose="02020603050405020304" pitchFamily="18" charset="0"/>
                  </a:rPr>
                  <a:t>.</a:t>
                </a:r>
              </a:p>
            </p:txBody>
          </p:sp>
        </mc:Choice>
        <mc:Fallback xmlns="">
          <p:sp>
            <p:nvSpPr>
              <p:cNvPr id="10" name="Rectangle 9">
                <a:extLst>
                  <a:ext uri="{FF2B5EF4-FFF2-40B4-BE49-F238E27FC236}">
                    <a16:creationId xmlns:a16="http://schemas.microsoft.com/office/drawing/2014/main" id="{1DA0A4E7-EC7B-4144-AE89-4E73C3800C81}"/>
                  </a:ext>
                </a:extLst>
              </p:cNvPr>
              <p:cNvSpPr>
                <a:spLocks noRot="1" noChangeAspect="1" noMove="1" noResize="1" noEditPoints="1" noAdjustHandles="1" noChangeArrowheads="1" noChangeShapeType="1" noTextEdit="1"/>
              </p:cNvSpPr>
              <p:nvPr/>
            </p:nvSpPr>
            <p:spPr>
              <a:xfrm>
                <a:off x="447759" y="3456048"/>
                <a:ext cx="6463180" cy="460895"/>
              </a:xfrm>
              <a:prstGeom prst="rect">
                <a:avLst/>
              </a:prstGeom>
              <a:blipFill>
                <a:blip r:embed="rId5"/>
                <a:stretch>
                  <a:fillRect l="-1414" t="-10526" b="-28947"/>
                </a:stretch>
              </a:blipFill>
            </p:spPr>
            <p:txBody>
              <a:bodyPr/>
              <a:lstStyle/>
              <a:p>
                <a:r>
                  <a:rPr lang="en-US">
                    <a:noFill/>
                  </a:rPr>
                  <a:t> </a:t>
                </a:r>
              </a:p>
            </p:txBody>
          </p:sp>
        </mc:Fallback>
      </mc:AlternateContent>
      <p:sp>
        <p:nvSpPr>
          <p:cNvPr id="12" name="Rectangle 11">
            <a:extLst>
              <a:ext uri="{FF2B5EF4-FFF2-40B4-BE49-F238E27FC236}">
                <a16:creationId xmlns:a16="http://schemas.microsoft.com/office/drawing/2014/main" id="{75B324F9-01C1-4FE7-9343-D123B32AAA93}"/>
              </a:ext>
            </a:extLst>
          </p:cNvPr>
          <p:cNvSpPr/>
          <p:nvPr/>
        </p:nvSpPr>
        <p:spPr>
          <a:xfrm>
            <a:off x="447759" y="4088497"/>
            <a:ext cx="3243196" cy="461665"/>
          </a:xfrm>
          <a:prstGeom prst="rect">
            <a:avLst/>
          </a:prstGeom>
        </p:spPr>
        <p:txBody>
          <a:bodyPr wrap="none">
            <a:spAutoFit/>
          </a:bodyPr>
          <a:lstStyle/>
          <a:p>
            <a:r>
              <a:rPr lang="en-US" sz="2000" dirty="0">
                <a:latin typeface="Times New Roman" panose="02020603050405020304" pitchFamily="18" charset="0"/>
                <a:ea typeface="Calibri" panose="020F0502020204030204" pitchFamily="34" charset="0"/>
              </a:rPr>
              <a:t>Using Newton's </a:t>
            </a:r>
            <a:r>
              <a:rPr lang="en-US" sz="2400" dirty="0">
                <a:latin typeface="Times New Roman" panose="02020603050405020304" pitchFamily="18" charset="0"/>
                <a:ea typeface="Calibri" panose="020F0502020204030204" pitchFamily="34" charset="0"/>
              </a:rPr>
              <a:t>second</a:t>
            </a:r>
            <a:r>
              <a:rPr lang="en-US" sz="2000" dirty="0">
                <a:latin typeface="Times New Roman" panose="02020603050405020304" pitchFamily="18" charset="0"/>
                <a:ea typeface="Calibri" panose="020F0502020204030204" pitchFamily="34" charset="0"/>
              </a:rPr>
              <a:t> law:</a:t>
            </a:r>
            <a:endParaRPr lang="en-US" sz="2000" dirty="0"/>
          </a:p>
        </p:txBody>
      </p:sp>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2334295C-71A2-407C-B37A-756A671FE91C}"/>
                  </a:ext>
                </a:extLst>
              </p:cNvPr>
              <p:cNvSpPr/>
              <p:nvPr/>
            </p:nvSpPr>
            <p:spPr>
              <a:xfrm>
                <a:off x="3934101" y="4105555"/>
                <a:ext cx="1526893"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𝐹</m:t>
                      </m:r>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𝑚</m:t>
                          </m:r>
                        </m:e>
                        <m:sub>
                          <m:r>
                            <a:rPr lang="en-US" sz="2000" i="1">
                              <a:latin typeface="Cambria Math" panose="02040503050406030204" pitchFamily="18" charset="0"/>
                            </a:rPr>
                            <m:t>𝑒</m:t>
                          </m:r>
                        </m:sub>
                      </m:sSub>
                      <m:r>
                        <a:rPr lang="en-US" sz="2000">
                          <a:latin typeface="Cambria Math" panose="02040503050406030204" pitchFamily="18" charset="0"/>
                        </a:rPr>
                        <m:t>×</m:t>
                      </m:r>
                      <m:r>
                        <a:rPr lang="en-US" sz="2000" i="1">
                          <a:latin typeface="Cambria Math" panose="02040503050406030204" pitchFamily="18" charset="0"/>
                        </a:rPr>
                        <m:t>𝑎</m:t>
                      </m:r>
                    </m:oMath>
                  </m:oMathPara>
                </a14:m>
                <a:endParaRPr lang="en-US" sz="2000" dirty="0"/>
              </a:p>
            </p:txBody>
          </p:sp>
        </mc:Choice>
        <mc:Fallback xmlns="">
          <p:sp>
            <p:nvSpPr>
              <p:cNvPr id="13" name="Rectangle 12">
                <a:extLst>
                  <a:ext uri="{FF2B5EF4-FFF2-40B4-BE49-F238E27FC236}">
                    <a16:creationId xmlns:a16="http://schemas.microsoft.com/office/drawing/2014/main" id="{2334295C-71A2-407C-B37A-756A671FE91C}"/>
                  </a:ext>
                </a:extLst>
              </p:cNvPr>
              <p:cNvSpPr>
                <a:spLocks noRot="1" noChangeAspect="1" noMove="1" noResize="1" noEditPoints="1" noAdjustHandles="1" noChangeArrowheads="1" noChangeShapeType="1" noTextEdit="1"/>
              </p:cNvSpPr>
              <p:nvPr/>
            </p:nvSpPr>
            <p:spPr>
              <a:xfrm>
                <a:off x="3934101" y="4105555"/>
                <a:ext cx="1526893" cy="40011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557E2F07-0C3C-4CAD-867E-1ACE94A0A84D}"/>
                  </a:ext>
                </a:extLst>
              </p:cNvPr>
              <p:cNvSpPr/>
              <p:nvPr/>
            </p:nvSpPr>
            <p:spPr>
              <a:xfrm>
                <a:off x="247473" y="4668540"/>
                <a:ext cx="8133127" cy="1455911"/>
              </a:xfrm>
              <a:prstGeom prst="rect">
                <a:avLst/>
              </a:prstGeom>
            </p:spPr>
            <p:txBody>
              <a:bodyPr wrap="square">
                <a:spAutoFit/>
              </a:bodyPr>
              <a:lstStyle/>
              <a:p>
                <a:pPr>
                  <a:lnSpc>
                    <a:spcPct val="107000"/>
                  </a:lnSpc>
                  <a:spcAft>
                    <a:spcPts val="800"/>
                  </a:spcAft>
                  <a:tabLst>
                    <a:tab pos="1989455" algn="l"/>
                  </a:tabLst>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where:</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 pos="1989455" algn="l"/>
                  </a:tabLst>
                </a:pPr>
                <a14:m>
                  <m:oMath xmlns:m="http://schemas.openxmlformats.org/officeDocument/2006/math">
                    <m:sSub>
                      <m:sSubPr>
                        <m:ctrlPr>
                          <a:rPr lang="en-US" sz="2000" i="1" kern="100">
                            <a:latin typeface="Cambria Math" panose="02040503050406030204" pitchFamily="18" charset="0"/>
                            <a:ea typeface="Calibri" panose="020F0502020204030204" pitchFamily="34" charset="0"/>
                            <a:cs typeface="Times New Roman" panose="02020603050405020304" pitchFamily="18" charset="0"/>
                          </a:rPr>
                        </m:ctrlPr>
                      </m:sSubPr>
                      <m:e>
                        <m:r>
                          <a:rPr lang="en-US" sz="2000" i="1" kern="100">
                            <a:latin typeface="Cambria Math" panose="02040503050406030204" pitchFamily="18" charset="0"/>
                            <a:ea typeface="Calibri" panose="020F0502020204030204" pitchFamily="34" charset="0"/>
                            <a:cs typeface="Times New Roman" panose="02020603050405020304" pitchFamily="18" charset="0"/>
                          </a:rPr>
                          <m:t>𝑚</m:t>
                        </m:r>
                      </m:e>
                      <m:sub>
                        <m:r>
                          <a:rPr lang="en-US" sz="2000" i="1" kern="100">
                            <a:latin typeface="Cambria Math" panose="02040503050406030204" pitchFamily="18" charset="0"/>
                            <a:ea typeface="Calibri" panose="020F0502020204030204" pitchFamily="34" charset="0"/>
                            <a:cs typeface="Times New Roman" panose="02020603050405020304" pitchFamily="18" charset="0"/>
                          </a:rPr>
                          <m:t>𝑒</m:t>
                        </m:r>
                      </m:sub>
                    </m:sSub>
                    <m:r>
                      <a:rPr lang="en-US" sz="2000" i="1" kern="100">
                        <a:latin typeface="Cambria Math" panose="02040503050406030204" pitchFamily="18" charset="0"/>
                        <a:ea typeface="Calibri" panose="020F0502020204030204" pitchFamily="34" charset="0"/>
                        <a:cs typeface="Times New Roman" panose="02020603050405020304" pitchFamily="18" charset="0"/>
                      </a:rPr>
                      <m:t>​=9.11×</m:t>
                    </m:r>
                    <m:sSup>
                      <m:sSupPr>
                        <m:ctrlPr>
                          <a:rPr lang="en-US" sz="2000" i="1" kern="100">
                            <a:latin typeface="Cambria Math" panose="02040503050406030204" pitchFamily="18" charset="0"/>
                            <a:ea typeface="Calibri" panose="020F0502020204030204" pitchFamily="34" charset="0"/>
                            <a:cs typeface="Times New Roman" panose="02020603050405020304" pitchFamily="18" charset="0"/>
                          </a:rPr>
                        </m:ctrlPr>
                      </m:sSupPr>
                      <m:e>
                        <m:r>
                          <a:rPr lang="en-US" sz="2000" i="1" kern="100">
                            <a:latin typeface="Cambria Math" panose="02040503050406030204" pitchFamily="18" charset="0"/>
                            <a:ea typeface="Calibri" panose="020F0502020204030204" pitchFamily="34" charset="0"/>
                            <a:cs typeface="Times New Roman" panose="02020603050405020304" pitchFamily="18" charset="0"/>
                          </a:rPr>
                          <m:t>10</m:t>
                        </m:r>
                      </m:e>
                      <m:sup>
                        <m:r>
                          <a:rPr lang="en-US" sz="2000" i="1" kern="100">
                            <a:latin typeface="Cambria Math" panose="02040503050406030204" pitchFamily="18" charset="0"/>
                            <a:ea typeface="Calibri" panose="020F0502020204030204" pitchFamily="34" charset="0"/>
                            <a:cs typeface="Times New Roman" panose="02020603050405020304" pitchFamily="18" charset="0"/>
                          </a:rPr>
                          <m:t>−31</m:t>
                        </m:r>
                      </m:sup>
                    </m:sSup>
                    <m:r>
                      <a:rPr lang="en-US" sz="2000" i="1" kern="100">
                        <a:latin typeface="Cambria Math" panose="02040503050406030204" pitchFamily="18" charset="0"/>
                        <a:ea typeface="Calibri" panose="020F0502020204030204" pitchFamily="34" charset="0"/>
                        <a:cs typeface="Times New Roman" panose="02020603050405020304" pitchFamily="18" charset="0"/>
                      </a:rPr>
                      <m:t>𝑘𝑔</m:t>
                    </m:r>
                  </m:oMath>
                </a14:m>
                <a:r>
                  <a:rPr lang="en-US" sz="2400" kern="100" dirty="0">
                    <a:latin typeface="Times New Roman" panose="02020603050405020304" pitchFamily="18" charset="0"/>
                    <a:ea typeface="Calibri" panose="020F0502020204030204" pitchFamily="34" charset="0"/>
                    <a:cs typeface="Times New Roman" panose="02020603050405020304" pitchFamily="18" charset="0"/>
                  </a:rPr>
                  <a:t> is the mass of the electron,</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 pos="1989455" algn="l"/>
                  </a:tabLst>
                </a:pPr>
                <a14:m>
                  <m:oMath xmlns:m="http://schemas.openxmlformats.org/officeDocument/2006/math">
                    <m:r>
                      <a:rPr lang="en-US" sz="2000" i="1" kern="100">
                        <a:latin typeface="Cambria Math" panose="02040503050406030204" pitchFamily="18" charset="0"/>
                        <a:ea typeface="Calibri" panose="020F0502020204030204" pitchFamily="34" charset="0"/>
                        <a:cs typeface="Times New Roman" panose="02020603050405020304" pitchFamily="18" charset="0"/>
                      </a:rPr>
                      <m:t>𝑎</m:t>
                    </m:r>
                    <m:r>
                      <a:rPr lang="en-US" sz="2000" i="1" kern="100">
                        <a:latin typeface="Cambria Math" panose="02040503050406030204" pitchFamily="18" charset="0"/>
                        <a:ea typeface="Calibri" panose="020F0502020204030204" pitchFamily="34" charset="0"/>
                        <a:cs typeface="Times New Roman" panose="02020603050405020304" pitchFamily="18" charset="0"/>
                      </a:rPr>
                      <m:t>=</m:t>
                    </m:r>
                    <m:sSup>
                      <m:sSupPr>
                        <m:ctrlPr>
                          <a:rPr lang="en-US" sz="2000" i="1" kern="100">
                            <a:latin typeface="Cambria Math" panose="02040503050406030204" pitchFamily="18" charset="0"/>
                            <a:ea typeface="Calibri" panose="020F0502020204030204" pitchFamily="34" charset="0"/>
                            <a:cs typeface="Times New Roman" panose="02020603050405020304" pitchFamily="18" charset="0"/>
                          </a:rPr>
                        </m:ctrlPr>
                      </m:sSupPr>
                      <m:e>
                        <m:r>
                          <a:rPr lang="en-US" sz="2000" i="1" kern="100">
                            <a:latin typeface="Cambria Math" panose="02040503050406030204" pitchFamily="18" charset="0"/>
                            <a:ea typeface="Calibri" panose="020F0502020204030204" pitchFamily="34" charset="0"/>
                            <a:cs typeface="Times New Roman" panose="02020603050405020304" pitchFamily="18" charset="0"/>
                          </a:rPr>
                          <m:t>8.25×10</m:t>
                        </m:r>
                      </m:e>
                      <m:sup>
                        <m:r>
                          <a:rPr lang="en-US" sz="2000" i="1" kern="100">
                            <a:latin typeface="Cambria Math" panose="02040503050406030204" pitchFamily="18" charset="0"/>
                            <a:ea typeface="Calibri" panose="020F0502020204030204" pitchFamily="34" charset="0"/>
                            <a:cs typeface="Times New Roman" panose="02020603050405020304" pitchFamily="18" charset="0"/>
                          </a:rPr>
                          <m:t>18</m:t>
                        </m:r>
                      </m:sup>
                    </m:sSup>
                    <m:r>
                      <a:rPr lang="en-US" sz="2000" i="1" kern="100">
                        <a:latin typeface="Cambria Math" panose="02040503050406030204" pitchFamily="18" charset="0"/>
                        <a:ea typeface="Calibri" panose="020F0502020204030204" pitchFamily="34" charset="0"/>
                        <a:cs typeface="Times New Roman" panose="02020603050405020304" pitchFamily="18" charset="0"/>
                      </a:rPr>
                      <m:t> </m:t>
                    </m:r>
                    <m:r>
                      <a:rPr lang="en-US" sz="2000" i="1" kern="100">
                        <a:latin typeface="Cambria Math" panose="02040503050406030204" pitchFamily="18" charset="0"/>
                        <a:ea typeface="Calibri" panose="020F0502020204030204" pitchFamily="34" charset="0"/>
                        <a:cs typeface="Times New Roman" panose="02020603050405020304" pitchFamily="18" charset="0"/>
                      </a:rPr>
                      <m:t>𝑚</m:t>
                    </m:r>
                    <m:r>
                      <a:rPr lang="en-US" sz="2000" i="1" kern="100">
                        <a:latin typeface="Cambria Math" panose="02040503050406030204" pitchFamily="18" charset="0"/>
                        <a:ea typeface="Calibri" panose="020F0502020204030204" pitchFamily="34" charset="0"/>
                        <a:cs typeface="Times New Roman" panose="02020603050405020304" pitchFamily="18" charset="0"/>
                      </a:rPr>
                      <m:t>/</m:t>
                    </m:r>
                    <m:sSup>
                      <m:sSupPr>
                        <m:ctrlPr>
                          <a:rPr lang="en-US" sz="2000" i="1" kern="100">
                            <a:latin typeface="Cambria Math" panose="02040503050406030204" pitchFamily="18" charset="0"/>
                            <a:ea typeface="Calibri" panose="020F0502020204030204" pitchFamily="34" charset="0"/>
                            <a:cs typeface="Times New Roman" panose="02020603050405020304" pitchFamily="18" charset="0"/>
                          </a:rPr>
                        </m:ctrlPr>
                      </m:sSupPr>
                      <m:e>
                        <m:r>
                          <a:rPr lang="en-US" sz="2000" i="1" kern="100">
                            <a:latin typeface="Cambria Math" panose="02040503050406030204" pitchFamily="18" charset="0"/>
                            <a:ea typeface="Calibri" panose="020F0502020204030204" pitchFamily="34" charset="0"/>
                            <a:cs typeface="Times New Roman" panose="02020603050405020304" pitchFamily="18" charset="0"/>
                          </a:rPr>
                          <m:t>𝑠</m:t>
                        </m:r>
                      </m:e>
                      <m:sup>
                        <m:r>
                          <a:rPr lang="en-US" sz="2000" i="1" kern="100">
                            <a:latin typeface="Cambria Math" panose="02040503050406030204" pitchFamily="18" charset="0"/>
                            <a:ea typeface="Calibri" panose="020F0502020204030204" pitchFamily="34" charset="0"/>
                            <a:cs typeface="Times New Roman" panose="02020603050405020304" pitchFamily="18" charset="0"/>
                          </a:rPr>
                          <m:t>2</m:t>
                        </m:r>
                      </m:sup>
                    </m:sSup>
                  </m:oMath>
                </a14:m>
                <a:r>
                  <a:rPr lang="en-US" sz="2400" kern="100" dirty="0">
                    <a:latin typeface="Times New Roman" panose="02020603050405020304" pitchFamily="18" charset="0"/>
                    <a:ea typeface="Calibri" panose="020F0502020204030204" pitchFamily="34" charset="0"/>
                    <a:cs typeface="Times New Roman" panose="02020603050405020304" pitchFamily="18" charset="0"/>
                  </a:rPr>
                  <a:t>, is the acceleration of the electron</a:t>
                </a:r>
                <a:r>
                  <a:rPr lang="en-US" sz="1100" kern="100" dirty="0">
                    <a:latin typeface="Times New Roman" panose="02020603050405020304" pitchFamily="18" charset="0"/>
                    <a:ea typeface="Calibri" panose="020F0502020204030204" pitchFamily="34" charset="0"/>
                    <a:cs typeface="Times New Roman" panose="02020603050405020304" pitchFamily="18" charset="0"/>
                  </a:rPr>
                  <a:t>.</a:t>
                </a:r>
                <a:endParaRPr lang="en-US" sz="1100" kern="1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4" name="Rectangle 13">
                <a:extLst>
                  <a:ext uri="{FF2B5EF4-FFF2-40B4-BE49-F238E27FC236}">
                    <a16:creationId xmlns:a16="http://schemas.microsoft.com/office/drawing/2014/main" id="{557E2F07-0C3C-4CAD-867E-1ACE94A0A84D}"/>
                  </a:ext>
                </a:extLst>
              </p:cNvPr>
              <p:cNvSpPr>
                <a:spLocks noRot="1" noChangeAspect="1" noMove="1" noResize="1" noEditPoints="1" noAdjustHandles="1" noChangeArrowheads="1" noChangeShapeType="1" noTextEdit="1"/>
              </p:cNvSpPr>
              <p:nvPr/>
            </p:nvSpPr>
            <p:spPr>
              <a:xfrm>
                <a:off x="247473" y="4668540"/>
                <a:ext cx="8133127" cy="1455911"/>
              </a:xfrm>
              <a:prstGeom prst="rect">
                <a:avLst/>
              </a:prstGeom>
              <a:blipFill>
                <a:blip r:embed="rId7"/>
                <a:stretch>
                  <a:fillRect l="-1199" t="-3347" b="-87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ADDC595-9AD4-49F3-B294-3EDCD37537D0}"/>
                  </a:ext>
                </a:extLst>
              </p:cNvPr>
              <p:cNvSpPr txBox="1"/>
              <p:nvPr/>
            </p:nvSpPr>
            <p:spPr>
              <a:xfrm>
                <a:off x="1248943" y="1722661"/>
                <a:ext cx="6939835" cy="429092"/>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Where sin(</a:t>
                </a:r>
                <a14:m>
                  <m:oMath xmlns:m="http://schemas.openxmlformats.org/officeDocument/2006/math">
                    <m:r>
                      <a:rPr lang="en-US" sz="2000" i="1" smtClean="0">
                        <a:latin typeface="Cambria Math" panose="02040503050406030204" pitchFamily="18" charset="0"/>
                        <a:ea typeface="Cambria Math" panose="02040503050406030204" pitchFamily="18" charset="0"/>
                      </a:rPr>
                      <m:t>𝜃</m:t>
                    </m:r>
                  </m:oMath>
                </a14:m>
                <a:r>
                  <a:rPr lang="en-US" sz="2000" dirty="0">
                    <a:latin typeface="Times New Roman" panose="02020603050405020304" pitchFamily="18" charset="0"/>
                    <a:cs typeface="Times New Roman" panose="02020603050405020304" pitchFamily="18" charset="0"/>
                  </a:rPr>
                  <a:t>)=2/</a:t>
                </a:r>
                <a14:m>
                  <m:oMath xmlns:m="http://schemas.openxmlformats.org/officeDocument/2006/math">
                    <m:rad>
                      <m:radPr>
                        <m:degHide m:val="on"/>
                        <m:ctrlPr>
                          <a:rPr lang="en-US" sz="2000" i="1" smtClean="0">
                            <a:latin typeface="Cambria Math" panose="02040503050406030204" pitchFamily="18" charset="0"/>
                            <a:cs typeface="Times New Roman" panose="02020603050405020304" pitchFamily="18" charset="0"/>
                          </a:rPr>
                        </m:ctrlPr>
                      </m:radPr>
                      <m:deg/>
                      <m:e>
                        <m:r>
                          <a:rPr lang="en-US" sz="2000" b="0" i="1" smtClean="0">
                            <a:latin typeface="Cambria Math" panose="02040503050406030204" pitchFamily="18" charset="0"/>
                            <a:cs typeface="Times New Roman" panose="02020603050405020304" pitchFamily="18" charset="0"/>
                          </a:rPr>
                          <m:t>13</m:t>
                        </m:r>
                      </m:e>
                    </m:rad>
                  </m:oMath>
                </a14:m>
                <a:r>
                  <a:rPr lang="en-US" sz="2000" dirty="0">
                    <a:latin typeface="Times New Roman" panose="02020603050405020304" pitchFamily="18" charset="0"/>
                    <a:cs typeface="Times New Roman" panose="02020603050405020304" pitchFamily="18" charset="0"/>
                  </a:rPr>
                  <a:t> and </a:t>
                </a:r>
                <a14:m>
                  <m:oMath xmlns:m="http://schemas.openxmlformats.org/officeDocument/2006/math">
                    <m:sSup>
                      <m:sSupPr>
                        <m:ctrlPr>
                          <a:rPr lang="en-US" sz="2000" i="1" smtClean="0">
                            <a:latin typeface="Cambria Math" panose="02040503050406030204" pitchFamily="18" charset="0"/>
                            <a:cs typeface="Times New Roman" panose="02020603050405020304" pitchFamily="18" charset="0"/>
                          </a:rPr>
                        </m:ctrlPr>
                      </m:sSupPr>
                      <m:e>
                        <m:r>
                          <a:rPr lang="en-US" sz="2000" b="0" i="1" smtClean="0">
                            <a:latin typeface="Cambria Math" panose="02040503050406030204" pitchFamily="18" charset="0"/>
                            <a:cs typeface="Times New Roman" panose="02020603050405020304" pitchFamily="18" charset="0"/>
                          </a:rPr>
                          <m:t>𝑟</m:t>
                        </m:r>
                      </m:e>
                      <m:sup>
                        <m:r>
                          <a:rPr lang="en-US" sz="2000" b="0" i="1" smtClean="0">
                            <a:latin typeface="Cambria Math" panose="02040503050406030204" pitchFamily="18" charset="0"/>
                            <a:cs typeface="Times New Roman" panose="02020603050405020304" pitchFamily="18" charset="0"/>
                          </a:rPr>
                          <m:t>2</m:t>
                        </m:r>
                      </m:sup>
                    </m:sSup>
                    <m:r>
                      <a:rPr lang="en-US" sz="2000" b="0" i="1" smtClean="0">
                        <a:latin typeface="Cambria Math" panose="02040503050406030204" pitchFamily="18" charset="0"/>
                        <a:cs typeface="Times New Roman" panose="02020603050405020304" pitchFamily="18" charset="0"/>
                      </a:rPr>
                      <m:t>=</m:t>
                    </m:r>
                    <m:sSup>
                      <m:sSupPr>
                        <m:ctrlPr>
                          <a:rPr lang="en-US" sz="2000" b="0" i="1" smtClean="0">
                            <a:latin typeface="Cambria Math" panose="02040503050406030204" pitchFamily="18" charset="0"/>
                            <a:cs typeface="Times New Roman" panose="02020603050405020304" pitchFamily="18" charset="0"/>
                          </a:rPr>
                        </m:ctrlPr>
                      </m:sSupPr>
                      <m:e>
                        <m:r>
                          <a:rPr lang="en-US" sz="2000" b="0" i="1" smtClean="0">
                            <a:latin typeface="Cambria Math" panose="02040503050406030204" pitchFamily="18" charset="0"/>
                            <a:cs typeface="Times New Roman" panose="02020603050405020304" pitchFamily="18" charset="0"/>
                          </a:rPr>
                          <m:t>0.02</m:t>
                        </m:r>
                      </m:e>
                      <m:sup>
                        <m:r>
                          <a:rPr lang="en-US" sz="2000" b="0" i="1" smtClean="0">
                            <a:latin typeface="Cambria Math" panose="02040503050406030204" pitchFamily="18" charset="0"/>
                            <a:cs typeface="Times New Roman" panose="02020603050405020304" pitchFamily="18" charset="0"/>
                          </a:rPr>
                          <m:t>2</m:t>
                        </m:r>
                      </m:sup>
                    </m:sSup>
                    <m:r>
                      <a:rPr lang="en-US" sz="2000" b="0" i="1" smtClean="0">
                        <a:latin typeface="Cambria Math" panose="02040503050406030204" pitchFamily="18" charset="0"/>
                        <a:cs typeface="Times New Roman" panose="02020603050405020304" pitchFamily="18" charset="0"/>
                      </a:rPr>
                      <m:t>+</m:t>
                    </m:r>
                    <m:sSup>
                      <m:sSupPr>
                        <m:ctrlPr>
                          <a:rPr lang="en-US" sz="2000" b="0" i="1" smtClean="0">
                            <a:latin typeface="Cambria Math" panose="02040503050406030204" pitchFamily="18" charset="0"/>
                            <a:cs typeface="Times New Roman" panose="02020603050405020304" pitchFamily="18" charset="0"/>
                          </a:rPr>
                        </m:ctrlPr>
                      </m:sSupPr>
                      <m:e>
                        <m:r>
                          <a:rPr lang="en-US" sz="2000" b="0" i="1" smtClean="0">
                            <a:latin typeface="Cambria Math" panose="02040503050406030204" pitchFamily="18" charset="0"/>
                            <a:cs typeface="Times New Roman" panose="02020603050405020304" pitchFamily="18" charset="0"/>
                          </a:rPr>
                          <m:t>0.03</m:t>
                        </m:r>
                      </m:e>
                      <m:sup>
                        <m:r>
                          <a:rPr lang="en-US" sz="2000" b="0" i="1" smtClean="0">
                            <a:latin typeface="Cambria Math" panose="02040503050406030204" pitchFamily="18" charset="0"/>
                            <a:cs typeface="Times New Roman" panose="02020603050405020304" pitchFamily="18" charset="0"/>
                          </a:rPr>
                          <m:t>2</m:t>
                        </m:r>
                      </m:sup>
                    </m:sSup>
                    <m:r>
                      <a:rPr lang="en-US" sz="2000" b="0" i="1" smtClean="0">
                        <a:latin typeface="Cambria Math" panose="02040503050406030204" pitchFamily="18" charset="0"/>
                        <a:cs typeface="Times New Roman" panose="02020603050405020304" pitchFamily="18" charset="0"/>
                      </a:rPr>
                      <m:t>=0.013</m:t>
                    </m:r>
                  </m:oMath>
                </a14:m>
                <a:endParaRPr lang="en-US" sz="2000" dirty="0">
                  <a:latin typeface="Times New Roman" panose="02020603050405020304" pitchFamily="18" charset="0"/>
                  <a:cs typeface="Times New Roman" panose="02020603050405020304" pitchFamily="18" charset="0"/>
                </a:endParaRPr>
              </a:p>
            </p:txBody>
          </p:sp>
        </mc:Choice>
        <mc:Fallback xmlns="">
          <p:sp>
            <p:nvSpPr>
              <p:cNvPr id="15" name="TextBox 14">
                <a:extLst>
                  <a:ext uri="{FF2B5EF4-FFF2-40B4-BE49-F238E27FC236}">
                    <a16:creationId xmlns:a16="http://schemas.microsoft.com/office/drawing/2014/main" id="{3ADDC595-9AD4-49F3-B294-3EDCD37537D0}"/>
                  </a:ext>
                </a:extLst>
              </p:cNvPr>
              <p:cNvSpPr txBox="1">
                <a:spLocks noRot="1" noChangeAspect="1" noMove="1" noResize="1" noEditPoints="1" noAdjustHandles="1" noChangeArrowheads="1" noChangeShapeType="1" noTextEdit="1"/>
              </p:cNvSpPr>
              <p:nvPr/>
            </p:nvSpPr>
            <p:spPr>
              <a:xfrm>
                <a:off x="1248943" y="1722661"/>
                <a:ext cx="6939835" cy="429092"/>
              </a:xfrm>
              <a:prstGeom prst="rect">
                <a:avLst/>
              </a:prstGeom>
              <a:blipFill>
                <a:blip r:embed="rId8"/>
                <a:stretch>
                  <a:fillRect l="-967" t="-1429" b="-25714"/>
                </a:stretch>
              </a:blipFill>
            </p:spPr>
            <p:txBody>
              <a:bodyPr/>
              <a:lstStyle/>
              <a:p>
                <a:r>
                  <a:rPr lang="en-US">
                    <a:noFill/>
                  </a:rPr>
                  <a:t> </a:t>
                </a:r>
              </a:p>
            </p:txBody>
          </p:sp>
        </mc:Fallback>
      </mc:AlternateContent>
    </p:spTree>
    <p:extLst>
      <p:ext uri="{BB962C8B-B14F-4D97-AF65-F5344CB8AC3E}">
        <p14:creationId xmlns:p14="http://schemas.microsoft.com/office/powerpoint/2010/main" val="2376648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8: ANSWER</a:t>
            </a:r>
          </a:p>
        </p:txBody>
      </p:sp>
      <mc:AlternateContent xmlns:mc="http://schemas.openxmlformats.org/markup-compatibility/2006" xmlns:a14="http://schemas.microsoft.com/office/drawing/2010/main">
        <mc:Choice Requires="a14">
          <p:sp>
            <p:nvSpPr>
              <p:cNvPr id="8" name="Rectangle 18">
                <a:extLst>
                  <a:ext uri="{FF2B5EF4-FFF2-40B4-BE49-F238E27FC236}">
                    <a16:creationId xmlns:a16="http://schemas.microsoft.com/office/drawing/2014/main" id="{5EEF21D8-E621-436B-8AEB-69574937C03E}"/>
                  </a:ext>
                </a:extLst>
              </p:cNvPr>
              <p:cNvSpPr>
                <a:spLocks noChangeArrowheads="1"/>
              </p:cNvSpPr>
              <p:nvPr/>
            </p:nvSpPr>
            <p:spPr bwMode="auto">
              <a:xfrm>
                <a:off x="33577" y="733549"/>
                <a:ext cx="6898813" cy="461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342900" lvl="0" indent="-342900" eaLnBrk="0" fontAlgn="base" hangingPunct="0">
                  <a:spcBef>
                    <a:spcPct val="0"/>
                  </a:spcBef>
                  <a:spcAft>
                    <a:spcPct val="0"/>
                  </a:spcAft>
                  <a:buSzTx/>
                  <a:buFont typeface="Wingdings" panose="05000000000000000000" pitchFamily="2" charset="2"/>
                  <a:buChar char="v"/>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 </a:t>
                </a:r>
                <a:r>
                  <a:rPr lang="en-US" sz="2400" dirty="0">
                    <a:ea typeface="Calibri" panose="020F0502020204030204" pitchFamily="34" charset="0"/>
                  </a:rPr>
                  <a:t>Calculate the charges </a:t>
                </a: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ea typeface="Calibri" panose="020F0502020204030204" pitchFamily="34" charset="0"/>
                            <a:cs typeface="Times New Roman" panose="02020603050405020304" pitchFamily="18" charset="0"/>
                          </a:rPr>
                          <m:t>𝑞</m:t>
                        </m:r>
                      </m:e>
                      <m:sub>
                        <m:r>
                          <a:rPr lang="en-US" sz="2400" i="1">
                            <a:latin typeface="Cambria Math" panose="02040503050406030204" pitchFamily="18" charset="0"/>
                            <a:ea typeface="Calibri" panose="020F0502020204030204" pitchFamily="34" charset="0"/>
                            <a:cs typeface="Times New Roman" panose="02020603050405020304" pitchFamily="18" charset="0"/>
                          </a:rPr>
                          <m:t>1</m:t>
                        </m:r>
                      </m:sub>
                    </m:sSub>
                    <m:r>
                      <a:rPr lang="en-US" sz="2400" i="1">
                        <a:latin typeface="Cambria Math" panose="02040503050406030204" pitchFamily="18" charset="0"/>
                        <a:ea typeface="Calibri" panose="020F0502020204030204" pitchFamily="34" charset="0"/>
                        <a:cs typeface="Times New Roman" panose="02020603050405020304" pitchFamily="18" charset="0"/>
                      </a:rPr>
                      <m:t> </m:t>
                    </m:r>
                    <m:r>
                      <a:rPr lang="en-US" sz="2400" i="1">
                        <a:latin typeface="Cambria Math" panose="02040503050406030204" pitchFamily="18" charset="0"/>
                        <a:ea typeface="Calibri" panose="020F0502020204030204" pitchFamily="34" charset="0"/>
                        <a:cs typeface="Times New Roman" panose="02020603050405020304" pitchFamily="18" charset="0"/>
                      </a:rPr>
                      <m:t>𝑎𝑛𝑑</m:t>
                    </m:r>
                    <m:r>
                      <a:rPr lang="en-US" sz="2400" i="1">
                        <a:latin typeface="Cambria Math" panose="02040503050406030204" pitchFamily="18" charset="0"/>
                        <a:ea typeface="Calibri" panose="020F0502020204030204" pitchFamily="34" charset="0"/>
                        <a:cs typeface="Times New Roman" panose="02020603050405020304" pitchFamily="18" charset="0"/>
                      </a:rPr>
                      <m:t> </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ea typeface="Calibri" panose="020F0502020204030204" pitchFamily="34" charset="0"/>
                            <a:cs typeface="Times New Roman" panose="02020603050405020304" pitchFamily="18" charset="0"/>
                          </a:rPr>
                          <m:t>𝑞</m:t>
                        </m:r>
                      </m:e>
                      <m:sub>
                        <m:r>
                          <a:rPr lang="en-US" sz="2400" i="1">
                            <a:latin typeface="Cambria Math" panose="02040503050406030204" pitchFamily="18" charset="0"/>
                            <a:ea typeface="Calibri" panose="020F0502020204030204" pitchFamily="34" charset="0"/>
                            <a:cs typeface="Times New Roman" panose="02020603050405020304" pitchFamily="18" charset="0"/>
                          </a:rPr>
                          <m:t>2</m:t>
                        </m:r>
                      </m:sub>
                    </m:sSub>
                  </m:oMath>
                </a14:m>
                <a:r>
                  <a:rPr lang="en-US" sz="2400" dirty="0">
                    <a:ea typeface="Calibri" panose="020F0502020204030204" pitchFamily="34" charset="0"/>
                  </a:rPr>
                  <a:t> </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mc:Choice>
        <mc:Fallback xmlns="">
          <p:sp>
            <p:nvSpPr>
              <p:cNvPr id="8" name="Rectangle 18">
                <a:extLst>
                  <a:ext uri="{FF2B5EF4-FFF2-40B4-BE49-F238E27FC236}">
                    <a16:creationId xmlns:a16="http://schemas.microsoft.com/office/drawing/2014/main" id="{5EEF21D8-E621-436B-8AEB-69574937C03E}"/>
                  </a:ext>
                </a:extLst>
              </p:cNvPr>
              <p:cNvSpPr>
                <a:spLocks noRot="1" noChangeAspect="1" noMove="1" noResize="1" noEditPoints="1" noAdjustHandles="1" noChangeArrowheads="1" noChangeShapeType="1" noTextEdit="1"/>
              </p:cNvSpPr>
              <p:nvPr/>
            </p:nvSpPr>
            <p:spPr bwMode="auto">
              <a:xfrm>
                <a:off x="33577" y="733549"/>
                <a:ext cx="6898813" cy="461665"/>
              </a:xfrm>
              <a:prstGeom prst="rect">
                <a:avLst/>
              </a:prstGeom>
              <a:blipFill>
                <a:blip r:embed="rId2"/>
                <a:stretch>
                  <a:fillRect l="-1238" t="-10526" b="-2894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2" name="Rectangle 1">
            <a:extLst>
              <a:ext uri="{FF2B5EF4-FFF2-40B4-BE49-F238E27FC236}">
                <a16:creationId xmlns:a16="http://schemas.microsoft.com/office/drawing/2014/main" id="{1D51D899-723C-4BF3-9916-68997A163F26}"/>
              </a:ext>
            </a:extLst>
          </p:cNvPr>
          <p:cNvSpPr/>
          <p:nvPr/>
        </p:nvSpPr>
        <p:spPr>
          <a:xfrm>
            <a:off x="181290" y="1316919"/>
            <a:ext cx="4052713" cy="468077"/>
          </a:xfrm>
          <a:prstGeom prst="rect">
            <a:avLst/>
          </a:prstGeom>
        </p:spPr>
        <p:txBody>
          <a:bodyPr wrap="none">
            <a:spAutoFit/>
          </a:bodyPr>
          <a:lstStyle/>
          <a:p>
            <a:pPr>
              <a:lnSpc>
                <a:spcPct val="107000"/>
              </a:lnSpc>
              <a:spcAft>
                <a:spcPts val="800"/>
              </a:spcAft>
              <a:tabLst>
                <a:tab pos="1989455" algn="l"/>
              </a:tabLst>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Equating the force expressions:</a:t>
            </a:r>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ED889AC0-4C44-428F-AFA1-91237C78918B}"/>
                  </a:ext>
                </a:extLst>
              </p:cNvPr>
              <p:cNvSpPr/>
              <p:nvPr/>
            </p:nvSpPr>
            <p:spPr>
              <a:xfrm>
                <a:off x="4572000" y="1405070"/>
                <a:ext cx="2255554"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𝑒</m:t>
                      </m:r>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𝐸</m:t>
                          </m:r>
                        </m:e>
                        <m:sub>
                          <m:r>
                            <a:rPr lang="en-US" sz="2000" i="1">
                              <a:latin typeface="Cambria Math" panose="02040503050406030204" pitchFamily="18" charset="0"/>
                            </a:rPr>
                            <m:t>𝑛𝑒𝑡</m:t>
                          </m:r>
                        </m:sub>
                      </m:sSub>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𝑚</m:t>
                          </m:r>
                        </m:e>
                        <m:sub>
                          <m:r>
                            <a:rPr lang="en-US" sz="2000" i="1">
                              <a:latin typeface="Cambria Math" panose="02040503050406030204" pitchFamily="18" charset="0"/>
                            </a:rPr>
                            <m:t>𝑒</m:t>
                          </m:r>
                        </m:sub>
                      </m:sSub>
                      <m:r>
                        <a:rPr lang="en-US" sz="2000">
                          <a:latin typeface="Cambria Math" panose="02040503050406030204" pitchFamily="18" charset="0"/>
                        </a:rPr>
                        <m:t>×</m:t>
                      </m:r>
                      <m:r>
                        <a:rPr lang="en-US" sz="2000" i="1">
                          <a:latin typeface="Cambria Math" panose="02040503050406030204" pitchFamily="18" charset="0"/>
                        </a:rPr>
                        <m:t>𝑎</m:t>
                      </m:r>
                    </m:oMath>
                  </m:oMathPara>
                </a14:m>
                <a:endParaRPr lang="en-US" sz="2000" dirty="0"/>
              </a:p>
            </p:txBody>
          </p:sp>
        </mc:Choice>
        <mc:Fallback xmlns="">
          <p:sp>
            <p:nvSpPr>
              <p:cNvPr id="6" name="Rectangle 5">
                <a:extLst>
                  <a:ext uri="{FF2B5EF4-FFF2-40B4-BE49-F238E27FC236}">
                    <a16:creationId xmlns:a16="http://schemas.microsoft.com/office/drawing/2014/main" id="{ED889AC0-4C44-428F-AFA1-91237C78918B}"/>
                  </a:ext>
                </a:extLst>
              </p:cNvPr>
              <p:cNvSpPr>
                <a:spLocks noRot="1" noChangeAspect="1" noMove="1" noResize="1" noEditPoints="1" noAdjustHandles="1" noChangeArrowheads="1" noChangeShapeType="1" noTextEdit="1"/>
              </p:cNvSpPr>
              <p:nvPr/>
            </p:nvSpPr>
            <p:spPr>
              <a:xfrm>
                <a:off x="4572000" y="1405070"/>
                <a:ext cx="2255554" cy="400110"/>
              </a:xfrm>
              <a:prstGeom prst="rect">
                <a:avLst/>
              </a:prstGeom>
              <a:blipFill>
                <a:blip r:embed="rId3"/>
                <a:stretch>
                  <a:fillRect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82CBF1AA-7E86-45B6-B8E0-D938E99DCCB6}"/>
                  </a:ext>
                </a:extLst>
              </p:cNvPr>
              <p:cNvSpPr/>
              <p:nvPr/>
            </p:nvSpPr>
            <p:spPr>
              <a:xfrm>
                <a:off x="258366" y="1990441"/>
                <a:ext cx="2021964" cy="400110"/>
              </a:xfrm>
              <a:prstGeom prst="rect">
                <a:avLst/>
              </a:prstGeom>
            </p:spPr>
            <p:txBody>
              <a:bodyPr wrap="none">
                <a:spAutoFit/>
              </a:bodyPr>
              <a:lstStyle/>
              <a:p>
                <a:r>
                  <a:rPr lang="en-US" sz="2000" dirty="0">
                    <a:latin typeface="Times New Roman" panose="02020603050405020304" pitchFamily="18" charset="0"/>
                    <a:ea typeface="Calibri" panose="020F0502020204030204" pitchFamily="34" charset="0"/>
                    <a:cs typeface="Times New Roman" panose="02020603050405020304" pitchFamily="18" charset="0"/>
                  </a:rPr>
                  <a:t>Substituting </a:t>
                </a:r>
                <a14:m>
                  <m:oMath xmlns:m="http://schemas.openxmlformats.org/officeDocument/2006/math">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ea typeface="Calibri" panose="020F0502020204030204" pitchFamily="34" charset="0"/>
                            <a:cs typeface="Times New Roman" panose="02020603050405020304" pitchFamily="18" charset="0"/>
                          </a:rPr>
                          <m:t>𝐸</m:t>
                        </m:r>
                      </m:e>
                      <m:sub>
                        <m:r>
                          <a:rPr lang="en-US" sz="2000" i="1">
                            <a:latin typeface="Cambria Math" panose="02040503050406030204" pitchFamily="18" charset="0"/>
                            <a:ea typeface="Calibri" panose="020F0502020204030204" pitchFamily="34" charset="0"/>
                            <a:cs typeface="Times New Roman" panose="02020603050405020304" pitchFamily="18" charset="0"/>
                          </a:rPr>
                          <m:t>𝑛𝑒𝑡</m:t>
                        </m:r>
                      </m:sub>
                    </m:sSub>
                  </m:oMath>
                </a14:m>
                <a:r>
                  <a:rPr lang="en-US" sz="2000" dirty="0">
                    <a:latin typeface="Times New Roman" panose="02020603050405020304" pitchFamily="18" charset="0"/>
                    <a:ea typeface="Calibri" panose="020F0502020204030204" pitchFamily="34"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mc:Choice>
        <mc:Fallback xmlns="">
          <p:sp>
            <p:nvSpPr>
              <p:cNvPr id="15" name="Rectangle 14">
                <a:extLst>
                  <a:ext uri="{FF2B5EF4-FFF2-40B4-BE49-F238E27FC236}">
                    <a16:creationId xmlns:a16="http://schemas.microsoft.com/office/drawing/2014/main" id="{82CBF1AA-7E86-45B6-B8E0-D938E99DCCB6}"/>
                  </a:ext>
                </a:extLst>
              </p:cNvPr>
              <p:cNvSpPr>
                <a:spLocks noRot="1" noChangeAspect="1" noMove="1" noResize="1" noEditPoints="1" noAdjustHandles="1" noChangeArrowheads="1" noChangeShapeType="1" noTextEdit="1"/>
              </p:cNvSpPr>
              <p:nvPr/>
            </p:nvSpPr>
            <p:spPr>
              <a:xfrm>
                <a:off x="258366" y="1990441"/>
                <a:ext cx="2021964" cy="400110"/>
              </a:xfrm>
              <a:prstGeom prst="rect">
                <a:avLst/>
              </a:prstGeom>
              <a:blipFill>
                <a:blip r:embed="rId4"/>
                <a:stretch>
                  <a:fillRect l="-3012" t="-9231" r="-2410" b="-2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90AE3D88-7E6F-4D84-A152-4B34214E5A2E}"/>
                  </a:ext>
                </a:extLst>
              </p:cNvPr>
              <p:cNvSpPr/>
              <p:nvPr/>
            </p:nvSpPr>
            <p:spPr>
              <a:xfrm>
                <a:off x="3130549" y="2043885"/>
                <a:ext cx="3548857" cy="68538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𝑒</m:t>
                      </m:r>
                      <m:r>
                        <a:rPr lang="en-US" sz="2000">
                          <a:latin typeface="Cambria Math" panose="02040503050406030204" pitchFamily="18" charset="0"/>
                        </a:rPr>
                        <m:t>×2×</m:t>
                      </m:r>
                      <m:sSub>
                        <m:sSubPr>
                          <m:ctrlPr>
                            <a:rPr lang="en-US" sz="2000" i="1">
                              <a:latin typeface="Cambria Math" panose="02040503050406030204" pitchFamily="18" charset="0"/>
                            </a:rPr>
                          </m:ctrlPr>
                        </m:sSubPr>
                        <m:e>
                          <m:r>
                            <a:rPr lang="en-US" sz="2000" i="1">
                              <a:latin typeface="Cambria Math" panose="02040503050406030204" pitchFamily="18" charset="0"/>
                            </a:rPr>
                            <m:t>𝑘</m:t>
                          </m:r>
                        </m:e>
                        <m:sub>
                          <m:r>
                            <a:rPr lang="en-US" sz="2000" i="1">
                              <a:latin typeface="Cambria Math" panose="02040503050406030204" pitchFamily="18" charset="0"/>
                            </a:rPr>
                            <m:t>𝑐</m:t>
                          </m:r>
                        </m:sub>
                      </m:sSub>
                      <m:f>
                        <m:fPr>
                          <m:ctrlPr>
                            <a:rPr lang="en-US" sz="2000" i="1">
                              <a:latin typeface="Cambria Math" panose="02040503050406030204" pitchFamily="18" charset="0"/>
                            </a:rPr>
                          </m:ctrlPr>
                        </m:fPr>
                        <m:num>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𝑞</m:t>
                              </m:r>
                            </m:e>
                          </m:d>
                        </m:num>
                        <m:den>
                          <m:sSup>
                            <m:sSupPr>
                              <m:ctrlPr>
                                <a:rPr lang="en-US" sz="2000" i="1">
                                  <a:latin typeface="Cambria Math" panose="02040503050406030204" pitchFamily="18" charset="0"/>
                                </a:rPr>
                              </m:ctrlPr>
                            </m:sSupPr>
                            <m:e>
                              <m:r>
                                <a:rPr lang="en-US" sz="2000" i="1">
                                  <a:latin typeface="Cambria Math" panose="02040503050406030204" pitchFamily="18" charset="0"/>
                                </a:rPr>
                                <m:t>𝑟</m:t>
                              </m:r>
                            </m:e>
                            <m:sup>
                              <m:r>
                                <a:rPr lang="en-US" sz="2000">
                                  <a:latin typeface="Cambria Math" panose="02040503050406030204" pitchFamily="18" charset="0"/>
                                </a:rPr>
                                <m:t>2</m:t>
                              </m:r>
                            </m:sup>
                          </m:sSup>
                        </m:den>
                      </m:f>
                      <m:r>
                        <m:rPr>
                          <m:nor/>
                        </m:rPr>
                        <a:rPr lang="en-US" sz="2000"/>
                        <m:t>sin</m:t>
                      </m:r>
                      <m:r>
                        <m:rPr>
                          <m:nor/>
                        </m:rPr>
                        <a:rPr lang="en-US" sz="2000"/>
                        <m:t>(</m:t>
                      </m:r>
                      <m:r>
                        <a:rPr lang="en-US" sz="2000" i="1">
                          <a:latin typeface="Cambria Math" panose="02040503050406030204" pitchFamily="18" charset="0"/>
                          <a:ea typeface="Cambria Math" panose="02040503050406030204" pitchFamily="18" charset="0"/>
                        </a:rPr>
                        <m:t>𝜃</m:t>
                      </m:r>
                      <m:r>
                        <m:rPr>
                          <m:nor/>
                        </m:rPr>
                        <a:rPr lang="en-US" sz="2000"/>
                        <m:t>)</m:t>
                      </m:r>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𝑚</m:t>
                          </m:r>
                        </m:e>
                        <m:sub>
                          <m:r>
                            <a:rPr lang="en-US" sz="2000" i="1">
                              <a:latin typeface="Cambria Math" panose="02040503050406030204" pitchFamily="18" charset="0"/>
                            </a:rPr>
                            <m:t>𝑒</m:t>
                          </m:r>
                        </m:sub>
                      </m:sSub>
                      <m:r>
                        <a:rPr lang="en-US" sz="2000">
                          <a:latin typeface="Cambria Math" panose="02040503050406030204" pitchFamily="18" charset="0"/>
                        </a:rPr>
                        <m:t>×</m:t>
                      </m:r>
                      <m:r>
                        <a:rPr lang="en-US" sz="2000" i="1">
                          <a:latin typeface="Cambria Math" panose="02040503050406030204" pitchFamily="18" charset="0"/>
                        </a:rPr>
                        <m:t>𝑎</m:t>
                      </m:r>
                    </m:oMath>
                  </m:oMathPara>
                </a14:m>
                <a:endParaRPr lang="en-US" sz="2000" dirty="0"/>
              </a:p>
            </p:txBody>
          </p:sp>
        </mc:Choice>
        <mc:Fallback xmlns="">
          <p:sp>
            <p:nvSpPr>
              <p:cNvPr id="16" name="Rectangle 15">
                <a:extLst>
                  <a:ext uri="{FF2B5EF4-FFF2-40B4-BE49-F238E27FC236}">
                    <a16:creationId xmlns:a16="http://schemas.microsoft.com/office/drawing/2014/main" id="{90AE3D88-7E6F-4D84-A152-4B34214E5A2E}"/>
                  </a:ext>
                </a:extLst>
              </p:cNvPr>
              <p:cNvSpPr>
                <a:spLocks noRot="1" noChangeAspect="1" noMove="1" noResize="1" noEditPoints="1" noAdjustHandles="1" noChangeArrowheads="1" noChangeShapeType="1" noTextEdit="1"/>
              </p:cNvSpPr>
              <p:nvPr/>
            </p:nvSpPr>
            <p:spPr>
              <a:xfrm>
                <a:off x="3130549" y="2043885"/>
                <a:ext cx="3548857" cy="68538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2086DE8E-9F9D-443C-8F18-B547F63D8469}"/>
                  </a:ext>
                </a:extLst>
              </p:cNvPr>
              <p:cNvSpPr/>
              <p:nvPr/>
            </p:nvSpPr>
            <p:spPr>
              <a:xfrm>
                <a:off x="3262850" y="2833959"/>
                <a:ext cx="2982291" cy="76181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000" i="1" smtClean="0">
                              <a:latin typeface="Cambria Math" panose="02040503050406030204" pitchFamily="18" charset="0"/>
                            </a:rPr>
                          </m:ctrlPr>
                        </m:dPr>
                        <m:e>
                          <m:r>
                            <a:rPr lang="en-US" sz="2000" i="1">
                              <a:latin typeface="Cambria Math" panose="02040503050406030204" pitchFamily="18" charset="0"/>
                            </a:rPr>
                            <m:t>𝑞</m:t>
                          </m:r>
                        </m:e>
                      </m:d>
                      <m:r>
                        <a:rPr lang="en-US" sz="2000">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𝑚</m:t>
                              </m:r>
                            </m:e>
                            <m:sub>
                              <m:r>
                                <a:rPr lang="en-US" sz="2000" i="1">
                                  <a:latin typeface="Cambria Math" panose="02040503050406030204" pitchFamily="18" charset="0"/>
                                </a:rPr>
                                <m:t>𝑒</m:t>
                              </m:r>
                            </m:sub>
                          </m:sSub>
                          <m:r>
                            <a:rPr lang="en-US" sz="2000">
                              <a:latin typeface="Cambria Math" panose="02040503050406030204" pitchFamily="18" charset="0"/>
                            </a:rPr>
                            <m:t>×</m:t>
                          </m:r>
                          <m:r>
                            <a:rPr lang="en-US" sz="2000" i="1">
                              <a:latin typeface="Cambria Math" panose="02040503050406030204" pitchFamily="18" charset="0"/>
                            </a:rPr>
                            <m:t>𝑎</m:t>
                          </m:r>
                          <m:r>
                            <a:rPr lang="en-US" sz="2000">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𝑟</m:t>
                              </m:r>
                            </m:e>
                            <m:sup>
                              <m:r>
                                <a:rPr lang="en-US" sz="2000">
                                  <a:latin typeface="Cambria Math" panose="02040503050406030204" pitchFamily="18" charset="0"/>
                                </a:rPr>
                                <m:t>2</m:t>
                              </m:r>
                            </m:sup>
                          </m:sSup>
                        </m:num>
                        <m:den>
                          <m:r>
                            <a:rPr lang="en-US" sz="2000" i="1">
                              <a:latin typeface="Cambria Math" panose="02040503050406030204" pitchFamily="18" charset="0"/>
                            </a:rPr>
                            <m:t>𝑒</m:t>
                          </m:r>
                          <m:r>
                            <a:rPr lang="en-US" sz="2000">
                              <a:latin typeface="Cambria Math" panose="02040503050406030204" pitchFamily="18" charset="0"/>
                            </a:rPr>
                            <m:t>×2×</m:t>
                          </m:r>
                          <m:sSub>
                            <m:sSubPr>
                              <m:ctrlPr>
                                <a:rPr lang="en-US" sz="2000" i="1">
                                  <a:latin typeface="Cambria Math" panose="02040503050406030204" pitchFamily="18" charset="0"/>
                                </a:rPr>
                              </m:ctrlPr>
                            </m:sSubPr>
                            <m:e>
                              <m:r>
                                <a:rPr lang="en-US" sz="2000" i="1">
                                  <a:latin typeface="Cambria Math" panose="02040503050406030204" pitchFamily="18" charset="0"/>
                                </a:rPr>
                                <m:t>𝑘</m:t>
                              </m:r>
                            </m:e>
                            <m:sub>
                              <m:r>
                                <a:rPr lang="en-US" sz="2000" i="1">
                                  <a:latin typeface="Cambria Math" panose="02040503050406030204" pitchFamily="18" charset="0"/>
                                </a:rPr>
                                <m:t>𝑐</m:t>
                              </m:r>
                            </m:sub>
                          </m:sSub>
                          <m:r>
                            <a:rPr lang="en-US" sz="2000">
                              <a:latin typeface="Cambria Math" panose="02040503050406030204" pitchFamily="18" charset="0"/>
                            </a:rPr>
                            <m:t>×</m:t>
                          </m:r>
                          <m:r>
                            <m:rPr>
                              <m:nor/>
                            </m:rPr>
                            <a:rPr lang="en-US" sz="2000"/>
                            <m:t>sin</m:t>
                          </m:r>
                          <m:r>
                            <m:rPr>
                              <m:nor/>
                            </m:rPr>
                            <a:rPr lang="en-US" sz="2000"/>
                            <m:t>(</m:t>
                          </m:r>
                          <m:r>
                            <a:rPr lang="en-US" sz="2000" i="1">
                              <a:latin typeface="Cambria Math" panose="02040503050406030204" pitchFamily="18" charset="0"/>
                              <a:ea typeface="Cambria Math" panose="02040503050406030204" pitchFamily="18" charset="0"/>
                            </a:rPr>
                            <m:t>𝜃</m:t>
                          </m:r>
                          <m:r>
                            <m:rPr>
                              <m:nor/>
                            </m:rPr>
                            <a:rPr lang="en-US" sz="2000"/>
                            <m:t>)</m:t>
                          </m:r>
                        </m:den>
                      </m:f>
                    </m:oMath>
                  </m:oMathPara>
                </a14:m>
                <a:endParaRPr lang="en-US" sz="2000" dirty="0"/>
              </a:p>
            </p:txBody>
          </p:sp>
        </mc:Choice>
        <mc:Fallback xmlns="">
          <p:sp>
            <p:nvSpPr>
              <p:cNvPr id="17" name="Rectangle 16">
                <a:extLst>
                  <a:ext uri="{FF2B5EF4-FFF2-40B4-BE49-F238E27FC236}">
                    <a16:creationId xmlns:a16="http://schemas.microsoft.com/office/drawing/2014/main" id="{2086DE8E-9F9D-443C-8F18-B547F63D8469}"/>
                  </a:ext>
                </a:extLst>
              </p:cNvPr>
              <p:cNvSpPr>
                <a:spLocks noRot="1" noChangeAspect="1" noMove="1" noResize="1" noEditPoints="1" noAdjustHandles="1" noChangeArrowheads="1" noChangeShapeType="1" noTextEdit="1"/>
              </p:cNvSpPr>
              <p:nvPr/>
            </p:nvSpPr>
            <p:spPr>
              <a:xfrm>
                <a:off x="3262850" y="2833959"/>
                <a:ext cx="2982291" cy="76181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7F3A005C-FA23-4F7B-825A-26D519B60A41}"/>
                  </a:ext>
                </a:extLst>
              </p:cNvPr>
              <p:cNvSpPr/>
              <p:nvPr/>
            </p:nvSpPr>
            <p:spPr>
              <a:xfrm>
                <a:off x="1502674" y="3785052"/>
                <a:ext cx="6898812" cy="8027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000" i="1" smtClean="0">
                              <a:latin typeface="Cambria Math" panose="02040503050406030204" pitchFamily="18" charset="0"/>
                            </a:rPr>
                          </m:ctrlPr>
                        </m:dPr>
                        <m:e>
                          <m:r>
                            <a:rPr lang="en-US" sz="2000" i="1">
                              <a:latin typeface="Cambria Math" panose="02040503050406030204" pitchFamily="18" charset="0"/>
                            </a:rPr>
                            <m:t>𝑞</m:t>
                          </m:r>
                        </m:e>
                      </m:d>
                      <m:r>
                        <a:rPr lang="en-US" sz="2000">
                          <a:latin typeface="Cambria Math" panose="02040503050406030204" pitchFamily="18" charset="0"/>
                        </a:rPr>
                        <m:t>=</m:t>
                      </m:r>
                      <m:f>
                        <m:fPr>
                          <m:ctrlPr>
                            <a:rPr lang="en-US" sz="2000" i="1">
                              <a:latin typeface="Cambria Math" panose="02040503050406030204" pitchFamily="18" charset="0"/>
                            </a:rPr>
                          </m:ctrlPr>
                        </m:fPr>
                        <m:num>
                          <m:d>
                            <m:dPr>
                              <m:ctrlPr>
                                <a:rPr lang="en-US" sz="2000" i="1">
                                  <a:latin typeface="Cambria Math" panose="02040503050406030204" pitchFamily="18" charset="0"/>
                                </a:rPr>
                              </m:ctrlPr>
                            </m:dPr>
                            <m:e>
                              <m:r>
                                <a:rPr lang="en-US" sz="2000">
                                  <a:latin typeface="Cambria Math" panose="02040503050406030204" pitchFamily="18" charset="0"/>
                                </a:rPr>
                                <m:t>9.11×</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US" sz="2000">
                                      <a:latin typeface="Cambria Math" panose="02040503050406030204" pitchFamily="18" charset="0"/>
                                    </a:rPr>
                                    <m:t>−31</m:t>
                                  </m:r>
                                </m:sup>
                              </m:sSup>
                              <m:r>
                                <a:rPr lang="en-US" sz="2000" i="1">
                                  <a:latin typeface="Cambria Math" panose="02040503050406030204" pitchFamily="18" charset="0"/>
                                </a:rPr>
                                <m:t>𝑘𝑔</m:t>
                              </m:r>
                            </m:e>
                          </m:d>
                          <m:r>
                            <a:rPr lang="en-US" sz="2000">
                              <a:latin typeface="Cambria Math" panose="02040503050406030204" pitchFamily="18" charset="0"/>
                            </a:rPr>
                            <m:t>×</m:t>
                          </m:r>
                          <m:d>
                            <m:dPr>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a:latin typeface="Cambria Math" panose="02040503050406030204" pitchFamily="18" charset="0"/>
                                    </a:rPr>
                                    <m:t>8.25×10</m:t>
                                  </m:r>
                                </m:e>
                                <m:sup>
                                  <m:r>
                                    <a:rPr lang="en-US" sz="2000">
                                      <a:latin typeface="Cambria Math" panose="02040503050406030204" pitchFamily="18" charset="0"/>
                                    </a:rPr>
                                    <m:t>18</m:t>
                                  </m:r>
                                </m:sup>
                              </m:sSup>
                              <m:r>
                                <a:rPr lang="en-US" sz="2000">
                                  <a:latin typeface="Cambria Math" panose="02040503050406030204" pitchFamily="18" charset="0"/>
                                </a:rPr>
                                <m:t> </m:t>
                              </m:r>
                              <m:f>
                                <m:fPr>
                                  <m:type m:val="lin"/>
                                  <m:ctrlPr>
                                    <a:rPr lang="en-US" sz="2000" i="1">
                                      <a:latin typeface="Cambria Math" panose="02040503050406030204" pitchFamily="18" charset="0"/>
                                    </a:rPr>
                                  </m:ctrlPr>
                                </m:fPr>
                                <m:num>
                                  <m:r>
                                    <a:rPr lang="en-US" sz="2000" i="1">
                                      <a:latin typeface="Cambria Math" panose="02040503050406030204" pitchFamily="18" charset="0"/>
                                    </a:rPr>
                                    <m:t>𝑚</m:t>
                                  </m:r>
                                </m:num>
                                <m:den>
                                  <m:sSup>
                                    <m:sSupPr>
                                      <m:ctrlPr>
                                        <a:rPr lang="en-US" sz="2000" i="1">
                                          <a:latin typeface="Cambria Math" panose="02040503050406030204" pitchFamily="18" charset="0"/>
                                        </a:rPr>
                                      </m:ctrlPr>
                                    </m:sSupPr>
                                    <m:e>
                                      <m:r>
                                        <a:rPr lang="en-US" sz="2000" i="1">
                                          <a:latin typeface="Cambria Math" panose="02040503050406030204" pitchFamily="18" charset="0"/>
                                        </a:rPr>
                                        <m:t>𝑠</m:t>
                                      </m:r>
                                    </m:e>
                                    <m:sup>
                                      <m:r>
                                        <a:rPr lang="en-US" sz="2000">
                                          <a:latin typeface="Cambria Math" panose="02040503050406030204" pitchFamily="18" charset="0"/>
                                        </a:rPr>
                                        <m:t>2</m:t>
                                      </m:r>
                                    </m:sup>
                                  </m:sSup>
                                </m:den>
                              </m:f>
                            </m:e>
                          </m:d>
                          <m:r>
                            <a:rPr lang="en-US" sz="2000">
                              <a:latin typeface="Cambria Math" panose="02040503050406030204" pitchFamily="18" charset="0"/>
                            </a:rPr>
                            <m:t>×</m:t>
                          </m:r>
                          <m:r>
                            <a:rPr lang="en-US" sz="2000" b="0" i="1" smtClean="0">
                              <a:latin typeface="Cambria Math" panose="02040503050406030204" pitchFamily="18" charset="0"/>
                            </a:rPr>
                            <m:t>(0.0013)</m:t>
                          </m:r>
                        </m:num>
                        <m:den>
                          <m:d>
                            <m:dPr>
                              <m:ctrlPr>
                                <a:rPr lang="en-US" sz="2000" i="1">
                                  <a:latin typeface="Cambria Math" panose="02040503050406030204" pitchFamily="18" charset="0"/>
                                </a:rPr>
                              </m:ctrlPr>
                            </m:dPr>
                            <m:e>
                              <m:r>
                                <a:rPr lang="en-US" sz="2000">
                                  <a:latin typeface="Cambria Math" panose="02040503050406030204" pitchFamily="18" charset="0"/>
                                </a:rPr>
                                <m:t>1.6×</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US" sz="2000">
                                      <a:latin typeface="Cambria Math" panose="02040503050406030204" pitchFamily="18" charset="0"/>
                                    </a:rPr>
                                    <m:t>−19</m:t>
                                  </m:r>
                                </m:sup>
                              </m:sSup>
                              <m:r>
                                <a:rPr lang="en-US" sz="2000" i="1">
                                  <a:latin typeface="Cambria Math" panose="02040503050406030204" pitchFamily="18" charset="0"/>
                                </a:rPr>
                                <m:t>𝐶</m:t>
                              </m:r>
                            </m:e>
                          </m:d>
                          <m:r>
                            <a:rPr lang="en-US" sz="2000">
                              <a:latin typeface="Cambria Math" panose="02040503050406030204" pitchFamily="18" charset="0"/>
                            </a:rPr>
                            <m:t>×2×</m:t>
                          </m:r>
                          <m:d>
                            <m:dPr>
                              <m:ctrlPr>
                                <a:rPr lang="en-US" sz="2000" i="1">
                                  <a:latin typeface="Cambria Math" panose="02040503050406030204" pitchFamily="18" charset="0"/>
                                </a:rPr>
                              </m:ctrlPr>
                            </m:dPr>
                            <m:e>
                              <m:r>
                                <a:rPr lang="en-US" sz="2000">
                                  <a:latin typeface="Cambria Math" panose="02040503050406030204" pitchFamily="18" charset="0"/>
                                </a:rPr>
                                <m:t>8.99×</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US" sz="2000">
                                      <a:latin typeface="Cambria Math" panose="02040503050406030204" pitchFamily="18" charset="0"/>
                                    </a:rPr>
                                    <m:t>9</m:t>
                                  </m:r>
                                </m:sup>
                              </m:sSup>
                              <m:r>
                                <a:rPr lang="en-US" sz="2000" i="1">
                                  <a:latin typeface="Cambria Math" panose="02040503050406030204" pitchFamily="18" charset="0"/>
                                </a:rPr>
                                <m:t>𝑁</m:t>
                              </m:r>
                              <m:r>
                                <a:rPr lang="en-US" sz="2000">
                                  <a:latin typeface="Cambria Math" panose="02040503050406030204" pitchFamily="18" charset="0"/>
                                </a:rPr>
                                <m:t>⋅</m:t>
                              </m:r>
                              <m:f>
                                <m:fPr>
                                  <m:type m:val="lin"/>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𝑚</m:t>
                                      </m:r>
                                    </m:e>
                                    <m:sup>
                                      <m:r>
                                        <a:rPr lang="en-US" sz="2000">
                                          <a:latin typeface="Cambria Math" panose="02040503050406030204" pitchFamily="18" charset="0"/>
                                        </a:rPr>
                                        <m:t>2</m:t>
                                      </m:r>
                                    </m:sup>
                                  </m:sSup>
                                </m:num>
                                <m:den>
                                  <m:sSup>
                                    <m:sSupPr>
                                      <m:ctrlPr>
                                        <a:rPr lang="en-US" sz="2000" i="1">
                                          <a:latin typeface="Cambria Math" panose="02040503050406030204" pitchFamily="18" charset="0"/>
                                        </a:rPr>
                                      </m:ctrlPr>
                                    </m:sSupPr>
                                    <m:e>
                                      <m:r>
                                        <a:rPr lang="en-US" sz="2000" i="1">
                                          <a:latin typeface="Cambria Math" panose="02040503050406030204" pitchFamily="18" charset="0"/>
                                        </a:rPr>
                                        <m:t>𝐶</m:t>
                                      </m:r>
                                    </m:e>
                                    <m:sup>
                                      <m:r>
                                        <a:rPr lang="en-US" sz="2000">
                                          <a:latin typeface="Cambria Math" panose="02040503050406030204" pitchFamily="18" charset="0"/>
                                        </a:rPr>
                                        <m:t>2</m:t>
                                      </m:r>
                                    </m:sup>
                                  </m:sSup>
                                </m:den>
                              </m:f>
                            </m:e>
                          </m:d>
                          <m:r>
                            <a:rPr lang="en-US" sz="2000" b="0" i="1" smtClean="0">
                              <a:latin typeface="Cambria Math" panose="02040503050406030204" pitchFamily="18" charset="0"/>
                            </a:rPr>
                            <m:t>∗(</m:t>
                          </m:r>
                          <m:r>
                            <m:rPr>
                              <m:nor/>
                            </m:rPr>
                            <a:rPr lang="en-US" sz="2000">
                              <a:latin typeface="Times New Roman" panose="02020603050405020304" pitchFamily="18" charset="0"/>
                              <a:cs typeface="Times New Roman" panose="02020603050405020304" pitchFamily="18" charset="0"/>
                            </a:rPr>
                            <m:t>2/</m:t>
                          </m:r>
                          <m:rad>
                            <m:radPr>
                              <m:degHide m:val="on"/>
                              <m:ctrlPr>
                                <a:rPr lang="en-US" sz="2000" i="1">
                                  <a:latin typeface="Cambria Math" panose="02040503050406030204" pitchFamily="18" charset="0"/>
                                  <a:cs typeface="Times New Roman" panose="02020603050405020304" pitchFamily="18" charset="0"/>
                                </a:rPr>
                              </m:ctrlPr>
                            </m:radPr>
                            <m:deg/>
                            <m:e>
                              <m:r>
                                <a:rPr lang="en-US" sz="2000" i="1">
                                  <a:latin typeface="Cambria Math" panose="02040503050406030204" pitchFamily="18" charset="0"/>
                                  <a:cs typeface="Times New Roman" panose="02020603050405020304" pitchFamily="18" charset="0"/>
                                </a:rPr>
                                <m:t>13</m:t>
                              </m:r>
                            </m:e>
                          </m:rad>
                          <m:r>
                            <a:rPr lang="en-US" sz="2000" b="0" i="1" smtClean="0">
                              <a:latin typeface="Cambria Math" panose="02040503050406030204" pitchFamily="18" charset="0"/>
                            </a:rPr>
                            <m:t>)</m:t>
                          </m:r>
                        </m:den>
                      </m:f>
                    </m:oMath>
                  </m:oMathPara>
                </a14:m>
                <a:endParaRPr lang="en-US" sz="2000" dirty="0"/>
              </a:p>
            </p:txBody>
          </p:sp>
        </mc:Choice>
        <mc:Fallback xmlns="">
          <p:sp>
            <p:nvSpPr>
              <p:cNvPr id="18" name="Rectangle 17">
                <a:extLst>
                  <a:ext uri="{FF2B5EF4-FFF2-40B4-BE49-F238E27FC236}">
                    <a16:creationId xmlns:a16="http://schemas.microsoft.com/office/drawing/2014/main" id="{7F3A005C-FA23-4F7B-825A-26D519B60A41}"/>
                  </a:ext>
                </a:extLst>
              </p:cNvPr>
              <p:cNvSpPr>
                <a:spLocks noRot="1" noChangeAspect="1" noMove="1" noResize="1" noEditPoints="1" noAdjustHandles="1" noChangeArrowheads="1" noChangeShapeType="1" noTextEdit="1"/>
              </p:cNvSpPr>
              <p:nvPr/>
            </p:nvSpPr>
            <p:spPr>
              <a:xfrm>
                <a:off x="1502674" y="3785052"/>
                <a:ext cx="6898812" cy="80272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7E2D39B0-CAD1-4F72-B15A-A750F926E23A}"/>
                  </a:ext>
                </a:extLst>
              </p:cNvPr>
              <p:cNvSpPr/>
              <p:nvPr/>
            </p:nvSpPr>
            <p:spPr>
              <a:xfrm>
                <a:off x="3126379" y="5052820"/>
                <a:ext cx="2372444"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000" i="1" smtClean="0">
                              <a:latin typeface="Cambria Math" panose="02040503050406030204" pitchFamily="18" charset="0"/>
                            </a:rPr>
                          </m:ctrlPr>
                        </m:dPr>
                        <m:e>
                          <m:r>
                            <a:rPr lang="en-US" sz="2000" i="1">
                              <a:latin typeface="Cambria Math" panose="02040503050406030204" pitchFamily="18" charset="0"/>
                            </a:rPr>
                            <m:t>𝑞</m:t>
                          </m:r>
                        </m:e>
                      </m:d>
                      <m:r>
                        <a:rPr lang="en-US" sz="2000">
                          <a:latin typeface="Cambria Math" panose="02040503050406030204" pitchFamily="18" charset="0"/>
                        </a:rPr>
                        <m:t>=</m:t>
                      </m:r>
                      <m:r>
                        <a:rPr lang="en-US" sz="2000" b="0" i="0" smtClean="0">
                          <a:latin typeface="Cambria Math" panose="02040503050406030204" pitchFamily="18" charset="0"/>
                        </a:rPr>
                        <m:t>6.11</m:t>
                      </m:r>
                      <m:r>
                        <a:rPr lang="en-US" sz="2000">
                          <a:latin typeface="Cambria Math" panose="02040503050406030204" pitchFamily="18" charset="0"/>
                        </a:rPr>
                        <m:t>×</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US" sz="2000">
                              <a:latin typeface="Cambria Math" panose="02040503050406030204" pitchFamily="18" charset="0"/>
                            </a:rPr>
                            <m:t>−</m:t>
                          </m:r>
                          <m:r>
                            <a:rPr lang="en-US" sz="2000" b="0" i="1" smtClean="0">
                              <a:latin typeface="Cambria Math" panose="02040503050406030204" pitchFamily="18" charset="0"/>
                            </a:rPr>
                            <m:t>6</m:t>
                          </m:r>
                        </m:sup>
                      </m:sSup>
                      <m:r>
                        <a:rPr lang="en-US" sz="2000" i="1">
                          <a:latin typeface="Cambria Math" panose="02040503050406030204" pitchFamily="18" charset="0"/>
                        </a:rPr>
                        <m:t>𝐶</m:t>
                      </m:r>
                    </m:oMath>
                  </m:oMathPara>
                </a14:m>
                <a:endParaRPr lang="en-US" sz="2000" dirty="0"/>
              </a:p>
            </p:txBody>
          </p:sp>
        </mc:Choice>
        <mc:Fallback xmlns="">
          <p:sp>
            <p:nvSpPr>
              <p:cNvPr id="20" name="Rectangle 19">
                <a:extLst>
                  <a:ext uri="{FF2B5EF4-FFF2-40B4-BE49-F238E27FC236}">
                    <a16:creationId xmlns:a16="http://schemas.microsoft.com/office/drawing/2014/main" id="{7E2D39B0-CAD1-4F72-B15A-A750F926E23A}"/>
                  </a:ext>
                </a:extLst>
              </p:cNvPr>
              <p:cNvSpPr>
                <a:spLocks noRot="1" noChangeAspect="1" noMove="1" noResize="1" noEditPoints="1" noAdjustHandles="1" noChangeArrowheads="1" noChangeShapeType="1" noTextEdit="1"/>
              </p:cNvSpPr>
              <p:nvPr/>
            </p:nvSpPr>
            <p:spPr>
              <a:xfrm>
                <a:off x="3126379" y="5052820"/>
                <a:ext cx="2372444" cy="400110"/>
              </a:xfrm>
              <a:prstGeom prst="rect">
                <a:avLst/>
              </a:prstGeom>
              <a:blipFill>
                <a:blip r:embed="rId8"/>
                <a:stretch>
                  <a:fillRect b="-75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43E97AC6-752F-4B25-9D58-E0F341A708AB}"/>
                  </a:ext>
                </a:extLst>
              </p:cNvPr>
              <p:cNvSpPr/>
              <p:nvPr/>
            </p:nvSpPr>
            <p:spPr>
              <a:xfrm>
                <a:off x="259707" y="6254006"/>
                <a:ext cx="3739165" cy="399405"/>
              </a:xfrm>
              <a:prstGeom prst="rect">
                <a:avLst/>
              </a:prstGeom>
            </p:spPr>
            <p:txBody>
              <a:bodyPr wrap="none">
                <a:spAutoFit/>
              </a:bodyPr>
              <a:lstStyle/>
              <a:p>
                <a:pPr>
                  <a:lnSpc>
                    <a:spcPct val="107000"/>
                  </a:lnSpc>
                  <a:spcAft>
                    <a:spcPts val="800"/>
                  </a:spcAft>
                </a:pPr>
                <a:r>
                  <a:rPr lang="en-US" sz="2000" kern="100" dirty="0">
                    <a:latin typeface="Times New Roman" panose="02020603050405020304" pitchFamily="18" charset="0"/>
                    <a:ea typeface="Calibri" panose="020F0502020204030204" pitchFamily="34" charset="0"/>
                    <a:cs typeface="Times New Roman" panose="02020603050405020304" pitchFamily="18" charset="0"/>
                  </a:rPr>
                  <a:t>So, the magnitude of </a:t>
                </a:r>
                <a14:m>
                  <m:oMath xmlns:m="http://schemas.openxmlformats.org/officeDocument/2006/math">
                    <m:sSub>
                      <m:sSubPr>
                        <m:ctrlPr>
                          <a:rPr lang="en-US" sz="2000" i="1" kern="100">
                            <a:latin typeface="Cambria Math" panose="02040503050406030204" pitchFamily="18" charset="0"/>
                            <a:ea typeface="Calibri" panose="020F0502020204030204" pitchFamily="34" charset="0"/>
                            <a:cs typeface="Times New Roman" panose="02020603050405020304" pitchFamily="18" charset="0"/>
                          </a:rPr>
                        </m:ctrlPr>
                      </m:sSubPr>
                      <m:e>
                        <m:r>
                          <a:rPr lang="en-US" sz="2000" i="1" kern="100">
                            <a:latin typeface="Cambria Math" panose="02040503050406030204" pitchFamily="18" charset="0"/>
                            <a:ea typeface="Calibri" panose="020F0502020204030204" pitchFamily="34" charset="0"/>
                            <a:cs typeface="Times New Roman" panose="02020603050405020304" pitchFamily="18" charset="0"/>
                          </a:rPr>
                          <m:t>𝑞</m:t>
                        </m:r>
                      </m:e>
                      <m:sub>
                        <m:r>
                          <a:rPr lang="en-US" sz="2000" i="1" kern="100">
                            <a:latin typeface="Cambria Math" panose="02040503050406030204" pitchFamily="18" charset="0"/>
                            <a:ea typeface="Calibri" panose="020F0502020204030204" pitchFamily="34" charset="0"/>
                            <a:cs typeface="Times New Roman" panose="02020603050405020304" pitchFamily="18" charset="0"/>
                          </a:rPr>
                          <m:t>1</m:t>
                        </m:r>
                      </m:sub>
                    </m:sSub>
                    <m:r>
                      <a:rPr lang="en-US" sz="2000" i="1" kern="100">
                        <a:latin typeface="Cambria Math" panose="02040503050406030204" pitchFamily="18" charset="0"/>
                        <a:ea typeface="Calibri" panose="020F0502020204030204" pitchFamily="34" charset="0"/>
                        <a:cs typeface="Times New Roman" panose="02020603050405020304" pitchFamily="18" charset="0"/>
                      </a:rPr>
                      <m:t> </m:t>
                    </m:r>
                    <m:r>
                      <a:rPr lang="en-US" sz="2000" i="1" kern="100">
                        <a:latin typeface="Cambria Math" panose="02040503050406030204" pitchFamily="18" charset="0"/>
                        <a:ea typeface="Calibri" panose="020F0502020204030204" pitchFamily="34" charset="0"/>
                        <a:cs typeface="Times New Roman" panose="02020603050405020304" pitchFamily="18" charset="0"/>
                      </a:rPr>
                      <m:t>𝑎𝑛𝑑</m:t>
                    </m:r>
                    <m:r>
                      <a:rPr lang="en-US" sz="2000" i="1" kern="100">
                        <a:latin typeface="Cambria Math" panose="02040503050406030204" pitchFamily="18" charset="0"/>
                        <a:ea typeface="Calibri" panose="020F0502020204030204" pitchFamily="34" charset="0"/>
                        <a:cs typeface="Times New Roman" panose="02020603050405020304" pitchFamily="18" charset="0"/>
                      </a:rPr>
                      <m:t> </m:t>
                    </m:r>
                    <m:sSub>
                      <m:sSubPr>
                        <m:ctrlPr>
                          <a:rPr lang="en-US" sz="2000" i="1" kern="100">
                            <a:latin typeface="Cambria Math" panose="02040503050406030204" pitchFamily="18" charset="0"/>
                            <a:ea typeface="Calibri" panose="020F0502020204030204" pitchFamily="34" charset="0"/>
                            <a:cs typeface="Times New Roman" panose="02020603050405020304" pitchFamily="18" charset="0"/>
                          </a:rPr>
                        </m:ctrlPr>
                      </m:sSubPr>
                      <m:e>
                        <m:r>
                          <a:rPr lang="en-US" sz="2000" i="1" kern="100">
                            <a:latin typeface="Cambria Math" panose="02040503050406030204" pitchFamily="18" charset="0"/>
                            <a:ea typeface="Calibri" panose="020F0502020204030204" pitchFamily="34" charset="0"/>
                            <a:cs typeface="Times New Roman" panose="02020603050405020304" pitchFamily="18" charset="0"/>
                          </a:rPr>
                          <m:t>𝑞</m:t>
                        </m:r>
                      </m:e>
                      <m:sub>
                        <m:r>
                          <a:rPr lang="en-US" sz="2000" i="1" kern="100">
                            <a:latin typeface="Cambria Math" panose="02040503050406030204" pitchFamily="18" charset="0"/>
                            <a:ea typeface="Calibri" panose="020F0502020204030204" pitchFamily="34" charset="0"/>
                            <a:cs typeface="Times New Roman" panose="02020603050405020304" pitchFamily="18" charset="0"/>
                          </a:rPr>
                          <m:t>2</m:t>
                        </m:r>
                      </m:sub>
                    </m:sSub>
                  </m:oMath>
                </a14:m>
                <a:r>
                  <a:rPr lang="en-US" sz="2000" kern="100" dirty="0">
                    <a:latin typeface="Times New Roman" panose="02020603050405020304" pitchFamily="18" charset="0"/>
                    <a:ea typeface="Calibri" panose="020F0502020204030204" pitchFamily="34" charset="0"/>
                    <a:cs typeface="Times New Roman" panose="02020603050405020304" pitchFamily="18" charset="0"/>
                  </a:rPr>
                  <a:t>​ is </a:t>
                </a:r>
              </a:p>
            </p:txBody>
          </p:sp>
        </mc:Choice>
        <mc:Fallback xmlns="">
          <p:sp>
            <p:nvSpPr>
              <p:cNvPr id="21" name="Rectangle 20">
                <a:extLst>
                  <a:ext uri="{FF2B5EF4-FFF2-40B4-BE49-F238E27FC236}">
                    <a16:creationId xmlns:a16="http://schemas.microsoft.com/office/drawing/2014/main" id="{43E97AC6-752F-4B25-9D58-E0F341A708AB}"/>
                  </a:ext>
                </a:extLst>
              </p:cNvPr>
              <p:cNvSpPr>
                <a:spLocks noRot="1" noChangeAspect="1" noMove="1" noResize="1" noEditPoints="1" noAdjustHandles="1" noChangeArrowheads="1" noChangeShapeType="1" noTextEdit="1"/>
              </p:cNvSpPr>
              <p:nvPr/>
            </p:nvSpPr>
            <p:spPr>
              <a:xfrm>
                <a:off x="259707" y="6254006"/>
                <a:ext cx="3739165" cy="399405"/>
              </a:xfrm>
              <a:prstGeom prst="rect">
                <a:avLst/>
              </a:prstGeom>
              <a:blipFill>
                <a:blip r:embed="rId10"/>
                <a:stretch>
                  <a:fillRect l="-1794" t="-9231" r="-653" b="-2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07DDDF37-421B-4F07-A95E-C88B677F5136}"/>
                  </a:ext>
                </a:extLst>
              </p:cNvPr>
              <p:cNvSpPr/>
              <p:nvPr/>
            </p:nvSpPr>
            <p:spPr>
              <a:xfrm>
                <a:off x="3720420" y="6284079"/>
                <a:ext cx="157491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6</m:t>
                      </m:r>
                      <m:r>
                        <a:rPr lang="en-US">
                          <a:latin typeface="Cambria Math" panose="02040503050406030204" pitchFamily="18" charset="0"/>
                        </a:rPr>
                        <m:t>.</m:t>
                      </m:r>
                      <m:r>
                        <a:rPr lang="en-US" b="0" i="0" smtClean="0">
                          <a:latin typeface="Cambria Math" panose="02040503050406030204" pitchFamily="18" charset="0"/>
                        </a:rPr>
                        <m:t>11</m:t>
                      </m:r>
                      <m:r>
                        <a:rPr lang="en-US">
                          <a:latin typeface="Cambria Math" panose="02040503050406030204" pitchFamily="18" charset="0"/>
                        </a:rPr>
                        <m:t>×</m:t>
                      </m:r>
                      <m:sSup>
                        <m:sSupPr>
                          <m:ctrlPr>
                            <a:rPr lang="en-US" i="1">
                              <a:latin typeface="Cambria Math" panose="02040503050406030204" pitchFamily="18" charset="0"/>
                            </a:rPr>
                          </m:ctrlPr>
                        </m:sSupPr>
                        <m:e>
                          <m:r>
                            <a:rPr lang="en-US">
                              <a:latin typeface="Cambria Math" panose="02040503050406030204" pitchFamily="18" charset="0"/>
                            </a:rPr>
                            <m:t>10</m:t>
                          </m:r>
                        </m:e>
                        <m:sup>
                          <m:r>
                            <a:rPr lang="en-US">
                              <a:latin typeface="Cambria Math" panose="02040503050406030204" pitchFamily="18" charset="0"/>
                            </a:rPr>
                            <m:t>−</m:t>
                          </m:r>
                          <m:r>
                            <a:rPr lang="en-US" b="0" i="1" smtClean="0">
                              <a:latin typeface="Cambria Math" panose="02040503050406030204" pitchFamily="18" charset="0"/>
                            </a:rPr>
                            <m:t>6</m:t>
                          </m:r>
                        </m:sup>
                      </m:sSup>
                      <m:r>
                        <a:rPr lang="en-US" i="1">
                          <a:latin typeface="Cambria Math" panose="02040503050406030204" pitchFamily="18" charset="0"/>
                        </a:rPr>
                        <m:t>𝐶</m:t>
                      </m:r>
                    </m:oMath>
                  </m:oMathPara>
                </a14:m>
                <a:endParaRPr lang="en-US" dirty="0"/>
              </a:p>
            </p:txBody>
          </p:sp>
        </mc:Choice>
        <mc:Fallback xmlns="">
          <p:sp>
            <p:nvSpPr>
              <p:cNvPr id="22" name="Rectangle 21">
                <a:extLst>
                  <a:ext uri="{FF2B5EF4-FFF2-40B4-BE49-F238E27FC236}">
                    <a16:creationId xmlns:a16="http://schemas.microsoft.com/office/drawing/2014/main" id="{07DDDF37-421B-4F07-A95E-C88B677F5136}"/>
                  </a:ext>
                </a:extLst>
              </p:cNvPr>
              <p:cNvSpPr>
                <a:spLocks noRot="1" noChangeAspect="1" noMove="1" noResize="1" noEditPoints="1" noAdjustHandles="1" noChangeArrowheads="1" noChangeShapeType="1" noTextEdit="1"/>
              </p:cNvSpPr>
              <p:nvPr/>
            </p:nvSpPr>
            <p:spPr>
              <a:xfrm>
                <a:off x="3720420" y="6284079"/>
                <a:ext cx="1574918" cy="369332"/>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8011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P spid="20" grpId="0"/>
      <p:bldP spid="21" grpId="0"/>
      <p:bldP spid="2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8: ANSWER</a:t>
            </a:r>
          </a:p>
        </p:txBody>
      </p:sp>
      <p:sp>
        <p:nvSpPr>
          <p:cNvPr id="8" name="Rectangle 18">
            <a:extLst>
              <a:ext uri="{FF2B5EF4-FFF2-40B4-BE49-F238E27FC236}">
                <a16:creationId xmlns:a16="http://schemas.microsoft.com/office/drawing/2014/main" id="{5EEF21D8-E621-436B-8AEB-69574937C03E}"/>
              </a:ext>
            </a:extLst>
          </p:cNvPr>
          <p:cNvSpPr>
            <a:spLocks noChangeArrowheads="1"/>
          </p:cNvSpPr>
          <p:nvPr/>
        </p:nvSpPr>
        <p:spPr bwMode="auto">
          <a:xfrm>
            <a:off x="33578" y="733549"/>
            <a:ext cx="53018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342900" lvl="0" indent="-342900" eaLnBrk="0" fontAlgn="base" hangingPunct="0">
              <a:spcBef>
                <a:spcPct val="0"/>
              </a:spcBef>
              <a:spcAft>
                <a:spcPct val="0"/>
              </a:spcAft>
              <a:buSzTx/>
              <a:buFont typeface="Wingdings" panose="05000000000000000000" pitchFamily="2" charset="2"/>
              <a:buChar char="v"/>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 </a:t>
            </a:r>
            <a:r>
              <a:rPr lang="en-US" sz="2400" dirty="0">
                <a:ea typeface="Calibri" panose="020F0502020204030204" pitchFamily="34" charset="0"/>
              </a:rPr>
              <a:t>Determine the Sign of the Charges</a:t>
            </a:r>
            <a:endParaRPr kumimoji="0" lang="en-US" altLang="en-US" sz="2400" i="0" u="none" strike="noStrike" kern="0" cap="none" spc="0" normalizeH="0" baseline="0" noProof="0" dirty="0">
              <a:ln>
                <a:noFill/>
              </a:ln>
              <a:solidFill>
                <a:srgbClr val="080800"/>
              </a:solidFill>
              <a:effectLst/>
              <a:uLnTx/>
              <a:uFillTx/>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422B756E-19CE-4198-B338-C3E0A4557135}"/>
                  </a:ext>
                </a:extLst>
              </p:cNvPr>
              <p:cNvSpPr/>
              <p:nvPr/>
            </p:nvSpPr>
            <p:spPr>
              <a:xfrm>
                <a:off x="415255" y="1206289"/>
                <a:ext cx="8510631" cy="1646413"/>
              </a:xfrm>
              <a:prstGeom prst="rect">
                <a:avLst/>
              </a:prstGeom>
            </p:spPr>
            <p:txBody>
              <a:bodyPr wrap="square">
                <a:spAutoFit/>
              </a:bodyPr>
              <a:lstStyle/>
              <a:p>
                <a:pPr algn="just">
                  <a:lnSpc>
                    <a:spcPct val="107000"/>
                  </a:lnSpc>
                  <a:spcAft>
                    <a:spcPts val="800"/>
                  </a:spcAft>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Since the electron is accelerated upward, and we assumed that </a:t>
                </a:r>
                <a14:m>
                  <m:oMath xmlns:m="http://schemas.openxmlformats.org/officeDocument/2006/math">
                    <m:sSub>
                      <m:sSubPr>
                        <m:ctrlPr>
                          <a:rPr lang="en-US" sz="2400" i="1" kern="100">
                            <a:latin typeface="Cambria Math" panose="02040503050406030204" pitchFamily="18" charset="0"/>
                            <a:ea typeface="Calibri" panose="020F0502020204030204" pitchFamily="34" charset="0"/>
                            <a:cs typeface="Times New Roman" panose="02020603050405020304" pitchFamily="18" charset="0"/>
                          </a:rPr>
                        </m:ctrlPr>
                      </m:sSubPr>
                      <m:e>
                        <m:r>
                          <a:rPr lang="en-US" sz="2400" i="1" kern="100">
                            <a:latin typeface="Cambria Math" panose="02040503050406030204" pitchFamily="18" charset="0"/>
                            <a:ea typeface="Calibri" panose="020F0502020204030204" pitchFamily="34" charset="0"/>
                            <a:cs typeface="Times New Roman" panose="02020603050405020304" pitchFamily="18" charset="0"/>
                          </a:rPr>
                          <m:t>𝑞</m:t>
                        </m:r>
                      </m:e>
                      <m:sub>
                        <m:r>
                          <a:rPr lang="en-US" sz="2400" i="1" kern="100">
                            <a:latin typeface="Cambria Math" panose="02040503050406030204" pitchFamily="18" charset="0"/>
                            <a:ea typeface="Calibri" panose="020F0502020204030204" pitchFamily="34" charset="0"/>
                            <a:cs typeface="Times New Roman" panose="02020603050405020304" pitchFamily="18" charset="0"/>
                          </a:rPr>
                          <m:t>1</m:t>
                        </m:r>
                      </m:sub>
                    </m:sSub>
                    <m:r>
                      <a:rPr lang="en-US" sz="2400" i="1" kern="100">
                        <a:latin typeface="Cambria Math" panose="02040503050406030204" pitchFamily="18" charset="0"/>
                        <a:ea typeface="Calibri" panose="020F0502020204030204" pitchFamily="34" charset="0"/>
                        <a:cs typeface="Times New Roman" panose="02020603050405020304" pitchFamily="18" charset="0"/>
                      </a:rPr>
                      <m:t> </m:t>
                    </m:r>
                    <m:r>
                      <a:rPr lang="en-US" sz="2400" i="1" kern="100">
                        <a:latin typeface="Cambria Math" panose="02040503050406030204" pitchFamily="18" charset="0"/>
                        <a:ea typeface="Calibri" panose="020F0502020204030204" pitchFamily="34" charset="0"/>
                        <a:cs typeface="Times New Roman" panose="02020603050405020304" pitchFamily="18" charset="0"/>
                      </a:rPr>
                      <m:t>𝑎𝑛𝑑</m:t>
                    </m:r>
                    <m:r>
                      <a:rPr lang="en-US" sz="2400" i="1" kern="100">
                        <a:latin typeface="Cambria Math" panose="02040503050406030204" pitchFamily="18" charset="0"/>
                        <a:ea typeface="Calibri" panose="020F0502020204030204" pitchFamily="34" charset="0"/>
                        <a:cs typeface="Times New Roman" panose="02020603050405020304" pitchFamily="18" charset="0"/>
                      </a:rPr>
                      <m:t> </m:t>
                    </m:r>
                    <m:sSub>
                      <m:sSubPr>
                        <m:ctrlPr>
                          <a:rPr lang="en-US" sz="2400" i="1" kern="100">
                            <a:latin typeface="Cambria Math" panose="02040503050406030204" pitchFamily="18" charset="0"/>
                            <a:ea typeface="Calibri" panose="020F0502020204030204" pitchFamily="34" charset="0"/>
                            <a:cs typeface="Times New Roman" panose="02020603050405020304" pitchFamily="18" charset="0"/>
                          </a:rPr>
                        </m:ctrlPr>
                      </m:sSubPr>
                      <m:e>
                        <m:r>
                          <a:rPr lang="en-US" sz="2400" i="1" kern="100">
                            <a:latin typeface="Cambria Math" panose="02040503050406030204" pitchFamily="18" charset="0"/>
                            <a:ea typeface="Calibri" panose="020F0502020204030204" pitchFamily="34" charset="0"/>
                            <a:cs typeface="Times New Roman" panose="02020603050405020304" pitchFamily="18" charset="0"/>
                          </a:rPr>
                          <m:t>𝑞</m:t>
                        </m:r>
                      </m:e>
                      <m:sub>
                        <m:r>
                          <a:rPr lang="en-US" sz="2400" i="1" kern="100">
                            <a:latin typeface="Cambria Math" panose="02040503050406030204" pitchFamily="18" charset="0"/>
                            <a:ea typeface="Calibri" panose="020F0502020204030204" pitchFamily="34" charset="0"/>
                            <a:cs typeface="Times New Roman" panose="02020603050405020304" pitchFamily="18" charset="0"/>
                          </a:rPr>
                          <m:t>2</m:t>
                        </m:r>
                      </m:sub>
                    </m:sSub>
                  </m:oMath>
                </a14:m>
                <a:r>
                  <a:rPr lang="en-US" sz="2400" kern="100" dirty="0">
                    <a:latin typeface="Times New Roman" panose="02020603050405020304" pitchFamily="18" charset="0"/>
                    <a:ea typeface="Calibri" panose="020F0502020204030204" pitchFamily="34" charset="0"/>
                    <a:cs typeface="Times New Roman" panose="02020603050405020304" pitchFamily="18" charset="0"/>
                  </a:rPr>
                  <a:t>​ have opposite signs, the upward force must be due to a repulsive force from a negative charge </a:t>
                </a:r>
                <a14:m>
                  <m:oMath xmlns:m="http://schemas.openxmlformats.org/officeDocument/2006/math">
                    <m:sSub>
                      <m:sSubPr>
                        <m:ctrlPr>
                          <a:rPr lang="en-US" sz="2400" i="1" kern="100">
                            <a:latin typeface="Cambria Math" panose="02040503050406030204" pitchFamily="18" charset="0"/>
                            <a:ea typeface="Calibri" panose="020F0502020204030204" pitchFamily="34" charset="0"/>
                            <a:cs typeface="Times New Roman" panose="02020603050405020304" pitchFamily="18" charset="0"/>
                          </a:rPr>
                        </m:ctrlPr>
                      </m:sSubPr>
                      <m:e>
                        <m:r>
                          <a:rPr lang="en-US" sz="2400" i="1" kern="100">
                            <a:latin typeface="Cambria Math" panose="02040503050406030204" pitchFamily="18" charset="0"/>
                            <a:ea typeface="Calibri" panose="020F0502020204030204" pitchFamily="34" charset="0"/>
                            <a:cs typeface="Times New Roman" panose="02020603050405020304" pitchFamily="18" charset="0"/>
                          </a:rPr>
                          <m:t>𝑞</m:t>
                        </m:r>
                      </m:e>
                      <m:sub>
                        <m:r>
                          <a:rPr lang="en-US" sz="2400" i="1" kern="100">
                            <a:latin typeface="Cambria Math" panose="02040503050406030204" pitchFamily="18" charset="0"/>
                            <a:ea typeface="Calibri" panose="020F0502020204030204" pitchFamily="34" charset="0"/>
                            <a:cs typeface="Times New Roman" panose="02020603050405020304" pitchFamily="18" charset="0"/>
                          </a:rPr>
                          <m:t>1</m:t>
                        </m:r>
                      </m:sub>
                    </m:sSub>
                    <m:r>
                      <a:rPr lang="en-US" sz="2400" i="1" kern="100">
                        <a:latin typeface="Cambria Math" panose="02040503050406030204" pitchFamily="18" charset="0"/>
                        <a:ea typeface="Calibri" panose="020F0502020204030204" pitchFamily="34" charset="0"/>
                        <a:cs typeface="Times New Roman" panose="02020603050405020304" pitchFamily="18" charset="0"/>
                      </a:rPr>
                      <m:t> </m:t>
                    </m:r>
                  </m:oMath>
                </a14:m>
                <a:r>
                  <a:rPr lang="en-US" sz="2400" kern="100" dirty="0">
                    <a:latin typeface="Times New Roman" panose="02020603050405020304" pitchFamily="18" charset="0"/>
                    <a:ea typeface="Calibri" panose="020F0502020204030204" pitchFamily="34" charset="0"/>
                    <a:cs typeface="Times New Roman" panose="02020603050405020304" pitchFamily="18" charset="0"/>
                  </a:rPr>
                  <a:t> and an attractive force from a positive charge </a:t>
                </a:r>
                <a14:m>
                  <m:oMath xmlns:m="http://schemas.openxmlformats.org/officeDocument/2006/math">
                    <m:sSub>
                      <m:sSubPr>
                        <m:ctrlPr>
                          <a:rPr lang="en-US" sz="2400" i="1" kern="100">
                            <a:latin typeface="Cambria Math" panose="02040503050406030204" pitchFamily="18" charset="0"/>
                            <a:ea typeface="Calibri" panose="020F0502020204030204" pitchFamily="34" charset="0"/>
                            <a:cs typeface="Times New Roman" panose="02020603050405020304" pitchFamily="18" charset="0"/>
                          </a:rPr>
                        </m:ctrlPr>
                      </m:sSubPr>
                      <m:e>
                        <m:r>
                          <a:rPr lang="en-US" sz="2400" i="1" kern="100">
                            <a:latin typeface="Cambria Math" panose="02040503050406030204" pitchFamily="18" charset="0"/>
                            <a:ea typeface="Calibri" panose="020F0502020204030204" pitchFamily="34" charset="0"/>
                            <a:cs typeface="Times New Roman" panose="02020603050405020304" pitchFamily="18" charset="0"/>
                          </a:rPr>
                          <m:t>𝑞</m:t>
                        </m:r>
                      </m:e>
                      <m:sub>
                        <m:r>
                          <a:rPr lang="en-US" sz="2400" i="1" kern="100">
                            <a:latin typeface="Cambria Math" panose="02040503050406030204" pitchFamily="18" charset="0"/>
                            <a:ea typeface="Calibri" panose="020F0502020204030204" pitchFamily="34" charset="0"/>
                            <a:cs typeface="Times New Roman" panose="02020603050405020304" pitchFamily="18" charset="0"/>
                          </a:rPr>
                          <m:t>2</m:t>
                        </m:r>
                      </m:sub>
                    </m:sSub>
                    <m:r>
                      <a:rPr lang="en-US" sz="2400" i="1" kern="100">
                        <a:latin typeface="Cambria Math" panose="02040503050406030204" pitchFamily="18" charset="0"/>
                        <a:ea typeface="Calibri" panose="020F0502020204030204" pitchFamily="34" charset="0"/>
                        <a:cs typeface="Times New Roman" panose="02020603050405020304" pitchFamily="18" charset="0"/>
                      </a:rPr>
                      <m:t> </m:t>
                    </m:r>
                  </m:oMath>
                </a14:m>
                <a:r>
                  <a:rPr lang="en-US" sz="2400" kern="100" dirty="0">
                    <a:latin typeface="Times New Roman" panose="02020603050405020304" pitchFamily="18" charset="0"/>
                    <a:ea typeface="Calibri" panose="020F0502020204030204" pitchFamily="34" charset="0"/>
                    <a:cs typeface="Times New Roman" panose="02020603050405020304" pitchFamily="18" charset="0"/>
                  </a:rPr>
                  <a:t>​. Thus:</a:t>
                </a:r>
              </a:p>
            </p:txBody>
          </p:sp>
        </mc:Choice>
        <mc:Fallback xmlns="">
          <p:sp>
            <p:nvSpPr>
              <p:cNvPr id="4" name="Rectangle 3">
                <a:extLst>
                  <a:ext uri="{FF2B5EF4-FFF2-40B4-BE49-F238E27FC236}">
                    <a16:creationId xmlns:a16="http://schemas.microsoft.com/office/drawing/2014/main" id="{422B756E-19CE-4198-B338-C3E0A4557135}"/>
                  </a:ext>
                </a:extLst>
              </p:cNvPr>
              <p:cNvSpPr>
                <a:spLocks noRot="1" noChangeAspect="1" noMove="1" noResize="1" noEditPoints="1" noAdjustHandles="1" noChangeArrowheads="1" noChangeShapeType="1" noTextEdit="1"/>
              </p:cNvSpPr>
              <p:nvPr/>
            </p:nvSpPr>
            <p:spPr>
              <a:xfrm>
                <a:off x="415255" y="1206289"/>
                <a:ext cx="8510631" cy="1646413"/>
              </a:xfrm>
              <a:prstGeom prst="rect">
                <a:avLst/>
              </a:prstGeom>
              <a:blipFill>
                <a:blip r:embed="rId2"/>
                <a:stretch>
                  <a:fillRect l="-1074" t="-2963" r="-1146" b="-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DDDB491C-800F-4F62-A856-A8C85175C43B}"/>
                  </a:ext>
                </a:extLst>
              </p:cNvPr>
              <p:cNvSpPr/>
              <p:nvPr/>
            </p:nvSpPr>
            <p:spPr>
              <a:xfrm>
                <a:off x="415255" y="3026685"/>
                <a:ext cx="2503378"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𝑞</m:t>
                          </m:r>
                        </m:e>
                        <m:sub>
                          <m:r>
                            <a:rPr lang="en-US" sz="2000">
                              <a:latin typeface="Cambria Math" panose="02040503050406030204" pitchFamily="18" charset="0"/>
                            </a:rPr>
                            <m:t>1</m:t>
                          </m:r>
                        </m:sub>
                      </m:sSub>
                      <m:r>
                        <a:rPr lang="en-US" sz="2000">
                          <a:latin typeface="Cambria Math" panose="02040503050406030204" pitchFamily="18" charset="0"/>
                        </a:rPr>
                        <m:t>=+6.96×</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US" sz="2000">
                              <a:latin typeface="Cambria Math" panose="02040503050406030204" pitchFamily="18" charset="0"/>
                            </a:rPr>
                            <m:t>−</m:t>
                          </m:r>
                          <m:r>
                            <a:rPr lang="en-US" sz="2000" i="1">
                              <a:latin typeface="Cambria Math" panose="02040503050406030204" pitchFamily="18" charset="0"/>
                            </a:rPr>
                            <m:t>8</m:t>
                          </m:r>
                        </m:sup>
                      </m:sSup>
                      <m:r>
                        <a:rPr lang="en-US" sz="2000" i="1">
                          <a:latin typeface="Cambria Math" panose="02040503050406030204" pitchFamily="18" charset="0"/>
                        </a:rPr>
                        <m:t>𝐶</m:t>
                      </m:r>
                    </m:oMath>
                  </m:oMathPara>
                </a14:m>
                <a:endParaRPr lang="en-US" sz="2000" dirty="0"/>
              </a:p>
            </p:txBody>
          </p:sp>
        </mc:Choice>
        <mc:Fallback xmlns="">
          <p:sp>
            <p:nvSpPr>
              <p:cNvPr id="5" name="Rectangle 4">
                <a:extLst>
                  <a:ext uri="{FF2B5EF4-FFF2-40B4-BE49-F238E27FC236}">
                    <a16:creationId xmlns:a16="http://schemas.microsoft.com/office/drawing/2014/main" id="{DDDB491C-800F-4F62-A856-A8C85175C43B}"/>
                  </a:ext>
                </a:extLst>
              </p:cNvPr>
              <p:cNvSpPr>
                <a:spLocks noRot="1" noChangeAspect="1" noMove="1" noResize="1" noEditPoints="1" noAdjustHandles="1" noChangeArrowheads="1" noChangeShapeType="1" noTextEdit="1"/>
              </p:cNvSpPr>
              <p:nvPr/>
            </p:nvSpPr>
            <p:spPr>
              <a:xfrm>
                <a:off x="415255" y="3026685"/>
                <a:ext cx="2503378" cy="400110"/>
              </a:xfrm>
              <a:prstGeom prst="rect">
                <a:avLst/>
              </a:prstGeom>
              <a:blipFill>
                <a:blip r:embed="rId3"/>
                <a:stretch>
                  <a:fillRect b="-92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2C07EC95-FE4C-4823-B793-66EB87BABD47}"/>
                  </a:ext>
                </a:extLst>
              </p:cNvPr>
              <p:cNvSpPr/>
              <p:nvPr/>
            </p:nvSpPr>
            <p:spPr>
              <a:xfrm>
                <a:off x="415255" y="3590400"/>
                <a:ext cx="227729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𝑞</m:t>
                          </m:r>
                        </m:e>
                        <m:sub>
                          <m:r>
                            <a:rPr lang="en-US">
                              <a:latin typeface="Cambria Math" panose="02040503050406030204" pitchFamily="18" charset="0"/>
                            </a:rPr>
                            <m:t>2</m:t>
                          </m:r>
                        </m:sub>
                      </m:sSub>
                      <m:r>
                        <a:rPr lang="en-US">
                          <a:latin typeface="Cambria Math" panose="02040503050406030204" pitchFamily="18" charset="0"/>
                        </a:rPr>
                        <m:t>=</m:t>
                      </m:r>
                      <m:r>
                        <a:rPr lang="en-US" b="0" i="0" smtClean="0">
                          <a:latin typeface="Cambria Math" panose="02040503050406030204" pitchFamily="18" charset="0"/>
                        </a:rPr>
                        <m:t>−</m:t>
                      </m:r>
                      <m:r>
                        <a:rPr lang="en-US">
                          <a:latin typeface="Cambria Math" panose="02040503050406030204" pitchFamily="18" charset="0"/>
                        </a:rPr>
                        <m:t>6.96×</m:t>
                      </m:r>
                      <m:sSup>
                        <m:sSupPr>
                          <m:ctrlPr>
                            <a:rPr lang="en-US" i="1">
                              <a:latin typeface="Cambria Math" panose="02040503050406030204" pitchFamily="18" charset="0"/>
                            </a:rPr>
                          </m:ctrlPr>
                        </m:sSupPr>
                        <m:e>
                          <m:r>
                            <a:rPr lang="en-US">
                              <a:latin typeface="Cambria Math" panose="02040503050406030204" pitchFamily="18" charset="0"/>
                            </a:rPr>
                            <m:t>10</m:t>
                          </m:r>
                        </m:e>
                        <m:sup>
                          <m:r>
                            <a:rPr lang="en-US">
                              <a:latin typeface="Cambria Math" panose="02040503050406030204" pitchFamily="18" charset="0"/>
                            </a:rPr>
                            <m:t>−</m:t>
                          </m:r>
                          <m:r>
                            <a:rPr lang="en-US" i="1">
                              <a:latin typeface="Cambria Math" panose="02040503050406030204" pitchFamily="18" charset="0"/>
                            </a:rPr>
                            <m:t>8</m:t>
                          </m:r>
                        </m:sup>
                      </m:sSup>
                      <m:r>
                        <a:rPr lang="en-US" i="1">
                          <a:latin typeface="Cambria Math" panose="02040503050406030204" pitchFamily="18" charset="0"/>
                        </a:rPr>
                        <m:t>𝐶</m:t>
                      </m:r>
                    </m:oMath>
                  </m:oMathPara>
                </a14:m>
                <a:endParaRPr lang="en-US" dirty="0"/>
              </a:p>
            </p:txBody>
          </p:sp>
        </mc:Choice>
        <mc:Fallback xmlns="">
          <p:sp>
            <p:nvSpPr>
              <p:cNvPr id="7" name="Rectangle 6">
                <a:extLst>
                  <a:ext uri="{FF2B5EF4-FFF2-40B4-BE49-F238E27FC236}">
                    <a16:creationId xmlns:a16="http://schemas.microsoft.com/office/drawing/2014/main" id="{2C07EC95-FE4C-4823-B793-66EB87BABD47}"/>
                  </a:ext>
                </a:extLst>
              </p:cNvPr>
              <p:cNvSpPr>
                <a:spLocks noRot="1" noChangeAspect="1" noMove="1" noResize="1" noEditPoints="1" noAdjustHandles="1" noChangeArrowheads="1" noChangeShapeType="1" noTextEdit="1"/>
              </p:cNvSpPr>
              <p:nvPr/>
            </p:nvSpPr>
            <p:spPr>
              <a:xfrm>
                <a:off x="415255" y="3590400"/>
                <a:ext cx="2277290" cy="369332"/>
              </a:xfrm>
              <a:prstGeom prst="rect">
                <a:avLst/>
              </a:prstGeom>
              <a:blipFill>
                <a:blip r:embed="rId4"/>
                <a:stretch>
                  <a:fillRect b="-6557"/>
                </a:stretch>
              </a:blipFill>
            </p:spPr>
            <p:txBody>
              <a:bodyPr/>
              <a:lstStyle/>
              <a:p>
                <a:r>
                  <a:rPr lang="en-US">
                    <a:noFill/>
                  </a:rPr>
                  <a:t> </a:t>
                </a:r>
              </a:p>
            </p:txBody>
          </p:sp>
        </mc:Fallback>
      </mc:AlternateContent>
    </p:spTree>
    <p:extLst>
      <p:ext uri="{BB962C8B-B14F-4D97-AF65-F5344CB8AC3E}">
        <p14:creationId xmlns:p14="http://schemas.microsoft.com/office/powerpoint/2010/main" val="2940117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latin typeface="Calibri" panose="020F0502020204030204" pitchFamily="34" charset="0"/>
                <a:cs typeface="Arial" panose="020B0604020202020204" pitchFamily="34" charset="0"/>
              </a:rPr>
              <a:t>Q&amp;A?</a:t>
            </a:r>
            <a:br>
              <a:rPr lang="en-US" dirty="0">
                <a:latin typeface="Calibri" panose="020F0502020204030204" pitchFamily="34" charset="0"/>
                <a:cs typeface="Arial" panose="020B0604020202020204" pitchFamily="34" charset="0"/>
              </a:rPr>
            </a:br>
            <a:r>
              <a:rPr lang="en-US" dirty="0">
                <a:latin typeface="Calibri" panose="020F0502020204030204" pitchFamily="34" charset="0"/>
                <a:cs typeface="Arial" panose="020B0604020202020204" pitchFamily="34" charset="0"/>
              </a:rPr>
              <a:t>Office hours</a:t>
            </a:r>
            <a:r>
              <a:rPr lang="en-US" dirty="0">
                <a:latin typeface="Calibri" panose="020F0502020204030204" pitchFamily="34" charset="0"/>
              </a:rPr>
              <a:t>:</a:t>
            </a:r>
          </a:p>
        </p:txBody>
      </p:sp>
    </p:spTree>
    <p:extLst>
      <p:ext uri="{BB962C8B-B14F-4D97-AF65-F5344CB8AC3E}">
        <p14:creationId xmlns:p14="http://schemas.microsoft.com/office/powerpoint/2010/main" val="3264045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ANSWER: Practice Question 1</a:t>
            </a:r>
          </a:p>
        </p:txBody>
      </p:sp>
      <p:sp>
        <p:nvSpPr>
          <p:cNvPr id="10" name="Rectangle 18">
            <a:extLst>
              <a:ext uri="{FF2B5EF4-FFF2-40B4-BE49-F238E27FC236}">
                <a16:creationId xmlns:a16="http://schemas.microsoft.com/office/drawing/2014/main" id="{F2F3C376-88A9-4298-9F30-3298BD6E7486}"/>
              </a:ext>
            </a:extLst>
          </p:cNvPr>
          <p:cNvSpPr>
            <a:spLocks noChangeArrowheads="1"/>
          </p:cNvSpPr>
          <p:nvPr/>
        </p:nvSpPr>
        <p:spPr bwMode="auto">
          <a:xfrm>
            <a:off x="20688" y="766235"/>
            <a:ext cx="551604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 1. </a:t>
            </a:r>
            <a:r>
              <a:rPr lang="en-US" altLang="en-US" sz="2400" kern="100" dirty="0">
                <a:solidFill>
                  <a:prstClr val="black"/>
                </a:solidFill>
                <a:cs typeface="Times New Roman" panose="02020603050405020304" pitchFamily="18" charset="0"/>
              </a:rPr>
              <a:t>Definition of an Electric Field</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p:sp>
        <p:nvSpPr>
          <p:cNvPr id="3" name="Rectangle 2">
            <a:extLst>
              <a:ext uri="{FF2B5EF4-FFF2-40B4-BE49-F238E27FC236}">
                <a16:creationId xmlns:a16="http://schemas.microsoft.com/office/drawing/2014/main" id="{5D38EC06-DDB7-4022-8373-EFEB031B6015}"/>
              </a:ext>
            </a:extLst>
          </p:cNvPr>
          <p:cNvSpPr/>
          <p:nvPr/>
        </p:nvSpPr>
        <p:spPr>
          <a:xfrm>
            <a:off x="148761" y="1286007"/>
            <a:ext cx="8508677" cy="863250"/>
          </a:xfrm>
          <a:prstGeom prst="rect">
            <a:avLst/>
          </a:prstGeom>
        </p:spPr>
        <p:txBody>
          <a:bodyPr wrap="square">
            <a:spAutoFit/>
          </a:bodyPr>
          <a:lstStyle/>
          <a:p>
            <a:pPr algn="just">
              <a:lnSpc>
                <a:spcPct val="107000"/>
              </a:lnSpc>
              <a:spcAft>
                <a:spcPts val="800"/>
              </a:spcAft>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An electric field (E) is a vector field that represents the force per unit charge experienced by a positive test charge placed in the field. </a:t>
            </a:r>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0A5602F1-F0CD-4476-94EC-BE64E6FB4E30}"/>
              </a:ext>
            </a:extLst>
          </p:cNvPr>
          <p:cNvSpPr/>
          <p:nvPr/>
        </p:nvSpPr>
        <p:spPr>
          <a:xfrm>
            <a:off x="39703" y="2425948"/>
            <a:ext cx="8726792" cy="1200329"/>
          </a:xfrm>
          <a:prstGeom prst="rect">
            <a:avLst/>
          </a:prstGeom>
        </p:spPr>
        <p:txBody>
          <a:bodyPr wrap="square">
            <a:spAutoFit/>
          </a:bodyPr>
          <a:lstStyle/>
          <a:p>
            <a:pPr algn="just"/>
            <a:r>
              <a:rPr lang="en-US" sz="2400" kern="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The direction of the electric field at any point is the direction of the force that would be experienced by a positive test charge placed at that point.</a:t>
            </a:r>
            <a:endParaRPr lang="en-US" dirty="0"/>
          </a:p>
        </p:txBody>
      </p:sp>
      <p:sp>
        <p:nvSpPr>
          <p:cNvPr id="12" name="Rectangle 18">
            <a:extLst>
              <a:ext uri="{FF2B5EF4-FFF2-40B4-BE49-F238E27FC236}">
                <a16:creationId xmlns:a16="http://schemas.microsoft.com/office/drawing/2014/main" id="{5BED6AE5-8F30-4034-82B5-D5F39C5F1F81}"/>
              </a:ext>
            </a:extLst>
          </p:cNvPr>
          <p:cNvSpPr>
            <a:spLocks noChangeArrowheads="1"/>
          </p:cNvSpPr>
          <p:nvPr/>
        </p:nvSpPr>
        <p:spPr bwMode="auto">
          <a:xfrm>
            <a:off x="39703" y="3928269"/>
            <a:ext cx="551604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 </a:t>
            </a:r>
            <a:r>
              <a:rPr lang="en-US" altLang="en-US" sz="2400" kern="100" dirty="0">
                <a:solidFill>
                  <a:prstClr val="black"/>
                </a:solidFill>
                <a:cs typeface="Times New Roman" panose="02020603050405020304" pitchFamily="18" charset="0"/>
              </a:rPr>
              <a:t>Why This Happens</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p:sp>
        <p:nvSpPr>
          <p:cNvPr id="7" name="Rectangle 6">
            <a:extLst>
              <a:ext uri="{FF2B5EF4-FFF2-40B4-BE49-F238E27FC236}">
                <a16:creationId xmlns:a16="http://schemas.microsoft.com/office/drawing/2014/main" id="{07560ACB-5886-476C-8517-2FD9B442D651}"/>
              </a:ext>
            </a:extLst>
          </p:cNvPr>
          <p:cNvSpPr/>
          <p:nvPr/>
        </p:nvSpPr>
        <p:spPr>
          <a:xfrm>
            <a:off x="-112" y="4745196"/>
            <a:ext cx="8911349" cy="856068"/>
          </a:xfrm>
          <a:prstGeom prst="rect">
            <a:avLst/>
          </a:prstGeom>
        </p:spPr>
        <p:txBody>
          <a:bodyPr wrap="square">
            <a:spAutoFit/>
          </a:bodyPr>
          <a:lstStyle/>
          <a:p>
            <a:pPr marL="342900" indent="-342900" algn="just">
              <a:lnSpc>
                <a:spcPct val="107000"/>
              </a:lnSpc>
              <a:spcAft>
                <a:spcPts val="800"/>
              </a:spcAft>
              <a:buFont typeface="Wingdings" panose="05000000000000000000" pitchFamily="2" charset="2"/>
              <a:buChar char="v"/>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Coulomb’s law states that like charges repel each other, and opposite charges attract each other. </a:t>
            </a:r>
          </a:p>
        </p:txBody>
      </p:sp>
      <p:sp>
        <p:nvSpPr>
          <p:cNvPr id="8" name="Rectangle 7">
            <a:extLst>
              <a:ext uri="{FF2B5EF4-FFF2-40B4-BE49-F238E27FC236}">
                <a16:creationId xmlns:a16="http://schemas.microsoft.com/office/drawing/2014/main" id="{435B476B-2E6B-419E-BA43-7485F77B8AE8}"/>
              </a:ext>
            </a:extLst>
          </p:cNvPr>
          <p:cNvSpPr/>
          <p:nvPr/>
        </p:nvSpPr>
        <p:spPr>
          <a:xfrm>
            <a:off x="39703" y="5848953"/>
            <a:ext cx="8911348" cy="863250"/>
          </a:xfrm>
          <a:prstGeom prst="rect">
            <a:avLst/>
          </a:prstGeom>
        </p:spPr>
        <p:txBody>
          <a:bodyPr wrap="square">
            <a:spAutoFit/>
          </a:bodyPr>
          <a:lstStyle/>
          <a:p>
            <a:pPr marL="342900" lvl="0" indent="-342900" algn="just">
              <a:lnSpc>
                <a:spcPct val="107000"/>
              </a:lnSpc>
              <a:spcAft>
                <a:spcPts val="800"/>
              </a:spcAft>
              <a:buFont typeface="Wingdings" panose="05000000000000000000" pitchFamily="2" charset="2"/>
              <a:buChar char="v"/>
            </a:pPr>
            <a:r>
              <a:rPr lang="en-US" sz="2400" kern="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This fundamental law of electrostatics is the reason why electric field lines behave the way they do.</a:t>
            </a:r>
            <a:endParaRPr lang="en-US" sz="24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22773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12" grpId="0"/>
      <p:bldP spid="7" grpId="0"/>
      <p:bldP spid="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9-Extension</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487F2406-70BD-4EE7-A55C-BB33CFB09CE2}"/>
                  </a:ext>
                </a:extLst>
              </p:cNvPr>
              <p:cNvSpPr/>
              <p:nvPr/>
            </p:nvSpPr>
            <p:spPr>
              <a:xfrm>
                <a:off x="81894" y="822442"/>
                <a:ext cx="8686799" cy="1938992"/>
              </a:xfrm>
              <a:prstGeom prst="rect">
                <a:avLst/>
              </a:prstGeom>
            </p:spPr>
            <p:txBody>
              <a:bodyPr wrap="square">
                <a:spAutoFit/>
              </a:bodyPr>
              <a:lstStyle/>
              <a:p>
                <a:pPr lvl="0" algn="just"/>
                <a:r>
                  <a:rPr lang="en-US" sz="2400" dirty="0">
                    <a:solidFill>
                      <a:prstClr val="black"/>
                    </a:solidFill>
                    <a:latin typeface="Times New Roman" panose="02020603050405020304" pitchFamily="18" charset="0"/>
                    <a:cs typeface="Times New Roman" panose="02020603050405020304" pitchFamily="18" charset="0"/>
                  </a:rPr>
                  <a:t>An electron moving to the right at </a:t>
                </a:r>
                <a14:m>
                  <m:oMath xmlns:m="http://schemas.openxmlformats.org/officeDocument/2006/math">
                    <m:r>
                      <a:rPr lang="en-US" sz="2000" i="1" smtClean="0">
                        <a:solidFill>
                          <a:prstClr val="black"/>
                        </a:solidFill>
                        <a:latin typeface="Cambria Math" panose="02040503050406030204" pitchFamily="18" charset="0"/>
                        <a:cs typeface="Times New Roman" panose="02020603050405020304" pitchFamily="18" charset="0"/>
                      </a:rPr>
                      <m:t>7.5 </m:t>
                    </m:r>
                    <m:r>
                      <a:rPr lang="en-US" sz="2000" i="1">
                        <a:solidFill>
                          <a:prstClr val="black"/>
                        </a:solidFill>
                        <a:latin typeface="Cambria Math" panose="02040503050406030204" pitchFamily="18" charset="0"/>
                        <a:cs typeface="Times New Roman" panose="02020603050405020304" pitchFamily="18" charset="0"/>
                        <a:sym typeface="Symbol" panose="05050102010706020507" pitchFamily="18" charset="2"/>
                      </a:rPr>
                      <m:t>10</m:t>
                    </m:r>
                    <m:r>
                      <a:rPr lang="en-US" sz="2000" i="1" baseline="30000">
                        <a:solidFill>
                          <a:prstClr val="black"/>
                        </a:solidFill>
                        <a:latin typeface="Cambria Math" panose="02040503050406030204" pitchFamily="18" charset="0"/>
                        <a:cs typeface="Times New Roman" panose="02020603050405020304" pitchFamily="18" charset="0"/>
                        <a:sym typeface="Symbol" panose="05050102010706020507" pitchFamily="18" charset="2"/>
                      </a:rPr>
                      <m:t>5</m:t>
                    </m:r>
                    <m:r>
                      <a:rPr lang="en-US" sz="2000" b="0" i="1" baseline="30000" smtClean="0">
                        <a:solidFill>
                          <a:prstClr val="black"/>
                        </a:solidFill>
                        <a:latin typeface="Cambria Math" panose="02040503050406030204" pitchFamily="18" charset="0"/>
                        <a:cs typeface="Times New Roman" panose="02020603050405020304" pitchFamily="18" charset="0"/>
                        <a:sym typeface="Symbol" panose="05050102010706020507" pitchFamily="18" charset="2"/>
                      </a:rPr>
                      <m:t> </m:t>
                    </m:r>
                    <m:r>
                      <a:rPr lang="en-US" sz="2000" i="1">
                        <a:solidFill>
                          <a:prstClr val="black"/>
                        </a:solidFill>
                        <a:latin typeface="Cambria Math" panose="02040503050406030204" pitchFamily="18" charset="0"/>
                        <a:cs typeface="Times New Roman" panose="02020603050405020304" pitchFamily="18" charset="0"/>
                        <a:sym typeface="Symbol" panose="05050102010706020507" pitchFamily="18" charset="2"/>
                      </a:rPr>
                      <m:t> </m:t>
                    </m:r>
                    <m:r>
                      <a:rPr lang="en-US" sz="2000" b="0" i="1" smtClean="0">
                        <a:solidFill>
                          <a:prstClr val="black"/>
                        </a:solidFill>
                        <a:latin typeface="Cambria Math" panose="02040503050406030204" pitchFamily="18" charset="0"/>
                        <a:cs typeface="Times New Roman" panose="02020603050405020304" pitchFamily="18" charset="0"/>
                        <a:sym typeface="Symbol" panose="05050102010706020507" pitchFamily="18" charset="2"/>
                      </a:rPr>
                      <m:t>𝑚</m:t>
                    </m:r>
                    <m:r>
                      <a:rPr lang="en-US" sz="2000" b="0" i="1" smtClean="0">
                        <a:solidFill>
                          <a:prstClr val="black"/>
                        </a:solidFill>
                        <a:latin typeface="Cambria Math" panose="02040503050406030204" pitchFamily="18" charset="0"/>
                        <a:cs typeface="Times New Roman" panose="02020603050405020304" pitchFamily="18" charset="0"/>
                        <a:sym typeface="Symbol" panose="05050102010706020507" pitchFamily="18" charset="2"/>
                      </a:rPr>
                      <m:t>/</m:t>
                    </m:r>
                    <m:r>
                      <a:rPr lang="en-US" sz="2000" b="0" i="1" smtClean="0">
                        <a:solidFill>
                          <a:prstClr val="black"/>
                        </a:solidFill>
                        <a:latin typeface="Cambria Math" panose="02040503050406030204" pitchFamily="18" charset="0"/>
                        <a:cs typeface="Times New Roman" panose="02020603050405020304" pitchFamily="18" charset="0"/>
                        <a:sym typeface="Symbol" panose="05050102010706020507" pitchFamily="18" charset="2"/>
                      </a:rPr>
                      <m:t>𝑠</m:t>
                    </m:r>
                    <m:r>
                      <a:rPr lang="en-US" sz="2000" i="1" smtClean="0">
                        <a:solidFill>
                          <a:prstClr val="black"/>
                        </a:solidFill>
                        <a:latin typeface="Cambria Math" panose="02040503050406030204" pitchFamily="18" charset="0"/>
                        <a:cs typeface="Times New Roman" panose="02020603050405020304" pitchFamily="18" charset="0"/>
                      </a:rPr>
                      <m:t> </m:t>
                    </m:r>
                  </m:oMath>
                </a14:m>
                <a:r>
                  <a:rPr lang="en-US" sz="2400" dirty="0">
                    <a:solidFill>
                      <a:prstClr val="black"/>
                    </a:solidFill>
                    <a:latin typeface="Times New Roman" panose="02020603050405020304" pitchFamily="18" charset="0"/>
                    <a:cs typeface="Times New Roman" panose="02020603050405020304" pitchFamily="18" charset="0"/>
                  </a:rPr>
                  <a:t>enters a uniform electric field parallel to its direction of motion. If the electron is to be brought to rest in the space of 4.0 cm; </a:t>
                </a:r>
              </a:p>
              <a:p>
                <a:pPr marL="457200" lvl="0" indent="-457200" algn="just">
                  <a:buAutoNum type="alphaLcParenBoth"/>
                </a:pPr>
                <a:r>
                  <a:rPr lang="en-US" sz="2400" dirty="0">
                    <a:solidFill>
                      <a:prstClr val="black"/>
                    </a:solidFill>
                    <a:latin typeface="Times New Roman" panose="02020603050405020304" pitchFamily="18" charset="0"/>
                    <a:cs typeface="Times New Roman" panose="02020603050405020304" pitchFamily="18" charset="0"/>
                  </a:rPr>
                  <a:t>what direction is required for the electric field and </a:t>
                </a:r>
              </a:p>
              <a:p>
                <a:pPr marL="457200" lvl="0" indent="-457200" algn="just">
                  <a:buAutoNum type="alphaLcParenBoth"/>
                </a:pPr>
                <a:r>
                  <a:rPr lang="en-US" sz="2400" dirty="0">
                    <a:solidFill>
                      <a:prstClr val="black"/>
                    </a:solidFill>
                    <a:latin typeface="Times New Roman" panose="02020603050405020304" pitchFamily="18" charset="0"/>
                    <a:cs typeface="Times New Roman" panose="02020603050405020304" pitchFamily="18" charset="0"/>
                  </a:rPr>
                  <a:t>what is the strength of the field? </a:t>
                </a:r>
                <a:endParaRPr lang="en-US" dirty="0">
                  <a:solidFill>
                    <a:prstClr val="black"/>
                  </a:solidFill>
                  <a:latin typeface="Times New Roman" panose="02020603050405020304" pitchFamily="18" charset="0"/>
                  <a:cs typeface="Times New Roman" panose="02020603050405020304" pitchFamily="18" charset="0"/>
                </a:endParaRPr>
              </a:p>
            </p:txBody>
          </p:sp>
        </mc:Choice>
        <mc:Fallback xmlns="">
          <p:sp>
            <p:nvSpPr>
              <p:cNvPr id="4" name="Rectangle 3">
                <a:extLst>
                  <a:ext uri="{FF2B5EF4-FFF2-40B4-BE49-F238E27FC236}">
                    <a16:creationId xmlns:a16="http://schemas.microsoft.com/office/drawing/2014/main" id="{487F2406-70BD-4EE7-A55C-BB33CFB09CE2}"/>
                  </a:ext>
                </a:extLst>
              </p:cNvPr>
              <p:cNvSpPr>
                <a:spLocks noRot="1" noChangeAspect="1" noMove="1" noResize="1" noEditPoints="1" noAdjustHandles="1" noChangeArrowheads="1" noChangeShapeType="1" noTextEdit="1"/>
              </p:cNvSpPr>
              <p:nvPr/>
            </p:nvSpPr>
            <p:spPr>
              <a:xfrm>
                <a:off x="81894" y="822442"/>
                <a:ext cx="8686799" cy="1938992"/>
              </a:xfrm>
              <a:prstGeom prst="rect">
                <a:avLst/>
              </a:prstGeom>
              <a:blipFill>
                <a:blip r:embed="rId2"/>
                <a:stretch>
                  <a:fillRect l="-1053" t="-2516" r="-1123" b="-6289"/>
                </a:stretch>
              </a:blipFill>
            </p:spPr>
            <p:txBody>
              <a:bodyPr/>
              <a:lstStyle/>
              <a:p>
                <a:r>
                  <a:rPr lang="en-US">
                    <a:noFill/>
                  </a:rPr>
                  <a:t> </a:t>
                </a:r>
              </a:p>
            </p:txBody>
          </p:sp>
        </mc:Fallback>
      </mc:AlternateContent>
    </p:spTree>
    <p:extLst>
      <p:ext uri="{BB962C8B-B14F-4D97-AF65-F5344CB8AC3E}">
        <p14:creationId xmlns:p14="http://schemas.microsoft.com/office/powerpoint/2010/main" val="697938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9: ANSWERS</a:t>
            </a:r>
          </a:p>
        </p:txBody>
      </p:sp>
      <p:sp>
        <p:nvSpPr>
          <p:cNvPr id="9" name="TextBox 8">
            <a:extLst>
              <a:ext uri="{FF2B5EF4-FFF2-40B4-BE49-F238E27FC236}">
                <a16:creationId xmlns:a16="http://schemas.microsoft.com/office/drawing/2014/main" id="{724F6E22-9EEC-47F1-BE33-C308AD679270}"/>
              </a:ext>
            </a:extLst>
          </p:cNvPr>
          <p:cNvSpPr txBox="1"/>
          <p:nvPr/>
        </p:nvSpPr>
        <p:spPr>
          <a:xfrm>
            <a:off x="316559" y="1530152"/>
            <a:ext cx="8562169" cy="1569660"/>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The electron will experience a force in the opposite direction to the electric field. Since the electron is to be brought to rest, the electric field must be in the same direction as the initial velocity of the electron. </a:t>
            </a:r>
            <a:endParaRPr lang="en-US" sz="2400" b="1" dirty="0">
              <a:latin typeface="Times New Roman" panose="02020603050405020304" pitchFamily="18" charset="0"/>
              <a:cs typeface="Times New Roman" panose="02020603050405020304" pitchFamily="18" charset="0"/>
            </a:endParaRPr>
          </a:p>
        </p:txBody>
      </p:sp>
      <p:sp>
        <p:nvSpPr>
          <p:cNvPr id="10" name="Rectangle 18">
            <a:extLst>
              <a:ext uri="{FF2B5EF4-FFF2-40B4-BE49-F238E27FC236}">
                <a16:creationId xmlns:a16="http://schemas.microsoft.com/office/drawing/2014/main" id="{CE55866F-95EC-459C-B30D-E311EC939664}"/>
              </a:ext>
            </a:extLst>
          </p:cNvPr>
          <p:cNvSpPr>
            <a:spLocks noChangeArrowheads="1"/>
          </p:cNvSpPr>
          <p:nvPr/>
        </p:nvSpPr>
        <p:spPr bwMode="auto">
          <a:xfrm>
            <a:off x="-2" y="733549"/>
            <a:ext cx="65014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(a) </a:t>
            </a:r>
            <a:r>
              <a:rPr lang="en-US" sz="2400" kern="0" dirty="0">
                <a:ea typeface="Times New Roman" panose="02020603050405020304" pitchFamily="18" charset="0"/>
              </a:rPr>
              <a:t>what direction is required for the electric field </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p:sp>
        <p:nvSpPr>
          <p:cNvPr id="12" name="Rectangle 18">
            <a:extLst>
              <a:ext uri="{FF2B5EF4-FFF2-40B4-BE49-F238E27FC236}">
                <a16:creationId xmlns:a16="http://schemas.microsoft.com/office/drawing/2014/main" id="{3B6F5403-FF0C-4445-8E88-AD1F814AAFC5}"/>
              </a:ext>
            </a:extLst>
          </p:cNvPr>
          <p:cNvSpPr>
            <a:spLocks noChangeArrowheads="1"/>
          </p:cNvSpPr>
          <p:nvPr/>
        </p:nvSpPr>
        <p:spPr bwMode="auto">
          <a:xfrm>
            <a:off x="232862" y="3459111"/>
            <a:ext cx="65014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(b) </a:t>
            </a:r>
            <a:r>
              <a:rPr lang="en-US" sz="2400" kern="0" dirty="0">
                <a:ea typeface="Times New Roman" panose="02020603050405020304" pitchFamily="18" charset="0"/>
              </a:rPr>
              <a:t>the strength of the field</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C1B8FACA-278D-4AF7-A598-04DA28E0CB53}"/>
                  </a:ext>
                </a:extLst>
              </p:cNvPr>
              <p:cNvSpPr txBox="1"/>
              <p:nvPr/>
            </p:nvSpPr>
            <p:spPr>
              <a:xfrm>
                <a:off x="494791" y="4476241"/>
                <a:ext cx="2253374"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smtClean="0">
                          <a:solidFill>
                            <a:prstClr val="black"/>
                          </a:solidFill>
                          <a:latin typeface="Cambria Math" panose="02040503050406030204" pitchFamily="18" charset="0"/>
                        </a:rPr>
                        <m:t>𝐹</m:t>
                      </m:r>
                      <m:r>
                        <a:rPr lang="en-US" sz="2000" i="1" smtClean="0">
                          <a:solidFill>
                            <a:prstClr val="black"/>
                          </a:solidFill>
                          <a:latin typeface="Cambria Math" panose="02040503050406030204" pitchFamily="18" charset="0"/>
                        </a:rPr>
                        <m:t>=</m:t>
                      </m:r>
                      <m:r>
                        <a:rPr lang="en-US" sz="2000" i="1" smtClean="0">
                          <a:solidFill>
                            <a:prstClr val="black"/>
                          </a:solidFill>
                          <a:latin typeface="Cambria Math" panose="02040503050406030204" pitchFamily="18" charset="0"/>
                        </a:rPr>
                        <m:t>𝑞</m:t>
                      </m:r>
                      <m:r>
                        <a:rPr lang="en-US" sz="2000" i="1" smtClean="0">
                          <a:solidFill>
                            <a:prstClr val="black"/>
                          </a:solidFill>
                          <a:latin typeface="Cambria Math" panose="02040503050406030204" pitchFamily="18" charset="0"/>
                        </a:rPr>
                        <m:t>.</m:t>
                      </m:r>
                      <m:r>
                        <a:rPr lang="en-US" sz="2000" i="1" smtClean="0">
                          <a:solidFill>
                            <a:prstClr val="black"/>
                          </a:solidFill>
                          <a:latin typeface="Cambria Math" panose="02040503050406030204" pitchFamily="18" charset="0"/>
                        </a:rPr>
                        <m:t>𝐸</m:t>
                      </m:r>
                      <m:r>
                        <a:rPr lang="en-US" sz="2000" i="1" smtClean="0">
                          <a:solidFill>
                            <a:prstClr val="black"/>
                          </a:solidFill>
                          <a:latin typeface="Cambria Math" panose="02040503050406030204" pitchFamily="18" charset="0"/>
                        </a:rPr>
                        <m:t>=</m:t>
                      </m:r>
                      <m:r>
                        <a:rPr lang="en-US" sz="2000" i="1" smtClean="0">
                          <a:solidFill>
                            <a:prstClr val="black"/>
                          </a:solidFill>
                          <a:latin typeface="Cambria Math" panose="02040503050406030204" pitchFamily="18" charset="0"/>
                        </a:rPr>
                        <m:t>𝑚</m:t>
                      </m:r>
                      <m:r>
                        <a:rPr lang="en-US" sz="2000" i="1" smtClean="0">
                          <a:solidFill>
                            <a:prstClr val="black"/>
                          </a:solidFill>
                          <a:latin typeface="Cambria Math" panose="02040503050406030204" pitchFamily="18" charset="0"/>
                        </a:rPr>
                        <m:t>.</m:t>
                      </m:r>
                      <m:r>
                        <a:rPr lang="en-US" sz="2000" i="1" smtClean="0">
                          <a:solidFill>
                            <a:prstClr val="black"/>
                          </a:solidFill>
                          <a:latin typeface="Cambria Math" panose="02040503050406030204" pitchFamily="18" charset="0"/>
                        </a:rPr>
                        <m:t>𝑎</m:t>
                      </m:r>
                      <m:r>
                        <a:rPr lang="en-US" sz="2000" i="1" smtClean="0">
                          <a:solidFill>
                            <a:prstClr val="black"/>
                          </a:solidFill>
                          <a:latin typeface="Cambria Math" panose="02040503050406030204" pitchFamily="18" charset="0"/>
                          <a:ea typeface="Cambria Math" panose="02040503050406030204" pitchFamily="18" charset="0"/>
                        </a:rPr>
                        <m:t>→</m:t>
                      </m:r>
                    </m:oMath>
                  </m:oMathPara>
                </a14:m>
                <a:endParaRPr lang="en-US" sz="2000" dirty="0">
                  <a:solidFill>
                    <a:prstClr val="black"/>
                  </a:solidFill>
                  <a:latin typeface="Gill Sans MT" panose="020B0502020104020203"/>
                </a:endParaRPr>
              </a:p>
            </p:txBody>
          </p:sp>
        </mc:Choice>
        <mc:Fallback xmlns="">
          <p:sp>
            <p:nvSpPr>
              <p:cNvPr id="13" name="TextBox 12">
                <a:extLst>
                  <a:ext uri="{FF2B5EF4-FFF2-40B4-BE49-F238E27FC236}">
                    <a16:creationId xmlns:a16="http://schemas.microsoft.com/office/drawing/2014/main" id="{C1B8FACA-278D-4AF7-A598-04DA28E0CB53}"/>
                  </a:ext>
                </a:extLst>
              </p:cNvPr>
              <p:cNvSpPr txBox="1">
                <a:spLocks noRot="1" noChangeAspect="1" noMove="1" noResize="1" noEditPoints="1" noAdjustHandles="1" noChangeArrowheads="1" noChangeShapeType="1" noTextEdit="1"/>
              </p:cNvSpPr>
              <p:nvPr/>
            </p:nvSpPr>
            <p:spPr>
              <a:xfrm>
                <a:off x="494791" y="4476241"/>
                <a:ext cx="2253374" cy="400110"/>
              </a:xfrm>
              <a:prstGeom prst="rect">
                <a:avLst/>
              </a:prstGeom>
              <a:blipFill>
                <a:blip r:embed="rId2"/>
                <a:stretch>
                  <a:fillRect b="-9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3FFF5105-C07F-480C-9731-03534214C2A8}"/>
                  </a:ext>
                </a:extLst>
              </p:cNvPr>
              <p:cNvSpPr/>
              <p:nvPr/>
            </p:nvSpPr>
            <p:spPr>
              <a:xfrm>
                <a:off x="2890004" y="4371265"/>
                <a:ext cx="1187184" cy="66858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z="2000" smtClean="0">
                          <a:solidFill>
                            <a:prstClr val="black"/>
                          </a:solidFill>
                          <a:latin typeface="Cambria Math" panose="02040503050406030204" pitchFamily="18" charset="0"/>
                        </a:rPr>
                        <m:t>a</m:t>
                      </m:r>
                      <m:r>
                        <a:rPr lang="en-US" sz="2000" i="1">
                          <a:solidFill>
                            <a:prstClr val="black"/>
                          </a:solidFill>
                          <a:latin typeface="Cambria Math" panose="02040503050406030204" pitchFamily="18" charset="0"/>
                        </a:rPr>
                        <m:t>=</m:t>
                      </m:r>
                      <m:f>
                        <m:fPr>
                          <m:ctrlPr>
                            <a:rPr lang="en-US" sz="2000" i="1" smtClean="0">
                              <a:solidFill>
                                <a:prstClr val="black"/>
                              </a:solidFill>
                              <a:latin typeface="Cambria Math" panose="02040503050406030204" pitchFamily="18" charset="0"/>
                            </a:rPr>
                          </m:ctrlPr>
                        </m:fPr>
                        <m:num>
                          <m:r>
                            <a:rPr lang="en-US" sz="2000" i="1">
                              <a:solidFill>
                                <a:prstClr val="black"/>
                              </a:solidFill>
                              <a:latin typeface="Cambria Math" panose="02040503050406030204" pitchFamily="18" charset="0"/>
                            </a:rPr>
                            <m:t>𝑞</m:t>
                          </m:r>
                          <m:r>
                            <a:rPr lang="en-US" sz="2000" i="1">
                              <a:solidFill>
                                <a:prstClr val="black"/>
                              </a:solidFill>
                              <a:latin typeface="Cambria Math" panose="02040503050406030204" pitchFamily="18" charset="0"/>
                            </a:rPr>
                            <m:t>.</m:t>
                          </m:r>
                          <m:r>
                            <a:rPr lang="en-US" sz="2000" i="1">
                              <a:solidFill>
                                <a:prstClr val="black"/>
                              </a:solidFill>
                              <a:latin typeface="Cambria Math" panose="02040503050406030204" pitchFamily="18" charset="0"/>
                            </a:rPr>
                            <m:t>𝐸</m:t>
                          </m:r>
                          <m:r>
                            <m:rPr>
                              <m:nor/>
                            </m:rPr>
                            <a:rPr lang="en-US" sz="2000">
                              <a:solidFill>
                                <a:prstClr val="black"/>
                              </a:solidFill>
                              <a:latin typeface="Gill Sans MT" panose="020B0502020104020203"/>
                            </a:rPr>
                            <m:t> </m:t>
                          </m:r>
                        </m:num>
                        <m:den>
                          <m:r>
                            <a:rPr lang="en-US" sz="2000" i="1" smtClean="0">
                              <a:solidFill>
                                <a:prstClr val="black"/>
                              </a:solidFill>
                              <a:latin typeface="Cambria Math" panose="02040503050406030204" pitchFamily="18" charset="0"/>
                            </a:rPr>
                            <m:t>𝑚</m:t>
                          </m:r>
                        </m:den>
                      </m:f>
                    </m:oMath>
                  </m:oMathPara>
                </a14:m>
                <a:endParaRPr lang="en-US" sz="2000" dirty="0">
                  <a:solidFill>
                    <a:prstClr val="black"/>
                  </a:solidFill>
                  <a:latin typeface="Gill Sans MT" panose="020B0502020104020203"/>
                </a:endParaRPr>
              </a:p>
            </p:txBody>
          </p:sp>
        </mc:Choice>
        <mc:Fallback xmlns="">
          <p:sp>
            <p:nvSpPr>
              <p:cNvPr id="14" name="Rectangle 13">
                <a:extLst>
                  <a:ext uri="{FF2B5EF4-FFF2-40B4-BE49-F238E27FC236}">
                    <a16:creationId xmlns:a16="http://schemas.microsoft.com/office/drawing/2014/main" id="{3FFF5105-C07F-480C-9731-03534214C2A8}"/>
                  </a:ext>
                </a:extLst>
              </p:cNvPr>
              <p:cNvSpPr>
                <a:spLocks noRot="1" noChangeAspect="1" noMove="1" noResize="1" noEditPoints="1" noAdjustHandles="1" noChangeArrowheads="1" noChangeShapeType="1" noTextEdit="1"/>
              </p:cNvSpPr>
              <p:nvPr/>
            </p:nvSpPr>
            <p:spPr>
              <a:xfrm>
                <a:off x="2890004" y="4371265"/>
                <a:ext cx="1187184" cy="668581"/>
              </a:xfrm>
              <a:prstGeom prst="rect">
                <a:avLst/>
              </a:prstGeom>
              <a:blipFill>
                <a:blip r:embed="rId3"/>
                <a:stretch>
                  <a:fillRect t="-9434" b="-18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4FD970C7-08E7-4268-B3BC-C9F5C45C3299}"/>
                  </a:ext>
                </a:extLst>
              </p:cNvPr>
              <p:cNvSpPr/>
              <p:nvPr/>
            </p:nvSpPr>
            <p:spPr>
              <a:xfrm>
                <a:off x="4597644" y="4280075"/>
                <a:ext cx="3807645" cy="529376"/>
              </a:xfrm>
              <a:prstGeom prst="rect">
                <a:avLst/>
              </a:prstGeom>
            </p:spPr>
            <p:txBody>
              <a:bodyPr wrap="none">
                <a:spAutoFit/>
              </a:bodyPr>
              <a:lstStyle/>
              <a:p>
                <a14:m>
                  <m:oMath xmlns:m="http://schemas.openxmlformats.org/officeDocument/2006/math">
                    <m:sSup>
                      <m:sSupPr>
                        <m:ctrlPr>
                          <a:rPr lang="en-US" sz="2000" i="1" smtClean="0">
                            <a:solidFill>
                              <a:prstClr val="black"/>
                            </a:solidFill>
                            <a:latin typeface="Cambria Math" panose="02040503050406030204" pitchFamily="18" charset="0"/>
                          </a:rPr>
                        </m:ctrlPr>
                      </m:sSupPr>
                      <m:e>
                        <m:r>
                          <a:rPr lang="en-US" sz="2000" i="1" smtClean="0">
                            <a:solidFill>
                              <a:prstClr val="black"/>
                            </a:solidFill>
                            <a:latin typeface="Cambria Math" panose="02040503050406030204" pitchFamily="18" charset="0"/>
                          </a:rPr>
                          <m:t>𝑣</m:t>
                        </m:r>
                      </m:e>
                      <m:sup>
                        <m:r>
                          <a:rPr lang="en-US" sz="2000" i="1" smtClean="0">
                            <a:solidFill>
                              <a:prstClr val="black"/>
                            </a:solidFill>
                            <a:latin typeface="Cambria Math" panose="02040503050406030204" pitchFamily="18" charset="0"/>
                          </a:rPr>
                          <m:t>2</m:t>
                        </m:r>
                      </m:sup>
                    </m:sSup>
                    <m:r>
                      <a:rPr lang="en-US" sz="2000" i="1">
                        <a:solidFill>
                          <a:prstClr val="black"/>
                        </a:solidFill>
                        <a:latin typeface="Cambria Math" panose="02040503050406030204" pitchFamily="18" charset="0"/>
                      </a:rPr>
                      <m:t>=</m:t>
                    </m:r>
                    <m:sSubSup>
                      <m:sSubSupPr>
                        <m:ctrlPr>
                          <a:rPr lang="en-US" sz="2000" i="1" smtClean="0">
                            <a:solidFill>
                              <a:prstClr val="black"/>
                            </a:solidFill>
                            <a:latin typeface="Cambria Math" panose="02040503050406030204" pitchFamily="18" charset="0"/>
                          </a:rPr>
                        </m:ctrlPr>
                      </m:sSubSupPr>
                      <m:e>
                        <m:r>
                          <a:rPr lang="en-US" sz="2000" i="1" smtClean="0">
                            <a:solidFill>
                              <a:prstClr val="black"/>
                            </a:solidFill>
                            <a:latin typeface="Cambria Math" panose="02040503050406030204" pitchFamily="18" charset="0"/>
                          </a:rPr>
                          <m:t>𝑣</m:t>
                        </m:r>
                      </m:e>
                      <m:sub>
                        <m:r>
                          <a:rPr lang="en-US" sz="2000" i="1" smtClean="0">
                            <a:solidFill>
                              <a:prstClr val="black"/>
                            </a:solidFill>
                            <a:latin typeface="Cambria Math" panose="02040503050406030204" pitchFamily="18" charset="0"/>
                          </a:rPr>
                          <m:t>0</m:t>
                        </m:r>
                      </m:sub>
                      <m:sup>
                        <m:r>
                          <a:rPr lang="en-US" sz="2000" i="1" smtClean="0">
                            <a:solidFill>
                              <a:prstClr val="black"/>
                            </a:solidFill>
                            <a:latin typeface="Cambria Math" panose="02040503050406030204" pitchFamily="18" charset="0"/>
                          </a:rPr>
                          <m:t> 2</m:t>
                        </m:r>
                      </m:sup>
                    </m:sSubSup>
                    <m:r>
                      <a:rPr lang="en-US" sz="2000">
                        <a:solidFill>
                          <a:prstClr val="black"/>
                        </a:solidFill>
                        <a:latin typeface="Cambria Math" panose="02040503050406030204" pitchFamily="18" charset="0"/>
                        <a:ea typeface="Cambria Math" panose="02040503050406030204" pitchFamily="18" charset="0"/>
                      </a:rPr>
                      <m:t>+</m:t>
                    </m:r>
                    <m:r>
                      <a:rPr lang="en-US" sz="2000" smtClean="0">
                        <a:solidFill>
                          <a:prstClr val="black"/>
                        </a:solidFill>
                        <a:latin typeface="Cambria Math" panose="02040503050406030204" pitchFamily="18" charset="0"/>
                        <a:ea typeface="Cambria Math" panose="02040503050406030204" pitchFamily="18" charset="0"/>
                      </a:rPr>
                      <m:t>2</m:t>
                    </m:r>
                    <m:r>
                      <m:rPr>
                        <m:sty m:val="p"/>
                      </m:rPr>
                      <a:rPr lang="en-US" sz="2000" smtClean="0">
                        <a:solidFill>
                          <a:prstClr val="black"/>
                        </a:solidFill>
                        <a:latin typeface="Cambria Math" panose="02040503050406030204" pitchFamily="18" charset="0"/>
                        <a:ea typeface="Cambria Math" panose="02040503050406030204" pitchFamily="18" charset="0"/>
                      </a:rPr>
                      <m:t>a</m:t>
                    </m:r>
                    <m:r>
                      <a:rPr lang="en-US" sz="2000" i="1" smtClean="0">
                        <a:solidFill>
                          <a:prstClr val="black"/>
                        </a:solidFill>
                        <a:latin typeface="Cambria Math" panose="02040503050406030204" pitchFamily="18" charset="0"/>
                        <a:ea typeface="Cambria Math" panose="02040503050406030204" pitchFamily="18" charset="0"/>
                      </a:rPr>
                      <m:t>∆</m:t>
                    </m:r>
                    <m:r>
                      <a:rPr lang="en-US" sz="2000" i="1" smtClean="0">
                        <a:solidFill>
                          <a:prstClr val="black"/>
                        </a:solidFill>
                        <a:latin typeface="Cambria Math" panose="02040503050406030204" pitchFamily="18" charset="0"/>
                        <a:ea typeface="Cambria Math" panose="02040503050406030204" pitchFamily="18" charset="0"/>
                      </a:rPr>
                      <m:t>𝑥</m:t>
                    </m:r>
                  </m:oMath>
                </a14:m>
                <a:r>
                  <a:rPr lang="en-US" sz="2000" dirty="0">
                    <a:solidFill>
                      <a:prstClr val="black"/>
                    </a:solidFill>
                    <a:latin typeface="Times New Roman" panose="02020603050405020304" pitchFamily="18" charset="0"/>
                    <a:cs typeface="Times New Roman" panose="02020603050405020304" pitchFamily="18" charset="0"/>
                  </a:rPr>
                  <a:t> </a:t>
                </a:r>
                <a14:m>
                  <m:oMath xmlns:m="http://schemas.openxmlformats.org/officeDocument/2006/math">
                    <m:r>
                      <a:rPr lang="en-US" sz="2000" i="1">
                        <a:solidFill>
                          <a:prstClr val="black"/>
                        </a:solidFill>
                        <a:latin typeface="Cambria Math" panose="02040503050406030204" pitchFamily="18" charset="0"/>
                      </a:rPr>
                      <m:t>=</m:t>
                    </m:r>
                    <m:sSubSup>
                      <m:sSubSupPr>
                        <m:ctrlPr>
                          <a:rPr lang="en-US" sz="2000" i="1">
                            <a:solidFill>
                              <a:prstClr val="black"/>
                            </a:solidFill>
                            <a:latin typeface="Cambria Math" panose="02040503050406030204" pitchFamily="18" charset="0"/>
                          </a:rPr>
                        </m:ctrlPr>
                      </m:sSubSupPr>
                      <m:e>
                        <m:r>
                          <a:rPr lang="en-US" sz="2000" i="1">
                            <a:solidFill>
                              <a:prstClr val="black"/>
                            </a:solidFill>
                            <a:latin typeface="Cambria Math" panose="02040503050406030204" pitchFamily="18" charset="0"/>
                          </a:rPr>
                          <m:t>𝑣</m:t>
                        </m:r>
                      </m:e>
                      <m:sub>
                        <m:r>
                          <a:rPr lang="en-US" sz="2000" i="1">
                            <a:solidFill>
                              <a:prstClr val="black"/>
                            </a:solidFill>
                            <a:latin typeface="Cambria Math" panose="02040503050406030204" pitchFamily="18" charset="0"/>
                          </a:rPr>
                          <m:t>0</m:t>
                        </m:r>
                      </m:sub>
                      <m:sup>
                        <m:r>
                          <a:rPr lang="en-US" sz="2000" i="1">
                            <a:solidFill>
                              <a:prstClr val="black"/>
                            </a:solidFill>
                            <a:latin typeface="Cambria Math" panose="02040503050406030204" pitchFamily="18" charset="0"/>
                          </a:rPr>
                          <m:t> 2</m:t>
                        </m:r>
                      </m:sup>
                    </m:sSubSup>
                    <m:r>
                      <a:rPr lang="en-US" sz="2000">
                        <a:solidFill>
                          <a:prstClr val="black"/>
                        </a:solidFill>
                        <a:latin typeface="Cambria Math" panose="02040503050406030204" pitchFamily="18" charset="0"/>
                        <a:ea typeface="Cambria Math" panose="02040503050406030204" pitchFamily="18" charset="0"/>
                      </a:rPr>
                      <m:t>+2</m:t>
                    </m:r>
                    <m:f>
                      <m:fPr>
                        <m:ctrlPr>
                          <a:rPr lang="en-US" sz="2000" i="1">
                            <a:solidFill>
                              <a:prstClr val="black"/>
                            </a:solidFill>
                            <a:latin typeface="Cambria Math" panose="02040503050406030204" pitchFamily="18" charset="0"/>
                          </a:rPr>
                        </m:ctrlPr>
                      </m:fPr>
                      <m:num>
                        <m:r>
                          <a:rPr lang="en-US" sz="2000" i="1">
                            <a:solidFill>
                              <a:prstClr val="black"/>
                            </a:solidFill>
                            <a:latin typeface="Cambria Math" panose="02040503050406030204" pitchFamily="18" charset="0"/>
                          </a:rPr>
                          <m:t>𝑞</m:t>
                        </m:r>
                        <m:r>
                          <a:rPr lang="en-US" sz="2000" i="1">
                            <a:solidFill>
                              <a:prstClr val="black"/>
                            </a:solidFill>
                            <a:latin typeface="Cambria Math" panose="02040503050406030204" pitchFamily="18" charset="0"/>
                          </a:rPr>
                          <m:t>.</m:t>
                        </m:r>
                        <m:r>
                          <a:rPr lang="en-US" sz="2000" i="1">
                            <a:solidFill>
                              <a:prstClr val="black"/>
                            </a:solidFill>
                            <a:latin typeface="Cambria Math" panose="02040503050406030204" pitchFamily="18" charset="0"/>
                          </a:rPr>
                          <m:t>𝐸</m:t>
                        </m:r>
                        <m:r>
                          <m:rPr>
                            <m:nor/>
                          </m:rPr>
                          <a:rPr lang="en-US" sz="2000">
                            <a:solidFill>
                              <a:prstClr val="black"/>
                            </a:solidFill>
                            <a:latin typeface="Times New Roman" panose="02020603050405020304" pitchFamily="18" charset="0"/>
                            <a:cs typeface="Times New Roman" panose="02020603050405020304" pitchFamily="18" charset="0"/>
                          </a:rPr>
                          <m:t> </m:t>
                        </m:r>
                      </m:num>
                      <m:den>
                        <m:r>
                          <a:rPr lang="en-US" sz="2000" i="1">
                            <a:solidFill>
                              <a:prstClr val="black"/>
                            </a:solidFill>
                            <a:latin typeface="Cambria Math" panose="02040503050406030204" pitchFamily="18" charset="0"/>
                          </a:rPr>
                          <m:t>𝑚</m:t>
                        </m:r>
                      </m:den>
                    </m:f>
                    <m:r>
                      <a:rPr lang="en-US" sz="2000" i="1">
                        <a:solidFill>
                          <a:prstClr val="black"/>
                        </a:solidFill>
                        <a:latin typeface="Cambria Math" panose="02040503050406030204" pitchFamily="18" charset="0"/>
                        <a:ea typeface="Cambria Math" panose="02040503050406030204" pitchFamily="18" charset="0"/>
                      </a:rPr>
                      <m:t>∆</m:t>
                    </m:r>
                    <m:r>
                      <a:rPr lang="en-US" sz="2000" i="1">
                        <a:solidFill>
                          <a:prstClr val="black"/>
                        </a:solidFill>
                        <a:latin typeface="Cambria Math" panose="02040503050406030204" pitchFamily="18" charset="0"/>
                        <a:ea typeface="Cambria Math" panose="02040503050406030204" pitchFamily="18" charset="0"/>
                      </a:rPr>
                      <m:t>𝑥</m:t>
                    </m:r>
                  </m:oMath>
                </a14:m>
                <a:endParaRPr lang="en-US" sz="2000" dirty="0">
                  <a:solidFill>
                    <a:prstClr val="black"/>
                  </a:solidFill>
                  <a:latin typeface="Times New Roman" panose="02020603050405020304" pitchFamily="18" charset="0"/>
                  <a:cs typeface="Times New Roman" panose="02020603050405020304" pitchFamily="18" charset="0"/>
                </a:endParaRPr>
              </a:p>
            </p:txBody>
          </p:sp>
        </mc:Choice>
        <mc:Fallback xmlns="">
          <p:sp>
            <p:nvSpPr>
              <p:cNvPr id="15" name="Rectangle 14">
                <a:extLst>
                  <a:ext uri="{FF2B5EF4-FFF2-40B4-BE49-F238E27FC236}">
                    <a16:creationId xmlns:a16="http://schemas.microsoft.com/office/drawing/2014/main" id="{4FD970C7-08E7-4268-B3BC-C9F5C45C3299}"/>
                  </a:ext>
                </a:extLst>
              </p:cNvPr>
              <p:cNvSpPr>
                <a:spLocks noRot="1" noChangeAspect="1" noMove="1" noResize="1" noEditPoints="1" noAdjustHandles="1" noChangeArrowheads="1" noChangeShapeType="1" noTextEdit="1"/>
              </p:cNvSpPr>
              <p:nvPr/>
            </p:nvSpPr>
            <p:spPr>
              <a:xfrm>
                <a:off x="4597644" y="4280075"/>
                <a:ext cx="3807645" cy="529376"/>
              </a:xfrm>
              <a:prstGeom prst="rect">
                <a:avLst/>
              </a:prstGeom>
              <a:blipFill>
                <a:blip r:embed="rId4"/>
                <a:stretch>
                  <a:fillRect t="-162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B99D6D35-CD9B-4B88-B469-B275363A710C}"/>
                  </a:ext>
                </a:extLst>
              </p:cNvPr>
              <p:cNvSpPr/>
              <p:nvPr/>
            </p:nvSpPr>
            <p:spPr>
              <a:xfrm>
                <a:off x="451826" y="5390180"/>
                <a:ext cx="2811795" cy="620747"/>
              </a:xfrm>
              <a:prstGeom prst="rect">
                <a:avLst/>
              </a:prstGeom>
            </p:spPr>
            <p:txBody>
              <a:bodyPr wrap="none">
                <a:spAutoFit/>
              </a:bodyPr>
              <a:lstStyle/>
              <a:p>
                <a14:m>
                  <m:oMath xmlns:m="http://schemas.openxmlformats.org/officeDocument/2006/math">
                    <m:r>
                      <a:rPr lang="en-US" sz="2000" i="1" smtClean="0">
                        <a:solidFill>
                          <a:prstClr val="black"/>
                        </a:solidFill>
                        <a:latin typeface="Cambria Math" panose="02040503050406030204" pitchFamily="18" charset="0"/>
                      </a:rPr>
                      <m:t>𝐸</m:t>
                    </m:r>
                    <m:r>
                      <a:rPr lang="en-US" sz="2000" i="1" smtClean="0">
                        <a:solidFill>
                          <a:prstClr val="black"/>
                        </a:solidFill>
                        <a:latin typeface="Cambria Math" panose="02040503050406030204" pitchFamily="18" charset="0"/>
                      </a:rPr>
                      <m:t>= </m:t>
                    </m:r>
                    <m:f>
                      <m:fPr>
                        <m:ctrlPr>
                          <a:rPr lang="en-US" sz="2000" i="1" smtClean="0">
                            <a:solidFill>
                              <a:prstClr val="black"/>
                            </a:solidFill>
                            <a:latin typeface="Cambria Math" panose="02040503050406030204" pitchFamily="18" charset="0"/>
                          </a:rPr>
                        </m:ctrlPr>
                      </m:fPr>
                      <m:num>
                        <m:r>
                          <a:rPr lang="en-US" sz="2000" i="1" smtClean="0">
                            <a:solidFill>
                              <a:prstClr val="black"/>
                            </a:solidFill>
                            <a:latin typeface="Cambria Math" panose="02040503050406030204" pitchFamily="18" charset="0"/>
                          </a:rPr>
                          <m:t>𝑚</m:t>
                        </m:r>
                        <m:d>
                          <m:dPr>
                            <m:ctrlPr>
                              <a:rPr lang="en-US" sz="2000" i="1" smtClean="0">
                                <a:solidFill>
                                  <a:prstClr val="black"/>
                                </a:solidFill>
                                <a:latin typeface="Cambria Math" panose="02040503050406030204" pitchFamily="18" charset="0"/>
                              </a:rPr>
                            </m:ctrlPr>
                          </m:dPr>
                          <m:e>
                            <m:sSup>
                              <m:sSupPr>
                                <m:ctrlPr>
                                  <a:rPr lang="en-US" sz="2000" i="1" smtClean="0">
                                    <a:solidFill>
                                      <a:prstClr val="black"/>
                                    </a:solidFill>
                                    <a:latin typeface="Cambria Math" panose="02040503050406030204" pitchFamily="18" charset="0"/>
                                  </a:rPr>
                                </m:ctrlPr>
                              </m:sSupPr>
                              <m:e>
                                <m:r>
                                  <a:rPr lang="en-US" sz="2000" i="1" smtClean="0">
                                    <a:solidFill>
                                      <a:prstClr val="black"/>
                                    </a:solidFill>
                                    <a:latin typeface="Cambria Math" panose="02040503050406030204" pitchFamily="18" charset="0"/>
                                  </a:rPr>
                                  <m:t>𝑣</m:t>
                                </m:r>
                              </m:e>
                              <m:sup>
                                <m:r>
                                  <a:rPr lang="en-US" sz="2000" i="1" smtClean="0">
                                    <a:solidFill>
                                      <a:prstClr val="black"/>
                                    </a:solidFill>
                                    <a:latin typeface="Cambria Math" panose="02040503050406030204" pitchFamily="18" charset="0"/>
                                  </a:rPr>
                                  <m:t>2</m:t>
                                </m:r>
                              </m:sup>
                            </m:sSup>
                            <m:r>
                              <a:rPr lang="en-US" sz="2000" i="1" smtClean="0">
                                <a:solidFill>
                                  <a:prstClr val="black"/>
                                </a:solidFill>
                                <a:latin typeface="Cambria Math" panose="02040503050406030204" pitchFamily="18" charset="0"/>
                              </a:rPr>
                              <m:t>−</m:t>
                            </m:r>
                            <m:sSubSup>
                              <m:sSubSupPr>
                                <m:ctrlPr>
                                  <a:rPr lang="en-US" sz="2000" i="1" smtClean="0">
                                    <a:solidFill>
                                      <a:prstClr val="black"/>
                                    </a:solidFill>
                                    <a:latin typeface="Cambria Math" panose="02040503050406030204" pitchFamily="18" charset="0"/>
                                  </a:rPr>
                                </m:ctrlPr>
                              </m:sSubSupPr>
                              <m:e>
                                <m:r>
                                  <a:rPr lang="en-US" sz="2000" i="1" smtClean="0">
                                    <a:solidFill>
                                      <a:prstClr val="black"/>
                                    </a:solidFill>
                                    <a:latin typeface="Cambria Math" panose="02040503050406030204" pitchFamily="18" charset="0"/>
                                  </a:rPr>
                                  <m:t>𝑣</m:t>
                                </m:r>
                              </m:e>
                              <m:sub>
                                <m:r>
                                  <a:rPr lang="en-US" sz="2000" i="1" smtClean="0">
                                    <a:solidFill>
                                      <a:prstClr val="black"/>
                                    </a:solidFill>
                                    <a:latin typeface="Cambria Math" panose="02040503050406030204" pitchFamily="18" charset="0"/>
                                  </a:rPr>
                                  <m:t>0</m:t>
                                </m:r>
                              </m:sub>
                              <m:sup>
                                <m:r>
                                  <a:rPr lang="en-US" sz="2000" i="1" smtClean="0">
                                    <a:solidFill>
                                      <a:prstClr val="black"/>
                                    </a:solidFill>
                                    <a:latin typeface="Cambria Math" panose="02040503050406030204" pitchFamily="18" charset="0"/>
                                  </a:rPr>
                                  <m:t>  2</m:t>
                                </m:r>
                              </m:sup>
                            </m:sSubSup>
                          </m:e>
                        </m:d>
                      </m:num>
                      <m:den>
                        <m:r>
                          <a:rPr lang="en-US" sz="2000" i="1" smtClean="0">
                            <a:solidFill>
                              <a:prstClr val="black"/>
                            </a:solidFill>
                            <a:latin typeface="Cambria Math" panose="02040503050406030204" pitchFamily="18" charset="0"/>
                          </a:rPr>
                          <m:t>2</m:t>
                        </m:r>
                        <m:r>
                          <a:rPr lang="en-US" sz="2000" i="1" smtClean="0">
                            <a:solidFill>
                              <a:prstClr val="black"/>
                            </a:solidFill>
                            <a:latin typeface="Cambria Math" panose="02040503050406030204" pitchFamily="18" charset="0"/>
                          </a:rPr>
                          <m:t>𝑞</m:t>
                        </m:r>
                        <m:r>
                          <a:rPr lang="en-US" sz="2000" i="1">
                            <a:solidFill>
                              <a:prstClr val="black"/>
                            </a:solidFill>
                            <a:latin typeface="Cambria Math" panose="02040503050406030204" pitchFamily="18" charset="0"/>
                            <a:ea typeface="Cambria Math" panose="02040503050406030204" pitchFamily="18" charset="0"/>
                          </a:rPr>
                          <m:t>∆</m:t>
                        </m:r>
                        <m:r>
                          <a:rPr lang="en-US" sz="2000" i="1">
                            <a:solidFill>
                              <a:prstClr val="black"/>
                            </a:solidFill>
                            <a:latin typeface="Cambria Math" panose="02040503050406030204" pitchFamily="18" charset="0"/>
                            <a:ea typeface="Cambria Math" panose="02040503050406030204" pitchFamily="18" charset="0"/>
                          </a:rPr>
                          <m:t>𝑥</m:t>
                        </m:r>
                        <m:r>
                          <m:rPr>
                            <m:nor/>
                          </m:rPr>
                          <a:rPr lang="en-US" sz="2000">
                            <a:solidFill>
                              <a:prstClr val="black"/>
                            </a:solidFill>
                            <a:latin typeface="Gill Sans MT" panose="020B0502020104020203"/>
                          </a:rPr>
                          <m:t> </m:t>
                        </m:r>
                      </m:den>
                    </m:f>
                  </m:oMath>
                </a14:m>
                <a:r>
                  <a:rPr lang="en-US" sz="2000" dirty="0">
                    <a:solidFill>
                      <a:prstClr val="black"/>
                    </a:solidFill>
                    <a:latin typeface="Gill Sans MT" panose="020B0502020104020203"/>
                  </a:rPr>
                  <a:t> </a:t>
                </a:r>
                <a14:m>
                  <m:oMath xmlns:m="http://schemas.openxmlformats.org/officeDocument/2006/math">
                    <m:r>
                      <a:rPr lang="en-US" sz="2000" i="1">
                        <a:solidFill>
                          <a:prstClr val="black"/>
                        </a:solidFill>
                        <a:latin typeface="Cambria Math" panose="02040503050406030204" pitchFamily="18" charset="0"/>
                      </a:rPr>
                      <m:t>=−</m:t>
                    </m:r>
                    <m:f>
                      <m:fPr>
                        <m:ctrlPr>
                          <a:rPr lang="en-US" sz="2000" i="1">
                            <a:solidFill>
                              <a:prstClr val="black"/>
                            </a:solidFill>
                            <a:latin typeface="Cambria Math" panose="02040503050406030204" pitchFamily="18" charset="0"/>
                          </a:rPr>
                        </m:ctrlPr>
                      </m:fPr>
                      <m:num>
                        <m:r>
                          <a:rPr lang="en-US" sz="2000" i="1">
                            <a:solidFill>
                              <a:prstClr val="black"/>
                            </a:solidFill>
                            <a:latin typeface="Cambria Math" panose="02040503050406030204" pitchFamily="18" charset="0"/>
                          </a:rPr>
                          <m:t>𝑚</m:t>
                        </m:r>
                        <m:sSubSup>
                          <m:sSubSupPr>
                            <m:ctrlPr>
                              <a:rPr lang="en-US" sz="2000" i="1">
                                <a:solidFill>
                                  <a:prstClr val="black"/>
                                </a:solidFill>
                                <a:latin typeface="Cambria Math" panose="02040503050406030204" pitchFamily="18" charset="0"/>
                              </a:rPr>
                            </m:ctrlPr>
                          </m:sSubSupPr>
                          <m:e>
                            <m:r>
                              <a:rPr lang="en-US" sz="2000" i="1">
                                <a:solidFill>
                                  <a:prstClr val="black"/>
                                </a:solidFill>
                                <a:latin typeface="Cambria Math" panose="02040503050406030204" pitchFamily="18" charset="0"/>
                              </a:rPr>
                              <m:t>𝑣</m:t>
                            </m:r>
                          </m:e>
                          <m:sub>
                            <m:r>
                              <a:rPr lang="en-US" sz="2000" i="1">
                                <a:solidFill>
                                  <a:prstClr val="black"/>
                                </a:solidFill>
                                <a:latin typeface="Cambria Math" panose="02040503050406030204" pitchFamily="18" charset="0"/>
                              </a:rPr>
                              <m:t>0</m:t>
                            </m:r>
                          </m:sub>
                          <m:sup>
                            <m:r>
                              <a:rPr lang="en-US" sz="2000" i="1">
                                <a:solidFill>
                                  <a:prstClr val="black"/>
                                </a:solidFill>
                                <a:latin typeface="Cambria Math" panose="02040503050406030204" pitchFamily="18" charset="0"/>
                              </a:rPr>
                              <m:t> 2</m:t>
                            </m:r>
                          </m:sup>
                        </m:sSubSup>
                      </m:num>
                      <m:den>
                        <m:r>
                          <a:rPr lang="en-US" sz="2000" i="1">
                            <a:solidFill>
                              <a:prstClr val="black"/>
                            </a:solidFill>
                            <a:latin typeface="Cambria Math" panose="02040503050406030204" pitchFamily="18" charset="0"/>
                          </a:rPr>
                          <m:t>2</m:t>
                        </m:r>
                        <m:r>
                          <a:rPr lang="en-US" sz="2000" i="1">
                            <a:solidFill>
                              <a:prstClr val="black"/>
                            </a:solidFill>
                            <a:latin typeface="Cambria Math" panose="02040503050406030204" pitchFamily="18" charset="0"/>
                          </a:rPr>
                          <m:t>𝑞</m:t>
                        </m:r>
                        <m:r>
                          <a:rPr lang="en-US" sz="2000" i="1">
                            <a:solidFill>
                              <a:prstClr val="black"/>
                            </a:solidFill>
                            <a:latin typeface="Cambria Math" panose="02040503050406030204" pitchFamily="18" charset="0"/>
                            <a:ea typeface="Cambria Math" panose="02040503050406030204" pitchFamily="18" charset="0"/>
                          </a:rPr>
                          <m:t>∆</m:t>
                        </m:r>
                        <m:r>
                          <a:rPr lang="en-US" sz="2000" i="1">
                            <a:solidFill>
                              <a:prstClr val="black"/>
                            </a:solidFill>
                            <a:latin typeface="Cambria Math" panose="02040503050406030204" pitchFamily="18" charset="0"/>
                            <a:ea typeface="Cambria Math" panose="02040503050406030204" pitchFamily="18" charset="0"/>
                          </a:rPr>
                          <m:t>𝑥</m:t>
                        </m:r>
                        <m:r>
                          <m:rPr>
                            <m:nor/>
                          </m:rPr>
                          <a:rPr lang="en-US" sz="2000">
                            <a:solidFill>
                              <a:prstClr val="black"/>
                            </a:solidFill>
                            <a:latin typeface="Gill Sans MT" panose="020B0502020104020203"/>
                          </a:rPr>
                          <m:t> </m:t>
                        </m:r>
                      </m:den>
                    </m:f>
                  </m:oMath>
                </a14:m>
                <a:endParaRPr lang="en-US" sz="2000" dirty="0">
                  <a:solidFill>
                    <a:prstClr val="black"/>
                  </a:solidFill>
                  <a:latin typeface="Gill Sans MT" panose="020B0502020104020203"/>
                </a:endParaRPr>
              </a:p>
            </p:txBody>
          </p:sp>
        </mc:Choice>
        <mc:Fallback xmlns="">
          <p:sp>
            <p:nvSpPr>
              <p:cNvPr id="16" name="Rectangle 15">
                <a:extLst>
                  <a:ext uri="{FF2B5EF4-FFF2-40B4-BE49-F238E27FC236}">
                    <a16:creationId xmlns:a16="http://schemas.microsoft.com/office/drawing/2014/main" id="{B99D6D35-CD9B-4B88-B469-B275363A710C}"/>
                  </a:ext>
                </a:extLst>
              </p:cNvPr>
              <p:cNvSpPr>
                <a:spLocks noRot="1" noChangeAspect="1" noMove="1" noResize="1" noEditPoints="1" noAdjustHandles="1" noChangeArrowheads="1" noChangeShapeType="1" noTextEdit="1"/>
              </p:cNvSpPr>
              <p:nvPr/>
            </p:nvSpPr>
            <p:spPr>
              <a:xfrm>
                <a:off x="451826" y="5390180"/>
                <a:ext cx="2811795" cy="620747"/>
              </a:xfrm>
              <a:prstGeom prst="rect">
                <a:avLst/>
              </a:prstGeom>
              <a:blipFill>
                <a:blip r:embed="rId5"/>
                <a:stretch>
                  <a:fillRect r="-450" b="-1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BE405930-9423-4C42-8FDE-DA0DC22B3C15}"/>
                  </a:ext>
                </a:extLst>
              </p:cNvPr>
              <p:cNvSpPr/>
              <p:nvPr/>
            </p:nvSpPr>
            <p:spPr>
              <a:xfrm>
                <a:off x="3648101" y="5233593"/>
                <a:ext cx="5044073" cy="7578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smtClean="0">
                          <a:solidFill>
                            <a:prstClr val="black"/>
                          </a:solidFill>
                          <a:latin typeface="Cambria Math" panose="02040503050406030204" pitchFamily="18" charset="0"/>
                        </a:rPr>
                        <m:t>𝐸</m:t>
                      </m:r>
                      <m:r>
                        <a:rPr lang="en-US" sz="2000" i="1">
                          <a:solidFill>
                            <a:prstClr val="black"/>
                          </a:solidFill>
                          <a:latin typeface="Cambria Math" panose="02040503050406030204" pitchFamily="18" charset="0"/>
                        </a:rPr>
                        <m:t>=− </m:t>
                      </m:r>
                      <m:f>
                        <m:fPr>
                          <m:ctrlPr>
                            <a:rPr lang="en-US" sz="2000" i="1">
                              <a:solidFill>
                                <a:prstClr val="black"/>
                              </a:solidFill>
                              <a:latin typeface="Cambria Math" panose="02040503050406030204" pitchFamily="18" charset="0"/>
                            </a:rPr>
                          </m:ctrlPr>
                        </m:fPr>
                        <m:num>
                          <m:d>
                            <m:dPr>
                              <m:ctrlPr>
                                <a:rPr lang="en-US" sz="2000" i="1">
                                  <a:solidFill>
                                    <a:prstClr val="black"/>
                                  </a:solidFill>
                                  <a:latin typeface="Cambria Math" panose="02040503050406030204" pitchFamily="18" charset="0"/>
                                </a:rPr>
                              </m:ctrlPr>
                            </m:dPr>
                            <m:e>
                              <m:r>
                                <a:rPr lang="en-US" sz="2000" i="1">
                                  <a:solidFill>
                                    <a:prstClr val="black"/>
                                  </a:solidFill>
                                  <a:latin typeface="Cambria Math" panose="02040503050406030204" pitchFamily="18" charset="0"/>
                                </a:rPr>
                                <m:t>9.109 </m:t>
                              </m:r>
                              <m:r>
                                <a:rPr lang="en-US" sz="2000" i="1">
                                  <a:solidFill>
                                    <a:prstClr val="black"/>
                                  </a:solidFill>
                                  <a:latin typeface="Cambria Math" panose="02040503050406030204" pitchFamily="18" charset="0"/>
                                  <a:sym typeface="Symbol" panose="05050102010706020507" pitchFamily="18" charset="2"/>
                                </a:rPr>
                                <m:t></m:t>
                              </m:r>
                              <m:sSup>
                                <m:sSupPr>
                                  <m:ctrlPr>
                                    <a:rPr lang="en-US" sz="2000" i="1">
                                      <a:solidFill>
                                        <a:prstClr val="black"/>
                                      </a:solidFill>
                                      <a:latin typeface="Cambria Math" panose="02040503050406030204" pitchFamily="18" charset="0"/>
                                      <a:sym typeface="Symbol" panose="05050102010706020507" pitchFamily="18" charset="2"/>
                                    </a:rPr>
                                  </m:ctrlPr>
                                </m:sSupPr>
                                <m:e>
                                  <m:r>
                                    <a:rPr lang="en-US" sz="2000" i="1">
                                      <a:solidFill>
                                        <a:prstClr val="black"/>
                                      </a:solidFill>
                                      <a:latin typeface="Cambria Math" panose="02040503050406030204" pitchFamily="18" charset="0"/>
                                      <a:sym typeface="Symbol" panose="05050102010706020507" pitchFamily="18" charset="2"/>
                                    </a:rPr>
                                    <m:t>10</m:t>
                                  </m:r>
                                </m:e>
                                <m:sup>
                                  <m:r>
                                    <a:rPr lang="en-US" sz="2000" i="1">
                                      <a:solidFill>
                                        <a:prstClr val="black"/>
                                      </a:solidFill>
                                      <a:latin typeface="Cambria Math" panose="02040503050406030204" pitchFamily="18" charset="0"/>
                                      <a:sym typeface="Symbol" panose="05050102010706020507" pitchFamily="18" charset="2"/>
                                    </a:rPr>
                                    <m:t>−31</m:t>
                                  </m:r>
                                </m:sup>
                              </m:sSup>
                              <m:r>
                                <m:rPr>
                                  <m:sty m:val="p"/>
                                </m:rPr>
                                <a:rPr lang="en-US" sz="2000">
                                  <a:solidFill>
                                    <a:prstClr val="black"/>
                                  </a:solidFill>
                                  <a:latin typeface="Cambria Math" panose="02040503050406030204" pitchFamily="18" charset="0"/>
                                  <a:sym typeface="Symbol" panose="05050102010706020507" pitchFamily="18" charset="2"/>
                                </a:rPr>
                                <m:t>k</m:t>
                              </m:r>
                              <m:r>
                                <a:rPr lang="en-US" sz="2000" i="1">
                                  <a:solidFill>
                                    <a:prstClr val="black"/>
                                  </a:solidFill>
                                  <a:latin typeface="Cambria Math" panose="02040503050406030204" pitchFamily="18" charset="0"/>
                                  <a:sym typeface="Symbol" panose="05050102010706020507" pitchFamily="18" charset="2"/>
                                </a:rPr>
                                <m:t>𝑔</m:t>
                              </m:r>
                            </m:e>
                          </m:d>
                          <m:sSup>
                            <m:sSupPr>
                              <m:ctrlPr>
                                <a:rPr lang="en-US" sz="2000" i="1">
                                  <a:solidFill>
                                    <a:prstClr val="black"/>
                                  </a:solidFill>
                                  <a:latin typeface="Cambria Math" panose="02040503050406030204" pitchFamily="18" charset="0"/>
                                </a:rPr>
                              </m:ctrlPr>
                            </m:sSupPr>
                            <m:e>
                              <m:d>
                                <m:dPr>
                                  <m:ctrlPr>
                                    <a:rPr lang="en-US" sz="2000" i="1">
                                      <a:solidFill>
                                        <a:prstClr val="black"/>
                                      </a:solidFill>
                                      <a:latin typeface="Cambria Math" panose="02040503050406030204" pitchFamily="18" charset="0"/>
                                    </a:rPr>
                                  </m:ctrlPr>
                                </m:dPr>
                                <m:e>
                                  <m:r>
                                    <a:rPr lang="en-US" sz="2000" i="1">
                                      <a:solidFill>
                                        <a:prstClr val="black"/>
                                      </a:solidFill>
                                      <a:latin typeface="Cambria Math" panose="02040503050406030204" pitchFamily="18" charset="0"/>
                                    </a:rPr>
                                    <m:t>7.5 </m:t>
                                  </m:r>
                                  <m:r>
                                    <a:rPr lang="en-US" sz="2000" i="1">
                                      <a:solidFill>
                                        <a:prstClr val="black"/>
                                      </a:solidFill>
                                      <a:latin typeface="Cambria Math" panose="02040503050406030204" pitchFamily="18" charset="0"/>
                                      <a:sym typeface="Symbol" panose="05050102010706020507" pitchFamily="18" charset="2"/>
                                    </a:rPr>
                                    <m:t></m:t>
                                  </m:r>
                                  <m:sSup>
                                    <m:sSupPr>
                                      <m:ctrlPr>
                                        <a:rPr lang="en-US" sz="2000" i="1">
                                          <a:solidFill>
                                            <a:prstClr val="black"/>
                                          </a:solidFill>
                                          <a:latin typeface="Cambria Math" panose="02040503050406030204" pitchFamily="18" charset="0"/>
                                          <a:sym typeface="Symbol" panose="05050102010706020507" pitchFamily="18" charset="2"/>
                                        </a:rPr>
                                      </m:ctrlPr>
                                    </m:sSupPr>
                                    <m:e>
                                      <m:r>
                                        <a:rPr lang="en-US" sz="2000" i="1">
                                          <a:solidFill>
                                            <a:prstClr val="black"/>
                                          </a:solidFill>
                                          <a:latin typeface="Cambria Math" panose="02040503050406030204" pitchFamily="18" charset="0"/>
                                          <a:sym typeface="Symbol" panose="05050102010706020507" pitchFamily="18" charset="2"/>
                                        </a:rPr>
                                        <m:t>10</m:t>
                                      </m:r>
                                    </m:e>
                                    <m:sup>
                                      <m:r>
                                        <a:rPr lang="en-US" sz="2000" i="1">
                                          <a:solidFill>
                                            <a:prstClr val="black"/>
                                          </a:solidFill>
                                          <a:latin typeface="Cambria Math" panose="02040503050406030204" pitchFamily="18" charset="0"/>
                                          <a:sym typeface="Symbol" panose="05050102010706020507" pitchFamily="18" charset="2"/>
                                        </a:rPr>
                                        <m:t>5</m:t>
                                      </m:r>
                                    </m:sup>
                                  </m:sSup>
                                  <m:r>
                                    <a:rPr lang="en-US" sz="2000" i="1">
                                      <a:solidFill>
                                        <a:prstClr val="black"/>
                                      </a:solidFill>
                                      <a:latin typeface="Cambria Math" panose="02040503050406030204" pitchFamily="18" charset="0"/>
                                      <a:sym typeface="Symbol" panose="05050102010706020507" pitchFamily="18" charset="2"/>
                                    </a:rPr>
                                    <m:t> </m:t>
                                  </m:r>
                                  <m:r>
                                    <m:rPr>
                                      <m:sty m:val="p"/>
                                    </m:rPr>
                                    <a:rPr lang="en-US" sz="2000">
                                      <a:solidFill>
                                        <a:prstClr val="black"/>
                                      </a:solidFill>
                                      <a:latin typeface="Cambria Math" panose="02040503050406030204" pitchFamily="18" charset="0"/>
                                      <a:sym typeface="Symbol" panose="05050102010706020507" pitchFamily="18" charset="2"/>
                                    </a:rPr>
                                    <m:t>m</m:t>
                                  </m:r>
                                  <m:r>
                                    <a:rPr lang="en-US" sz="2000">
                                      <a:solidFill>
                                        <a:prstClr val="black"/>
                                      </a:solidFill>
                                      <a:latin typeface="Cambria Math" panose="02040503050406030204" pitchFamily="18" charset="0"/>
                                      <a:sym typeface="Symbol" panose="05050102010706020507" pitchFamily="18" charset="2"/>
                                    </a:rPr>
                                    <m:t>.</m:t>
                                  </m:r>
                                  <m:sSup>
                                    <m:sSupPr>
                                      <m:ctrlPr>
                                        <a:rPr lang="en-US" sz="2000" i="1">
                                          <a:solidFill>
                                            <a:prstClr val="black"/>
                                          </a:solidFill>
                                          <a:latin typeface="Cambria Math" panose="02040503050406030204" pitchFamily="18" charset="0"/>
                                          <a:sym typeface="Symbol" panose="05050102010706020507" pitchFamily="18" charset="2"/>
                                        </a:rPr>
                                      </m:ctrlPr>
                                    </m:sSupPr>
                                    <m:e>
                                      <m:r>
                                        <m:rPr>
                                          <m:sty m:val="p"/>
                                        </m:rPr>
                                        <a:rPr lang="en-US" sz="2000">
                                          <a:solidFill>
                                            <a:prstClr val="black"/>
                                          </a:solidFill>
                                          <a:latin typeface="Cambria Math" panose="02040503050406030204" pitchFamily="18" charset="0"/>
                                          <a:sym typeface="Symbol" panose="05050102010706020507" pitchFamily="18" charset="2"/>
                                        </a:rPr>
                                        <m:t>s</m:t>
                                      </m:r>
                                    </m:e>
                                    <m:sup>
                                      <m:r>
                                        <a:rPr lang="en-US" sz="2000">
                                          <a:solidFill>
                                            <a:prstClr val="black"/>
                                          </a:solidFill>
                                          <a:latin typeface="Cambria Math" panose="02040503050406030204" pitchFamily="18" charset="0"/>
                                          <a:sym typeface="Symbol" panose="05050102010706020507" pitchFamily="18" charset="2"/>
                                        </a:rPr>
                                        <m:t>−1</m:t>
                                      </m:r>
                                    </m:sup>
                                  </m:sSup>
                                </m:e>
                              </m:d>
                            </m:e>
                            <m:sup>
                              <m:r>
                                <a:rPr lang="en-US" sz="2000" i="1">
                                  <a:solidFill>
                                    <a:prstClr val="black"/>
                                  </a:solidFill>
                                  <a:latin typeface="Cambria Math" panose="02040503050406030204" pitchFamily="18" charset="0"/>
                                </a:rPr>
                                <m:t>2</m:t>
                              </m:r>
                            </m:sup>
                          </m:sSup>
                        </m:num>
                        <m:den>
                          <m:r>
                            <a:rPr lang="en-US" sz="2000" i="1">
                              <a:solidFill>
                                <a:prstClr val="black"/>
                              </a:solidFill>
                              <a:latin typeface="Cambria Math" panose="02040503050406030204" pitchFamily="18" charset="0"/>
                            </a:rPr>
                            <m:t>2</m:t>
                          </m:r>
                          <m:r>
                            <a:rPr lang="en-US" sz="2000" i="1">
                              <a:solidFill>
                                <a:prstClr val="black"/>
                              </a:solidFill>
                              <a:latin typeface="Cambria Math" panose="02040503050406030204" pitchFamily="18" charset="0"/>
                              <a:ea typeface="Cambria Math" panose="02040503050406030204" pitchFamily="18" charset="0"/>
                            </a:rPr>
                            <m:t>×</m:t>
                          </m:r>
                          <m:d>
                            <m:dPr>
                              <m:ctrlPr>
                                <a:rPr lang="en-US" sz="2000" i="1">
                                  <a:solidFill>
                                    <a:prstClr val="black"/>
                                  </a:solidFill>
                                  <a:latin typeface="Cambria Math" panose="02040503050406030204" pitchFamily="18" charset="0"/>
                                </a:rPr>
                              </m:ctrlPr>
                            </m:dPr>
                            <m:e>
                              <m:r>
                                <a:rPr lang="en-US" sz="2000" i="1">
                                  <a:solidFill>
                                    <a:prstClr val="black"/>
                                  </a:solidFill>
                                  <a:latin typeface="Cambria Math" panose="02040503050406030204" pitchFamily="18" charset="0"/>
                                </a:rPr>
                                <m:t>−1.602</m:t>
                              </m:r>
                              <m:r>
                                <a:rPr lang="en-US" sz="2000" i="1">
                                  <a:solidFill>
                                    <a:prstClr val="black"/>
                                  </a:solidFill>
                                  <a:latin typeface="Cambria Math" panose="02040503050406030204" pitchFamily="18" charset="0"/>
                                  <a:sym typeface="Symbol" panose="05050102010706020507" pitchFamily="18" charset="2"/>
                                </a:rPr>
                                <m:t></m:t>
                              </m:r>
                              <m:sSup>
                                <m:sSupPr>
                                  <m:ctrlPr>
                                    <a:rPr lang="en-US" sz="2000" i="1">
                                      <a:solidFill>
                                        <a:prstClr val="black"/>
                                      </a:solidFill>
                                      <a:latin typeface="Cambria Math" panose="02040503050406030204" pitchFamily="18" charset="0"/>
                                      <a:sym typeface="Symbol" panose="05050102010706020507" pitchFamily="18" charset="2"/>
                                    </a:rPr>
                                  </m:ctrlPr>
                                </m:sSupPr>
                                <m:e>
                                  <m:r>
                                    <a:rPr lang="en-US" sz="2000" i="1">
                                      <a:solidFill>
                                        <a:prstClr val="black"/>
                                      </a:solidFill>
                                      <a:latin typeface="Cambria Math" panose="02040503050406030204" pitchFamily="18" charset="0"/>
                                      <a:sym typeface="Symbol" panose="05050102010706020507" pitchFamily="18" charset="2"/>
                                    </a:rPr>
                                    <m:t>10</m:t>
                                  </m:r>
                                </m:e>
                                <m:sup>
                                  <m:r>
                                    <a:rPr lang="en-US" sz="2000" i="1">
                                      <a:solidFill>
                                        <a:prstClr val="black"/>
                                      </a:solidFill>
                                      <a:latin typeface="Cambria Math" panose="02040503050406030204" pitchFamily="18" charset="0"/>
                                      <a:sym typeface="Symbol" panose="05050102010706020507" pitchFamily="18" charset="2"/>
                                    </a:rPr>
                                    <m:t>−19</m:t>
                                  </m:r>
                                </m:sup>
                              </m:sSup>
                              <m:r>
                                <a:rPr lang="en-US" sz="2000" i="1">
                                  <a:solidFill>
                                    <a:prstClr val="black"/>
                                  </a:solidFill>
                                  <a:latin typeface="Cambria Math" panose="02040503050406030204" pitchFamily="18" charset="0"/>
                                  <a:sym typeface="Symbol" panose="05050102010706020507" pitchFamily="18" charset="2"/>
                                </a:rPr>
                                <m:t> </m:t>
                              </m:r>
                              <m:r>
                                <m:rPr>
                                  <m:sty m:val="p"/>
                                </m:rPr>
                                <a:rPr lang="en-US" sz="2000">
                                  <a:solidFill>
                                    <a:prstClr val="black"/>
                                  </a:solidFill>
                                  <a:latin typeface="Cambria Math" panose="02040503050406030204" pitchFamily="18" charset="0"/>
                                  <a:sym typeface="Symbol" panose="05050102010706020507" pitchFamily="18" charset="2"/>
                                </a:rPr>
                                <m:t>C</m:t>
                              </m:r>
                            </m:e>
                          </m:d>
                          <m:r>
                            <a:rPr lang="en-US" sz="2000" i="1">
                              <a:solidFill>
                                <a:prstClr val="black"/>
                              </a:solidFill>
                              <a:latin typeface="Cambria Math" panose="02040503050406030204" pitchFamily="18" charset="0"/>
                              <a:ea typeface="Cambria Math" panose="02040503050406030204" pitchFamily="18" charset="0"/>
                            </a:rPr>
                            <m:t>×</m:t>
                          </m:r>
                          <m:d>
                            <m:dPr>
                              <m:ctrlPr>
                                <a:rPr lang="en-US" sz="2000" i="1">
                                  <a:solidFill>
                                    <a:prstClr val="black"/>
                                  </a:solidFill>
                                  <a:latin typeface="Cambria Math" panose="02040503050406030204" pitchFamily="18" charset="0"/>
                                  <a:ea typeface="Cambria Math" panose="02040503050406030204" pitchFamily="18" charset="0"/>
                                </a:rPr>
                              </m:ctrlPr>
                            </m:dPr>
                            <m:e>
                              <m:r>
                                <a:rPr lang="en-US" sz="2000" i="1">
                                  <a:solidFill>
                                    <a:prstClr val="black"/>
                                  </a:solidFill>
                                  <a:latin typeface="Cambria Math" panose="02040503050406030204" pitchFamily="18" charset="0"/>
                                  <a:ea typeface="Cambria Math" panose="02040503050406030204" pitchFamily="18" charset="0"/>
                                </a:rPr>
                                <m:t>0.04 </m:t>
                              </m:r>
                              <m:r>
                                <m:rPr>
                                  <m:sty m:val="p"/>
                                </m:rPr>
                                <a:rPr lang="en-US" sz="2000">
                                  <a:solidFill>
                                    <a:prstClr val="black"/>
                                  </a:solidFill>
                                  <a:latin typeface="Cambria Math" panose="02040503050406030204" pitchFamily="18" charset="0"/>
                                  <a:ea typeface="Cambria Math" panose="02040503050406030204" pitchFamily="18" charset="0"/>
                                </a:rPr>
                                <m:t>m</m:t>
                              </m:r>
                            </m:e>
                          </m:d>
                        </m:den>
                      </m:f>
                    </m:oMath>
                  </m:oMathPara>
                </a14:m>
                <a:endParaRPr lang="en-US" sz="2000" dirty="0">
                  <a:solidFill>
                    <a:prstClr val="black"/>
                  </a:solidFill>
                  <a:latin typeface="Gill Sans MT" panose="020B0502020104020203"/>
                </a:endParaRPr>
              </a:p>
            </p:txBody>
          </p:sp>
        </mc:Choice>
        <mc:Fallback xmlns="">
          <p:sp>
            <p:nvSpPr>
              <p:cNvPr id="17" name="Rectangle 16">
                <a:extLst>
                  <a:ext uri="{FF2B5EF4-FFF2-40B4-BE49-F238E27FC236}">
                    <a16:creationId xmlns:a16="http://schemas.microsoft.com/office/drawing/2014/main" id="{BE405930-9423-4C42-8FDE-DA0DC22B3C15}"/>
                  </a:ext>
                </a:extLst>
              </p:cNvPr>
              <p:cNvSpPr>
                <a:spLocks noRot="1" noChangeAspect="1" noMove="1" noResize="1" noEditPoints="1" noAdjustHandles="1" noChangeArrowheads="1" noChangeShapeType="1" noTextEdit="1"/>
              </p:cNvSpPr>
              <p:nvPr/>
            </p:nvSpPr>
            <p:spPr>
              <a:xfrm>
                <a:off x="3648101" y="5233593"/>
                <a:ext cx="5044073" cy="757836"/>
              </a:xfrm>
              <a:prstGeom prst="rect">
                <a:avLst/>
              </a:prstGeom>
              <a:blipFill>
                <a:blip r:embed="rId6"/>
                <a:stretch>
                  <a:fillRect b="-1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DACC87A9-5A83-4E61-BA93-938E91B7F077}"/>
                  </a:ext>
                </a:extLst>
              </p:cNvPr>
              <p:cNvSpPr/>
              <p:nvPr/>
            </p:nvSpPr>
            <p:spPr>
              <a:xfrm>
                <a:off x="3648101" y="6215516"/>
                <a:ext cx="1576201"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b="0" i="1" smtClean="0">
                          <a:solidFill>
                            <a:prstClr val="black"/>
                          </a:solidFill>
                          <a:latin typeface="Cambria Math" panose="02040503050406030204" pitchFamily="18" charset="0"/>
                          <a:ea typeface="Cambria Math" panose="02040503050406030204" pitchFamily="18" charset="0"/>
                        </a:rPr>
                        <m:t>𝐸</m:t>
                      </m:r>
                      <m:r>
                        <a:rPr lang="en-US" sz="2000" i="1">
                          <a:solidFill>
                            <a:prstClr val="black"/>
                          </a:solidFill>
                          <a:latin typeface="Cambria Math" panose="02040503050406030204" pitchFamily="18" charset="0"/>
                          <a:ea typeface="Cambria Math" panose="02040503050406030204" pitchFamily="18" charset="0"/>
                        </a:rPr>
                        <m:t>=40 </m:t>
                      </m:r>
                      <m:r>
                        <a:rPr lang="en-US" sz="2000" i="1">
                          <a:solidFill>
                            <a:prstClr val="black"/>
                          </a:solidFill>
                          <a:latin typeface="Cambria Math" panose="02040503050406030204" pitchFamily="18" charset="0"/>
                          <a:ea typeface="Cambria Math" panose="02040503050406030204" pitchFamily="18" charset="0"/>
                        </a:rPr>
                        <m:t>𝑁</m:t>
                      </m:r>
                      <m:r>
                        <a:rPr lang="en-US" sz="2000" i="1">
                          <a:solidFill>
                            <a:prstClr val="black"/>
                          </a:solidFill>
                          <a:latin typeface="Cambria Math" panose="02040503050406030204" pitchFamily="18" charset="0"/>
                          <a:ea typeface="Cambria Math" panose="02040503050406030204" pitchFamily="18" charset="0"/>
                        </a:rPr>
                        <m:t>/</m:t>
                      </m:r>
                      <m:r>
                        <a:rPr lang="en-US" sz="2000" i="1">
                          <a:solidFill>
                            <a:prstClr val="black"/>
                          </a:solidFill>
                          <a:latin typeface="Cambria Math" panose="02040503050406030204" pitchFamily="18" charset="0"/>
                          <a:ea typeface="Cambria Math" panose="02040503050406030204" pitchFamily="18" charset="0"/>
                        </a:rPr>
                        <m:t>𝐶</m:t>
                      </m:r>
                    </m:oMath>
                  </m:oMathPara>
                </a14:m>
                <a:endParaRPr lang="en-US" dirty="0"/>
              </a:p>
            </p:txBody>
          </p:sp>
        </mc:Choice>
        <mc:Fallback xmlns="">
          <p:sp>
            <p:nvSpPr>
              <p:cNvPr id="2" name="Rectangle 1">
                <a:extLst>
                  <a:ext uri="{FF2B5EF4-FFF2-40B4-BE49-F238E27FC236}">
                    <a16:creationId xmlns:a16="http://schemas.microsoft.com/office/drawing/2014/main" id="{DACC87A9-5A83-4E61-BA93-938E91B7F077}"/>
                  </a:ext>
                </a:extLst>
              </p:cNvPr>
              <p:cNvSpPr>
                <a:spLocks noRot="1" noChangeAspect="1" noMove="1" noResize="1" noEditPoints="1" noAdjustHandles="1" noChangeArrowheads="1" noChangeShapeType="1" noTextEdit="1"/>
              </p:cNvSpPr>
              <p:nvPr/>
            </p:nvSpPr>
            <p:spPr>
              <a:xfrm>
                <a:off x="3648101" y="6215516"/>
                <a:ext cx="1576201" cy="400110"/>
              </a:xfrm>
              <a:prstGeom prst="rect">
                <a:avLst/>
              </a:prstGeom>
              <a:blipFill>
                <a:blip r:embed="rId7"/>
                <a:stretch>
                  <a:fillRect b="-18750"/>
                </a:stretch>
              </a:blipFill>
            </p:spPr>
            <p:txBody>
              <a:bodyPr/>
              <a:lstStyle/>
              <a:p>
                <a:r>
                  <a:rPr lang="en-US">
                    <a:noFill/>
                  </a:rPr>
                  <a:t> </a:t>
                </a:r>
              </a:p>
            </p:txBody>
          </p:sp>
        </mc:Fallback>
      </mc:AlternateContent>
    </p:spTree>
    <p:extLst>
      <p:ext uri="{BB962C8B-B14F-4D97-AF65-F5344CB8AC3E}">
        <p14:creationId xmlns:p14="http://schemas.microsoft.com/office/powerpoint/2010/main" val="3983050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10-Extension</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487F2406-70BD-4EE7-A55C-BB33CFB09CE2}"/>
                  </a:ext>
                </a:extLst>
              </p:cNvPr>
              <p:cNvSpPr/>
              <p:nvPr/>
            </p:nvSpPr>
            <p:spPr>
              <a:xfrm>
                <a:off x="81894" y="822442"/>
                <a:ext cx="8686799" cy="1938992"/>
              </a:xfrm>
              <a:prstGeom prst="rect">
                <a:avLst/>
              </a:prstGeom>
            </p:spPr>
            <p:txBody>
              <a:bodyPr wrap="square">
                <a:spAutoFit/>
              </a:bodyPr>
              <a:lstStyle/>
              <a:p>
                <a:pPr lvl="0" algn="just"/>
                <a:r>
                  <a:rPr lang="en-US" sz="2400" dirty="0">
                    <a:solidFill>
                      <a:prstClr val="black"/>
                    </a:solidFill>
                    <a:latin typeface="Times New Roman" panose="02020603050405020304" pitchFamily="18" charset="0"/>
                    <a:cs typeface="Times New Roman" panose="02020603050405020304" pitchFamily="18" charset="0"/>
                  </a:rPr>
                  <a:t>Determine the direction and magnitude of the electric field at the point </a:t>
                </a:r>
                <a:r>
                  <a:rPr lang="en-US" sz="2400" i="1" dirty="0">
                    <a:solidFill>
                      <a:prstClr val="black"/>
                    </a:solidFill>
                    <a:latin typeface="Times New Roman" panose="02020603050405020304" pitchFamily="18" charset="0"/>
                    <a:cs typeface="Times New Roman" panose="02020603050405020304" pitchFamily="18" charset="0"/>
                  </a:rPr>
                  <a:t>P</a:t>
                </a:r>
                <a:r>
                  <a:rPr lang="en-US" sz="2400" dirty="0">
                    <a:solidFill>
                      <a:prstClr val="black"/>
                    </a:solidFill>
                    <a:latin typeface="Times New Roman" panose="02020603050405020304" pitchFamily="18" charset="0"/>
                    <a:cs typeface="Times New Roman" panose="02020603050405020304" pitchFamily="18" charset="0"/>
                  </a:rPr>
                  <a:t> shown in the figure. The two charges are separated by a distance, 2</a:t>
                </a:r>
                <a:r>
                  <a:rPr lang="en-US" sz="2400" i="1" dirty="0">
                    <a:solidFill>
                      <a:prstClr val="black"/>
                    </a:solidFill>
                    <a:latin typeface="Times New Roman" panose="02020603050405020304" pitchFamily="18" charset="0"/>
                    <a:cs typeface="Times New Roman" panose="02020603050405020304" pitchFamily="18" charset="0"/>
                  </a:rPr>
                  <a:t>a</a:t>
                </a:r>
                <a:r>
                  <a:rPr lang="en-US" sz="2400" dirty="0">
                    <a:solidFill>
                      <a:prstClr val="black"/>
                    </a:solidFill>
                    <a:latin typeface="Times New Roman" panose="02020603050405020304" pitchFamily="18" charset="0"/>
                    <a:cs typeface="Times New Roman" panose="02020603050405020304" pitchFamily="18" charset="0"/>
                  </a:rPr>
                  <a:t>. Point </a:t>
                </a:r>
                <a:r>
                  <a:rPr lang="en-US" sz="2400" i="1" dirty="0">
                    <a:solidFill>
                      <a:prstClr val="black"/>
                    </a:solidFill>
                    <a:latin typeface="Times New Roman" panose="02020603050405020304" pitchFamily="18" charset="0"/>
                    <a:cs typeface="Times New Roman" panose="02020603050405020304" pitchFamily="18" charset="0"/>
                  </a:rPr>
                  <a:t>P</a:t>
                </a:r>
                <a:r>
                  <a:rPr lang="en-US" sz="2400" dirty="0">
                    <a:solidFill>
                      <a:prstClr val="black"/>
                    </a:solidFill>
                    <a:latin typeface="Times New Roman" panose="02020603050405020304" pitchFamily="18" charset="0"/>
                    <a:cs typeface="Times New Roman" panose="02020603050405020304" pitchFamily="18" charset="0"/>
                  </a:rPr>
                  <a:t> is on the perpendicular bisector of the line joining the charges, a distance, </a:t>
                </a:r>
                <a14:m>
                  <m:oMath xmlns:m="http://schemas.openxmlformats.org/officeDocument/2006/math">
                    <m:r>
                      <a:rPr lang="en-US" sz="2400" i="1">
                        <a:solidFill>
                          <a:prstClr val="black"/>
                        </a:solidFill>
                        <a:latin typeface="Cambria Math" panose="02040503050406030204" pitchFamily="18" charset="0"/>
                      </a:rPr>
                      <m:t>𝑥</m:t>
                    </m:r>
                    <m:r>
                      <a:rPr lang="en-US" sz="2400" i="1">
                        <a:solidFill>
                          <a:prstClr val="black"/>
                        </a:solidFill>
                        <a:latin typeface="Cambria Math" panose="02040503050406030204" pitchFamily="18" charset="0"/>
                      </a:rPr>
                      <m:t>,</m:t>
                    </m:r>
                  </m:oMath>
                </a14:m>
                <a:r>
                  <a:rPr lang="en-US" sz="2400" dirty="0">
                    <a:solidFill>
                      <a:prstClr val="black"/>
                    </a:solidFill>
                    <a:latin typeface="Times New Roman" panose="02020603050405020304" pitchFamily="18" charset="0"/>
                    <a:cs typeface="Times New Roman" panose="02020603050405020304" pitchFamily="18" charset="0"/>
                  </a:rPr>
                  <a:t> from the midpoint between them. Express your answer in terms of </a:t>
                </a:r>
                <a:r>
                  <a:rPr lang="en-US" sz="2400" i="1" dirty="0">
                    <a:solidFill>
                      <a:prstClr val="black"/>
                    </a:solidFill>
                    <a:latin typeface="Times New Roman" panose="02020603050405020304" pitchFamily="18" charset="0"/>
                    <a:cs typeface="Times New Roman" panose="02020603050405020304" pitchFamily="18" charset="0"/>
                  </a:rPr>
                  <a:t>Q</a:t>
                </a:r>
                <a:r>
                  <a:rPr lang="en-US" sz="2400" dirty="0">
                    <a:solidFill>
                      <a:prstClr val="black"/>
                    </a:solidFill>
                    <a:latin typeface="Times New Roman" panose="02020603050405020304" pitchFamily="18" charset="0"/>
                    <a:cs typeface="Times New Roman" panose="02020603050405020304" pitchFamily="18" charset="0"/>
                  </a:rPr>
                  <a:t>, </a:t>
                </a:r>
                <a14:m>
                  <m:oMath xmlns:m="http://schemas.openxmlformats.org/officeDocument/2006/math">
                    <m:r>
                      <a:rPr lang="en-US" sz="2400" i="1">
                        <a:solidFill>
                          <a:prstClr val="black"/>
                        </a:solidFill>
                        <a:latin typeface="Cambria Math" panose="02040503050406030204" pitchFamily="18" charset="0"/>
                      </a:rPr>
                      <m:t>𝑥</m:t>
                    </m:r>
                  </m:oMath>
                </a14:m>
                <a:r>
                  <a:rPr lang="en-US" sz="2400" dirty="0">
                    <a:solidFill>
                      <a:prstClr val="black"/>
                    </a:solidFill>
                    <a:latin typeface="Times New Roman" panose="02020603050405020304" pitchFamily="18" charset="0"/>
                    <a:cs typeface="Times New Roman" panose="02020603050405020304" pitchFamily="18" charset="0"/>
                  </a:rPr>
                  <a:t>, </a:t>
                </a:r>
                <a:r>
                  <a:rPr lang="en-US" sz="2400" i="1" dirty="0">
                    <a:solidFill>
                      <a:prstClr val="black"/>
                    </a:solidFill>
                    <a:latin typeface="Times New Roman" panose="02020603050405020304" pitchFamily="18" charset="0"/>
                    <a:cs typeface="Times New Roman" panose="02020603050405020304" pitchFamily="18" charset="0"/>
                  </a:rPr>
                  <a:t>a</a:t>
                </a:r>
                <a:r>
                  <a:rPr lang="en-US" sz="2400" dirty="0">
                    <a:solidFill>
                      <a:prstClr val="black"/>
                    </a:solidFill>
                    <a:latin typeface="Times New Roman" panose="02020603050405020304" pitchFamily="18" charset="0"/>
                    <a:cs typeface="Times New Roman" panose="02020603050405020304" pitchFamily="18" charset="0"/>
                  </a:rPr>
                  <a:t>, and </a:t>
                </a:r>
                <a:r>
                  <a:rPr lang="en-US" sz="2400" i="1" dirty="0">
                    <a:solidFill>
                      <a:prstClr val="black"/>
                    </a:solidFill>
                    <a:latin typeface="Times New Roman" panose="02020603050405020304" pitchFamily="18" charset="0"/>
                    <a:cs typeface="Times New Roman" panose="02020603050405020304" pitchFamily="18" charset="0"/>
                  </a:rPr>
                  <a:t>k</a:t>
                </a:r>
                <a:r>
                  <a:rPr lang="en-US" sz="2400" dirty="0">
                    <a:solidFill>
                      <a:prstClr val="black"/>
                    </a:solidFill>
                    <a:latin typeface="Times New Roman" panose="02020603050405020304" pitchFamily="18" charset="0"/>
                    <a:cs typeface="Times New Roman" panose="02020603050405020304" pitchFamily="18" charset="0"/>
                  </a:rPr>
                  <a:t>. </a:t>
                </a:r>
              </a:p>
            </p:txBody>
          </p:sp>
        </mc:Choice>
        <mc:Fallback xmlns="">
          <p:sp>
            <p:nvSpPr>
              <p:cNvPr id="4" name="Rectangle 3">
                <a:extLst>
                  <a:ext uri="{FF2B5EF4-FFF2-40B4-BE49-F238E27FC236}">
                    <a16:creationId xmlns:a16="http://schemas.microsoft.com/office/drawing/2014/main" id="{487F2406-70BD-4EE7-A55C-BB33CFB09CE2}"/>
                  </a:ext>
                </a:extLst>
              </p:cNvPr>
              <p:cNvSpPr>
                <a:spLocks noRot="1" noChangeAspect="1" noMove="1" noResize="1" noEditPoints="1" noAdjustHandles="1" noChangeArrowheads="1" noChangeShapeType="1" noTextEdit="1"/>
              </p:cNvSpPr>
              <p:nvPr/>
            </p:nvSpPr>
            <p:spPr>
              <a:xfrm>
                <a:off x="81894" y="822442"/>
                <a:ext cx="8686799" cy="1938992"/>
              </a:xfrm>
              <a:prstGeom prst="rect">
                <a:avLst/>
              </a:prstGeom>
              <a:blipFill>
                <a:blip r:embed="rId2"/>
                <a:stretch>
                  <a:fillRect l="-1053" t="-2516" r="-1123" b="-6289"/>
                </a:stretch>
              </a:blipFill>
            </p:spPr>
            <p:txBody>
              <a:bodyPr/>
              <a:lstStyle/>
              <a:p>
                <a:r>
                  <a:rPr lang="en-US">
                    <a:noFill/>
                  </a:rPr>
                  <a:t> </a:t>
                </a:r>
              </a:p>
            </p:txBody>
          </p:sp>
        </mc:Fallback>
      </mc:AlternateContent>
      <p:pic>
        <p:nvPicPr>
          <p:cNvPr id="5" name="Picture 4" descr="Figure_21_64">
            <a:extLst>
              <a:ext uri="{FF2B5EF4-FFF2-40B4-BE49-F238E27FC236}">
                <a16:creationId xmlns:a16="http://schemas.microsoft.com/office/drawing/2014/main" id="{34EA6691-5678-4367-9EBA-383C9A41E495}"/>
              </a:ext>
            </a:extLst>
          </p:cNvPr>
          <p:cNvPicPr/>
          <p:nvPr/>
        </p:nvPicPr>
        <p:blipFill rotWithShape="1">
          <a:blip r:embed="rId3" cstate="print">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b="-1426"/>
          <a:stretch/>
        </p:blipFill>
        <p:spPr bwMode="auto">
          <a:xfrm>
            <a:off x="2480788" y="3448209"/>
            <a:ext cx="4443814" cy="1296716"/>
          </a:xfrm>
          <a:prstGeom prst="rect">
            <a:avLst/>
          </a:prstGeom>
          <a:noFill/>
        </p:spPr>
      </p:pic>
    </p:spTree>
    <p:extLst>
      <p:ext uri="{BB962C8B-B14F-4D97-AF65-F5344CB8AC3E}">
        <p14:creationId xmlns:p14="http://schemas.microsoft.com/office/powerpoint/2010/main" val="20471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10: ANSWER</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A394245B-30C6-4A2A-9D2E-073E14C4B8DE}"/>
                  </a:ext>
                </a:extLst>
              </p:cNvPr>
              <p:cNvSpPr/>
              <p:nvPr/>
            </p:nvSpPr>
            <p:spPr>
              <a:xfrm>
                <a:off x="67027" y="875833"/>
                <a:ext cx="8544187" cy="1569660"/>
              </a:xfrm>
              <a:prstGeom prst="rect">
                <a:avLst/>
              </a:prstGeom>
            </p:spPr>
            <p:txBody>
              <a:bodyPr wrap="square">
                <a:spAutoFit/>
              </a:bodyPr>
              <a:lstStyle/>
              <a:p>
                <a:pPr lvl="0" algn="just"/>
                <a:r>
                  <a:rPr lang="en-US" sz="2400" dirty="0">
                    <a:solidFill>
                      <a:srgbClr val="000000"/>
                    </a:solidFill>
                    <a:latin typeface="Times New Roman" panose="02020603050405020304" pitchFamily="18" charset="0"/>
                    <a:cs typeface="Times New Roman" panose="02020603050405020304" pitchFamily="18" charset="0"/>
                  </a:rPr>
                  <a:t>From the diagram, note that the </a:t>
                </a:r>
                <a14:m>
                  <m:oMath xmlns:m="http://schemas.openxmlformats.org/officeDocument/2006/math">
                    <m:r>
                      <a:rPr lang="en-US" sz="2400" i="1">
                        <a:solidFill>
                          <a:prstClr val="black"/>
                        </a:solidFill>
                        <a:latin typeface="Cambria Math" panose="02040503050406030204" pitchFamily="18" charset="0"/>
                      </a:rPr>
                      <m:t>𝑥</m:t>
                    </m:r>
                    <m:r>
                      <a:rPr lang="en-US" sz="2400" i="1">
                        <a:solidFill>
                          <a:prstClr val="black"/>
                        </a:solidFill>
                        <a:latin typeface="Cambria Math" panose="02040503050406030204" pitchFamily="18" charset="0"/>
                      </a:rPr>
                      <m:t> </m:t>
                    </m:r>
                  </m:oMath>
                </a14:m>
                <a:r>
                  <a:rPr lang="en-US" sz="2400" dirty="0">
                    <a:solidFill>
                      <a:srgbClr val="000000"/>
                    </a:solidFill>
                    <a:latin typeface="Times New Roman" panose="02020603050405020304" pitchFamily="18" charset="0"/>
                    <a:cs typeface="Times New Roman" panose="02020603050405020304" pitchFamily="18" charset="0"/>
                  </a:rPr>
                  <a:t>components of the two fields will cancel each other at the point </a:t>
                </a:r>
                <a:r>
                  <a:rPr lang="en-US" sz="2400" i="1" dirty="0">
                    <a:solidFill>
                      <a:srgbClr val="000000"/>
                    </a:solidFill>
                    <a:latin typeface="Times New Roman" panose="02020603050405020304" pitchFamily="18" charset="0"/>
                    <a:cs typeface="Times New Roman" panose="02020603050405020304" pitchFamily="18" charset="0"/>
                  </a:rPr>
                  <a:t>P</a:t>
                </a:r>
                <a:r>
                  <a:rPr lang="en-US" sz="2400" dirty="0">
                    <a:solidFill>
                      <a:srgbClr val="000000"/>
                    </a:solidFill>
                    <a:latin typeface="Times New Roman" panose="02020603050405020304" pitchFamily="18" charset="0"/>
                    <a:cs typeface="Times New Roman" panose="02020603050405020304" pitchFamily="18" charset="0"/>
                  </a:rPr>
                  <a:t>. Thus, the net electric field will be in the negative </a:t>
                </a:r>
                <a:r>
                  <a:rPr lang="en-US" sz="2400" i="1" dirty="0">
                    <a:solidFill>
                      <a:srgbClr val="000000"/>
                    </a:solidFill>
                    <a:latin typeface="Times New Roman" panose="02020603050405020304" pitchFamily="18" charset="0"/>
                    <a:cs typeface="Times New Roman" panose="02020603050405020304" pitchFamily="18" charset="0"/>
                  </a:rPr>
                  <a:t>y</a:t>
                </a:r>
                <a:r>
                  <a:rPr lang="en-US" sz="2400" dirty="0">
                    <a:solidFill>
                      <a:srgbClr val="000000"/>
                    </a:solidFill>
                    <a:latin typeface="Times New Roman" panose="02020603050405020304" pitchFamily="18" charset="0"/>
                    <a:cs typeface="Times New Roman" panose="02020603050405020304" pitchFamily="18" charset="0"/>
                  </a:rPr>
                  <a:t>-direction, and will be twice the </a:t>
                </a:r>
                <a:r>
                  <a:rPr lang="en-US" sz="2400" i="1" dirty="0">
                    <a:solidFill>
                      <a:srgbClr val="000000"/>
                    </a:solidFill>
                    <a:latin typeface="Times New Roman" panose="02020603050405020304" pitchFamily="18" charset="0"/>
                    <a:cs typeface="Times New Roman" panose="02020603050405020304" pitchFamily="18" charset="0"/>
                  </a:rPr>
                  <a:t>y</a:t>
                </a:r>
                <a:r>
                  <a:rPr lang="en-US" sz="2400" dirty="0">
                    <a:solidFill>
                      <a:srgbClr val="000000"/>
                    </a:solidFill>
                    <a:latin typeface="Times New Roman" panose="02020603050405020304" pitchFamily="18" charset="0"/>
                    <a:cs typeface="Times New Roman" panose="02020603050405020304" pitchFamily="18" charset="0"/>
                  </a:rPr>
                  <a:t>-component of either electric field vector. </a:t>
                </a:r>
                <a:endParaRPr lang="en-US" sz="2400" dirty="0">
                  <a:solidFill>
                    <a:prstClr val="black"/>
                  </a:solidFill>
                  <a:latin typeface="Times New Roman" panose="02020603050405020304" pitchFamily="18" charset="0"/>
                  <a:cs typeface="Times New Roman" panose="02020603050405020304" pitchFamily="18" charset="0"/>
                </a:endParaRPr>
              </a:p>
            </p:txBody>
          </p:sp>
        </mc:Choice>
        <mc:Fallback xmlns="">
          <p:sp>
            <p:nvSpPr>
              <p:cNvPr id="4" name="Rectangle 3">
                <a:extLst>
                  <a:ext uri="{FF2B5EF4-FFF2-40B4-BE49-F238E27FC236}">
                    <a16:creationId xmlns:a16="http://schemas.microsoft.com/office/drawing/2014/main" id="{A394245B-30C6-4A2A-9D2E-073E14C4B8DE}"/>
                  </a:ext>
                </a:extLst>
              </p:cNvPr>
              <p:cNvSpPr>
                <a:spLocks noRot="1" noChangeAspect="1" noMove="1" noResize="1" noEditPoints="1" noAdjustHandles="1" noChangeArrowheads="1" noChangeShapeType="1" noTextEdit="1"/>
              </p:cNvSpPr>
              <p:nvPr/>
            </p:nvSpPr>
            <p:spPr>
              <a:xfrm>
                <a:off x="67027" y="875833"/>
                <a:ext cx="8544187" cy="1569660"/>
              </a:xfrm>
              <a:prstGeom prst="rect">
                <a:avLst/>
              </a:prstGeom>
              <a:blipFill>
                <a:blip r:embed="rId2"/>
                <a:stretch>
                  <a:fillRect l="-1141" t="-3113" r="-999" b="-817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0A19307B-C5B3-43C4-8C76-E4DA36841272}"/>
              </a:ext>
            </a:extLst>
          </p:cNvPr>
          <p:cNvPicPr>
            <a:picLocks noChangeAspect="1"/>
          </p:cNvPicPr>
          <p:nvPr/>
        </p:nvPicPr>
        <p:blipFill>
          <a:blip r:embed="rId3"/>
          <a:stretch>
            <a:fillRect/>
          </a:stretch>
        </p:blipFill>
        <p:spPr>
          <a:xfrm>
            <a:off x="5066950" y="2725867"/>
            <a:ext cx="3943219" cy="1836904"/>
          </a:xfrm>
          <a:prstGeom prst="rect">
            <a:avLst/>
          </a:prstGeom>
        </p:spPr>
      </p:pic>
      <mc:AlternateContent xmlns:mc="http://schemas.openxmlformats.org/markup-compatibility/2006" xmlns:a14="http://schemas.microsoft.com/office/drawing/2010/main">
        <mc:Choice Requires="a14">
          <p:sp>
            <p:nvSpPr>
              <p:cNvPr id="49" name="Rectangle 48">
                <a:extLst>
                  <a:ext uri="{FF2B5EF4-FFF2-40B4-BE49-F238E27FC236}">
                    <a16:creationId xmlns:a16="http://schemas.microsoft.com/office/drawing/2014/main" id="{19A0DAE4-F17B-4D5D-AD17-7BE8ECBD04C1}"/>
                  </a:ext>
                </a:extLst>
              </p:cNvPr>
              <p:cNvSpPr/>
              <p:nvPr/>
            </p:nvSpPr>
            <p:spPr>
              <a:xfrm>
                <a:off x="416533" y="5600701"/>
                <a:ext cx="4996368" cy="8237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b="0" i="1" smtClean="0">
                          <a:solidFill>
                            <a:prstClr val="black"/>
                          </a:solidFill>
                          <a:latin typeface="Cambria Math" panose="02040503050406030204" pitchFamily="18" charset="0"/>
                        </a:rPr>
                        <m:t>𝐸</m:t>
                      </m:r>
                      <m:r>
                        <a:rPr lang="en-US" sz="2000" i="1">
                          <a:solidFill>
                            <a:prstClr val="black"/>
                          </a:solidFill>
                          <a:latin typeface="Cambria Math" panose="02040503050406030204" pitchFamily="18" charset="0"/>
                        </a:rPr>
                        <m:t>=</m:t>
                      </m:r>
                      <m:d>
                        <m:dPr>
                          <m:ctrlPr>
                            <a:rPr lang="en-US" sz="2000" i="1">
                              <a:solidFill>
                                <a:prstClr val="black"/>
                              </a:solidFill>
                              <a:latin typeface="Cambria Math" panose="02040503050406030204" pitchFamily="18" charset="0"/>
                            </a:rPr>
                          </m:ctrlPr>
                        </m:dPr>
                        <m:e>
                          <m:f>
                            <m:fPr>
                              <m:ctrlPr>
                                <a:rPr lang="en-US" sz="2000" i="1">
                                  <a:solidFill>
                                    <a:prstClr val="black"/>
                                  </a:solidFill>
                                  <a:latin typeface="Cambria Math" panose="02040503050406030204" pitchFamily="18" charset="0"/>
                                </a:rPr>
                              </m:ctrlPr>
                            </m:fPr>
                            <m:num>
                              <m:r>
                                <a:rPr lang="en-US" sz="2000" i="1" smtClean="0">
                                  <a:solidFill>
                                    <a:prstClr val="black"/>
                                  </a:solidFill>
                                  <a:latin typeface="Cambria Math" panose="02040503050406030204" pitchFamily="18" charset="0"/>
                                </a:rPr>
                                <m:t>−</m:t>
                              </m:r>
                              <m:r>
                                <a:rPr lang="en-US" sz="2000" i="1">
                                  <a:solidFill>
                                    <a:prstClr val="black"/>
                                  </a:solidFill>
                                  <a:latin typeface="Cambria Math" panose="02040503050406030204" pitchFamily="18" charset="0"/>
                                </a:rPr>
                                <m:t>2</m:t>
                              </m:r>
                              <m:r>
                                <a:rPr lang="en-US" sz="2000" i="1">
                                  <a:solidFill>
                                    <a:prstClr val="black"/>
                                  </a:solidFill>
                                  <a:latin typeface="Cambria Math" panose="02040503050406030204" pitchFamily="18" charset="0"/>
                                </a:rPr>
                                <m:t>𝑘𝑄</m:t>
                              </m:r>
                            </m:num>
                            <m:den>
                              <m:sSup>
                                <m:sSupPr>
                                  <m:ctrlPr>
                                    <a:rPr lang="en-US" sz="2000" i="1">
                                      <a:solidFill>
                                        <a:prstClr val="black"/>
                                      </a:solidFill>
                                      <a:latin typeface="Cambria Math" panose="02040503050406030204" pitchFamily="18" charset="0"/>
                                    </a:rPr>
                                  </m:ctrlPr>
                                </m:sSupPr>
                                <m:e>
                                  <m:r>
                                    <a:rPr lang="en-US" sz="2000" i="1">
                                      <a:solidFill>
                                        <a:prstClr val="black"/>
                                      </a:solidFill>
                                      <a:latin typeface="Cambria Math" panose="02040503050406030204" pitchFamily="18" charset="0"/>
                                    </a:rPr>
                                    <m:t>𝑥</m:t>
                                  </m:r>
                                </m:e>
                                <m:sup>
                                  <m:r>
                                    <a:rPr lang="en-US" sz="2000" i="1">
                                      <a:solidFill>
                                        <a:prstClr val="black"/>
                                      </a:solidFill>
                                      <a:latin typeface="Cambria Math" panose="02040503050406030204" pitchFamily="18" charset="0"/>
                                    </a:rPr>
                                    <m:t>2</m:t>
                                  </m:r>
                                </m:sup>
                              </m:sSup>
                              <m:r>
                                <a:rPr lang="en-US" sz="2000" i="1">
                                  <a:solidFill>
                                    <a:prstClr val="black"/>
                                  </a:solidFill>
                                  <a:latin typeface="Cambria Math" panose="02040503050406030204" pitchFamily="18" charset="0"/>
                                </a:rPr>
                                <m:t>+</m:t>
                              </m:r>
                              <m:sSup>
                                <m:sSupPr>
                                  <m:ctrlPr>
                                    <a:rPr lang="en-US" sz="2000" i="1">
                                      <a:solidFill>
                                        <a:prstClr val="black"/>
                                      </a:solidFill>
                                      <a:latin typeface="Cambria Math" panose="02040503050406030204" pitchFamily="18" charset="0"/>
                                    </a:rPr>
                                  </m:ctrlPr>
                                </m:sSupPr>
                                <m:e>
                                  <m:r>
                                    <a:rPr lang="en-US" sz="2000" i="1">
                                      <a:solidFill>
                                        <a:prstClr val="black"/>
                                      </a:solidFill>
                                      <a:latin typeface="Cambria Math" panose="02040503050406030204" pitchFamily="18" charset="0"/>
                                    </a:rPr>
                                    <m:t>𝑎</m:t>
                                  </m:r>
                                </m:e>
                                <m:sup>
                                  <m:r>
                                    <a:rPr lang="en-US" sz="2000" i="1">
                                      <a:solidFill>
                                        <a:prstClr val="black"/>
                                      </a:solidFill>
                                      <a:latin typeface="Cambria Math" panose="02040503050406030204" pitchFamily="18" charset="0"/>
                                    </a:rPr>
                                    <m:t>2</m:t>
                                  </m:r>
                                </m:sup>
                              </m:sSup>
                            </m:den>
                          </m:f>
                        </m:e>
                      </m:d>
                      <m:f>
                        <m:fPr>
                          <m:ctrlPr>
                            <a:rPr lang="en-US" sz="2000" i="1">
                              <a:solidFill>
                                <a:prstClr val="black"/>
                              </a:solidFill>
                              <a:latin typeface="Cambria Math" panose="02040503050406030204" pitchFamily="18" charset="0"/>
                            </a:rPr>
                          </m:ctrlPr>
                        </m:fPr>
                        <m:num>
                          <m:r>
                            <a:rPr lang="en-US" sz="2000" i="1">
                              <a:solidFill>
                                <a:prstClr val="black"/>
                              </a:solidFill>
                              <a:latin typeface="Cambria Math" panose="02040503050406030204" pitchFamily="18" charset="0"/>
                            </a:rPr>
                            <m:t>𝑎</m:t>
                          </m:r>
                        </m:num>
                        <m:den>
                          <m:sSup>
                            <m:sSupPr>
                              <m:ctrlPr>
                                <a:rPr lang="en-US" sz="2000" i="1">
                                  <a:solidFill>
                                    <a:prstClr val="black"/>
                                  </a:solidFill>
                                  <a:latin typeface="Cambria Math" panose="02040503050406030204" pitchFamily="18" charset="0"/>
                                </a:rPr>
                              </m:ctrlPr>
                            </m:sSupPr>
                            <m:e>
                              <m:d>
                                <m:dPr>
                                  <m:ctrlPr>
                                    <a:rPr lang="en-US" sz="2000" i="1">
                                      <a:solidFill>
                                        <a:prstClr val="black"/>
                                      </a:solidFill>
                                      <a:latin typeface="Cambria Math" panose="02040503050406030204" pitchFamily="18" charset="0"/>
                                    </a:rPr>
                                  </m:ctrlPr>
                                </m:dPr>
                                <m:e>
                                  <m:sSup>
                                    <m:sSupPr>
                                      <m:ctrlPr>
                                        <a:rPr lang="en-US" sz="2000" i="1">
                                          <a:solidFill>
                                            <a:prstClr val="black"/>
                                          </a:solidFill>
                                          <a:latin typeface="Cambria Math" panose="02040503050406030204" pitchFamily="18" charset="0"/>
                                        </a:rPr>
                                      </m:ctrlPr>
                                    </m:sSupPr>
                                    <m:e>
                                      <m:r>
                                        <a:rPr lang="en-US" sz="2000" i="1">
                                          <a:solidFill>
                                            <a:prstClr val="black"/>
                                          </a:solidFill>
                                          <a:latin typeface="Cambria Math" panose="02040503050406030204" pitchFamily="18" charset="0"/>
                                        </a:rPr>
                                        <m:t>𝑥</m:t>
                                      </m:r>
                                    </m:e>
                                    <m:sup>
                                      <m:r>
                                        <a:rPr lang="en-US" sz="2000" i="1">
                                          <a:solidFill>
                                            <a:prstClr val="black"/>
                                          </a:solidFill>
                                          <a:latin typeface="Cambria Math" panose="02040503050406030204" pitchFamily="18" charset="0"/>
                                        </a:rPr>
                                        <m:t>2</m:t>
                                      </m:r>
                                    </m:sup>
                                  </m:sSup>
                                  <m:r>
                                    <a:rPr lang="en-US" sz="2000" i="1">
                                      <a:solidFill>
                                        <a:prstClr val="black"/>
                                      </a:solidFill>
                                      <a:latin typeface="Cambria Math" panose="02040503050406030204" pitchFamily="18" charset="0"/>
                                    </a:rPr>
                                    <m:t>+</m:t>
                                  </m:r>
                                  <m:sSup>
                                    <m:sSupPr>
                                      <m:ctrlPr>
                                        <a:rPr lang="en-US" sz="2000" i="1">
                                          <a:solidFill>
                                            <a:prstClr val="black"/>
                                          </a:solidFill>
                                          <a:latin typeface="Cambria Math" panose="02040503050406030204" pitchFamily="18" charset="0"/>
                                        </a:rPr>
                                      </m:ctrlPr>
                                    </m:sSupPr>
                                    <m:e>
                                      <m:r>
                                        <a:rPr lang="en-US" sz="2000" i="1">
                                          <a:solidFill>
                                            <a:prstClr val="black"/>
                                          </a:solidFill>
                                          <a:latin typeface="Cambria Math" panose="02040503050406030204" pitchFamily="18" charset="0"/>
                                        </a:rPr>
                                        <m:t>𝑎</m:t>
                                      </m:r>
                                    </m:e>
                                    <m:sup>
                                      <m:r>
                                        <a:rPr lang="en-US" sz="2000" i="1">
                                          <a:solidFill>
                                            <a:prstClr val="black"/>
                                          </a:solidFill>
                                          <a:latin typeface="Cambria Math" panose="02040503050406030204" pitchFamily="18" charset="0"/>
                                        </a:rPr>
                                        <m:t>2</m:t>
                                      </m:r>
                                    </m:sup>
                                  </m:sSup>
                                </m:e>
                              </m:d>
                            </m:e>
                            <m:sup>
                              <m:f>
                                <m:fPr>
                                  <m:type m:val="skw"/>
                                  <m:ctrlPr>
                                    <a:rPr lang="en-US" sz="2000" i="1">
                                      <a:solidFill>
                                        <a:prstClr val="black"/>
                                      </a:solidFill>
                                      <a:latin typeface="Cambria Math" panose="02040503050406030204" pitchFamily="18" charset="0"/>
                                    </a:rPr>
                                  </m:ctrlPr>
                                </m:fPr>
                                <m:num>
                                  <m:r>
                                    <a:rPr lang="en-US" sz="2000" i="1">
                                      <a:solidFill>
                                        <a:prstClr val="black"/>
                                      </a:solidFill>
                                      <a:latin typeface="Cambria Math" panose="02040503050406030204" pitchFamily="18" charset="0"/>
                                    </a:rPr>
                                    <m:t>1</m:t>
                                  </m:r>
                                </m:num>
                                <m:den>
                                  <m:r>
                                    <a:rPr lang="en-US" sz="2000" i="1">
                                      <a:solidFill>
                                        <a:prstClr val="black"/>
                                      </a:solidFill>
                                      <a:latin typeface="Cambria Math" panose="02040503050406030204" pitchFamily="18" charset="0"/>
                                    </a:rPr>
                                    <m:t>2</m:t>
                                  </m:r>
                                </m:den>
                              </m:f>
                            </m:sup>
                          </m:sSup>
                        </m:den>
                      </m:f>
                      <m:r>
                        <a:rPr lang="en-US" sz="2000" i="1">
                          <a:solidFill>
                            <a:prstClr val="black"/>
                          </a:solidFill>
                          <a:latin typeface="Cambria Math" panose="02040503050406030204" pitchFamily="18" charset="0"/>
                        </a:rPr>
                        <m:t>=</m:t>
                      </m:r>
                      <m:f>
                        <m:fPr>
                          <m:ctrlPr>
                            <a:rPr lang="en-US" sz="2000" i="1">
                              <a:solidFill>
                                <a:prstClr val="black"/>
                              </a:solidFill>
                              <a:latin typeface="Cambria Math" panose="02040503050406030204" pitchFamily="18" charset="0"/>
                            </a:rPr>
                          </m:ctrlPr>
                        </m:fPr>
                        <m:num>
                          <m:r>
                            <a:rPr lang="en-US" sz="2000" i="1" smtClean="0">
                              <a:solidFill>
                                <a:prstClr val="black"/>
                              </a:solidFill>
                              <a:latin typeface="Cambria Math" panose="02040503050406030204" pitchFamily="18" charset="0"/>
                            </a:rPr>
                            <m:t>−</m:t>
                          </m:r>
                          <m:r>
                            <a:rPr lang="en-US" sz="2000" i="1">
                              <a:solidFill>
                                <a:prstClr val="black"/>
                              </a:solidFill>
                              <a:latin typeface="Cambria Math" panose="02040503050406030204" pitchFamily="18" charset="0"/>
                            </a:rPr>
                            <m:t>2</m:t>
                          </m:r>
                          <m:r>
                            <a:rPr lang="en-US" sz="2000" i="1">
                              <a:solidFill>
                                <a:prstClr val="black"/>
                              </a:solidFill>
                              <a:latin typeface="Cambria Math" panose="02040503050406030204" pitchFamily="18" charset="0"/>
                            </a:rPr>
                            <m:t>𝑘𝑄𝑎</m:t>
                          </m:r>
                        </m:num>
                        <m:den>
                          <m:sSup>
                            <m:sSupPr>
                              <m:ctrlPr>
                                <a:rPr lang="en-US" sz="2000" i="1">
                                  <a:solidFill>
                                    <a:prstClr val="black"/>
                                  </a:solidFill>
                                  <a:latin typeface="Cambria Math" panose="02040503050406030204" pitchFamily="18" charset="0"/>
                                </a:rPr>
                              </m:ctrlPr>
                            </m:sSupPr>
                            <m:e>
                              <m:d>
                                <m:dPr>
                                  <m:ctrlPr>
                                    <a:rPr lang="en-US" sz="2000" i="1">
                                      <a:solidFill>
                                        <a:prstClr val="black"/>
                                      </a:solidFill>
                                      <a:latin typeface="Cambria Math" panose="02040503050406030204" pitchFamily="18" charset="0"/>
                                    </a:rPr>
                                  </m:ctrlPr>
                                </m:dPr>
                                <m:e>
                                  <m:sSup>
                                    <m:sSupPr>
                                      <m:ctrlPr>
                                        <a:rPr lang="en-US" sz="2000" i="1">
                                          <a:solidFill>
                                            <a:prstClr val="black"/>
                                          </a:solidFill>
                                          <a:latin typeface="Cambria Math" panose="02040503050406030204" pitchFamily="18" charset="0"/>
                                        </a:rPr>
                                      </m:ctrlPr>
                                    </m:sSupPr>
                                    <m:e>
                                      <m:r>
                                        <a:rPr lang="en-US" sz="2000" i="1">
                                          <a:solidFill>
                                            <a:prstClr val="black"/>
                                          </a:solidFill>
                                          <a:latin typeface="Cambria Math" panose="02040503050406030204" pitchFamily="18" charset="0"/>
                                        </a:rPr>
                                        <m:t>𝑥</m:t>
                                      </m:r>
                                    </m:e>
                                    <m:sup>
                                      <m:r>
                                        <a:rPr lang="en-US" sz="2000" i="1">
                                          <a:solidFill>
                                            <a:prstClr val="black"/>
                                          </a:solidFill>
                                          <a:latin typeface="Cambria Math" panose="02040503050406030204" pitchFamily="18" charset="0"/>
                                        </a:rPr>
                                        <m:t>2</m:t>
                                      </m:r>
                                    </m:sup>
                                  </m:sSup>
                                  <m:r>
                                    <a:rPr lang="en-US" sz="2000" i="1">
                                      <a:solidFill>
                                        <a:prstClr val="black"/>
                                      </a:solidFill>
                                      <a:latin typeface="Cambria Math" panose="02040503050406030204" pitchFamily="18" charset="0"/>
                                    </a:rPr>
                                    <m:t>+</m:t>
                                  </m:r>
                                  <m:sSup>
                                    <m:sSupPr>
                                      <m:ctrlPr>
                                        <a:rPr lang="en-US" sz="2000" i="1">
                                          <a:solidFill>
                                            <a:prstClr val="black"/>
                                          </a:solidFill>
                                          <a:latin typeface="Cambria Math" panose="02040503050406030204" pitchFamily="18" charset="0"/>
                                        </a:rPr>
                                      </m:ctrlPr>
                                    </m:sSupPr>
                                    <m:e>
                                      <m:r>
                                        <a:rPr lang="en-US" sz="2000" i="1">
                                          <a:solidFill>
                                            <a:prstClr val="black"/>
                                          </a:solidFill>
                                          <a:latin typeface="Cambria Math" panose="02040503050406030204" pitchFamily="18" charset="0"/>
                                        </a:rPr>
                                        <m:t>𝑎</m:t>
                                      </m:r>
                                    </m:e>
                                    <m:sup>
                                      <m:r>
                                        <a:rPr lang="en-US" sz="2000" i="1">
                                          <a:solidFill>
                                            <a:prstClr val="black"/>
                                          </a:solidFill>
                                          <a:latin typeface="Cambria Math" panose="02040503050406030204" pitchFamily="18" charset="0"/>
                                        </a:rPr>
                                        <m:t>2</m:t>
                                      </m:r>
                                    </m:sup>
                                  </m:sSup>
                                </m:e>
                              </m:d>
                            </m:e>
                            <m:sup>
                              <m:f>
                                <m:fPr>
                                  <m:type m:val="skw"/>
                                  <m:ctrlPr>
                                    <a:rPr lang="en-US" sz="2000" i="1">
                                      <a:solidFill>
                                        <a:prstClr val="black"/>
                                      </a:solidFill>
                                      <a:latin typeface="Cambria Math" panose="02040503050406030204" pitchFamily="18" charset="0"/>
                                    </a:rPr>
                                  </m:ctrlPr>
                                </m:fPr>
                                <m:num>
                                  <m:r>
                                    <a:rPr lang="en-US" sz="2000" i="1">
                                      <a:solidFill>
                                        <a:prstClr val="black"/>
                                      </a:solidFill>
                                      <a:latin typeface="Cambria Math" panose="02040503050406030204" pitchFamily="18" charset="0"/>
                                    </a:rPr>
                                    <m:t>3</m:t>
                                  </m:r>
                                </m:num>
                                <m:den>
                                  <m:r>
                                    <a:rPr lang="en-US" sz="2000" i="1">
                                      <a:solidFill>
                                        <a:prstClr val="black"/>
                                      </a:solidFill>
                                      <a:latin typeface="Cambria Math" panose="02040503050406030204" pitchFamily="18" charset="0"/>
                                    </a:rPr>
                                    <m:t>2</m:t>
                                  </m:r>
                                </m:den>
                              </m:f>
                            </m:sup>
                          </m:sSup>
                        </m:den>
                      </m:f>
                    </m:oMath>
                  </m:oMathPara>
                </a14:m>
                <a:endParaRPr lang="en-US" sz="2000" dirty="0">
                  <a:solidFill>
                    <a:prstClr val="black"/>
                  </a:solidFill>
                  <a:latin typeface="Gill Sans MT" panose="020B0502020104020203"/>
                </a:endParaRPr>
              </a:p>
            </p:txBody>
          </p:sp>
        </mc:Choice>
        <mc:Fallback xmlns="">
          <p:sp>
            <p:nvSpPr>
              <p:cNvPr id="49" name="Rectangle 48">
                <a:extLst>
                  <a:ext uri="{FF2B5EF4-FFF2-40B4-BE49-F238E27FC236}">
                    <a16:creationId xmlns:a16="http://schemas.microsoft.com/office/drawing/2014/main" id="{19A0DAE4-F17B-4D5D-AD17-7BE8ECBD04C1}"/>
                  </a:ext>
                </a:extLst>
              </p:cNvPr>
              <p:cNvSpPr>
                <a:spLocks noRot="1" noChangeAspect="1" noMove="1" noResize="1" noEditPoints="1" noAdjustHandles="1" noChangeArrowheads="1" noChangeShapeType="1" noTextEdit="1"/>
              </p:cNvSpPr>
              <p:nvPr/>
            </p:nvSpPr>
            <p:spPr>
              <a:xfrm>
                <a:off x="416533" y="5600701"/>
                <a:ext cx="4996368" cy="823752"/>
              </a:xfrm>
              <a:prstGeom prst="rect">
                <a:avLst/>
              </a:prstGeom>
              <a:blipFill>
                <a:blip r:embed="rId4"/>
                <a:stretch>
                  <a:fillRect/>
                </a:stretch>
              </a:blipFill>
            </p:spPr>
            <p:txBody>
              <a:bodyPr/>
              <a:lstStyle/>
              <a:p>
                <a:r>
                  <a:rPr lang="en-US">
                    <a:noFill/>
                  </a:rPr>
                  <a:t> </a:t>
                </a:r>
              </a:p>
            </p:txBody>
          </p:sp>
        </mc:Fallback>
      </mc:AlternateContent>
      <p:sp>
        <p:nvSpPr>
          <p:cNvPr id="50" name="Rectangle 49">
            <a:extLst>
              <a:ext uri="{FF2B5EF4-FFF2-40B4-BE49-F238E27FC236}">
                <a16:creationId xmlns:a16="http://schemas.microsoft.com/office/drawing/2014/main" id="{89792AE1-D0A9-42E3-B6A9-17B6F4306957}"/>
              </a:ext>
            </a:extLst>
          </p:cNvPr>
          <p:cNvSpPr/>
          <p:nvPr/>
        </p:nvSpPr>
        <p:spPr>
          <a:xfrm>
            <a:off x="5622845" y="5882413"/>
            <a:ext cx="3595793" cy="461665"/>
          </a:xfrm>
          <a:prstGeom prst="rect">
            <a:avLst/>
          </a:prstGeom>
        </p:spPr>
        <p:txBody>
          <a:bodyPr wrap="none">
            <a:spAutoFit/>
          </a:bodyPr>
          <a:lstStyle/>
          <a:p>
            <a:r>
              <a:rPr lang="en-US" sz="2400" b="1" dirty="0">
                <a:solidFill>
                  <a:srgbClr val="0070C0"/>
                </a:solidFill>
                <a:latin typeface="Calibri" panose="020F0502020204030204" pitchFamily="34" charset="0"/>
              </a:rPr>
              <a:t>in the negative </a:t>
            </a:r>
            <a:r>
              <a:rPr lang="en-US" sz="2400" b="1" i="1" dirty="0">
                <a:solidFill>
                  <a:srgbClr val="0070C0"/>
                </a:solidFill>
                <a:latin typeface="Calibri" panose="020F0502020204030204" pitchFamily="34" charset="0"/>
              </a:rPr>
              <a:t>y-</a:t>
            </a:r>
            <a:r>
              <a:rPr lang="en-US" sz="2400" b="1" dirty="0">
                <a:solidFill>
                  <a:srgbClr val="0070C0"/>
                </a:solidFill>
                <a:latin typeface="Calibri" panose="020F0502020204030204" pitchFamily="34" charset="0"/>
              </a:rPr>
              <a:t>direction.</a:t>
            </a:r>
            <a:endParaRPr lang="en-US" sz="2400" b="1" dirty="0">
              <a:solidFill>
                <a:srgbClr val="0070C0"/>
              </a:solidFill>
              <a:latin typeface="Gill Sans MT" panose="020B0502020104020203"/>
            </a:endParaRPr>
          </a:p>
        </p:txBody>
      </p:sp>
      <mc:AlternateContent xmlns:mc="http://schemas.openxmlformats.org/markup-compatibility/2006" xmlns:a14="http://schemas.microsoft.com/office/drawing/2010/main">
        <mc:Choice Requires="a14">
          <p:sp>
            <p:nvSpPr>
              <p:cNvPr id="51" name="Rectangle 50">
                <a:extLst>
                  <a:ext uri="{FF2B5EF4-FFF2-40B4-BE49-F238E27FC236}">
                    <a16:creationId xmlns:a16="http://schemas.microsoft.com/office/drawing/2014/main" id="{884F5469-AE10-40B5-AD45-3A9D02BE96E6}"/>
                  </a:ext>
                </a:extLst>
              </p:cNvPr>
              <p:cNvSpPr/>
              <p:nvPr/>
            </p:nvSpPr>
            <p:spPr>
              <a:xfrm>
                <a:off x="67027" y="3132228"/>
                <a:ext cx="4682051" cy="42966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𝐸</m:t>
                          </m:r>
                        </m:e>
                        <m:sub>
                          <m:r>
                            <m:rPr>
                              <m:sty m:val="p"/>
                            </m:rPr>
                            <a:rPr lang="en-US" sz="2000">
                              <a:solidFill>
                                <a:prstClr val="black"/>
                              </a:solidFill>
                              <a:latin typeface="Cambria Math" panose="02040503050406030204" pitchFamily="18" charset="0"/>
                            </a:rPr>
                            <m:t>net</m:t>
                          </m:r>
                          <m:r>
                            <a:rPr lang="en-US" sz="2000" smtClean="0">
                              <a:solidFill>
                                <a:prstClr val="black"/>
                              </a:solidFill>
                              <a:latin typeface="Cambria Math" panose="02040503050406030204" pitchFamily="18" charset="0"/>
                            </a:rPr>
                            <m:t>(</m:t>
                          </m:r>
                          <m:r>
                            <a:rPr lang="en-US" sz="2000" i="1" smtClean="0">
                              <a:solidFill>
                                <a:prstClr val="black"/>
                              </a:solidFill>
                              <a:latin typeface="Cambria Math" panose="02040503050406030204" pitchFamily="18" charset="0"/>
                            </a:rPr>
                            <m:t>𝑦</m:t>
                          </m:r>
                          <m:r>
                            <a:rPr lang="en-US" sz="2000" i="1" smtClean="0">
                              <a:solidFill>
                                <a:prstClr val="black"/>
                              </a:solidFill>
                              <a:latin typeface="Cambria Math" panose="02040503050406030204" pitchFamily="18" charset="0"/>
                            </a:rPr>
                            <m:t>)</m:t>
                          </m:r>
                        </m:sub>
                      </m:sSub>
                      <m:r>
                        <a:rPr lang="en-US" sz="2000" i="1">
                          <a:solidFill>
                            <a:prstClr val="black"/>
                          </a:solidFill>
                          <a:latin typeface="Cambria Math" panose="02040503050406030204" pitchFamily="18" charset="0"/>
                        </a:rPr>
                        <m:t>=−</m:t>
                      </m:r>
                      <m:r>
                        <a:rPr lang="en-US" sz="2000" i="1">
                          <a:solidFill>
                            <a:prstClr val="black"/>
                          </a:solidFill>
                          <a:latin typeface="Cambria Math" panose="02040503050406030204" pitchFamily="18" charset="0"/>
                        </a:rPr>
                        <m:t>𝐸</m:t>
                      </m:r>
                      <m:func>
                        <m:funcPr>
                          <m:ctrlPr>
                            <a:rPr lang="en-US" sz="2000" i="1">
                              <a:solidFill>
                                <a:prstClr val="black"/>
                              </a:solidFill>
                              <a:latin typeface="Cambria Math" panose="02040503050406030204" pitchFamily="18" charset="0"/>
                            </a:rPr>
                          </m:ctrlPr>
                        </m:funcPr>
                        <m:fName>
                          <m:r>
                            <m:rPr>
                              <m:sty m:val="p"/>
                            </m:rPr>
                            <a:rPr lang="en-US" sz="2000">
                              <a:solidFill>
                                <a:prstClr val="black"/>
                              </a:solidFill>
                              <a:latin typeface="Cambria Math" panose="02040503050406030204" pitchFamily="18" charset="0"/>
                            </a:rPr>
                            <m:t>sin</m:t>
                          </m:r>
                        </m:fName>
                        <m:e>
                          <m:r>
                            <a:rPr lang="en-US" sz="2000" i="1">
                              <a:solidFill>
                                <a:prstClr val="black"/>
                              </a:solidFill>
                              <a:latin typeface="Cambria Math" panose="02040503050406030204" pitchFamily="18" charset="0"/>
                              <a:ea typeface="Cambria Math" panose="02040503050406030204" pitchFamily="18" charset="0"/>
                            </a:rPr>
                            <m:t>𝜃</m:t>
                          </m:r>
                          <m:r>
                            <a:rPr lang="en-US" sz="2000" i="1">
                              <a:solidFill>
                                <a:prstClr val="black"/>
                              </a:solidFill>
                              <a:latin typeface="Cambria Math" panose="02040503050406030204" pitchFamily="18" charset="0"/>
                            </a:rPr>
                            <m:t>−</m:t>
                          </m:r>
                          <m:r>
                            <a:rPr lang="en-US" sz="2000" i="1">
                              <a:solidFill>
                                <a:prstClr val="black"/>
                              </a:solidFill>
                              <a:latin typeface="Cambria Math" panose="02040503050406030204" pitchFamily="18" charset="0"/>
                            </a:rPr>
                            <m:t>𝐸</m:t>
                          </m:r>
                          <m:func>
                            <m:funcPr>
                              <m:ctrlPr>
                                <a:rPr lang="en-US" sz="2000" i="1">
                                  <a:solidFill>
                                    <a:prstClr val="black"/>
                                  </a:solidFill>
                                  <a:latin typeface="Cambria Math" panose="02040503050406030204" pitchFamily="18" charset="0"/>
                                </a:rPr>
                              </m:ctrlPr>
                            </m:funcPr>
                            <m:fName>
                              <m:r>
                                <m:rPr>
                                  <m:sty m:val="p"/>
                                </m:rPr>
                                <a:rPr lang="en-US" sz="2000">
                                  <a:solidFill>
                                    <a:prstClr val="black"/>
                                  </a:solidFill>
                                  <a:latin typeface="Cambria Math" panose="02040503050406030204" pitchFamily="18" charset="0"/>
                                </a:rPr>
                                <m:t>sin</m:t>
                              </m:r>
                            </m:fName>
                            <m:e>
                              <m:r>
                                <a:rPr lang="en-US" sz="2000" i="1">
                                  <a:solidFill>
                                    <a:prstClr val="black"/>
                                  </a:solidFill>
                                  <a:latin typeface="Cambria Math" panose="02040503050406030204" pitchFamily="18" charset="0"/>
                                  <a:ea typeface="Cambria Math" panose="02040503050406030204" pitchFamily="18" charset="0"/>
                                </a:rPr>
                                <m:t>𝜃</m:t>
                              </m:r>
                            </m:e>
                          </m:func>
                        </m:e>
                      </m:func>
                      <m:r>
                        <a:rPr lang="en-US" sz="2000" i="1" smtClean="0">
                          <a:solidFill>
                            <a:prstClr val="black"/>
                          </a:solidFill>
                          <a:latin typeface="Cambria Math" panose="02040503050406030204" pitchFamily="18" charset="0"/>
                          <a:ea typeface="Cambria Math" panose="02040503050406030204" pitchFamily="18" charset="0"/>
                        </a:rPr>
                        <m:t>=</m:t>
                      </m:r>
                      <m:r>
                        <a:rPr lang="en-US" sz="2000" i="1">
                          <a:solidFill>
                            <a:prstClr val="black"/>
                          </a:solidFill>
                          <a:latin typeface="Cambria Math" panose="02040503050406030204" pitchFamily="18" charset="0"/>
                        </a:rPr>
                        <m:t>−2</m:t>
                      </m:r>
                      <m:r>
                        <a:rPr lang="en-US" sz="2000" i="1">
                          <a:solidFill>
                            <a:prstClr val="black"/>
                          </a:solidFill>
                          <a:latin typeface="Cambria Math" panose="02040503050406030204" pitchFamily="18" charset="0"/>
                        </a:rPr>
                        <m:t>𝐸</m:t>
                      </m:r>
                      <m:func>
                        <m:funcPr>
                          <m:ctrlPr>
                            <a:rPr lang="en-US" sz="2000" i="1">
                              <a:solidFill>
                                <a:prstClr val="black"/>
                              </a:solidFill>
                              <a:latin typeface="Cambria Math" panose="02040503050406030204" pitchFamily="18" charset="0"/>
                            </a:rPr>
                          </m:ctrlPr>
                        </m:funcPr>
                        <m:fName>
                          <m:r>
                            <m:rPr>
                              <m:sty m:val="p"/>
                            </m:rPr>
                            <a:rPr lang="en-US" sz="2000">
                              <a:solidFill>
                                <a:prstClr val="black"/>
                              </a:solidFill>
                              <a:latin typeface="Cambria Math" panose="02040503050406030204" pitchFamily="18" charset="0"/>
                            </a:rPr>
                            <m:t>sin</m:t>
                          </m:r>
                        </m:fName>
                        <m:e>
                          <m:r>
                            <a:rPr lang="en-US" sz="2000" i="1">
                              <a:solidFill>
                                <a:prstClr val="black"/>
                              </a:solidFill>
                              <a:latin typeface="Cambria Math" panose="02040503050406030204" pitchFamily="18" charset="0"/>
                              <a:ea typeface="Cambria Math" panose="02040503050406030204" pitchFamily="18" charset="0"/>
                            </a:rPr>
                            <m:t>𝜃</m:t>
                          </m:r>
                        </m:e>
                      </m:func>
                    </m:oMath>
                  </m:oMathPara>
                </a14:m>
                <a:endParaRPr lang="en-US" sz="2000" dirty="0">
                  <a:solidFill>
                    <a:prstClr val="black"/>
                  </a:solidFill>
                  <a:latin typeface="Gill Sans MT" panose="020B0502020104020203"/>
                </a:endParaRPr>
              </a:p>
            </p:txBody>
          </p:sp>
        </mc:Choice>
        <mc:Fallback xmlns="">
          <p:sp>
            <p:nvSpPr>
              <p:cNvPr id="51" name="Rectangle 50">
                <a:extLst>
                  <a:ext uri="{FF2B5EF4-FFF2-40B4-BE49-F238E27FC236}">
                    <a16:creationId xmlns:a16="http://schemas.microsoft.com/office/drawing/2014/main" id="{884F5469-AE10-40B5-AD45-3A9D02BE96E6}"/>
                  </a:ext>
                </a:extLst>
              </p:cNvPr>
              <p:cNvSpPr>
                <a:spLocks noRot="1" noChangeAspect="1" noMove="1" noResize="1" noEditPoints="1" noAdjustHandles="1" noChangeArrowheads="1" noChangeShapeType="1" noTextEdit="1"/>
              </p:cNvSpPr>
              <p:nvPr/>
            </p:nvSpPr>
            <p:spPr>
              <a:xfrm>
                <a:off x="67027" y="3132228"/>
                <a:ext cx="4682051" cy="429669"/>
              </a:xfrm>
              <a:prstGeom prst="rect">
                <a:avLst/>
              </a:prstGeom>
              <a:blipFill>
                <a:blip r:embed="rId5"/>
                <a:stretch>
                  <a:fillRect b="-1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Rectangle 51">
                <a:extLst>
                  <a:ext uri="{FF2B5EF4-FFF2-40B4-BE49-F238E27FC236}">
                    <a16:creationId xmlns:a16="http://schemas.microsoft.com/office/drawing/2014/main" id="{2CC3DEE2-895D-4E60-9E2C-D2230C4FBD9E}"/>
                  </a:ext>
                </a:extLst>
              </p:cNvPr>
              <p:cNvSpPr/>
              <p:nvPr/>
            </p:nvSpPr>
            <p:spPr>
              <a:xfrm>
                <a:off x="239948" y="2556815"/>
                <a:ext cx="3750706" cy="42966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𝐸</m:t>
                          </m:r>
                        </m:e>
                        <m:sub>
                          <m:r>
                            <m:rPr>
                              <m:sty m:val="p"/>
                            </m:rPr>
                            <a:rPr lang="en-US" sz="2000">
                              <a:solidFill>
                                <a:prstClr val="black"/>
                              </a:solidFill>
                              <a:latin typeface="Cambria Math" panose="02040503050406030204" pitchFamily="18" charset="0"/>
                            </a:rPr>
                            <m:t>net</m:t>
                          </m:r>
                          <m:r>
                            <a:rPr lang="en-US" sz="2000" smtClean="0">
                              <a:solidFill>
                                <a:prstClr val="black"/>
                              </a:solidFill>
                              <a:latin typeface="Cambria Math" panose="02040503050406030204" pitchFamily="18" charset="0"/>
                            </a:rPr>
                            <m:t>(</m:t>
                          </m:r>
                          <m:r>
                            <a:rPr lang="en-US" sz="2000" i="1" smtClean="0">
                              <a:solidFill>
                                <a:prstClr val="black"/>
                              </a:solidFill>
                              <a:latin typeface="Cambria Math" panose="02040503050406030204" pitchFamily="18" charset="0"/>
                            </a:rPr>
                            <m:t>𝑥</m:t>
                          </m:r>
                          <m:r>
                            <a:rPr lang="en-US" sz="2000" i="1" smtClean="0">
                              <a:solidFill>
                                <a:prstClr val="black"/>
                              </a:solidFill>
                              <a:latin typeface="Cambria Math" panose="02040503050406030204" pitchFamily="18" charset="0"/>
                            </a:rPr>
                            <m:t>)</m:t>
                          </m:r>
                        </m:sub>
                      </m:sSub>
                      <m:r>
                        <a:rPr lang="en-US" sz="2000" i="1">
                          <a:solidFill>
                            <a:prstClr val="black"/>
                          </a:solidFill>
                          <a:latin typeface="Cambria Math" panose="02040503050406030204" pitchFamily="18" charset="0"/>
                        </a:rPr>
                        <m:t>=−</m:t>
                      </m:r>
                      <m:r>
                        <a:rPr lang="en-US" sz="2000" i="1" smtClean="0">
                          <a:solidFill>
                            <a:prstClr val="black"/>
                          </a:solidFill>
                          <a:latin typeface="Cambria Math" panose="02040503050406030204" pitchFamily="18" charset="0"/>
                        </a:rPr>
                        <m:t>𝐸</m:t>
                      </m:r>
                      <m:func>
                        <m:funcPr>
                          <m:ctrlPr>
                            <a:rPr lang="en-US" sz="2000" i="1">
                              <a:solidFill>
                                <a:prstClr val="black"/>
                              </a:solidFill>
                              <a:latin typeface="Cambria Math" panose="02040503050406030204" pitchFamily="18" charset="0"/>
                            </a:rPr>
                          </m:ctrlPr>
                        </m:funcPr>
                        <m:fName>
                          <m:r>
                            <m:rPr>
                              <m:sty m:val="p"/>
                            </m:rPr>
                            <a:rPr lang="en-US" sz="2000">
                              <a:solidFill>
                                <a:prstClr val="black"/>
                              </a:solidFill>
                              <a:latin typeface="Cambria Math" panose="02040503050406030204" pitchFamily="18" charset="0"/>
                            </a:rPr>
                            <m:t>sin</m:t>
                          </m:r>
                        </m:fName>
                        <m:e>
                          <m:r>
                            <a:rPr lang="en-US" sz="2000" i="1">
                              <a:solidFill>
                                <a:prstClr val="black"/>
                              </a:solidFill>
                              <a:latin typeface="Cambria Math" panose="02040503050406030204" pitchFamily="18" charset="0"/>
                              <a:ea typeface="Cambria Math" panose="02040503050406030204" pitchFamily="18" charset="0"/>
                            </a:rPr>
                            <m:t>𝜃</m:t>
                          </m:r>
                          <m:r>
                            <a:rPr lang="en-US" sz="2000" i="1" smtClean="0">
                              <a:solidFill>
                                <a:prstClr val="black"/>
                              </a:solidFill>
                              <a:latin typeface="Cambria Math" panose="02040503050406030204" pitchFamily="18" charset="0"/>
                              <a:ea typeface="Cambria Math" panose="02040503050406030204" pitchFamily="18" charset="0"/>
                            </a:rPr>
                            <m:t>+</m:t>
                          </m:r>
                          <m:r>
                            <a:rPr lang="en-US" sz="2000" i="1">
                              <a:solidFill>
                                <a:prstClr val="black"/>
                              </a:solidFill>
                              <a:latin typeface="Cambria Math" panose="02040503050406030204" pitchFamily="18" charset="0"/>
                            </a:rPr>
                            <m:t>𝐸</m:t>
                          </m:r>
                          <m:func>
                            <m:funcPr>
                              <m:ctrlPr>
                                <a:rPr lang="en-US" sz="2000" i="1">
                                  <a:solidFill>
                                    <a:prstClr val="black"/>
                                  </a:solidFill>
                                  <a:latin typeface="Cambria Math" panose="02040503050406030204" pitchFamily="18" charset="0"/>
                                </a:rPr>
                              </m:ctrlPr>
                            </m:funcPr>
                            <m:fName>
                              <m:r>
                                <m:rPr>
                                  <m:sty m:val="p"/>
                                </m:rPr>
                                <a:rPr lang="en-US" sz="2000">
                                  <a:solidFill>
                                    <a:prstClr val="black"/>
                                  </a:solidFill>
                                  <a:latin typeface="Cambria Math" panose="02040503050406030204" pitchFamily="18" charset="0"/>
                                </a:rPr>
                                <m:t>sin</m:t>
                              </m:r>
                            </m:fName>
                            <m:e>
                              <m:r>
                                <a:rPr lang="en-US" sz="2000" i="1">
                                  <a:solidFill>
                                    <a:prstClr val="black"/>
                                  </a:solidFill>
                                  <a:latin typeface="Cambria Math" panose="02040503050406030204" pitchFamily="18" charset="0"/>
                                  <a:ea typeface="Cambria Math" panose="02040503050406030204" pitchFamily="18" charset="0"/>
                                </a:rPr>
                                <m:t>𝜃</m:t>
                              </m:r>
                              <m:r>
                                <a:rPr lang="en-US" sz="2000" i="1" smtClean="0">
                                  <a:solidFill>
                                    <a:prstClr val="black"/>
                                  </a:solidFill>
                                  <a:latin typeface="Cambria Math" panose="02040503050406030204" pitchFamily="18" charset="0"/>
                                  <a:ea typeface="Cambria Math" panose="02040503050406030204" pitchFamily="18" charset="0"/>
                                </a:rPr>
                                <m:t>=0</m:t>
                              </m:r>
                            </m:e>
                          </m:func>
                        </m:e>
                      </m:func>
                    </m:oMath>
                  </m:oMathPara>
                </a14:m>
                <a:endParaRPr lang="en-US" dirty="0">
                  <a:solidFill>
                    <a:prstClr val="black"/>
                  </a:solidFill>
                  <a:latin typeface="Gill Sans MT" panose="020B0502020104020203"/>
                </a:endParaRPr>
              </a:p>
            </p:txBody>
          </p:sp>
        </mc:Choice>
        <mc:Fallback xmlns="">
          <p:sp>
            <p:nvSpPr>
              <p:cNvPr id="52" name="Rectangle 51">
                <a:extLst>
                  <a:ext uri="{FF2B5EF4-FFF2-40B4-BE49-F238E27FC236}">
                    <a16:creationId xmlns:a16="http://schemas.microsoft.com/office/drawing/2014/main" id="{2CC3DEE2-895D-4E60-9E2C-D2230C4FBD9E}"/>
                  </a:ext>
                </a:extLst>
              </p:cNvPr>
              <p:cNvSpPr>
                <a:spLocks noRot="1" noChangeAspect="1" noMove="1" noResize="1" noEditPoints="1" noAdjustHandles="1" noChangeArrowheads="1" noChangeShapeType="1" noTextEdit="1"/>
              </p:cNvSpPr>
              <p:nvPr/>
            </p:nvSpPr>
            <p:spPr>
              <a:xfrm>
                <a:off x="239948" y="2556815"/>
                <a:ext cx="3750706" cy="429669"/>
              </a:xfrm>
              <a:prstGeom prst="rect">
                <a:avLst/>
              </a:prstGeom>
              <a:blipFill>
                <a:blip r:embed="rId6"/>
                <a:stretch>
                  <a:fillRect b="-112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6E5A7486-CD14-49CE-8C64-1254AE31D95C}"/>
                  </a:ext>
                </a:extLst>
              </p:cNvPr>
              <p:cNvSpPr txBox="1"/>
              <p:nvPr/>
            </p:nvSpPr>
            <p:spPr>
              <a:xfrm>
                <a:off x="2004099" y="3762439"/>
                <a:ext cx="2458844" cy="59067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prstClr val="black"/>
                          </a:solidFill>
                          <a:latin typeface="Cambria Math" panose="02040503050406030204" pitchFamily="18" charset="0"/>
                          <a:ea typeface="Cambria Math" panose="02040503050406030204" pitchFamily="18" charset="0"/>
                        </a:rPr>
                        <m:t>𝑠𝑖𝑛</m:t>
                      </m:r>
                      <m:r>
                        <m:rPr>
                          <m:sty m:val="p"/>
                        </m:rPr>
                        <a:rPr lang="el-GR" i="1" smtClean="0">
                          <a:solidFill>
                            <a:prstClr val="black"/>
                          </a:solidFill>
                          <a:latin typeface="Cambria Math" panose="02040503050406030204" pitchFamily="18" charset="0"/>
                          <a:ea typeface="Cambria Math" panose="02040503050406030204" pitchFamily="18" charset="0"/>
                        </a:rPr>
                        <m:t>θ</m:t>
                      </m:r>
                      <m:r>
                        <a:rPr lang="en-US" i="1" smtClean="0">
                          <a:solidFill>
                            <a:prstClr val="black"/>
                          </a:solidFill>
                          <a:latin typeface="Cambria Math" panose="02040503050406030204" pitchFamily="18" charset="0"/>
                          <a:ea typeface="Cambria Math" panose="02040503050406030204" pitchFamily="18" charset="0"/>
                        </a:rPr>
                        <m:t>=</m:t>
                      </m:r>
                      <m:f>
                        <m:fPr>
                          <m:ctrlPr>
                            <a:rPr lang="en-US" i="1" smtClean="0">
                              <a:solidFill>
                                <a:prstClr val="black"/>
                              </a:solidFill>
                              <a:latin typeface="Cambria Math" panose="02040503050406030204" pitchFamily="18" charset="0"/>
                              <a:ea typeface="Cambria Math" panose="02040503050406030204" pitchFamily="18" charset="0"/>
                            </a:rPr>
                          </m:ctrlPr>
                        </m:fPr>
                        <m:num>
                          <m:r>
                            <a:rPr lang="en-US" i="1" smtClean="0">
                              <a:solidFill>
                                <a:prstClr val="black"/>
                              </a:solidFill>
                              <a:latin typeface="Cambria Math" panose="02040503050406030204" pitchFamily="18" charset="0"/>
                              <a:ea typeface="Cambria Math" panose="02040503050406030204" pitchFamily="18" charset="0"/>
                            </a:rPr>
                            <m:t>𝑎</m:t>
                          </m:r>
                        </m:num>
                        <m:den>
                          <m:rad>
                            <m:radPr>
                              <m:degHide m:val="on"/>
                              <m:ctrlPr>
                                <a:rPr lang="en-US" i="1" smtClean="0">
                                  <a:solidFill>
                                    <a:prstClr val="black"/>
                                  </a:solidFill>
                                  <a:latin typeface="Cambria Math" panose="02040503050406030204" pitchFamily="18" charset="0"/>
                                  <a:ea typeface="Cambria Math" panose="02040503050406030204" pitchFamily="18" charset="0"/>
                                </a:rPr>
                              </m:ctrlPr>
                            </m:radPr>
                            <m:deg/>
                            <m:e>
                              <m:d>
                                <m:dPr>
                                  <m:ctrlPr>
                                    <a:rPr lang="en-US" i="1" smtClean="0">
                                      <a:solidFill>
                                        <a:prstClr val="black"/>
                                      </a:solidFill>
                                      <a:latin typeface="Cambria Math" panose="02040503050406030204" pitchFamily="18" charset="0"/>
                                      <a:ea typeface="Cambria Math" panose="02040503050406030204" pitchFamily="18" charset="0"/>
                                    </a:rPr>
                                  </m:ctrlPr>
                                </m:dPr>
                                <m:e>
                                  <m:sSup>
                                    <m:sSupPr>
                                      <m:ctrlPr>
                                        <a:rPr lang="en-US" i="1" smtClean="0">
                                          <a:solidFill>
                                            <a:prstClr val="black"/>
                                          </a:solidFill>
                                          <a:latin typeface="Cambria Math" panose="02040503050406030204" pitchFamily="18" charset="0"/>
                                          <a:ea typeface="Cambria Math" panose="02040503050406030204" pitchFamily="18" charset="0"/>
                                        </a:rPr>
                                      </m:ctrlPr>
                                    </m:sSupPr>
                                    <m:e>
                                      <m:r>
                                        <a:rPr lang="en-US" i="1" smtClean="0">
                                          <a:solidFill>
                                            <a:prstClr val="black"/>
                                          </a:solidFill>
                                          <a:latin typeface="Cambria Math" panose="02040503050406030204" pitchFamily="18" charset="0"/>
                                          <a:ea typeface="Cambria Math" panose="02040503050406030204" pitchFamily="18" charset="0"/>
                                        </a:rPr>
                                        <m:t>𝑎</m:t>
                                      </m:r>
                                    </m:e>
                                    <m:sup>
                                      <m:r>
                                        <a:rPr lang="en-US" i="1" smtClean="0">
                                          <a:solidFill>
                                            <a:prstClr val="black"/>
                                          </a:solidFill>
                                          <a:latin typeface="Cambria Math" panose="02040503050406030204" pitchFamily="18" charset="0"/>
                                          <a:ea typeface="Cambria Math" panose="02040503050406030204" pitchFamily="18" charset="0"/>
                                        </a:rPr>
                                        <m:t>2</m:t>
                                      </m:r>
                                    </m:sup>
                                  </m:sSup>
                                  <m:r>
                                    <a:rPr lang="en-US" i="1" smtClean="0">
                                      <a:solidFill>
                                        <a:prstClr val="black"/>
                                      </a:solidFill>
                                      <a:latin typeface="Cambria Math" panose="02040503050406030204" pitchFamily="18" charset="0"/>
                                      <a:ea typeface="Cambria Math" panose="02040503050406030204" pitchFamily="18" charset="0"/>
                                    </a:rPr>
                                    <m:t>+</m:t>
                                  </m:r>
                                  <m:sSup>
                                    <m:sSupPr>
                                      <m:ctrlPr>
                                        <a:rPr lang="en-US" i="1" smtClean="0">
                                          <a:solidFill>
                                            <a:prstClr val="black"/>
                                          </a:solidFill>
                                          <a:latin typeface="Cambria Math" panose="02040503050406030204" pitchFamily="18" charset="0"/>
                                          <a:ea typeface="Cambria Math" panose="02040503050406030204" pitchFamily="18" charset="0"/>
                                        </a:rPr>
                                      </m:ctrlPr>
                                    </m:sSupPr>
                                    <m:e>
                                      <m:r>
                                        <a:rPr lang="en-US" i="1" smtClean="0">
                                          <a:solidFill>
                                            <a:prstClr val="black"/>
                                          </a:solidFill>
                                          <a:latin typeface="Cambria Math" panose="02040503050406030204" pitchFamily="18" charset="0"/>
                                          <a:ea typeface="Cambria Math" panose="02040503050406030204" pitchFamily="18" charset="0"/>
                                        </a:rPr>
                                        <m:t>𝑥</m:t>
                                      </m:r>
                                    </m:e>
                                    <m:sup>
                                      <m:r>
                                        <a:rPr lang="en-US" i="1" smtClean="0">
                                          <a:solidFill>
                                            <a:prstClr val="black"/>
                                          </a:solidFill>
                                          <a:latin typeface="Cambria Math" panose="02040503050406030204" pitchFamily="18" charset="0"/>
                                          <a:ea typeface="Cambria Math" panose="02040503050406030204" pitchFamily="18" charset="0"/>
                                        </a:rPr>
                                        <m:t>2</m:t>
                                      </m:r>
                                    </m:sup>
                                  </m:sSup>
                                </m:e>
                              </m:d>
                            </m:e>
                          </m:rad>
                        </m:den>
                      </m:f>
                    </m:oMath>
                  </m:oMathPara>
                </a14:m>
                <a:endParaRPr lang="en-US" dirty="0">
                  <a:solidFill>
                    <a:prstClr val="black"/>
                  </a:solidFill>
                  <a:latin typeface="Gill Sans MT" panose="020B0502020104020203"/>
                </a:endParaRPr>
              </a:p>
            </p:txBody>
          </p:sp>
        </mc:Choice>
        <mc:Fallback xmlns="">
          <p:sp>
            <p:nvSpPr>
              <p:cNvPr id="53" name="TextBox 52">
                <a:extLst>
                  <a:ext uri="{FF2B5EF4-FFF2-40B4-BE49-F238E27FC236}">
                    <a16:creationId xmlns:a16="http://schemas.microsoft.com/office/drawing/2014/main" id="{6E5A7486-CD14-49CE-8C64-1254AE31D95C}"/>
                  </a:ext>
                </a:extLst>
              </p:cNvPr>
              <p:cNvSpPr txBox="1">
                <a:spLocks noRot="1" noChangeAspect="1" noMove="1" noResize="1" noEditPoints="1" noAdjustHandles="1" noChangeArrowheads="1" noChangeShapeType="1" noTextEdit="1"/>
              </p:cNvSpPr>
              <p:nvPr/>
            </p:nvSpPr>
            <p:spPr>
              <a:xfrm>
                <a:off x="2004099" y="3762439"/>
                <a:ext cx="2458844" cy="59067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A80D95A3-3682-487A-BB5C-2619DEF246FB}"/>
                  </a:ext>
                </a:extLst>
              </p:cNvPr>
              <p:cNvSpPr txBox="1"/>
              <p:nvPr/>
            </p:nvSpPr>
            <p:spPr>
              <a:xfrm>
                <a:off x="67027" y="3875658"/>
                <a:ext cx="1694610" cy="48942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prstClr val="black"/>
                          </a:solidFill>
                          <a:latin typeface="Cambria Math" panose="02040503050406030204" pitchFamily="18" charset="0"/>
                        </a:rPr>
                        <m:t>𝐸</m:t>
                      </m:r>
                      <m:r>
                        <a:rPr lang="en-US" i="1" smtClean="0">
                          <a:solidFill>
                            <a:prstClr val="black"/>
                          </a:solidFill>
                          <a:latin typeface="Cambria Math" panose="02040503050406030204" pitchFamily="18" charset="0"/>
                        </a:rPr>
                        <m:t>=</m:t>
                      </m:r>
                      <m:r>
                        <a:rPr lang="en-US" i="1" smtClean="0">
                          <a:solidFill>
                            <a:prstClr val="black"/>
                          </a:solidFill>
                          <a:latin typeface="Cambria Math" panose="02040503050406030204" pitchFamily="18" charset="0"/>
                        </a:rPr>
                        <m:t>𝑘</m:t>
                      </m:r>
                      <m:f>
                        <m:fPr>
                          <m:ctrlPr>
                            <a:rPr lang="en-US" i="1" smtClean="0">
                              <a:solidFill>
                                <a:prstClr val="black"/>
                              </a:solidFill>
                              <a:latin typeface="Cambria Math" panose="02040503050406030204" pitchFamily="18" charset="0"/>
                            </a:rPr>
                          </m:ctrlPr>
                        </m:fPr>
                        <m:num>
                          <m:r>
                            <a:rPr lang="en-US" i="1" smtClean="0">
                              <a:solidFill>
                                <a:prstClr val="black"/>
                              </a:solidFill>
                              <a:latin typeface="Cambria Math" panose="02040503050406030204" pitchFamily="18" charset="0"/>
                            </a:rPr>
                            <m:t>𝑞</m:t>
                          </m:r>
                        </m:num>
                        <m:den>
                          <m:sSup>
                            <m:sSupPr>
                              <m:ctrlPr>
                                <a:rPr lang="en-US" i="1" smtClean="0">
                                  <a:solidFill>
                                    <a:prstClr val="black"/>
                                  </a:solidFill>
                                  <a:latin typeface="Cambria Math" panose="02040503050406030204" pitchFamily="18" charset="0"/>
                                </a:rPr>
                              </m:ctrlPr>
                            </m:sSupPr>
                            <m:e>
                              <m:r>
                                <a:rPr lang="en-US" i="1" smtClean="0">
                                  <a:solidFill>
                                    <a:prstClr val="black"/>
                                  </a:solidFill>
                                  <a:latin typeface="Cambria Math" panose="02040503050406030204" pitchFamily="18" charset="0"/>
                                </a:rPr>
                                <m:t>𝑟</m:t>
                              </m:r>
                            </m:e>
                            <m:sup>
                              <m:r>
                                <a:rPr lang="en-US" i="1" smtClean="0">
                                  <a:solidFill>
                                    <a:prstClr val="black"/>
                                  </a:solidFill>
                                  <a:latin typeface="Cambria Math" panose="02040503050406030204" pitchFamily="18" charset="0"/>
                                </a:rPr>
                                <m:t>2</m:t>
                              </m:r>
                            </m:sup>
                          </m:sSup>
                        </m:den>
                      </m:f>
                    </m:oMath>
                  </m:oMathPara>
                </a14:m>
                <a:endParaRPr lang="en-US" dirty="0">
                  <a:solidFill>
                    <a:prstClr val="black"/>
                  </a:solidFill>
                  <a:latin typeface="Gill Sans MT" panose="020B0502020104020203"/>
                </a:endParaRPr>
              </a:p>
            </p:txBody>
          </p:sp>
        </mc:Choice>
        <mc:Fallback xmlns="">
          <p:sp>
            <p:nvSpPr>
              <p:cNvPr id="54" name="TextBox 53">
                <a:extLst>
                  <a:ext uri="{FF2B5EF4-FFF2-40B4-BE49-F238E27FC236}">
                    <a16:creationId xmlns:a16="http://schemas.microsoft.com/office/drawing/2014/main" id="{A80D95A3-3682-487A-BB5C-2619DEF246FB}"/>
                  </a:ext>
                </a:extLst>
              </p:cNvPr>
              <p:cNvSpPr txBox="1">
                <a:spLocks noRot="1" noChangeAspect="1" noMove="1" noResize="1" noEditPoints="1" noAdjustHandles="1" noChangeArrowheads="1" noChangeShapeType="1" noTextEdit="1"/>
              </p:cNvSpPr>
              <p:nvPr/>
            </p:nvSpPr>
            <p:spPr>
              <a:xfrm>
                <a:off x="67027" y="3875658"/>
                <a:ext cx="1694610" cy="489429"/>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D777BDFB-79D3-443D-890B-71FBA34751BB}"/>
                  </a:ext>
                </a:extLst>
              </p:cNvPr>
              <p:cNvSpPr/>
              <p:nvPr/>
            </p:nvSpPr>
            <p:spPr>
              <a:xfrm>
                <a:off x="416533" y="4553656"/>
                <a:ext cx="4219232" cy="6818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𝐸</m:t>
                          </m:r>
                        </m:e>
                        <m:sub>
                          <m:r>
                            <m:rPr>
                              <m:sty m:val="p"/>
                            </m:rPr>
                            <a:rPr lang="en-US" sz="2000">
                              <a:solidFill>
                                <a:prstClr val="black"/>
                              </a:solidFill>
                              <a:latin typeface="Cambria Math" panose="02040503050406030204" pitchFamily="18" charset="0"/>
                            </a:rPr>
                            <m:t>net</m:t>
                          </m:r>
                        </m:sub>
                      </m:sSub>
                      <m:r>
                        <a:rPr lang="en-US" sz="2000" i="1">
                          <a:solidFill>
                            <a:prstClr val="black"/>
                          </a:solidFill>
                          <a:latin typeface="Cambria Math" panose="02040503050406030204" pitchFamily="18" charset="0"/>
                        </a:rPr>
                        <m:t>=−2</m:t>
                      </m:r>
                      <m:r>
                        <a:rPr lang="en-US" sz="2000" i="1">
                          <a:solidFill>
                            <a:prstClr val="black"/>
                          </a:solidFill>
                          <a:latin typeface="Cambria Math" panose="02040503050406030204" pitchFamily="18" charset="0"/>
                        </a:rPr>
                        <m:t>𝐸</m:t>
                      </m:r>
                      <m:func>
                        <m:funcPr>
                          <m:ctrlPr>
                            <a:rPr lang="en-US" sz="2000" i="1">
                              <a:solidFill>
                                <a:prstClr val="black"/>
                              </a:solidFill>
                              <a:latin typeface="Cambria Math" panose="02040503050406030204" pitchFamily="18" charset="0"/>
                            </a:rPr>
                          </m:ctrlPr>
                        </m:funcPr>
                        <m:fName>
                          <m:r>
                            <m:rPr>
                              <m:sty m:val="p"/>
                            </m:rPr>
                            <a:rPr lang="en-US" sz="2000">
                              <a:solidFill>
                                <a:prstClr val="black"/>
                              </a:solidFill>
                              <a:latin typeface="Cambria Math" panose="02040503050406030204" pitchFamily="18" charset="0"/>
                            </a:rPr>
                            <m:t>sin</m:t>
                          </m:r>
                        </m:fName>
                        <m:e>
                          <m:r>
                            <a:rPr lang="en-US" sz="2000" i="1">
                              <a:solidFill>
                                <a:prstClr val="black"/>
                              </a:solidFill>
                              <a:latin typeface="Cambria Math" panose="02040503050406030204" pitchFamily="18" charset="0"/>
                              <a:ea typeface="Cambria Math" panose="02040503050406030204" pitchFamily="18" charset="0"/>
                            </a:rPr>
                            <m:t>𝜃</m:t>
                          </m:r>
                        </m:e>
                      </m:func>
                      <m:r>
                        <a:rPr lang="en-US" sz="2000" b="0" i="1" smtClean="0">
                          <a:solidFill>
                            <a:prstClr val="black"/>
                          </a:solidFill>
                          <a:latin typeface="Cambria Math" panose="02040503050406030204" pitchFamily="18" charset="0"/>
                          <a:ea typeface="Cambria Math" panose="02040503050406030204" pitchFamily="18" charset="0"/>
                        </a:rPr>
                        <m:t>=</m:t>
                      </m:r>
                      <m:r>
                        <a:rPr lang="en-US" sz="2000" i="1">
                          <a:solidFill>
                            <a:prstClr val="black"/>
                          </a:solidFill>
                          <a:latin typeface="Cambria Math" panose="02040503050406030204" pitchFamily="18" charset="0"/>
                        </a:rPr>
                        <m:t>−2</m:t>
                      </m:r>
                      <m:f>
                        <m:fPr>
                          <m:ctrlPr>
                            <a:rPr lang="en-US" sz="2000" i="1">
                              <a:solidFill>
                                <a:prstClr val="black"/>
                              </a:solidFill>
                              <a:latin typeface="Cambria Math" panose="02040503050406030204" pitchFamily="18" charset="0"/>
                            </a:rPr>
                          </m:ctrlPr>
                        </m:fPr>
                        <m:num>
                          <m:r>
                            <a:rPr lang="en-US" sz="2000" i="1">
                              <a:solidFill>
                                <a:prstClr val="black"/>
                              </a:solidFill>
                              <a:latin typeface="Cambria Math" panose="02040503050406030204" pitchFamily="18" charset="0"/>
                            </a:rPr>
                            <m:t>𝑘𝑄</m:t>
                          </m:r>
                        </m:num>
                        <m:den>
                          <m:sSup>
                            <m:sSupPr>
                              <m:ctrlPr>
                                <a:rPr lang="en-US" sz="2000" i="1">
                                  <a:solidFill>
                                    <a:prstClr val="black"/>
                                  </a:solidFill>
                                  <a:latin typeface="Cambria Math" panose="02040503050406030204" pitchFamily="18" charset="0"/>
                                </a:rPr>
                              </m:ctrlPr>
                            </m:sSupPr>
                            <m:e>
                              <m:r>
                                <a:rPr lang="en-US" sz="2000" i="1">
                                  <a:solidFill>
                                    <a:prstClr val="black"/>
                                  </a:solidFill>
                                  <a:latin typeface="Cambria Math" panose="02040503050406030204" pitchFamily="18" charset="0"/>
                                </a:rPr>
                                <m:t>𝑥</m:t>
                              </m:r>
                            </m:e>
                            <m:sup>
                              <m:r>
                                <a:rPr lang="en-US" sz="2000" i="1">
                                  <a:solidFill>
                                    <a:prstClr val="black"/>
                                  </a:solidFill>
                                  <a:latin typeface="Cambria Math" panose="02040503050406030204" pitchFamily="18" charset="0"/>
                                </a:rPr>
                                <m:t>2</m:t>
                              </m:r>
                            </m:sup>
                          </m:sSup>
                          <m:r>
                            <a:rPr lang="en-US" sz="2000" i="1">
                              <a:solidFill>
                                <a:prstClr val="black"/>
                              </a:solidFill>
                              <a:latin typeface="Cambria Math" panose="02040503050406030204" pitchFamily="18" charset="0"/>
                            </a:rPr>
                            <m:t>+</m:t>
                          </m:r>
                          <m:sSup>
                            <m:sSupPr>
                              <m:ctrlPr>
                                <a:rPr lang="en-US" sz="2000" i="1">
                                  <a:solidFill>
                                    <a:prstClr val="black"/>
                                  </a:solidFill>
                                  <a:latin typeface="Cambria Math" panose="02040503050406030204" pitchFamily="18" charset="0"/>
                                </a:rPr>
                              </m:ctrlPr>
                            </m:sSupPr>
                            <m:e>
                              <m:r>
                                <a:rPr lang="en-US" sz="2000" i="1">
                                  <a:solidFill>
                                    <a:prstClr val="black"/>
                                  </a:solidFill>
                                  <a:latin typeface="Cambria Math" panose="02040503050406030204" pitchFamily="18" charset="0"/>
                                </a:rPr>
                                <m:t>𝑎</m:t>
                              </m:r>
                            </m:e>
                            <m:sup>
                              <m:r>
                                <a:rPr lang="en-US" sz="2000" i="1">
                                  <a:solidFill>
                                    <a:prstClr val="black"/>
                                  </a:solidFill>
                                  <a:latin typeface="Cambria Math" panose="02040503050406030204" pitchFamily="18" charset="0"/>
                                </a:rPr>
                                <m:t>2</m:t>
                              </m:r>
                            </m:sup>
                          </m:sSup>
                        </m:den>
                      </m:f>
                      <m:func>
                        <m:funcPr>
                          <m:ctrlPr>
                            <a:rPr lang="en-US" sz="2000" i="1">
                              <a:solidFill>
                                <a:prstClr val="black"/>
                              </a:solidFill>
                              <a:latin typeface="Cambria Math" panose="02040503050406030204" pitchFamily="18" charset="0"/>
                            </a:rPr>
                          </m:ctrlPr>
                        </m:funcPr>
                        <m:fName>
                          <m:r>
                            <m:rPr>
                              <m:sty m:val="p"/>
                            </m:rPr>
                            <a:rPr lang="en-US" sz="2000">
                              <a:solidFill>
                                <a:prstClr val="black"/>
                              </a:solidFill>
                              <a:latin typeface="Cambria Math" panose="02040503050406030204" pitchFamily="18" charset="0"/>
                            </a:rPr>
                            <m:t>sin</m:t>
                          </m:r>
                        </m:fName>
                        <m:e>
                          <m:r>
                            <a:rPr lang="en-US" sz="2000" i="1">
                              <a:solidFill>
                                <a:prstClr val="black"/>
                              </a:solidFill>
                              <a:latin typeface="Cambria Math" panose="02040503050406030204" pitchFamily="18" charset="0"/>
                              <a:ea typeface="Cambria Math" panose="02040503050406030204" pitchFamily="18" charset="0"/>
                            </a:rPr>
                            <m:t>𝜃</m:t>
                          </m:r>
                        </m:e>
                      </m:func>
                    </m:oMath>
                  </m:oMathPara>
                </a14:m>
                <a:endParaRPr lang="en-US" sz="2000" dirty="0"/>
              </a:p>
            </p:txBody>
          </p:sp>
        </mc:Choice>
        <mc:Fallback xmlns="">
          <p:sp>
            <p:nvSpPr>
              <p:cNvPr id="6" name="Rectangle 5">
                <a:extLst>
                  <a:ext uri="{FF2B5EF4-FFF2-40B4-BE49-F238E27FC236}">
                    <a16:creationId xmlns:a16="http://schemas.microsoft.com/office/drawing/2014/main" id="{D777BDFB-79D3-443D-890B-71FBA34751BB}"/>
                  </a:ext>
                </a:extLst>
              </p:cNvPr>
              <p:cNvSpPr>
                <a:spLocks noRot="1" noChangeAspect="1" noMove="1" noResize="1" noEditPoints="1" noAdjustHandles="1" noChangeArrowheads="1" noChangeShapeType="1" noTextEdit="1"/>
              </p:cNvSpPr>
              <p:nvPr/>
            </p:nvSpPr>
            <p:spPr>
              <a:xfrm>
                <a:off x="416533" y="4553656"/>
                <a:ext cx="4219232" cy="681853"/>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50606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11-Extension</a:t>
            </a:r>
          </a:p>
        </p:txBody>
      </p:sp>
      <p:sp>
        <p:nvSpPr>
          <p:cNvPr id="4" name="Rectangle 3">
            <a:extLst>
              <a:ext uri="{FF2B5EF4-FFF2-40B4-BE49-F238E27FC236}">
                <a16:creationId xmlns:a16="http://schemas.microsoft.com/office/drawing/2014/main" id="{487F2406-70BD-4EE7-A55C-BB33CFB09CE2}"/>
              </a:ext>
            </a:extLst>
          </p:cNvPr>
          <p:cNvSpPr/>
          <p:nvPr/>
        </p:nvSpPr>
        <p:spPr>
          <a:xfrm>
            <a:off x="81894" y="822442"/>
            <a:ext cx="8686799" cy="1569660"/>
          </a:xfrm>
          <a:prstGeom prst="rect">
            <a:avLst/>
          </a:prstGeom>
        </p:spPr>
        <p:txBody>
          <a:bodyPr wrap="square">
            <a:spAutoFit/>
          </a:bodyPr>
          <a:lstStyle/>
          <a:p>
            <a:pPr lvl="0" algn="just"/>
            <a:r>
              <a:rPr lang="en-US" sz="2400" dirty="0">
                <a:solidFill>
                  <a:prstClr val="black"/>
                </a:solidFill>
                <a:latin typeface="Times New Roman" panose="02020603050405020304" pitchFamily="18" charset="0"/>
                <a:cs typeface="Times New Roman" panose="02020603050405020304" pitchFamily="18" charset="0"/>
              </a:rPr>
              <a:t>Two charges, -Q</a:t>
            </a:r>
            <a:r>
              <a:rPr lang="en-US" sz="2400" baseline="-25000" dirty="0">
                <a:solidFill>
                  <a:prstClr val="black"/>
                </a:solidFill>
                <a:latin typeface="Times New Roman" panose="02020603050405020304" pitchFamily="18" charset="0"/>
                <a:cs typeface="Times New Roman" panose="02020603050405020304" pitchFamily="18" charset="0"/>
              </a:rPr>
              <a:t>0</a:t>
            </a:r>
            <a:r>
              <a:rPr lang="en-US" sz="2400" dirty="0">
                <a:solidFill>
                  <a:prstClr val="black"/>
                </a:solidFill>
                <a:latin typeface="Times New Roman" panose="02020603050405020304" pitchFamily="18" charset="0"/>
                <a:cs typeface="Times New Roman" panose="02020603050405020304" pitchFamily="18" charset="0"/>
              </a:rPr>
              <a:t> and -4Q</a:t>
            </a:r>
            <a:r>
              <a:rPr lang="en-US" sz="2400" baseline="-25000" dirty="0">
                <a:solidFill>
                  <a:prstClr val="black"/>
                </a:solidFill>
                <a:latin typeface="Times New Roman" panose="02020603050405020304" pitchFamily="18" charset="0"/>
                <a:cs typeface="Times New Roman" panose="02020603050405020304" pitchFamily="18" charset="0"/>
              </a:rPr>
              <a:t>0</a:t>
            </a:r>
            <a:r>
              <a:rPr lang="en-US" sz="2400" dirty="0">
                <a:solidFill>
                  <a:prstClr val="black"/>
                </a:solidFill>
                <a:latin typeface="Times New Roman" panose="02020603050405020304" pitchFamily="18" charset="0"/>
                <a:cs typeface="Times New Roman" panose="02020603050405020304" pitchFamily="18" charset="0"/>
              </a:rPr>
              <a:t>, are a distance, 𝑙, apart. These two charges are free to move, but do not because there is a third charge nearby. What must be the magnitude of the third charge and its placement in order for the first two to be in equilibrium? </a:t>
            </a:r>
            <a:endParaRPr lang="en-US"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9751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11: ANSWER</a:t>
            </a:r>
          </a:p>
        </p:txBody>
      </p:sp>
      <p:sp>
        <p:nvSpPr>
          <p:cNvPr id="2" name="Rectangle 1">
            <a:extLst>
              <a:ext uri="{FF2B5EF4-FFF2-40B4-BE49-F238E27FC236}">
                <a16:creationId xmlns:a16="http://schemas.microsoft.com/office/drawing/2014/main" id="{212FFB4C-5A54-4AB1-A226-E151EA0E5797}"/>
              </a:ext>
            </a:extLst>
          </p:cNvPr>
          <p:cNvSpPr/>
          <p:nvPr/>
        </p:nvSpPr>
        <p:spPr>
          <a:xfrm>
            <a:off x="171973" y="834599"/>
            <a:ext cx="8762301" cy="2067233"/>
          </a:xfrm>
          <a:prstGeom prst="rect">
            <a:avLst/>
          </a:prstGeom>
        </p:spPr>
        <p:txBody>
          <a:bodyPr wrap="square">
            <a:spAutoFit/>
          </a:bodyPr>
          <a:lstStyle/>
          <a:p>
            <a:pPr lvl="0" algn="just">
              <a:spcBef>
                <a:spcPts val="1000"/>
              </a:spcBef>
            </a:pPr>
            <a:r>
              <a:rPr lang="en-US" sz="2400" dirty="0">
                <a:solidFill>
                  <a:srgbClr val="0070C0"/>
                </a:solidFill>
                <a:latin typeface="Times New Roman" panose="02020603050405020304" pitchFamily="18" charset="0"/>
                <a:cs typeface="Times New Roman" panose="02020603050405020304" pitchFamily="18" charset="0"/>
              </a:rPr>
              <a:t>The negative charges will repel each other, and so the third charge must put an opposite force on each of the original charges. </a:t>
            </a:r>
          </a:p>
          <a:p>
            <a:pPr lvl="0" algn="just">
              <a:spcBef>
                <a:spcPts val="1000"/>
              </a:spcBef>
            </a:pPr>
            <a:r>
              <a:rPr lang="en-US" sz="2400" dirty="0">
                <a:solidFill>
                  <a:srgbClr val="0070C0"/>
                </a:solidFill>
                <a:latin typeface="Times New Roman" panose="02020603050405020304" pitchFamily="18" charset="0"/>
                <a:cs typeface="Times New Roman" panose="02020603050405020304" pitchFamily="18" charset="0"/>
              </a:rPr>
              <a:t>Consideration of the various possible configurations leads to the conclusion that the third charge must be positive and must be between the other two charges. </a:t>
            </a:r>
          </a:p>
        </p:txBody>
      </p:sp>
      <p:grpSp>
        <p:nvGrpSpPr>
          <p:cNvPr id="13" name="Group 12">
            <a:extLst>
              <a:ext uri="{FF2B5EF4-FFF2-40B4-BE49-F238E27FC236}">
                <a16:creationId xmlns:a16="http://schemas.microsoft.com/office/drawing/2014/main" id="{AF4C5154-9F35-45E6-898B-A25C981C41CC}"/>
              </a:ext>
            </a:extLst>
          </p:cNvPr>
          <p:cNvGrpSpPr/>
          <p:nvPr/>
        </p:nvGrpSpPr>
        <p:grpSpPr>
          <a:xfrm>
            <a:off x="5323284" y="2901832"/>
            <a:ext cx="3171146" cy="1493241"/>
            <a:chOff x="8367160" y="1325708"/>
            <a:chExt cx="3171146" cy="1635648"/>
          </a:xfrm>
        </p:grpSpPr>
        <p:grpSp>
          <p:nvGrpSpPr>
            <p:cNvPr id="14" name="Group 13">
              <a:extLst>
                <a:ext uri="{FF2B5EF4-FFF2-40B4-BE49-F238E27FC236}">
                  <a16:creationId xmlns:a16="http://schemas.microsoft.com/office/drawing/2014/main" id="{1E2A7352-1C06-4E33-871D-3F4FD5A27B87}"/>
                </a:ext>
              </a:extLst>
            </p:cNvPr>
            <p:cNvGrpSpPr/>
            <p:nvPr/>
          </p:nvGrpSpPr>
          <p:grpSpPr>
            <a:xfrm>
              <a:off x="8367160" y="1325708"/>
              <a:ext cx="3171146" cy="1415793"/>
              <a:chOff x="8234391" y="715011"/>
              <a:chExt cx="3171146" cy="1415793"/>
            </a:xfrm>
          </p:grpSpPr>
          <p:cxnSp>
            <p:nvCxnSpPr>
              <p:cNvPr id="21" name="Straight Connector 20">
                <a:extLst>
                  <a:ext uri="{FF2B5EF4-FFF2-40B4-BE49-F238E27FC236}">
                    <a16:creationId xmlns:a16="http://schemas.microsoft.com/office/drawing/2014/main" id="{DE88C59C-0220-4213-A593-A93A5605D1D8}"/>
                  </a:ext>
                </a:extLst>
              </p:cNvPr>
              <p:cNvCxnSpPr/>
              <p:nvPr/>
            </p:nvCxnSpPr>
            <p:spPr>
              <a:xfrm>
                <a:off x="8397380" y="1257455"/>
                <a:ext cx="2818701" cy="0"/>
              </a:xfrm>
              <a:prstGeom prst="line">
                <a:avLst/>
              </a:prstGeom>
              <a:noFill/>
              <a:ln w="12700" cap="rnd" cmpd="sng" algn="ctr">
                <a:solidFill>
                  <a:sysClr val="windowText" lastClr="000000">
                    <a:lumMod val="90000"/>
                  </a:sysClr>
                </a:solidFill>
                <a:prstDash val="solid"/>
              </a:ln>
              <a:effectLst/>
            </p:spPr>
          </p:cxnSp>
          <p:sp>
            <p:nvSpPr>
              <p:cNvPr id="22" name="Oval 21">
                <a:extLst>
                  <a:ext uri="{FF2B5EF4-FFF2-40B4-BE49-F238E27FC236}">
                    <a16:creationId xmlns:a16="http://schemas.microsoft.com/office/drawing/2014/main" id="{214E6BDB-AC87-4B43-9DB7-A1463564634E}"/>
                  </a:ext>
                </a:extLst>
              </p:cNvPr>
              <p:cNvSpPr/>
              <p:nvPr/>
            </p:nvSpPr>
            <p:spPr>
              <a:xfrm>
                <a:off x="8581938" y="1166069"/>
                <a:ext cx="182880" cy="182880"/>
              </a:xfrm>
              <a:prstGeom prst="ellipse">
                <a:avLst/>
              </a:prstGeom>
              <a:solidFill>
                <a:srgbClr val="FF0000"/>
              </a:solidFill>
              <a:ln w="22225" cap="rnd"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Gill Sans MT" panose="020B0502020104020203"/>
                  <a:ea typeface="+mn-ea"/>
                  <a:cs typeface="+mn-cs"/>
                </a:endParaRPr>
              </a:p>
            </p:txBody>
          </p:sp>
          <p:sp>
            <p:nvSpPr>
              <p:cNvPr id="23" name="Oval 22">
                <a:extLst>
                  <a:ext uri="{FF2B5EF4-FFF2-40B4-BE49-F238E27FC236}">
                    <a16:creationId xmlns:a16="http://schemas.microsoft.com/office/drawing/2014/main" id="{6AF3AA29-C599-4246-8250-CE512EE98680}"/>
                  </a:ext>
                </a:extLst>
              </p:cNvPr>
              <p:cNvSpPr/>
              <p:nvPr/>
            </p:nvSpPr>
            <p:spPr>
              <a:xfrm>
                <a:off x="9802521" y="1166069"/>
                <a:ext cx="182880" cy="182880"/>
              </a:xfrm>
              <a:prstGeom prst="ellipse">
                <a:avLst/>
              </a:prstGeom>
              <a:solidFill>
                <a:srgbClr val="00B050"/>
              </a:solidFill>
              <a:ln w="22225" cap="rnd"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Gill Sans MT" panose="020B0502020104020203"/>
                  <a:ea typeface="+mn-ea"/>
                  <a:cs typeface="+mn-cs"/>
                </a:endParaRPr>
              </a:p>
            </p:txBody>
          </p:sp>
          <p:sp>
            <p:nvSpPr>
              <p:cNvPr id="24" name="Oval 23">
                <a:extLst>
                  <a:ext uri="{FF2B5EF4-FFF2-40B4-BE49-F238E27FC236}">
                    <a16:creationId xmlns:a16="http://schemas.microsoft.com/office/drawing/2014/main" id="{3D19F8C4-C303-4A9E-817B-56D62D54C331}"/>
                  </a:ext>
                </a:extLst>
              </p:cNvPr>
              <p:cNvSpPr/>
              <p:nvPr/>
            </p:nvSpPr>
            <p:spPr>
              <a:xfrm>
                <a:off x="10849761" y="1159880"/>
                <a:ext cx="182880" cy="182880"/>
              </a:xfrm>
              <a:prstGeom prst="ellipse">
                <a:avLst/>
              </a:prstGeom>
              <a:solidFill>
                <a:srgbClr val="FF0000"/>
              </a:solidFill>
              <a:ln w="22225" cap="rnd"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Gill Sans MT" panose="020B0502020104020203"/>
                  <a:ea typeface="+mn-ea"/>
                  <a:cs typeface="+mn-cs"/>
                </a:endParaRPr>
              </a:p>
            </p:txBody>
          </p:sp>
          <p:cxnSp>
            <p:nvCxnSpPr>
              <p:cNvPr id="25" name="Straight Connector 24">
                <a:extLst>
                  <a:ext uri="{FF2B5EF4-FFF2-40B4-BE49-F238E27FC236}">
                    <a16:creationId xmlns:a16="http://schemas.microsoft.com/office/drawing/2014/main" id="{F24E02E8-DD2D-4540-857B-2E31EAD1A72B}"/>
                  </a:ext>
                </a:extLst>
              </p:cNvPr>
              <p:cNvCxnSpPr>
                <a:cxnSpLocks/>
              </p:cNvCxnSpPr>
              <p:nvPr/>
            </p:nvCxnSpPr>
            <p:spPr>
              <a:xfrm flipH="1">
                <a:off x="8673378" y="1373782"/>
                <a:ext cx="4009" cy="757022"/>
              </a:xfrm>
              <a:prstGeom prst="line">
                <a:avLst/>
              </a:prstGeom>
              <a:noFill/>
              <a:ln w="12700" cap="rnd" cmpd="sng" algn="ctr">
                <a:solidFill>
                  <a:sysClr val="windowText" lastClr="000000">
                    <a:lumMod val="90000"/>
                  </a:sysClr>
                </a:solidFill>
                <a:prstDash val="sysDash"/>
              </a:ln>
              <a:effectLst/>
            </p:spPr>
          </p:cxnSp>
          <p:cxnSp>
            <p:nvCxnSpPr>
              <p:cNvPr id="26" name="Straight Connector 25">
                <a:extLst>
                  <a:ext uri="{FF2B5EF4-FFF2-40B4-BE49-F238E27FC236}">
                    <a16:creationId xmlns:a16="http://schemas.microsoft.com/office/drawing/2014/main" id="{790E0611-112F-44CE-93BA-EE8FEE194417}"/>
                  </a:ext>
                </a:extLst>
              </p:cNvPr>
              <p:cNvCxnSpPr>
                <a:cxnSpLocks/>
              </p:cNvCxnSpPr>
              <p:nvPr/>
            </p:nvCxnSpPr>
            <p:spPr>
              <a:xfrm>
                <a:off x="9893961" y="1373782"/>
                <a:ext cx="0" cy="599699"/>
              </a:xfrm>
              <a:prstGeom prst="line">
                <a:avLst/>
              </a:prstGeom>
              <a:noFill/>
              <a:ln w="12700" cap="rnd" cmpd="sng" algn="ctr">
                <a:solidFill>
                  <a:sysClr val="windowText" lastClr="000000">
                    <a:lumMod val="90000"/>
                  </a:sysClr>
                </a:solidFill>
                <a:prstDash val="sysDash"/>
              </a:ln>
              <a:effectLst/>
            </p:spPr>
          </p:cxnSp>
          <p:cxnSp>
            <p:nvCxnSpPr>
              <p:cNvPr id="27" name="Straight Connector 26">
                <a:extLst>
                  <a:ext uri="{FF2B5EF4-FFF2-40B4-BE49-F238E27FC236}">
                    <a16:creationId xmlns:a16="http://schemas.microsoft.com/office/drawing/2014/main" id="{67261798-96B1-47DD-AECD-32ADE28DA097}"/>
                  </a:ext>
                </a:extLst>
              </p:cNvPr>
              <p:cNvCxnSpPr>
                <a:cxnSpLocks/>
              </p:cNvCxnSpPr>
              <p:nvPr/>
            </p:nvCxnSpPr>
            <p:spPr>
              <a:xfrm>
                <a:off x="10941201" y="1373782"/>
                <a:ext cx="0" cy="757022"/>
              </a:xfrm>
              <a:prstGeom prst="line">
                <a:avLst/>
              </a:prstGeom>
              <a:noFill/>
              <a:ln w="12700" cap="rnd" cmpd="sng" algn="ctr">
                <a:solidFill>
                  <a:sysClr val="windowText" lastClr="000000">
                    <a:lumMod val="90000"/>
                  </a:sysClr>
                </a:solidFill>
                <a:prstDash val="sysDash"/>
              </a:ln>
              <a:effectLst/>
            </p:spPr>
          </p:cxn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7C54F22A-A66F-4F5C-A1E7-CD4DC14F3C20}"/>
                      </a:ext>
                    </a:extLst>
                  </p:cNvPr>
                  <p:cNvSpPr txBox="1"/>
                  <p:nvPr/>
                </p:nvSpPr>
                <p:spPr>
                  <a:xfrm>
                    <a:off x="8322108" y="715011"/>
                    <a:ext cx="745792"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ea typeface="DengXian" panose="02010600030101010101" pitchFamily="2" charset="-122"/>
                            <a:cs typeface="Times New Roman" panose="02020603050405020304" pitchFamily="18" charset="0"/>
                          </a:rPr>
                          <m:t>−</m:t>
                        </m:r>
                      </m:oMath>
                    </a14:m>
                    <a:r>
                      <a:rPr kumimoji="0" lang="en-GB" sz="1800" b="0" i="1" u="none" strike="noStrike" kern="0" cap="none" spc="0" normalizeH="0" baseline="0" noProof="0" dirty="0">
                        <a:ln>
                          <a:noFill/>
                        </a:ln>
                        <a:solidFill>
                          <a:prstClr val="black"/>
                        </a:solidFill>
                        <a:effectLst/>
                        <a:uLnTx/>
                        <a:uFillTx/>
                        <a:latin typeface="Gill Sans MT" panose="020B0502020104020203"/>
                      </a:rPr>
                      <a:t>Q</a:t>
                    </a:r>
                    <a:r>
                      <a:rPr kumimoji="0" lang="en-GB" sz="1800" b="0" i="1" u="none" strike="noStrike" kern="0" cap="none" spc="0" normalizeH="0" baseline="-25000" noProof="0" dirty="0">
                        <a:ln>
                          <a:noFill/>
                        </a:ln>
                        <a:solidFill>
                          <a:prstClr val="black"/>
                        </a:solidFill>
                        <a:effectLst/>
                        <a:uLnTx/>
                        <a:uFillTx/>
                        <a:latin typeface="Gill Sans MT" panose="020B0502020104020203"/>
                      </a:rPr>
                      <a:t>0</a:t>
                    </a:r>
                  </a:p>
                </p:txBody>
              </p:sp>
            </mc:Choice>
            <mc:Fallback xmlns="">
              <p:sp>
                <p:nvSpPr>
                  <p:cNvPr id="31" name="TextBox 30">
                    <a:extLst>
                      <a:ext uri="{FF2B5EF4-FFF2-40B4-BE49-F238E27FC236}">
                        <a16:creationId xmlns:a16="http://schemas.microsoft.com/office/drawing/2014/main" id="{1870236E-4951-49D4-A3B0-8E8D7EAE7DC9}"/>
                      </a:ext>
                    </a:extLst>
                  </p:cNvPr>
                  <p:cNvSpPr txBox="1">
                    <a:spLocks noRot="1" noChangeAspect="1" noMove="1" noResize="1" noEditPoints="1" noAdjustHandles="1" noChangeArrowheads="1" noChangeShapeType="1" noTextEdit="1"/>
                  </p:cNvSpPr>
                  <p:nvPr/>
                </p:nvSpPr>
                <p:spPr>
                  <a:xfrm>
                    <a:off x="8322108" y="715011"/>
                    <a:ext cx="745792" cy="369332"/>
                  </a:xfrm>
                  <a:prstGeom prst="rect">
                    <a:avLst/>
                  </a:prstGeom>
                  <a:blipFill>
                    <a:blip r:embed="rId3"/>
                    <a:stretch>
                      <a:fillRect t="-8197" b="-2459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1FBA75B7-62F4-4427-BEDF-CE9AF88942A8}"/>
                      </a:ext>
                    </a:extLst>
                  </p:cNvPr>
                  <p:cNvSpPr txBox="1"/>
                  <p:nvPr/>
                </p:nvSpPr>
                <p:spPr>
                  <a:xfrm>
                    <a:off x="10659745" y="735355"/>
                    <a:ext cx="745792"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ea typeface="DengXian" panose="02010600030101010101" pitchFamily="2" charset="-122"/>
                            <a:cs typeface="Times New Roman" panose="02020603050405020304" pitchFamily="18" charset="0"/>
                          </a:rPr>
                          <m:t>−4</m:t>
                        </m:r>
                      </m:oMath>
                    </a14:m>
                    <a:r>
                      <a:rPr kumimoji="0" lang="en-GB" sz="1800" b="0" i="1" u="none" strike="noStrike" kern="0" cap="none" spc="0" normalizeH="0" baseline="0" noProof="0" dirty="0">
                        <a:ln>
                          <a:noFill/>
                        </a:ln>
                        <a:solidFill>
                          <a:prstClr val="black"/>
                        </a:solidFill>
                        <a:effectLst/>
                        <a:uLnTx/>
                        <a:uFillTx/>
                        <a:latin typeface="Gill Sans MT" panose="020B0502020104020203"/>
                      </a:rPr>
                      <a:t>Q</a:t>
                    </a:r>
                    <a:r>
                      <a:rPr kumimoji="0" lang="en-GB" sz="1800" b="0" i="1" u="none" strike="noStrike" kern="0" cap="none" spc="0" normalizeH="0" baseline="-25000" noProof="0" dirty="0">
                        <a:ln>
                          <a:noFill/>
                        </a:ln>
                        <a:solidFill>
                          <a:prstClr val="black"/>
                        </a:solidFill>
                        <a:effectLst/>
                        <a:uLnTx/>
                        <a:uFillTx/>
                        <a:latin typeface="Gill Sans MT" panose="020B0502020104020203"/>
                      </a:rPr>
                      <a:t>0</a:t>
                    </a:r>
                  </a:p>
                </p:txBody>
              </p:sp>
            </mc:Choice>
            <mc:Fallback xmlns="">
              <p:sp>
                <p:nvSpPr>
                  <p:cNvPr id="32" name="TextBox 31">
                    <a:extLst>
                      <a:ext uri="{FF2B5EF4-FFF2-40B4-BE49-F238E27FC236}">
                        <a16:creationId xmlns:a16="http://schemas.microsoft.com/office/drawing/2014/main" id="{141812D1-69BA-4647-AD8E-69002C1839AF}"/>
                      </a:ext>
                    </a:extLst>
                  </p:cNvPr>
                  <p:cNvSpPr txBox="1">
                    <a:spLocks noRot="1" noChangeAspect="1" noMove="1" noResize="1" noEditPoints="1" noAdjustHandles="1" noChangeArrowheads="1" noChangeShapeType="1" noTextEdit="1"/>
                  </p:cNvSpPr>
                  <p:nvPr/>
                </p:nvSpPr>
                <p:spPr>
                  <a:xfrm>
                    <a:off x="10659745" y="735355"/>
                    <a:ext cx="745792" cy="369332"/>
                  </a:xfrm>
                  <a:prstGeom prst="rect">
                    <a:avLst/>
                  </a:prstGeom>
                  <a:blipFill>
                    <a:blip r:embed="rId4"/>
                    <a:stretch>
                      <a:fillRect t="-10000" b="-26667"/>
                    </a:stretch>
                  </a:blipFill>
                </p:spPr>
                <p:txBody>
                  <a:bodyPr/>
                  <a:lstStyle/>
                  <a:p>
                    <a:r>
                      <a:rPr lang="en-GB">
                        <a:noFill/>
                      </a:rPr>
                      <a:t> </a:t>
                    </a:r>
                  </a:p>
                </p:txBody>
              </p:sp>
            </mc:Fallback>
          </mc:AlternateContent>
          <p:sp>
            <p:nvSpPr>
              <p:cNvPr id="30" name="TextBox 29">
                <a:extLst>
                  <a:ext uri="{FF2B5EF4-FFF2-40B4-BE49-F238E27FC236}">
                    <a16:creationId xmlns:a16="http://schemas.microsoft.com/office/drawing/2014/main" id="{1DED845F-89D4-423A-937D-9406AFA6D46B}"/>
                  </a:ext>
                </a:extLst>
              </p:cNvPr>
              <p:cNvSpPr txBox="1"/>
              <p:nvPr/>
            </p:nvSpPr>
            <p:spPr>
              <a:xfrm>
                <a:off x="9722961" y="731004"/>
                <a:ext cx="420672"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0" i="1" u="none" strike="noStrike" kern="0" cap="none" spc="0" normalizeH="0" baseline="0" noProof="0" dirty="0">
                    <a:ln>
                      <a:noFill/>
                    </a:ln>
                    <a:solidFill>
                      <a:prstClr val="black"/>
                    </a:solidFill>
                    <a:effectLst/>
                    <a:uLnTx/>
                    <a:uFillTx/>
                    <a:latin typeface="Gill Sans MT" panose="020B0502020104020203"/>
                  </a:rPr>
                  <a:t>Q</a:t>
                </a:r>
                <a:endParaRPr kumimoji="0" lang="en-GB" sz="1800" b="0" i="1" u="none" strike="noStrike" kern="0" cap="none" spc="0" normalizeH="0" baseline="-25000" noProof="0" dirty="0">
                  <a:ln>
                    <a:noFill/>
                  </a:ln>
                  <a:solidFill>
                    <a:prstClr val="black"/>
                  </a:solidFill>
                  <a:effectLst/>
                  <a:uLnTx/>
                  <a:uFillTx/>
                  <a:latin typeface="Gill Sans MT" panose="020B0502020104020203"/>
                </a:endParaRP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8166F554-9D57-4BC3-98BC-D2247F09FCA5}"/>
                      </a:ext>
                    </a:extLst>
                  </p:cNvPr>
                  <p:cNvSpPr txBox="1"/>
                  <p:nvPr/>
                </p:nvSpPr>
                <p:spPr>
                  <a:xfrm>
                    <a:off x="8234391" y="1233261"/>
                    <a:ext cx="568120" cy="30284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1" i="1" u="none" strike="noStrike" kern="0" cap="none" spc="0" normalizeH="0" baseline="0" noProof="0" smtClean="0">
                              <a:ln>
                                <a:noFill/>
                              </a:ln>
                              <a:solidFill>
                                <a:prstClr val="black"/>
                              </a:solidFill>
                              <a:effectLst/>
                              <a:uLnTx/>
                              <a:uFillTx/>
                              <a:latin typeface="Cambria Math" panose="02040503050406030204" pitchFamily="18" charset="0"/>
                              <a:ea typeface="DengXian" panose="02010600030101010101" pitchFamily="2" charset="-122"/>
                              <a:cs typeface="Times New Roman" panose="02020603050405020304" pitchFamily="18" charset="0"/>
                            </a:rPr>
                            <m:t>𝟏</m:t>
                          </m:r>
                        </m:oMath>
                      </m:oMathPara>
                    </a14:m>
                    <a:endParaRPr kumimoji="0" lang="en-GB" sz="1400" b="1" i="1" u="none" strike="noStrike" kern="0" cap="none" spc="0" normalizeH="0" baseline="-25000" noProof="0" dirty="0">
                      <a:ln>
                        <a:noFill/>
                      </a:ln>
                      <a:solidFill>
                        <a:prstClr val="black"/>
                      </a:solidFill>
                      <a:effectLst/>
                      <a:uLnTx/>
                      <a:uFillTx/>
                      <a:latin typeface="Gill Sans MT" panose="020B0502020104020203"/>
                    </a:endParaRPr>
                  </a:p>
                </p:txBody>
              </p:sp>
            </mc:Choice>
            <mc:Fallback xmlns="">
              <p:sp>
                <p:nvSpPr>
                  <p:cNvPr id="34" name="TextBox 33">
                    <a:extLst>
                      <a:ext uri="{FF2B5EF4-FFF2-40B4-BE49-F238E27FC236}">
                        <a16:creationId xmlns:a16="http://schemas.microsoft.com/office/drawing/2014/main" id="{6E36A66E-C053-43D7-ADCF-D51DBA20CA40}"/>
                      </a:ext>
                    </a:extLst>
                  </p:cNvPr>
                  <p:cNvSpPr txBox="1">
                    <a:spLocks noRot="1" noChangeAspect="1" noMove="1" noResize="1" noEditPoints="1" noAdjustHandles="1" noChangeArrowheads="1" noChangeShapeType="1" noTextEdit="1"/>
                  </p:cNvSpPr>
                  <p:nvPr/>
                </p:nvSpPr>
                <p:spPr>
                  <a:xfrm>
                    <a:off x="8234391" y="1233261"/>
                    <a:ext cx="568120" cy="302840"/>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2A6A94D5-972B-4CE9-B009-5211A00959CE}"/>
                      </a:ext>
                    </a:extLst>
                  </p:cNvPr>
                  <p:cNvSpPr txBox="1"/>
                  <p:nvPr/>
                </p:nvSpPr>
                <p:spPr>
                  <a:xfrm>
                    <a:off x="9456617" y="1228109"/>
                    <a:ext cx="568120" cy="30284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1" i="1" u="none" strike="noStrike" kern="0" cap="none" spc="0" normalizeH="0" baseline="0" noProof="0" smtClean="0">
                              <a:ln>
                                <a:noFill/>
                              </a:ln>
                              <a:solidFill>
                                <a:prstClr val="black"/>
                              </a:solidFill>
                              <a:effectLst/>
                              <a:uLnTx/>
                              <a:uFillTx/>
                              <a:latin typeface="Cambria Math" panose="02040503050406030204" pitchFamily="18" charset="0"/>
                              <a:ea typeface="DengXian" panose="02010600030101010101" pitchFamily="2" charset="-122"/>
                              <a:cs typeface="Times New Roman" panose="02020603050405020304" pitchFamily="18" charset="0"/>
                            </a:rPr>
                            <m:t>𝟑</m:t>
                          </m:r>
                        </m:oMath>
                      </m:oMathPara>
                    </a14:m>
                    <a:endParaRPr kumimoji="0" lang="en-GB" sz="1400" b="1" i="1" u="none" strike="noStrike" kern="0" cap="none" spc="0" normalizeH="0" baseline="-25000" noProof="0" dirty="0">
                      <a:ln>
                        <a:noFill/>
                      </a:ln>
                      <a:solidFill>
                        <a:prstClr val="black"/>
                      </a:solidFill>
                      <a:effectLst/>
                      <a:uLnTx/>
                      <a:uFillTx/>
                      <a:latin typeface="Gill Sans MT" panose="020B0502020104020203"/>
                    </a:endParaRPr>
                  </a:p>
                </p:txBody>
              </p:sp>
            </mc:Choice>
            <mc:Fallback xmlns="">
              <p:sp>
                <p:nvSpPr>
                  <p:cNvPr id="35" name="TextBox 34">
                    <a:extLst>
                      <a:ext uri="{FF2B5EF4-FFF2-40B4-BE49-F238E27FC236}">
                        <a16:creationId xmlns:a16="http://schemas.microsoft.com/office/drawing/2014/main" id="{822B9C30-1D41-4E81-97A0-54137131C205}"/>
                      </a:ext>
                    </a:extLst>
                  </p:cNvPr>
                  <p:cNvSpPr txBox="1">
                    <a:spLocks noRot="1" noChangeAspect="1" noMove="1" noResize="1" noEditPoints="1" noAdjustHandles="1" noChangeArrowheads="1" noChangeShapeType="1" noTextEdit="1"/>
                  </p:cNvSpPr>
                  <p:nvPr/>
                </p:nvSpPr>
                <p:spPr>
                  <a:xfrm>
                    <a:off x="9456617" y="1228109"/>
                    <a:ext cx="568120" cy="302840"/>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F139BABD-2900-419D-A13E-B6AD0EC407EB}"/>
                      </a:ext>
                    </a:extLst>
                  </p:cNvPr>
                  <p:cNvSpPr txBox="1"/>
                  <p:nvPr/>
                </p:nvSpPr>
                <p:spPr>
                  <a:xfrm>
                    <a:off x="10508731" y="1228109"/>
                    <a:ext cx="568120" cy="30284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1" i="1" u="none" strike="noStrike" kern="0" cap="none" spc="0" normalizeH="0" baseline="0" noProof="0" smtClean="0">
                              <a:ln>
                                <a:noFill/>
                              </a:ln>
                              <a:solidFill>
                                <a:prstClr val="black"/>
                              </a:solidFill>
                              <a:effectLst/>
                              <a:uLnTx/>
                              <a:uFillTx/>
                              <a:latin typeface="Cambria Math" panose="02040503050406030204" pitchFamily="18" charset="0"/>
                              <a:ea typeface="DengXian" panose="02010600030101010101" pitchFamily="2" charset="-122"/>
                              <a:cs typeface="Times New Roman" panose="02020603050405020304" pitchFamily="18" charset="0"/>
                            </a:rPr>
                            <m:t>𝟐</m:t>
                          </m:r>
                        </m:oMath>
                      </m:oMathPara>
                    </a14:m>
                    <a:endParaRPr kumimoji="0" lang="en-GB" sz="1400" b="1" i="1" u="none" strike="noStrike" kern="0" cap="none" spc="0" normalizeH="0" baseline="-25000" noProof="0" dirty="0">
                      <a:ln>
                        <a:noFill/>
                      </a:ln>
                      <a:solidFill>
                        <a:prstClr val="black"/>
                      </a:solidFill>
                      <a:effectLst/>
                      <a:uLnTx/>
                      <a:uFillTx/>
                      <a:latin typeface="Gill Sans MT" panose="020B0502020104020203"/>
                    </a:endParaRPr>
                  </a:p>
                </p:txBody>
              </p:sp>
            </mc:Choice>
            <mc:Fallback xmlns="">
              <p:sp>
                <p:nvSpPr>
                  <p:cNvPr id="36" name="TextBox 35">
                    <a:extLst>
                      <a:ext uri="{FF2B5EF4-FFF2-40B4-BE49-F238E27FC236}">
                        <a16:creationId xmlns:a16="http://schemas.microsoft.com/office/drawing/2014/main" id="{E9772C71-2275-4416-AE80-8FCBE134ADDC}"/>
                      </a:ext>
                    </a:extLst>
                  </p:cNvPr>
                  <p:cNvSpPr txBox="1">
                    <a:spLocks noRot="1" noChangeAspect="1" noMove="1" noResize="1" noEditPoints="1" noAdjustHandles="1" noChangeArrowheads="1" noChangeShapeType="1" noTextEdit="1"/>
                  </p:cNvSpPr>
                  <p:nvPr/>
                </p:nvSpPr>
                <p:spPr>
                  <a:xfrm>
                    <a:off x="10508731" y="1228109"/>
                    <a:ext cx="568120" cy="302840"/>
                  </a:xfrm>
                  <a:prstGeom prst="rect">
                    <a:avLst/>
                  </a:prstGeom>
                  <a:blipFill>
                    <a:blip r:embed="rId7"/>
                    <a:stretch>
                      <a:fillRect/>
                    </a:stretch>
                  </a:blipFill>
                </p:spPr>
                <p:txBody>
                  <a:bodyPr/>
                  <a:lstStyle/>
                  <a:p>
                    <a:r>
                      <a:rPr lang="en-GB">
                        <a:noFill/>
                      </a:rPr>
                      <a:t> </a:t>
                    </a:r>
                  </a:p>
                </p:txBody>
              </p:sp>
            </mc:Fallback>
          </mc:AlternateContent>
        </p:grpSp>
        <p:cxnSp>
          <p:nvCxnSpPr>
            <p:cNvPr id="15" name="Straight Connector 14">
              <a:extLst>
                <a:ext uri="{FF2B5EF4-FFF2-40B4-BE49-F238E27FC236}">
                  <a16:creationId xmlns:a16="http://schemas.microsoft.com/office/drawing/2014/main" id="{11329566-2489-41AB-8C2B-0B79040299C4}"/>
                </a:ext>
              </a:extLst>
            </p:cNvPr>
            <p:cNvCxnSpPr/>
            <p:nvPr/>
          </p:nvCxnSpPr>
          <p:spPr>
            <a:xfrm>
              <a:off x="8806147" y="2368076"/>
              <a:ext cx="1220583" cy="0"/>
            </a:xfrm>
            <a:prstGeom prst="line">
              <a:avLst/>
            </a:prstGeom>
            <a:noFill/>
            <a:ln w="12700" cap="rnd" cmpd="sng" algn="ctr">
              <a:solidFill>
                <a:sysClr val="windowText" lastClr="000000">
                  <a:lumMod val="90000"/>
                </a:sysClr>
              </a:solidFill>
              <a:prstDash val="solid"/>
              <a:headEnd type="triangle" w="med" len="med"/>
              <a:tailEnd type="triangle" w="med" len="med"/>
            </a:ln>
            <a:effectLst/>
          </p:spPr>
        </p:cxnSp>
        <p:cxnSp>
          <p:nvCxnSpPr>
            <p:cNvPr id="16" name="Straight Connector 15">
              <a:extLst>
                <a:ext uri="{FF2B5EF4-FFF2-40B4-BE49-F238E27FC236}">
                  <a16:creationId xmlns:a16="http://schemas.microsoft.com/office/drawing/2014/main" id="{B39B0895-4C29-490D-A813-7CBC33F9690B}"/>
                </a:ext>
              </a:extLst>
            </p:cNvPr>
            <p:cNvCxnSpPr/>
            <p:nvPr/>
          </p:nvCxnSpPr>
          <p:spPr>
            <a:xfrm>
              <a:off x="10031208" y="2368076"/>
              <a:ext cx="1042416" cy="0"/>
            </a:xfrm>
            <a:prstGeom prst="line">
              <a:avLst/>
            </a:prstGeom>
            <a:noFill/>
            <a:ln w="12700" cap="rnd" cmpd="sng" algn="ctr">
              <a:solidFill>
                <a:sysClr val="windowText" lastClr="000000">
                  <a:lumMod val="90000"/>
                </a:sysClr>
              </a:solidFill>
              <a:prstDash val="solid"/>
              <a:headEnd type="triangle" w="med" len="med"/>
              <a:tailEnd type="triangle" w="med" len="med"/>
            </a:ln>
            <a:effectLst/>
          </p:spPr>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9E6C381-EC8B-450E-99D9-B4FDABEBA29A}"/>
                    </a:ext>
                  </a:extLst>
                </p:cNvPr>
                <p:cNvSpPr txBox="1"/>
                <p:nvPr/>
              </p:nvSpPr>
              <p:spPr>
                <a:xfrm>
                  <a:off x="9089883" y="2304140"/>
                  <a:ext cx="568120" cy="30284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1" i="1" u="none" strike="noStrike" kern="0" cap="none" spc="0" normalizeH="0" baseline="0" noProof="0" smtClean="0">
                            <a:ln>
                              <a:noFill/>
                            </a:ln>
                            <a:solidFill>
                              <a:prstClr val="black"/>
                            </a:solidFill>
                            <a:effectLst/>
                            <a:uLnTx/>
                            <a:uFillTx/>
                            <a:latin typeface="Cambria Math" panose="02040503050406030204" pitchFamily="18" charset="0"/>
                            <a:ea typeface="DengXian" panose="02010600030101010101" pitchFamily="2" charset="-122"/>
                            <a:cs typeface="Times New Roman" panose="02020603050405020304" pitchFamily="18" charset="0"/>
                          </a:rPr>
                          <m:t>𝒙</m:t>
                        </m:r>
                      </m:oMath>
                    </m:oMathPara>
                  </a14:m>
                  <a:endParaRPr kumimoji="0" lang="en-GB" sz="1400" b="1" i="1" u="none" strike="noStrike" kern="0" cap="none" spc="0" normalizeH="0" baseline="-25000" noProof="0" dirty="0">
                    <a:ln>
                      <a:noFill/>
                    </a:ln>
                    <a:solidFill>
                      <a:prstClr val="black"/>
                    </a:solidFill>
                    <a:effectLst/>
                    <a:uLnTx/>
                    <a:uFillTx/>
                    <a:latin typeface="Gill Sans MT" panose="020B0502020104020203"/>
                  </a:endParaRPr>
                </a:p>
              </p:txBody>
            </p:sp>
          </mc:Choice>
          <mc:Fallback xmlns="">
            <p:sp>
              <p:nvSpPr>
                <p:cNvPr id="16" name="TextBox 15">
                  <a:extLst>
                    <a:ext uri="{FF2B5EF4-FFF2-40B4-BE49-F238E27FC236}">
                      <a16:creationId xmlns:a16="http://schemas.microsoft.com/office/drawing/2014/main" id="{25C4D149-DFDF-4D7E-A5EE-3DA7D90DDF6E}"/>
                    </a:ext>
                  </a:extLst>
                </p:cNvPr>
                <p:cNvSpPr txBox="1">
                  <a:spLocks noRot="1" noChangeAspect="1" noMove="1" noResize="1" noEditPoints="1" noAdjustHandles="1" noChangeArrowheads="1" noChangeShapeType="1" noTextEdit="1"/>
                </p:cNvSpPr>
                <p:nvPr/>
              </p:nvSpPr>
              <p:spPr>
                <a:xfrm>
                  <a:off x="9089883" y="2304140"/>
                  <a:ext cx="568120" cy="302840"/>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D05BB311-B4E3-4D84-BB88-044F785A1E32}"/>
                    </a:ext>
                  </a:extLst>
                </p:cNvPr>
                <p:cNvSpPr txBox="1"/>
                <p:nvPr/>
              </p:nvSpPr>
              <p:spPr>
                <a:xfrm>
                  <a:off x="10263614" y="2337091"/>
                  <a:ext cx="568120" cy="30284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1" i="1" u="none" strike="noStrike" kern="0" cap="none" spc="0" normalizeH="0" baseline="0" noProof="0" smtClean="0">
                            <a:ln>
                              <a:noFill/>
                            </a:ln>
                            <a:solidFill>
                              <a:prstClr val="black"/>
                            </a:solidFill>
                            <a:effectLst/>
                            <a:uLnTx/>
                            <a:uFillTx/>
                            <a:latin typeface="Cambria Math" panose="02040503050406030204" pitchFamily="18" charset="0"/>
                            <a:ea typeface="DengXian" panose="02010600030101010101" pitchFamily="2" charset="-122"/>
                            <a:cs typeface="Times New Roman" panose="02020603050405020304" pitchFamily="18" charset="0"/>
                          </a:rPr>
                          <m:t>𝒍</m:t>
                        </m:r>
                        <m:r>
                          <a:rPr kumimoji="0" lang="en-US" sz="1400" b="1" i="1" u="none" strike="noStrike" kern="0" cap="none" spc="0" normalizeH="0" baseline="0" noProof="0" smtClean="0">
                            <a:ln>
                              <a:noFill/>
                            </a:ln>
                            <a:solidFill>
                              <a:prstClr val="black"/>
                            </a:solidFill>
                            <a:effectLst/>
                            <a:uLnTx/>
                            <a:uFillTx/>
                            <a:latin typeface="Cambria Math" panose="02040503050406030204" pitchFamily="18" charset="0"/>
                            <a:ea typeface="DengXian" panose="02010600030101010101" pitchFamily="2" charset="-122"/>
                            <a:cs typeface="Times New Roman" panose="02020603050405020304" pitchFamily="18" charset="0"/>
                          </a:rPr>
                          <m:t>−</m:t>
                        </m:r>
                        <m:r>
                          <a:rPr kumimoji="0" lang="en-US" sz="1400" b="1" i="1" u="none" strike="noStrike" kern="0" cap="none" spc="0" normalizeH="0" baseline="0" noProof="0" smtClean="0">
                            <a:ln>
                              <a:noFill/>
                            </a:ln>
                            <a:solidFill>
                              <a:prstClr val="black"/>
                            </a:solidFill>
                            <a:effectLst/>
                            <a:uLnTx/>
                            <a:uFillTx/>
                            <a:latin typeface="Cambria Math" panose="02040503050406030204" pitchFamily="18" charset="0"/>
                            <a:ea typeface="DengXian" panose="02010600030101010101" pitchFamily="2" charset="-122"/>
                            <a:cs typeface="Times New Roman" panose="02020603050405020304" pitchFamily="18" charset="0"/>
                          </a:rPr>
                          <m:t>𝒙</m:t>
                        </m:r>
                      </m:oMath>
                    </m:oMathPara>
                  </a14:m>
                  <a:endParaRPr kumimoji="0" lang="en-GB" sz="1400" b="1" i="1" u="none" strike="noStrike" kern="0" cap="none" spc="0" normalizeH="0" baseline="-25000" noProof="0" dirty="0">
                    <a:ln>
                      <a:noFill/>
                    </a:ln>
                    <a:solidFill>
                      <a:prstClr val="black"/>
                    </a:solidFill>
                    <a:effectLst/>
                    <a:uLnTx/>
                    <a:uFillTx/>
                    <a:latin typeface="Gill Sans MT" panose="020B0502020104020203"/>
                  </a:endParaRPr>
                </a:p>
              </p:txBody>
            </p:sp>
          </mc:Choice>
          <mc:Fallback xmlns="">
            <p:sp>
              <p:nvSpPr>
                <p:cNvPr id="17" name="TextBox 16">
                  <a:extLst>
                    <a:ext uri="{FF2B5EF4-FFF2-40B4-BE49-F238E27FC236}">
                      <a16:creationId xmlns:a16="http://schemas.microsoft.com/office/drawing/2014/main" id="{35F9611D-3A82-491F-BA44-72EF906F5803}"/>
                    </a:ext>
                  </a:extLst>
                </p:cNvPr>
                <p:cNvSpPr txBox="1">
                  <a:spLocks noRot="1" noChangeAspect="1" noMove="1" noResize="1" noEditPoints="1" noAdjustHandles="1" noChangeArrowheads="1" noChangeShapeType="1" noTextEdit="1"/>
                </p:cNvSpPr>
                <p:nvPr/>
              </p:nvSpPr>
              <p:spPr>
                <a:xfrm>
                  <a:off x="10263614" y="2337091"/>
                  <a:ext cx="568120" cy="302840"/>
                </a:xfrm>
                <a:prstGeom prst="rect">
                  <a:avLst/>
                </a:prstGeom>
                <a:blipFill>
                  <a:blip r:embed="rId9"/>
                  <a:stretch>
                    <a:fillRect/>
                  </a:stretch>
                </a:blipFill>
              </p:spPr>
              <p:txBody>
                <a:bodyPr/>
                <a:lstStyle/>
                <a:p>
                  <a:r>
                    <a:rPr lang="en-GB">
                      <a:noFill/>
                    </a:rPr>
                    <a:t> </a:t>
                  </a:r>
                </a:p>
              </p:txBody>
            </p:sp>
          </mc:Fallback>
        </mc:AlternateContent>
        <p:cxnSp>
          <p:nvCxnSpPr>
            <p:cNvPr id="19" name="Straight Connector 18">
              <a:extLst>
                <a:ext uri="{FF2B5EF4-FFF2-40B4-BE49-F238E27FC236}">
                  <a16:creationId xmlns:a16="http://schemas.microsoft.com/office/drawing/2014/main" id="{5CFC5380-4EC6-4DE0-BA43-292ECCAFF9B1}"/>
                </a:ext>
              </a:extLst>
            </p:cNvPr>
            <p:cNvCxnSpPr/>
            <p:nvPr/>
          </p:nvCxnSpPr>
          <p:spPr>
            <a:xfrm>
              <a:off x="8797756" y="2688129"/>
              <a:ext cx="2286000" cy="0"/>
            </a:xfrm>
            <a:prstGeom prst="line">
              <a:avLst/>
            </a:prstGeom>
            <a:noFill/>
            <a:ln w="12700" cap="rnd" cmpd="sng" algn="ctr">
              <a:solidFill>
                <a:sysClr val="windowText" lastClr="000000">
                  <a:lumMod val="90000"/>
                </a:sysClr>
              </a:solidFill>
              <a:prstDash val="solid"/>
              <a:headEnd type="triangle" w="med" len="med"/>
              <a:tailEnd type="triangle" w="med" len="med"/>
            </a:ln>
            <a:effectLst/>
          </p:spPr>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F29BD483-093D-44C8-84EE-750A3FF66372}"/>
                    </a:ext>
                  </a:extLst>
                </p:cNvPr>
                <p:cNvSpPr txBox="1"/>
                <p:nvPr/>
              </p:nvSpPr>
              <p:spPr>
                <a:xfrm>
                  <a:off x="9782006" y="2658516"/>
                  <a:ext cx="568120" cy="30284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1" i="1" u="none" strike="noStrike" kern="0" cap="none" spc="0" normalizeH="0" baseline="0" noProof="0" smtClean="0">
                            <a:ln>
                              <a:noFill/>
                            </a:ln>
                            <a:solidFill>
                              <a:prstClr val="black"/>
                            </a:solidFill>
                            <a:effectLst/>
                            <a:uLnTx/>
                            <a:uFillTx/>
                            <a:latin typeface="Cambria Math" panose="02040503050406030204" pitchFamily="18" charset="0"/>
                            <a:ea typeface="DengXian" panose="02010600030101010101" pitchFamily="2" charset="-122"/>
                            <a:cs typeface="Times New Roman" panose="02020603050405020304" pitchFamily="18" charset="0"/>
                          </a:rPr>
                          <m:t>𝒍</m:t>
                        </m:r>
                      </m:oMath>
                    </m:oMathPara>
                  </a14:m>
                  <a:endParaRPr kumimoji="0" lang="en-GB" sz="1400" b="1" i="1" u="none" strike="noStrike" kern="0" cap="none" spc="0" normalizeH="0" baseline="-25000" noProof="0" dirty="0">
                    <a:ln>
                      <a:noFill/>
                    </a:ln>
                    <a:solidFill>
                      <a:prstClr val="black"/>
                    </a:solidFill>
                    <a:effectLst/>
                    <a:uLnTx/>
                    <a:uFillTx/>
                    <a:latin typeface="Gill Sans MT" panose="020B0502020104020203"/>
                  </a:endParaRPr>
                </a:p>
              </p:txBody>
            </p:sp>
          </mc:Choice>
          <mc:Fallback xmlns="">
            <p:sp>
              <p:nvSpPr>
                <p:cNvPr id="19" name="TextBox 18">
                  <a:extLst>
                    <a:ext uri="{FF2B5EF4-FFF2-40B4-BE49-F238E27FC236}">
                      <a16:creationId xmlns:a16="http://schemas.microsoft.com/office/drawing/2014/main" id="{2FDDD5D4-A61D-4340-8F42-2CA793F260A0}"/>
                    </a:ext>
                  </a:extLst>
                </p:cNvPr>
                <p:cNvSpPr txBox="1">
                  <a:spLocks noRot="1" noChangeAspect="1" noMove="1" noResize="1" noEditPoints="1" noAdjustHandles="1" noChangeArrowheads="1" noChangeShapeType="1" noTextEdit="1"/>
                </p:cNvSpPr>
                <p:nvPr/>
              </p:nvSpPr>
              <p:spPr>
                <a:xfrm>
                  <a:off x="9782006" y="2658516"/>
                  <a:ext cx="568120" cy="302840"/>
                </a:xfrm>
                <a:prstGeom prst="rect">
                  <a:avLst/>
                </a:prstGeom>
                <a:blipFill>
                  <a:blip r:embed="rId10"/>
                  <a:stretch>
                    <a:fillRect/>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DF6FABDA-199A-4DCE-A80C-7827F8CEC441}"/>
                  </a:ext>
                </a:extLst>
              </p:cNvPr>
              <p:cNvSpPr/>
              <p:nvPr/>
            </p:nvSpPr>
            <p:spPr>
              <a:xfrm>
                <a:off x="171973" y="3095048"/>
                <a:ext cx="4832528" cy="1200329"/>
              </a:xfrm>
              <a:prstGeom prst="rect">
                <a:avLst/>
              </a:prstGeom>
            </p:spPr>
            <p:txBody>
              <a:bodyPr wrap="square">
                <a:spAutoFit/>
              </a:bodyPr>
              <a:lstStyle/>
              <a:p>
                <a:pPr lvl="0">
                  <a:spcBef>
                    <a:spcPts val="1000"/>
                  </a:spcBef>
                </a:pPr>
                <a:r>
                  <a:rPr lang="en-US" sz="2400" dirty="0">
                    <a:solidFill>
                      <a:srgbClr val="0070C0"/>
                    </a:solidFill>
                    <a:latin typeface="Times New Roman" panose="02020603050405020304" pitchFamily="18" charset="0"/>
                    <a:cs typeface="Times New Roman" panose="02020603050405020304" pitchFamily="18" charset="0"/>
                  </a:rPr>
                  <a:t>For each negative charge, equate the magnitudes of the two forces on the charge. Also, note that </a:t>
                </a:r>
                <a14:m>
                  <m:oMath xmlns:m="http://schemas.openxmlformats.org/officeDocument/2006/math">
                    <m:r>
                      <a:rPr lang="en-US" sz="2000" i="1">
                        <a:solidFill>
                          <a:prstClr val="black"/>
                        </a:solidFill>
                        <a:latin typeface="Cambria Math" panose="02040503050406030204" pitchFamily="18" charset="0"/>
                      </a:rPr>
                      <m:t>0&lt;</m:t>
                    </m:r>
                    <m:r>
                      <a:rPr lang="en-US" sz="2000" i="1">
                        <a:solidFill>
                          <a:prstClr val="black"/>
                        </a:solidFill>
                        <a:latin typeface="Cambria Math" panose="02040503050406030204" pitchFamily="18" charset="0"/>
                      </a:rPr>
                      <m:t>𝑥</m:t>
                    </m:r>
                    <m:r>
                      <a:rPr lang="en-US" sz="2000" i="1">
                        <a:solidFill>
                          <a:prstClr val="black"/>
                        </a:solidFill>
                        <a:latin typeface="Cambria Math" panose="02040503050406030204" pitchFamily="18" charset="0"/>
                      </a:rPr>
                      <m:t>&lt;1.</m:t>
                    </m:r>
                  </m:oMath>
                </a14:m>
                <a:endParaRPr lang="en-US" sz="2400" b="1" dirty="0">
                  <a:solidFill>
                    <a:srgbClr val="A2C777"/>
                  </a:solidFill>
                  <a:latin typeface="Times New Roman" panose="02020603050405020304" pitchFamily="18" charset="0"/>
                  <a:cs typeface="Times New Roman" panose="02020603050405020304" pitchFamily="18" charset="0"/>
                </a:endParaRPr>
              </a:p>
            </p:txBody>
          </p:sp>
        </mc:Choice>
        <mc:Fallback xmlns="">
          <p:sp>
            <p:nvSpPr>
              <p:cNvPr id="7" name="Rectangle 6">
                <a:extLst>
                  <a:ext uri="{FF2B5EF4-FFF2-40B4-BE49-F238E27FC236}">
                    <a16:creationId xmlns:a16="http://schemas.microsoft.com/office/drawing/2014/main" id="{DF6FABDA-199A-4DCE-A80C-7827F8CEC441}"/>
                  </a:ext>
                </a:extLst>
              </p:cNvPr>
              <p:cNvSpPr>
                <a:spLocks noRot="1" noChangeAspect="1" noMove="1" noResize="1" noEditPoints="1" noAdjustHandles="1" noChangeArrowheads="1" noChangeShapeType="1" noTextEdit="1"/>
              </p:cNvSpPr>
              <p:nvPr/>
            </p:nvSpPr>
            <p:spPr>
              <a:xfrm>
                <a:off x="171973" y="3095048"/>
                <a:ext cx="4832528" cy="1200329"/>
              </a:xfrm>
              <a:prstGeom prst="rect">
                <a:avLst/>
              </a:prstGeom>
              <a:blipFill>
                <a:blip r:embed="rId11"/>
                <a:stretch>
                  <a:fillRect l="-1892" t="-4061" b="-10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7D5B43B7-0019-4BB2-A928-BDEF017F8AF9}"/>
                  </a:ext>
                </a:extLst>
              </p:cNvPr>
              <p:cNvSpPr txBox="1"/>
              <p:nvPr/>
            </p:nvSpPr>
            <p:spPr>
              <a:xfrm>
                <a:off x="2289397" y="5002473"/>
                <a:ext cx="1413720" cy="5782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prstClr val="black"/>
                              </a:solidFill>
                              <a:latin typeface="Cambria Math" panose="02040503050406030204" pitchFamily="18" charset="0"/>
                            </a:rPr>
                          </m:ctrlPr>
                        </m:sSubPr>
                        <m:e>
                          <m:r>
                            <a:rPr lang="en-US" sz="2000" i="1" smtClean="0">
                              <a:solidFill>
                                <a:prstClr val="black"/>
                              </a:solidFill>
                              <a:latin typeface="Cambria Math" panose="02040503050406030204" pitchFamily="18" charset="0"/>
                            </a:rPr>
                            <m:t>𝐹</m:t>
                          </m:r>
                        </m:e>
                        <m:sub>
                          <m:r>
                            <a:rPr lang="en-US" sz="2000" i="1" smtClean="0">
                              <a:solidFill>
                                <a:prstClr val="black"/>
                              </a:solidFill>
                              <a:latin typeface="Cambria Math" panose="02040503050406030204" pitchFamily="18" charset="0"/>
                            </a:rPr>
                            <m:t>13</m:t>
                          </m:r>
                        </m:sub>
                      </m:sSub>
                      <m:r>
                        <a:rPr lang="en-US" sz="2000" i="1" smtClean="0">
                          <a:solidFill>
                            <a:prstClr val="black"/>
                          </a:solidFill>
                          <a:latin typeface="Cambria Math" panose="02040503050406030204" pitchFamily="18" charset="0"/>
                        </a:rPr>
                        <m:t>=</m:t>
                      </m:r>
                      <m:r>
                        <a:rPr lang="en-US" sz="2000" i="1">
                          <a:solidFill>
                            <a:prstClr val="black"/>
                          </a:solidFill>
                          <a:latin typeface="Cambria Math" panose="02040503050406030204" pitchFamily="18" charset="0"/>
                          <a:ea typeface="Cambria Math" panose="02040503050406030204" pitchFamily="18" charset="0"/>
                        </a:rPr>
                        <m:t>𝑘</m:t>
                      </m:r>
                      <m:f>
                        <m:fPr>
                          <m:ctrlPr>
                            <a:rPr lang="en-US" sz="2000" i="1" smtClean="0">
                              <a:solidFill>
                                <a:prstClr val="black"/>
                              </a:solidFill>
                              <a:latin typeface="Cambria Math" panose="02040503050406030204" pitchFamily="18" charset="0"/>
                            </a:rPr>
                          </m:ctrlPr>
                        </m:fPr>
                        <m:num>
                          <m:r>
                            <a:rPr lang="en-US" sz="2000" i="1" smtClean="0">
                              <a:solidFill>
                                <a:prstClr val="black"/>
                              </a:solidFill>
                              <a:latin typeface="Cambria Math" panose="02040503050406030204" pitchFamily="18" charset="0"/>
                            </a:rPr>
                            <m:t>𝑄</m:t>
                          </m:r>
                          <m:sSub>
                            <m:sSubPr>
                              <m:ctrlPr>
                                <a:rPr lang="en-US" sz="2000" i="1" smtClean="0">
                                  <a:solidFill>
                                    <a:prstClr val="black"/>
                                  </a:solidFill>
                                  <a:latin typeface="Cambria Math" panose="02040503050406030204" pitchFamily="18" charset="0"/>
                                </a:rPr>
                              </m:ctrlPr>
                            </m:sSubPr>
                            <m:e>
                              <m:r>
                                <a:rPr lang="en-US" sz="2000" i="1" smtClean="0">
                                  <a:solidFill>
                                    <a:prstClr val="black"/>
                                  </a:solidFill>
                                  <a:latin typeface="Cambria Math" panose="02040503050406030204" pitchFamily="18" charset="0"/>
                                </a:rPr>
                                <m:t>𝑄</m:t>
                              </m:r>
                            </m:e>
                            <m:sub>
                              <m:r>
                                <a:rPr lang="en-US" sz="2000" i="1" smtClean="0">
                                  <a:solidFill>
                                    <a:prstClr val="black"/>
                                  </a:solidFill>
                                  <a:latin typeface="Cambria Math" panose="02040503050406030204" pitchFamily="18" charset="0"/>
                                </a:rPr>
                                <m:t>0</m:t>
                              </m:r>
                            </m:sub>
                          </m:sSub>
                        </m:num>
                        <m:den>
                          <m:sSup>
                            <m:sSupPr>
                              <m:ctrlPr>
                                <a:rPr lang="en-US" sz="2000" i="1" smtClean="0">
                                  <a:solidFill>
                                    <a:prstClr val="black"/>
                                  </a:solidFill>
                                  <a:latin typeface="Cambria Math" panose="02040503050406030204" pitchFamily="18" charset="0"/>
                                </a:rPr>
                              </m:ctrlPr>
                            </m:sSupPr>
                            <m:e>
                              <m:r>
                                <a:rPr lang="en-US" sz="2000" i="1" smtClean="0">
                                  <a:solidFill>
                                    <a:prstClr val="black"/>
                                  </a:solidFill>
                                  <a:latin typeface="Cambria Math" panose="02040503050406030204" pitchFamily="18" charset="0"/>
                                </a:rPr>
                                <m:t>𝑥</m:t>
                              </m:r>
                            </m:e>
                            <m:sup>
                              <m:r>
                                <a:rPr lang="en-US" sz="2000" i="1" smtClean="0">
                                  <a:solidFill>
                                    <a:prstClr val="black"/>
                                  </a:solidFill>
                                  <a:latin typeface="Cambria Math" panose="02040503050406030204" pitchFamily="18" charset="0"/>
                                </a:rPr>
                                <m:t>2</m:t>
                              </m:r>
                            </m:sup>
                          </m:sSup>
                        </m:den>
                      </m:f>
                    </m:oMath>
                  </m:oMathPara>
                </a14:m>
                <a:endParaRPr lang="en-US" sz="2000" dirty="0">
                  <a:solidFill>
                    <a:prstClr val="black"/>
                  </a:solidFill>
                  <a:latin typeface="Gill Sans MT" panose="020B0502020104020203"/>
                </a:endParaRPr>
              </a:p>
            </p:txBody>
          </p:sp>
        </mc:Choice>
        <mc:Fallback xmlns="">
          <p:sp>
            <p:nvSpPr>
              <p:cNvPr id="35" name="TextBox 34">
                <a:extLst>
                  <a:ext uri="{FF2B5EF4-FFF2-40B4-BE49-F238E27FC236}">
                    <a16:creationId xmlns:a16="http://schemas.microsoft.com/office/drawing/2014/main" id="{7D5B43B7-0019-4BB2-A928-BDEF017F8AF9}"/>
                  </a:ext>
                </a:extLst>
              </p:cNvPr>
              <p:cNvSpPr txBox="1">
                <a:spLocks noRot="1" noChangeAspect="1" noMove="1" noResize="1" noEditPoints="1" noAdjustHandles="1" noChangeArrowheads="1" noChangeShapeType="1" noTextEdit="1"/>
              </p:cNvSpPr>
              <p:nvPr/>
            </p:nvSpPr>
            <p:spPr>
              <a:xfrm>
                <a:off x="2289397" y="5002473"/>
                <a:ext cx="1413720" cy="57823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19F8FE9D-14D9-4122-983D-9E71921978C7}"/>
                  </a:ext>
                </a:extLst>
              </p:cNvPr>
              <p:cNvSpPr txBox="1"/>
              <p:nvPr/>
            </p:nvSpPr>
            <p:spPr>
              <a:xfrm>
                <a:off x="469031" y="4972113"/>
                <a:ext cx="1495409" cy="6389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prstClr val="black"/>
                              </a:solidFill>
                              <a:latin typeface="Cambria Math" panose="02040503050406030204" pitchFamily="18" charset="0"/>
                            </a:rPr>
                          </m:ctrlPr>
                        </m:sSubPr>
                        <m:e>
                          <m:r>
                            <a:rPr lang="en-US" sz="2000" i="1" smtClean="0">
                              <a:solidFill>
                                <a:prstClr val="black"/>
                              </a:solidFill>
                              <a:latin typeface="Cambria Math" panose="02040503050406030204" pitchFamily="18" charset="0"/>
                            </a:rPr>
                            <m:t>𝐹</m:t>
                          </m:r>
                        </m:e>
                        <m:sub>
                          <m:r>
                            <a:rPr lang="en-US" sz="2000" i="1" smtClean="0">
                              <a:solidFill>
                                <a:prstClr val="black"/>
                              </a:solidFill>
                              <a:latin typeface="Cambria Math" panose="02040503050406030204" pitchFamily="18" charset="0"/>
                            </a:rPr>
                            <m:t>12</m:t>
                          </m:r>
                        </m:sub>
                      </m:sSub>
                      <m:r>
                        <a:rPr lang="en-US" sz="2000" i="1" smtClean="0">
                          <a:solidFill>
                            <a:prstClr val="black"/>
                          </a:solidFill>
                          <a:latin typeface="Cambria Math" panose="02040503050406030204" pitchFamily="18" charset="0"/>
                        </a:rPr>
                        <m:t>=</m:t>
                      </m:r>
                      <m:r>
                        <a:rPr lang="en-US" sz="2000" i="1">
                          <a:solidFill>
                            <a:prstClr val="black"/>
                          </a:solidFill>
                          <a:latin typeface="Cambria Math" panose="02040503050406030204" pitchFamily="18" charset="0"/>
                          <a:ea typeface="Cambria Math" panose="02040503050406030204" pitchFamily="18" charset="0"/>
                        </a:rPr>
                        <m:t>𝑘</m:t>
                      </m:r>
                      <m:f>
                        <m:fPr>
                          <m:ctrlPr>
                            <a:rPr lang="en-US" sz="2000" i="1" smtClean="0">
                              <a:solidFill>
                                <a:prstClr val="black"/>
                              </a:solidFill>
                              <a:latin typeface="Cambria Math" panose="02040503050406030204" pitchFamily="18" charset="0"/>
                            </a:rPr>
                          </m:ctrlPr>
                        </m:fPr>
                        <m:num>
                          <m:r>
                            <a:rPr lang="en-US" sz="2000" i="1" smtClean="0">
                              <a:solidFill>
                                <a:prstClr val="black"/>
                              </a:solidFill>
                              <a:latin typeface="Cambria Math" panose="02040503050406030204" pitchFamily="18" charset="0"/>
                            </a:rPr>
                            <m:t>4</m:t>
                          </m:r>
                          <m:sSup>
                            <m:sSupPr>
                              <m:ctrlPr>
                                <a:rPr lang="en-US" sz="2000" i="1" smtClean="0">
                                  <a:solidFill>
                                    <a:prstClr val="black"/>
                                  </a:solidFill>
                                  <a:latin typeface="Cambria Math" panose="02040503050406030204" pitchFamily="18" charset="0"/>
                                </a:rPr>
                              </m:ctrlPr>
                            </m:sSupPr>
                            <m:e>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𝑄</m:t>
                                  </m:r>
                                </m:e>
                                <m:sub>
                                  <m:r>
                                    <a:rPr lang="en-US" sz="2000" i="1">
                                      <a:solidFill>
                                        <a:prstClr val="black"/>
                                      </a:solidFill>
                                      <a:latin typeface="Cambria Math" panose="02040503050406030204" pitchFamily="18" charset="0"/>
                                    </a:rPr>
                                    <m:t>0</m:t>
                                  </m:r>
                                </m:sub>
                              </m:sSub>
                            </m:e>
                            <m:sup>
                              <m:r>
                                <a:rPr lang="en-US" sz="2000" i="1" smtClean="0">
                                  <a:solidFill>
                                    <a:prstClr val="black"/>
                                  </a:solidFill>
                                  <a:latin typeface="Cambria Math" panose="02040503050406030204" pitchFamily="18" charset="0"/>
                                </a:rPr>
                                <m:t>2</m:t>
                              </m:r>
                            </m:sup>
                          </m:sSup>
                        </m:num>
                        <m:den>
                          <m:sSup>
                            <m:sSupPr>
                              <m:ctrlPr>
                                <a:rPr lang="en-US" sz="2000" i="1" smtClean="0">
                                  <a:solidFill>
                                    <a:prstClr val="black"/>
                                  </a:solidFill>
                                  <a:latin typeface="Cambria Math" panose="02040503050406030204" pitchFamily="18" charset="0"/>
                                </a:rPr>
                              </m:ctrlPr>
                            </m:sSupPr>
                            <m:e>
                              <m:r>
                                <a:rPr lang="en-US" sz="2000" i="1" smtClean="0">
                                  <a:solidFill>
                                    <a:prstClr val="black"/>
                                  </a:solidFill>
                                  <a:latin typeface="Cambria Math" panose="02040503050406030204" pitchFamily="18" charset="0"/>
                                </a:rPr>
                                <m:t>𝑙</m:t>
                              </m:r>
                            </m:e>
                            <m:sup>
                              <m:r>
                                <a:rPr lang="en-US" sz="2000" i="1" smtClean="0">
                                  <a:solidFill>
                                    <a:prstClr val="black"/>
                                  </a:solidFill>
                                  <a:latin typeface="Cambria Math" panose="02040503050406030204" pitchFamily="18" charset="0"/>
                                </a:rPr>
                                <m:t>2</m:t>
                              </m:r>
                            </m:sup>
                          </m:sSup>
                        </m:den>
                      </m:f>
                    </m:oMath>
                  </m:oMathPara>
                </a14:m>
                <a:endParaRPr lang="en-US" sz="2000" dirty="0">
                  <a:solidFill>
                    <a:prstClr val="black"/>
                  </a:solidFill>
                  <a:latin typeface="Gill Sans MT" panose="020B0502020104020203"/>
                </a:endParaRPr>
              </a:p>
            </p:txBody>
          </p:sp>
        </mc:Choice>
        <mc:Fallback xmlns="">
          <p:sp>
            <p:nvSpPr>
              <p:cNvPr id="36" name="TextBox 35">
                <a:extLst>
                  <a:ext uri="{FF2B5EF4-FFF2-40B4-BE49-F238E27FC236}">
                    <a16:creationId xmlns:a16="http://schemas.microsoft.com/office/drawing/2014/main" id="{19F8FE9D-14D9-4122-983D-9E71921978C7}"/>
                  </a:ext>
                </a:extLst>
              </p:cNvPr>
              <p:cNvSpPr txBox="1">
                <a:spLocks noRot="1" noChangeAspect="1" noMove="1" noResize="1" noEditPoints="1" noAdjustHandles="1" noChangeArrowheads="1" noChangeShapeType="1" noTextEdit="1"/>
              </p:cNvSpPr>
              <p:nvPr/>
            </p:nvSpPr>
            <p:spPr>
              <a:xfrm>
                <a:off x="469031" y="4972113"/>
                <a:ext cx="1495409" cy="638957"/>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6B7F6048-825C-409B-9A80-80B45BC23235}"/>
                  </a:ext>
                </a:extLst>
              </p:cNvPr>
              <p:cNvSpPr txBox="1"/>
              <p:nvPr/>
            </p:nvSpPr>
            <p:spPr>
              <a:xfrm>
                <a:off x="4022753" y="4958999"/>
                <a:ext cx="1827231" cy="6217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prstClr val="black"/>
                              </a:solidFill>
                              <a:latin typeface="Cambria Math" panose="02040503050406030204" pitchFamily="18" charset="0"/>
                            </a:rPr>
                          </m:ctrlPr>
                        </m:sSubPr>
                        <m:e>
                          <m:r>
                            <a:rPr lang="en-US" sz="2000" i="1" smtClean="0">
                              <a:solidFill>
                                <a:prstClr val="black"/>
                              </a:solidFill>
                              <a:latin typeface="Cambria Math" panose="02040503050406030204" pitchFamily="18" charset="0"/>
                            </a:rPr>
                            <m:t>𝐹</m:t>
                          </m:r>
                        </m:e>
                        <m:sub>
                          <m:r>
                            <a:rPr lang="en-US" sz="2000" i="1" smtClean="0">
                              <a:solidFill>
                                <a:prstClr val="black"/>
                              </a:solidFill>
                              <a:latin typeface="Cambria Math" panose="02040503050406030204" pitchFamily="18" charset="0"/>
                            </a:rPr>
                            <m:t>23</m:t>
                          </m:r>
                        </m:sub>
                      </m:sSub>
                      <m:r>
                        <a:rPr lang="en-US" sz="2000" i="1" smtClean="0">
                          <a:solidFill>
                            <a:prstClr val="black"/>
                          </a:solidFill>
                          <a:latin typeface="Cambria Math" panose="02040503050406030204" pitchFamily="18" charset="0"/>
                        </a:rPr>
                        <m:t>=</m:t>
                      </m:r>
                      <m:r>
                        <a:rPr lang="en-US" sz="2000" i="1">
                          <a:solidFill>
                            <a:prstClr val="black"/>
                          </a:solidFill>
                          <a:latin typeface="Cambria Math" panose="02040503050406030204" pitchFamily="18" charset="0"/>
                          <a:ea typeface="Cambria Math" panose="02040503050406030204" pitchFamily="18" charset="0"/>
                        </a:rPr>
                        <m:t>𝑘</m:t>
                      </m:r>
                      <m:f>
                        <m:fPr>
                          <m:ctrlPr>
                            <a:rPr lang="en-US" sz="2000" i="1">
                              <a:solidFill>
                                <a:prstClr val="black"/>
                              </a:solidFill>
                              <a:latin typeface="Cambria Math" panose="02040503050406030204" pitchFamily="18" charset="0"/>
                            </a:rPr>
                          </m:ctrlPr>
                        </m:fPr>
                        <m:num>
                          <m:r>
                            <a:rPr lang="en-US" sz="2000" i="1">
                              <a:solidFill>
                                <a:prstClr val="black"/>
                              </a:solidFill>
                              <a:latin typeface="Cambria Math" panose="02040503050406030204" pitchFamily="18" charset="0"/>
                            </a:rPr>
                            <m:t>4</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𝑄𝑄</m:t>
                              </m:r>
                            </m:e>
                            <m:sub>
                              <m:r>
                                <a:rPr lang="en-US" sz="2000" i="1">
                                  <a:solidFill>
                                    <a:prstClr val="black"/>
                                  </a:solidFill>
                                  <a:latin typeface="Cambria Math" panose="02040503050406030204" pitchFamily="18" charset="0"/>
                                </a:rPr>
                                <m:t>0</m:t>
                              </m:r>
                            </m:sub>
                          </m:sSub>
                        </m:num>
                        <m:den>
                          <m:sSup>
                            <m:sSupPr>
                              <m:ctrlPr>
                                <a:rPr lang="en-US" sz="2000" i="1">
                                  <a:solidFill>
                                    <a:prstClr val="black"/>
                                  </a:solidFill>
                                  <a:latin typeface="Cambria Math" panose="02040503050406030204" pitchFamily="18" charset="0"/>
                                </a:rPr>
                              </m:ctrlPr>
                            </m:sSupPr>
                            <m:e>
                              <m:d>
                                <m:dPr>
                                  <m:ctrlPr>
                                    <a:rPr lang="en-US" sz="2000" i="1">
                                      <a:solidFill>
                                        <a:prstClr val="black"/>
                                      </a:solidFill>
                                      <a:latin typeface="Cambria Math" panose="02040503050406030204" pitchFamily="18" charset="0"/>
                                    </a:rPr>
                                  </m:ctrlPr>
                                </m:dPr>
                                <m:e>
                                  <m:r>
                                    <a:rPr lang="en-US" sz="2000" i="1">
                                      <a:solidFill>
                                        <a:prstClr val="black"/>
                                      </a:solidFill>
                                      <a:latin typeface="Cambria Math" panose="02040503050406030204" pitchFamily="18" charset="0"/>
                                    </a:rPr>
                                    <m:t>𝑙</m:t>
                                  </m:r>
                                  <m:r>
                                    <a:rPr lang="en-US" sz="2000" i="1">
                                      <a:solidFill>
                                        <a:prstClr val="black"/>
                                      </a:solidFill>
                                      <a:latin typeface="Cambria Math" panose="02040503050406030204" pitchFamily="18" charset="0"/>
                                    </a:rPr>
                                    <m:t>−</m:t>
                                  </m:r>
                                  <m:r>
                                    <a:rPr lang="en-US" sz="2000" i="1">
                                      <a:solidFill>
                                        <a:prstClr val="black"/>
                                      </a:solidFill>
                                      <a:latin typeface="Cambria Math" panose="02040503050406030204" pitchFamily="18" charset="0"/>
                                    </a:rPr>
                                    <m:t>𝑥</m:t>
                                  </m:r>
                                </m:e>
                              </m:d>
                            </m:e>
                            <m:sup>
                              <m:r>
                                <a:rPr lang="en-US" sz="2000" i="1">
                                  <a:solidFill>
                                    <a:prstClr val="black"/>
                                  </a:solidFill>
                                  <a:latin typeface="Cambria Math" panose="02040503050406030204" pitchFamily="18" charset="0"/>
                                </a:rPr>
                                <m:t>2</m:t>
                              </m:r>
                            </m:sup>
                          </m:sSup>
                        </m:den>
                      </m:f>
                    </m:oMath>
                  </m:oMathPara>
                </a14:m>
                <a:endParaRPr lang="en-US" sz="2000" dirty="0">
                  <a:solidFill>
                    <a:prstClr val="black"/>
                  </a:solidFill>
                  <a:latin typeface="Gill Sans MT" panose="020B0502020104020203"/>
                </a:endParaRPr>
              </a:p>
            </p:txBody>
          </p:sp>
        </mc:Choice>
        <mc:Fallback xmlns="">
          <p:sp>
            <p:nvSpPr>
              <p:cNvPr id="37" name="TextBox 36">
                <a:extLst>
                  <a:ext uri="{FF2B5EF4-FFF2-40B4-BE49-F238E27FC236}">
                    <a16:creationId xmlns:a16="http://schemas.microsoft.com/office/drawing/2014/main" id="{6B7F6048-825C-409B-9A80-80B45BC23235}"/>
                  </a:ext>
                </a:extLst>
              </p:cNvPr>
              <p:cNvSpPr txBox="1">
                <a:spLocks noRot="1" noChangeAspect="1" noMove="1" noResize="1" noEditPoints="1" noAdjustHandles="1" noChangeArrowheads="1" noChangeShapeType="1" noTextEdit="1"/>
              </p:cNvSpPr>
              <p:nvPr/>
            </p:nvSpPr>
            <p:spPr>
              <a:xfrm>
                <a:off x="4022753" y="4958999"/>
                <a:ext cx="1827231" cy="621709"/>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6A0A12AA-A142-4135-A1F6-AFACB5C3134A}"/>
                  </a:ext>
                </a:extLst>
              </p:cNvPr>
              <p:cNvSpPr txBox="1"/>
              <p:nvPr/>
            </p:nvSpPr>
            <p:spPr>
              <a:xfrm>
                <a:off x="6209373" y="4956440"/>
                <a:ext cx="1501373" cy="6389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prstClr val="black"/>
                              </a:solidFill>
                              <a:latin typeface="Cambria Math" panose="02040503050406030204" pitchFamily="18" charset="0"/>
                            </a:rPr>
                          </m:ctrlPr>
                        </m:sSubPr>
                        <m:e>
                          <m:r>
                            <a:rPr lang="en-US" sz="2000" i="1" smtClean="0">
                              <a:solidFill>
                                <a:prstClr val="black"/>
                              </a:solidFill>
                              <a:latin typeface="Cambria Math" panose="02040503050406030204" pitchFamily="18" charset="0"/>
                            </a:rPr>
                            <m:t>𝐹</m:t>
                          </m:r>
                        </m:e>
                        <m:sub>
                          <m:r>
                            <a:rPr lang="en-US" sz="2000" i="1" smtClean="0">
                              <a:solidFill>
                                <a:prstClr val="black"/>
                              </a:solidFill>
                              <a:latin typeface="Cambria Math" panose="02040503050406030204" pitchFamily="18" charset="0"/>
                            </a:rPr>
                            <m:t>21</m:t>
                          </m:r>
                        </m:sub>
                      </m:sSub>
                      <m:r>
                        <a:rPr lang="en-US" sz="2000" i="1" smtClean="0">
                          <a:solidFill>
                            <a:prstClr val="black"/>
                          </a:solidFill>
                          <a:latin typeface="Cambria Math" panose="02040503050406030204" pitchFamily="18" charset="0"/>
                        </a:rPr>
                        <m:t>=</m:t>
                      </m:r>
                      <m:r>
                        <a:rPr lang="en-US" sz="2000" i="1">
                          <a:solidFill>
                            <a:prstClr val="black"/>
                          </a:solidFill>
                          <a:latin typeface="Cambria Math" panose="02040503050406030204" pitchFamily="18" charset="0"/>
                          <a:ea typeface="Cambria Math" panose="02040503050406030204" pitchFamily="18" charset="0"/>
                        </a:rPr>
                        <m:t>𝑘</m:t>
                      </m:r>
                      <m:f>
                        <m:fPr>
                          <m:ctrlPr>
                            <a:rPr lang="en-US" sz="2000" i="1" smtClean="0">
                              <a:solidFill>
                                <a:prstClr val="black"/>
                              </a:solidFill>
                              <a:latin typeface="Cambria Math" panose="02040503050406030204" pitchFamily="18" charset="0"/>
                            </a:rPr>
                          </m:ctrlPr>
                        </m:fPr>
                        <m:num>
                          <m:r>
                            <a:rPr lang="en-US" sz="2000" i="1" smtClean="0">
                              <a:solidFill>
                                <a:prstClr val="black"/>
                              </a:solidFill>
                              <a:latin typeface="Cambria Math" panose="02040503050406030204" pitchFamily="18" charset="0"/>
                            </a:rPr>
                            <m:t>4</m:t>
                          </m:r>
                          <m:sSup>
                            <m:sSupPr>
                              <m:ctrlPr>
                                <a:rPr lang="en-US" sz="2000" i="1" smtClean="0">
                                  <a:solidFill>
                                    <a:prstClr val="black"/>
                                  </a:solidFill>
                                  <a:latin typeface="Cambria Math" panose="02040503050406030204" pitchFamily="18" charset="0"/>
                                </a:rPr>
                              </m:ctrlPr>
                            </m:sSupPr>
                            <m:e>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𝑄</m:t>
                                  </m:r>
                                </m:e>
                                <m:sub>
                                  <m:r>
                                    <a:rPr lang="en-US" sz="2000" i="1">
                                      <a:solidFill>
                                        <a:prstClr val="black"/>
                                      </a:solidFill>
                                      <a:latin typeface="Cambria Math" panose="02040503050406030204" pitchFamily="18" charset="0"/>
                                    </a:rPr>
                                    <m:t>0</m:t>
                                  </m:r>
                                </m:sub>
                              </m:sSub>
                            </m:e>
                            <m:sup>
                              <m:r>
                                <a:rPr lang="en-US" sz="2000" i="1" smtClean="0">
                                  <a:solidFill>
                                    <a:prstClr val="black"/>
                                  </a:solidFill>
                                  <a:latin typeface="Cambria Math" panose="02040503050406030204" pitchFamily="18" charset="0"/>
                                </a:rPr>
                                <m:t>2</m:t>
                              </m:r>
                            </m:sup>
                          </m:sSup>
                        </m:num>
                        <m:den>
                          <m:sSup>
                            <m:sSupPr>
                              <m:ctrlPr>
                                <a:rPr lang="en-US" sz="2000" i="1" smtClean="0">
                                  <a:solidFill>
                                    <a:prstClr val="black"/>
                                  </a:solidFill>
                                  <a:latin typeface="Cambria Math" panose="02040503050406030204" pitchFamily="18" charset="0"/>
                                </a:rPr>
                              </m:ctrlPr>
                            </m:sSupPr>
                            <m:e>
                              <m:r>
                                <a:rPr lang="en-US" sz="2000" i="1" smtClean="0">
                                  <a:solidFill>
                                    <a:prstClr val="black"/>
                                  </a:solidFill>
                                  <a:latin typeface="Cambria Math" panose="02040503050406030204" pitchFamily="18" charset="0"/>
                                </a:rPr>
                                <m:t>𝑙</m:t>
                              </m:r>
                            </m:e>
                            <m:sup>
                              <m:r>
                                <a:rPr lang="en-US" sz="2000" i="1" smtClean="0">
                                  <a:solidFill>
                                    <a:prstClr val="black"/>
                                  </a:solidFill>
                                  <a:latin typeface="Cambria Math" panose="02040503050406030204" pitchFamily="18" charset="0"/>
                                </a:rPr>
                                <m:t>2</m:t>
                              </m:r>
                            </m:sup>
                          </m:sSup>
                        </m:den>
                      </m:f>
                    </m:oMath>
                  </m:oMathPara>
                </a14:m>
                <a:endParaRPr lang="en-US" sz="2000" dirty="0">
                  <a:solidFill>
                    <a:prstClr val="black"/>
                  </a:solidFill>
                  <a:latin typeface="Gill Sans MT" panose="020B0502020104020203"/>
                </a:endParaRPr>
              </a:p>
            </p:txBody>
          </p:sp>
        </mc:Choice>
        <mc:Fallback xmlns="">
          <p:sp>
            <p:nvSpPr>
              <p:cNvPr id="38" name="TextBox 37">
                <a:extLst>
                  <a:ext uri="{FF2B5EF4-FFF2-40B4-BE49-F238E27FC236}">
                    <a16:creationId xmlns:a16="http://schemas.microsoft.com/office/drawing/2014/main" id="{6A0A12AA-A142-4135-A1F6-AFACB5C3134A}"/>
                  </a:ext>
                </a:extLst>
              </p:cNvPr>
              <p:cNvSpPr txBox="1">
                <a:spLocks noRot="1" noChangeAspect="1" noMove="1" noResize="1" noEditPoints="1" noAdjustHandles="1" noChangeArrowheads="1" noChangeShapeType="1" noTextEdit="1"/>
              </p:cNvSpPr>
              <p:nvPr/>
            </p:nvSpPr>
            <p:spPr>
              <a:xfrm>
                <a:off x="6209373" y="4956440"/>
                <a:ext cx="1501373" cy="638957"/>
              </a:xfrm>
              <a:prstGeom prst="rect">
                <a:avLst/>
              </a:prstGeom>
              <a:blipFill>
                <a:blip r:embed="rId1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605569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11: ANSWER</a:t>
            </a:r>
          </a:p>
        </p:txBody>
      </p:sp>
      <p:sp>
        <p:nvSpPr>
          <p:cNvPr id="34" name="Rectangle 33">
            <a:extLst>
              <a:ext uri="{FF2B5EF4-FFF2-40B4-BE49-F238E27FC236}">
                <a16:creationId xmlns:a16="http://schemas.microsoft.com/office/drawing/2014/main" id="{B8CC5262-F199-44AE-AF83-F884A20CBD00}"/>
              </a:ext>
            </a:extLst>
          </p:cNvPr>
          <p:cNvSpPr/>
          <p:nvPr/>
        </p:nvSpPr>
        <p:spPr>
          <a:xfrm>
            <a:off x="165670" y="767497"/>
            <a:ext cx="1839299" cy="400110"/>
          </a:xfrm>
          <a:prstGeom prst="rect">
            <a:avLst/>
          </a:prstGeom>
        </p:spPr>
        <p:txBody>
          <a:bodyPr wrap="square">
            <a:spAutoFit/>
          </a:bodyPr>
          <a:lstStyle/>
          <a:p>
            <a:r>
              <a:rPr lang="en-US" sz="2000" dirty="0">
                <a:solidFill>
                  <a:prstClr val="black"/>
                </a:solidFill>
                <a:latin typeface="Times New Roman" panose="02020603050405020304" pitchFamily="18" charset="0"/>
                <a:cs typeface="Times New Roman" panose="02020603050405020304" pitchFamily="18" charset="0"/>
              </a:rPr>
              <a:t>For charge 1</a:t>
            </a:r>
            <a:endParaRPr lang="en-GB" sz="2000" dirty="0">
              <a:solidFill>
                <a:prstClr val="black"/>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F6412205-6194-483C-B6BD-45F28A979CE7}"/>
                  </a:ext>
                </a:extLst>
              </p:cNvPr>
              <p:cNvSpPr txBox="1"/>
              <p:nvPr/>
            </p:nvSpPr>
            <p:spPr>
              <a:xfrm>
                <a:off x="478513" y="1200821"/>
                <a:ext cx="853329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solidFill>
                            <a:prstClr val="black"/>
                          </a:solidFill>
                          <a:latin typeface="Cambria Math" panose="02040503050406030204" pitchFamily="18" charset="0"/>
                        </a:rPr>
                        <m:t>𝑓𝑜𝑟</m:t>
                      </m:r>
                      <m:r>
                        <a:rPr lang="en-US" sz="2400" i="1" smtClean="0">
                          <a:solidFill>
                            <a:prstClr val="black"/>
                          </a:solidFill>
                          <a:latin typeface="Cambria Math" panose="02040503050406030204" pitchFamily="18" charset="0"/>
                        </a:rPr>
                        <m:t> </m:t>
                      </m:r>
                      <m:r>
                        <a:rPr lang="en-US" sz="2400" i="1" smtClean="0">
                          <a:solidFill>
                            <a:prstClr val="black"/>
                          </a:solidFill>
                          <a:latin typeface="Cambria Math" panose="02040503050406030204" pitchFamily="18" charset="0"/>
                        </a:rPr>
                        <m:t>𝑡h𝑒</m:t>
                      </m:r>
                      <m:r>
                        <a:rPr lang="en-US" sz="2400" i="1" smtClean="0">
                          <a:solidFill>
                            <a:prstClr val="black"/>
                          </a:solidFill>
                          <a:latin typeface="Cambria Math" panose="02040503050406030204" pitchFamily="18" charset="0"/>
                        </a:rPr>
                        <m:t> </m:t>
                      </m:r>
                      <m:r>
                        <a:rPr lang="en-US" sz="2400" i="1" smtClean="0">
                          <a:solidFill>
                            <a:prstClr val="black"/>
                          </a:solidFill>
                          <a:latin typeface="Cambria Math" panose="02040503050406030204" pitchFamily="18" charset="0"/>
                        </a:rPr>
                        <m:t>𝑠𝑦𝑠𝑡𝑒𝑚</m:t>
                      </m:r>
                      <m:r>
                        <a:rPr lang="en-US" sz="2400" i="1" smtClean="0">
                          <a:solidFill>
                            <a:prstClr val="black"/>
                          </a:solidFill>
                          <a:latin typeface="Cambria Math" panose="02040503050406030204" pitchFamily="18" charset="0"/>
                        </a:rPr>
                        <m:t> </m:t>
                      </m:r>
                      <m:r>
                        <a:rPr lang="en-US" sz="2400" i="1" smtClean="0">
                          <a:solidFill>
                            <a:prstClr val="black"/>
                          </a:solidFill>
                          <a:latin typeface="Cambria Math" panose="02040503050406030204" pitchFamily="18" charset="0"/>
                        </a:rPr>
                        <m:t>𝑡𝑜</m:t>
                      </m:r>
                      <m:r>
                        <a:rPr lang="en-US" sz="2400" i="1" smtClean="0">
                          <a:solidFill>
                            <a:prstClr val="black"/>
                          </a:solidFill>
                          <a:latin typeface="Cambria Math" panose="02040503050406030204" pitchFamily="18" charset="0"/>
                        </a:rPr>
                        <m:t> </m:t>
                      </m:r>
                      <m:r>
                        <a:rPr lang="en-US" sz="2400" i="1" smtClean="0">
                          <a:solidFill>
                            <a:prstClr val="black"/>
                          </a:solidFill>
                          <a:latin typeface="Cambria Math" panose="02040503050406030204" pitchFamily="18" charset="0"/>
                        </a:rPr>
                        <m:t>𝑏𝑒</m:t>
                      </m:r>
                      <m:r>
                        <a:rPr lang="en-US" sz="2400" i="1" smtClean="0">
                          <a:solidFill>
                            <a:prstClr val="black"/>
                          </a:solidFill>
                          <a:latin typeface="Cambria Math" panose="02040503050406030204" pitchFamily="18" charset="0"/>
                        </a:rPr>
                        <m:t> </m:t>
                      </m:r>
                      <m:r>
                        <a:rPr lang="en-US" sz="2400" i="1" smtClean="0">
                          <a:solidFill>
                            <a:prstClr val="black"/>
                          </a:solidFill>
                          <a:latin typeface="Cambria Math" panose="02040503050406030204" pitchFamily="18" charset="0"/>
                        </a:rPr>
                        <m:t>𝑏𝑎𝑙𝑎𝑛𝑐𝑒𝑑</m:t>
                      </m:r>
                      <m:r>
                        <a:rPr lang="en-US" sz="2400" i="1" smtClean="0">
                          <a:solidFill>
                            <a:prstClr val="black"/>
                          </a:solidFill>
                          <a:latin typeface="Cambria Math" panose="02040503050406030204" pitchFamily="18" charset="0"/>
                        </a:rPr>
                        <m:t> </m:t>
                      </m:r>
                      <m:r>
                        <a:rPr lang="en-US" sz="2400" i="1" smtClean="0">
                          <a:solidFill>
                            <a:prstClr val="black"/>
                          </a:solidFill>
                          <a:latin typeface="Cambria Math" panose="02040503050406030204" pitchFamily="18" charset="0"/>
                        </a:rPr>
                        <m:t>𝑡h𝑒</m:t>
                      </m:r>
                      <m:r>
                        <a:rPr lang="en-US" sz="2400" i="1" smtClean="0">
                          <a:solidFill>
                            <a:prstClr val="black"/>
                          </a:solidFill>
                          <a:latin typeface="Cambria Math" panose="02040503050406030204" pitchFamily="18" charset="0"/>
                        </a:rPr>
                        <m:t> </m:t>
                      </m:r>
                      <m:r>
                        <a:rPr lang="en-US" sz="2400" i="1" smtClean="0">
                          <a:solidFill>
                            <a:prstClr val="black"/>
                          </a:solidFill>
                          <a:latin typeface="Cambria Math" panose="02040503050406030204" pitchFamily="18" charset="0"/>
                        </a:rPr>
                        <m:t>𝑛𝑒𝑡</m:t>
                      </m:r>
                      <m:r>
                        <a:rPr lang="en-US" sz="2400" i="1" smtClean="0">
                          <a:solidFill>
                            <a:prstClr val="black"/>
                          </a:solidFill>
                          <a:latin typeface="Cambria Math" panose="02040503050406030204" pitchFamily="18" charset="0"/>
                        </a:rPr>
                        <m:t> </m:t>
                      </m:r>
                      <m:r>
                        <a:rPr lang="en-US" sz="2400" i="1" smtClean="0">
                          <a:solidFill>
                            <a:prstClr val="black"/>
                          </a:solidFill>
                          <a:latin typeface="Cambria Math" panose="02040503050406030204" pitchFamily="18" charset="0"/>
                        </a:rPr>
                        <m:t>𝑓𝑜𝑟𝑐𝑒</m:t>
                      </m:r>
                      <m:r>
                        <a:rPr lang="en-US" sz="2400" i="1" smtClean="0">
                          <a:solidFill>
                            <a:prstClr val="black"/>
                          </a:solidFill>
                          <a:latin typeface="Cambria Math" panose="02040503050406030204" pitchFamily="18" charset="0"/>
                        </a:rPr>
                        <m:t> </m:t>
                      </m:r>
                      <m:r>
                        <a:rPr lang="en-US" sz="2400" i="1" smtClean="0">
                          <a:solidFill>
                            <a:prstClr val="black"/>
                          </a:solidFill>
                          <a:latin typeface="Cambria Math" panose="02040503050406030204" pitchFamily="18" charset="0"/>
                        </a:rPr>
                        <m:t>𝑚𝑢𝑠𝑡</m:t>
                      </m:r>
                      <m:r>
                        <a:rPr lang="en-US" sz="2400" i="1" smtClean="0">
                          <a:solidFill>
                            <a:prstClr val="black"/>
                          </a:solidFill>
                          <a:latin typeface="Cambria Math" panose="02040503050406030204" pitchFamily="18" charset="0"/>
                        </a:rPr>
                        <m:t> </m:t>
                      </m:r>
                      <m:r>
                        <a:rPr lang="en-US" sz="2400" i="1" smtClean="0">
                          <a:solidFill>
                            <a:prstClr val="black"/>
                          </a:solidFill>
                          <a:latin typeface="Cambria Math" panose="02040503050406030204" pitchFamily="18" charset="0"/>
                        </a:rPr>
                        <m:t>𝑏𝑒</m:t>
                      </m:r>
                      <m:r>
                        <a:rPr lang="en-US" sz="2400" i="1" smtClean="0">
                          <a:solidFill>
                            <a:prstClr val="black"/>
                          </a:solidFill>
                          <a:latin typeface="Cambria Math" panose="02040503050406030204" pitchFamily="18" charset="0"/>
                        </a:rPr>
                        <m:t> </m:t>
                      </m:r>
                      <m:r>
                        <a:rPr lang="en-US" sz="2400" i="1" smtClean="0">
                          <a:solidFill>
                            <a:prstClr val="black"/>
                          </a:solidFill>
                          <a:latin typeface="Cambria Math" panose="02040503050406030204" pitchFamily="18" charset="0"/>
                        </a:rPr>
                        <m:t>𝑧𝑒𝑟𝑜</m:t>
                      </m:r>
                      <m:r>
                        <a:rPr lang="en-US" sz="2400" i="1" smtClean="0">
                          <a:solidFill>
                            <a:prstClr val="black"/>
                          </a:solidFill>
                          <a:latin typeface="Cambria Math" panose="02040503050406030204" pitchFamily="18" charset="0"/>
                        </a:rPr>
                        <m:t> (0) </m:t>
                      </m:r>
                    </m:oMath>
                  </m:oMathPara>
                </a14:m>
                <a:endParaRPr lang="en-US" sz="2400" dirty="0">
                  <a:solidFill>
                    <a:prstClr val="black"/>
                  </a:solidFill>
                  <a:latin typeface="Times New Roman" panose="02020603050405020304" pitchFamily="18" charset="0"/>
                  <a:cs typeface="Times New Roman" panose="02020603050405020304" pitchFamily="18" charset="0"/>
                </a:endParaRPr>
              </a:p>
            </p:txBody>
          </p:sp>
        </mc:Choice>
        <mc:Fallback xmlns="">
          <p:sp>
            <p:nvSpPr>
              <p:cNvPr id="39" name="TextBox 38">
                <a:extLst>
                  <a:ext uri="{FF2B5EF4-FFF2-40B4-BE49-F238E27FC236}">
                    <a16:creationId xmlns:a16="http://schemas.microsoft.com/office/drawing/2014/main" id="{F6412205-6194-483C-B6BD-45F28A979CE7}"/>
                  </a:ext>
                </a:extLst>
              </p:cNvPr>
              <p:cNvSpPr txBox="1">
                <a:spLocks noRot="1" noChangeAspect="1" noMove="1" noResize="1" noEditPoints="1" noAdjustHandles="1" noChangeArrowheads="1" noChangeShapeType="1" noTextEdit="1"/>
              </p:cNvSpPr>
              <p:nvPr/>
            </p:nvSpPr>
            <p:spPr>
              <a:xfrm>
                <a:off x="478513" y="1200821"/>
                <a:ext cx="8533298" cy="369332"/>
              </a:xfrm>
              <a:prstGeom prst="rect">
                <a:avLst/>
              </a:prstGeom>
              <a:blipFill>
                <a:blip r:embed="rId2"/>
                <a:stretch>
                  <a:fillRect l="-714" r="-71" b="-344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9AB3B64C-45DF-4334-8849-7F6069C88A8F}"/>
                  </a:ext>
                </a:extLst>
              </p:cNvPr>
              <p:cNvSpPr txBox="1"/>
              <p:nvPr/>
            </p:nvSpPr>
            <p:spPr>
              <a:xfrm>
                <a:off x="2004969" y="1657382"/>
                <a:ext cx="2086277" cy="6390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a:solidFill>
                            <a:prstClr val="black"/>
                          </a:solidFill>
                          <a:latin typeface="Cambria Math" panose="02040503050406030204" pitchFamily="18" charset="0"/>
                          <a:ea typeface="Cambria Math" panose="02040503050406030204" pitchFamily="18" charset="0"/>
                        </a:rPr>
                        <m:t>𝑘</m:t>
                      </m:r>
                      <m:f>
                        <m:fPr>
                          <m:ctrlPr>
                            <a:rPr lang="en-US" sz="2000" i="1" smtClean="0">
                              <a:solidFill>
                                <a:prstClr val="black"/>
                              </a:solidFill>
                              <a:latin typeface="Cambria Math" panose="02040503050406030204" pitchFamily="18" charset="0"/>
                            </a:rPr>
                          </m:ctrlPr>
                        </m:fPr>
                        <m:num>
                          <m:r>
                            <a:rPr lang="en-US" sz="2000" i="1" smtClean="0">
                              <a:solidFill>
                                <a:prstClr val="black"/>
                              </a:solidFill>
                              <a:latin typeface="Cambria Math" panose="02040503050406030204" pitchFamily="18" charset="0"/>
                            </a:rPr>
                            <m:t>𝑄</m:t>
                          </m:r>
                          <m:sSub>
                            <m:sSubPr>
                              <m:ctrlPr>
                                <a:rPr lang="en-US" sz="2000" i="1" smtClean="0">
                                  <a:solidFill>
                                    <a:prstClr val="black"/>
                                  </a:solidFill>
                                  <a:latin typeface="Cambria Math" panose="02040503050406030204" pitchFamily="18" charset="0"/>
                                </a:rPr>
                              </m:ctrlPr>
                            </m:sSubPr>
                            <m:e>
                              <m:r>
                                <a:rPr lang="en-US" sz="2000" i="1" smtClean="0">
                                  <a:solidFill>
                                    <a:prstClr val="black"/>
                                  </a:solidFill>
                                  <a:latin typeface="Cambria Math" panose="02040503050406030204" pitchFamily="18" charset="0"/>
                                </a:rPr>
                                <m:t>𝑄</m:t>
                              </m:r>
                            </m:e>
                            <m:sub>
                              <m:r>
                                <a:rPr lang="en-US" sz="2000" i="1" smtClean="0">
                                  <a:solidFill>
                                    <a:prstClr val="black"/>
                                  </a:solidFill>
                                  <a:latin typeface="Cambria Math" panose="02040503050406030204" pitchFamily="18" charset="0"/>
                                </a:rPr>
                                <m:t>0</m:t>
                              </m:r>
                            </m:sub>
                          </m:sSub>
                        </m:num>
                        <m:den>
                          <m:sSup>
                            <m:sSupPr>
                              <m:ctrlPr>
                                <a:rPr lang="en-US" sz="2000" i="1" smtClean="0">
                                  <a:solidFill>
                                    <a:prstClr val="black"/>
                                  </a:solidFill>
                                  <a:latin typeface="Cambria Math" panose="02040503050406030204" pitchFamily="18" charset="0"/>
                                </a:rPr>
                              </m:ctrlPr>
                            </m:sSupPr>
                            <m:e>
                              <m:r>
                                <a:rPr lang="en-US" sz="2000" i="1" smtClean="0">
                                  <a:solidFill>
                                    <a:prstClr val="black"/>
                                  </a:solidFill>
                                  <a:latin typeface="Cambria Math" panose="02040503050406030204" pitchFamily="18" charset="0"/>
                                </a:rPr>
                                <m:t>𝑥</m:t>
                              </m:r>
                            </m:e>
                            <m:sup>
                              <m:r>
                                <a:rPr lang="en-US" sz="2000" i="1" smtClean="0">
                                  <a:solidFill>
                                    <a:prstClr val="black"/>
                                  </a:solidFill>
                                  <a:latin typeface="Cambria Math" panose="02040503050406030204" pitchFamily="18" charset="0"/>
                                </a:rPr>
                                <m:t>2</m:t>
                              </m:r>
                            </m:sup>
                          </m:sSup>
                        </m:den>
                      </m:f>
                      <m:r>
                        <a:rPr lang="en-US" sz="2000" i="1" smtClean="0">
                          <a:solidFill>
                            <a:prstClr val="black"/>
                          </a:solidFill>
                          <a:latin typeface="Cambria Math" panose="02040503050406030204" pitchFamily="18" charset="0"/>
                        </a:rPr>
                        <m:t>=</m:t>
                      </m:r>
                      <m:r>
                        <a:rPr lang="en-US" sz="2000" i="1">
                          <a:solidFill>
                            <a:prstClr val="black"/>
                          </a:solidFill>
                          <a:latin typeface="Cambria Math" panose="02040503050406030204" pitchFamily="18" charset="0"/>
                          <a:ea typeface="Cambria Math" panose="02040503050406030204" pitchFamily="18" charset="0"/>
                        </a:rPr>
                        <m:t>𝑘</m:t>
                      </m:r>
                      <m:f>
                        <m:fPr>
                          <m:ctrlPr>
                            <a:rPr lang="en-US" sz="2000" i="1">
                              <a:solidFill>
                                <a:prstClr val="black"/>
                              </a:solidFill>
                              <a:latin typeface="Cambria Math" panose="02040503050406030204" pitchFamily="18" charset="0"/>
                            </a:rPr>
                          </m:ctrlPr>
                        </m:fPr>
                        <m:num>
                          <m:r>
                            <a:rPr lang="en-US" sz="2000" i="1">
                              <a:solidFill>
                                <a:prstClr val="black"/>
                              </a:solidFill>
                              <a:latin typeface="Cambria Math" panose="02040503050406030204" pitchFamily="18" charset="0"/>
                            </a:rPr>
                            <m:t>4</m:t>
                          </m:r>
                          <m:sSup>
                            <m:sSupPr>
                              <m:ctrlPr>
                                <a:rPr lang="en-US" sz="2000" i="1">
                                  <a:solidFill>
                                    <a:prstClr val="black"/>
                                  </a:solidFill>
                                  <a:latin typeface="Cambria Math" panose="02040503050406030204" pitchFamily="18" charset="0"/>
                                </a:rPr>
                              </m:ctrlPr>
                            </m:sSupPr>
                            <m:e>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𝑄</m:t>
                                  </m:r>
                                </m:e>
                                <m:sub>
                                  <m:r>
                                    <a:rPr lang="en-US" sz="2000" i="1">
                                      <a:solidFill>
                                        <a:prstClr val="black"/>
                                      </a:solidFill>
                                      <a:latin typeface="Cambria Math" panose="02040503050406030204" pitchFamily="18" charset="0"/>
                                    </a:rPr>
                                    <m:t>0</m:t>
                                  </m:r>
                                </m:sub>
                              </m:sSub>
                            </m:e>
                            <m:sup>
                              <m:r>
                                <a:rPr lang="en-US" sz="2000" i="1">
                                  <a:solidFill>
                                    <a:prstClr val="black"/>
                                  </a:solidFill>
                                  <a:latin typeface="Cambria Math" panose="02040503050406030204" pitchFamily="18" charset="0"/>
                                </a:rPr>
                                <m:t>2</m:t>
                              </m:r>
                            </m:sup>
                          </m:sSup>
                        </m:num>
                        <m:den>
                          <m:sSup>
                            <m:sSupPr>
                              <m:ctrlPr>
                                <a:rPr lang="en-US" sz="2000" i="1">
                                  <a:solidFill>
                                    <a:prstClr val="black"/>
                                  </a:solidFill>
                                  <a:latin typeface="Cambria Math" panose="02040503050406030204" pitchFamily="18" charset="0"/>
                                </a:rPr>
                              </m:ctrlPr>
                            </m:sSupPr>
                            <m:e>
                              <m:r>
                                <a:rPr lang="en-US" sz="2000" i="1">
                                  <a:solidFill>
                                    <a:prstClr val="black"/>
                                  </a:solidFill>
                                  <a:latin typeface="Cambria Math" panose="02040503050406030204" pitchFamily="18" charset="0"/>
                                </a:rPr>
                                <m:t>𝑙</m:t>
                              </m:r>
                            </m:e>
                            <m:sup>
                              <m:r>
                                <a:rPr lang="en-US" sz="2000" i="1">
                                  <a:solidFill>
                                    <a:prstClr val="black"/>
                                  </a:solidFill>
                                  <a:latin typeface="Cambria Math" panose="02040503050406030204" pitchFamily="18" charset="0"/>
                                </a:rPr>
                                <m:t>2</m:t>
                              </m:r>
                            </m:sup>
                          </m:sSup>
                        </m:den>
                      </m:f>
                      <m:r>
                        <a:rPr lang="en-US" sz="2000" i="1" smtClean="0">
                          <a:solidFill>
                            <a:prstClr val="black"/>
                          </a:solidFill>
                          <a:latin typeface="Cambria Math" panose="02040503050406030204" pitchFamily="18" charset="0"/>
                          <a:ea typeface="Cambria Math" panose="02040503050406030204" pitchFamily="18" charset="0"/>
                        </a:rPr>
                        <m:t>→</m:t>
                      </m:r>
                    </m:oMath>
                  </m:oMathPara>
                </a14:m>
                <a:endParaRPr lang="en-US" sz="2000" dirty="0">
                  <a:solidFill>
                    <a:prstClr val="black"/>
                  </a:solidFill>
                  <a:latin typeface="Gill Sans MT" panose="020B0502020104020203"/>
                </a:endParaRPr>
              </a:p>
            </p:txBody>
          </p:sp>
        </mc:Choice>
        <mc:Fallback xmlns="">
          <p:sp>
            <p:nvSpPr>
              <p:cNvPr id="40" name="TextBox 39">
                <a:extLst>
                  <a:ext uri="{FF2B5EF4-FFF2-40B4-BE49-F238E27FC236}">
                    <a16:creationId xmlns:a16="http://schemas.microsoft.com/office/drawing/2014/main" id="{9AB3B64C-45DF-4334-8849-7F6069C88A8F}"/>
                  </a:ext>
                </a:extLst>
              </p:cNvPr>
              <p:cNvSpPr txBox="1">
                <a:spLocks noRot="1" noChangeAspect="1" noMove="1" noResize="1" noEditPoints="1" noAdjustHandles="1" noChangeArrowheads="1" noChangeShapeType="1" noTextEdit="1"/>
              </p:cNvSpPr>
              <p:nvPr/>
            </p:nvSpPr>
            <p:spPr>
              <a:xfrm>
                <a:off x="2004969" y="1657382"/>
                <a:ext cx="2086277" cy="63902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a:extLst>
                  <a:ext uri="{FF2B5EF4-FFF2-40B4-BE49-F238E27FC236}">
                    <a16:creationId xmlns:a16="http://schemas.microsoft.com/office/drawing/2014/main" id="{789BDD16-4068-4CBC-B4E7-604FAE507228}"/>
                  </a:ext>
                </a:extLst>
              </p:cNvPr>
              <p:cNvSpPr/>
              <p:nvPr/>
            </p:nvSpPr>
            <p:spPr>
              <a:xfrm>
                <a:off x="356462" y="1853140"/>
                <a:ext cx="1579600"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𝐹</m:t>
                          </m:r>
                        </m:e>
                        <m:sub>
                          <m:r>
                            <a:rPr lang="en-US" sz="2000" i="1" smtClean="0">
                              <a:solidFill>
                                <a:prstClr val="black"/>
                              </a:solidFill>
                              <a:latin typeface="Cambria Math" panose="02040503050406030204" pitchFamily="18" charset="0"/>
                            </a:rPr>
                            <m:t>1</m:t>
                          </m:r>
                          <m:r>
                            <a:rPr lang="en-US" sz="2000" i="1">
                              <a:solidFill>
                                <a:prstClr val="black"/>
                              </a:solidFill>
                              <a:latin typeface="Cambria Math" panose="02040503050406030204" pitchFamily="18" charset="0"/>
                            </a:rPr>
                            <m:t>2</m:t>
                          </m:r>
                        </m:sub>
                      </m:sSub>
                      <m:r>
                        <a:rPr lang="en-US" sz="2000" smtClean="0">
                          <a:solidFill>
                            <a:prstClr val="black"/>
                          </a:solidFill>
                          <a:latin typeface="Cambria Math" panose="02040503050406030204" pitchFamily="18" charset="0"/>
                        </a:rPr>
                        <m:t>=</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𝐹</m:t>
                          </m:r>
                        </m:e>
                        <m:sub>
                          <m:r>
                            <a:rPr lang="en-US" sz="2000" i="1" smtClean="0">
                              <a:solidFill>
                                <a:prstClr val="black"/>
                              </a:solidFill>
                              <a:latin typeface="Cambria Math" panose="02040503050406030204" pitchFamily="18" charset="0"/>
                            </a:rPr>
                            <m:t>13</m:t>
                          </m:r>
                        </m:sub>
                      </m:sSub>
                      <m:r>
                        <a:rPr lang="en-US" sz="2000" i="1" smtClean="0">
                          <a:solidFill>
                            <a:prstClr val="black"/>
                          </a:solidFill>
                          <a:latin typeface="Cambria Math" panose="02040503050406030204" pitchFamily="18" charset="0"/>
                          <a:ea typeface="Cambria Math" panose="02040503050406030204" pitchFamily="18" charset="0"/>
                        </a:rPr>
                        <m:t>→</m:t>
                      </m:r>
                    </m:oMath>
                  </m:oMathPara>
                </a14:m>
                <a:endParaRPr lang="en-GB" sz="2000" dirty="0">
                  <a:solidFill>
                    <a:prstClr val="black"/>
                  </a:solidFill>
                  <a:latin typeface="Gill Sans MT" panose="020B0502020104020203"/>
                </a:endParaRPr>
              </a:p>
            </p:txBody>
          </p:sp>
        </mc:Choice>
        <mc:Fallback xmlns="">
          <p:sp>
            <p:nvSpPr>
              <p:cNvPr id="41" name="Rectangle 40">
                <a:extLst>
                  <a:ext uri="{FF2B5EF4-FFF2-40B4-BE49-F238E27FC236}">
                    <a16:creationId xmlns:a16="http://schemas.microsoft.com/office/drawing/2014/main" id="{789BDD16-4068-4CBC-B4E7-604FAE507228}"/>
                  </a:ext>
                </a:extLst>
              </p:cNvPr>
              <p:cNvSpPr>
                <a:spLocks noRot="1" noChangeAspect="1" noMove="1" noResize="1" noEditPoints="1" noAdjustHandles="1" noChangeArrowheads="1" noChangeShapeType="1" noTextEdit="1"/>
              </p:cNvSpPr>
              <p:nvPr/>
            </p:nvSpPr>
            <p:spPr>
              <a:xfrm>
                <a:off x="356462" y="1853140"/>
                <a:ext cx="1579600" cy="400110"/>
              </a:xfrm>
              <a:prstGeom prst="rect">
                <a:avLst/>
              </a:prstGeom>
              <a:blipFill>
                <a:blip r:embed="rId4"/>
                <a:stretch>
                  <a:fillRect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AD40FA0E-2145-4E57-871C-CD1415761FF4}"/>
                  </a:ext>
                </a:extLst>
              </p:cNvPr>
              <p:cNvSpPr txBox="1"/>
              <p:nvPr/>
            </p:nvSpPr>
            <p:spPr>
              <a:xfrm>
                <a:off x="4170822" y="1635709"/>
                <a:ext cx="1326004" cy="6175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smtClean="0">
                          <a:solidFill>
                            <a:prstClr val="black"/>
                          </a:solidFill>
                          <a:latin typeface="Cambria Math" panose="02040503050406030204" pitchFamily="18" charset="0"/>
                        </a:rPr>
                        <m:t>𝑄</m:t>
                      </m:r>
                      <m:sSub>
                        <m:sSubPr>
                          <m:ctrlPr>
                            <a:rPr lang="en-US" sz="2000" i="1">
                              <a:solidFill>
                                <a:prstClr val="black"/>
                              </a:solidFill>
                              <a:latin typeface="Cambria Math" panose="02040503050406030204" pitchFamily="18" charset="0"/>
                            </a:rPr>
                          </m:ctrlPr>
                        </m:sSubPr>
                        <m:e>
                          <m:r>
                            <a:rPr lang="en-US" sz="2000" i="1" smtClean="0">
                              <a:solidFill>
                                <a:prstClr val="black"/>
                              </a:solidFill>
                              <a:latin typeface="Cambria Math" panose="02040503050406030204" pitchFamily="18" charset="0"/>
                            </a:rPr>
                            <m:t>=</m:t>
                          </m:r>
                          <m:f>
                            <m:fPr>
                              <m:ctrlPr>
                                <a:rPr lang="en-US" sz="2000" i="1" smtClean="0">
                                  <a:solidFill>
                                    <a:prstClr val="black"/>
                                  </a:solidFill>
                                  <a:latin typeface="Cambria Math" panose="02040503050406030204" pitchFamily="18" charset="0"/>
                                </a:rPr>
                              </m:ctrlPr>
                            </m:fPr>
                            <m:num>
                              <m:r>
                                <a:rPr lang="en-US" sz="2000" i="1" smtClean="0">
                                  <a:solidFill>
                                    <a:prstClr val="black"/>
                                  </a:solidFill>
                                  <a:latin typeface="Cambria Math" panose="02040503050406030204" pitchFamily="18" charset="0"/>
                                </a:rPr>
                                <m:t>4</m:t>
                              </m:r>
                              <m:sSup>
                                <m:sSupPr>
                                  <m:ctrlPr>
                                    <a:rPr lang="en-US" sz="2000" i="1" smtClean="0">
                                      <a:solidFill>
                                        <a:prstClr val="black"/>
                                      </a:solidFill>
                                      <a:latin typeface="Cambria Math" panose="02040503050406030204" pitchFamily="18" charset="0"/>
                                    </a:rPr>
                                  </m:ctrlPr>
                                </m:sSupPr>
                                <m:e>
                                  <m:r>
                                    <a:rPr lang="en-US" sz="2000" i="1" smtClean="0">
                                      <a:solidFill>
                                        <a:prstClr val="black"/>
                                      </a:solidFill>
                                      <a:latin typeface="Cambria Math" panose="02040503050406030204" pitchFamily="18" charset="0"/>
                                    </a:rPr>
                                    <m:t>𝑥</m:t>
                                  </m:r>
                                </m:e>
                                <m:sup>
                                  <m:r>
                                    <a:rPr lang="en-US" sz="2000" i="1" smtClean="0">
                                      <a:solidFill>
                                        <a:prstClr val="black"/>
                                      </a:solidFill>
                                      <a:latin typeface="Cambria Math" panose="02040503050406030204" pitchFamily="18" charset="0"/>
                                    </a:rPr>
                                    <m:t>2</m:t>
                                  </m:r>
                                </m:sup>
                              </m:sSup>
                            </m:num>
                            <m:den>
                              <m:sSup>
                                <m:sSupPr>
                                  <m:ctrlPr>
                                    <a:rPr lang="en-US" sz="2000" i="1" smtClean="0">
                                      <a:solidFill>
                                        <a:prstClr val="black"/>
                                      </a:solidFill>
                                      <a:latin typeface="Cambria Math" panose="02040503050406030204" pitchFamily="18" charset="0"/>
                                    </a:rPr>
                                  </m:ctrlPr>
                                </m:sSupPr>
                                <m:e>
                                  <m:r>
                                    <a:rPr lang="en-US" sz="2000" i="1" smtClean="0">
                                      <a:solidFill>
                                        <a:prstClr val="black"/>
                                      </a:solidFill>
                                      <a:latin typeface="Cambria Math" panose="02040503050406030204" pitchFamily="18" charset="0"/>
                                    </a:rPr>
                                    <m:t>𝑙</m:t>
                                  </m:r>
                                </m:e>
                                <m:sup>
                                  <m:r>
                                    <a:rPr lang="en-US" sz="2000" i="1" smtClean="0">
                                      <a:solidFill>
                                        <a:prstClr val="black"/>
                                      </a:solidFill>
                                      <a:latin typeface="Cambria Math" panose="02040503050406030204" pitchFamily="18" charset="0"/>
                                    </a:rPr>
                                    <m:t>2</m:t>
                                  </m:r>
                                </m:sup>
                              </m:sSup>
                            </m:den>
                          </m:f>
                          <m:r>
                            <a:rPr lang="en-US" sz="2000" i="1">
                              <a:solidFill>
                                <a:prstClr val="black"/>
                              </a:solidFill>
                              <a:latin typeface="Cambria Math" panose="02040503050406030204" pitchFamily="18" charset="0"/>
                            </a:rPr>
                            <m:t>𝑄</m:t>
                          </m:r>
                        </m:e>
                        <m:sub>
                          <m:r>
                            <a:rPr lang="en-US" sz="2000" i="1">
                              <a:solidFill>
                                <a:prstClr val="black"/>
                              </a:solidFill>
                              <a:latin typeface="Cambria Math" panose="02040503050406030204" pitchFamily="18" charset="0"/>
                            </a:rPr>
                            <m:t>0</m:t>
                          </m:r>
                        </m:sub>
                      </m:sSub>
                    </m:oMath>
                  </m:oMathPara>
                </a14:m>
                <a:endParaRPr lang="en-GB" sz="2000" dirty="0">
                  <a:solidFill>
                    <a:prstClr val="black"/>
                  </a:solidFill>
                  <a:latin typeface="Gill Sans MT" panose="020B0502020104020203"/>
                </a:endParaRPr>
              </a:p>
            </p:txBody>
          </p:sp>
        </mc:Choice>
        <mc:Fallback xmlns="">
          <p:sp>
            <p:nvSpPr>
              <p:cNvPr id="42" name="TextBox 41">
                <a:extLst>
                  <a:ext uri="{FF2B5EF4-FFF2-40B4-BE49-F238E27FC236}">
                    <a16:creationId xmlns:a16="http://schemas.microsoft.com/office/drawing/2014/main" id="{AD40FA0E-2145-4E57-871C-CD1415761FF4}"/>
                  </a:ext>
                </a:extLst>
              </p:cNvPr>
              <p:cNvSpPr txBox="1">
                <a:spLocks noRot="1" noChangeAspect="1" noMove="1" noResize="1" noEditPoints="1" noAdjustHandles="1" noChangeArrowheads="1" noChangeShapeType="1" noTextEdit="1"/>
              </p:cNvSpPr>
              <p:nvPr/>
            </p:nvSpPr>
            <p:spPr>
              <a:xfrm>
                <a:off x="4170822" y="1635709"/>
                <a:ext cx="1326004" cy="617541"/>
              </a:xfrm>
              <a:prstGeom prst="rect">
                <a:avLst/>
              </a:prstGeom>
              <a:blipFill>
                <a:blip r:embed="rId5"/>
                <a:stretch>
                  <a:fillRect/>
                </a:stretch>
              </a:blipFill>
            </p:spPr>
            <p:txBody>
              <a:bodyPr/>
              <a:lstStyle/>
              <a:p>
                <a:r>
                  <a:rPr lang="en-US">
                    <a:noFill/>
                  </a:rPr>
                  <a:t> </a:t>
                </a:r>
              </a:p>
            </p:txBody>
          </p:sp>
        </mc:Fallback>
      </mc:AlternateContent>
      <p:sp>
        <p:nvSpPr>
          <p:cNvPr id="43" name="TextBox 42">
            <a:extLst>
              <a:ext uri="{FF2B5EF4-FFF2-40B4-BE49-F238E27FC236}">
                <a16:creationId xmlns:a16="http://schemas.microsoft.com/office/drawing/2014/main" id="{EDD951E1-C4AA-40E8-BEF4-96AF03CF7C9A}"/>
              </a:ext>
            </a:extLst>
          </p:cNvPr>
          <p:cNvSpPr txBox="1"/>
          <p:nvPr/>
        </p:nvSpPr>
        <p:spPr>
          <a:xfrm>
            <a:off x="5775280" y="1748361"/>
            <a:ext cx="1513288" cy="400110"/>
          </a:xfrm>
          <a:prstGeom prst="rect">
            <a:avLst/>
          </a:prstGeom>
          <a:noFill/>
        </p:spPr>
        <p:txBody>
          <a:bodyPr wrap="square" rtlCol="0">
            <a:spAutoFit/>
          </a:bodyPr>
          <a:lstStyle/>
          <a:p>
            <a:r>
              <a:rPr lang="en-GB" sz="2000" dirty="0">
                <a:solidFill>
                  <a:prstClr val="black"/>
                </a:solidFill>
                <a:latin typeface="Gill Sans MT" panose="020B0502020104020203"/>
              </a:rPr>
              <a:t>…… </a:t>
            </a:r>
            <a:r>
              <a:rPr lang="en-GB" sz="2000" dirty="0">
                <a:solidFill>
                  <a:prstClr val="black"/>
                </a:solidFill>
                <a:latin typeface="Adobe Devanagari" panose="02040503050201020203" pitchFamily="18" charset="0"/>
                <a:cs typeface="Adobe Devanagari" panose="02040503050201020203" pitchFamily="18" charset="0"/>
              </a:rPr>
              <a:t>(1)</a:t>
            </a:r>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CC79CCE8-CD02-43B2-BF58-721FBE125978}"/>
                  </a:ext>
                </a:extLst>
              </p:cNvPr>
              <p:cNvSpPr txBox="1"/>
              <p:nvPr/>
            </p:nvSpPr>
            <p:spPr>
              <a:xfrm>
                <a:off x="2062689" y="2810249"/>
                <a:ext cx="2417032" cy="68249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a:solidFill>
                            <a:prstClr val="black"/>
                          </a:solidFill>
                          <a:latin typeface="Cambria Math" panose="02040503050406030204" pitchFamily="18" charset="0"/>
                          <a:ea typeface="Cambria Math" panose="02040503050406030204" pitchFamily="18" charset="0"/>
                        </a:rPr>
                        <m:t>𝑘</m:t>
                      </m:r>
                      <m:f>
                        <m:fPr>
                          <m:ctrlPr>
                            <a:rPr lang="en-US" sz="2000" i="1">
                              <a:solidFill>
                                <a:prstClr val="black"/>
                              </a:solidFill>
                              <a:latin typeface="Cambria Math" panose="02040503050406030204" pitchFamily="18" charset="0"/>
                            </a:rPr>
                          </m:ctrlPr>
                        </m:fPr>
                        <m:num>
                          <m:r>
                            <a:rPr lang="en-US" sz="2000" i="1">
                              <a:solidFill>
                                <a:prstClr val="black"/>
                              </a:solidFill>
                              <a:latin typeface="Cambria Math" panose="02040503050406030204" pitchFamily="18" charset="0"/>
                            </a:rPr>
                            <m:t>4</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𝑄𝑄</m:t>
                              </m:r>
                            </m:e>
                            <m:sub>
                              <m:r>
                                <a:rPr lang="en-US" sz="2000" i="1">
                                  <a:solidFill>
                                    <a:prstClr val="black"/>
                                  </a:solidFill>
                                  <a:latin typeface="Cambria Math" panose="02040503050406030204" pitchFamily="18" charset="0"/>
                                </a:rPr>
                                <m:t>0</m:t>
                              </m:r>
                            </m:sub>
                          </m:sSub>
                        </m:num>
                        <m:den>
                          <m:sSup>
                            <m:sSupPr>
                              <m:ctrlPr>
                                <a:rPr lang="en-US" sz="2000" i="1">
                                  <a:solidFill>
                                    <a:prstClr val="black"/>
                                  </a:solidFill>
                                  <a:latin typeface="Cambria Math" panose="02040503050406030204" pitchFamily="18" charset="0"/>
                                </a:rPr>
                              </m:ctrlPr>
                            </m:sSupPr>
                            <m:e>
                              <m:d>
                                <m:dPr>
                                  <m:ctrlPr>
                                    <a:rPr lang="en-US" sz="2000" i="1">
                                      <a:solidFill>
                                        <a:prstClr val="black"/>
                                      </a:solidFill>
                                      <a:latin typeface="Cambria Math" panose="02040503050406030204" pitchFamily="18" charset="0"/>
                                    </a:rPr>
                                  </m:ctrlPr>
                                </m:dPr>
                                <m:e>
                                  <m:r>
                                    <a:rPr lang="en-US" sz="2000" i="1">
                                      <a:solidFill>
                                        <a:prstClr val="black"/>
                                      </a:solidFill>
                                      <a:latin typeface="Cambria Math" panose="02040503050406030204" pitchFamily="18" charset="0"/>
                                    </a:rPr>
                                    <m:t>𝑙</m:t>
                                  </m:r>
                                  <m:r>
                                    <a:rPr lang="en-US" sz="2000" i="1">
                                      <a:solidFill>
                                        <a:prstClr val="black"/>
                                      </a:solidFill>
                                      <a:latin typeface="Cambria Math" panose="02040503050406030204" pitchFamily="18" charset="0"/>
                                    </a:rPr>
                                    <m:t>−</m:t>
                                  </m:r>
                                  <m:r>
                                    <a:rPr lang="en-US" sz="2000" i="1">
                                      <a:solidFill>
                                        <a:prstClr val="black"/>
                                      </a:solidFill>
                                      <a:latin typeface="Cambria Math" panose="02040503050406030204" pitchFamily="18" charset="0"/>
                                    </a:rPr>
                                    <m:t>𝑥</m:t>
                                  </m:r>
                                </m:e>
                              </m:d>
                            </m:e>
                            <m:sup>
                              <m:r>
                                <a:rPr lang="en-US" sz="2000" i="1">
                                  <a:solidFill>
                                    <a:prstClr val="black"/>
                                  </a:solidFill>
                                  <a:latin typeface="Cambria Math" panose="02040503050406030204" pitchFamily="18" charset="0"/>
                                </a:rPr>
                                <m:t>2</m:t>
                              </m:r>
                            </m:sup>
                          </m:sSup>
                        </m:den>
                      </m:f>
                      <m:r>
                        <a:rPr lang="en-US" sz="2000" smtClean="0">
                          <a:solidFill>
                            <a:prstClr val="black"/>
                          </a:solidFill>
                          <a:latin typeface="Cambria Math" panose="02040503050406030204" pitchFamily="18" charset="0"/>
                        </a:rPr>
                        <m:t>=</m:t>
                      </m:r>
                      <m:r>
                        <a:rPr lang="en-US" sz="2000" i="1">
                          <a:solidFill>
                            <a:prstClr val="black"/>
                          </a:solidFill>
                          <a:latin typeface="Cambria Math" panose="02040503050406030204" pitchFamily="18" charset="0"/>
                          <a:ea typeface="Cambria Math" panose="02040503050406030204" pitchFamily="18" charset="0"/>
                        </a:rPr>
                        <m:t>𝑘</m:t>
                      </m:r>
                      <m:f>
                        <m:fPr>
                          <m:ctrlPr>
                            <a:rPr lang="en-US" sz="2000" i="1">
                              <a:solidFill>
                                <a:prstClr val="black"/>
                              </a:solidFill>
                              <a:latin typeface="Cambria Math" panose="02040503050406030204" pitchFamily="18" charset="0"/>
                            </a:rPr>
                          </m:ctrlPr>
                        </m:fPr>
                        <m:num>
                          <m:r>
                            <a:rPr lang="en-US" sz="2000" i="1">
                              <a:solidFill>
                                <a:prstClr val="black"/>
                              </a:solidFill>
                              <a:latin typeface="Cambria Math" panose="02040503050406030204" pitchFamily="18" charset="0"/>
                            </a:rPr>
                            <m:t>4</m:t>
                          </m:r>
                          <m:sSup>
                            <m:sSupPr>
                              <m:ctrlPr>
                                <a:rPr lang="en-US" sz="2000" i="1">
                                  <a:solidFill>
                                    <a:prstClr val="black"/>
                                  </a:solidFill>
                                  <a:latin typeface="Cambria Math" panose="02040503050406030204" pitchFamily="18" charset="0"/>
                                </a:rPr>
                              </m:ctrlPr>
                            </m:sSupPr>
                            <m:e>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𝑄</m:t>
                                  </m:r>
                                </m:e>
                                <m:sub>
                                  <m:r>
                                    <a:rPr lang="en-US" sz="2000" i="1">
                                      <a:solidFill>
                                        <a:prstClr val="black"/>
                                      </a:solidFill>
                                      <a:latin typeface="Cambria Math" panose="02040503050406030204" pitchFamily="18" charset="0"/>
                                    </a:rPr>
                                    <m:t>0</m:t>
                                  </m:r>
                                </m:sub>
                              </m:sSub>
                            </m:e>
                            <m:sup>
                              <m:r>
                                <a:rPr lang="en-US" sz="2000" i="1">
                                  <a:solidFill>
                                    <a:prstClr val="black"/>
                                  </a:solidFill>
                                  <a:latin typeface="Cambria Math" panose="02040503050406030204" pitchFamily="18" charset="0"/>
                                </a:rPr>
                                <m:t>2</m:t>
                              </m:r>
                            </m:sup>
                          </m:sSup>
                        </m:num>
                        <m:den>
                          <m:sSup>
                            <m:sSupPr>
                              <m:ctrlPr>
                                <a:rPr lang="en-US" sz="2000" i="1">
                                  <a:solidFill>
                                    <a:prstClr val="black"/>
                                  </a:solidFill>
                                  <a:latin typeface="Cambria Math" panose="02040503050406030204" pitchFamily="18" charset="0"/>
                                </a:rPr>
                              </m:ctrlPr>
                            </m:sSupPr>
                            <m:e>
                              <m:r>
                                <a:rPr lang="en-US" sz="2000" i="1">
                                  <a:solidFill>
                                    <a:prstClr val="black"/>
                                  </a:solidFill>
                                  <a:latin typeface="Cambria Math" panose="02040503050406030204" pitchFamily="18" charset="0"/>
                                </a:rPr>
                                <m:t>𝑙</m:t>
                              </m:r>
                            </m:e>
                            <m:sup>
                              <m:r>
                                <a:rPr lang="en-US" sz="2000" i="1">
                                  <a:solidFill>
                                    <a:prstClr val="black"/>
                                  </a:solidFill>
                                  <a:latin typeface="Cambria Math" panose="02040503050406030204" pitchFamily="18" charset="0"/>
                                </a:rPr>
                                <m:t>2</m:t>
                              </m:r>
                            </m:sup>
                          </m:sSup>
                        </m:den>
                      </m:f>
                      <m:r>
                        <a:rPr lang="en-US" sz="2000" i="1" smtClean="0">
                          <a:solidFill>
                            <a:prstClr val="black"/>
                          </a:solidFill>
                          <a:latin typeface="Cambria Math" panose="02040503050406030204" pitchFamily="18" charset="0"/>
                          <a:ea typeface="Cambria Math" panose="02040503050406030204" pitchFamily="18" charset="0"/>
                        </a:rPr>
                        <m:t>→</m:t>
                      </m:r>
                    </m:oMath>
                  </m:oMathPara>
                </a14:m>
                <a:endParaRPr lang="en-US" sz="2000" dirty="0">
                  <a:solidFill>
                    <a:prstClr val="black"/>
                  </a:solidFill>
                  <a:latin typeface="Gill Sans MT" panose="020B0502020104020203"/>
                </a:endParaRPr>
              </a:p>
            </p:txBody>
          </p:sp>
        </mc:Choice>
        <mc:Fallback xmlns="">
          <p:sp>
            <p:nvSpPr>
              <p:cNvPr id="44" name="TextBox 43">
                <a:extLst>
                  <a:ext uri="{FF2B5EF4-FFF2-40B4-BE49-F238E27FC236}">
                    <a16:creationId xmlns:a16="http://schemas.microsoft.com/office/drawing/2014/main" id="{CC79CCE8-CD02-43B2-BF58-721FBE125978}"/>
                  </a:ext>
                </a:extLst>
              </p:cNvPr>
              <p:cNvSpPr txBox="1">
                <a:spLocks noRot="1" noChangeAspect="1" noMove="1" noResize="1" noEditPoints="1" noAdjustHandles="1" noChangeArrowheads="1" noChangeShapeType="1" noTextEdit="1"/>
              </p:cNvSpPr>
              <p:nvPr/>
            </p:nvSpPr>
            <p:spPr>
              <a:xfrm>
                <a:off x="2062689" y="2810249"/>
                <a:ext cx="2417032" cy="68249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Rectangle 44">
                <a:extLst>
                  <a:ext uri="{FF2B5EF4-FFF2-40B4-BE49-F238E27FC236}">
                    <a16:creationId xmlns:a16="http://schemas.microsoft.com/office/drawing/2014/main" id="{01861B8D-A0DC-401D-94FC-3FB51FCC5CBF}"/>
                  </a:ext>
                </a:extLst>
              </p:cNvPr>
              <p:cNvSpPr/>
              <p:nvPr/>
            </p:nvSpPr>
            <p:spPr>
              <a:xfrm>
                <a:off x="519171" y="3032796"/>
                <a:ext cx="1505156"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𝐹</m:t>
                          </m:r>
                        </m:e>
                        <m:sub>
                          <m:r>
                            <a:rPr lang="en-US" sz="2000" i="1">
                              <a:solidFill>
                                <a:prstClr val="black"/>
                              </a:solidFill>
                              <a:latin typeface="Cambria Math" panose="02040503050406030204" pitchFamily="18" charset="0"/>
                            </a:rPr>
                            <m:t>2</m:t>
                          </m:r>
                          <m:r>
                            <a:rPr lang="en-US" sz="2000" i="1" smtClean="0">
                              <a:solidFill>
                                <a:prstClr val="black"/>
                              </a:solidFill>
                              <a:latin typeface="Cambria Math" panose="02040503050406030204" pitchFamily="18" charset="0"/>
                            </a:rPr>
                            <m:t>3</m:t>
                          </m:r>
                        </m:sub>
                      </m:sSub>
                      <m:r>
                        <a:rPr lang="en-US" sz="2000" smtClean="0">
                          <a:solidFill>
                            <a:prstClr val="black"/>
                          </a:solidFill>
                          <a:latin typeface="Cambria Math" panose="02040503050406030204" pitchFamily="18" charset="0"/>
                        </a:rPr>
                        <m:t>=</m:t>
                      </m:r>
                      <m:sSub>
                        <m:sSubPr>
                          <m:ctrlPr>
                            <a:rPr lang="en-US" sz="2000" i="1">
                              <a:solidFill>
                                <a:prstClr val="black"/>
                              </a:solidFill>
                              <a:latin typeface="Cambria Math" panose="02040503050406030204" pitchFamily="18" charset="0"/>
                            </a:rPr>
                          </m:ctrlPr>
                        </m:sSubPr>
                        <m:e>
                          <m:r>
                            <a:rPr lang="en-US" sz="2000" i="1" smtClean="0">
                              <a:solidFill>
                                <a:prstClr val="black"/>
                              </a:solidFill>
                              <a:latin typeface="Cambria Math" panose="02040503050406030204" pitchFamily="18" charset="0"/>
                            </a:rPr>
                            <m:t> </m:t>
                          </m:r>
                          <m:r>
                            <a:rPr lang="en-US" sz="2000" i="1">
                              <a:solidFill>
                                <a:prstClr val="black"/>
                              </a:solidFill>
                              <a:latin typeface="Cambria Math" panose="02040503050406030204" pitchFamily="18" charset="0"/>
                            </a:rPr>
                            <m:t>𝐹</m:t>
                          </m:r>
                        </m:e>
                        <m:sub>
                          <m:r>
                            <a:rPr lang="en-US" sz="2000" i="1" smtClean="0">
                              <a:solidFill>
                                <a:prstClr val="black"/>
                              </a:solidFill>
                              <a:latin typeface="Cambria Math" panose="02040503050406030204" pitchFamily="18" charset="0"/>
                            </a:rPr>
                            <m:t>21</m:t>
                          </m:r>
                        </m:sub>
                      </m:sSub>
                      <m:r>
                        <a:rPr lang="en-US" sz="2000" i="1" smtClean="0">
                          <a:solidFill>
                            <a:prstClr val="black"/>
                          </a:solidFill>
                          <a:latin typeface="Cambria Math" panose="02040503050406030204" pitchFamily="18" charset="0"/>
                          <a:ea typeface="Cambria Math" panose="02040503050406030204" pitchFamily="18" charset="0"/>
                        </a:rPr>
                        <m:t>→</m:t>
                      </m:r>
                    </m:oMath>
                  </m:oMathPara>
                </a14:m>
                <a:endParaRPr lang="en-GB" sz="2000" dirty="0">
                  <a:solidFill>
                    <a:prstClr val="black"/>
                  </a:solidFill>
                  <a:latin typeface="Gill Sans MT" panose="020B0502020104020203"/>
                </a:endParaRPr>
              </a:p>
            </p:txBody>
          </p:sp>
        </mc:Choice>
        <mc:Fallback xmlns="">
          <p:sp>
            <p:nvSpPr>
              <p:cNvPr id="45" name="Rectangle 44">
                <a:extLst>
                  <a:ext uri="{FF2B5EF4-FFF2-40B4-BE49-F238E27FC236}">
                    <a16:creationId xmlns:a16="http://schemas.microsoft.com/office/drawing/2014/main" id="{01861B8D-A0DC-401D-94FC-3FB51FCC5CBF}"/>
                  </a:ext>
                </a:extLst>
              </p:cNvPr>
              <p:cNvSpPr>
                <a:spLocks noRot="1" noChangeAspect="1" noMove="1" noResize="1" noEditPoints="1" noAdjustHandles="1" noChangeArrowheads="1" noChangeShapeType="1" noTextEdit="1"/>
              </p:cNvSpPr>
              <p:nvPr/>
            </p:nvSpPr>
            <p:spPr>
              <a:xfrm>
                <a:off x="519171" y="3032796"/>
                <a:ext cx="1505156" cy="400110"/>
              </a:xfrm>
              <a:prstGeom prst="rect">
                <a:avLst/>
              </a:prstGeom>
              <a:blipFill>
                <a:blip r:embed="rId7"/>
                <a:stretch>
                  <a:fillRect b="-3077"/>
                </a:stretch>
              </a:blipFill>
            </p:spPr>
            <p:txBody>
              <a:bodyPr/>
              <a:lstStyle/>
              <a:p>
                <a:r>
                  <a:rPr lang="en-US">
                    <a:noFill/>
                  </a:rPr>
                  <a:t> </a:t>
                </a:r>
              </a:p>
            </p:txBody>
          </p:sp>
        </mc:Fallback>
      </mc:AlternateContent>
      <p:sp>
        <p:nvSpPr>
          <p:cNvPr id="46" name="Rectangle 45">
            <a:extLst>
              <a:ext uri="{FF2B5EF4-FFF2-40B4-BE49-F238E27FC236}">
                <a16:creationId xmlns:a16="http://schemas.microsoft.com/office/drawing/2014/main" id="{42A8734E-DC2D-44A7-97FE-7168B64E5DB7}"/>
              </a:ext>
            </a:extLst>
          </p:cNvPr>
          <p:cNvSpPr/>
          <p:nvPr/>
        </p:nvSpPr>
        <p:spPr>
          <a:xfrm>
            <a:off x="308353" y="2427259"/>
            <a:ext cx="1553931" cy="400110"/>
          </a:xfrm>
          <a:prstGeom prst="rect">
            <a:avLst/>
          </a:prstGeom>
        </p:spPr>
        <p:txBody>
          <a:bodyPr wrap="square">
            <a:spAutoFit/>
          </a:bodyPr>
          <a:lstStyle/>
          <a:p>
            <a:r>
              <a:rPr lang="en-US" sz="2000" dirty="0">
                <a:solidFill>
                  <a:prstClr val="black"/>
                </a:solidFill>
                <a:latin typeface="Times New Roman" panose="02020603050405020304" pitchFamily="18" charset="0"/>
                <a:cs typeface="Times New Roman" panose="02020603050405020304" pitchFamily="18" charset="0"/>
              </a:rPr>
              <a:t>For charge 2</a:t>
            </a:r>
            <a:endParaRPr lang="en-GB" sz="2000" dirty="0">
              <a:solidFill>
                <a:prstClr val="black"/>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A7ED5708-A77E-401B-A9DF-08938ACF19D4}"/>
                  </a:ext>
                </a:extLst>
              </p:cNvPr>
              <p:cNvSpPr txBox="1"/>
              <p:nvPr/>
            </p:nvSpPr>
            <p:spPr>
              <a:xfrm>
                <a:off x="4664281" y="2842725"/>
                <a:ext cx="1786195" cy="6175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smtClean="0">
                          <a:solidFill>
                            <a:prstClr val="black"/>
                          </a:solidFill>
                          <a:latin typeface="Cambria Math" panose="02040503050406030204" pitchFamily="18" charset="0"/>
                        </a:rPr>
                        <m:t>𝑄</m:t>
                      </m:r>
                      <m:r>
                        <a:rPr lang="en-US" sz="2000" i="1" smtClean="0">
                          <a:solidFill>
                            <a:prstClr val="black"/>
                          </a:solidFill>
                          <a:latin typeface="Cambria Math" panose="02040503050406030204" pitchFamily="18" charset="0"/>
                        </a:rPr>
                        <m:t>=</m:t>
                      </m:r>
                      <m:f>
                        <m:fPr>
                          <m:ctrlPr>
                            <a:rPr lang="en-US" sz="2000" i="1" smtClean="0">
                              <a:solidFill>
                                <a:prstClr val="black"/>
                              </a:solidFill>
                              <a:latin typeface="Cambria Math" panose="02040503050406030204" pitchFamily="18" charset="0"/>
                            </a:rPr>
                          </m:ctrlPr>
                        </m:fPr>
                        <m:num>
                          <m:sSup>
                            <m:sSupPr>
                              <m:ctrlPr>
                                <a:rPr lang="en-US" sz="2000" i="1" smtClean="0">
                                  <a:solidFill>
                                    <a:prstClr val="black"/>
                                  </a:solidFill>
                                  <a:latin typeface="Cambria Math" panose="02040503050406030204" pitchFamily="18" charset="0"/>
                                </a:rPr>
                              </m:ctrlPr>
                            </m:sSupPr>
                            <m:e>
                              <m:d>
                                <m:dPr>
                                  <m:ctrlPr>
                                    <a:rPr lang="en-US" sz="2000" i="1" smtClean="0">
                                      <a:solidFill>
                                        <a:prstClr val="black"/>
                                      </a:solidFill>
                                      <a:latin typeface="Cambria Math" panose="02040503050406030204" pitchFamily="18" charset="0"/>
                                    </a:rPr>
                                  </m:ctrlPr>
                                </m:dPr>
                                <m:e>
                                  <m:r>
                                    <a:rPr lang="en-US" sz="2000" i="1" smtClean="0">
                                      <a:solidFill>
                                        <a:prstClr val="black"/>
                                      </a:solidFill>
                                      <a:latin typeface="Cambria Math" panose="02040503050406030204" pitchFamily="18" charset="0"/>
                                    </a:rPr>
                                    <m:t>𝑙</m:t>
                                  </m:r>
                                  <m:r>
                                    <a:rPr lang="en-US" sz="2000" i="1" smtClean="0">
                                      <a:solidFill>
                                        <a:prstClr val="black"/>
                                      </a:solidFill>
                                      <a:latin typeface="Cambria Math" panose="02040503050406030204" pitchFamily="18" charset="0"/>
                                    </a:rPr>
                                    <m:t>−</m:t>
                                  </m:r>
                                  <m:r>
                                    <a:rPr lang="en-US" sz="2000" i="1" smtClean="0">
                                      <a:solidFill>
                                        <a:prstClr val="black"/>
                                      </a:solidFill>
                                      <a:latin typeface="Cambria Math" panose="02040503050406030204" pitchFamily="18" charset="0"/>
                                    </a:rPr>
                                    <m:t>𝑥</m:t>
                                  </m:r>
                                </m:e>
                              </m:d>
                            </m:e>
                            <m:sup>
                              <m:r>
                                <a:rPr lang="en-US" sz="2000" i="1" smtClean="0">
                                  <a:solidFill>
                                    <a:prstClr val="black"/>
                                  </a:solidFill>
                                  <a:latin typeface="Cambria Math" panose="02040503050406030204" pitchFamily="18" charset="0"/>
                                </a:rPr>
                                <m:t>2</m:t>
                              </m:r>
                            </m:sup>
                          </m:sSup>
                        </m:num>
                        <m:den>
                          <m:sSup>
                            <m:sSupPr>
                              <m:ctrlPr>
                                <a:rPr lang="en-US" sz="2000" i="1" smtClean="0">
                                  <a:solidFill>
                                    <a:prstClr val="black"/>
                                  </a:solidFill>
                                  <a:latin typeface="Cambria Math" panose="02040503050406030204" pitchFamily="18" charset="0"/>
                                </a:rPr>
                              </m:ctrlPr>
                            </m:sSupPr>
                            <m:e>
                              <m:r>
                                <a:rPr lang="en-US" sz="2000" i="1" smtClean="0">
                                  <a:solidFill>
                                    <a:prstClr val="black"/>
                                  </a:solidFill>
                                  <a:latin typeface="Cambria Math" panose="02040503050406030204" pitchFamily="18" charset="0"/>
                                </a:rPr>
                                <m:t>𝑙</m:t>
                              </m:r>
                            </m:e>
                            <m:sup>
                              <m:r>
                                <a:rPr lang="en-US" sz="2000" i="1" smtClean="0">
                                  <a:solidFill>
                                    <a:prstClr val="black"/>
                                  </a:solidFill>
                                  <a:latin typeface="Cambria Math" panose="02040503050406030204" pitchFamily="18" charset="0"/>
                                </a:rPr>
                                <m:t>2</m:t>
                              </m:r>
                            </m:sup>
                          </m:sSup>
                        </m:den>
                      </m:f>
                      <m:sSub>
                        <m:sSubPr>
                          <m:ctrlPr>
                            <a:rPr lang="en-US" sz="2000" i="1" smtClean="0">
                              <a:solidFill>
                                <a:prstClr val="black"/>
                              </a:solidFill>
                              <a:latin typeface="Cambria Math" panose="02040503050406030204" pitchFamily="18" charset="0"/>
                            </a:rPr>
                          </m:ctrlPr>
                        </m:sSubPr>
                        <m:e>
                          <m:r>
                            <a:rPr lang="en-US" sz="2000" i="1" smtClean="0">
                              <a:solidFill>
                                <a:prstClr val="black"/>
                              </a:solidFill>
                              <a:latin typeface="Cambria Math" panose="02040503050406030204" pitchFamily="18" charset="0"/>
                            </a:rPr>
                            <m:t>𝑄</m:t>
                          </m:r>
                        </m:e>
                        <m:sub>
                          <m:r>
                            <a:rPr lang="en-US" sz="2000" i="1" smtClean="0">
                              <a:solidFill>
                                <a:prstClr val="black"/>
                              </a:solidFill>
                              <a:latin typeface="Cambria Math" panose="02040503050406030204" pitchFamily="18" charset="0"/>
                            </a:rPr>
                            <m:t>0</m:t>
                          </m:r>
                        </m:sub>
                      </m:sSub>
                    </m:oMath>
                  </m:oMathPara>
                </a14:m>
                <a:endParaRPr lang="en-GB" sz="2000" dirty="0">
                  <a:solidFill>
                    <a:prstClr val="black"/>
                  </a:solidFill>
                  <a:latin typeface="Gill Sans MT" panose="020B0502020104020203"/>
                </a:endParaRPr>
              </a:p>
            </p:txBody>
          </p:sp>
        </mc:Choice>
        <mc:Fallback xmlns="">
          <p:sp>
            <p:nvSpPr>
              <p:cNvPr id="47" name="TextBox 46">
                <a:extLst>
                  <a:ext uri="{FF2B5EF4-FFF2-40B4-BE49-F238E27FC236}">
                    <a16:creationId xmlns:a16="http://schemas.microsoft.com/office/drawing/2014/main" id="{A7ED5708-A77E-401B-A9DF-08938ACF19D4}"/>
                  </a:ext>
                </a:extLst>
              </p:cNvPr>
              <p:cNvSpPr txBox="1">
                <a:spLocks noRot="1" noChangeAspect="1" noMove="1" noResize="1" noEditPoints="1" noAdjustHandles="1" noChangeArrowheads="1" noChangeShapeType="1" noTextEdit="1"/>
              </p:cNvSpPr>
              <p:nvPr/>
            </p:nvSpPr>
            <p:spPr>
              <a:xfrm>
                <a:off x="4664281" y="2842725"/>
                <a:ext cx="1786195" cy="617541"/>
              </a:xfrm>
              <a:prstGeom prst="rect">
                <a:avLst/>
              </a:prstGeom>
              <a:blipFill>
                <a:blip r:embed="rId8"/>
                <a:stretch>
                  <a:fillRect/>
                </a:stretch>
              </a:blipFill>
            </p:spPr>
            <p:txBody>
              <a:bodyPr/>
              <a:lstStyle/>
              <a:p>
                <a:r>
                  <a:rPr lang="en-US">
                    <a:noFill/>
                  </a:rPr>
                  <a:t> </a:t>
                </a:r>
              </a:p>
            </p:txBody>
          </p:sp>
        </mc:Fallback>
      </mc:AlternateContent>
      <p:sp>
        <p:nvSpPr>
          <p:cNvPr id="48" name="TextBox 47">
            <a:extLst>
              <a:ext uri="{FF2B5EF4-FFF2-40B4-BE49-F238E27FC236}">
                <a16:creationId xmlns:a16="http://schemas.microsoft.com/office/drawing/2014/main" id="{7716BDCC-9F4D-4A34-850C-62603746FB13}"/>
              </a:ext>
            </a:extLst>
          </p:cNvPr>
          <p:cNvSpPr txBox="1"/>
          <p:nvPr/>
        </p:nvSpPr>
        <p:spPr>
          <a:xfrm>
            <a:off x="6509879" y="2951441"/>
            <a:ext cx="1142864" cy="400110"/>
          </a:xfrm>
          <a:prstGeom prst="rect">
            <a:avLst/>
          </a:prstGeom>
          <a:noFill/>
        </p:spPr>
        <p:txBody>
          <a:bodyPr wrap="square" rtlCol="0">
            <a:spAutoFit/>
          </a:bodyPr>
          <a:lstStyle/>
          <a:p>
            <a:r>
              <a:rPr lang="en-GB" sz="2000" dirty="0">
                <a:solidFill>
                  <a:prstClr val="black"/>
                </a:solidFill>
                <a:latin typeface="Gill Sans MT" panose="020B0502020104020203"/>
              </a:rPr>
              <a:t>…… </a:t>
            </a:r>
            <a:r>
              <a:rPr lang="en-GB" sz="2000" dirty="0">
                <a:solidFill>
                  <a:prstClr val="black"/>
                </a:solidFill>
                <a:latin typeface="Adobe Devanagari" panose="02040503050201020203" pitchFamily="18" charset="0"/>
                <a:cs typeface="Adobe Devanagari" panose="02040503050201020203" pitchFamily="18" charset="0"/>
              </a:rPr>
              <a:t>(2)</a:t>
            </a:r>
          </a:p>
        </p:txBody>
      </p:sp>
      <p:sp>
        <p:nvSpPr>
          <p:cNvPr id="49" name="TextBox 48">
            <a:extLst>
              <a:ext uri="{FF2B5EF4-FFF2-40B4-BE49-F238E27FC236}">
                <a16:creationId xmlns:a16="http://schemas.microsoft.com/office/drawing/2014/main" id="{DBF0D4B6-73EA-44D8-8043-D787305895B2}"/>
              </a:ext>
            </a:extLst>
          </p:cNvPr>
          <p:cNvSpPr txBox="1"/>
          <p:nvPr/>
        </p:nvSpPr>
        <p:spPr>
          <a:xfrm>
            <a:off x="426546" y="4019120"/>
            <a:ext cx="2009504" cy="369332"/>
          </a:xfrm>
          <a:prstGeom prst="rect">
            <a:avLst/>
          </a:prstGeom>
          <a:noFill/>
        </p:spPr>
        <p:txBody>
          <a:bodyPr wrap="square" rtlCol="0">
            <a:spAutoFit/>
          </a:bodyPr>
          <a:lstStyle/>
          <a:p>
            <a:r>
              <a:rPr lang="en-US" dirty="0">
                <a:solidFill>
                  <a:prstClr val="black"/>
                </a:solidFill>
                <a:latin typeface="Times New Roman" panose="02020603050405020304" pitchFamily="18" charset="0"/>
                <a:cs typeface="Times New Roman" panose="02020603050405020304" pitchFamily="18" charset="0"/>
              </a:rPr>
              <a:t>Solving </a:t>
            </a:r>
            <a:r>
              <a:rPr lang="en-GB" dirty="0">
                <a:solidFill>
                  <a:prstClr val="black"/>
                </a:solidFill>
                <a:latin typeface="Times New Roman" panose="02020603050405020304" pitchFamily="18" charset="0"/>
                <a:cs typeface="Times New Roman" panose="02020603050405020304" pitchFamily="18" charset="0"/>
              </a:rPr>
              <a:t>(1) and (2) </a:t>
            </a:r>
            <a:r>
              <a:rPr lang="en-US" dirty="0">
                <a:solidFill>
                  <a:prstClr val="black"/>
                </a:solidFill>
                <a:latin typeface="Times New Roman" panose="02020603050405020304" pitchFamily="18" charset="0"/>
                <a:cs typeface="Times New Roman" panose="02020603050405020304" pitchFamily="18" charset="0"/>
              </a:rPr>
              <a:t> </a:t>
            </a:r>
          </a:p>
        </p:txBody>
      </p:sp>
      <mc:AlternateContent xmlns:mc="http://schemas.openxmlformats.org/markup-compatibility/2006" xmlns:a14="http://schemas.microsoft.com/office/drawing/2010/main">
        <mc:Choice Requires="a14">
          <p:sp>
            <p:nvSpPr>
              <p:cNvPr id="50" name="Rectangle 49">
                <a:extLst>
                  <a:ext uri="{FF2B5EF4-FFF2-40B4-BE49-F238E27FC236}">
                    <a16:creationId xmlns:a16="http://schemas.microsoft.com/office/drawing/2014/main" id="{83B0F4A6-6873-443D-8DD9-EFC1F6713C32}"/>
                  </a:ext>
                </a:extLst>
              </p:cNvPr>
              <p:cNvSpPr/>
              <p:nvPr/>
            </p:nvSpPr>
            <p:spPr>
              <a:xfrm>
                <a:off x="2983048" y="3906291"/>
                <a:ext cx="2792232" cy="70987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prstClr val="black"/>
                              </a:solidFill>
                              <a:latin typeface="Cambria Math" panose="02040503050406030204" pitchFamily="18" charset="0"/>
                            </a:rPr>
                          </m:ctrlPr>
                        </m:sSubPr>
                        <m:e>
                          <m:f>
                            <m:fPr>
                              <m:ctrlPr>
                                <a:rPr lang="en-US" sz="2000" i="1" smtClean="0">
                                  <a:solidFill>
                                    <a:prstClr val="black"/>
                                  </a:solidFill>
                                  <a:latin typeface="Cambria Math" panose="02040503050406030204" pitchFamily="18" charset="0"/>
                                </a:rPr>
                              </m:ctrlPr>
                            </m:fPr>
                            <m:num>
                              <m:r>
                                <a:rPr lang="en-US" sz="2000" i="1">
                                  <a:solidFill>
                                    <a:prstClr val="black"/>
                                  </a:solidFill>
                                  <a:latin typeface="Cambria Math" panose="02040503050406030204" pitchFamily="18" charset="0"/>
                                </a:rPr>
                                <m:t>4</m:t>
                              </m:r>
                              <m:sSup>
                                <m:sSupPr>
                                  <m:ctrlPr>
                                    <a:rPr lang="en-US" sz="2000" i="1">
                                      <a:solidFill>
                                        <a:prstClr val="black"/>
                                      </a:solidFill>
                                      <a:latin typeface="Cambria Math" panose="02040503050406030204" pitchFamily="18" charset="0"/>
                                    </a:rPr>
                                  </m:ctrlPr>
                                </m:sSupPr>
                                <m:e>
                                  <m:r>
                                    <a:rPr lang="en-US" sz="2000" i="1">
                                      <a:solidFill>
                                        <a:prstClr val="black"/>
                                      </a:solidFill>
                                      <a:latin typeface="Cambria Math" panose="02040503050406030204" pitchFamily="18" charset="0"/>
                                    </a:rPr>
                                    <m:t>𝑥</m:t>
                                  </m:r>
                                </m:e>
                                <m:sup>
                                  <m:r>
                                    <a:rPr lang="en-US" sz="2000" i="1">
                                      <a:solidFill>
                                        <a:prstClr val="black"/>
                                      </a:solidFill>
                                      <a:latin typeface="Cambria Math" panose="02040503050406030204" pitchFamily="18" charset="0"/>
                                    </a:rPr>
                                    <m:t>2</m:t>
                                  </m:r>
                                </m:sup>
                              </m:sSup>
                            </m:num>
                            <m:den>
                              <m:sSup>
                                <m:sSupPr>
                                  <m:ctrlPr>
                                    <a:rPr lang="en-US" sz="2000" i="1">
                                      <a:solidFill>
                                        <a:prstClr val="black"/>
                                      </a:solidFill>
                                      <a:latin typeface="Cambria Math" panose="02040503050406030204" pitchFamily="18" charset="0"/>
                                    </a:rPr>
                                  </m:ctrlPr>
                                </m:sSupPr>
                                <m:e>
                                  <m:r>
                                    <a:rPr lang="en-US" sz="2000" i="1">
                                      <a:solidFill>
                                        <a:prstClr val="black"/>
                                      </a:solidFill>
                                      <a:latin typeface="Cambria Math" panose="02040503050406030204" pitchFamily="18" charset="0"/>
                                    </a:rPr>
                                    <m:t>𝑙</m:t>
                                  </m:r>
                                </m:e>
                                <m:sup>
                                  <m:r>
                                    <a:rPr lang="en-US" sz="2000" i="1">
                                      <a:solidFill>
                                        <a:prstClr val="black"/>
                                      </a:solidFill>
                                      <a:latin typeface="Cambria Math" panose="02040503050406030204" pitchFamily="18" charset="0"/>
                                    </a:rPr>
                                    <m:t>2</m:t>
                                  </m:r>
                                </m:sup>
                              </m:sSup>
                            </m:den>
                          </m:f>
                          <m:r>
                            <a:rPr lang="en-US" sz="2000" i="1">
                              <a:solidFill>
                                <a:prstClr val="black"/>
                              </a:solidFill>
                              <a:latin typeface="Cambria Math" panose="02040503050406030204" pitchFamily="18" charset="0"/>
                            </a:rPr>
                            <m:t>𝑄</m:t>
                          </m:r>
                        </m:e>
                        <m:sub>
                          <m:r>
                            <a:rPr lang="en-US" sz="2000" i="1">
                              <a:solidFill>
                                <a:prstClr val="black"/>
                              </a:solidFill>
                              <a:latin typeface="Cambria Math" panose="02040503050406030204" pitchFamily="18" charset="0"/>
                            </a:rPr>
                            <m:t>0</m:t>
                          </m:r>
                        </m:sub>
                      </m:sSub>
                      <m:r>
                        <a:rPr lang="en-US" sz="2000" smtClean="0">
                          <a:solidFill>
                            <a:prstClr val="black"/>
                          </a:solidFill>
                          <a:latin typeface="Cambria Math" panose="02040503050406030204" pitchFamily="18" charset="0"/>
                        </a:rPr>
                        <m:t>=</m:t>
                      </m:r>
                      <m:f>
                        <m:fPr>
                          <m:ctrlPr>
                            <a:rPr lang="en-US" sz="2000" i="1">
                              <a:solidFill>
                                <a:prstClr val="black"/>
                              </a:solidFill>
                              <a:latin typeface="Cambria Math" panose="02040503050406030204" pitchFamily="18" charset="0"/>
                            </a:rPr>
                          </m:ctrlPr>
                        </m:fPr>
                        <m:num>
                          <m:sSup>
                            <m:sSupPr>
                              <m:ctrlPr>
                                <a:rPr lang="en-US" sz="2000" i="1">
                                  <a:solidFill>
                                    <a:prstClr val="black"/>
                                  </a:solidFill>
                                  <a:latin typeface="Cambria Math" panose="02040503050406030204" pitchFamily="18" charset="0"/>
                                </a:rPr>
                              </m:ctrlPr>
                            </m:sSupPr>
                            <m:e>
                              <m:d>
                                <m:dPr>
                                  <m:ctrlPr>
                                    <a:rPr lang="en-US" sz="2000" i="1">
                                      <a:solidFill>
                                        <a:prstClr val="black"/>
                                      </a:solidFill>
                                      <a:latin typeface="Cambria Math" panose="02040503050406030204" pitchFamily="18" charset="0"/>
                                    </a:rPr>
                                  </m:ctrlPr>
                                </m:dPr>
                                <m:e>
                                  <m:r>
                                    <a:rPr lang="en-US" sz="2000" i="1">
                                      <a:solidFill>
                                        <a:prstClr val="black"/>
                                      </a:solidFill>
                                      <a:latin typeface="Cambria Math" panose="02040503050406030204" pitchFamily="18" charset="0"/>
                                    </a:rPr>
                                    <m:t>𝑙</m:t>
                                  </m:r>
                                  <m:r>
                                    <a:rPr lang="en-US" sz="2000" i="1">
                                      <a:solidFill>
                                        <a:prstClr val="black"/>
                                      </a:solidFill>
                                      <a:latin typeface="Cambria Math" panose="02040503050406030204" pitchFamily="18" charset="0"/>
                                    </a:rPr>
                                    <m:t>−</m:t>
                                  </m:r>
                                  <m:r>
                                    <a:rPr lang="en-US" sz="2000" i="1">
                                      <a:solidFill>
                                        <a:prstClr val="black"/>
                                      </a:solidFill>
                                      <a:latin typeface="Cambria Math" panose="02040503050406030204" pitchFamily="18" charset="0"/>
                                    </a:rPr>
                                    <m:t>𝑥</m:t>
                                  </m:r>
                                </m:e>
                              </m:d>
                            </m:e>
                            <m:sup>
                              <m:r>
                                <a:rPr lang="en-US" sz="2000" i="1">
                                  <a:solidFill>
                                    <a:prstClr val="black"/>
                                  </a:solidFill>
                                  <a:latin typeface="Cambria Math" panose="02040503050406030204" pitchFamily="18" charset="0"/>
                                </a:rPr>
                                <m:t>2</m:t>
                              </m:r>
                            </m:sup>
                          </m:sSup>
                        </m:num>
                        <m:den>
                          <m:sSup>
                            <m:sSupPr>
                              <m:ctrlPr>
                                <a:rPr lang="en-US" sz="2000" i="1">
                                  <a:solidFill>
                                    <a:prstClr val="black"/>
                                  </a:solidFill>
                                  <a:latin typeface="Cambria Math" panose="02040503050406030204" pitchFamily="18" charset="0"/>
                                </a:rPr>
                              </m:ctrlPr>
                            </m:sSupPr>
                            <m:e>
                              <m:r>
                                <a:rPr lang="en-US" sz="2000" i="1">
                                  <a:solidFill>
                                    <a:prstClr val="black"/>
                                  </a:solidFill>
                                  <a:latin typeface="Cambria Math" panose="02040503050406030204" pitchFamily="18" charset="0"/>
                                </a:rPr>
                                <m:t>𝑙</m:t>
                              </m:r>
                            </m:e>
                            <m:sup>
                              <m:r>
                                <a:rPr lang="en-US" sz="2000" i="1">
                                  <a:solidFill>
                                    <a:prstClr val="black"/>
                                  </a:solidFill>
                                  <a:latin typeface="Cambria Math" panose="02040503050406030204" pitchFamily="18" charset="0"/>
                                </a:rPr>
                                <m:t>2</m:t>
                              </m:r>
                            </m:sup>
                          </m:sSup>
                        </m:den>
                      </m:f>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𝑄</m:t>
                          </m:r>
                        </m:e>
                        <m:sub>
                          <m:r>
                            <a:rPr lang="en-US" sz="2000" i="1">
                              <a:solidFill>
                                <a:prstClr val="black"/>
                              </a:solidFill>
                              <a:latin typeface="Cambria Math" panose="02040503050406030204" pitchFamily="18" charset="0"/>
                            </a:rPr>
                            <m:t>0</m:t>
                          </m:r>
                        </m:sub>
                      </m:sSub>
                      <m:r>
                        <a:rPr lang="en-US" sz="2000" i="1" smtClean="0">
                          <a:solidFill>
                            <a:prstClr val="black"/>
                          </a:solidFill>
                          <a:latin typeface="Cambria Math" panose="02040503050406030204" pitchFamily="18" charset="0"/>
                          <a:ea typeface="Cambria Math" panose="02040503050406030204" pitchFamily="18" charset="0"/>
                        </a:rPr>
                        <m:t>→</m:t>
                      </m:r>
                    </m:oMath>
                  </m:oMathPara>
                </a14:m>
                <a:endParaRPr lang="en-GB" dirty="0">
                  <a:solidFill>
                    <a:prstClr val="black"/>
                  </a:solidFill>
                  <a:latin typeface="Gill Sans MT" panose="020B0502020104020203"/>
                </a:endParaRPr>
              </a:p>
            </p:txBody>
          </p:sp>
        </mc:Choice>
        <mc:Fallback xmlns="">
          <p:sp>
            <p:nvSpPr>
              <p:cNvPr id="50" name="Rectangle 49">
                <a:extLst>
                  <a:ext uri="{FF2B5EF4-FFF2-40B4-BE49-F238E27FC236}">
                    <a16:creationId xmlns:a16="http://schemas.microsoft.com/office/drawing/2014/main" id="{83B0F4A6-6873-443D-8DD9-EFC1F6713C32}"/>
                  </a:ext>
                </a:extLst>
              </p:cNvPr>
              <p:cNvSpPr>
                <a:spLocks noRot="1" noChangeAspect="1" noMove="1" noResize="1" noEditPoints="1" noAdjustHandles="1" noChangeArrowheads="1" noChangeShapeType="1" noTextEdit="1"/>
              </p:cNvSpPr>
              <p:nvPr/>
            </p:nvSpPr>
            <p:spPr>
              <a:xfrm>
                <a:off x="2983048" y="3906291"/>
                <a:ext cx="2792232" cy="709874"/>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2FD2436B-5FE6-4C36-92BE-B8E03674CF2C}"/>
                  </a:ext>
                </a:extLst>
              </p:cNvPr>
              <p:cNvSpPr/>
              <p:nvPr/>
            </p:nvSpPr>
            <p:spPr>
              <a:xfrm>
                <a:off x="5996707" y="3973347"/>
                <a:ext cx="2583721" cy="491225"/>
              </a:xfrm>
              <a:prstGeom prst="rect">
                <a:avLst/>
              </a:prstGeom>
            </p:spPr>
            <p:txBody>
              <a:bodyPr wrap="none">
                <a:spAutoFit/>
              </a:bodyPr>
              <a:lstStyle/>
              <a:p>
                <a14:m>
                  <m:oMath xmlns:m="http://schemas.openxmlformats.org/officeDocument/2006/math">
                    <m:r>
                      <a:rPr lang="en-US" i="1">
                        <a:solidFill>
                          <a:prstClr val="black"/>
                        </a:solidFill>
                        <a:latin typeface="Cambria Math" panose="02040503050406030204" pitchFamily="18" charset="0"/>
                      </a:rPr>
                      <m:t>4</m:t>
                    </m:r>
                    <m:sSup>
                      <m:sSupPr>
                        <m:ctrlPr>
                          <a:rPr lang="en-US" i="1">
                            <a:solidFill>
                              <a:prstClr val="black"/>
                            </a:solidFill>
                            <a:latin typeface="Cambria Math" panose="02040503050406030204" pitchFamily="18" charset="0"/>
                          </a:rPr>
                        </m:ctrlPr>
                      </m:sSupPr>
                      <m:e>
                        <m:r>
                          <a:rPr lang="en-US" i="1">
                            <a:solidFill>
                              <a:prstClr val="black"/>
                            </a:solidFill>
                            <a:latin typeface="Cambria Math" panose="02040503050406030204" pitchFamily="18" charset="0"/>
                          </a:rPr>
                          <m:t>𝑥</m:t>
                        </m:r>
                      </m:e>
                      <m:sup>
                        <m:r>
                          <a:rPr lang="en-US" i="1">
                            <a:solidFill>
                              <a:prstClr val="black"/>
                            </a:solidFill>
                            <a:latin typeface="Cambria Math" panose="02040503050406030204" pitchFamily="18" charset="0"/>
                          </a:rPr>
                          <m:t>2</m:t>
                        </m:r>
                      </m:sup>
                    </m:sSup>
                    <m:r>
                      <a:rPr lang="en-US" i="1">
                        <a:solidFill>
                          <a:prstClr val="black"/>
                        </a:solidFill>
                        <a:latin typeface="Cambria Math" panose="02040503050406030204" pitchFamily="18" charset="0"/>
                      </a:rPr>
                      <m:t>=</m:t>
                    </m:r>
                    <m:sSup>
                      <m:sSupPr>
                        <m:ctrlPr>
                          <a:rPr lang="en-US" i="1">
                            <a:solidFill>
                              <a:prstClr val="black"/>
                            </a:solidFill>
                            <a:latin typeface="Cambria Math" panose="02040503050406030204" pitchFamily="18" charset="0"/>
                          </a:rPr>
                        </m:ctrlPr>
                      </m:sSupPr>
                      <m:e>
                        <m:d>
                          <m:dPr>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𝑙</m:t>
                            </m:r>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𝑥</m:t>
                            </m:r>
                          </m:e>
                        </m:d>
                      </m:e>
                      <m:sup>
                        <m:r>
                          <a:rPr lang="en-US" i="1">
                            <a:solidFill>
                              <a:prstClr val="black"/>
                            </a:solidFill>
                            <a:latin typeface="Cambria Math" panose="02040503050406030204" pitchFamily="18" charset="0"/>
                          </a:rPr>
                          <m:t>2</m:t>
                        </m:r>
                      </m:sup>
                    </m:sSup>
                    <m:r>
                      <a:rPr lang="en-US" i="1">
                        <a:solidFill>
                          <a:prstClr val="black"/>
                        </a:solidFill>
                        <a:latin typeface="Cambria Math" panose="02040503050406030204" pitchFamily="18" charset="0"/>
                      </a:rPr>
                      <m:t>   </m:t>
                    </m:r>
                    <m:r>
                      <a:rPr lang="en-US" i="1">
                        <a:solidFill>
                          <a:prstClr val="black"/>
                        </a:solidFill>
                        <a:latin typeface="Cambria Math" panose="02040503050406030204" pitchFamily="18" charset="0"/>
                        <a:ea typeface="Cambria Math" panose="02040503050406030204" pitchFamily="18" charset="0"/>
                      </a:rPr>
                      <m:t>→</m:t>
                    </m:r>
                    <m:r>
                      <a:rPr lang="en-US" i="1">
                        <a:solidFill>
                          <a:prstClr val="black"/>
                        </a:solidFill>
                        <a:latin typeface="Cambria Math" panose="02040503050406030204" pitchFamily="18" charset="0"/>
                      </a:rPr>
                      <m:t>𝑥</m:t>
                    </m:r>
                    <m:r>
                      <a:rPr lang="en-US" i="1">
                        <a:solidFill>
                          <a:prstClr val="black"/>
                        </a:solidFill>
                        <a:latin typeface="Cambria Math" panose="02040503050406030204" pitchFamily="18" charset="0"/>
                      </a:rPr>
                      <m:t> </m:t>
                    </m:r>
                  </m:oMath>
                </a14:m>
                <a:r>
                  <a:rPr lang="en-GB" dirty="0">
                    <a:solidFill>
                      <a:prstClr val="black"/>
                    </a:solidFill>
                    <a:latin typeface="Gill Sans MT" panose="020B0502020104020203"/>
                  </a:rPr>
                  <a:t>=</a:t>
                </a:r>
                <a14:m>
                  <m:oMath xmlns:m="http://schemas.openxmlformats.org/officeDocument/2006/math">
                    <m:r>
                      <a:rPr lang="en-US">
                        <a:solidFill>
                          <a:prstClr val="black"/>
                        </a:solidFill>
                        <a:latin typeface="Cambria Math" panose="02040503050406030204" pitchFamily="18" charset="0"/>
                      </a:rPr>
                      <m:t> </m:t>
                    </m:r>
                    <m:f>
                      <m:fPr>
                        <m:ctrlPr>
                          <a:rPr lang="en-GB" i="1">
                            <a:solidFill>
                              <a:prstClr val="black"/>
                            </a:solidFill>
                            <a:latin typeface="Cambria Math" panose="02040503050406030204" pitchFamily="18" charset="0"/>
                          </a:rPr>
                        </m:ctrlPr>
                      </m:fPr>
                      <m:num>
                        <m:r>
                          <a:rPr lang="en-US" i="1">
                            <a:solidFill>
                              <a:prstClr val="black"/>
                            </a:solidFill>
                            <a:latin typeface="Cambria Math" panose="02040503050406030204" pitchFamily="18" charset="0"/>
                          </a:rPr>
                          <m:t>𝑙</m:t>
                        </m:r>
                      </m:num>
                      <m:den>
                        <m:r>
                          <a:rPr lang="en-US" i="1">
                            <a:solidFill>
                              <a:prstClr val="black"/>
                            </a:solidFill>
                            <a:latin typeface="Cambria Math" panose="02040503050406030204" pitchFamily="18" charset="0"/>
                          </a:rPr>
                          <m:t>3</m:t>
                        </m:r>
                      </m:den>
                    </m:f>
                  </m:oMath>
                </a14:m>
                <a:endParaRPr lang="en-US" dirty="0"/>
              </a:p>
            </p:txBody>
          </p:sp>
        </mc:Choice>
        <mc:Fallback xmlns="">
          <p:sp>
            <p:nvSpPr>
              <p:cNvPr id="4" name="Rectangle 3">
                <a:extLst>
                  <a:ext uri="{FF2B5EF4-FFF2-40B4-BE49-F238E27FC236}">
                    <a16:creationId xmlns:a16="http://schemas.microsoft.com/office/drawing/2014/main" id="{2FD2436B-5FE6-4C36-92BE-B8E03674CF2C}"/>
                  </a:ext>
                </a:extLst>
              </p:cNvPr>
              <p:cNvSpPr>
                <a:spLocks noRot="1" noChangeAspect="1" noMove="1" noResize="1" noEditPoints="1" noAdjustHandles="1" noChangeArrowheads="1" noChangeShapeType="1" noTextEdit="1"/>
              </p:cNvSpPr>
              <p:nvPr/>
            </p:nvSpPr>
            <p:spPr>
              <a:xfrm>
                <a:off x="5996707" y="3973347"/>
                <a:ext cx="2583721" cy="491225"/>
              </a:xfrm>
              <a:prstGeom prst="rect">
                <a:avLst/>
              </a:prstGeom>
              <a:blipFill>
                <a:blip r:embed="rId10"/>
                <a:stretch>
                  <a:fillRect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692FB0BE-AE3B-4C28-9674-C9914DB97D04}"/>
                  </a:ext>
                </a:extLst>
              </p:cNvPr>
              <p:cNvSpPr txBox="1"/>
              <p:nvPr/>
            </p:nvSpPr>
            <p:spPr>
              <a:xfrm>
                <a:off x="426546" y="5080127"/>
                <a:ext cx="2727715" cy="535596"/>
              </a:xfrm>
              <a:prstGeom prst="rect">
                <a:avLst/>
              </a:prstGeom>
              <a:noFill/>
            </p:spPr>
            <p:txBody>
              <a:bodyPr wrap="square" rtlCol="0">
                <a:spAutoFit/>
              </a:bodyPr>
              <a:lstStyle/>
              <a:p>
                <a:r>
                  <a:rPr lang="en-US" sz="2000" dirty="0">
                    <a:solidFill>
                      <a:prstClr val="black"/>
                    </a:solidFill>
                    <a:latin typeface="Times New Roman" panose="02020603050405020304" pitchFamily="18" charset="0"/>
                    <a:cs typeface="Times New Roman" panose="02020603050405020304" pitchFamily="18" charset="0"/>
                  </a:rPr>
                  <a:t>Substitute </a:t>
                </a:r>
                <a14:m>
                  <m:oMath xmlns:m="http://schemas.openxmlformats.org/officeDocument/2006/math">
                    <m:r>
                      <a:rPr lang="en-US" sz="2000" i="1">
                        <a:solidFill>
                          <a:prstClr val="black"/>
                        </a:solidFill>
                        <a:latin typeface="Cambria Math" panose="02040503050406030204" pitchFamily="18" charset="0"/>
                      </a:rPr>
                      <m:t>𝑥</m:t>
                    </m:r>
                    <m:r>
                      <a:rPr lang="en-US" sz="2000" b="0" i="0" smtClean="0">
                        <a:solidFill>
                          <a:prstClr val="black"/>
                        </a:solidFill>
                        <a:latin typeface="Cambria Math" panose="02040503050406030204" pitchFamily="18" charset="0"/>
                      </a:rPr>
                      <m:t>=</m:t>
                    </m:r>
                    <m:r>
                      <a:rPr lang="en-US" sz="2000">
                        <a:solidFill>
                          <a:prstClr val="black"/>
                        </a:solidFill>
                        <a:latin typeface="Cambria Math" panose="02040503050406030204" pitchFamily="18" charset="0"/>
                      </a:rPr>
                      <m:t> </m:t>
                    </m:r>
                    <m:f>
                      <m:fPr>
                        <m:ctrlPr>
                          <a:rPr lang="en-GB" sz="2000" i="1">
                            <a:solidFill>
                              <a:prstClr val="black"/>
                            </a:solidFill>
                            <a:latin typeface="Cambria Math" panose="02040503050406030204" pitchFamily="18" charset="0"/>
                          </a:rPr>
                        </m:ctrlPr>
                      </m:fPr>
                      <m:num>
                        <m:r>
                          <a:rPr lang="en-US" sz="2000" i="1">
                            <a:solidFill>
                              <a:prstClr val="black"/>
                            </a:solidFill>
                            <a:latin typeface="Cambria Math" panose="02040503050406030204" pitchFamily="18" charset="0"/>
                          </a:rPr>
                          <m:t>𝑙</m:t>
                        </m:r>
                      </m:num>
                      <m:den>
                        <m:r>
                          <a:rPr lang="en-US" sz="2000" i="1">
                            <a:solidFill>
                              <a:prstClr val="black"/>
                            </a:solidFill>
                            <a:latin typeface="Cambria Math" panose="02040503050406030204" pitchFamily="18" charset="0"/>
                          </a:rPr>
                          <m:t>3</m:t>
                        </m:r>
                      </m:den>
                    </m:f>
                  </m:oMath>
                </a14:m>
                <a:r>
                  <a:rPr lang="en-US" sz="2000" dirty="0">
                    <a:solidFill>
                      <a:prstClr val="black"/>
                    </a:solidFill>
                    <a:latin typeface="Times New Roman" panose="02020603050405020304" pitchFamily="18" charset="0"/>
                    <a:cs typeface="Times New Roman" panose="02020603050405020304" pitchFamily="18" charset="0"/>
                  </a:rPr>
                  <a:t> into </a:t>
                </a:r>
                <a:r>
                  <a:rPr lang="en-GB" sz="2000" dirty="0">
                    <a:solidFill>
                      <a:prstClr val="black"/>
                    </a:solidFill>
                    <a:latin typeface="Times New Roman" panose="02020603050405020304" pitchFamily="18" charset="0"/>
                    <a:cs typeface="Times New Roman" panose="02020603050405020304" pitchFamily="18" charset="0"/>
                  </a:rPr>
                  <a:t>(1) </a:t>
                </a:r>
                <a:endParaRPr lang="en-US" sz="2000" dirty="0">
                  <a:solidFill>
                    <a:prstClr val="black"/>
                  </a:solidFill>
                  <a:latin typeface="Times New Roman" panose="02020603050405020304" pitchFamily="18" charset="0"/>
                  <a:cs typeface="Times New Roman" panose="02020603050405020304" pitchFamily="18" charset="0"/>
                </a:endParaRPr>
              </a:p>
            </p:txBody>
          </p:sp>
        </mc:Choice>
        <mc:Fallback xmlns="">
          <p:sp>
            <p:nvSpPr>
              <p:cNvPr id="51" name="TextBox 50">
                <a:extLst>
                  <a:ext uri="{FF2B5EF4-FFF2-40B4-BE49-F238E27FC236}">
                    <a16:creationId xmlns:a16="http://schemas.microsoft.com/office/drawing/2014/main" id="{692FB0BE-AE3B-4C28-9674-C9914DB97D04}"/>
                  </a:ext>
                </a:extLst>
              </p:cNvPr>
              <p:cNvSpPr txBox="1">
                <a:spLocks noRot="1" noChangeAspect="1" noMove="1" noResize="1" noEditPoints="1" noAdjustHandles="1" noChangeArrowheads="1" noChangeShapeType="1" noTextEdit="1"/>
              </p:cNvSpPr>
              <p:nvPr/>
            </p:nvSpPr>
            <p:spPr>
              <a:xfrm>
                <a:off x="426546" y="5080127"/>
                <a:ext cx="2727715" cy="535596"/>
              </a:xfrm>
              <a:prstGeom prst="rect">
                <a:avLst/>
              </a:prstGeom>
              <a:blipFill>
                <a:blip r:embed="rId11"/>
                <a:stretch>
                  <a:fillRect l="-2461" r="-4251" b="-68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ABC289A4-61A0-4FB7-B2D6-E9D64143193C}"/>
                  </a:ext>
                </a:extLst>
              </p:cNvPr>
              <p:cNvSpPr txBox="1"/>
              <p:nvPr/>
            </p:nvSpPr>
            <p:spPr>
              <a:xfrm>
                <a:off x="3370902" y="4736910"/>
                <a:ext cx="3096723" cy="8955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smtClean="0">
                          <a:solidFill>
                            <a:prstClr val="black"/>
                          </a:solidFill>
                          <a:latin typeface="Cambria Math" panose="02040503050406030204" pitchFamily="18" charset="0"/>
                        </a:rPr>
                        <m:t>𝑄</m:t>
                      </m:r>
                      <m:sSub>
                        <m:sSubPr>
                          <m:ctrlPr>
                            <a:rPr lang="en-US" sz="2000" i="1">
                              <a:solidFill>
                                <a:prstClr val="black"/>
                              </a:solidFill>
                              <a:latin typeface="Cambria Math" panose="02040503050406030204" pitchFamily="18" charset="0"/>
                            </a:rPr>
                          </m:ctrlPr>
                        </m:sSubPr>
                        <m:e>
                          <m:r>
                            <a:rPr lang="en-US" sz="2000" i="1" smtClean="0">
                              <a:solidFill>
                                <a:prstClr val="black"/>
                              </a:solidFill>
                              <a:latin typeface="Cambria Math" panose="02040503050406030204" pitchFamily="18" charset="0"/>
                            </a:rPr>
                            <m:t>=</m:t>
                          </m:r>
                          <m:f>
                            <m:fPr>
                              <m:ctrlPr>
                                <a:rPr lang="en-US" sz="2000" i="1" smtClean="0">
                                  <a:solidFill>
                                    <a:prstClr val="black"/>
                                  </a:solidFill>
                                  <a:latin typeface="Cambria Math" panose="02040503050406030204" pitchFamily="18" charset="0"/>
                                </a:rPr>
                              </m:ctrlPr>
                            </m:fPr>
                            <m:num>
                              <m:r>
                                <a:rPr lang="en-US" sz="2000" i="1" smtClean="0">
                                  <a:solidFill>
                                    <a:prstClr val="black"/>
                                  </a:solidFill>
                                  <a:latin typeface="Cambria Math" panose="02040503050406030204" pitchFamily="18" charset="0"/>
                                </a:rPr>
                                <m:t>4</m:t>
                              </m:r>
                              <m:sSup>
                                <m:sSupPr>
                                  <m:ctrlPr>
                                    <a:rPr lang="en-US" sz="2000" i="1" smtClean="0">
                                      <a:solidFill>
                                        <a:prstClr val="black"/>
                                      </a:solidFill>
                                      <a:latin typeface="Cambria Math" panose="02040503050406030204" pitchFamily="18" charset="0"/>
                                    </a:rPr>
                                  </m:ctrlPr>
                                </m:sSupPr>
                                <m:e>
                                  <m:r>
                                    <a:rPr lang="en-US" sz="2000" i="1" smtClean="0">
                                      <a:solidFill>
                                        <a:prstClr val="black"/>
                                      </a:solidFill>
                                      <a:latin typeface="Cambria Math" panose="02040503050406030204" pitchFamily="18" charset="0"/>
                                    </a:rPr>
                                    <m:t>𝑥</m:t>
                                  </m:r>
                                </m:e>
                                <m:sup>
                                  <m:r>
                                    <a:rPr lang="en-US" sz="2000" i="1" smtClean="0">
                                      <a:solidFill>
                                        <a:prstClr val="black"/>
                                      </a:solidFill>
                                      <a:latin typeface="Cambria Math" panose="02040503050406030204" pitchFamily="18" charset="0"/>
                                    </a:rPr>
                                    <m:t>2</m:t>
                                  </m:r>
                                </m:sup>
                              </m:sSup>
                            </m:num>
                            <m:den>
                              <m:sSup>
                                <m:sSupPr>
                                  <m:ctrlPr>
                                    <a:rPr lang="en-US" sz="2000" i="1" smtClean="0">
                                      <a:solidFill>
                                        <a:prstClr val="black"/>
                                      </a:solidFill>
                                      <a:latin typeface="Cambria Math" panose="02040503050406030204" pitchFamily="18" charset="0"/>
                                    </a:rPr>
                                  </m:ctrlPr>
                                </m:sSupPr>
                                <m:e>
                                  <m:r>
                                    <a:rPr lang="en-US" sz="2000" i="1" smtClean="0">
                                      <a:solidFill>
                                        <a:prstClr val="black"/>
                                      </a:solidFill>
                                      <a:latin typeface="Cambria Math" panose="02040503050406030204" pitchFamily="18" charset="0"/>
                                    </a:rPr>
                                    <m:t>𝑙</m:t>
                                  </m:r>
                                </m:e>
                                <m:sup>
                                  <m:r>
                                    <a:rPr lang="en-US" sz="2000" i="1" smtClean="0">
                                      <a:solidFill>
                                        <a:prstClr val="black"/>
                                      </a:solidFill>
                                      <a:latin typeface="Cambria Math" panose="02040503050406030204" pitchFamily="18" charset="0"/>
                                    </a:rPr>
                                    <m:t>2</m:t>
                                  </m:r>
                                </m:sup>
                              </m:sSup>
                            </m:den>
                          </m:f>
                          <m:r>
                            <a:rPr lang="en-US" sz="2000" i="1">
                              <a:solidFill>
                                <a:prstClr val="black"/>
                              </a:solidFill>
                              <a:latin typeface="Cambria Math" panose="02040503050406030204" pitchFamily="18" charset="0"/>
                            </a:rPr>
                            <m:t>𝑄</m:t>
                          </m:r>
                        </m:e>
                        <m:sub>
                          <m:r>
                            <a:rPr lang="en-US" sz="2000" i="1">
                              <a:solidFill>
                                <a:prstClr val="black"/>
                              </a:solidFill>
                              <a:latin typeface="Cambria Math" panose="02040503050406030204" pitchFamily="18" charset="0"/>
                            </a:rPr>
                            <m:t>0</m:t>
                          </m:r>
                        </m:sub>
                      </m:sSub>
                      <m:r>
                        <a:rPr lang="en-US" sz="2000" i="1" smtClean="0">
                          <a:solidFill>
                            <a:prstClr val="black"/>
                          </a:solidFill>
                          <a:latin typeface="Cambria Math" panose="02040503050406030204" pitchFamily="18" charset="0"/>
                        </a:rPr>
                        <m:t>  </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m:t>
                          </m:r>
                          <m:f>
                            <m:fPr>
                              <m:ctrlPr>
                                <a:rPr lang="en-US" sz="2000" i="1">
                                  <a:solidFill>
                                    <a:prstClr val="black"/>
                                  </a:solidFill>
                                  <a:latin typeface="Cambria Math" panose="02040503050406030204" pitchFamily="18" charset="0"/>
                                </a:rPr>
                              </m:ctrlPr>
                            </m:fPr>
                            <m:num>
                              <m:r>
                                <a:rPr lang="en-US" sz="2000" i="1">
                                  <a:solidFill>
                                    <a:prstClr val="black"/>
                                  </a:solidFill>
                                  <a:latin typeface="Cambria Math" panose="02040503050406030204" pitchFamily="18" charset="0"/>
                                </a:rPr>
                                <m:t>4</m:t>
                              </m:r>
                              <m:sSup>
                                <m:sSupPr>
                                  <m:ctrlPr>
                                    <a:rPr lang="en-US" sz="2000" i="1" smtClean="0">
                                      <a:solidFill>
                                        <a:prstClr val="black"/>
                                      </a:solidFill>
                                      <a:latin typeface="Cambria Math" panose="02040503050406030204" pitchFamily="18" charset="0"/>
                                    </a:rPr>
                                  </m:ctrlPr>
                                </m:sSupPr>
                                <m:e>
                                  <m:d>
                                    <m:dPr>
                                      <m:ctrlPr>
                                        <a:rPr lang="en-US" sz="2000" i="1">
                                          <a:solidFill>
                                            <a:prstClr val="black"/>
                                          </a:solidFill>
                                          <a:latin typeface="Cambria Math" panose="02040503050406030204" pitchFamily="18" charset="0"/>
                                        </a:rPr>
                                      </m:ctrlPr>
                                    </m:dPr>
                                    <m:e>
                                      <m:f>
                                        <m:fPr>
                                          <m:ctrlPr>
                                            <a:rPr lang="en-US" sz="2000" i="1">
                                              <a:solidFill>
                                                <a:prstClr val="black"/>
                                              </a:solidFill>
                                              <a:latin typeface="Cambria Math" panose="02040503050406030204" pitchFamily="18" charset="0"/>
                                            </a:rPr>
                                          </m:ctrlPr>
                                        </m:fPr>
                                        <m:num>
                                          <m:r>
                                            <a:rPr lang="en-US" sz="2000" i="1">
                                              <a:solidFill>
                                                <a:prstClr val="black"/>
                                              </a:solidFill>
                                              <a:latin typeface="Cambria Math" panose="02040503050406030204" pitchFamily="18" charset="0"/>
                                            </a:rPr>
                                            <m:t>𝑙</m:t>
                                          </m:r>
                                        </m:num>
                                        <m:den>
                                          <m:r>
                                            <a:rPr lang="en-US" sz="2000" i="1">
                                              <a:solidFill>
                                                <a:prstClr val="black"/>
                                              </a:solidFill>
                                              <a:latin typeface="Cambria Math" panose="02040503050406030204" pitchFamily="18" charset="0"/>
                                            </a:rPr>
                                            <m:t>3</m:t>
                                          </m:r>
                                        </m:den>
                                      </m:f>
                                    </m:e>
                                  </m:d>
                                </m:e>
                                <m:sup>
                                  <m:r>
                                    <a:rPr lang="en-US" sz="2000" i="1" smtClean="0">
                                      <a:solidFill>
                                        <a:prstClr val="black"/>
                                      </a:solidFill>
                                      <a:latin typeface="Cambria Math" panose="02040503050406030204" pitchFamily="18" charset="0"/>
                                    </a:rPr>
                                    <m:t>2</m:t>
                                  </m:r>
                                </m:sup>
                              </m:sSup>
                            </m:num>
                            <m:den>
                              <m:sSup>
                                <m:sSupPr>
                                  <m:ctrlPr>
                                    <a:rPr lang="en-US" sz="2000" i="1">
                                      <a:solidFill>
                                        <a:prstClr val="black"/>
                                      </a:solidFill>
                                      <a:latin typeface="Cambria Math" panose="02040503050406030204" pitchFamily="18" charset="0"/>
                                    </a:rPr>
                                  </m:ctrlPr>
                                </m:sSupPr>
                                <m:e>
                                  <m:r>
                                    <a:rPr lang="en-US" sz="2000" i="1">
                                      <a:solidFill>
                                        <a:prstClr val="black"/>
                                      </a:solidFill>
                                      <a:latin typeface="Cambria Math" panose="02040503050406030204" pitchFamily="18" charset="0"/>
                                    </a:rPr>
                                    <m:t>𝑙</m:t>
                                  </m:r>
                                </m:e>
                                <m:sup>
                                  <m:r>
                                    <a:rPr lang="en-US" sz="2000" i="1">
                                      <a:solidFill>
                                        <a:prstClr val="black"/>
                                      </a:solidFill>
                                      <a:latin typeface="Cambria Math" panose="02040503050406030204" pitchFamily="18" charset="0"/>
                                    </a:rPr>
                                    <m:t>2</m:t>
                                  </m:r>
                                </m:sup>
                              </m:sSup>
                            </m:den>
                          </m:f>
                          <m:r>
                            <a:rPr lang="en-US" sz="2000" i="1">
                              <a:solidFill>
                                <a:prstClr val="black"/>
                              </a:solidFill>
                              <a:latin typeface="Cambria Math" panose="02040503050406030204" pitchFamily="18" charset="0"/>
                            </a:rPr>
                            <m:t>𝑄</m:t>
                          </m:r>
                        </m:e>
                        <m:sub>
                          <m:r>
                            <a:rPr lang="en-US" sz="2000" i="1">
                              <a:solidFill>
                                <a:prstClr val="black"/>
                              </a:solidFill>
                              <a:latin typeface="Cambria Math" panose="02040503050406030204" pitchFamily="18" charset="0"/>
                            </a:rPr>
                            <m:t>0</m:t>
                          </m:r>
                        </m:sub>
                      </m:sSub>
                      <m:r>
                        <a:rPr lang="en-US" sz="2000" i="1" smtClean="0">
                          <a:solidFill>
                            <a:prstClr val="black"/>
                          </a:solidFill>
                          <a:latin typeface="Cambria Math" panose="02040503050406030204" pitchFamily="18" charset="0"/>
                          <a:ea typeface="Cambria Math" panose="02040503050406030204" pitchFamily="18" charset="0"/>
                        </a:rPr>
                        <m:t>→</m:t>
                      </m:r>
                    </m:oMath>
                  </m:oMathPara>
                </a14:m>
                <a:endParaRPr lang="en-GB" sz="2000" dirty="0">
                  <a:solidFill>
                    <a:prstClr val="black"/>
                  </a:solidFill>
                  <a:latin typeface="Times New Roman" panose="02020603050405020304" pitchFamily="18" charset="0"/>
                  <a:cs typeface="Times New Roman" panose="02020603050405020304" pitchFamily="18" charset="0"/>
                </a:endParaRPr>
              </a:p>
            </p:txBody>
          </p:sp>
        </mc:Choice>
        <mc:Fallback xmlns="">
          <p:sp>
            <p:nvSpPr>
              <p:cNvPr id="52" name="TextBox 51">
                <a:extLst>
                  <a:ext uri="{FF2B5EF4-FFF2-40B4-BE49-F238E27FC236}">
                    <a16:creationId xmlns:a16="http://schemas.microsoft.com/office/drawing/2014/main" id="{ABC289A4-61A0-4FB7-B2D6-E9D64143193C}"/>
                  </a:ext>
                </a:extLst>
              </p:cNvPr>
              <p:cNvSpPr txBox="1">
                <a:spLocks noRot="1" noChangeAspect="1" noMove="1" noResize="1" noEditPoints="1" noAdjustHandles="1" noChangeArrowheads="1" noChangeShapeType="1" noTextEdit="1"/>
              </p:cNvSpPr>
              <p:nvPr/>
            </p:nvSpPr>
            <p:spPr>
              <a:xfrm>
                <a:off x="3370902" y="4736910"/>
                <a:ext cx="3096723" cy="895566"/>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3638A68C-2A38-461B-B609-DF151F404DAC}"/>
                  </a:ext>
                </a:extLst>
              </p:cNvPr>
              <p:cNvSpPr/>
              <p:nvPr/>
            </p:nvSpPr>
            <p:spPr>
              <a:xfrm>
                <a:off x="6684266" y="5073395"/>
                <a:ext cx="1415900" cy="54232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solidFill>
                            <a:prstClr val="black"/>
                          </a:solidFill>
                          <a:latin typeface="Cambria Math" panose="02040503050406030204" pitchFamily="18" charset="0"/>
                        </a:rPr>
                        <m:t>𝑄</m:t>
                      </m:r>
                      <m:r>
                        <a:rPr lang="en-US" sz="2000" i="1">
                          <a:solidFill>
                            <a:prstClr val="black"/>
                          </a:solidFill>
                          <a:latin typeface="Cambria Math" panose="02040503050406030204" pitchFamily="18" charset="0"/>
                        </a:rPr>
                        <m:t>=</m:t>
                      </m:r>
                      <m:f>
                        <m:fPr>
                          <m:type m:val="skw"/>
                          <m:ctrlPr>
                            <a:rPr lang="en-US" sz="2000" i="1">
                              <a:solidFill>
                                <a:prstClr val="black"/>
                              </a:solidFill>
                              <a:latin typeface="Cambria Math" panose="02040503050406030204" pitchFamily="18" charset="0"/>
                            </a:rPr>
                          </m:ctrlPr>
                        </m:fPr>
                        <m:num>
                          <m:r>
                            <a:rPr lang="en-US" sz="2000">
                              <a:solidFill>
                                <a:prstClr val="black"/>
                              </a:solidFill>
                              <a:latin typeface="Cambria Math" panose="02040503050406030204" pitchFamily="18" charset="0"/>
                            </a:rPr>
                            <m:t>4</m:t>
                          </m:r>
                          <m:r>
                            <a:rPr lang="en-US" sz="2000">
                              <a:solidFill>
                                <a:prstClr val="black"/>
                              </a:solidFill>
                              <a:latin typeface="Cambria Math" panose="02040503050406030204" pitchFamily="18" charset="0"/>
                            </a:rPr>
                            <m:t>𝑄</m:t>
                          </m:r>
                          <m:r>
                            <a:rPr lang="en-US" sz="2000" baseline="-25000">
                              <a:solidFill>
                                <a:prstClr val="black"/>
                              </a:solidFill>
                              <a:latin typeface="Cambria Math" panose="02040503050406030204" pitchFamily="18" charset="0"/>
                            </a:rPr>
                            <m:t>0</m:t>
                          </m:r>
                        </m:num>
                        <m:den>
                          <m:r>
                            <a:rPr lang="en-US" sz="2000">
                              <a:solidFill>
                                <a:prstClr val="black"/>
                              </a:solidFill>
                              <a:latin typeface="Cambria Math" panose="02040503050406030204" pitchFamily="18" charset="0"/>
                            </a:rPr>
                            <m:t>9</m:t>
                          </m:r>
                        </m:den>
                      </m:f>
                    </m:oMath>
                  </m:oMathPara>
                </a14:m>
                <a:endParaRPr lang="en-US" dirty="0"/>
              </a:p>
            </p:txBody>
          </p:sp>
        </mc:Choice>
        <mc:Fallback xmlns="">
          <p:sp>
            <p:nvSpPr>
              <p:cNvPr id="5" name="Rectangle 4">
                <a:extLst>
                  <a:ext uri="{FF2B5EF4-FFF2-40B4-BE49-F238E27FC236}">
                    <a16:creationId xmlns:a16="http://schemas.microsoft.com/office/drawing/2014/main" id="{3638A68C-2A38-461B-B609-DF151F404DAC}"/>
                  </a:ext>
                </a:extLst>
              </p:cNvPr>
              <p:cNvSpPr>
                <a:spLocks noRot="1" noChangeAspect="1" noMove="1" noResize="1" noEditPoints="1" noAdjustHandles="1" noChangeArrowheads="1" noChangeShapeType="1" noTextEdit="1"/>
              </p:cNvSpPr>
              <p:nvPr/>
            </p:nvSpPr>
            <p:spPr>
              <a:xfrm>
                <a:off x="6684266" y="5073395"/>
                <a:ext cx="1415900" cy="542328"/>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8AC05A90-DC86-4BF5-95FE-99E0E41B757A}"/>
                  </a:ext>
                </a:extLst>
              </p:cNvPr>
              <p:cNvSpPr/>
              <p:nvPr/>
            </p:nvSpPr>
            <p:spPr>
              <a:xfrm>
                <a:off x="453005" y="5843949"/>
                <a:ext cx="8533297" cy="873509"/>
              </a:xfrm>
              <a:prstGeom prst="rect">
                <a:avLst/>
              </a:prstGeom>
            </p:spPr>
            <p:txBody>
              <a:bodyPr wrap="square">
                <a:spAutoFit/>
              </a:bodyPr>
              <a:lstStyle/>
              <a:p>
                <a:pPr lvl="0"/>
                <a:r>
                  <a:rPr lang="en-US" sz="2400" dirty="0">
                    <a:solidFill>
                      <a:srgbClr val="0070C0"/>
                    </a:solidFill>
                    <a:latin typeface="Times New Roman" panose="02020603050405020304" pitchFamily="18" charset="0"/>
                    <a:cs typeface="Times New Roman" panose="02020603050405020304" pitchFamily="18" charset="0"/>
                  </a:rPr>
                  <a:t>Thus, the charge should be of magnitude </a:t>
                </a:r>
                <a14:m>
                  <m:oMath xmlns:m="http://schemas.openxmlformats.org/officeDocument/2006/math">
                    <m:f>
                      <m:fPr>
                        <m:type m:val="skw"/>
                        <m:ctrlPr>
                          <a:rPr lang="en-US" sz="2400" b="1" i="1">
                            <a:solidFill>
                              <a:srgbClr val="7030A0"/>
                            </a:solidFill>
                            <a:latin typeface="Cambria Math" panose="02040503050406030204" pitchFamily="18" charset="0"/>
                          </a:rPr>
                        </m:ctrlPr>
                      </m:fPr>
                      <m:num>
                        <m:r>
                          <a:rPr lang="en-US" sz="2400" b="1" i="1">
                            <a:solidFill>
                              <a:srgbClr val="7030A0"/>
                            </a:solidFill>
                            <a:latin typeface="Cambria Math" panose="02040503050406030204" pitchFamily="18" charset="0"/>
                          </a:rPr>
                          <m:t>𝟒𝐐</m:t>
                        </m:r>
                        <m:r>
                          <a:rPr lang="en-US" sz="2400" b="1" i="1" baseline="-25000">
                            <a:solidFill>
                              <a:srgbClr val="7030A0"/>
                            </a:solidFill>
                            <a:latin typeface="Cambria Math" panose="02040503050406030204" pitchFamily="18" charset="0"/>
                          </a:rPr>
                          <m:t>𝟎</m:t>
                        </m:r>
                      </m:num>
                      <m:den>
                        <m:r>
                          <a:rPr lang="en-US" sz="2400" b="1" i="1">
                            <a:solidFill>
                              <a:srgbClr val="7030A0"/>
                            </a:solidFill>
                            <a:latin typeface="Cambria Math" panose="02040503050406030204" pitchFamily="18" charset="0"/>
                          </a:rPr>
                          <m:t>𝟗</m:t>
                        </m:r>
                      </m:den>
                    </m:f>
                  </m:oMath>
                </a14:m>
                <a:r>
                  <a:rPr lang="en-US" sz="2400" b="1" dirty="0">
                    <a:solidFill>
                      <a:srgbClr val="7030A0"/>
                    </a:solidFill>
                    <a:latin typeface="Times New Roman" panose="02020603050405020304" pitchFamily="18" charset="0"/>
                    <a:cs typeface="Times New Roman" panose="02020603050405020304" pitchFamily="18" charset="0"/>
                  </a:rPr>
                  <a:t> </a:t>
                </a:r>
                <a:r>
                  <a:rPr lang="en-US" sz="2400" dirty="0">
                    <a:solidFill>
                      <a:srgbClr val="0070C0"/>
                    </a:solidFill>
                    <a:latin typeface="Times New Roman" panose="02020603050405020304" pitchFamily="18" charset="0"/>
                    <a:cs typeface="Times New Roman" panose="02020603050405020304" pitchFamily="18" charset="0"/>
                  </a:rPr>
                  <a:t>at a distance, </a:t>
                </a:r>
                <a14:m>
                  <m:oMath xmlns:m="http://schemas.openxmlformats.org/officeDocument/2006/math">
                    <m:r>
                      <a:rPr lang="en-US" sz="2400" b="1" i="1">
                        <a:solidFill>
                          <a:srgbClr val="7030A0"/>
                        </a:solidFill>
                        <a:latin typeface="Cambria Math" panose="02040503050406030204" pitchFamily="18" charset="0"/>
                      </a:rPr>
                      <m:t>𝒍</m:t>
                    </m:r>
                    <m:r>
                      <a:rPr lang="en-US" sz="2400" b="1" i="1">
                        <a:solidFill>
                          <a:srgbClr val="7030A0"/>
                        </a:solidFill>
                        <a:latin typeface="Cambria Math" panose="02040503050406030204" pitchFamily="18" charset="0"/>
                      </a:rPr>
                      <m:t>/</m:t>
                    </m:r>
                    <m:r>
                      <a:rPr lang="en-US" sz="2400" b="1" i="1">
                        <a:solidFill>
                          <a:srgbClr val="7030A0"/>
                        </a:solidFill>
                        <a:latin typeface="Cambria Math" panose="02040503050406030204" pitchFamily="18" charset="0"/>
                      </a:rPr>
                      <m:t>𝟑</m:t>
                    </m:r>
                  </m:oMath>
                </a14:m>
                <a:r>
                  <a:rPr lang="en-US" sz="2400" dirty="0">
                    <a:solidFill>
                      <a:srgbClr val="0070C0"/>
                    </a:solidFill>
                    <a:latin typeface="Times New Roman" panose="02020603050405020304" pitchFamily="18" charset="0"/>
                    <a:cs typeface="Times New Roman" panose="02020603050405020304" pitchFamily="18" charset="0"/>
                  </a:rPr>
                  <a:t>, from </a:t>
                </a:r>
                <a14:m>
                  <m:oMath xmlns:m="http://schemas.openxmlformats.org/officeDocument/2006/math">
                    <m:r>
                      <a:rPr lang="en-US" sz="2400" i="1">
                        <a:solidFill>
                          <a:srgbClr val="0070C0"/>
                        </a:solidFill>
                        <a:latin typeface="Cambria Math" panose="02040503050406030204" pitchFamily="18" charset="0"/>
                        <a:ea typeface="DengXian" panose="02010600030101010101" pitchFamily="2" charset="-122"/>
                        <a:cs typeface="Times New Roman" panose="02020603050405020304" pitchFamily="18" charset="0"/>
                      </a:rPr>
                      <m:t>−</m:t>
                    </m:r>
                    <m:r>
                      <a:rPr lang="en-US" sz="2400">
                        <a:solidFill>
                          <a:srgbClr val="0070C0"/>
                        </a:solidFill>
                        <a:latin typeface="Cambria Math" panose="02040503050406030204" pitchFamily="18" charset="0"/>
                      </a:rPr>
                      <m:t>𝑄</m:t>
                    </m:r>
                    <m:r>
                      <a:rPr lang="en-US" sz="2400" baseline="-25000">
                        <a:solidFill>
                          <a:srgbClr val="0070C0"/>
                        </a:solidFill>
                        <a:latin typeface="Cambria Math" panose="02040503050406030204" pitchFamily="18" charset="0"/>
                      </a:rPr>
                      <m:t>0</m:t>
                    </m:r>
                  </m:oMath>
                </a14:m>
                <a:r>
                  <a:rPr lang="en-US" sz="2400" dirty="0">
                    <a:solidFill>
                      <a:srgbClr val="0070C0"/>
                    </a:solidFill>
                    <a:latin typeface="Times New Roman" panose="02020603050405020304" pitchFamily="18" charset="0"/>
                    <a:cs typeface="Times New Roman" panose="02020603050405020304" pitchFamily="18" charset="0"/>
                  </a:rPr>
                  <a:t> towards </a:t>
                </a:r>
                <a14:m>
                  <m:oMath xmlns:m="http://schemas.openxmlformats.org/officeDocument/2006/math">
                    <m:r>
                      <a:rPr lang="en-US" sz="2400" i="1">
                        <a:solidFill>
                          <a:srgbClr val="0070C0"/>
                        </a:solidFill>
                        <a:latin typeface="Cambria Math" panose="02040503050406030204" pitchFamily="18" charset="0"/>
                        <a:ea typeface="DengXian" panose="02010600030101010101" pitchFamily="2" charset="-122"/>
                        <a:cs typeface="Times New Roman" panose="02020603050405020304" pitchFamily="18" charset="0"/>
                      </a:rPr>
                      <m:t>−</m:t>
                    </m:r>
                    <m:r>
                      <a:rPr lang="en-US" sz="2400">
                        <a:solidFill>
                          <a:srgbClr val="0070C0"/>
                        </a:solidFill>
                        <a:latin typeface="Cambria Math" panose="02040503050406030204" pitchFamily="18" charset="0"/>
                      </a:rPr>
                      <m:t>4</m:t>
                    </m:r>
                    <m:r>
                      <a:rPr lang="en-US" sz="2400">
                        <a:solidFill>
                          <a:srgbClr val="0070C0"/>
                        </a:solidFill>
                        <a:latin typeface="Cambria Math" panose="02040503050406030204" pitchFamily="18" charset="0"/>
                      </a:rPr>
                      <m:t>𝑄</m:t>
                    </m:r>
                    <m:r>
                      <a:rPr lang="en-US" sz="2400" baseline="-25000">
                        <a:solidFill>
                          <a:srgbClr val="0070C0"/>
                        </a:solidFill>
                        <a:latin typeface="Cambria Math" panose="02040503050406030204" pitchFamily="18" charset="0"/>
                      </a:rPr>
                      <m:t>0</m:t>
                    </m:r>
                  </m:oMath>
                </a14:m>
                <a:endParaRPr lang="en-US" sz="2400" dirty="0">
                  <a:solidFill>
                    <a:srgbClr val="0070C0"/>
                  </a:solidFill>
                  <a:latin typeface="Times New Roman" panose="02020603050405020304" pitchFamily="18" charset="0"/>
                  <a:cs typeface="Times New Roman" panose="02020603050405020304" pitchFamily="18" charset="0"/>
                </a:endParaRPr>
              </a:p>
            </p:txBody>
          </p:sp>
        </mc:Choice>
        <mc:Fallback xmlns="">
          <p:sp>
            <p:nvSpPr>
              <p:cNvPr id="6" name="Rectangle 5">
                <a:extLst>
                  <a:ext uri="{FF2B5EF4-FFF2-40B4-BE49-F238E27FC236}">
                    <a16:creationId xmlns:a16="http://schemas.microsoft.com/office/drawing/2014/main" id="{8AC05A90-DC86-4BF5-95FE-99E0E41B757A}"/>
                  </a:ext>
                </a:extLst>
              </p:cNvPr>
              <p:cNvSpPr>
                <a:spLocks noRot="1" noChangeAspect="1" noMove="1" noResize="1" noEditPoints="1" noAdjustHandles="1" noChangeArrowheads="1" noChangeShapeType="1" noTextEdit="1"/>
              </p:cNvSpPr>
              <p:nvPr/>
            </p:nvSpPr>
            <p:spPr>
              <a:xfrm>
                <a:off x="453005" y="5843949"/>
                <a:ext cx="8533297" cy="873509"/>
              </a:xfrm>
              <a:prstGeom prst="rect">
                <a:avLst/>
              </a:prstGeom>
              <a:blipFill>
                <a:blip r:embed="rId14"/>
                <a:stretch>
                  <a:fillRect l="-1071" t="-699" b="-15385"/>
                </a:stretch>
              </a:blipFill>
            </p:spPr>
            <p:txBody>
              <a:bodyPr/>
              <a:lstStyle/>
              <a:p>
                <a:r>
                  <a:rPr lang="en-US">
                    <a:noFill/>
                  </a:rPr>
                  <a:t> </a:t>
                </a:r>
              </a:p>
            </p:txBody>
          </p:sp>
        </mc:Fallback>
      </mc:AlternateContent>
    </p:spTree>
    <p:extLst>
      <p:ext uri="{BB962C8B-B14F-4D97-AF65-F5344CB8AC3E}">
        <p14:creationId xmlns:p14="http://schemas.microsoft.com/office/powerpoint/2010/main" val="1474657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ANSWER: Practice Question 1</a:t>
            </a:r>
          </a:p>
        </p:txBody>
      </p:sp>
      <p:sp>
        <p:nvSpPr>
          <p:cNvPr id="12" name="Rectangle 18">
            <a:extLst>
              <a:ext uri="{FF2B5EF4-FFF2-40B4-BE49-F238E27FC236}">
                <a16:creationId xmlns:a16="http://schemas.microsoft.com/office/drawing/2014/main" id="{5BED6AE5-8F30-4034-82B5-D5F39C5F1F81}"/>
              </a:ext>
            </a:extLst>
          </p:cNvPr>
          <p:cNvSpPr>
            <a:spLocks noChangeArrowheads="1"/>
          </p:cNvSpPr>
          <p:nvPr/>
        </p:nvSpPr>
        <p:spPr bwMode="auto">
          <a:xfrm>
            <a:off x="-112" y="795071"/>
            <a:ext cx="551604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 </a:t>
            </a:r>
            <a:r>
              <a:rPr lang="en-US" altLang="en-US" sz="2400" kern="100" dirty="0">
                <a:solidFill>
                  <a:prstClr val="black"/>
                </a:solidFill>
                <a:cs typeface="Times New Roman" panose="02020603050405020304" pitchFamily="18" charset="0"/>
              </a:rPr>
              <a:t>Why This Happens</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p:sp>
        <p:nvSpPr>
          <p:cNvPr id="7" name="Rectangle 6">
            <a:extLst>
              <a:ext uri="{FF2B5EF4-FFF2-40B4-BE49-F238E27FC236}">
                <a16:creationId xmlns:a16="http://schemas.microsoft.com/office/drawing/2014/main" id="{07560ACB-5886-476C-8517-2FD9B442D651}"/>
              </a:ext>
            </a:extLst>
          </p:cNvPr>
          <p:cNvSpPr/>
          <p:nvPr/>
        </p:nvSpPr>
        <p:spPr>
          <a:xfrm>
            <a:off x="-112" y="1481878"/>
            <a:ext cx="8911349" cy="856068"/>
          </a:xfrm>
          <a:prstGeom prst="rect">
            <a:avLst/>
          </a:prstGeom>
        </p:spPr>
        <p:txBody>
          <a:bodyPr wrap="square">
            <a:spAutoFit/>
          </a:bodyPr>
          <a:lstStyle/>
          <a:p>
            <a:pPr marL="342900" indent="-342900" algn="just">
              <a:lnSpc>
                <a:spcPct val="107000"/>
              </a:lnSpc>
              <a:spcAft>
                <a:spcPts val="800"/>
              </a:spcAft>
              <a:buFont typeface="Wingdings" panose="05000000000000000000" pitchFamily="2" charset="2"/>
              <a:buChar char="v"/>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For a positive charge, the electric field vectors point outward because any positive test charge would be repelled.</a:t>
            </a:r>
          </a:p>
        </p:txBody>
      </p:sp>
      <p:sp>
        <p:nvSpPr>
          <p:cNvPr id="8" name="Rectangle 7">
            <a:extLst>
              <a:ext uri="{FF2B5EF4-FFF2-40B4-BE49-F238E27FC236}">
                <a16:creationId xmlns:a16="http://schemas.microsoft.com/office/drawing/2014/main" id="{435B476B-2E6B-419E-BA43-7485F77B8AE8}"/>
              </a:ext>
            </a:extLst>
          </p:cNvPr>
          <p:cNvSpPr/>
          <p:nvPr/>
        </p:nvSpPr>
        <p:spPr>
          <a:xfrm>
            <a:off x="116326" y="2563088"/>
            <a:ext cx="8911348" cy="863250"/>
          </a:xfrm>
          <a:prstGeom prst="rect">
            <a:avLst/>
          </a:prstGeom>
        </p:spPr>
        <p:txBody>
          <a:bodyPr wrap="square">
            <a:spAutoFit/>
          </a:bodyPr>
          <a:lstStyle/>
          <a:p>
            <a:pPr marL="342900" lvl="0" indent="-342900" algn="just">
              <a:lnSpc>
                <a:spcPct val="107000"/>
              </a:lnSpc>
              <a:spcAft>
                <a:spcPts val="800"/>
              </a:spcAft>
              <a:buFont typeface="Wingdings" panose="05000000000000000000" pitchFamily="2" charset="2"/>
              <a:buChar char="v"/>
            </a:pPr>
            <a:r>
              <a:rPr lang="en-US" sz="2400" kern="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For a negative charge, the electric field vectors point inward because any positive test charge would be attracted.</a:t>
            </a:r>
            <a:endParaRPr lang="en-US" sz="2400" kern="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Rectangle 1">
            <a:extLst>
              <a:ext uri="{FF2B5EF4-FFF2-40B4-BE49-F238E27FC236}">
                <a16:creationId xmlns:a16="http://schemas.microsoft.com/office/drawing/2014/main" id="{358BF9ED-F021-4EB6-A5B4-4A603B41E613}"/>
              </a:ext>
            </a:extLst>
          </p:cNvPr>
          <p:cNvSpPr/>
          <p:nvPr/>
        </p:nvSpPr>
        <p:spPr>
          <a:xfrm>
            <a:off x="210757" y="3884770"/>
            <a:ext cx="8722485" cy="1653594"/>
          </a:xfrm>
          <a:prstGeom prst="rect">
            <a:avLst/>
          </a:prstGeom>
        </p:spPr>
        <p:txBody>
          <a:bodyPr wrap="square">
            <a:spAutoFit/>
          </a:bodyPr>
          <a:lstStyle/>
          <a:p>
            <a:pPr algn="just">
              <a:lnSpc>
                <a:spcPct val="107000"/>
              </a:lnSpc>
              <a:spcAft>
                <a:spcPts val="800"/>
              </a:spcAft>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Electric field lines point away from positive charges and toward negative charges because they represent the direction of the force that a positive test charge would experience in the presence of these charges. </a:t>
            </a:r>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46801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r>
              <a:rPr lang="en-US" sz="2800" b="0" dirty="0">
                <a:solidFill>
                  <a:srgbClr val="FFFFFF"/>
                </a:solidFill>
                <a:latin typeface="Times New Roman"/>
                <a:cs typeface="Calibri" panose="020F0502020204030204" pitchFamily="34" charset="0"/>
              </a:rPr>
              <a:t>ANSWER: Practice Question 2</a:t>
            </a:r>
            <a:endParaRPr lang="en-US" dirty="0"/>
          </a:p>
        </p:txBody>
      </p:sp>
      <p:sp>
        <p:nvSpPr>
          <p:cNvPr id="12" name="Rectangle 6">
            <a:extLst>
              <a:ext uri="{FF2B5EF4-FFF2-40B4-BE49-F238E27FC236}">
                <a16:creationId xmlns:a16="http://schemas.microsoft.com/office/drawing/2014/main" id="{9AA78C8D-2C1B-4EE2-BCE0-645E4EA3DCA9}"/>
              </a:ext>
            </a:extLst>
          </p:cNvPr>
          <p:cNvSpPr>
            <a:spLocks noChangeArrowheads="1"/>
          </p:cNvSpPr>
          <p:nvPr/>
        </p:nvSpPr>
        <p:spPr bwMode="auto">
          <a:xfrm>
            <a:off x="43345" y="907504"/>
            <a:ext cx="42182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buNone/>
            </a:pPr>
            <a:r>
              <a:rPr lang="en-US" sz="2400" dirty="0">
                <a:ea typeface="Times New Roman" panose="02020603050405020304" pitchFamily="18" charset="0"/>
              </a:rPr>
              <a:t>2. Friction and Charge Transfer:</a:t>
            </a:r>
          </a:p>
        </p:txBody>
      </p:sp>
      <p:sp>
        <p:nvSpPr>
          <p:cNvPr id="2" name="Rectangle 1">
            <a:extLst>
              <a:ext uri="{FF2B5EF4-FFF2-40B4-BE49-F238E27FC236}">
                <a16:creationId xmlns:a16="http://schemas.microsoft.com/office/drawing/2014/main" id="{F3C14E61-A7A4-404E-8B8F-690CA84C500D}"/>
              </a:ext>
            </a:extLst>
          </p:cNvPr>
          <p:cNvSpPr/>
          <p:nvPr/>
        </p:nvSpPr>
        <p:spPr>
          <a:xfrm>
            <a:off x="152402" y="1459111"/>
            <a:ext cx="8840596" cy="1258421"/>
          </a:xfrm>
          <a:prstGeom prst="rect">
            <a:avLst/>
          </a:prstGeom>
        </p:spPr>
        <p:txBody>
          <a:bodyPr wrap="square">
            <a:spAutoFit/>
          </a:bodyPr>
          <a:lstStyle/>
          <a:p>
            <a:pPr marL="342900" indent="-342900" algn="just">
              <a:lnSpc>
                <a:spcPct val="107000"/>
              </a:lnSpc>
              <a:spcAft>
                <a:spcPts val="800"/>
              </a:spcAft>
              <a:buFont typeface="Wingdings" panose="05000000000000000000" pitchFamily="2" charset="2"/>
              <a:buChar char="v"/>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As you walk across the nylon rug, friction between your shoes and the rug causes electrons to be transferred from one material to the other. </a:t>
            </a:r>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a:extLst>
              <a:ext uri="{FF2B5EF4-FFF2-40B4-BE49-F238E27FC236}">
                <a16:creationId xmlns:a16="http://schemas.microsoft.com/office/drawing/2014/main" id="{FB3B4290-6217-49FB-AEFE-900A2DF68C10}"/>
              </a:ext>
            </a:extLst>
          </p:cNvPr>
          <p:cNvSpPr/>
          <p:nvPr/>
        </p:nvSpPr>
        <p:spPr>
          <a:xfrm>
            <a:off x="152402" y="2790621"/>
            <a:ext cx="8758106" cy="1569660"/>
          </a:xfrm>
          <a:prstGeom prst="rect">
            <a:avLst/>
          </a:prstGeom>
        </p:spPr>
        <p:txBody>
          <a:bodyPr wrap="square">
            <a:spAutoFit/>
          </a:bodyPr>
          <a:lstStyle/>
          <a:p>
            <a:pPr marL="342900" indent="-342900" algn="just">
              <a:buFont typeface="Wingdings" panose="05000000000000000000" pitchFamily="2" charset="2"/>
              <a:buChar char="v"/>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Nylon, a synthetic material, tends to lose electrons and become positively charged (when rubbed against rubber) and hence the shoes/body may gain these electrons and become negatively charged.</a:t>
            </a:r>
            <a:endParaRPr lang="en-US" dirty="0"/>
          </a:p>
        </p:txBody>
      </p:sp>
      <p:sp>
        <p:nvSpPr>
          <p:cNvPr id="13" name="Rectangle 6">
            <a:extLst>
              <a:ext uri="{FF2B5EF4-FFF2-40B4-BE49-F238E27FC236}">
                <a16:creationId xmlns:a16="http://schemas.microsoft.com/office/drawing/2014/main" id="{A16713CC-C5DD-4A8F-BD84-C50851E5F1B5}"/>
              </a:ext>
            </a:extLst>
          </p:cNvPr>
          <p:cNvSpPr>
            <a:spLocks noChangeArrowheads="1"/>
          </p:cNvSpPr>
          <p:nvPr/>
        </p:nvSpPr>
        <p:spPr bwMode="auto">
          <a:xfrm>
            <a:off x="160618" y="4268136"/>
            <a:ext cx="42182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buNone/>
            </a:pPr>
            <a:r>
              <a:rPr lang="en-US" sz="2400" dirty="0">
                <a:ea typeface="Times New Roman" panose="02020603050405020304" pitchFamily="18" charset="0"/>
              </a:rPr>
              <a:t>Electric Potential Difference:</a:t>
            </a:r>
          </a:p>
        </p:txBody>
      </p:sp>
      <p:sp>
        <p:nvSpPr>
          <p:cNvPr id="11" name="Rectangle 10">
            <a:extLst>
              <a:ext uri="{FF2B5EF4-FFF2-40B4-BE49-F238E27FC236}">
                <a16:creationId xmlns:a16="http://schemas.microsoft.com/office/drawing/2014/main" id="{648E7F7B-1F58-4EF2-AD1E-CEE939E7B9E7}"/>
              </a:ext>
            </a:extLst>
          </p:cNvPr>
          <p:cNvSpPr/>
          <p:nvPr/>
        </p:nvSpPr>
        <p:spPr>
          <a:xfrm>
            <a:off x="152402" y="4668862"/>
            <a:ext cx="8500145" cy="1258421"/>
          </a:xfrm>
          <a:prstGeom prst="rect">
            <a:avLst/>
          </a:prstGeom>
        </p:spPr>
        <p:txBody>
          <a:bodyPr wrap="square">
            <a:spAutoFit/>
          </a:bodyPr>
          <a:lstStyle/>
          <a:p>
            <a:pPr marL="342900" indent="-342900" algn="just">
              <a:lnSpc>
                <a:spcPct val="107000"/>
              </a:lnSpc>
              <a:spcAft>
                <a:spcPts val="800"/>
              </a:spcAft>
              <a:buFont typeface="Wingdings" panose="05000000000000000000" pitchFamily="2" charset="2"/>
              <a:buChar char="v"/>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The accumulation of charge creates a difference in electric potential (voltage) between your body and other objects in your environment. </a:t>
            </a:r>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5" name="Rectangle 14">
            <a:extLst>
              <a:ext uri="{FF2B5EF4-FFF2-40B4-BE49-F238E27FC236}">
                <a16:creationId xmlns:a16="http://schemas.microsoft.com/office/drawing/2014/main" id="{7D17368C-EC38-4698-9B0F-98F9B8895D33}"/>
              </a:ext>
            </a:extLst>
          </p:cNvPr>
          <p:cNvSpPr/>
          <p:nvPr/>
        </p:nvSpPr>
        <p:spPr>
          <a:xfrm>
            <a:off x="43345" y="6003030"/>
            <a:ext cx="8671071" cy="830997"/>
          </a:xfrm>
          <a:prstGeom prst="rect">
            <a:avLst/>
          </a:prstGeom>
        </p:spPr>
        <p:txBody>
          <a:bodyPr wrap="square">
            <a:spAutoFit/>
          </a:bodyPr>
          <a:lstStyle/>
          <a:p>
            <a:pPr marL="342900" indent="-342900" algn="just">
              <a:buFont typeface="Wingdings" panose="05000000000000000000" pitchFamily="2" charset="2"/>
              <a:buChar char="v"/>
            </a:pPr>
            <a:r>
              <a:rPr lang="en-US" sz="2400" kern="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The larger the charge imbalance, the greater the potential difference.</a:t>
            </a:r>
            <a:endParaRPr lang="en-US" dirty="0"/>
          </a:p>
        </p:txBody>
      </p:sp>
    </p:spTree>
    <p:extLst>
      <p:ext uri="{BB962C8B-B14F-4D97-AF65-F5344CB8AC3E}">
        <p14:creationId xmlns:p14="http://schemas.microsoft.com/office/powerpoint/2010/main" val="1344066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 grpId="0"/>
      <p:bldP spid="4" grpId="0"/>
      <p:bldP spid="13" grpId="0"/>
      <p:bldP spid="11"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r>
              <a:rPr lang="en-US" sz="2800" b="0" dirty="0">
                <a:solidFill>
                  <a:srgbClr val="FFFFFF"/>
                </a:solidFill>
                <a:latin typeface="Times New Roman"/>
                <a:cs typeface="Calibri" panose="020F0502020204030204" pitchFamily="34" charset="0"/>
              </a:rPr>
              <a:t>ANSWER: Practice Question 2</a:t>
            </a:r>
            <a:endParaRPr lang="en-US" dirty="0"/>
          </a:p>
        </p:txBody>
      </p:sp>
      <p:sp>
        <p:nvSpPr>
          <p:cNvPr id="12" name="Rectangle 6">
            <a:extLst>
              <a:ext uri="{FF2B5EF4-FFF2-40B4-BE49-F238E27FC236}">
                <a16:creationId xmlns:a16="http://schemas.microsoft.com/office/drawing/2014/main" id="{9AA78C8D-2C1B-4EE2-BCE0-645E4EA3DCA9}"/>
              </a:ext>
            </a:extLst>
          </p:cNvPr>
          <p:cNvSpPr>
            <a:spLocks noChangeArrowheads="1"/>
          </p:cNvSpPr>
          <p:nvPr/>
        </p:nvSpPr>
        <p:spPr bwMode="auto">
          <a:xfrm>
            <a:off x="43345" y="781640"/>
            <a:ext cx="42182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buNone/>
            </a:pPr>
            <a:r>
              <a:rPr lang="en-US" sz="2400" dirty="0">
                <a:ea typeface="Times New Roman" panose="02020603050405020304" pitchFamily="18" charset="0"/>
              </a:rPr>
              <a:t>Discharge and Spark:</a:t>
            </a:r>
          </a:p>
        </p:txBody>
      </p:sp>
      <p:sp>
        <p:nvSpPr>
          <p:cNvPr id="2" name="Rectangle 1">
            <a:extLst>
              <a:ext uri="{FF2B5EF4-FFF2-40B4-BE49-F238E27FC236}">
                <a16:creationId xmlns:a16="http://schemas.microsoft.com/office/drawing/2014/main" id="{F3C14E61-A7A4-404E-8B8F-690CA84C500D}"/>
              </a:ext>
            </a:extLst>
          </p:cNvPr>
          <p:cNvSpPr/>
          <p:nvPr/>
        </p:nvSpPr>
        <p:spPr>
          <a:xfrm>
            <a:off x="152402" y="1459111"/>
            <a:ext cx="8840596" cy="863250"/>
          </a:xfrm>
          <a:prstGeom prst="rect">
            <a:avLst/>
          </a:prstGeom>
        </p:spPr>
        <p:txBody>
          <a:bodyPr wrap="square">
            <a:spAutoFit/>
          </a:bodyPr>
          <a:lstStyle/>
          <a:p>
            <a:pPr marL="342900" indent="-342900" algn="just">
              <a:lnSpc>
                <a:spcPct val="107000"/>
              </a:lnSpc>
              <a:spcAft>
                <a:spcPts val="800"/>
              </a:spcAft>
              <a:buFont typeface="Wingdings" panose="05000000000000000000" pitchFamily="2" charset="2"/>
              <a:buChar char="v"/>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When you touch a large metal object, such as a doorknob, the stored static charge on your body suddenly discharges. </a:t>
            </a:r>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65ECF0FF-278F-4918-B053-2C2F4A78BD2B}"/>
              </a:ext>
            </a:extLst>
          </p:cNvPr>
          <p:cNvSpPr/>
          <p:nvPr/>
        </p:nvSpPr>
        <p:spPr>
          <a:xfrm>
            <a:off x="43345" y="2551112"/>
            <a:ext cx="8611299" cy="1200329"/>
          </a:xfrm>
          <a:prstGeom prst="rect">
            <a:avLst/>
          </a:prstGeom>
        </p:spPr>
        <p:txBody>
          <a:bodyPr wrap="square">
            <a:spAutoFit/>
          </a:bodyPr>
          <a:lstStyle/>
          <a:p>
            <a:pPr marL="342900" indent="-342900" algn="just">
              <a:buFont typeface="Wingdings" panose="05000000000000000000" pitchFamily="2" charset="2"/>
              <a:buChar char="v"/>
            </a:pPr>
            <a:r>
              <a:rPr lang="en-US" sz="2400" kern="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Metal is a good conductor of electricity, so the electrons quickly move from your body to the metal object, or vice versa, depending on the charge polarity.</a:t>
            </a:r>
            <a:endParaRPr lang="en-US" dirty="0"/>
          </a:p>
        </p:txBody>
      </p:sp>
      <p:sp>
        <p:nvSpPr>
          <p:cNvPr id="6" name="Rectangle 5">
            <a:extLst>
              <a:ext uri="{FF2B5EF4-FFF2-40B4-BE49-F238E27FC236}">
                <a16:creationId xmlns:a16="http://schemas.microsoft.com/office/drawing/2014/main" id="{ADB3D84B-B09D-4C40-A324-1EC8E1BCD683}"/>
              </a:ext>
            </a:extLst>
          </p:cNvPr>
          <p:cNvSpPr/>
          <p:nvPr/>
        </p:nvSpPr>
        <p:spPr>
          <a:xfrm>
            <a:off x="0" y="4183053"/>
            <a:ext cx="8689594" cy="863250"/>
          </a:xfrm>
          <a:prstGeom prst="rect">
            <a:avLst/>
          </a:prstGeom>
        </p:spPr>
        <p:txBody>
          <a:bodyPr wrap="square">
            <a:spAutoFit/>
          </a:bodyPr>
          <a:lstStyle/>
          <a:p>
            <a:pPr marL="342900" indent="-342900" algn="just">
              <a:lnSpc>
                <a:spcPct val="107000"/>
              </a:lnSpc>
              <a:spcAft>
                <a:spcPts val="800"/>
              </a:spcAft>
              <a:buFont typeface="Wingdings" panose="05000000000000000000" pitchFamily="2" charset="2"/>
              <a:buChar char="v"/>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This rapid movement of electrons (discharge) through the air creates a spark, which is a visible flash of light. </a:t>
            </a:r>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a:extLst>
              <a:ext uri="{FF2B5EF4-FFF2-40B4-BE49-F238E27FC236}">
                <a16:creationId xmlns:a16="http://schemas.microsoft.com/office/drawing/2014/main" id="{9D79A3D4-1B8A-4A25-8D13-45AE25D5BF3E}"/>
              </a:ext>
            </a:extLst>
          </p:cNvPr>
          <p:cNvSpPr/>
          <p:nvPr/>
        </p:nvSpPr>
        <p:spPr>
          <a:xfrm>
            <a:off x="43345" y="5386879"/>
            <a:ext cx="8435130" cy="1200329"/>
          </a:xfrm>
          <a:prstGeom prst="rect">
            <a:avLst/>
          </a:prstGeom>
        </p:spPr>
        <p:txBody>
          <a:bodyPr wrap="square">
            <a:spAutoFit/>
          </a:bodyPr>
          <a:lstStyle/>
          <a:p>
            <a:pPr marL="342900" indent="-342900" algn="just">
              <a:buFont typeface="Wingdings" panose="05000000000000000000" pitchFamily="2" charset="2"/>
              <a:buChar char="v"/>
            </a:pPr>
            <a:r>
              <a:rPr lang="en-US" sz="2400" kern="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The spark occurs because the air, normally an insulator, becomes ionized (charged particles are created), allowing current to flow.</a:t>
            </a:r>
            <a:endParaRPr lang="en-US" dirty="0"/>
          </a:p>
        </p:txBody>
      </p:sp>
    </p:spTree>
    <p:extLst>
      <p:ext uri="{BB962C8B-B14F-4D97-AF65-F5344CB8AC3E}">
        <p14:creationId xmlns:p14="http://schemas.microsoft.com/office/powerpoint/2010/main" val="2058426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1</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487F2406-70BD-4EE7-A55C-BB33CFB09CE2}"/>
                  </a:ext>
                </a:extLst>
              </p:cNvPr>
              <p:cNvSpPr/>
              <p:nvPr/>
            </p:nvSpPr>
            <p:spPr>
              <a:xfrm>
                <a:off x="81894" y="822442"/>
                <a:ext cx="8885937" cy="4039824"/>
              </a:xfrm>
              <a:prstGeom prst="rect">
                <a:avLst/>
              </a:prstGeom>
            </p:spPr>
            <p:txBody>
              <a:bodyPr wrap="square">
                <a:spAutoFit/>
              </a:bodyPr>
              <a:lstStyle/>
              <a:p>
                <a:pPr algn="just">
                  <a:lnSpc>
                    <a:spcPct val="107000"/>
                  </a:lnSpc>
                  <a:spcAft>
                    <a:spcPts val="800"/>
                  </a:spcAft>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A system consists of three-point charges, </a:t>
                </a:r>
                <a14:m>
                  <m:oMath xmlns:m="http://schemas.openxmlformats.org/officeDocument/2006/math">
                    <m:sSub>
                      <m:sSubPr>
                        <m:ctrlPr>
                          <a:rPr lang="en-US" sz="2400" i="1" kern="100">
                            <a:latin typeface="Cambria Math" panose="02040503050406030204" pitchFamily="18" charset="0"/>
                            <a:ea typeface="Calibri" panose="020F0502020204030204" pitchFamily="34" charset="0"/>
                            <a:cs typeface="Times New Roman" panose="02020603050405020304" pitchFamily="18" charset="0"/>
                          </a:rPr>
                        </m:ctrlPr>
                      </m:sSubPr>
                      <m:e>
                        <m:r>
                          <a:rPr lang="en-US" sz="2400" i="1" kern="100">
                            <a:latin typeface="Cambria Math" panose="02040503050406030204" pitchFamily="18" charset="0"/>
                            <a:ea typeface="Calibri" panose="020F0502020204030204" pitchFamily="34" charset="0"/>
                            <a:cs typeface="Times New Roman" panose="02020603050405020304" pitchFamily="18" charset="0"/>
                          </a:rPr>
                          <m:t>𝑞</m:t>
                        </m:r>
                      </m:e>
                      <m:sub>
                        <m:r>
                          <a:rPr lang="en-US" sz="2400" i="1" kern="100">
                            <a:latin typeface="Cambria Math" panose="02040503050406030204" pitchFamily="18" charset="0"/>
                            <a:ea typeface="Calibri" panose="020F0502020204030204" pitchFamily="34" charset="0"/>
                            <a:cs typeface="Times New Roman" panose="02020603050405020304" pitchFamily="18" charset="0"/>
                          </a:rPr>
                          <m:t>1</m:t>
                        </m:r>
                      </m:sub>
                    </m:sSub>
                    <m:r>
                      <a:rPr lang="en-US" sz="2400" i="1" kern="100">
                        <a:latin typeface="Cambria Math" panose="02040503050406030204" pitchFamily="18" charset="0"/>
                        <a:ea typeface="Calibri" panose="020F0502020204030204" pitchFamily="34" charset="0"/>
                        <a:cs typeface="Times New Roman" panose="02020603050405020304" pitchFamily="18" charset="0"/>
                      </a:rPr>
                      <m:t>=+5</m:t>
                    </m:r>
                    <m:r>
                      <a:rPr lang="en-US" sz="2400" i="1" kern="100">
                        <a:latin typeface="Cambria Math" panose="02040503050406030204" pitchFamily="18" charset="0"/>
                        <a:ea typeface="Calibri" panose="020F0502020204030204" pitchFamily="34" charset="0"/>
                        <a:cs typeface="Times New Roman" panose="02020603050405020304" pitchFamily="18" charset="0"/>
                      </a:rPr>
                      <m:t>𝜇</m:t>
                    </m:r>
                    <m:r>
                      <a:rPr lang="en-US" sz="2400" i="1" kern="100">
                        <a:latin typeface="Cambria Math" panose="02040503050406030204" pitchFamily="18" charset="0"/>
                        <a:ea typeface="Calibri" panose="020F0502020204030204" pitchFamily="34" charset="0"/>
                        <a:cs typeface="Times New Roman" panose="02020603050405020304" pitchFamily="18" charset="0"/>
                      </a:rPr>
                      <m:t>𝐶</m:t>
                    </m:r>
                    <m:r>
                      <a:rPr lang="en-US" sz="2400" i="1" kern="100">
                        <a:latin typeface="Cambria Math" panose="02040503050406030204" pitchFamily="18" charset="0"/>
                        <a:ea typeface="DengXian" panose="02010600030101010101" pitchFamily="2" charset="-122"/>
                        <a:cs typeface="Times New Roman" panose="02020603050405020304" pitchFamily="18" charset="0"/>
                      </a:rPr>
                      <m:t>,</m:t>
                    </m:r>
                  </m:oMath>
                </a14:m>
                <a:r>
                  <a:rPr lang="en-US" sz="2400" kern="100" dirty="0">
                    <a:latin typeface="Times New Roman" panose="02020603050405020304" pitchFamily="18" charset="0"/>
                    <a:ea typeface="DengXian" panose="02010600030101010101" pitchFamily="2" charset="-122"/>
                    <a:cs typeface="Times New Roman" panose="02020603050405020304" pitchFamily="18" charset="0"/>
                  </a:rPr>
                  <a:t> </a:t>
                </a:r>
                <a14:m>
                  <m:oMath xmlns:m="http://schemas.openxmlformats.org/officeDocument/2006/math">
                    <m:sSub>
                      <m:sSubPr>
                        <m:ctrlPr>
                          <a:rPr lang="en-US" sz="2400" i="1" kern="100">
                            <a:latin typeface="Cambria Math" panose="02040503050406030204" pitchFamily="18" charset="0"/>
                            <a:ea typeface="DengXian" panose="02010600030101010101" pitchFamily="2" charset="-122"/>
                            <a:cs typeface="Times New Roman" panose="02020603050405020304" pitchFamily="18" charset="0"/>
                          </a:rPr>
                        </m:ctrlPr>
                      </m:sSubPr>
                      <m:e>
                        <m:r>
                          <a:rPr lang="en-US" sz="2400" i="1" kern="100">
                            <a:latin typeface="Cambria Math" panose="02040503050406030204" pitchFamily="18" charset="0"/>
                            <a:ea typeface="DengXian" panose="02010600030101010101" pitchFamily="2" charset="-122"/>
                            <a:cs typeface="Times New Roman" panose="02020603050405020304" pitchFamily="18" charset="0"/>
                          </a:rPr>
                          <m:t>𝑞</m:t>
                        </m:r>
                      </m:e>
                      <m:sub>
                        <m:r>
                          <a:rPr lang="en-US" sz="2400" i="1" kern="100">
                            <a:latin typeface="Cambria Math" panose="02040503050406030204" pitchFamily="18" charset="0"/>
                            <a:ea typeface="DengXian" panose="02010600030101010101" pitchFamily="2" charset="-122"/>
                            <a:cs typeface="Times New Roman" panose="02020603050405020304" pitchFamily="18" charset="0"/>
                          </a:rPr>
                          <m:t>2</m:t>
                        </m:r>
                      </m:sub>
                    </m:sSub>
                    <m:r>
                      <a:rPr lang="en-US" sz="2400" i="1" kern="100">
                        <a:latin typeface="Cambria Math" panose="02040503050406030204" pitchFamily="18" charset="0"/>
                        <a:ea typeface="DengXian" panose="02010600030101010101" pitchFamily="2" charset="-122"/>
                        <a:cs typeface="Times New Roman" panose="02020603050405020304" pitchFamily="18" charset="0"/>
                      </a:rPr>
                      <m:t>=−3</m:t>
                    </m:r>
                    <m:r>
                      <a:rPr lang="en-US" sz="2400" i="1" kern="100">
                        <a:latin typeface="Cambria Math" panose="02040503050406030204" pitchFamily="18" charset="0"/>
                        <a:ea typeface="DengXian" panose="02010600030101010101" pitchFamily="2" charset="-122"/>
                        <a:cs typeface="Times New Roman" panose="02020603050405020304" pitchFamily="18" charset="0"/>
                      </a:rPr>
                      <m:t>𝜇</m:t>
                    </m:r>
                    <m:r>
                      <a:rPr lang="en-US" sz="2400" i="1" kern="100">
                        <a:latin typeface="Cambria Math" panose="02040503050406030204" pitchFamily="18" charset="0"/>
                        <a:ea typeface="DengXian" panose="02010600030101010101" pitchFamily="2" charset="-122"/>
                        <a:cs typeface="Times New Roman" panose="02020603050405020304" pitchFamily="18" charset="0"/>
                      </a:rPr>
                      <m:t>𝐶</m:t>
                    </m:r>
                  </m:oMath>
                </a14:m>
                <a:r>
                  <a:rPr lang="en-US" sz="2400" kern="100" dirty="0">
                    <a:latin typeface="Times New Roman" panose="02020603050405020304" pitchFamily="18" charset="0"/>
                    <a:ea typeface="DengXian" panose="02010600030101010101" pitchFamily="2" charset="-122"/>
                    <a:cs typeface="Times New Roman" panose="02020603050405020304" pitchFamily="18" charset="0"/>
                  </a:rPr>
                  <a:t> and </a:t>
                </a:r>
                <a14:m>
                  <m:oMath xmlns:m="http://schemas.openxmlformats.org/officeDocument/2006/math">
                    <m:sSub>
                      <m:sSubPr>
                        <m:ctrlPr>
                          <a:rPr lang="en-US" sz="2400" i="1" kern="100">
                            <a:latin typeface="Cambria Math" panose="02040503050406030204" pitchFamily="18" charset="0"/>
                            <a:ea typeface="Calibri" panose="020F0502020204030204" pitchFamily="34" charset="0"/>
                            <a:cs typeface="Times New Roman" panose="02020603050405020304" pitchFamily="18" charset="0"/>
                          </a:rPr>
                        </m:ctrlPr>
                      </m:sSubPr>
                      <m:e>
                        <m:r>
                          <a:rPr lang="en-US" sz="2400" i="1" kern="100">
                            <a:latin typeface="Cambria Math" panose="02040503050406030204" pitchFamily="18" charset="0"/>
                            <a:ea typeface="Calibri" panose="020F0502020204030204" pitchFamily="34" charset="0"/>
                            <a:cs typeface="Times New Roman" panose="02020603050405020304" pitchFamily="18" charset="0"/>
                          </a:rPr>
                          <m:t>𝑞</m:t>
                        </m:r>
                      </m:e>
                      <m:sub>
                        <m:r>
                          <a:rPr lang="en-US" sz="2400" i="1" kern="100">
                            <a:latin typeface="Cambria Math" panose="02040503050406030204" pitchFamily="18" charset="0"/>
                            <a:ea typeface="Calibri" panose="020F0502020204030204" pitchFamily="34" charset="0"/>
                            <a:cs typeface="Times New Roman" panose="02020603050405020304" pitchFamily="18" charset="0"/>
                          </a:rPr>
                          <m:t>3</m:t>
                        </m:r>
                      </m:sub>
                    </m:sSub>
                    <m:r>
                      <a:rPr lang="en-US" sz="2400" i="1" kern="100">
                        <a:latin typeface="Cambria Math" panose="02040503050406030204" pitchFamily="18" charset="0"/>
                        <a:ea typeface="Calibri" panose="020F0502020204030204" pitchFamily="34" charset="0"/>
                        <a:cs typeface="Times New Roman" panose="02020603050405020304" pitchFamily="18" charset="0"/>
                      </a:rPr>
                      <m:t>=+</m:t>
                    </m:r>
                    <m:r>
                      <a:rPr lang="en-US" sz="2400" b="0" i="1" kern="100" smtClean="0">
                        <a:latin typeface="Cambria Math" panose="02040503050406030204" pitchFamily="18" charset="0"/>
                        <a:ea typeface="Calibri" panose="020F0502020204030204" pitchFamily="34" charset="0"/>
                        <a:cs typeface="Times New Roman" panose="02020603050405020304" pitchFamily="18" charset="0"/>
                      </a:rPr>
                      <m:t>3</m:t>
                    </m:r>
                    <m:r>
                      <a:rPr lang="en-US" sz="2400" i="1" kern="100">
                        <a:latin typeface="Cambria Math" panose="02040503050406030204" pitchFamily="18" charset="0"/>
                        <a:ea typeface="Calibri" panose="020F0502020204030204" pitchFamily="34" charset="0"/>
                        <a:cs typeface="Times New Roman" panose="02020603050405020304" pitchFamily="18" charset="0"/>
                      </a:rPr>
                      <m:t>𝜇</m:t>
                    </m:r>
                    <m:r>
                      <a:rPr lang="en-US" sz="2400" i="1" kern="100">
                        <a:latin typeface="Cambria Math" panose="02040503050406030204" pitchFamily="18" charset="0"/>
                        <a:ea typeface="Calibri" panose="020F0502020204030204" pitchFamily="34" charset="0"/>
                        <a:cs typeface="Times New Roman" panose="02020603050405020304" pitchFamily="18" charset="0"/>
                      </a:rPr>
                      <m:t>𝐶</m:t>
                    </m:r>
                  </m:oMath>
                </a14:m>
                <a:r>
                  <a:rPr lang="en-US" sz="2400" kern="100" dirty="0">
                    <a:latin typeface="Times New Roman" panose="02020603050405020304" pitchFamily="18" charset="0"/>
                    <a:ea typeface="Calibri" panose="020F0502020204030204" pitchFamily="34" charset="0"/>
                    <a:cs typeface="Times New Roman" panose="02020603050405020304" pitchFamily="18" charset="0"/>
                  </a:rPr>
                  <a:t> placed at the vertices of an equilateral triangle with each side measuring </a:t>
                </a:r>
                <a14:m>
                  <m:oMath xmlns:m="http://schemas.openxmlformats.org/officeDocument/2006/math">
                    <m:r>
                      <a:rPr lang="en-US" sz="2400" i="1" kern="100">
                        <a:latin typeface="Cambria Math" panose="02040503050406030204" pitchFamily="18" charset="0"/>
                        <a:ea typeface="Calibri" panose="020F0502020204030204" pitchFamily="34" charset="0"/>
                        <a:cs typeface="Times New Roman" panose="02020603050405020304" pitchFamily="18" charset="0"/>
                      </a:rPr>
                      <m:t>0.1 </m:t>
                    </m:r>
                    <m:r>
                      <a:rPr lang="en-US" sz="2400" i="1" kern="100">
                        <a:latin typeface="Cambria Math" panose="02040503050406030204" pitchFamily="18" charset="0"/>
                        <a:ea typeface="Calibri" panose="020F0502020204030204" pitchFamily="34" charset="0"/>
                        <a:cs typeface="Times New Roman" panose="02020603050405020304" pitchFamily="18" charset="0"/>
                      </a:rPr>
                      <m:t>𝑚</m:t>
                    </m:r>
                  </m:oMath>
                </a14:m>
                <a:r>
                  <a:rPr lang="en-US" sz="2400" kern="100" dirty="0">
                    <a:latin typeface="Times New Roman" panose="02020603050405020304" pitchFamily="18" charset="0"/>
                    <a:ea typeface="Calibri" panose="020F0502020204030204" pitchFamily="34" charset="0"/>
                    <a:cs typeface="Times New Roman" panose="02020603050405020304" pitchFamily="18" charset="0"/>
                  </a:rPr>
                  <a:t>.</a:t>
                </a:r>
                <a:endParaRPr lang="en-US" sz="2000" kern="100" dirty="0">
                  <a:latin typeface="Calibri" panose="020F0502020204030204" pitchFamily="34" charset="0"/>
                  <a:ea typeface="Calibri" panose="020F0502020204030204" pitchFamily="34" charset="0"/>
                  <a:cs typeface="Times New Roman" panose="02020603050405020304" pitchFamily="18" charset="0"/>
                </a:endParaRPr>
              </a:p>
              <a:p>
                <a:pPr marL="457200" indent="-457200" algn="just">
                  <a:lnSpc>
                    <a:spcPct val="107000"/>
                  </a:lnSpc>
                  <a:spcAft>
                    <a:spcPts val="800"/>
                  </a:spcAft>
                  <a:buAutoNum type="alphaLcParenBoth"/>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Calculate the force exerted on </a:t>
                </a:r>
                <a14:m>
                  <m:oMath xmlns:m="http://schemas.openxmlformats.org/officeDocument/2006/math">
                    <m:sSub>
                      <m:sSubPr>
                        <m:ctrlPr>
                          <a:rPr lang="en-US" sz="2400" i="1" kern="100">
                            <a:latin typeface="Cambria Math" panose="02040503050406030204" pitchFamily="18" charset="0"/>
                            <a:ea typeface="Calibri" panose="020F0502020204030204" pitchFamily="34" charset="0"/>
                            <a:cs typeface="Times New Roman" panose="02020603050405020304" pitchFamily="18" charset="0"/>
                          </a:rPr>
                        </m:ctrlPr>
                      </m:sSubPr>
                      <m:e>
                        <m:r>
                          <a:rPr lang="en-US" sz="2400" i="1" kern="100">
                            <a:latin typeface="Cambria Math" panose="02040503050406030204" pitchFamily="18" charset="0"/>
                            <a:ea typeface="Calibri" panose="020F0502020204030204" pitchFamily="34" charset="0"/>
                            <a:cs typeface="Times New Roman" panose="02020603050405020304" pitchFamily="18" charset="0"/>
                          </a:rPr>
                          <m:t>𝑞</m:t>
                        </m:r>
                      </m:e>
                      <m:sub>
                        <m:r>
                          <a:rPr lang="en-US" sz="2400" i="1" kern="100">
                            <a:latin typeface="Cambria Math" panose="02040503050406030204" pitchFamily="18" charset="0"/>
                            <a:ea typeface="Calibri" panose="020F0502020204030204" pitchFamily="34" charset="0"/>
                            <a:cs typeface="Times New Roman" panose="02020603050405020304" pitchFamily="18" charset="0"/>
                          </a:rPr>
                          <m:t>1</m:t>
                        </m:r>
                      </m:sub>
                    </m:sSub>
                  </m:oMath>
                </a14:m>
                <a:r>
                  <a:rPr lang="en-US" sz="2400" kern="100" dirty="0">
                    <a:latin typeface="Times New Roman" panose="02020603050405020304" pitchFamily="18" charset="0"/>
                    <a:ea typeface="DengXian" panose="02010600030101010101" pitchFamily="2" charset="-122"/>
                    <a:cs typeface="Times New Roman" panose="02020603050405020304" pitchFamily="18" charset="0"/>
                  </a:rPr>
                  <a:t> by </a:t>
                </a:r>
                <a14:m>
                  <m:oMath xmlns:m="http://schemas.openxmlformats.org/officeDocument/2006/math">
                    <m:sSub>
                      <m:sSubPr>
                        <m:ctrlPr>
                          <a:rPr lang="en-US" sz="2400" i="1" kern="100">
                            <a:latin typeface="Cambria Math" panose="02040503050406030204" pitchFamily="18" charset="0"/>
                            <a:ea typeface="Calibri" panose="020F0502020204030204" pitchFamily="34" charset="0"/>
                            <a:cs typeface="Times New Roman" panose="02020603050405020304" pitchFamily="18" charset="0"/>
                          </a:rPr>
                        </m:ctrlPr>
                      </m:sSubPr>
                      <m:e>
                        <m:r>
                          <a:rPr lang="en-US" sz="2400" i="1" kern="100">
                            <a:latin typeface="Cambria Math" panose="02040503050406030204" pitchFamily="18" charset="0"/>
                            <a:ea typeface="Calibri" panose="020F0502020204030204" pitchFamily="34" charset="0"/>
                            <a:cs typeface="Times New Roman" panose="02020603050405020304" pitchFamily="18" charset="0"/>
                          </a:rPr>
                          <m:t>𝑞</m:t>
                        </m:r>
                      </m:e>
                      <m:sub>
                        <m:r>
                          <a:rPr lang="en-US" sz="2400" i="1" kern="100">
                            <a:latin typeface="Cambria Math" panose="02040503050406030204" pitchFamily="18" charset="0"/>
                            <a:ea typeface="Calibri" panose="020F0502020204030204" pitchFamily="34" charset="0"/>
                            <a:cs typeface="Times New Roman" panose="02020603050405020304" pitchFamily="18" charset="0"/>
                          </a:rPr>
                          <m:t>2</m:t>
                        </m:r>
                      </m:sub>
                    </m:sSub>
                  </m:oMath>
                </a14:m>
                <a:r>
                  <a:rPr lang="en-US" sz="2400" kern="100" dirty="0">
                    <a:latin typeface="Times New Roman" panose="02020603050405020304" pitchFamily="18" charset="0"/>
                    <a:ea typeface="DengXian" panose="02010600030101010101" pitchFamily="2" charset="-122"/>
                    <a:cs typeface="Times New Roman" panose="02020603050405020304" pitchFamily="18" charset="0"/>
                  </a:rPr>
                  <a:t> </a:t>
                </a:r>
                <a:r>
                  <a:rPr lang="en-US" sz="2400" kern="100" dirty="0">
                    <a:latin typeface="Times New Roman" panose="02020603050405020304" pitchFamily="18" charset="0"/>
                    <a:ea typeface="Calibri" panose="020F0502020204030204" pitchFamily="34" charset="0"/>
                    <a:cs typeface="Times New Roman" panose="02020603050405020304" pitchFamily="18" charset="0"/>
                  </a:rPr>
                  <a:t>using Coulomb's Law.</a:t>
                </a:r>
              </a:p>
              <a:p>
                <a:pPr marL="457200" indent="-457200" algn="just">
                  <a:lnSpc>
                    <a:spcPct val="107000"/>
                  </a:lnSpc>
                  <a:spcAft>
                    <a:spcPts val="800"/>
                  </a:spcAft>
                  <a:buAutoNum type="alphaLcParenBoth"/>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Calculate the force exerted on </a:t>
                </a:r>
                <a14:m>
                  <m:oMath xmlns:m="http://schemas.openxmlformats.org/officeDocument/2006/math">
                    <m:sSub>
                      <m:sSubPr>
                        <m:ctrlPr>
                          <a:rPr lang="en-US" sz="2400" i="1" kern="100">
                            <a:latin typeface="Cambria Math" panose="02040503050406030204" pitchFamily="18" charset="0"/>
                            <a:ea typeface="Calibri" panose="020F0502020204030204" pitchFamily="34" charset="0"/>
                            <a:cs typeface="Times New Roman" panose="02020603050405020304" pitchFamily="18" charset="0"/>
                          </a:rPr>
                        </m:ctrlPr>
                      </m:sSubPr>
                      <m:e>
                        <m:r>
                          <a:rPr lang="en-US" sz="2400" i="1" kern="100">
                            <a:latin typeface="Cambria Math" panose="02040503050406030204" pitchFamily="18" charset="0"/>
                            <a:ea typeface="Calibri" panose="020F0502020204030204" pitchFamily="34" charset="0"/>
                            <a:cs typeface="Times New Roman" panose="02020603050405020304" pitchFamily="18" charset="0"/>
                          </a:rPr>
                          <m:t>𝑞</m:t>
                        </m:r>
                      </m:e>
                      <m:sub>
                        <m:r>
                          <a:rPr lang="en-US" sz="2400" i="1" kern="100">
                            <a:latin typeface="Cambria Math" panose="02040503050406030204" pitchFamily="18" charset="0"/>
                            <a:ea typeface="Calibri" panose="020F0502020204030204" pitchFamily="34" charset="0"/>
                            <a:cs typeface="Times New Roman" panose="02020603050405020304" pitchFamily="18" charset="0"/>
                          </a:rPr>
                          <m:t>1</m:t>
                        </m:r>
                      </m:sub>
                    </m:sSub>
                  </m:oMath>
                </a14:m>
                <a:r>
                  <a:rPr lang="en-US" sz="2400" kern="100" dirty="0">
                    <a:latin typeface="Times New Roman" panose="02020603050405020304" pitchFamily="18" charset="0"/>
                    <a:ea typeface="DengXian" panose="02010600030101010101" pitchFamily="2" charset="-122"/>
                    <a:cs typeface="Times New Roman" panose="02020603050405020304" pitchFamily="18" charset="0"/>
                  </a:rPr>
                  <a:t> by </a:t>
                </a:r>
                <a14:m>
                  <m:oMath xmlns:m="http://schemas.openxmlformats.org/officeDocument/2006/math">
                    <m:sSub>
                      <m:sSubPr>
                        <m:ctrlPr>
                          <a:rPr lang="en-US" sz="2400" i="1" kern="100">
                            <a:latin typeface="Cambria Math" panose="02040503050406030204" pitchFamily="18" charset="0"/>
                            <a:ea typeface="Calibri" panose="020F0502020204030204" pitchFamily="34" charset="0"/>
                            <a:cs typeface="Times New Roman" panose="02020603050405020304" pitchFamily="18" charset="0"/>
                          </a:rPr>
                        </m:ctrlPr>
                      </m:sSubPr>
                      <m:e>
                        <m:r>
                          <a:rPr lang="en-US" sz="2400" i="1" kern="100">
                            <a:latin typeface="Cambria Math" panose="02040503050406030204" pitchFamily="18" charset="0"/>
                            <a:ea typeface="Calibri" panose="020F0502020204030204" pitchFamily="34" charset="0"/>
                            <a:cs typeface="Times New Roman" panose="02020603050405020304" pitchFamily="18" charset="0"/>
                          </a:rPr>
                          <m:t>𝑞</m:t>
                        </m:r>
                      </m:e>
                      <m:sub>
                        <m:r>
                          <a:rPr lang="en-US" sz="2400" i="1" kern="100">
                            <a:latin typeface="Cambria Math" panose="02040503050406030204" pitchFamily="18" charset="0"/>
                            <a:ea typeface="Calibri" panose="020F0502020204030204" pitchFamily="34" charset="0"/>
                            <a:cs typeface="Times New Roman" panose="02020603050405020304" pitchFamily="18" charset="0"/>
                          </a:rPr>
                          <m:t>3</m:t>
                        </m:r>
                      </m:sub>
                    </m:sSub>
                  </m:oMath>
                </a14:m>
                <a:r>
                  <a:rPr lang="en-US" sz="2400" kern="100" dirty="0">
                    <a:latin typeface="Times New Roman" panose="02020603050405020304" pitchFamily="18" charset="0"/>
                    <a:ea typeface="DengXian" panose="02010600030101010101" pitchFamily="2" charset="-122"/>
                    <a:cs typeface="Times New Roman" panose="02020603050405020304" pitchFamily="18" charset="0"/>
                  </a:rPr>
                  <a:t> </a:t>
                </a:r>
                <a:r>
                  <a:rPr lang="en-US" sz="2400" kern="100" dirty="0">
                    <a:latin typeface="Times New Roman" panose="02020603050405020304" pitchFamily="18" charset="0"/>
                    <a:ea typeface="Calibri" panose="020F0502020204030204" pitchFamily="34" charset="0"/>
                    <a:cs typeface="Times New Roman" panose="02020603050405020304" pitchFamily="18" charset="0"/>
                  </a:rPr>
                  <a:t>​.</a:t>
                </a:r>
              </a:p>
              <a:p>
                <a:pPr marL="457200" indent="-457200" algn="just">
                  <a:lnSpc>
                    <a:spcPct val="107000"/>
                  </a:lnSpc>
                  <a:spcAft>
                    <a:spcPts val="800"/>
                  </a:spcAft>
                  <a:buAutoNum type="alphaLcParenBoth"/>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Determine the net force on </a:t>
                </a:r>
                <a14:m>
                  <m:oMath xmlns:m="http://schemas.openxmlformats.org/officeDocument/2006/math">
                    <m:sSub>
                      <m:sSubPr>
                        <m:ctrlPr>
                          <a:rPr lang="en-US" sz="2400" i="1" kern="100">
                            <a:latin typeface="Cambria Math" panose="02040503050406030204" pitchFamily="18" charset="0"/>
                            <a:ea typeface="Calibri" panose="020F0502020204030204" pitchFamily="34" charset="0"/>
                            <a:cs typeface="Times New Roman" panose="02020603050405020304" pitchFamily="18" charset="0"/>
                          </a:rPr>
                        </m:ctrlPr>
                      </m:sSubPr>
                      <m:e>
                        <m:r>
                          <a:rPr lang="en-US" sz="2400" i="1" kern="100">
                            <a:latin typeface="Cambria Math" panose="02040503050406030204" pitchFamily="18" charset="0"/>
                            <a:ea typeface="Calibri" panose="020F0502020204030204" pitchFamily="34" charset="0"/>
                            <a:cs typeface="Times New Roman" panose="02020603050405020304" pitchFamily="18" charset="0"/>
                          </a:rPr>
                          <m:t>𝑞</m:t>
                        </m:r>
                      </m:e>
                      <m:sub>
                        <m:r>
                          <a:rPr lang="en-US" sz="2400" i="1" kern="100">
                            <a:latin typeface="Cambria Math" panose="02040503050406030204" pitchFamily="18" charset="0"/>
                            <a:ea typeface="Calibri" panose="020F0502020204030204" pitchFamily="34" charset="0"/>
                            <a:cs typeface="Times New Roman" panose="02020603050405020304" pitchFamily="18" charset="0"/>
                          </a:rPr>
                          <m:t>1</m:t>
                        </m:r>
                      </m:sub>
                    </m:sSub>
                  </m:oMath>
                </a14:m>
                <a:r>
                  <a:rPr lang="en-US" sz="2400" kern="100" dirty="0">
                    <a:latin typeface="Times New Roman" panose="02020603050405020304" pitchFamily="18" charset="0"/>
                    <a:ea typeface="Calibri" panose="020F0502020204030204" pitchFamily="34" charset="0"/>
                    <a:cs typeface="Times New Roman" panose="02020603050405020304" pitchFamily="18" charset="0"/>
                  </a:rPr>
                  <a:t>​ by combining the forces from </a:t>
                </a:r>
                <a14:m>
                  <m:oMath xmlns:m="http://schemas.openxmlformats.org/officeDocument/2006/math">
                    <m:sSub>
                      <m:sSubPr>
                        <m:ctrlPr>
                          <a:rPr lang="en-US" sz="2400" i="1" kern="100">
                            <a:latin typeface="Cambria Math" panose="02040503050406030204" pitchFamily="18" charset="0"/>
                            <a:ea typeface="Calibri" panose="020F0502020204030204" pitchFamily="34" charset="0"/>
                            <a:cs typeface="Times New Roman" panose="02020603050405020304" pitchFamily="18" charset="0"/>
                          </a:rPr>
                        </m:ctrlPr>
                      </m:sSubPr>
                      <m:e>
                        <m:r>
                          <a:rPr lang="en-US" sz="2400" i="1" kern="100">
                            <a:latin typeface="Cambria Math" panose="02040503050406030204" pitchFamily="18" charset="0"/>
                            <a:ea typeface="Calibri" panose="020F0502020204030204" pitchFamily="34" charset="0"/>
                            <a:cs typeface="Times New Roman" panose="02020603050405020304" pitchFamily="18" charset="0"/>
                          </a:rPr>
                          <m:t>𝑞</m:t>
                        </m:r>
                      </m:e>
                      <m:sub>
                        <m:r>
                          <a:rPr lang="en-US" sz="2400" i="1" kern="100">
                            <a:latin typeface="Cambria Math" panose="02040503050406030204" pitchFamily="18" charset="0"/>
                            <a:ea typeface="Calibri" panose="020F0502020204030204" pitchFamily="34" charset="0"/>
                            <a:cs typeface="Times New Roman" panose="02020603050405020304" pitchFamily="18" charset="0"/>
                          </a:rPr>
                          <m:t>2</m:t>
                        </m:r>
                      </m:sub>
                    </m:sSub>
                  </m:oMath>
                </a14:m>
                <a:r>
                  <a:rPr lang="en-US" sz="2400" kern="100" dirty="0">
                    <a:latin typeface="Times New Roman" panose="02020603050405020304" pitchFamily="18" charset="0"/>
                    <a:ea typeface="DengXian" panose="02010600030101010101" pitchFamily="2" charset="-122"/>
                    <a:cs typeface="Times New Roman" panose="02020603050405020304" pitchFamily="18" charset="0"/>
                  </a:rPr>
                  <a:t> and </a:t>
                </a:r>
                <a14:m>
                  <m:oMath xmlns:m="http://schemas.openxmlformats.org/officeDocument/2006/math">
                    <m:sSub>
                      <m:sSubPr>
                        <m:ctrlPr>
                          <a:rPr lang="en-US" sz="2400" i="1" kern="100">
                            <a:latin typeface="Cambria Math" panose="02040503050406030204" pitchFamily="18" charset="0"/>
                            <a:ea typeface="Calibri" panose="020F0502020204030204" pitchFamily="34" charset="0"/>
                            <a:cs typeface="Times New Roman" panose="02020603050405020304" pitchFamily="18" charset="0"/>
                          </a:rPr>
                        </m:ctrlPr>
                      </m:sSubPr>
                      <m:e>
                        <m:r>
                          <a:rPr lang="en-US" sz="2400" i="1" kern="100">
                            <a:latin typeface="Cambria Math" panose="02040503050406030204" pitchFamily="18" charset="0"/>
                            <a:ea typeface="Calibri" panose="020F0502020204030204" pitchFamily="34" charset="0"/>
                            <a:cs typeface="Times New Roman" panose="02020603050405020304" pitchFamily="18" charset="0"/>
                          </a:rPr>
                          <m:t>𝑞</m:t>
                        </m:r>
                      </m:e>
                      <m:sub>
                        <m:r>
                          <a:rPr lang="en-US" sz="2400" i="1" kern="100">
                            <a:latin typeface="Cambria Math" panose="02040503050406030204" pitchFamily="18" charset="0"/>
                            <a:ea typeface="Calibri" panose="020F0502020204030204" pitchFamily="34" charset="0"/>
                            <a:cs typeface="Times New Roman" panose="02020603050405020304" pitchFamily="18" charset="0"/>
                          </a:rPr>
                          <m:t>3</m:t>
                        </m:r>
                      </m:sub>
                    </m:sSub>
                    <m:r>
                      <a:rPr lang="en-US" sz="2400" b="0" i="0" kern="100" smtClean="0">
                        <a:latin typeface="Cambria Math" panose="02040503050406030204" pitchFamily="18" charset="0"/>
                        <a:ea typeface="Calibri" panose="020F0502020204030204" pitchFamily="34" charset="0"/>
                        <a:cs typeface="Times New Roman" panose="02020603050405020304" pitchFamily="18" charset="0"/>
                      </a:rPr>
                      <m:t>.</m:t>
                    </m:r>
                  </m:oMath>
                </a14:m>
                <a:endParaRPr lang="en-US" sz="2400" b="0" kern="100" dirty="0">
                  <a:latin typeface="Times New Roman" panose="02020603050405020304" pitchFamily="18" charset="0"/>
                  <a:ea typeface="Calibri" panose="020F0502020204030204" pitchFamily="34" charset="0"/>
                  <a:cs typeface="Times New Roman" panose="02020603050405020304" pitchFamily="18" charset="0"/>
                </a:endParaRPr>
              </a:p>
              <a:p>
                <a:pPr marL="457200" indent="-457200" algn="just">
                  <a:lnSpc>
                    <a:spcPct val="107000"/>
                  </a:lnSpc>
                  <a:spcAft>
                    <a:spcPts val="800"/>
                  </a:spcAft>
                  <a:buAutoNum type="alphaLcParenBoth"/>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Sketch a diagram showing the arrangement of the charges and the forces acting on </a:t>
                </a:r>
                <a14:m>
                  <m:oMath xmlns:m="http://schemas.openxmlformats.org/officeDocument/2006/math">
                    <m:sSub>
                      <m:sSubPr>
                        <m:ctrlPr>
                          <a:rPr lang="en-US" sz="2400" i="1" kern="100">
                            <a:latin typeface="Cambria Math" panose="02040503050406030204" pitchFamily="18" charset="0"/>
                            <a:ea typeface="Calibri" panose="020F0502020204030204" pitchFamily="34" charset="0"/>
                            <a:cs typeface="Times New Roman" panose="02020603050405020304" pitchFamily="18" charset="0"/>
                          </a:rPr>
                        </m:ctrlPr>
                      </m:sSubPr>
                      <m:e>
                        <m:r>
                          <a:rPr lang="en-US" sz="2400" i="1" kern="100">
                            <a:latin typeface="Cambria Math" panose="02040503050406030204" pitchFamily="18" charset="0"/>
                            <a:ea typeface="Calibri" panose="020F0502020204030204" pitchFamily="34" charset="0"/>
                            <a:cs typeface="Times New Roman" panose="02020603050405020304" pitchFamily="18" charset="0"/>
                          </a:rPr>
                          <m:t>𝑞</m:t>
                        </m:r>
                      </m:e>
                      <m:sub>
                        <m:r>
                          <a:rPr lang="en-US" sz="2400" i="1" kern="100">
                            <a:latin typeface="Cambria Math" panose="02040503050406030204" pitchFamily="18" charset="0"/>
                            <a:ea typeface="Calibri" panose="020F0502020204030204" pitchFamily="34" charset="0"/>
                            <a:cs typeface="Times New Roman" panose="02020603050405020304" pitchFamily="18" charset="0"/>
                          </a:rPr>
                          <m:t>1</m:t>
                        </m:r>
                      </m:sub>
                    </m:sSub>
                  </m:oMath>
                </a14:m>
                <a:r>
                  <a:rPr lang="en-US" sz="2400" kern="100" dirty="0">
                    <a:latin typeface="Times New Roman" panose="02020603050405020304" pitchFamily="18" charset="0"/>
                    <a:ea typeface="Calibri" panose="020F0502020204030204" pitchFamily="34" charset="0"/>
                    <a:cs typeface="Times New Roman" panose="02020603050405020304" pitchFamily="18" charset="0"/>
                  </a:rPr>
                  <a:t>​.</a:t>
                </a:r>
                <a:endParaRPr lang="en-US" sz="2000" kern="1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 name="Rectangle 3">
                <a:extLst>
                  <a:ext uri="{FF2B5EF4-FFF2-40B4-BE49-F238E27FC236}">
                    <a16:creationId xmlns:a16="http://schemas.microsoft.com/office/drawing/2014/main" id="{487F2406-70BD-4EE7-A55C-BB33CFB09CE2}"/>
                  </a:ext>
                </a:extLst>
              </p:cNvPr>
              <p:cNvSpPr>
                <a:spLocks noRot="1" noChangeAspect="1" noMove="1" noResize="1" noEditPoints="1" noAdjustHandles="1" noChangeArrowheads="1" noChangeShapeType="1" noTextEdit="1"/>
              </p:cNvSpPr>
              <p:nvPr/>
            </p:nvSpPr>
            <p:spPr>
              <a:xfrm>
                <a:off x="81894" y="822442"/>
                <a:ext cx="8885937" cy="4039824"/>
              </a:xfrm>
              <a:prstGeom prst="rect">
                <a:avLst/>
              </a:prstGeom>
              <a:blipFill>
                <a:blip r:embed="rId2"/>
                <a:stretch>
                  <a:fillRect l="-1029" t="-1207" r="-1097" b="-2262"/>
                </a:stretch>
              </a:blipFill>
            </p:spPr>
            <p:txBody>
              <a:bodyPr/>
              <a:lstStyle/>
              <a:p>
                <a:r>
                  <a:rPr lang="en-US">
                    <a:noFill/>
                  </a:rPr>
                  <a:t> </a:t>
                </a:r>
              </a:p>
            </p:txBody>
          </p:sp>
        </mc:Fallback>
      </mc:AlternateContent>
    </p:spTree>
    <p:extLst>
      <p:ext uri="{BB962C8B-B14F-4D97-AF65-F5344CB8AC3E}">
        <p14:creationId xmlns:p14="http://schemas.microsoft.com/office/powerpoint/2010/main" val="693497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1: ANSWER</a:t>
            </a:r>
          </a:p>
        </p:txBody>
      </p:sp>
      <mc:AlternateContent xmlns:mc="http://schemas.openxmlformats.org/markup-compatibility/2006" xmlns:a14="http://schemas.microsoft.com/office/drawing/2010/main">
        <mc:Choice Requires="a14">
          <p:sp>
            <p:nvSpPr>
              <p:cNvPr id="8" name="Rectangle 18">
                <a:extLst>
                  <a:ext uri="{FF2B5EF4-FFF2-40B4-BE49-F238E27FC236}">
                    <a16:creationId xmlns:a16="http://schemas.microsoft.com/office/drawing/2014/main" id="{5EEF21D8-E621-436B-8AEB-69574937C03E}"/>
                  </a:ext>
                </a:extLst>
              </p:cNvPr>
              <p:cNvSpPr>
                <a:spLocks noChangeArrowheads="1"/>
              </p:cNvSpPr>
              <p:nvPr/>
            </p:nvSpPr>
            <p:spPr bwMode="auto">
              <a:xfrm>
                <a:off x="35686" y="3461514"/>
                <a:ext cx="5704514" cy="461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(a) </a:t>
                </a:r>
                <a:r>
                  <a:rPr lang="en-US" sz="2400" dirty="0">
                    <a:ea typeface="Calibri" panose="020F0502020204030204" pitchFamily="34" charset="0"/>
                    <a:cs typeface="Times New Roman" panose="02020603050405020304" pitchFamily="18" charset="0"/>
                  </a:rPr>
                  <a:t>Calculate the force exerted on </a:t>
                </a: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ea typeface="Calibri" panose="020F0502020204030204" pitchFamily="34" charset="0"/>
                            <a:cs typeface="Times New Roman" panose="02020603050405020304" pitchFamily="18" charset="0"/>
                          </a:rPr>
                          <m:t>𝑞</m:t>
                        </m:r>
                      </m:e>
                      <m:sub>
                        <m:r>
                          <a:rPr lang="en-US" sz="2400" i="1">
                            <a:latin typeface="Cambria Math" panose="02040503050406030204" pitchFamily="18" charset="0"/>
                            <a:ea typeface="Calibri" panose="020F0502020204030204" pitchFamily="34" charset="0"/>
                            <a:cs typeface="Times New Roman" panose="02020603050405020304" pitchFamily="18" charset="0"/>
                          </a:rPr>
                          <m:t>1</m:t>
                        </m:r>
                      </m:sub>
                    </m:sSub>
                  </m:oMath>
                </a14:m>
                <a:r>
                  <a:rPr lang="en-US" sz="2400" dirty="0">
                    <a:ea typeface="DengXian" panose="02010600030101010101" pitchFamily="2" charset="-122"/>
                    <a:cs typeface="Times New Roman" panose="02020603050405020304" pitchFamily="18" charset="0"/>
                  </a:rPr>
                  <a:t> by </a:t>
                </a: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ea typeface="Calibri" panose="020F0502020204030204" pitchFamily="34" charset="0"/>
                            <a:cs typeface="Times New Roman" panose="02020603050405020304" pitchFamily="18" charset="0"/>
                          </a:rPr>
                          <m:t>𝑞</m:t>
                        </m:r>
                      </m:e>
                      <m:sub>
                        <m:r>
                          <a:rPr lang="en-US" sz="2400" i="1">
                            <a:latin typeface="Cambria Math" panose="02040503050406030204" pitchFamily="18" charset="0"/>
                            <a:ea typeface="Calibri" panose="020F0502020204030204" pitchFamily="34" charset="0"/>
                            <a:cs typeface="Times New Roman" panose="02020603050405020304" pitchFamily="18" charset="0"/>
                          </a:rPr>
                          <m:t>2</m:t>
                        </m:r>
                      </m:sub>
                    </m:sSub>
                  </m:oMath>
                </a14:m>
                <a:endParaRPr kumimoji="0" lang="en-US" altLang="en-US" sz="2400" b="0" i="0" u="none" strike="noStrike" kern="0" cap="none" spc="0" normalizeH="0" baseline="0" noProof="0" dirty="0">
                  <a:ln>
                    <a:noFill/>
                  </a:ln>
                  <a:solidFill>
                    <a:srgbClr val="080800"/>
                  </a:solidFill>
                  <a:effectLst/>
                  <a:uLnTx/>
                  <a:uFillTx/>
                  <a:cs typeface="Times New Roman" panose="02020603050405020304" pitchFamily="18" charset="0"/>
                </a:endParaRPr>
              </a:p>
            </p:txBody>
          </p:sp>
        </mc:Choice>
        <mc:Fallback xmlns="">
          <p:sp>
            <p:nvSpPr>
              <p:cNvPr id="8" name="Rectangle 18">
                <a:extLst>
                  <a:ext uri="{FF2B5EF4-FFF2-40B4-BE49-F238E27FC236}">
                    <a16:creationId xmlns:a16="http://schemas.microsoft.com/office/drawing/2014/main" id="{5EEF21D8-E621-436B-8AEB-69574937C03E}"/>
                  </a:ext>
                </a:extLst>
              </p:cNvPr>
              <p:cNvSpPr>
                <a:spLocks noRot="1" noChangeAspect="1" noMove="1" noResize="1" noEditPoints="1" noAdjustHandles="1" noChangeArrowheads="1" noChangeShapeType="1" noTextEdit="1"/>
              </p:cNvSpPr>
              <p:nvPr/>
            </p:nvSpPr>
            <p:spPr bwMode="auto">
              <a:xfrm>
                <a:off x="35686" y="3461514"/>
                <a:ext cx="5704514" cy="461665"/>
              </a:xfrm>
              <a:prstGeom prst="rect">
                <a:avLst/>
              </a:prstGeom>
              <a:blipFill>
                <a:blip r:embed="rId2"/>
                <a:stretch>
                  <a:fillRect l="-1709" t="-10526" b="-2894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DC672976-A52A-4DDB-B7C0-AE45360955D5}"/>
                  </a:ext>
                </a:extLst>
              </p:cNvPr>
              <p:cNvSpPr/>
              <p:nvPr/>
            </p:nvSpPr>
            <p:spPr>
              <a:xfrm>
                <a:off x="138418" y="866871"/>
                <a:ext cx="5960377" cy="2558521"/>
              </a:xfrm>
              <a:prstGeom prst="rect">
                <a:avLst/>
              </a:prstGeom>
            </p:spPr>
            <p:txBody>
              <a:bodyPr wrap="square">
                <a:spAutoFit/>
              </a:bodyPr>
              <a:lstStyle/>
              <a:p>
                <a:pPr>
                  <a:lnSpc>
                    <a:spcPct val="107000"/>
                  </a:lnSpc>
                  <a:spcAft>
                    <a:spcPts val="800"/>
                  </a:spcAft>
                </a:pPr>
                <a:r>
                  <a:rPr lang="en-US" sz="2000" b="1" kern="100" dirty="0">
                    <a:latin typeface="Times New Roman" panose="02020603050405020304" pitchFamily="18" charset="0"/>
                    <a:ea typeface="Calibri" panose="020F0502020204030204" pitchFamily="34" charset="0"/>
                    <a:cs typeface="Times New Roman" panose="02020603050405020304" pitchFamily="18" charset="0"/>
                  </a:rPr>
                  <a:t>Given:</a:t>
                </a:r>
                <a:endParaRPr lang="en-US" sz="20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14:m>
                  <m:oMath xmlns:m="http://schemas.openxmlformats.org/officeDocument/2006/math">
                    <m:sSub>
                      <m:sSubPr>
                        <m:ctrlPr>
                          <a:rPr lang="en-US" sz="2000" i="1" kern="100">
                            <a:latin typeface="Cambria Math" panose="02040503050406030204" pitchFamily="18" charset="0"/>
                            <a:ea typeface="Calibri" panose="020F0502020204030204" pitchFamily="34" charset="0"/>
                            <a:cs typeface="Times New Roman" panose="02020603050405020304" pitchFamily="18" charset="0"/>
                          </a:rPr>
                        </m:ctrlPr>
                      </m:sSubPr>
                      <m:e>
                        <m:r>
                          <a:rPr lang="en-US" sz="2000" i="1" kern="100">
                            <a:latin typeface="Cambria Math" panose="02040503050406030204" pitchFamily="18" charset="0"/>
                            <a:ea typeface="Calibri" panose="020F0502020204030204" pitchFamily="34" charset="0"/>
                            <a:cs typeface="Times New Roman" panose="02020603050405020304" pitchFamily="18" charset="0"/>
                          </a:rPr>
                          <m:t>𝑞</m:t>
                        </m:r>
                      </m:e>
                      <m:sub>
                        <m:r>
                          <a:rPr lang="en-US" sz="2000" i="1" kern="100">
                            <a:latin typeface="Cambria Math" panose="02040503050406030204" pitchFamily="18" charset="0"/>
                            <a:ea typeface="Calibri" panose="020F0502020204030204" pitchFamily="34" charset="0"/>
                            <a:cs typeface="Times New Roman" panose="02020603050405020304" pitchFamily="18" charset="0"/>
                          </a:rPr>
                          <m:t>1</m:t>
                        </m:r>
                      </m:sub>
                    </m:sSub>
                    <m:r>
                      <a:rPr lang="en-US" sz="2000" i="1" kern="100">
                        <a:latin typeface="Cambria Math" panose="02040503050406030204" pitchFamily="18" charset="0"/>
                        <a:ea typeface="Calibri" panose="020F0502020204030204" pitchFamily="34" charset="0"/>
                        <a:cs typeface="Times New Roman" panose="02020603050405020304" pitchFamily="18" charset="0"/>
                      </a:rPr>
                      <m:t>=+5</m:t>
                    </m:r>
                    <m:r>
                      <a:rPr lang="en-US" sz="2000" i="1" kern="100">
                        <a:latin typeface="Cambria Math" panose="02040503050406030204" pitchFamily="18" charset="0"/>
                        <a:ea typeface="Calibri" panose="020F0502020204030204" pitchFamily="34" charset="0"/>
                        <a:cs typeface="Times New Roman" panose="02020603050405020304" pitchFamily="18" charset="0"/>
                      </a:rPr>
                      <m:t>𝜇</m:t>
                    </m:r>
                    <m:r>
                      <a:rPr lang="en-US" sz="2000" i="1" kern="100">
                        <a:latin typeface="Cambria Math" panose="02040503050406030204" pitchFamily="18" charset="0"/>
                        <a:ea typeface="Calibri" panose="020F0502020204030204" pitchFamily="34" charset="0"/>
                        <a:cs typeface="Times New Roman" panose="02020603050405020304" pitchFamily="18" charset="0"/>
                      </a:rPr>
                      <m:t>𝐶</m:t>
                    </m:r>
                  </m:oMath>
                </a14:m>
                <a:r>
                  <a:rPr lang="en-US" sz="2000" kern="100" dirty="0">
                    <a:latin typeface="Times New Roman" panose="02020603050405020304" pitchFamily="18" charset="0"/>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14:m>
                  <m:oMath xmlns:m="http://schemas.openxmlformats.org/officeDocument/2006/math">
                    <m:sSub>
                      <m:sSubPr>
                        <m:ctrlPr>
                          <a:rPr lang="en-US" sz="2000" i="1" kern="100">
                            <a:latin typeface="Cambria Math" panose="02040503050406030204" pitchFamily="18" charset="0"/>
                            <a:ea typeface="DengXian" panose="02010600030101010101" pitchFamily="2" charset="-122"/>
                            <a:cs typeface="Times New Roman" panose="02020603050405020304" pitchFamily="18" charset="0"/>
                          </a:rPr>
                        </m:ctrlPr>
                      </m:sSubPr>
                      <m:e>
                        <m:r>
                          <a:rPr lang="en-US" sz="2000" i="1" kern="100">
                            <a:latin typeface="Cambria Math" panose="02040503050406030204" pitchFamily="18" charset="0"/>
                            <a:ea typeface="DengXian" panose="02010600030101010101" pitchFamily="2" charset="-122"/>
                            <a:cs typeface="Times New Roman" panose="02020603050405020304" pitchFamily="18" charset="0"/>
                          </a:rPr>
                          <m:t>𝑞</m:t>
                        </m:r>
                      </m:e>
                      <m:sub>
                        <m:r>
                          <a:rPr lang="en-US" sz="2000" i="1" kern="100">
                            <a:latin typeface="Cambria Math" panose="02040503050406030204" pitchFamily="18" charset="0"/>
                            <a:ea typeface="DengXian" panose="02010600030101010101" pitchFamily="2" charset="-122"/>
                            <a:cs typeface="Times New Roman" panose="02020603050405020304" pitchFamily="18" charset="0"/>
                          </a:rPr>
                          <m:t>2</m:t>
                        </m:r>
                      </m:sub>
                    </m:sSub>
                    <m:r>
                      <a:rPr lang="en-US" sz="2000" i="1" kern="100">
                        <a:latin typeface="Cambria Math" panose="02040503050406030204" pitchFamily="18" charset="0"/>
                        <a:ea typeface="DengXian" panose="02010600030101010101" pitchFamily="2" charset="-122"/>
                        <a:cs typeface="Times New Roman" panose="02020603050405020304" pitchFamily="18" charset="0"/>
                      </a:rPr>
                      <m:t>=−3</m:t>
                    </m:r>
                    <m:r>
                      <a:rPr lang="en-US" sz="2000" i="1" kern="100">
                        <a:latin typeface="Cambria Math" panose="02040503050406030204" pitchFamily="18" charset="0"/>
                        <a:ea typeface="DengXian" panose="02010600030101010101" pitchFamily="2" charset="-122"/>
                        <a:cs typeface="Times New Roman" panose="02020603050405020304" pitchFamily="18" charset="0"/>
                      </a:rPr>
                      <m:t>𝜇</m:t>
                    </m:r>
                    <m:r>
                      <a:rPr lang="en-US" sz="2000" i="1" kern="100">
                        <a:latin typeface="Cambria Math" panose="02040503050406030204" pitchFamily="18" charset="0"/>
                        <a:ea typeface="DengXian" panose="02010600030101010101" pitchFamily="2" charset="-122"/>
                        <a:cs typeface="Times New Roman" panose="02020603050405020304" pitchFamily="18" charset="0"/>
                      </a:rPr>
                      <m:t>𝐶</m:t>
                    </m:r>
                  </m:oMath>
                </a14:m>
                <a:r>
                  <a:rPr lang="en-US" sz="2000" kern="100" dirty="0">
                    <a:latin typeface="Times New Roman" panose="02020603050405020304" pitchFamily="18" charset="0"/>
                    <a:ea typeface="DengXian" panose="02010600030101010101" pitchFamily="2" charset="-122"/>
                    <a:cs typeface="Times New Roman" panose="02020603050405020304" pitchFamily="18" charset="0"/>
                  </a:rPr>
                  <a:t> </a:t>
                </a:r>
                <a:endParaRPr lang="en-US" sz="20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14:m>
                  <m:oMath xmlns:m="http://schemas.openxmlformats.org/officeDocument/2006/math">
                    <m:sSub>
                      <m:sSubPr>
                        <m:ctrlPr>
                          <a:rPr lang="en-US" sz="2000" i="1" kern="100">
                            <a:latin typeface="Cambria Math" panose="02040503050406030204" pitchFamily="18" charset="0"/>
                            <a:ea typeface="Calibri" panose="020F0502020204030204" pitchFamily="34" charset="0"/>
                            <a:cs typeface="Times New Roman" panose="02020603050405020304" pitchFamily="18" charset="0"/>
                          </a:rPr>
                        </m:ctrlPr>
                      </m:sSubPr>
                      <m:e>
                        <m:r>
                          <a:rPr lang="en-US" sz="2000" i="1" kern="100">
                            <a:latin typeface="Cambria Math" panose="02040503050406030204" pitchFamily="18" charset="0"/>
                            <a:ea typeface="Calibri" panose="020F0502020204030204" pitchFamily="34" charset="0"/>
                            <a:cs typeface="Times New Roman" panose="02020603050405020304" pitchFamily="18" charset="0"/>
                          </a:rPr>
                          <m:t>𝑞</m:t>
                        </m:r>
                      </m:e>
                      <m:sub>
                        <m:r>
                          <a:rPr lang="en-US" sz="2000" i="1" kern="100">
                            <a:latin typeface="Cambria Math" panose="02040503050406030204" pitchFamily="18" charset="0"/>
                            <a:ea typeface="Calibri" panose="020F0502020204030204" pitchFamily="34" charset="0"/>
                            <a:cs typeface="Times New Roman" panose="02020603050405020304" pitchFamily="18" charset="0"/>
                          </a:rPr>
                          <m:t>3</m:t>
                        </m:r>
                      </m:sub>
                    </m:sSub>
                    <m:r>
                      <a:rPr lang="en-US" sz="2000" i="1" kern="100">
                        <a:latin typeface="Cambria Math" panose="02040503050406030204" pitchFamily="18" charset="0"/>
                        <a:ea typeface="Calibri" panose="020F0502020204030204" pitchFamily="34" charset="0"/>
                        <a:cs typeface="Times New Roman" panose="02020603050405020304" pitchFamily="18" charset="0"/>
                      </a:rPr>
                      <m:t>=+</m:t>
                    </m:r>
                    <m:r>
                      <a:rPr lang="en-US" sz="2000" b="0" i="1" kern="100" smtClean="0">
                        <a:latin typeface="Cambria Math" panose="02040503050406030204" pitchFamily="18" charset="0"/>
                        <a:ea typeface="Calibri" panose="020F0502020204030204" pitchFamily="34" charset="0"/>
                        <a:cs typeface="Times New Roman" panose="02020603050405020304" pitchFamily="18" charset="0"/>
                      </a:rPr>
                      <m:t>3</m:t>
                    </m:r>
                    <m:r>
                      <a:rPr lang="en-US" sz="2000" i="1" kern="100">
                        <a:latin typeface="Cambria Math" panose="02040503050406030204" pitchFamily="18" charset="0"/>
                        <a:ea typeface="Calibri" panose="020F0502020204030204" pitchFamily="34" charset="0"/>
                        <a:cs typeface="Times New Roman" panose="02020603050405020304" pitchFamily="18" charset="0"/>
                      </a:rPr>
                      <m:t>𝜇</m:t>
                    </m:r>
                    <m:r>
                      <a:rPr lang="en-US" sz="2000" i="1" kern="100">
                        <a:latin typeface="Cambria Math" panose="02040503050406030204" pitchFamily="18" charset="0"/>
                        <a:ea typeface="Calibri" panose="020F0502020204030204" pitchFamily="34" charset="0"/>
                        <a:cs typeface="Times New Roman" panose="02020603050405020304" pitchFamily="18" charset="0"/>
                      </a:rPr>
                      <m:t>𝐶</m:t>
                    </m:r>
                  </m:oMath>
                </a14:m>
                <a:endParaRPr lang="en-US" sz="20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000" kern="100" dirty="0">
                    <a:latin typeface="Times New Roman" panose="02020603050405020304" pitchFamily="18" charset="0"/>
                    <a:ea typeface="Calibri" panose="020F0502020204030204" pitchFamily="34" charset="0"/>
                    <a:cs typeface="Times New Roman" panose="02020603050405020304" pitchFamily="18" charset="0"/>
                  </a:rPr>
                  <a:t> Distance between charges </a:t>
                </a:r>
                <a14:m>
                  <m:oMath xmlns:m="http://schemas.openxmlformats.org/officeDocument/2006/math">
                    <m:r>
                      <a:rPr lang="en-US" sz="2000" i="1" kern="100">
                        <a:latin typeface="Cambria Math" panose="02040503050406030204" pitchFamily="18" charset="0"/>
                        <a:ea typeface="Calibri" panose="020F0502020204030204" pitchFamily="34" charset="0"/>
                        <a:cs typeface="Times New Roman" panose="02020603050405020304" pitchFamily="18" charset="0"/>
                      </a:rPr>
                      <m:t>𝑟</m:t>
                    </m:r>
                    <m:r>
                      <a:rPr lang="en-US" sz="2000" i="1" kern="100">
                        <a:latin typeface="Cambria Math" panose="02040503050406030204" pitchFamily="18" charset="0"/>
                        <a:ea typeface="Calibri" panose="020F0502020204030204" pitchFamily="34" charset="0"/>
                        <a:cs typeface="Times New Roman" panose="02020603050405020304" pitchFamily="18" charset="0"/>
                      </a:rPr>
                      <m:t>=0.1 </m:t>
                    </m:r>
                    <m:r>
                      <a:rPr lang="en-US" sz="2000" i="1" kern="100">
                        <a:latin typeface="Cambria Math" panose="02040503050406030204" pitchFamily="18" charset="0"/>
                        <a:ea typeface="Calibri" panose="020F0502020204030204" pitchFamily="34" charset="0"/>
                        <a:cs typeface="Times New Roman" panose="02020603050405020304" pitchFamily="18" charset="0"/>
                      </a:rPr>
                      <m:t>𝑚</m:t>
                    </m:r>
                  </m:oMath>
                </a14:m>
                <a:endParaRPr lang="en-US" sz="20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000" kern="100" dirty="0">
                    <a:latin typeface="Times New Roman" panose="02020603050405020304" pitchFamily="18" charset="0"/>
                    <a:ea typeface="Calibri" panose="020F0502020204030204" pitchFamily="34" charset="0"/>
                    <a:cs typeface="Times New Roman" panose="02020603050405020304" pitchFamily="18" charset="0"/>
                  </a:rPr>
                  <a:t>Coulomb's constant </a:t>
                </a:r>
                <a14:m>
                  <m:oMath xmlns:m="http://schemas.openxmlformats.org/officeDocument/2006/math">
                    <m:sSub>
                      <m:sSubPr>
                        <m:ctrlPr>
                          <a:rPr lang="en-US" sz="2000" i="1" kern="100">
                            <a:latin typeface="Cambria Math" panose="02040503050406030204" pitchFamily="18" charset="0"/>
                            <a:ea typeface="Calibri" panose="020F0502020204030204" pitchFamily="34" charset="0"/>
                            <a:cs typeface="Times New Roman" panose="02020603050405020304" pitchFamily="18" charset="0"/>
                          </a:rPr>
                        </m:ctrlPr>
                      </m:sSubPr>
                      <m:e>
                        <m:r>
                          <a:rPr lang="en-US" sz="2000" i="1" kern="100">
                            <a:latin typeface="Cambria Math" panose="02040503050406030204" pitchFamily="18" charset="0"/>
                            <a:ea typeface="Calibri" panose="020F0502020204030204" pitchFamily="34" charset="0"/>
                            <a:cs typeface="Times New Roman" panose="02020603050405020304" pitchFamily="18" charset="0"/>
                          </a:rPr>
                          <m:t>𝑘</m:t>
                        </m:r>
                      </m:e>
                      <m:sub>
                        <m:r>
                          <a:rPr lang="en-US" sz="2000" i="1" kern="100">
                            <a:latin typeface="Cambria Math" panose="02040503050406030204" pitchFamily="18" charset="0"/>
                            <a:ea typeface="Calibri" panose="020F0502020204030204" pitchFamily="34" charset="0"/>
                            <a:cs typeface="Times New Roman" panose="02020603050405020304" pitchFamily="18" charset="0"/>
                          </a:rPr>
                          <m:t>𝑐</m:t>
                        </m:r>
                      </m:sub>
                    </m:sSub>
                    <m:r>
                      <a:rPr lang="en-US" sz="2000" i="1" kern="100">
                        <a:latin typeface="Cambria Math" panose="02040503050406030204" pitchFamily="18" charset="0"/>
                        <a:ea typeface="Calibri" panose="020F0502020204030204" pitchFamily="34" charset="0"/>
                        <a:cs typeface="Times New Roman" panose="02020603050405020304" pitchFamily="18" charset="0"/>
                      </a:rPr>
                      <m:t>=8.99×</m:t>
                    </m:r>
                    <m:sSup>
                      <m:sSupPr>
                        <m:ctrlPr>
                          <a:rPr lang="en-US" sz="2000" i="1" kern="100">
                            <a:latin typeface="Cambria Math" panose="02040503050406030204" pitchFamily="18" charset="0"/>
                            <a:ea typeface="Calibri" panose="020F0502020204030204" pitchFamily="34" charset="0"/>
                            <a:cs typeface="Times New Roman" panose="02020603050405020304" pitchFamily="18" charset="0"/>
                          </a:rPr>
                        </m:ctrlPr>
                      </m:sSupPr>
                      <m:e>
                        <m:r>
                          <a:rPr lang="en-US" sz="2000" i="1" kern="100">
                            <a:latin typeface="Cambria Math" panose="02040503050406030204" pitchFamily="18" charset="0"/>
                            <a:ea typeface="Calibri" panose="020F0502020204030204" pitchFamily="34" charset="0"/>
                            <a:cs typeface="Times New Roman" panose="02020603050405020304" pitchFamily="18" charset="0"/>
                          </a:rPr>
                          <m:t>10</m:t>
                        </m:r>
                      </m:e>
                      <m:sup>
                        <m:r>
                          <a:rPr lang="en-US" sz="2000" i="1" kern="100">
                            <a:latin typeface="Cambria Math" panose="02040503050406030204" pitchFamily="18" charset="0"/>
                            <a:ea typeface="Calibri" panose="020F0502020204030204" pitchFamily="34" charset="0"/>
                            <a:cs typeface="Times New Roman" panose="02020603050405020304" pitchFamily="18" charset="0"/>
                          </a:rPr>
                          <m:t>9</m:t>
                        </m:r>
                      </m:sup>
                    </m:sSup>
                    <m:r>
                      <a:rPr lang="en-US" sz="2000" i="1" kern="100">
                        <a:latin typeface="Cambria Math" panose="02040503050406030204" pitchFamily="18" charset="0"/>
                        <a:ea typeface="Calibri" panose="020F0502020204030204" pitchFamily="34" charset="0"/>
                        <a:cs typeface="Times New Roman" panose="02020603050405020304" pitchFamily="18" charset="0"/>
                      </a:rPr>
                      <m:t>𝑁</m:t>
                    </m:r>
                    <m:sSup>
                      <m:sSupPr>
                        <m:ctrlPr>
                          <a:rPr lang="en-US" sz="2000" i="1" kern="100">
                            <a:latin typeface="Cambria Math" panose="02040503050406030204" pitchFamily="18" charset="0"/>
                            <a:ea typeface="Calibri" panose="020F0502020204030204" pitchFamily="34" charset="0"/>
                            <a:cs typeface="Times New Roman" panose="02020603050405020304" pitchFamily="18" charset="0"/>
                          </a:rPr>
                        </m:ctrlPr>
                      </m:sSupPr>
                      <m:e>
                        <m:r>
                          <a:rPr lang="en-US" sz="2000" i="1" kern="100">
                            <a:latin typeface="Cambria Math" panose="02040503050406030204" pitchFamily="18" charset="0"/>
                            <a:ea typeface="Calibri" panose="020F0502020204030204" pitchFamily="34" charset="0"/>
                            <a:cs typeface="Times New Roman" panose="02020603050405020304" pitchFamily="18" charset="0"/>
                          </a:rPr>
                          <m:t>𝑚</m:t>
                        </m:r>
                      </m:e>
                      <m:sup>
                        <m:r>
                          <a:rPr lang="en-US" sz="2000" i="1" kern="100">
                            <a:latin typeface="Cambria Math" panose="02040503050406030204" pitchFamily="18" charset="0"/>
                            <a:ea typeface="Calibri" panose="020F0502020204030204" pitchFamily="34" charset="0"/>
                            <a:cs typeface="Times New Roman" panose="02020603050405020304" pitchFamily="18" charset="0"/>
                          </a:rPr>
                          <m:t>2</m:t>
                        </m:r>
                      </m:sup>
                    </m:sSup>
                    <m:r>
                      <a:rPr lang="en-US" sz="2000" i="1" kern="100">
                        <a:latin typeface="Cambria Math" panose="02040503050406030204" pitchFamily="18" charset="0"/>
                        <a:ea typeface="Calibri" panose="020F0502020204030204" pitchFamily="34" charset="0"/>
                        <a:cs typeface="Times New Roman" panose="02020603050405020304" pitchFamily="18" charset="0"/>
                      </a:rPr>
                      <m:t>/</m:t>
                    </m:r>
                    <m:sSup>
                      <m:sSupPr>
                        <m:ctrlPr>
                          <a:rPr lang="en-US" sz="2000" i="1" kern="100">
                            <a:latin typeface="Cambria Math" panose="02040503050406030204" pitchFamily="18" charset="0"/>
                            <a:ea typeface="Calibri" panose="020F0502020204030204" pitchFamily="34" charset="0"/>
                            <a:cs typeface="Times New Roman" panose="02020603050405020304" pitchFamily="18" charset="0"/>
                          </a:rPr>
                        </m:ctrlPr>
                      </m:sSupPr>
                      <m:e>
                        <m:r>
                          <a:rPr lang="en-US" sz="2000" i="1" kern="100">
                            <a:latin typeface="Cambria Math" panose="02040503050406030204" pitchFamily="18" charset="0"/>
                            <a:ea typeface="Calibri" panose="020F0502020204030204" pitchFamily="34" charset="0"/>
                            <a:cs typeface="Times New Roman" panose="02020603050405020304" pitchFamily="18" charset="0"/>
                          </a:rPr>
                          <m:t>𝐶</m:t>
                        </m:r>
                      </m:e>
                      <m:sup>
                        <m:r>
                          <a:rPr lang="en-US" sz="2000" i="1" kern="100">
                            <a:latin typeface="Cambria Math" panose="02040503050406030204" pitchFamily="18" charset="0"/>
                            <a:ea typeface="Calibri" panose="020F0502020204030204" pitchFamily="34" charset="0"/>
                            <a:cs typeface="Times New Roman" panose="02020603050405020304" pitchFamily="18" charset="0"/>
                          </a:rPr>
                          <m:t>2</m:t>
                        </m:r>
                      </m:sup>
                    </m:sSup>
                  </m:oMath>
                </a14:m>
                <a:r>
                  <a:rPr lang="en-US" sz="1100" kern="100" dirty="0">
                    <a:latin typeface="Calibri" panose="020F0502020204030204" pitchFamily="34" charset="0"/>
                    <a:ea typeface="Calibri" panose="020F0502020204030204" pitchFamily="34" charset="0"/>
                    <a:cs typeface="Times New Roman" panose="02020603050405020304" pitchFamily="18" charset="0"/>
                  </a:rPr>
                  <a:t> </a:t>
                </a:r>
              </a:p>
            </p:txBody>
          </p:sp>
        </mc:Choice>
        <mc:Fallback xmlns="">
          <p:sp>
            <p:nvSpPr>
              <p:cNvPr id="2" name="Rectangle 1">
                <a:extLst>
                  <a:ext uri="{FF2B5EF4-FFF2-40B4-BE49-F238E27FC236}">
                    <a16:creationId xmlns:a16="http://schemas.microsoft.com/office/drawing/2014/main" id="{DC672976-A52A-4DDB-B7C0-AE45360955D5}"/>
                  </a:ext>
                </a:extLst>
              </p:cNvPr>
              <p:cNvSpPr>
                <a:spLocks noRot="1" noChangeAspect="1" noMove="1" noResize="1" noEditPoints="1" noAdjustHandles="1" noChangeArrowheads="1" noChangeShapeType="1" noTextEdit="1"/>
              </p:cNvSpPr>
              <p:nvPr/>
            </p:nvSpPr>
            <p:spPr>
              <a:xfrm>
                <a:off x="138418" y="866871"/>
                <a:ext cx="5960377" cy="2558521"/>
              </a:xfrm>
              <a:prstGeom prst="rect">
                <a:avLst/>
              </a:prstGeom>
              <a:blipFill>
                <a:blip r:embed="rId3"/>
                <a:stretch>
                  <a:fillRect l="-1126" t="-1190" b="-3333"/>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8405AE54-765A-42B2-8A49-D5373DFAFA8C}"/>
              </a:ext>
            </a:extLst>
          </p:cNvPr>
          <p:cNvSpPr/>
          <p:nvPr/>
        </p:nvSpPr>
        <p:spPr>
          <a:xfrm>
            <a:off x="138418" y="4032096"/>
            <a:ext cx="2941831" cy="461665"/>
          </a:xfrm>
          <a:prstGeom prst="rect">
            <a:avLst/>
          </a:prstGeom>
        </p:spPr>
        <p:txBody>
          <a:bodyPr wrap="none">
            <a:spAutoFit/>
          </a:bodyPr>
          <a:lstStyle/>
          <a:p>
            <a:r>
              <a:rPr lang="en-US" sz="2400" dirty="0">
                <a:latin typeface="Times New Roman" panose="02020603050405020304" pitchFamily="18" charset="0"/>
                <a:ea typeface="Calibri" panose="020F0502020204030204" pitchFamily="34" charset="0"/>
                <a:cs typeface="Times New Roman" panose="02020603050405020304" pitchFamily="18" charset="0"/>
              </a:rPr>
              <a:t>Using Coulomb's Law</a:t>
            </a:r>
            <a:endParaRPr 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C4997AD4-D69A-4441-A361-101BEE28E65C}"/>
                  </a:ext>
                </a:extLst>
              </p:cNvPr>
              <p:cNvSpPr/>
              <p:nvPr/>
            </p:nvSpPr>
            <p:spPr>
              <a:xfrm>
                <a:off x="3131659" y="4105899"/>
                <a:ext cx="1890197" cy="685380"/>
              </a:xfrm>
              <a:prstGeom prst="rect">
                <a:avLst/>
              </a:prstGeom>
            </p:spPr>
            <p:txBody>
              <a:bodyPr wrap="none">
                <a:spAutoFit/>
              </a:bodyPr>
              <a:lstStyle/>
              <a:p>
                <a:pPr/>
                <a14:m>
                  <m:oMathPara xmlns:m="http://schemas.openxmlformats.org/officeDocument/2006/math">
                    <m:oMathParaPr>
                      <m:jc m:val="center"/>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a:latin typeface="Cambria Math" panose="02040503050406030204" pitchFamily="18" charset="0"/>
                            </a:rPr>
                            <m:t>12</m:t>
                          </m:r>
                        </m:sub>
                      </m:sSub>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𝑘</m:t>
                          </m:r>
                        </m:e>
                        <m:sub>
                          <m:r>
                            <a:rPr lang="en-US" sz="2000" i="1">
                              <a:latin typeface="Cambria Math" panose="02040503050406030204" pitchFamily="18" charset="0"/>
                            </a:rPr>
                            <m:t>𝑐</m:t>
                          </m:r>
                        </m:sub>
                      </m:sSub>
                      <m:f>
                        <m:fPr>
                          <m:ctrlPr>
                            <a:rPr lang="en-US" sz="2000" i="1">
                              <a:latin typeface="Cambria Math" panose="02040503050406030204" pitchFamily="18" charset="0"/>
                            </a:rPr>
                          </m:ctrlPr>
                        </m:fPr>
                        <m:num>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𝑞</m:t>
                                  </m:r>
                                </m:e>
                                <m:sub>
                                  <m:r>
                                    <a:rPr lang="en-US" sz="2000">
                                      <a:latin typeface="Cambria Math" panose="02040503050406030204" pitchFamily="18" charset="0"/>
                                    </a:rPr>
                                    <m:t>1</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𝑞</m:t>
                                  </m:r>
                                </m:e>
                                <m:sub>
                                  <m:r>
                                    <a:rPr lang="en-US" sz="2000">
                                      <a:latin typeface="Cambria Math" panose="02040503050406030204" pitchFamily="18" charset="0"/>
                                    </a:rPr>
                                    <m:t>2</m:t>
                                  </m:r>
                                </m:sub>
                              </m:sSub>
                            </m:e>
                          </m:d>
                        </m:num>
                        <m:den>
                          <m:sSup>
                            <m:sSupPr>
                              <m:ctrlPr>
                                <a:rPr lang="en-US" sz="2000" i="1">
                                  <a:latin typeface="Cambria Math" panose="02040503050406030204" pitchFamily="18" charset="0"/>
                                </a:rPr>
                              </m:ctrlPr>
                            </m:sSupPr>
                            <m:e>
                              <m:r>
                                <a:rPr lang="en-US" sz="2000" i="1">
                                  <a:latin typeface="Cambria Math" panose="02040503050406030204" pitchFamily="18" charset="0"/>
                                </a:rPr>
                                <m:t>𝑟</m:t>
                              </m:r>
                            </m:e>
                            <m:sup>
                              <m:r>
                                <a:rPr lang="en-US" sz="2000">
                                  <a:latin typeface="Cambria Math" panose="02040503050406030204" pitchFamily="18" charset="0"/>
                                </a:rPr>
                                <m:t>2</m:t>
                              </m:r>
                            </m:sup>
                          </m:sSup>
                        </m:den>
                      </m:f>
                    </m:oMath>
                  </m:oMathPara>
                </a14:m>
                <a:endParaRPr lang="en-US" sz="2000" dirty="0"/>
              </a:p>
            </p:txBody>
          </p:sp>
        </mc:Choice>
        <mc:Fallback xmlns="">
          <p:sp>
            <p:nvSpPr>
              <p:cNvPr id="6" name="Rectangle 5">
                <a:extLst>
                  <a:ext uri="{FF2B5EF4-FFF2-40B4-BE49-F238E27FC236}">
                    <a16:creationId xmlns:a16="http://schemas.microsoft.com/office/drawing/2014/main" id="{C4997AD4-D69A-4441-A361-101BEE28E65C}"/>
                  </a:ext>
                </a:extLst>
              </p:cNvPr>
              <p:cNvSpPr>
                <a:spLocks noRot="1" noChangeAspect="1" noMove="1" noResize="1" noEditPoints="1" noAdjustHandles="1" noChangeArrowheads="1" noChangeShapeType="1" noTextEdit="1"/>
              </p:cNvSpPr>
              <p:nvPr/>
            </p:nvSpPr>
            <p:spPr>
              <a:xfrm>
                <a:off x="3131659" y="4105899"/>
                <a:ext cx="1890197" cy="68538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5C3A6721-0ED7-465C-B3B0-1D6CFA817D54}"/>
                  </a:ext>
                </a:extLst>
              </p:cNvPr>
              <p:cNvSpPr/>
              <p:nvPr/>
            </p:nvSpPr>
            <p:spPr>
              <a:xfrm>
                <a:off x="791652" y="4925405"/>
                <a:ext cx="6570209" cy="753411"/>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a:latin typeface="Cambria Math" panose="02040503050406030204" pitchFamily="18" charset="0"/>
                            </a:rPr>
                            <m:t>12</m:t>
                          </m:r>
                        </m:sub>
                      </m:sSub>
                      <m:r>
                        <a:rPr lang="en-US" sz="2000">
                          <a:latin typeface="Cambria Math" panose="02040503050406030204" pitchFamily="18" charset="0"/>
                        </a:rPr>
                        <m:t>=8.99×</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US" sz="2000">
                              <a:latin typeface="Cambria Math" panose="02040503050406030204" pitchFamily="18" charset="0"/>
                            </a:rPr>
                            <m:t>9</m:t>
                          </m:r>
                        </m:sup>
                      </m:sSup>
                      <m:f>
                        <m:fPr>
                          <m:ctrlPr>
                            <a:rPr lang="en-US" sz="2000" i="1">
                              <a:latin typeface="Cambria Math" panose="02040503050406030204" pitchFamily="18" charset="0"/>
                            </a:rPr>
                          </m:ctrlPr>
                        </m:fPr>
                        <m:num>
                          <m:d>
                            <m:dPr>
                              <m:begChr m:val="|"/>
                              <m:endChr m:val="|"/>
                              <m:ctrlPr>
                                <a:rPr lang="en-US" sz="2000" i="1">
                                  <a:latin typeface="Cambria Math" panose="02040503050406030204" pitchFamily="18" charset="0"/>
                                </a:rPr>
                              </m:ctrlPr>
                            </m:dPr>
                            <m:e>
                              <m:d>
                                <m:dPr>
                                  <m:ctrlPr>
                                    <a:rPr lang="en-US" sz="2000" i="1">
                                      <a:latin typeface="Cambria Math" panose="02040503050406030204" pitchFamily="18" charset="0"/>
                                    </a:rPr>
                                  </m:ctrlPr>
                                </m:dPr>
                                <m:e>
                                  <m:r>
                                    <a:rPr lang="en-US" sz="2000">
                                      <a:latin typeface="Cambria Math" panose="02040503050406030204" pitchFamily="18" charset="0"/>
                                    </a:rPr>
                                    <m:t>5×</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US" sz="2000">
                                          <a:latin typeface="Cambria Math" panose="02040503050406030204" pitchFamily="18" charset="0"/>
                                        </a:rPr>
                                        <m:t>−6</m:t>
                                      </m:r>
                                    </m:sup>
                                  </m:sSup>
                                </m:e>
                              </m:d>
                              <m:r>
                                <a:rPr lang="en-US" sz="2000">
                                  <a:latin typeface="Cambria Math" panose="02040503050406030204" pitchFamily="18" charset="0"/>
                                </a:rPr>
                                <m:t>∙</m:t>
                              </m:r>
                              <m:d>
                                <m:dPr>
                                  <m:ctrlPr>
                                    <a:rPr lang="en-US" sz="2000" i="1">
                                      <a:latin typeface="Cambria Math" panose="02040503050406030204" pitchFamily="18" charset="0"/>
                                    </a:rPr>
                                  </m:ctrlPr>
                                </m:dPr>
                                <m:e>
                                  <m:r>
                                    <a:rPr lang="en-US" sz="2000">
                                      <a:latin typeface="Cambria Math" panose="02040503050406030204" pitchFamily="18" charset="0"/>
                                    </a:rPr>
                                    <m:t>−3×</m:t>
                                  </m:r>
                                  <m:sSup>
                                    <m:sSupPr>
                                      <m:ctrlPr>
                                        <a:rPr lang="en-US" sz="2000" i="1">
                                          <a:latin typeface="Cambria Math" panose="02040503050406030204" pitchFamily="18" charset="0"/>
                                        </a:rPr>
                                      </m:ctrlPr>
                                    </m:sSupPr>
                                    <m:e>
                                      <m:r>
                                        <a:rPr lang="en-US" sz="2000">
                                          <a:latin typeface="Cambria Math" panose="02040503050406030204" pitchFamily="18" charset="0"/>
                                        </a:rPr>
                                        <m:t>10</m:t>
                                      </m:r>
                                    </m:e>
                                    <m:sup>
                                      <m:r>
                                        <a:rPr lang="en-US" sz="2000">
                                          <a:latin typeface="Cambria Math" panose="02040503050406030204" pitchFamily="18" charset="0"/>
                                        </a:rPr>
                                        <m:t>−6</m:t>
                                      </m:r>
                                    </m:sup>
                                  </m:sSup>
                                </m:e>
                              </m:d>
                            </m:e>
                          </m:d>
                        </m:num>
                        <m:den>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r>
                                    <a:rPr lang="en-US" sz="2000">
                                      <a:latin typeface="Cambria Math" panose="02040503050406030204" pitchFamily="18" charset="0"/>
                                    </a:rPr>
                                    <m:t>0.1</m:t>
                                  </m:r>
                                </m:e>
                              </m:d>
                            </m:e>
                            <m:sup>
                              <m:r>
                                <a:rPr lang="en-US" sz="2000">
                                  <a:latin typeface="Cambria Math" panose="02040503050406030204" pitchFamily="18" charset="0"/>
                                </a:rPr>
                                <m:t>2</m:t>
                              </m:r>
                            </m:sup>
                          </m:sSup>
                        </m:den>
                      </m:f>
                    </m:oMath>
                  </m:oMathPara>
                </a14:m>
                <a:endParaRPr lang="en-US" sz="2000" dirty="0"/>
              </a:p>
            </p:txBody>
          </p:sp>
        </mc:Choice>
        <mc:Fallback xmlns="">
          <p:sp>
            <p:nvSpPr>
              <p:cNvPr id="7" name="Rectangle 6">
                <a:extLst>
                  <a:ext uri="{FF2B5EF4-FFF2-40B4-BE49-F238E27FC236}">
                    <a16:creationId xmlns:a16="http://schemas.microsoft.com/office/drawing/2014/main" id="{5C3A6721-0ED7-465C-B3B0-1D6CFA817D54}"/>
                  </a:ext>
                </a:extLst>
              </p:cNvPr>
              <p:cNvSpPr>
                <a:spLocks noRot="1" noChangeAspect="1" noMove="1" noResize="1" noEditPoints="1" noAdjustHandles="1" noChangeArrowheads="1" noChangeShapeType="1" noTextEdit="1"/>
              </p:cNvSpPr>
              <p:nvPr/>
            </p:nvSpPr>
            <p:spPr>
              <a:xfrm>
                <a:off x="791652" y="4925405"/>
                <a:ext cx="6570209" cy="75341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B89DDB83-6188-412E-A6BF-81DF3673ED19}"/>
                  </a:ext>
                </a:extLst>
              </p:cNvPr>
              <p:cNvSpPr/>
              <p:nvPr/>
            </p:nvSpPr>
            <p:spPr>
              <a:xfrm>
                <a:off x="242643" y="6291292"/>
                <a:ext cx="4506683" cy="460895"/>
              </a:xfrm>
              <a:prstGeom prst="rect">
                <a:avLst/>
              </a:prstGeom>
            </p:spPr>
            <p:txBody>
              <a:bodyPr wrap="none">
                <a:spAutoFit/>
              </a:bodyPr>
              <a:lstStyle/>
              <a:p>
                <a:pPr>
                  <a:lnSpc>
                    <a:spcPct val="107000"/>
                  </a:lnSpc>
                  <a:spcAft>
                    <a:spcPts val="800"/>
                  </a:spcAft>
                  <a:tabLst>
                    <a:tab pos="728345" algn="l"/>
                  </a:tabLst>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The force is attractive (towards </a:t>
                </a:r>
                <a14:m>
                  <m:oMath xmlns:m="http://schemas.openxmlformats.org/officeDocument/2006/math">
                    <m:sSub>
                      <m:sSubPr>
                        <m:ctrlPr>
                          <a:rPr lang="en-US" sz="2400" i="1" kern="100">
                            <a:latin typeface="Cambria Math" panose="02040503050406030204" pitchFamily="18" charset="0"/>
                            <a:ea typeface="Calibri" panose="020F0502020204030204" pitchFamily="34" charset="0"/>
                            <a:cs typeface="Times New Roman" panose="02020603050405020304" pitchFamily="18" charset="0"/>
                          </a:rPr>
                        </m:ctrlPr>
                      </m:sSubPr>
                      <m:e>
                        <m:r>
                          <a:rPr lang="en-US" sz="2400" i="1" kern="100">
                            <a:latin typeface="Cambria Math" panose="02040503050406030204" pitchFamily="18" charset="0"/>
                            <a:ea typeface="Calibri" panose="020F0502020204030204" pitchFamily="34" charset="0"/>
                            <a:cs typeface="Times New Roman" panose="02020603050405020304" pitchFamily="18" charset="0"/>
                          </a:rPr>
                          <m:t>𝑞</m:t>
                        </m:r>
                      </m:e>
                      <m:sub>
                        <m:r>
                          <a:rPr lang="en-US" sz="2400" i="1" kern="100">
                            <a:latin typeface="Cambria Math" panose="02040503050406030204" pitchFamily="18" charset="0"/>
                            <a:ea typeface="Calibri" panose="020F0502020204030204" pitchFamily="34" charset="0"/>
                            <a:cs typeface="Times New Roman" panose="02020603050405020304" pitchFamily="18" charset="0"/>
                          </a:rPr>
                          <m:t>2</m:t>
                        </m:r>
                      </m:sub>
                    </m:sSub>
                  </m:oMath>
                </a14:m>
                <a:r>
                  <a:rPr lang="en-US" sz="2400" kern="100" dirty="0">
                    <a:latin typeface="Times New Roman" panose="02020603050405020304" pitchFamily="18" charset="0"/>
                    <a:ea typeface="Calibri" panose="020F0502020204030204" pitchFamily="34" charset="0"/>
                    <a:cs typeface="Times New Roman" panose="02020603050405020304" pitchFamily="18" charset="0"/>
                  </a:rPr>
                  <a:t>​)</a:t>
                </a:r>
              </a:p>
            </p:txBody>
          </p:sp>
        </mc:Choice>
        <mc:Fallback xmlns="">
          <p:sp>
            <p:nvSpPr>
              <p:cNvPr id="9" name="Rectangle 8">
                <a:extLst>
                  <a:ext uri="{FF2B5EF4-FFF2-40B4-BE49-F238E27FC236}">
                    <a16:creationId xmlns:a16="http://schemas.microsoft.com/office/drawing/2014/main" id="{B89DDB83-6188-412E-A6BF-81DF3673ED19}"/>
                  </a:ext>
                </a:extLst>
              </p:cNvPr>
              <p:cNvSpPr>
                <a:spLocks noRot="1" noChangeAspect="1" noMove="1" noResize="1" noEditPoints="1" noAdjustHandles="1" noChangeArrowheads="1" noChangeShapeType="1" noTextEdit="1"/>
              </p:cNvSpPr>
              <p:nvPr/>
            </p:nvSpPr>
            <p:spPr>
              <a:xfrm>
                <a:off x="242643" y="6291292"/>
                <a:ext cx="4506683" cy="460895"/>
              </a:xfrm>
              <a:prstGeom prst="rect">
                <a:avLst/>
              </a:prstGeom>
              <a:blipFill>
                <a:blip r:embed="rId6"/>
                <a:stretch>
                  <a:fillRect l="-2165" t="-10526" r="-1083" b="-2894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Rectangle 9">
                <a:extLst>
                  <a:ext uri="{FF2B5EF4-FFF2-40B4-BE49-F238E27FC236}">
                    <a16:creationId xmlns:a16="http://schemas.microsoft.com/office/drawing/2014/main" id="{7C3DCA61-B292-4FEB-980D-CD1D003D8D8B}"/>
                  </a:ext>
                </a:extLst>
              </p:cNvPr>
              <p:cNvSpPr/>
              <p:nvPr/>
            </p:nvSpPr>
            <p:spPr>
              <a:xfrm>
                <a:off x="3658661" y="5817953"/>
                <a:ext cx="1664623" cy="400110"/>
              </a:xfrm>
              <a:prstGeom prst="rect">
                <a:avLst/>
              </a:prstGeom>
            </p:spPr>
            <p:txBody>
              <a:bodyPr wrap="none">
                <a:spAutoFit/>
              </a:bodyPr>
              <a:lstStyle/>
              <a:p>
                <a:pPr/>
                <a14:m>
                  <m:oMathPara xmlns:m="http://schemas.openxmlformats.org/officeDocument/2006/math">
                    <m:oMathParaPr>
                      <m:jc m:val="center"/>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𝐹</m:t>
                          </m:r>
                        </m:e>
                        <m:sub>
                          <m:r>
                            <a:rPr lang="en-US" sz="2000">
                              <a:latin typeface="Cambria Math" panose="02040503050406030204" pitchFamily="18" charset="0"/>
                            </a:rPr>
                            <m:t>12</m:t>
                          </m:r>
                        </m:sub>
                      </m:sSub>
                      <m:r>
                        <a:rPr lang="en-US" sz="2000">
                          <a:solidFill>
                            <a:prstClr val="black"/>
                          </a:solidFill>
                          <a:latin typeface="Cambria Math" panose="02040503050406030204" pitchFamily="18" charset="0"/>
                        </a:rPr>
                        <m:t>=13</m:t>
                      </m:r>
                      <m:r>
                        <a:rPr lang="en-US" sz="2000" b="0" i="0" smtClean="0">
                          <a:solidFill>
                            <a:prstClr val="black"/>
                          </a:solidFill>
                          <a:latin typeface="Cambria Math" panose="02040503050406030204" pitchFamily="18" charset="0"/>
                        </a:rPr>
                        <m:t>.</m:t>
                      </m:r>
                      <m:r>
                        <a:rPr lang="en-US" sz="2000">
                          <a:solidFill>
                            <a:prstClr val="black"/>
                          </a:solidFill>
                          <a:latin typeface="Cambria Math" panose="02040503050406030204" pitchFamily="18" charset="0"/>
                        </a:rPr>
                        <m:t>5 </m:t>
                      </m:r>
                      <m:r>
                        <a:rPr lang="en-US" sz="2000" i="1">
                          <a:solidFill>
                            <a:prstClr val="black"/>
                          </a:solidFill>
                          <a:latin typeface="Cambria Math" panose="02040503050406030204" pitchFamily="18" charset="0"/>
                        </a:rPr>
                        <m:t>𝑁</m:t>
                      </m:r>
                    </m:oMath>
                  </m:oMathPara>
                </a14:m>
                <a:endParaRPr lang="en-US" dirty="0"/>
              </a:p>
            </p:txBody>
          </p:sp>
        </mc:Choice>
        <mc:Fallback>
          <p:sp>
            <p:nvSpPr>
              <p:cNvPr id="10" name="Rectangle 9">
                <a:extLst>
                  <a:ext uri="{FF2B5EF4-FFF2-40B4-BE49-F238E27FC236}">
                    <a16:creationId xmlns:a16="http://schemas.microsoft.com/office/drawing/2014/main" id="{7C3DCA61-B292-4FEB-980D-CD1D003D8D8B}"/>
                  </a:ext>
                </a:extLst>
              </p:cNvPr>
              <p:cNvSpPr>
                <a:spLocks noRot="1" noChangeAspect="1" noMove="1" noResize="1" noEditPoints="1" noAdjustHandles="1" noChangeArrowheads="1" noChangeShapeType="1" noTextEdit="1"/>
              </p:cNvSpPr>
              <p:nvPr/>
            </p:nvSpPr>
            <p:spPr>
              <a:xfrm>
                <a:off x="3658661" y="5817953"/>
                <a:ext cx="1664623" cy="400110"/>
              </a:xfrm>
              <a:prstGeom prst="rect">
                <a:avLst/>
              </a:prstGeom>
              <a:blipFill>
                <a:blip r:embed="rId7"/>
                <a:stretch>
                  <a:fillRect b="-1515"/>
                </a:stretch>
              </a:blipFill>
            </p:spPr>
            <p:txBody>
              <a:bodyPr/>
              <a:lstStyle/>
              <a:p>
                <a:r>
                  <a:rPr lang="en-US">
                    <a:noFill/>
                  </a:rPr>
                  <a:t> </a:t>
                </a:r>
              </a:p>
            </p:txBody>
          </p:sp>
        </mc:Fallback>
      </mc:AlternateContent>
    </p:spTree>
    <p:extLst>
      <p:ext uri="{BB962C8B-B14F-4D97-AF65-F5344CB8AC3E}">
        <p14:creationId xmlns:p14="http://schemas.microsoft.com/office/powerpoint/2010/main" val="1235295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Lst>
  </p:timing>
</p:sld>
</file>

<file path=ppt/theme/theme1.xml><?xml version="1.0" encoding="utf-8"?>
<a:theme xmlns:a="http://schemas.openxmlformats.org/drawingml/2006/main" name="Office Theme">
  <a:themeElements>
    <a:clrScheme name="Notts">
      <a:dk1>
        <a:sysClr val="windowText" lastClr="000000"/>
      </a:dk1>
      <a:lt1>
        <a:sysClr val="window" lastClr="FFFFFF"/>
      </a:lt1>
      <a:dk2>
        <a:srgbClr val="007DA8"/>
      </a:dk2>
      <a:lt2>
        <a:srgbClr val="009BBD"/>
      </a:lt2>
      <a:accent1>
        <a:srgbClr val="005697"/>
      </a:accent1>
      <a:accent2>
        <a:srgbClr val="1B2A6B"/>
      </a:accent2>
      <a:accent3>
        <a:srgbClr val="191A4F"/>
      </a:accent3>
      <a:accent4>
        <a:srgbClr val="B32C76"/>
      </a:accent4>
      <a:accent5>
        <a:srgbClr val="D27826"/>
      </a:accent5>
      <a:accent6>
        <a:srgbClr val="38A159"/>
      </a:accent6>
      <a:hlink>
        <a:srgbClr val="0563C1"/>
      </a:hlink>
      <a:folHlink>
        <a:srgbClr val="954F72"/>
      </a:folHlink>
    </a:clrScheme>
    <a:fontScheme name="Notts">
      <a:majorFont>
        <a:latin typeface="Arial"/>
        <a:ea typeface=""/>
        <a:cs typeface=""/>
      </a:majorFont>
      <a:minorFont>
        <a:latin typeface="Georg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70000">
              <a:srgbClr val="00487E">
                <a:lumMod val="85000"/>
                <a:lumOff val="15000"/>
              </a:srgbClr>
            </a:gs>
            <a:gs pos="17000">
              <a:schemeClr val="accent1"/>
            </a:gs>
            <a:gs pos="100000">
              <a:schemeClr val="accent1">
                <a:lumMod val="75000"/>
              </a:schemeClr>
            </a:gs>
          </a:gsLst>
          <a:lin ang="0" scaled="1"/>
          <a:tileRect/>
        </a:gradFill>
        <a:ln>
          <a:noFill/>
        </a:ln>
      </a:spPr>
      <a:bodyPr rtlCol="0" anchor="ctr"/>
      <a:lstStyle>
        <a:defPPr algn="ctr">
          <a:defRPr sz="2400" b="1" dirty="0">
            <a:latin typeface="+mj-lt"/>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2400" dirty="0" err="1" smtClean="0">
            <a:latin typeface="+mj-lt"/>
          </a:defRPr>
        </a:defPPr>
      </a:lstStyle>
    </a:txDef>
  </a:objectDefaults>
  <a:extraClrSchemeLst/>
  <a:extLst>
    <a:ext uri="{05A4C25C-085E-4340-85A3-A5531E510DB2}">
      <thm15:themeFamily xmlns:thm15="http://schemas.microsoft.com/office/thememl/2012/main" name="NOTT_6103 (PowerPoint Guidelines) POT_4by3_001" id="{687AE245-6F4B-450E-9C8B-37CB810348D1}" vid="{550EAFB0-BFA7-4104-898A-F28DDBFFD947}"/>
    </a:ext>
  </a:extLst>
</a:theme>
</file>

<file path=ppt/theme/theme2.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Nottingham PPT Template</Template>
  <TotalTime>6281</TotalTime>
  <Words>4004</Words>
  <Application>Microsoft Office PowerPoint</Application>
  <PresentationFormat>On-screen Show (4:3)</PresentationFormat>
  <Paragraphs>351</Paragraphs>
  <Slides>46</Slides>
  <Notes>0</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46</vt:i4>
      </vt:variant>
    </vt:vector>
  </HeadingPairs>
  <TitlesOfParts>
    <vt:vector size="59" baseType="lpstr">
      <vt:lpstr>DengXian</vt:lpstr>
      <vt:lpstr>Adobe Devanagari</vt:lpstr>
      <vt:lpstr>Arial</vt:lpstr>
      <vt:lpstr>Calibri</vt:lpstr>
      <vt:lpstr>Cambria Math</vt:lpstr>
      <vt:lpstr>Georgia</vt:lpstr>
      <vt:lpstr>Gill Sans MT</vt:lpstr>
      <vt:lpstr>Symbol</vt:lpstr>
      <vt:lpstr>Times New Roman</vt:lpstr>
      <vt:lpstr>Wingdings</vt:lpstr>
      <vt:lpstr>Wingdings 2</vt:lpstr>
      <vt:lpstr>Office Theme</vt:lpstr>
      <vt:lpstr>Dividend</vt:lpstr>
      <vt:lpstr>Foundation PHYSICS</vt:lpstr>
      <vt:lpstr>Learning outcomes</vt:lpstr>
      <vt:lpstr>Practice Question 1</vt:lpstr>
      <vt:lpstr>ANSWER: Practice Question 1</vt:lpstr>
      <vt:lpstr>ANSWER: Practice Question 1</vt:lpstr>
      <vt:lpstr>ANSWER: Practice Question 2</vt:lpstr>
      <vt:lpstr>ANSWER: Practice Question 2</vt:lpstr>
      <vt:lpstr>Question 1</vt:lpstr>
      <vt:lpstr>Question 1: ANSWER</vt:lpstr>
      <vt:lpstr>Question 1: ANSWER</vt:lpstr>
      <vt:lpstr>Question 1: ANSWER</vt:lpstr>
      <vt:lpstr>Question 1: ANSWER</vt:lpstr>
      <vt:lpstr>Question 2</vt:lpstr>
      <vt:lpstr>Question 2: ANSWER</vt:lpstr>
      <vt:lpstr>Question 2: ANSWER</vt:lpstr>
      <vt:lpstr>Question 2: ANSWER</vt:lpstr>
      <vt:lpstr>Question 3</vt:lpstr>
      <vt:lpstr>Question 3: ANSWER</vt:lpstr>
      <vt:lpstr>Question 4</vt:lpstr>
      <vt:lpstr>Question 4: ANSWER</vt:lpstr>
      <vt:lpstr>Question 4: ANSWER</vt:lpstr>
      <vt:lpstr>Question 5</vt:lpstr>
      <vt:lpstr>Question 5: ANSWER</vt:lpstr>
      <vt:lpstr>Question 5: ANSWER</vt:lpstr>
      <vt:lpstr>Question 5: ANSWER</vt:lpstr>
      <vt:lpstr>Question 6</vt:lpstr>
      <vt:lpstr>Question 6: ANSWER</vt:lpstr>
      <vt:lpstr>Question 6: ANSWER</vt:lpstr>
      <vt:lpstr>Question 7</vt:lpstr>
      <vt:lpstr>Question 7: ANSWER</vt:lpstr>
      <vt:lpstr>Question 7: ANSWER</vt:lpstr>
      <vt:lpstr>Question 7: ANSWER</vt:lpstr>
      <vt:lpstr>Question 8</vt:lpstr>
      <vt:lpstr>Question 8: ANSWER</vt:lpstr>
      <vt:lpstr>Question 8: ANSWER</vt:lpstr>
      <vt:lpstr>Question 8: ANSWER</vt:lpstr>
      <vt:lpstr>Question 8: ANSWER</vt:lpstr>
      <vt:lpstr>Question 8: ANSWER</vt:lpstr>
      <vt:lpstr>Q&amp;A? Office hours:</vt:lpstr>
      <vt:lpstr>Question 9-Extension</vt:lpstr>
      <vt:lpstr>Question 9: ANSWERS</vt:lpstr>
      <vt:lpstr>Question 10-Extension</vt:lpstr>
      <vt:lpstr>Question 10: ANSWER</vt:lpstr>
      <vt:lpstr>Question 11-Extension</vt:lpstr>
      <vt:lpstr>Question 11: ANSWER</vt:lpstr>
      <vt:lpstr>Question 11: ANSWER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Foundation PHYSICS</dc:title>
  <dc:creator>Stephen Asomani Ntiri</dc:creator>
  <cp:lastModifiedBy>Stavros Mouslopoulos</cp:lastModifiedBy>
  <cp:revision>230</cp:revision>
  <dcterms:created xsi:type="dcterms:W3CDTF">2024-08-27T01:06:16Z</dcterms:created>
  <dcterms:modified xsi:type="dcterms:W3CDTF">2024-11-05T14:02:20Z</dcterms:modified>
</cp:coreProperties>
</file>