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Lst>
  <p:notesMasterIdLst>
    <p:notesMasterId r:id="rId43"/>
  </p:notesMasterIdLst>
  <p:handoutMasterIdLst>
    <p:handoutMasterId r:id="rId44"/>
  </p:handoutMasterIdLst>
  <p:sldIdLst>
    <p:sldId id="256" r:id="rId3"/>
    <p:sldId id="257" r:id="rId4"/>
    <p:sldId id="298" r:id="rId5"/>
    <p:sldId id="391" r:id="rId6"/>
    <p:sldId id="425" r:id="rId7"/>
    <p:sldId id="302" r:id="rId8"/>
    <p:sldId id="406" r:id="rId9"/>
    <p:sldId id="405" r:id="rId10"/>
    <p:sldId id="303" r:id="rId11"/>
    <p:sldId id="304" r:id="rId12"/>
    <p:sldId id="426" r:id="rId13"/>
    <p:sldId id="427" r:id="rId14"/>
    <p:sldId id="398" r:id="rId15"/>
    <p:sldId id="428" r:id="rId16"/>
    <p:sldId id="401" r:id="rId17"/>
    <p:sldId id="429" r:id="rId18"/>
    <p:sldId id="417" r:id="rId19"/>
    <p:sldId id="433" r:id="rId20"/>
    <p:sldId id="404" r:id="rId21"/>
    <p:sldId id="403" r:id="rId22"/>
    <p:sldId id="430" r:id="rId23"/>
    <p:sldId id="431" r:id="rId24"/>
    <p:sldId id="432" r:id="rId25"/>
    <p:sldId id="434" r:id="rId26"/>
    <p:sldId id="435" r:id="rId27"/>
    <p:sldId id="408" r:id="rId28"/>
    <p:sldId id="367" r:id="rId29"/>
    <p:sldId id="410" r:id="rId30"/>
    <p:sldId id="342" r:id="rId31"/>
    <p:sldId id="436" r:id="rId32"/>
    <p:sldId id="445" r:id="rId33"/>
    <p:sldId id="329" r:id="rId34"/>
    <p:sldId id="437" r:id="rId35"/>
    <p:sldId id="438" r:id="rId36"/>
    <p:sldId id="439" r:id="rId37"/>
    <p:sldId id="440" r:id="rId38"/>
    <p:sldId id="441" r:id="rId39"/>
    <p:sldId id="442" r:id="rId40"/>
    <p:sldId id="443" r:id="rId41"/>
    <p:sldId id="444"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0B4A74C-F69A-40BF-868C-AE17408811A6}">
          <p14:sldIdLst>
            <p14:sldId id="256"/>
            <p14:sldId id="257"/>
            <p14:sldId id="298"/>
            <p14:sldId id="391"/>
            <p14:sldId id="425"/>
            <p14:sldId id="302"/>
            <p14:sldId id="406"/>
            <p14:sldId id="405"/>
            <p14:sldId id="303"/>
            <p14:sldId id="304"/>
            <p14:sldId id="426"/>
            <p14:sldId id="427"/>
            <p14:sldId id="398"/>
            <p14:sldId id="428"/>
            <p14:sldId id="401"/>
            <p14:sldId id="429"/>
            <p14:sldId id="417"/>
            <p14:sldId id="433"/>
            <p14:sldId id="404"/>
            <p14:sldId id="403"/>
            <p14:sldId id="430"/>
            <p14:sldId id="431"/>
            <p14:sldId id="432"/>
            <p14:sldId id="434"/>
            <p14:sldId id="435"/>
            <p14:sldId id="408"/>
            <p14:sldId id="367"/>
            <p14:sldId id="410"/>
            <p14:sldId id="342"/>
            <p14:sldId id="436"/>
            <p14:sldId id="445"/>
            <p14:sldId id="329"/>
            <p14:sldId id="437"/>
            <p14:sldId id="438"/>
            <p14:sldId id="439"/>
            <p14:sldId id="440"/>
            <p14:sldId id="441"/>
            <p14:sldId id="442"/>
            <p14:sldId id="443"/>
            <p14:sldId id="44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A159"/>
    <a:srgbClr val="112C0B"/>
    <a:srgbClr val="B92121"/>
    <a:srgbClr val="D92A2B"/>
    <a:srgbClr val="004648"/>
    <a:srgbClr val="005E60"/>
    <a:srgbClr val="00766E"/>
    <a:srgbClr val="009186"/>
    <a:srgbClr val="009BBD"/>
    <a:srgbClr val="5540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4" autoAdjust="0"/>
    <p:restoredTop sz="84771" autoAdjust="0"/>
  </p:normalViewPr>
  <p:slideViewPr>
    <p:cSldViewPr snapToGrid="0" snapToObjects="1">
      <p:cViewPr varScale="1">
        <p:scale>
          <a:sx n="78" d="100"/>
          <a:sy n="78" d="100"/>
        </p:scale>
        <p:origin x="808" y="64"/>
      </p:cViewPr>
      <p:guideLst/>
    </p:cSldViewPr>
  </p:slideViewPr>
  <p:notesTextViewPr>
    <p:cViewPr>
      <p:scale>
        <a:sx n="3" d="2"/>
        <a:sy n="3" d="2"/>
      </p:scale>
      <p:origin x="0" y="0"/>
    </p:cViewPr>
  </p:notesTextViewPr>
  <p:sorterViewPr>
    <p:cViewPr varScale="1">
      <p:scale>
        <a:sx n="100" d="100"/>
        <a:sy n="100" d="100"/>
      </p:scale>
      <p:origin x="0" y="0"/>
    </p:cViewPr>
  </p:sorterViewPr>
  <p:notesViewPr>
    <p:cSldViewPr snapToGrid="0" snapToObjects="1" showGuides="1">
      <p:cViewPr varScale="1">
        <p:scale>
          <a:sx n="98" d="100"/>
          <a:sy n="98" d="100"/>
        </p:scale>
        <p:origin x="-364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8732D1-0119-4424-ADB1-6A88624C9257}" type="datetimeFigureOut">
              <a:rPr lang="en-GB" smtClean="0"/>
              <a:t>25/11/2024</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0F026BA-B8A7-4B5A-A3B0-0B7D31088B83}" type="slidenum">
              <a:rPr lang="en-GB" smtClean="0"/>
              <a:t>‹#›</a:t>
            </a:fld>
            <a:endParaRPr lang="en-GB" dirty="0"/>
          </a:p>
        </p:txBody>
      </p:sp>
    </p:spTree>
    <p:extLst>
      <p:ext uri="{BB962C8B-B14F-4D97-AF65-F5344CB8AC3E}">
        <p14:creationId xmlns:p14="http://schemas.microsoft.com/office/powerpoint/2010/main" val="25941972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54FE6-3F31-4904-9137-AFF662B7D702}" type="datetimeFigureOut">
              <a:rPr lang="en-GB" smtClean="0"/>
              <a:t>25/11/2024</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B9E1F4-77C1-461E-ABFF-BFE7DD57AFD2}" type="slidenum">
              <a:rPr lang="en-GB" smtClean="0"/>
              <a:t>‹#›</a:t>
            </a:fld>
            <a:endParaRPr lang="en-GB" dirty="0"/>
          </a:p>
        </p:txBody>
      </p:sp>
    </p:spTree>
    <p:extLst>
      <p:ext uri="{BB962C8B-B14F-4D97-AF65-F5344CB8AC3E}">
        <p14:creationId xmlns:p14="http://schemas.microsoft.com/office/powerpoint/2010/main" val="2151753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7" name="Rectangle 6"/>
          <p:cNvSpPr/>
          <p:nvPr userDrawn="1"/>
        </p:nvSpPr>
        <p:spPr>
          <a:xfrm flipH="1">
            <a:off x="0" y="-1"/>
            <a:ext cx="9144000" cy="6858001"/>
          </a:xfrm>
          <a:prstGeom prst="rect">
            <a:avLst/>
          </a:prstGeom>
          <a:blipFill>
            <a:blip r:embed="rId2"/>
            <a:srcRect/>
            <a:stretch>
              <a:fillRect l="-21459" r="-1175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9" name="Rectangle 8"/>
          <p:cNvSpPr/>
          <p:nvPr userDrawn="1"/>
        </p:nvSpPr>
        <p:spPr>
          <a:xfrm>
            <a:off x="0" y="-1"/>
            <a:ext cx="9144000" cy="6858001"/>
          </a:xfrm>
          <a:prstGeom prst="rect">
            <a:avLst/>
          </a:prstGeom>
          <a:gradFill flip="none" rotWithShape="1">
            <a:gsLst>
              <a:gs pos="50000">
                <a:srgbClr val="0E6394">
                  <a:alpha val="45000"/>
                </a:srgbClr>
              </a:gs>
              <a:gs pos="17000">
                <a:schemeClr val="tx2">
                  <a:alpha val="45000"/>
                </a:schemeClr>
              </a:gs>
              <a:gs pos="100000">
                <a:schemeClr val="accent2">
                  <a:alpha val="4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2" name="Title 1"/>
          <p:cNvSpPr>
            <a:spLocks noGrp="1"/>
          </p:cNvSpPr>
          <p:nvPr>
            <p:ph type="ctrTitle"/>
          </p:nvPr>
        </p:nvSpPr>
        <p:spPr>
          <a:xfrm>
            <a:off x="2562225" y="1742900"/>
            <a:ext cx="4019550" cy="2387600"/>
          </a:xfrm>
        </p:spPr>
        <p:txBody>
          <a:bodyPr anchor="ctr">
            <a:normAutofit/>
          </a:bodyPr>
          <a:lstStyle>
            <a:lvl1pPr algn="ctr">
              <a:lnSpc>
                <a:spcPct val="100000"/>
              </a:lnSpc>
              <a:defRPr sz="4050" b="1">
                <a:solidFill>
                  <a:schemeClr val="bg1"/>
                </a:solidFill>
              </a:defRPr>
            </a:lvl1pPr>
          </a:lstStyle>
          <a:p>
            <a:r>
              <a:rPr lang="en-US"/>
              <a:t>Click to edit Master title style</a:t>
            </a:r>
            <a:endParaRPr lang="en-GB" dirty="0"/>
          </a:p>
        </p:txBody>
      </p:sp>
      <p:sp>
        <p:nvSpPr>
          <p:cNvPr id="6" name="Text Placeholder 5"/>
          <p:cNvSpPr>
            <a:spLocks noGrp="1"/>
          </p:cNvSpPr>
          <p:nvPr>
            <p:ph type="body" sz="quarter" idx="10" hasCustomPrompt="1"/>
          </p:nvPr>
        </p:nvSpPr>
        <p:spPr>
          <a:xfrm>
            <a:off x="2562298" y="4161276"/>
            <a:ext cx="4019405" cy="1079795"/>
          </a:xfrm>
          <a:prstGeom prst="rect">
            <a:avLst/>
          </a:prstGeom>
        </p:spPr>
        <p:txBody>
          <a:bodyPr anchor="ctr">
            <a:normAutofit/>
          </a:bodyPr>
          <a:lstStyle>
            <a:lvl1pPr marL="0" indent="0" algn="ctr">
              <a:buNone/>
              <a:defRPr sz="2400" b="1" baseline="0">
                <a:solidFill>
                  <a:schemeClr val="bg1"/>
                </a:solidFill>
                <a:latin typeface="+mj-lt"/>
              </a:defRPr>
            </a:lvl1pPr>
          </a:lstStyle>
          <a:p>
            <a:pPr lvl="0"/>
            <a:r>
              <a:rPr lang="en-GB" dirty="0"/>
              <a:t>Insert Text</a:t>
            </a:r>
          </a:p>
        </p:txBody>
      </p:sp>
      <p:sp>
        <p:nvSpPr>
          <p:cNvPr id="11" name="Rectangle 10"/>
          <p:cNvSpPr/>
          <p:nvPr userDrawn="1"/>
        </p:nvSpPr>
        <p:spPr>
          <a:xfrm>
            <a:off x="2592000" y="1449000"/>
            <a:ext cx="3960000" cy="396000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b="1" dirty="0">
              <a:latin typeface="+mj-lt"/>
            </a:endParaRP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
            <a:ext cx="2450800" cy="904345"/>
          </a:xfrm>
          <a:prstGeom prst="rect">
            <a:avLst/>
          </a:prstGeom>
        </p:spPr>
      </p:pic>
    </p:spTree>
    <p:extLst>
      <p:ext uri="{BB962C8B-B14F-4D97-AF65-F5344CB8AC3E}">
        <p14:creationId xmlns:p14="http://schemas.microsoft.com/office/powerpoint/2010/main" val="258949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334487" y="606555"/>
            <a:ext cx="847502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729658"/>
            <a:ext cx="8272212"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35895" y="2228004"/>
            <a:ext cx="4066793"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1313" y="2228004"/>
            <a:ext cx="4066794"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84FA2E-E323-4A33-A645-D3C1812F0506}" type="datetimeFigureOut">
              <a:rPr lang="en-US" smtClean="0"/>
              <a:t>11/25/2024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331060-5C85-4FB0-A70A-45E32D603670}" type="slidenum">
              <a:rPr lang="en-US" smtClean="0"/>
              <a:t>‹#›</a:t>
            </a:fld>
            <a:endParaRPr lang="en-US" dirty="0"/>
          </a:p>
        </p:txBody>
      </p:sp>
    </p:spTree>
    <p:extLst>
      <p:ext uri="{BB962C8B-B14F-4D97-AF65-F5344CB8AC3E}">
        <p14:creationId xmlns:p14="http://schemas.microsoft.com/office/powerpoint/2010/main" val="2439681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334487" y="606555"/>
            <a:ext cx="847502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435895" y="729658"/>
            <a:ext cx="8272212"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65415" y="2250893"/>
            <a:ext cx="3815306" cy="536005"/>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35896" y="2926053"/>
            <a:ext cx="4044825"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2802" y="2250893"/>
            <a:ext cx="3815305" cy="553373"/>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63282" y="2926053"/>
            <a:ext cx="4044825"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84FA2E-E323-4A33-A645-D3C1812F0506}" type="datetimeFigureOut">
              <a:rPr lang="en-US" smtClean="0"/>
              <a:t>11/25/2024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1331060-5C85-4FB0-A70A-45E32D603670}" type="slidenum">
              <a:rPr lang="en-US" smtClean="0"/>
              <a:t>‹#›</a:t>
            </a:fld>
            <a:endParaRPr lang="en-US" dirty="0"/>
          </a:p>
        </p:txBody>
      </p:sp>
    </p:spTree>
    <p:extLst>
      <p:ext uri="{BB962C8B-B14F-4D97-AF65-F5344CB8AC3E}">
        <p14:creationId xmlns:p14="http://schemas.microsoft.com/office/powerpoint/2010/main" val="2260740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884FA2E-E323-4A33-A645-D3C1812F0506}" type="datetimeFigureOut">
              <a:rPr lang="en-US" smtClean="0"/>
              <a:t>11/25/2024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1331060-5C85-4FB0-A70A-45E32D603670}" type="slidenum">
              <a:rPr lang="en-US" smtClean="0"/>
              <a:t>‹#›</a:t>
            </a:fld>
            <a:endParaRPr lang="en-US" dirty="0"/>
          </a:p>
        </p:txBody>
      </p:sp>
      <p:sp>
        <p:nvSpPr>
          <p:cNvPr id="7" name="Rectangle 6"/>
          <p:cNvSpPr>
            <a:spLocks noChangeAspect="1"/>
          </p:cNvSpPr>
          <p:nvPr/>
        </p:nvSpPr>
        <p:spPr>
          <a:xfrm>
            <a:off x="330512" y="606555"/>
            <a:ext cx="847502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431921" y="729658"/>
            <a:ext cx="8272212"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397214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84FA2E-E323-4A33-A645-D3C1812F0506}" type="datetimeFigureOut">
              <a:rPr lang="en-US" smtClean="0"/>
              <a:t>11/25/2024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1331060-5C85-4FB0-A70A-45E32D603670}" type="slidenum">
              <a:rPr lang="en-US" smtClean="0"/>
              <a:t>‹#›</a:t>
            </a:fld>
            <a:endParaRPr lang="en-US" dirty="0"/>
          </a:p>
        </p:txBody>
      </p:sp>
    </p:spTree>
    <p:extLst>
      <p:ext uri="{BB962C8B-B14F-4D97-AF65-F5344CB8AC3E}">
        <p14:creationId xmlns:p14="http://schemas.microsoft.com/office/powerpoint/2010/main" val="251747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335863" y="5141973"/>
            <a:ext cx="847365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5262296"/>
            <a:ext cx="3682084" cy="689514"/>
          </a:xfrm>
        </p:spPr>
        <p:txBody>
          <a:bodyPr anchor="ctr"/>
          <a:lstStyle>
            <a:lvl1pPr algn="l">
              <a:defRPr sz="15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335862" y="601200"/>
            <a:ext cx="8469630" cy="4204800"/>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8" y="5262297"/>
            <a:ext cx="4402490" cy="689515"/>
          </a:xfrm>
        </p:spPr>
        <p:txBody>
          <a:bodyPr anchor="ctr">
            <a:normAutofit/>
          </a:bodyPr>
          <a:lstStyle>
            <a:lvl1pPr marL="0" indent="0" algn="r">
              <a:buNone/>
              <a:defRPr sz="825">
                <a:solidFill>
                  <a:schemeClr val="bg1"/>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884FA2E-E323-4A33-A645-D3C1812F0506}" type="datetimeFigureOut">
              <a:rPr lang="en-US" smtClean="0"/>
              <a:t>11/25/2024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51331060-5C85-4FB0-A70A-45E32D603670}" type="slidenum">
              <a:rPr lang="en-US" smtClean="0"/>
              <a:t>‹#›</a:t>
            </a:fld>
            <a:endParaRPr lang="en-US" dirty="0"/>
          </a:p>
        </p:txBody>
      </p:sp>
    </p:spTree>
    <p:extLst>
      <p:ext uri="{BB962C8B-B14F-4D97-AF65-F5344CB8AC3E}">
        <p14:creationId xmlns:p14="http://schemas.microsoft.com/office/powerpoint/2010/main" val="9067842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5895" y="4693389"/>
            <a:ext cx="8272212" cy="566738"/>
          </a:xfrm>
        </p:spPr>
        <p:txBody>
          <a:bodyPr anchor="b">
            <a:normAutofit/>
          </a:bodyPr>
          <a:lstStyle>
            <a:lvl1pPr algn="l">
              <a:defRPr sz="18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35863" y="599725"/>
            <a:ext cx="8468144" cy="3557252"/>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dirty="0"/>
              <a:t>Click icon to add picture</a:t>
            </a:r>
          </a:p>
        </p:txBody>
      </p:sp>
      <p:sp>
        <p:nvSpPr>
          <p:cNvPr id="4" name="Text Placeholder 3"/>
          <p:cNvSpPr>
            <a:spLocks noGrp="1"/>
          </p:cNvSpPr>
          <p:nvPr>
            <p:ph type="body" sz="half" idx="2"/>
          </p:nvPr>
        </p:nvSpPr>
        <p:spPr>
          <a:xfrm>
            <a:off x="435894" y="5260128"/>
            <a:ext cx="8272213" cy="598671"/>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6884FA2E-E323-4A33-A645-D3C1812F0506}" type="datetimeFigureOut">
              <a:rPr lang="en-US" smtClean="0"/>
              <a:t>11/25/2024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331060-5C85-4FB0-A70A-45E32D603670}" type="slidenum">
              <a:rPr lang="en-US" smtClean="0"/>
              <a:t>‹#›</a:t>
            </a:fld>
            <a:endParaRPr lang="en-US" dirty="0"/>
          </a:p>
        </p:txBody>
      </p:sp>
    </p:spTree>
    <p:extLst>
      <p:ext uri="{BB962C8B-B14F-4D97-AF65-F5344CB8AC3E}">
        <p14:creationId xmlns:p14="http://schemas.microsoft.com/office/powerpoint/2010/main" val="3020405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330214" y="614407"/>
            <a:ext cx="848200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435894" y="702156"/>
            <a:ext cx="8272212"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84FA2E-E323-4A33-A645-D3C1812F0506}" type="datetimeFigureOut">
              <a:rPr lang="en-US" smtClean="0"/>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331060-5C85-4FB0-A70A-45E32D603670}" type="slidenum">
              <a:rPr lang="en-US" smtClean="0"/>
              <a:t>‹#›</a:t>
            </a:fld>
            <a:endParaRPr lang="en-US" dirty="0"/>
          </a:p>
        </p:txBody>
      </p:sp>
    </p:spTree>
    <p:extLst>
      <p:ext uri="{BB962C8B-B14F-4D97-AF65-F5344CB8AC3E}">
        <p14:creationId xmlns:p14="http://schemas.microsoft.com/office/powerpoint/2010/main" val="16410147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1" y="599725"/>
            <a:ext cx="2180113"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1" y="675727"/>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3" y="675727"/>
            <a:ext cx="592220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8"/>
            <a:ext cx="996106" cy="365125"/>
          </a:xfrm>
        </p:spPr>
        <p:txBody>
          <a:bodyPr/>
          <a:lstStyle>
            <a:lvl1pPr>
              <a:defRPr>
                <a:solidFill>
                  <a:schemeClr val="accent1">
                    <a:lumMod val="75000"/>
                    <a:lumOff val="25000"/>
                  </a:schemeClr>
                </a:solidFill>
              </a:defRPr>
            </a:lvl1pPr>
          </a:lstStyle>
          <a:p>
            <a:fld id="{6884FA2E-E323-4A33-A645-D3C1812F0506}" type="datetimeFigureOut">
              <a:rPr lang="en-US" smtClean="0"/>
              <a:t>11/25/2024</a:t>
            </a:fld>
            <a:endParaRPr lang="en-US" dirty="0"/>
          </a:p>
        </p:txBody>
      </p:sp>
      <p:sp>
        <p:nvSpPr>
          <p:cNvPr id="5" name="Footer Placeholder 4"/>
          <p:cNvSpPr>
            <a:spLocks noGrp="1"/>
          </p:cNvSpPr>
          <p:nvPr>
            <p:ph type="ftr" sz="quarter" idx="11"/>
          </p:nvPr>
        </p:nvSpPr>
        <p:spPr>
          <a:xfrm>
            <a:off x="581193" y="5951812"/>
            <a:ext cx="5922209" cy="365125"/>
          </a:xfrm>
        </p:spPr>
        <p:txBody>
          <a:bodyPr/>
          <a:lstStyle/>
          <a:p>
            <a:endParaRPr lang="en-US" dirty="0"/>
          </a:p>
        </p:txBody>
      </p:sp>
      <p:sp>
        <p:nvSpPr>
          <p:cNvPr id="6" name="Slide Number Placeholder 5"/>
          <p:cNvSpPr>
            <a:spLocks noGrp="1"/>
          </p:cNvSpPr>
          <p:nvPr>
            <p:ph type="sldNum" sz="quarter" idx="12"/>
          </p:nvPr>
        </p:nvSpPr>
        <p:spPr>
          <a:xfrm>
            <a:off x="7834962" y="5956138"/>
            <a:ext cx="873146" cy="365125"/>
          </a:xfrm>
        </p:spPr>
        <p:txBody>
          <a:bodyPr/>
          <a:lstStyle>
            <a:lvl1pPr>
              <a:defRPr>
                <a:solidFill>
                  <a:schemeClr val="accent1">
                    <a:lumMod val="75000"/>
                    <a:lumOff val="25000"/>
                  </a:schemeClr>
                </a:solidFill>
              </a:defRPr>
            </a:lvl1pPr>
          </a:lstStyle>
          <a:p>
            <a:fld id="{51331060-5C85-4FB0-A70A-45E32D603670}" type="slidenum">
              <a:rPr lang="en-US" smtClean="0"/>
              <a:t>‹#›</a:t>
            </a:fld>
            <a:endParaRPr lang="en-US" dirty="0"/>
          </a:p>
        </p:txBody>
      </p:sp>
    </p:spTree>
    <p:extLst>
      <p:ext uri="{BB962C8B-B14F-4D97-AF65-F5344CB8AC3E}">
        <p14:creationId xmlns:p14="http://schemas.microsoft.com/office/powerpoint/2010/main" val="3792651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Joint Client Slide">
    <p:spTree>
      <p:nvGrpSpPr>
        <p:cNvPr id="1" name=""/>
        <p:cNvGrpSpPr/>
        <p:nvPr/>
      </p:nvGrpSpPr>
      <p:grpSpPr>
        <a:xfrm>
          <a:off x="0" y="0"/>
          <a:ext cx="0" cy="0"/>
          <a:chOff x="0" y="0"/>
          <a:chExt cx="0" cy="0"/>
        </a:xfrm>
      </p:grpSpPr>
      <p:sp>
        <p:nvSpPr>
          <p:cNvPr id="7" name="Rectangle 6"/>
          <p:cNvSpPr/>
          <p:nvPr userDrawn="1"/>
        </p:nvSpPr>
        <p:spPr>
          <a:xfrm flipH="1">
            <a:off x="0" y="-1"/>
            <a:ext cx="9144000" cy="6858001"/>
          </a:xfrm>
          <a:prstGeom prst="rect">
            <a:avLst/>
          </a:prstGeom>
          <a:blipFill>
            <a:blip r:embed="rId2"/>
            <a:srcRect/>
            <a:stretch>
              <a:fillRect l="-21459" r="-1175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9" name="Rectangle 8"/>
          <p:cNvSpPr/>
          <p:nvPr userDrawn="1"/>
        </p:nvSpPr>
        <p:spPr>
          <a:xfrm>
            <a:off x="0" y="-1"/>
            <a:ext cx="9144000" cy="6858001"/>
          </a:xfrm>
          <a:prstGeom prst="rect">
            <a:avLst/>
          </a:prstGeom>
          <a:gradFill flip="none" rotWithShape="1">
            <a:gsLst>
              <a:gs pos="50000">
                <a:srgbClr val="0E6394">
                  <a:alpha val="45000"/>
                </a:srgbClr>
              </a:gs>
              <a:gs pos="17000">
                <a:schemeClr val="tx2">
                  <a:alpha val="45000"/>
                </a:schemeClr>
              </a:gs>
              <a:gs pos="100000">
                <a:schemeClr val="accent2">
                  <a:alpha val="4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2" name="Title 1"/>
          <p:cNvSpPr>
            <a:spLocks noGrp="1"/>
          </p:cNvSpPr>
          <p:nvPr>
            <p:ph type="ctrTitle"/>
          </p:nvPr>
        </p:nvSpPr>
        <p:spPr>
          <a:xfrm>
            <a:off x="2562225" y="1742900"/>
            <a:ext cx="4019550" cy="2387600"/>
          </a:xfrm>
        </p:spPr>
        <p:txBody>
          <a:bodyPr anchor="ctr">
            <a:normAutofit/>
          </a:bodyPr>
          <a:lstStyle>
            <a:lvl1pPr algn="ctr">
              <a:lnSpc>
                <a:spcPct val="100000"/>
              </a:lnSpc>
              <a:defRPr sz="4050" b="1">
                <a:solidFill>
                  <a:schemeClr val="bg1"/>
                </a:solidFill>
              </a:defRPr>
            </a:lvl1pPr>
          </a:lstStyle>
          <a:p>
            <a:r>
              <a:rPr lang="en-US"/>
              <a:t>Click to edit Master title style</a:t>
            </a:r>
            <a:endParaRPr lang="en-GB" dirty="0"/>
          </a:p>
        </p:txBody>
      </p:sp>
      <p:sp>
        <p:nvSpPr>
          <p:cNvPr id="6" name="Text Placeholder 5"/>
          <p:cNvSpPr>
            <a:spLocks noGrp="1"/>
          </p:cNvSpPr>
          <p:nvPr>
            <p:ph type="body" sz="quarter" idx="10" hasCustomPrompt="1"/>
          </p:nvPr>
        </p:nvSpPr>
        <p:spPr>
          <a:xfrm>
            <a:off x="2562298" y="4161276"/>
            <a:ext cx="4019405" cy="1079795"/>
          </a:xfrm>
          <a:prstGeom prst="rect">
            <a:avLst/>
          </a:prstGeom>
        </p:spPr>
        <p:txBody>
          <a:bodyPr anchor="ctr">
            <a:normAutofit/>
          </a:bodyPr>
          <a:lstStyle>
            <a:lvl1pPr marL="0" indent="0" algn="ctr">
              <a:buNone/>
              <a:defRPr sz="2400" b="1" baseline="0">
                <a:solidFill>
                  <a:schemeClr val="bg1"/>
                </a:solidFill>
                <a:latin typeface="+mj-lt"/>
              </a:defRPr>
            </a:lvl1pPr>
          </a:lstStyle>
          <a:p>
            <a:pPr lvl="0"/>
            <a:r>
              <a:rPr lang="en-GB" dirty="0"/>
              <a:t>Insert Text</a:t>
            </a:r>
          </a:p>
        </p:txBody>
      </p:sp>
      <p:sp>
        <p:nvSpPr>
          <p:cNvPr id="11" name="Rectangle 10"/>
          <p:cNvSpPr/>
          <p:nvPr userDrawn="1"/>
        </p:nvSpPr>
        <p:spPr>
          <a:xfrm>
            <a:off x="2592000" y="1449000"/>
            <a:ext cx="3960000" cy="396000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b="1" dirty="0">
              <a:latin typeface="+mj-lt"/>
            </a:endParaRP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
            <a:ext cx="2450800" cy="904345"/>
          </a:xfrm>
          <a:prstGeom prst="rect">
            <a:avLst/>
          </a:prstGeom>
        </p:spPr>
      </p:pic>
    </p:spTree>
    <p:extLst>
      <p:ext uri="{BB962C8B-B14F-4D97-AF65-F5344CB8AC3E}">
        <p14:creationId xmlns:p14="http://schemas.microsoft.com/office/powerpoint/2010/main" val="1340118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gradFill flip="none" rotWithShape="1">
            <a:gsLst>
              <a:gs pos="37000">
                <a:schemeClr val="accent4"/>
              </a:gs>
              <a:gs pos="7000">
                <a:schemeClr val="accent4"/>
              </a:gs>
              <a:gs pos="63000">
                <a:schemeClr val="accent2"/>
              </a:gs>
              <a:gs pos="100000">
                <a:schemeClr val="accent3"/>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10" name="Rectangle 9"/>
          <p:cNvSpPr/>
          <p:nvPr userDrawn="1"/>
        </p:nvSpPr>
        <p:spPr>
          <a:xfrm flipH="1">
            <a:off x="0" y="0"/>
            <a:ext cx="9142809" cy="6858000"/>
          </a:xfrm>
          <a:prstGeom prst="rect">
            <a:avLst/>
          </a:prstGeom>
          <a:blipFill dpi="0" rotWithShape="1">
            <a:blip r:embed="rId2">
              <a:alphaModFix amt="40000"/>
            </a:blip>
            <a:srcRect/>
            <a:stretch>
              <a:fillRect l="-20737" t="-2407" r="-9007" b="-1296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b="1" dirty="0">
              <a:latin typeface="+mj-lt"/>
            </a:endParaRPr>
          </a:p>
        </p:txBody>
      </p:sp>
      <p:sp>
        <p:nvSpPr>
          <p:cNvPr id="2" name="Title 1"/>
          <p:cNvSpPr>
            <a:spLocks noGrp="1"/>
          </p:cNvSpPr>
          <p:nvPr>
            <p:ph type="ctrTitle"/>
          </p:nvPr>
        </p:nvSpPr>
        <p:spPr>
          <a:xfrm>
            <a:off x="3353908" y="2409650"/>
            <a:ext cx="5447192" cy="2387600"/>
          </a:xfrm>
        </p:spPr>
        <p:txBody>
          <a:bodyPr anchor="ctr">
            <a:noAutofit/>
          </a:bodyPr>
          <a:lstStyle>
            <a:lvl1pPr algn="r">
              <a:lnSpc>
                <a:spcPct val="100000"/>
              </a:lnSpc>
              <a:defRPr sz="6000" b="1">
                <a:solidFill>
                  <a:schemeClr val="bg1"/>
                </a:solidFill>
              </a:defRPr>
            </a:lvl1pPr>
          </a:lstStyle>
          <a:p>
            <a:r>
              <a:rPr lang="en-US"/>
              <a:t>Click to edit Master title style</a:t>
            </a:r>
            <a:endParaRPr lang="en-GB" dirty="0"/>
          </a:p>
        </p:txBody>
      </p:sp>
      <p:sp>
        <p:nvSpPr>
          <p:cNvPr id="6" name="Text Placeholder 5"/>
          <p:cNvSpPr>
            <a:spLocks noGrp="1"/>
          </p:cNvSpPr>
          <p:nvPr>
            <p:ph type="body" sz="quarter" idx="10" hasCustomPrompt="1"/>
          </p:nvPr>
        </p:nvSpPr>
        <p:spPr>
          <a:xfrm>
            <a:off x="157163" y="5562601"/>
            <a:ext cx="8643822" cy="947797"/>
          </a:xfrm>
          <a:prstGeom prst="rect">
            <a:avLst/>
          </a:prstGeom>
        </p:spPr>
        <p:txBody>
          <a:bodyPr anchor="ctr">
            <a:normAutofit/>
          </a:bodyPr>
          <a:lstStyle>
            <a:lvl1pPr marL="0" indent="0" algn="r">
              <a:buNone/>
              <a:defRPr sz="2700" b="0" baseline="0">
                <a:solidFill>
                  <a:schemeClr val="bg1"/>
                </a:solidFill>
                <a:latin typeface="+mn-lt"/>
              </a:defRPr>
            </a:lvl1pPr>
          </a:lstStyle>
          <a:p>
            <a:pPr lvl="0"/>
            <a:r>
              <a:rPr lang="en-GB" dirty="0"/>
              <a:t>Insert Text</a:t>
            </a: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
            <a:ext cx="2450800" cy="904345"/>
          </a:xfrm>
          <a:prstGeom prst="rect">
            <a:avLst/>
          </a:prstGeom>
        </p:spPr>
      </p:pic>
    </p:spTree>
    <p:extLst>
      <p:ext uri="{BB962C8B-B14F-4D97-AF65-F5344CB8AC3E}">
        <p14:creationId xmlns:p14="http://schemas.microsoft.com/office/powerpoint/2010/main" val="1715074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nimating TItle Bar">
    <p:spTree>
      <p:nvGrpSpPr>
        <p:cNvPr id="1" name=""/>
        <p:cNvGrpSpPr/>
        <p:nvPr/>
      </p:nvGrpSpPr>
      <p:grpSpPr>
        <a:xfrm>
          <a:off x="0" y="0"/>
          <a:ext cx="0" cy="0"/>
          <a:chOff x="0" y="0"/>
          <a:chExt cx="0" cy="0"/>
        </a:xfrm>
      </p:grpSpPr>
      <p:sp>
        <p:nvSpPr>
          <p:cNvPr id="7" name="Rectangle 6"/>
          <p:cNvSpPr/>
          <p:nvPr userDrawn="1"/>
        </p:nvSpPr>
        <p:spPr>
          <a:xfrm flipH="1" flipV="1">
            <a:off x="1503757" y="-2"/>
            <a:ext cx="7639046" cy="746451"/>
          </a:xfrm>
          <a:prstGeom prst="rect">
            <a:avLst/>
          </a:prstGeom>
          <a:gradFill flip="none" rotWithShape="1">
            <a:gsLst>
              <a:gs pos="50000">
                <a:srgbClr val="0E6394"/>
              </a:gs>
              <a:gs pos="17000">
                <a:schemeClr val="bg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2" name="Title 1"/>
          <p:cNvSpPr>
            <a:spLocks noGrp="1"/>
          </p:cNvSpPr>
          <p:nvPr>
            <p:ph type="title"/>
          </p:nvPr>
        </p:nvSpPr>
        <p:spPr>
          <a:xfrm>
            <a:off x="1503759" y="23973"/>
            <a:ext cx="7639050" cy="698501"/>
          </a:xfrm>
        </p:spPr>
        <p:txBody>
          <a:bodyPr>
            <a:normAutofit/>
          </a:bodyPr>
          <a:lstStyle>
            <a:lvl1pPr>
              <a:defRPr sz="1800" b="1">
                <a:solidFill>
                  <a:schemeClr val="bg1"/>
                </a:solidFill>
              </a:defRPr>
            </a:lvl1pPr>
          </a:lstStyle>
          <a:p>
            <a:r>
              <a:rPr lang="en-US"/>
              <a:t>Click to edit Master title style</a:t>
            </a:r>
            <a:endParaRPr lang="en-GB" dirty="0"/>
          </a:p>
        </p:txBody>
      </p:sp>
    </p:spTree>
    <p:extLst>
      <p:ext uri="{BB962C8B-B14F-4D97-AF65-F5344CB8AC3E}">
        <p14:creationId xmlns:p14="http://schemas.microsoft.com/office/powerpoint/2010/main" val="3730623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Lst>
  </p:timing>
  <p:extLst>
    <p:ext uri="{DCECCB84-F9BA-43D5-87BE-67443E8EF086}">
      <p15:sldGuideLst xmlns:p15="http://schemas.microsoft.com/office/powerpoint/2012/main">
        <p15:guide id="2" pos="5" userDrawn="1">
          <p15:clr>
            <a:srgbClr val="FBAE40"/>
          </p15:clr>
        </p15:guide>
        <p15:guide id="3" pos="565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n-Animating TItle Bar">
    <p:spTree>
      <p:nvGrpSpPr>
        <p:cNvPr id="1" name=""/>
        <p:cNvGrpSpPr/>
        <p:nvPr/>
      </p:nvGrpSpPr>
      <p:grpSpPr>
        <a:xfrm>
          <a:off x="0" y="0"/>
          <a:ext cx="0" cy="0"/>
          <a:chOff x="0" y="0"/>
          <a:chExt cx="0" cy="0"/>
        </a:xfrm>
      </p:grpSpPr>
      <p:sp>
        <p:nvSpPr>
          <p:cNvPr id="7" name="Rectangle 6"/>
          <p:cNvSpPr/>
          <p:nvPr userDrawn="1"/>
        </p:nvSpPr>
        <p:spPr>
          <a:xfrm flipH="1" flipV="1">
            <a:off x="1503758" y="-1"/>
            <a:ext cx="7639046" cy="746450"/>
          </a:xfrm>
          <a:prstGeom prst="rect">
            <a:avLst/>
          </a:prstGeom>
          <a:gradFill flip="none" rotWithShape="1">
            <a:gsLst>
              <a:gs pos="50000">
                <a:srgbClr val="0E6394"/>
              </a:gs>
              <a:gs pos="17000">
                <a:schemeClr val="bg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2" name="Title 1"/>
          <p:cNvSpPr>
            <a:spLocks noGrp="1"/>
          </p:cNvSpPr>
          <p:nvPr>
            <p:ph type="title"/>
          </p:nvPr>
        </p:nvSpPr>
        <p:spPr>
          <a:xfrm>
            <a:off x="1503759" y="23974"/>
            <a:ext cx="7639050" cy="698501"/>
          </a:xfrm>
        </p:spPr>
        <p:txBody>
          <a:bodyPr>
            <a:normAutofit/>
          </a:bodyPr>
          <a:lstStyle>
            <a:lvl1pPr>
              <a:defRPr sz="1800" b="1">
                <a:solidFill>
                  <a:schemeClr val="bg1"/>
                </a:solidFill>
              </a:defRPr>
            </a:lvl1pPr>
          </a:lstStyle>
          <a:p>
            <a:r>
              <a:rPr lang="en-US"/>
              <a:t>Click to edit Master title style</a:t>
            </a:r>
            <a:endParaRPr lang="en-GB" dirty="0"/>
          </a:p>
        </p:txBody>
      </p:sp>
    </p:spTree>
    <p:extLst>
      <p:ext uri="{BB962C8B-B14F-4D97-AF65-F5344CB8AC3E}">
        <p14:creationId xmlns:p14="http://schemas.microsoft.com/office/powerpoint/2010/main" val="2398412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565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 Beacons of Excellence">
    <p:spTree>
      <p:nvGrpSpPr>
        <p:cNvPr id="1" name=""/>
        <p:cNvGrpSpPr/>
        <p:nvPr/>
      </p:nvGrpSpPr>
      <p:grpSpPr>
        <a:xfrm>
          <a:off x="0" y="0"/>
          <a:ext cx="0" cy="0"/>
          <a:chOff x="0" y="0"/>
          <a:chExt cx="0" cy="0"/>
        </a:xfrm>
      </p:grpSpPr>
      <p:sp>
        <p:nvSpPr>
          <p:cNvPr id="7" name="Rectangle 6"/>
          <p:cNvSpPr/>
          <p:nvPr userDrawn="1"/>
        </p:nvSpPr>
        <p:spPr>
          <a:xfrm flipH="1" flipV="1">
            <a:off x="0" y="-1"/>
            <a:ext cx="9144000" cy="6857999"/>
          </a:xfrm>
          <a:prstGeom prst="rect">
            <a:avLst/>
          </a:prstGeom>
          <a:gradFill flip="none" rotWithShape="1">
            <a:gsLst>
              <a:gs pos="50000">
                <a:srgbClr val="0E6394"/>
              </a:gs>
              <a:gs pos="17000">
                <a:srgbClr val="009BBD"/>
              </a:gs>
              <a:gs pos="100000">
                <a:srgbClr val="1B2A6B"/>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Tree>
    <p:extLst>
      <p:ext uri="{BB962C8B-B14F-4D97-AF65-F5344CB8AC3E}">
        <p14:creationId xmlns:p14="http://schemas.microsoft.com/office/powerpoint/2010/main" val="3104434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1020431"/>
            <a:ext cx="8245162" cy="1475013"/>
          </a:xfrm>
          <a:effectLst/>
        </p:spPr>
        <p:txBody>
          <a:bodyPr anchor="b">
            <a:normAutofit/>
          </a:bodyPr>
          <a:lstStyle>
            <a:lvl1pPr>
              <a:defRPr sz="27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435895" y="2495446"/>
            <a:ext cx="8245160" cy="590321"/>
          </a:xfrm>
        </p:spPr>
        <p:txBody>
          <a:bodyPr anchor="t">
            <a:normAutofit/>
          </a:bodyPr>
          <a:lstStyle>
            <a:lvl1pPr marL="0" indent="0" algn="l">
              <a:buNone/>
              <a:defRPr sz="1200" cap="all">
                <a:solidFill>
                  <a:schemeClr val="accent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704463" y="5956138"/>
            <a:ext cx="2133600" cy="365125"/>
          </a:xfrm>
        </p:spPr>
        <p:txBody>
          <a:bodyPr/>
          <a:lstStyle>
            <a:lvl1pPr>
              <a:defRPr>
                <a:solidFill>
                  <a:schemeClr val="accent1">
                    <a:lumMod val="75000"/>
                    <a:lumOff val="25000"/>
                  </a:schemeClr>
                </a:solidFill>
              </a:defRPr>
            </a:lvl1pPr>
          </a:lstStyle>
          <a:p>
            <a:fld id="{6884FA2E-E323-4A33-A645-D3C1812F0506}" type="datetimeFigureOut">
              <a:rPr lang="en-US" smtClean="0"/>
              <a:t>11/25/2024</a:t>
            </a:fld>
            <a:endParaRPr lang="en-US" dirty="0"/>
          </a:p>
        </p:txBody>
      </p:sp>
      <p:sp>
        <p:nvSpPr>
          <p:cNvPr id="5" name="Footer Placeholder 4"/>
          <p:cNvSpPr>
            <a:spLocks noGrp="1"/>
          </p:cNvSpPr>
          <p:nvPr>
            <p:ph type="ftr" sz="quarter" idx="11"/>
          </p:nvPr>
        </p:nvSpPr>
        <p:spPr>
          <a:xfrm>
            <a:off x="435894" y="5951812"/>
            <a:ext cx="5187908"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7918725" y="5956138"/>
            <a:ext cx="762330" cy="365125"/>
          </a:xfrm>
        </p:spPr>
        <p:txBody>
          <a:bodyPr/>
          <a:lstStyle>
            <a:lvl1pPr>
              <a:defRPr>
                <a:solidFill>
                  <a:schemeClr val="accent1">
                    <a:lumMod val="75000"/>
                    <a:lumOff val="25000"/>
                  </a:schemeClr>
                </a:solidFill>
              </a:defRPr>
            </a:lvl1pPr>
          </a:lstStyle>
          <a:p>
            <a:fld id="{51331060-5C85-4FB0-A70A-45E32D603670}" type="slidenum">
              <a:rPr lang="en-US" smtClean="0"/>
              <a:t>‹#›</a:t>
            </a:fld>
            <a:endParaRPr lang="en-US" dirty="0"/>
          </a:p>
        </p:txBody>
      </p:sp>
    </p:spTree>
    <p:extLst>
      <p:ext uri="{BB962C8B-B14F-4D97-AF65-F5344CB8AC3E}">
        <p14:creationId xmlns:p14="http://schemas.microsoft.com/office/powerpoint/2010/main" val="845176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330214" y="614407"/>
            <a:ext cx="848200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702156"/>
            <a:ext cx="8272212"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435895" y="2180497"/>
            <a:ext cx="8272211"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84FA2E-E323-4A33-A645-D3C1812F0506}" type="datetimeFigureOut">
              <a:rPr lang="en-US" smtClean="0"/>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918725" y="5956138"/>
            <a:ext cx="789381" cy="365125"/>
          </a:xfrm>
        </p:spPr>
        <p:txBody>
          <a:bodyPr/>
          <a:lstStyle/>
          <a:p>
            <a:fld id="{51331060-5C85-4FB0-A70A-45E32D603670}" type="slidenum">
              <a:rPr lang="en-US" smtClean="0"/>
              <a:t>‹#›</a:t>
            </a:fld>
            <a:endParaRPr lang="en-US" dirty="0"/>
          </a:p>
        </p:txBody>
      </p:sp>
    </p:spTree>
    <p:extLst>
      <p:ext uri="{BB962C8B-B14F-4D97-AF65-F5344CB8AC3E}">
        <p14:creationId xmlns:p14="http://schemas.microsoft.com/office/powerpoint/2010/main" val="1738085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335863" y="5141975"/>
            <a:ext cx="8468145"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3043911"/>
            <a:ext cx="8272211" cy="1497507"/>
          </a:xfrm>
        </p:spPr>
        <p:txBody>
          <a:bodyPr anchor="b">
            <a:normAutofit/>
          </a:bodyPr>
          <a:lstStyle>
            <a:lvl1pPr algn="l">
              <a:defRPr sz="27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35895" y="4541417"/>
            <a:ext cx="8272211" cy="600556"/>
          </a:xfrm>
        </p:spPr>
        <p:txBody>
          <a:bodyPr anchor="t">
            <a:normAutofit/>
          </a:bodyPr>
          <a:lstStyle>
            <a:lvl1pPr marL="0" indent="0" algn="l">
              <a:buNone/>
              <a:defRPr sz="1350" cap="all">
                <a:solidFill>
                  <a:schemeClr val="accent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884FA2E-E323-4A33-A645-D3C1812F0506}" type="datetimeFigureOut">
              <a:rPr lang="en-US" smtClean="0"/>
              <a:t>11/25/2024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1331060-5C85-4FB0-A70A-45E32D603670}" type="slidenum">
              <a:rPr lang="en-US" smtClean="0"/>
              <a:t>‹#›</a:t>
            </a:fld>
            <a:endParaRPr lang="en-US" dirty="0"/>
          </a:p>
        </p:txBody>
      </p:sp>
    </p:spTree>
    <p:extLst>
      <p:ext uri="{BB962C8B-B14F-4D97-AF65-F5344CB8AC3E}">
        <p14:creationId xmlns:p14="http://schemas.microsoft.com/office/powerpoint/2010/main" val="3449466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flipH="1" flipV="1">
            <a:off x="-2" y="0"/>
            <a:ext cx="9142810" cy="746449"/>
          </a:xfrm>
          <a:prstGeom prst="rect">
            <a:avLst/>
          </a:prstGeom>
          <a:gradFill flip="none" rotWithShape="1">
            <a:gsLst>
              <a:gs pos="50000">
                <a:srgbClr val="0E6394"/>
              </a:gs>
              <a:gs pos="17000">
                <a:schemeClr val="bg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7" name="Rectangle 6"/>
          <p:cNvSpPr/>
          <p:nvPr userDrawn="1"/>
        </p:nvSpPr>
        <p:spPr>
          <a:xfrm>
            <a:off x="1501503" y="1"/>
            <a:ext cx="7646069" cy="7464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2" name="Title Placeholder 1"/>
          <p:cNvSpPr>
            <a:spLocks noGrp="1"/>
          </p:cNvSpPr>
          <p:nvPr>
            <p:ph type="title"/>
          </p:nvPr>
        </p:nvSpPr>
        <p:spPr>
          <a:xfrm>
            <a:off x="1501504" y="23976"/>
            <a:ext cx="7642496" cy="698498"/>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14E112F-1B58-4F80-8548-230F871317D2}" type="datetimeFigureOut">
              <a:rPr lang="en-GB" smtClean="0"/>
              <a:t>25/11/2024</a:t>
            </a:fld>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72D6D5-F6C2-4C88-B07F-0F9DC0B2C389}" type="slidenum">
              <a:rPr lang="en-GB" smtClean="0"/>
              <a:t>‹#›</a:t>
            </a:fld>
            <a:endParaRPr lang="en-GB" dirty="0"/>
          </a:p>
        </p:txBody>
      </p:sp>
      <p:cxnSp>
        <p:nvCxnSpPr>
          <p:cNvPr id="8" name="Straight Connector 7"/>
          <p:cNvCxnSpPr>
            <a:cxnSpLocks/>
          </p:cNvCxnSpPr>
          <p:nvPr userDrawn="1"/>
        </p:nvCxnSpPr>
        <p:spPr>
          <a:xfrm>
            <a:off x="1497932" y="1"/>
            <a:ext cx="0" cy="8964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 y="1"/>
            <a:ext cx="1247775" cy="460429"/>
          </a:xfrm>
          <a:prstGeom prst="rect">
            <a:avLst/>
          </a:prstGeom>
        </p:spPr>
      </p:pic>
    </p:spTree>
    <p:extLst>
      <p:ext uri="{BB962C8B-B14F-4D97-AF65-F5344CB8AC3E}">
        <p14:creationId xmlns:p14="http://schemas.microsoft.com/office/powerpoint/2010/main" val="346649141"/>
      </p:ext>
    </p:extLst>
  </p:cSld>
  <p:clrMap bg1="lt1" tx1="dk1" bg2="lt2" tx2="dk2" accent1="accent1" accent2="accent2" accent3="accent3" accent4="accent4" accent5="accent5" accent6="accent6" hlink="hlink" folHlink="folHlink"/>
  <p:sldLayoutIdLst>
    <p:sldLayoutId id="2147483657" r:id="rId1"/>
    <p:sldLayoutId id="2147483663" r:id="rId2"/>
    <p:sldLayoutId id="2147483662" r:id="rId3"/>
    <p:sldLayoutId id="2147483650" r:id="rId4"/>
    <p:sldLayoutId id="2147483658" r:id="rId5"/>
    <p:sldLayoutId id="2147483651"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90000"/>
        </a:lnSpc>
        <a:spcBef>
          <a:spcPct val="0"/>
        </a:spcBef>
        <a:buNone/>
        <a:defRPr sz="1800" b="1"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705124"/>
            <a:ext cx="8272212"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35894" y="2336003"/>
            <a:ext cx="8272212"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04464" y="5956138"/>
            <a:ext cx="2133599" cy="365125"/>
          </a:xfrm>
          <a:prstGeom prst="rect">
            <a:avLst/>
          </a:prstGeom>
        </p:spPr>
        <p:txBody>
          <a:bodyPr vert="horz" lIns="91440" tIns="45720" rIns="91440" bIns="45720" rtlCol="0" anchor="ctr"/>
          <a:lstStyle>
            <a:lvl1pPr algn="r">
              <a:defRPr sz="675">
                <a:solidFill>
                  <a:schemeClr val="accent2"/>
                </a:solidFill>
              </a:defRPr>
            </a:lvl1pPr>
          </a:lstStyle>
          <a:p>
            <a:fld id="{6884FA2E-E323-4A33-A645-D3C1812F0506}" type="datetimeFigureOut">
              <a:rPr lang="en-US" smtClean="0"/>
              <a:t>11/25/2024</a:t>
            </a:fld>
            <a:endParaRPr lang="en-US" dirty="0"/>
          </a:p>
        </p:txBody>
      </p:sp>
      <p:sp>
        <p:nvSpPr>
          <p:cNvPr id="5" name="Footer Placeholder 4"/>
          <p:cNvSpPr>
            <a:spLocks noGrp="1"/>
          </p:cNvSpPr>
          <p:nvPr>
            <p:ph type="ftr" sz="quarter" idx="3"/>
          </p:nvPr>
        </p:nvSpPr>
        <p:spPr>
          <a:xfrm>
            <a:off x="435894" y="5951812"/>
            <a:ext cx="5187908" cy="365125"/>
          </a:xfrm>
          <a:prstGeom prst="rect">
            <a:avLst/>
          </a:prstGeom>
        </p:spPr>
        <p:txBody>
          <a:bodyPr vert="horz" lIns="91440" tIns="45720" rIns="91440" bIns="45720" rtlCol="0" anchor="ctr"/>
          <a:lstStyle>
            <a:lvl1pPr algn="l">
              <a:defRPr sz="675"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7918725" y="5956138"/>
            <a:ext cx="789383" cy="365125"/>
          </a:xfrm>
          <a:prstGeom prst="rect">
            <a:avLst/>
          </a:prstGeom>
        </p:spPr>
        <p:txBody>
          <a:bodyPr vert="horz" lIns="91440" tIns="45720" rIns="91440" bIns="45720" rtlCol="0" anchor="ctr"/>
          <a:lstStyle>
            <a:lvl1pPr algn="r">
              <a:defRPr sz="675">
                <a:solidFill>
                  <a:schemeClr val="accent2"/>
                </a:solidFill>
              </a:defRPr>
            </a:lvl1pPr>
          </a:lstStyle>
          <a:p>
            <a:fld id="{51331060-5C85-4FB0-A70A-45E32D603670}" type="slidenum">
              <a:rPr lang="en-US" smtClean="0"/>
              <a:t>‹#›</a:t>
            </a:fld>
            <a:endParaRPr lang="en-US" dirty="0"/>
          </a:p>
        </p:txBody>
      </p:sp>
      <p:sp>
        <p:nvSpPr>
          <p:cNvPr id="9" name="Rectangle 8"/>
          <p:cNvSpPr/>
          <p:nvPr/>
        </p:nvSpPr>
        <p:spPr>
          <a:xfrm>
            <a:off x="334901"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181373"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1067902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6.png"/><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4.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46.png"/><Relationship Id="rId1" Type="http://schemas.openxmlformats.org/officeDocument/2006/relationships/slideLayout" Target="../slideLayouts/slideLayout4.xml"/><Relationship Id="rId5" Type="http://schemas.openxmlformats.org/officeDocument/2006/relationships/image" Target="../media/image51.png"/><Relationship Id="rId4" Type="http://schemas.openxmlformats.org/officeDocument/2006/relationships/image" Target="../media/image50.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8.png"/><Relationship Id="rId1" Type="http://schemas.openxmlformats.org/officeDocument/2006/relationships/slideLayout" Target="../slideLayouts/slideLayout4.xml"/><Relationship Id="rId5" Type="http://schemas.openxmlformats.org/officeDocument/2006/relationships/image" Target="../media/image54.png"/><Relationship Id="rId4" Type="http://schemas.openxmlformats.org/officeDocument/2006/relationships/image" Target="../media/image49.png"/></Relationships>
</file>

<file path=ppt/slides/_rels/slide21.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66.png"/><Relationship Id="rId3" Type="http://schemas.openxmlformats.org/officeDocument/2006/relationships/image" Target="../media/image53.png"/><Relationship Id="rId7" Type="http://schemas.openxmlformats.org/officeDocument/2006/relationships/image" Target="../media/image60.png"/><Relationship Id="rId12" Type="http://schemas.openxmlformats.org/officeDocument/2006/relationships/image" Target="../media/image65.png"/><Relationship Id="rId17" Type="http://schemas.openxmlformats.org/officeDocument/2006/relationships/image" Target="../media/image70.png"/><Relationship Id="rId2" Type="http://schemas.openxmlformats.org/officeDocument/2006/relationships/image" Target="../media/image52.png"/><Relationship Id="rId16" Type="http://schemas.openxmlformats.org/officeDocument/2006/relationships/image" Target="../media/image69.png"/><Relationship Id="rId1" Type="http://schemas.openxmlformats.org/officeDocument/2006/relationships/slideLayout" Target="../slideLayouts/slideLayout4.xml"/><Relationship Id="rId6" Type="http://schemas.openxmlformats.org/officeDocument/2006/relationships/image" Target="../media/image59.png"/><Relationship Id="rId11" Type="http://schemas.openxmlformats.org/officeDocument/2006/relationships/image" Target="../media/image64.png"/><Relationship Id="rId5" Type="http://schemas.openxmlformats.org/officeDocument/2006/relationships/image" Target="../media/image58.png"/><Relationship Id="rId15" Type="http://schemas.openxmlformats.org/officeDocument/2006/relationships/image" Target="../media/image68.png"/><Relationship Id="rId10" Type="http://schemas.openxmlformats.org/officeDocument/2006/relationships/image" Target="../media/image63.png"/><Relationship Id="rId4" Type="http://schemas.openxmlformats.org/officeDocument/2006/relationships/image" Target="../media/image39.png"/><Relationship Id="rId9" Type="http://schemas.openxmlformats.org/officeDocument/2006/relationships/image" Target="../media/image62.png"/><Relationship Id="rId14" Type="http://schemas.openxmlformats.org/officeDocument/2006/relationships/image" Target="../media/image67.png"/></Relationships>
</file>

<file path=ppt/slides/_rels/slide22.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39.png"/><Relationship Id="rId7" Type="http://schemas.openxmlformats.org/officeDocument/2006/relationships/image" Target="../media/image75.png"/><Relationship Id="rId2" Type="http://schemas.openxmlformats.org/officeDocument/2006/relationships/image" Target="../media/image55.png"/><Relationship Id="rId1" Type="http://schemas.openxmlformats.org/officeDocument/2006/relationships/slideLayout" Target="../slideLayouts/slideLayout4.xml"/><Relationship Id="rId6" Type="http://schemas.openxmlformats.org/officeDocument/2006/relationships/image" Target="../media/image74.png"/><Relationship Id="rId5" Type="http://schemas.openxmlformats.org/officeDocument/2006/relationships/image" Target="../media/image57.png"/><Relationship Id="rId4" Type="http://schemas.openxmlformats.org/officeDocument/2006/relationships/image" Target="../media/image56.png"/><Relationship Id="rId9" Type="http://schemas.openxmlformats.org/officeDocument/2006/relationships/image" Target="../media/image77.png"/></Relationships>
</file>

<file path=ppt/slides/_rels/slide2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1.png"/><Relationship Id="rId1" Type="http://schemas.openxmlformats.org/officeDocument/2006/relationships/slideLayout" Target="../slideLayouts/slideLayout4.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24.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image" Target="../media/image72.png"/><Relationship Id="rId1" Type="http://schemas.openxmlformats.org/officeDocument/2006/relationships/slideLayout" Target="../slideLayouts/slideLayout4.xml"/><Relationship Id="rId6" Type="http://schemas.openxmlformats.org/officeDocument/2006/relationships/image" Target="../media/image87.png"/><Relationship Id="rId5" Type="http://schemas.openxmlformats.org/officeDocument/2006/relationships/image" Target="../media/image86.png"/><Relationship Id="rId10" Type="http://schemas.openxmlformats.org/officeDocument/2006/relationships/image" Target="../media/image91.png"/><Relationship Id="rId4" Type="http://schemas.openxmlformats.org/officeDocument/2006/relationships/image" Target="../media/image85.png"/><Relationship Id="rId9" Type="http://schemas.openxmlformats.org/officeDocument/2006/relationships/image" Target="../media/image90.png"/></Relationships>
</file>

<file path=ppt/slides/_rels/slide25.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73.png"/><Relationship Id="rId1" Type="http://schemas.openxmlformats.org/officeDocument/2006/relationships/slideLayout" Target="../slideLayouts/slideLayout4.x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image" Target="../media/image94.png"/></Relationships>
</file>

<file path=ppt/slides/_rels/slide26.xml.rels><?xml version="1.0" encoding="UTF-8" standalone="yes"?>
<Relationships xmlns="http://schemas.openxmlformats.org/package/2006/relationships"><Relationship Id="rId2" Type="http://schemas.openxmlformats.org/officeDocument/2006/relationships/image" Target="../media/image55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99.png"/><Relationship Id="rId7" Type="http://schemas.openxmlformats.org/officeDocument/2006/relationships/image" Target="../media/image103.png"/><Relationship Id="rId2" Type="http://schemas.openxmlformats.org/officeDocument/2006/relationships/image" Target="../media/image98.png"/><Relationship Id="rId1" Type="http://schemas.openxmlformats.org/officeDocument/2006/relationships/slideLayout" Target="../slideLayouts/slideLayout4.xml"/><Relationship Id="rId6" Type="http://schemas.openxmlformats.org/officeDocument/2006/relationships/image" Target="../media/image102.png"/><Relationship Id="rId11" Type="http://schemas.openxmlformats.org/officeDocument/2006/relationships/image" Target="../media/image107.png"/><Relationship Id="rId5" Type="http://schemas.openxmlformats.org/officeDocument/2006/relationships/image" Target="../media/image83.png"/><Relationship Id="rId10" Type="http://schemas.openxmlformats.org/officeDocument/2006/relationships/image" Target="../media/image106.png"/><Relationship Id="rId4" Type="http://schemas.openxmlformats.org/officeDocument/2006/relationships/image" Target="../media/image78.png"/><Relationship Id="rId9" Type="http://schemas.openxmlformats.org/officeDocument/2006/relationships/image" Target="../media/image551.png"/></Relationships>
</file>

<file path=ppt/slides/_rels/slide28.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10.png"/><Relationship Id="rId7" Type="http://schemas.openxmlformats.org/officeDocument/2006/relationships/image" Target="../media/image105.png"/><Relationship Id="rId2" Type="http://schemas.openxmlformats.org/officeDocument/2006/relationships/image" Target="../media/image109.png"/><Relationship Id="rId1" Type="http://schemas.openxmlformats.org/officeDocument/2006/relationships/slideLayout" Target="../slideLayouts/slideLayout4.xml"/><Relationship Id="rId6" Type="http://schemas.openxmlformats.org/officeDocument/2006/relationships/image" Target="../media/image113.png"/><Relationship Id="rId4" Type="http://schemas.openxmlformats.org/officeDocument/2006/relationships/image" Target="../media/image9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16.png"/><Relationship Id="rId7" Type="http://schemas.openxmlformats.org/officeDocument/2006/relationships/image" Target="../media/image47.png"/><Relationship Id="rId2" Type="http://schemas.openxmlformats.org/officeDocument/2006/relationships/image" Target="../media/image115.png"/><Relationship Id="rId1" Type="http://schemas.openxmlformats.org/officeDocument/2006/relationships/slideLayout" Target="../slideLayouts/slideLayout4.xml"/><Relationship Id="rId6" Type="http://schemas.openxmlformats.org/officeDocument/2006/relationships/image" Target="../media/image119.png"/><Relationship Id="rId5" Type="http://schemas.openxmlformats.org/officeDocument/2006/relationships/image" Target="../media/image118.png"/><Relationship Id="rId4" Type="http://schemas.openxmlformats.org/officeDocument/2006/relationships/image" Target="../media/image117.png"/></Relationships>
</file>

<file path=ppt/slides/_rels/slide31.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4.xml"/><Relationship Id="rId6" Type="http://schemas.openxmlformats.org/officeDocument/2006/relationships/image" Target="../media/image112.png"/><Relationship Id="rId5" Type="http://schemas.openxmlformats.org/officeDocument/2006/relationships/image" Target="../media/image111.png"/><Relationship Id="rId4" Type="http://schemas.openxmlformats.org/officeDocument/2006/relationships/image" Target="../media/image10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55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8" Type="http://schemas.openxmlformats.org/officeDocument/2006/relationships/image" Target="../media/image128.png"/><Relationship Id="rId3" Type="http://schemas.openxmlformats.org/officeDocument/2006/relationships/image" Target="../media/image123.png"/><Relationship Id="rId7" Type="http://schemas.openxmlformats.org/officeDocument/2006/relationships/image" Target="../media/image1010.png"/><Relationship Id="rId2" Type="http://schemas.openxmlformats.org/officeDocument/2006/relationships/image" Target="../media/image122.png"/><Relationship Id="rId1" Type="http://schemas.openxmlformats.org/officeDocument/2006/relationships/slideLayout" Target="../slideLayouts/slideLayout4.xml"/><Relationship Id="rId6" Type="http://schemas.openxmlformats.org/officeDocument/2006/relationships/image" Target="../media/image1000.png"/><Relationship Id="rId11" Type="http://schemas.openxmlformats.org/officeDocument/2006/relationships/image" Target="../media/image131.png"/><Relationship Id="rId5" Type="http://schemas.openxmlformats.org/officeDocument/2006/relationships/image" Target="../media/image125.png"/><Relationship Id="rId10" Type="http://schemas.openxmlformats.org/officeDocument/2006/relationships/image" Target="../media/image130.png"/><Relationship Id="rId4" Type="http://schemas.openxmlformats.org/officeDocument/2006/relationships/image" Target="../media/image124.png"/><Relationship Id="rId9" Type="http://schemas.openxmlformats.org/officeDocument/2006/relationships/image" Target="../media/image129.png"/></Relationships>
</file>

<file path=ppt/slides/_rels/slide35.xml.rels><?xml version="1.0" encoding="UTF-8" standalone="yes"?>
<Relationships xmlns="http://schemas.openxmlformats.org/package/2006/relationships"><Relationship Id="rId8" Type="http://schemas.openxmlformats.org/officeDocument/2006/relationships/image" Target="../media/image1040.png"/><Relationship Id="rId3" Type="http://schemas.openxmlformats.org/officeDocument/2006/relationships/image" Target="../media/image133.png"/><Relationship Id="rId7" Type="http://schemas.openxmlformats.org/officeDocument/2006/relationships/image" Target="../media/image136.png"/><Relationship Id="rId2" Type="http://schemas.openxmlformats.org/officeDocument/2006/relationships/image" Target="../media/image132.png"/><Relationship Id="rId1" Type="http://schemas.openxmlformats.org/officeDocument/2006/relationships/slideLayout" Target="../slideLayouts/slideLayout4.xml"/><Relationship Id="rId6" Type="http://schemas.openxmlformats.org/officeDocument/2006/relationships/image" Target="../media/image134.png"/><Relationship Id="rId5" Type="http://schemas.openxmlformats.org/officeDocument/2006/relationships/image" Target="../media/image135.png"/><Relationship Id="rId4" Type="http://schemas.openxmlformats.org/officeDocument/2006/relationships/image" Target="../media/image120.png"/></Relationships>
</file>

<file path=ppt/slides/_rels/slide36.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38.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8" Type="http://schemas.openxmlformats.org/officeDocument/2006/relationships/image" Target="../media/image146.png"/><Relationship Id="rId3" Type="http://schemas.openxmlformats.org/officeDocument/2006/relationships/image" Target="../media/image114.png"/><Relationship Id="rId7" Type="http://schemas.openxmlformats.org/officeDocument/2006/relationships/image" Target="../media/image145.png"/><Relationship Id="rId2" Type="http://schemas.openxmlformats.org/officeDocument/2006/relationships/image" Target="../media/image140.png"/><Relationship Id="rId1" Type="http://schemas.openxmlformats.org/officeDocument/2006/relationships/slideLayout" Target="../slideLayouts/slideLayout4.xml"/><Relationship Id="rId6" Type="http://schemas.openxmlformats.org/officeDocument/2006/relationships/image" Target="../media/image144.png"/><Relationship Id="rId5" Type="http://schemas.openxmlformats.org/officeDocument/2006/relationships/image" Target="../media/image143.png"/><Relationship Id="rId4" Type="http://schemas.openxmlformats.org/officeDocument/2006/relationships/image" Target="../media/image142.png"/></Relationships>
</file>

<file path=ppt/slides/_rels/slide38.xml.rels><?xml version="1.0" encoding="UTF-8" standalone="yes"?>
<Relationships xmlns="http://schemas.openxmlformats.org/package/2006/relationships"><Relationship Id="rId8" Type="http://schemas.openxmlformats.org/officeDocument/2006/relationships/image" Target="../media/image153.png"/><Relationship Id="rId13" Type="http://schemas.openxmlformats.org/officeDocument/2006/relationships/image" Target="../media/image158.png"/><Relationship Id="rId3" Type="http://schemas.openxmlformats.org/officeDocument/2006/relationships/image" Target="../media/image148.png"/><Relationship Id="rId7" Type="http://schemas.openxmlformats.org/officeDocument/2006/relationships/image" Target="../media/image152.png"/><Relationship Id="rId12" Type="http://schemas.openxmlformats.org/officeDocument/2006/relationships/image" Target="../media/image157.png"/><Relationship Id="rId2" Type="http://schemas.openxmlformats.org/officeDocument/2006/relationships/image" Target="../media/image147.png"/><Relationship Id="rId1" Type="http://schemas.openxmlformats.org/officeDocument/2006/relationships/slideLayout" Target="../slideLayouts/slideLayout4.xml"/><Relationship Id="rId6" Type="http://schemas.openxmlformats.org/officeDocument/2006/relationships/image" Target="../media/image126.png"/><Relationship Id="rId11" Type="http://schemas.openxmlformats.org/officeDocument/2006/relationships/image" Target="../media/image156.png"/><Relationship Id="rId5" Type="http://schemas.openxmlformats.org/officeDocument/2006/relationships/image" Target="../media/image150.png"/><Relationship Id="rId10" Type="http://schemas.openxmlformats.org/officeDocument/2006/relationships/image" Target="../media/image155.png"/><Relationship Id="rId4" Type="http://schemas.openxmlformats.org/officeDocument/2006/relationships/image" Target="../media/image149.png"/><Relationship Id="rId9" Type="http://schemas.openxmlformats.org/officeDocument/2006/relationships/image" Target="../media/image154.png"/><Relationship Id="rId14" Type="http://schemas.openxmlformats.org/officeDocument/2006/relationships/image" Target="../media/image159.png"/></Relationships>
</file>

<file path=ppt/slides/_rels/slide39.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image" Target="../media/image161.png"/><Relationship Id="rId1" Type="http://schemas.openxmlformats.org/officeDocument/2006/relationships/slideLayout" Target="../slideLayouts/slideLayout4.xml"/><Relationship Id="rId4" Type="http://schemas.openxmlformats.org/officeDocument/2006/relationships/image" Target="../media/image163.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b="18803"/>
          <a:stretch/>
        </p:blipFill>
        <p:spPr bwMode="auto">
          <a:xfrm>
            <a:off x="7023682" y="854274"/>
            <a:ext cx="1827456" cy="714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37F67156-7988-4005-BA1A-FE9493A5B379}"/>
              </a:ext>
            </a:extLst>
          </p:cNvPr>
          <p:cNvSpPr>
            <a:spLocks noGrp="1"/>
          </p:cNvSpPr>
          <p:nvPr>
            <p:ph type="ctrTitle"/>
          </p:nvPr>
        </p:nvSpPr>
        <p:spPr>
          <a:xfrm>
            <a:off x="1476462" y="877957"/>
            <a:ext cx="5547220" cy="666750"/>
          </a:xfrm>
        </p:spPr>
        <p:txBody>
          <a:bodyPr>
            <a:noAutofit/>
          </a:bodyPr>
          <a:lstStyle/>
          <a:p>
            <a:pPr algn="ctr" eaLnBrk="1" fontAlgn="auto" hangingPunct="1">
              <a:spcAft>
                <a:spcPts val="0"/>
              </a:spcAft>
              <a:defRPr/>
            </a:pPr>
            <a:r>
              <a:rPr lang="en-US" sz="3200" b="1" dirty="0">
                <a:latin typeface="Times New Roman" panose="02020603050405020304" pitchFamily="18" charset="0"/>
                <a:cs typeface="Times New Roman" panose="02020603050405020304" pitchFamily="18" charset="0"/>
              </a:rPr>
              <a:t>Foundation PHYSICS</a:t>
            </a:r>
          </a:p>
        </p:txBody>
      </p:sp>
      <p:sp>
        <p:nvSpPr>
          <p:cNvPr id="10" name="Subtitle 2">
            <a:extLst>
              <a:ext uri="{FF2B5EF4-FFF2-40B4-BE49-F238E27FC236}">
                <a16:creationId xmlns:a16="http://schemas.microsoft.com/office/drawing/2014/main" id="{63F1872A-C45F-4DD9-AFC4-8CAF0832CF80}"/>
              </a:ext>
            </a:extLst>
          </p:cNvPr>
          <p:cNvSpPr>
            <a:spLocks noGrp="1"/>
          </p:cNvSpPr>
          <p:nvPr>
            <p:ph type="subTitle" idx="1"/>
          </p:nvPr>
        </p:nvSpPr>
        <p:spPr>
          <a:xfrm>
            <a:off x="636799" y="1866900"/>
            <a:ext cx="7559675" cy="381000"/>
          </a:xfrm>
        </p:spPr>
        <p:txBody>
          <a:bodyPr rtlCol="0">
            <a:noAutofit/>
          </a:bodyPr>
          <a:lstStyle/>
          <a:p>
            <a:pPr algn="ctr">
              <a:defRPr/>
            </a:pPr>
            <a:r>
              <a:rPr lang="en-US" sz="3200" b="1" dirty="0">
                <a:latin typeface="Times New Roman" panose="02020603050405020304" pitchFamily="18" charset="0"/>
                <a:cs typeface="Times New Roman" panose="02020603050405020304" pitchFamily="18" charset="0"/>
              </a:rPr>
              <a:t>Seminar 6: ELECTRIC FLUX &amp; electric potential</a:t>
            </a:r>
          </a:p>
        </p:txBody>
      </p:sp>
    </p:spTree>
    <p:extLst>
      <p:ext uri="{BB962C8B-B14F-4D97-AF65-F5344CB8AC3E}">
        <p14:creationId xmlns:p14="http://schemas.microsoft.com/office/powerpoint/2010/main" val="1651466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2: ANSWER</a:t>
            </a:r>
          </a:p>
        </p:txBody>
      </p:sp>
      <p:sp>
        <p:nvSpPr>
          <p:cNvPr id="12" name="Rectangle 18">
            <a:extLst>
              <a:ext uri="{FF2B5EF4-FFF2-40B4-BE49-F238E27FC236}">
                <a16:creationId xmlns:a16="http://schemas.microsoft.com/office/drawing/2014/main" id="{B6773543-892C-4383-8EAA-7BBC28300327}"/>
              </a:ext>
            </a:extLst>
          </p:cNvPr>
          <p:cNvSpPr>
            <a:spLocks noChangeArrowheads="1"/>
          </p:cNvSpPr>
          <p:nvPr/>
        </p:nvSpPr>
        <p:spPr bwMode="auto">
          <a:xfrm>
            <a:off x="213918" y="1577118"/>
            <a:ext cx="58051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(a) </a:t>
            </a:r>
            <a:r>
              <a:rPr lang="en-US" sz="2400" dirty="0">
                <a:solidFill>
                  <a:prstClr val="black"/>
                </a:solidFill>
                <a:ea typeface="Aptos"/>
                <a:cs typeface="Times New Roman" panose="02020603050405020304" pitchFamily="18" charset="0"/>
              </a:rPr>
              <a:t>Flux Calculation for Perpendicular Field</a:t>
            </a:r>
            <a:endParaRPr kumimoji="0" lang="en-US" altLang="en-US" sz="2400" b="0" i="0" u="none" strike="noStrike" kern="0" cap="none" spc="0" normalizeH="0" baseline="0" noProof="0" dirty="0">
              <a:ln>
                <a:noFill/>
              </a:ln>
              <a:solidFill>
                <a:srgbClr val="080800"/>
              </a:solidFill>
              <a:effectLst/>
              <a:uLnTx/>
              <a:uFillTx/>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0D13E773-95EF-452A-BDFA-44AFA1603ACC}"/>
                  </a:ext>
                </a:extLst>
              </p:cNvPr>
              <p:cNvSpPr/>
              <p:nvPr/>
            </p:nvSpPr>
            <p:spPr>
              <a:xfrm>
                <a:off x="2688671" y="2367566"/>
                <a:ext cx="2722228"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𝛷</m:t>
                          </m:r>
                        </m:e>
                        <m:sub>
                          <m:r>
                            <a:rPr lang="en-US" sz="2000" i="1">
                              <a:latin typeface="Cambria Math" panose="02040503050406030204" pitchFamily="18" charset="0"/>
                            </a:rPr>
                            <m:t>𝐸</m:t>
                          </m:r>
                        </m:sub>
                      </m:sSub>
                      <m:r>
                        <a:rPr lang="en-US" sz="2000">
                          <a:latin typeface="Cambria Math" panose="02040503050406030204" pitchFamily="18" charset="0"/>
                        </a:rPr>
                        <m:t>=</m:t>
                      </m:r>
                      <m:r>
                        <a:rPr lang="en-US" sz="2000" i="1">
                          <a:latin typeface="Cambria Math" panose="02040503050406030204" pitchFamily="18" charset="0"/>
                        </a:rPr>
                        <m:t>𝐸</m:t>
                      </m:r>
                      <m:r>
                        <a:rPr lang="en-US" sz="2000">
                          <a:latin typeface="Cambria Math" panose="02040503050406030204" pitchFamily="18" charset="0"/>
                        </a:rPr>
                        <m:t>⋅</m:t>
                      </m:r>
                      <m:r>
                        <a:rPr lang="en-US" sz="2000" i="1">
                          <a:latin typeface="Cambria Math" panose="02040503050406030204" pitchFamily="18" charset="0"/>
                        </a:rPr>
                        <m:t>𝐴</m:t>
                      </m:r>
                      <m:r>
                        <a:rPr lang="en-US" sz="2000">
                          <a:latin typeface="Cambria Math" panose="02040503050406030204" pitchFamily="18" charset="0"/>
                        </a:rPr>
                        <m:t>=</m:t>
                      </m:r>
                      <m:r>
                        <a:rPr lang="en-US" sz="2000" i="1">
                          <a:latin typeface="Cambria Math" panose="02040503050406030204" pitchFamily="18" charset="0"/>
                        </a:rPr>
                        <m:t>𝐸</m:t>
                      </m:r>
                      <m:r>
                        <a:rPr lang="en-US" sz="2000">
                          <a:latin typeface="Cambria Math" panose="02040503050406030204" pitchFamily="18" charset="0"/>
                        </a:rPr>
                        <m:t>⋅</m:t>
                      </m:r>
                      <m:r>
                        <a:rPr lang="en-US" sz="2000" i="1">
                          <a:latin typeface="Cambria Math" panose="02040503050406030204" pitchFamily="18" charset="0"/>
                        </a:rPr>
                        <m:t>𝜋</m:t>
                      </m:r>
                      <m:sSup>
                        <m:sSupPr>
                          <m:ctrlPr>
                            <a:rPr lang="en-US" sz="2000" i="1">
                              <a:latin typeface="Cambria Math" panose="02040503050406030204" pitchFamily="18" charset="0"/>
                            </a:rPr>
                          </m:ctrlPr>
                        </m:sSupPr>
                        <m:e>
                          <m:r>
                            <a:rPr lang="en-US" sz="2000" i="1">
                              <a:latin typeface="Cambria Math" panose="02040503050406030204" pitchFamily="18" charset="0"/>
                            </a:rPr>
                            <m:t>𝑟</m:t>
                          </m:r>
                        </m:e>
                        <m:sup>
                          <m:r>
                            <a:rPr lang="en-US" sz="2000">
                              <a:latin typeface="Cambria Math" panose="02040503050406030204" pitchFamily="18" charset="0"/>
                            </a:rPr>
                            <m:t>2</m:t>
                          </m:r>
                        </m:sup>
                      </m:sSup>
                    </m:oMath>
                  </m:oMathPara>
                </a14:m>
                <a:endParaRPr lang="en-US" sz="2000" dirty="0"/>
              </a:p>
            </p:txBody>
          </p:sp>
        </mc:Choice>
        <mc:Fallback xmlns="">
          <p:sp>
            <p:nvSpPr>
              <p:cNvPr id="13" name="Rectangle 12">
                <a:extLst>
                  <a:ext uri="{FF2B5EF4-FFF2-40B4-BE49-F238E27FC236}">
                    <a16:creationId xmlns:a16="http://schemas.microsoft.com/office/drawing/2014/main" id="{0D13E773-95EF-452A-BDFA-44AFA1603ACC}"/>
                  </a:ext>
                </a:extLst>
              </p:cNvPr>
              <p:cNvSpPr>
                <a:spLocks noRot="1" noChangeAspect="1" noMove="1" noResize="1" noEditPoints="1" noAdjustHandles="1" noChangeArrowheads="1" noChangeShapeType="1" noTextEdit="1"/>
              </p:cNvSpPr>
              <p:nvPr/>
            </p:nvSpPr>
            <p:spPr>
              <a:xfrm>
                <a:off x="2688671" y="2367566"/>
                <a:ext cx="2722228" cy="400110"/>
              </a:xfrm>
              <a:prstGeom prst="rect">
                <a:avLst/>
              </a:prstGeom>
              <a:blipFill>
                <a:blip r:embed="rId2"/>
                <a:stretch>
                  <a:fillRect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6684D5A4-8B50-4A0B-BB69-85DAC9299B6B}"/>
                  </a:ext>
                </a:extLst>
              </p:cNvPr>
              <p:cNvSpPr/>
              <p:nvPr/>
            </p:nvSpPr>
            <p:spPr>
              <a:xfrm>
                <a:off x="1915317" y="2992082"/>
                <a:ext cx="4590103"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𝛷</m:t>
                          </m:r>
                        </m:e>
                        <m:sub>
                          <m:r>
                            <a:rPr lang="en-US" sz="2000" i="1">
                              <a:latin typeface="Cambria Math" panose="02040503050406030204" pitchFamily="18" charset="0"/>
                            </a:rPr>
                            <m:t>𝐸</m:t>
                          </m:r>
                        </m:sub>
                      </m:sSub>
                      <m:r>
                        <a:rPr lang="en-US" sz="2000">
                          <a:solidFill>
                            <a:prstClr val="black"/>
                          </a:solidFill>
                          <a:latin typeface="Cambria Math" panose="02040503050406030204" pitchFamily="18" charset="0"/>
                        </a:rPr>
                        <m:t>=300×</m:t>
                      </m:r>
                      <m:r>
                        <a:rPr lang="en-US" sz="2000" i="1">
                          <a:solidFill>
                            <a:prstClr val="black"/>
                          </a:solidFill>
                          <a:latin typeface="Cambria Math" panose="02040503050406030204" pitchFamily="18" charset="0"/>
                        </a:rPr>
                        <m:t>𝜋</m:t>
                      </m:r>
                      <m:r>
                        <a:rPr lang="en-US" sz="2000">
                          <a:solidFill>
                            <a:prstClr val="black"/>
                          </a:solidFill>
                          <a:latin typeface="Cambria Math" panose="02040503050406030204" pitchFamily="18" charset="0"/>
                        </a:rPr>
                        <m:t>×</m:t>
                      </m:r>
                      <m:sSup>
                        <m:sSupPr>
                          <m:ctrlPr>
                            <a:rPr lang="en-US" sz="2000" i="1">
                              <a:solidFill>
                                <a:prstClr val="black"/>
                              </a:solidFill>
                              <a:latin typeface="Cambria Math" panose="02040503050406030204" pitchFamily="18" charset="0"/>
                            </a:rPr>
                          </m:ctrlPr>
                        </m:sSupPr>
                        <m:e>
                          <m:d>
                            <m:dPr>
                              <m:ctrlPr>
                                <a:rPr lang="en-US" sz="2000" i="1">
                                  <a:solidFill>
                                    <a:prstClr val="black"/>
                                  </a:solidFill>
                                  <a:latin typeface="Cambria Math" panose="02040503050406030204" pitchFamily="18" charset="0"/>
                                </a:rPr>
                              </m:ctrlPr>
                            </m:dPr>
                            <m:e>
                              <m:r>
                                <a:rPr lang="en-US" sz="2000">
                                  <a:solidFill>
                                    <a:prstClr val="black"/>
                                  </a:solidFill>
                                  <a:latin typeface="Cambria Math" panose="02040503050406030204" pitchFamily="18" charset="0"/>
                                </a:rPr>
                                <m:t>0.05</m:t>
                              </m:r>
                            </m:e>
                          </m:d>
                        </m:e>
                        <m:sup>
                          <m:r>
                            <a:rPr lang="en-US" sz="2000">
                              <a:solidFill>
                                <a:prstClr val="black"/>
                              </a:solidFill>
                              <a:latin typeface="Cambria Math" panose="02040503050406030204" pitchFamily="18" charset="0"/>
                            </a:rPr>
                            <m:t>2</m:t>
                          </m:r>
                        </m:sup>
                      </m:sSup>
                      <m:r>
                        <a:rPr lang="en-US" sz="2000">
                          <a:solidFill>
                            <a:prstClr val="black"/>
                          </a:solidFill>
                          <a:latin typeface="Cambria Math" panose="02040503050406030204" pitchFamily="18" charset="0"/>
                        </a:rPr>
                        <m:t>=2.36 </m:t>
                      </m:r>
                      <m:f>
                        <m:fPr>
                          <m:type m:val="lin"/>
                          <m:ctrlPr>
                            <a:rPr lang="en-US" sz="2000" i="1">
                              <a:solidFill>
                                <a:prstClr val="black"/>
                              </a:solidFill>
                              <a:latin typeface="Cambria Math" panose="02040503050406030204" pitchFamily="18" charset="0"/>
                            </a:rPr>
                          </m:ctrlPr>
                        </m:fPr>
                        <m:num>
                          <m:sSup>
                            <m:sSupPr>
                              <m:ctrlPr>
                                <a:rPr lang="en-US" sz="2000" i="1">
                                  <a:solidFill>
                                    <a:prstClr val="black"/>
                                  </a:solidFill>
                                  <a:latin typeface="Cambria Math" panose="02040503050406030204" pitchFamily="18" charset="0"/>
                                </a:rPr>
                              </m:ctrlPr>
                            </m:sSupPr>
                            <m:e>
                              <m:r>
                                <m:rPr>
                                  <m:nor/>
                                </m:rPr>
                                <a:rPr lang="en-US" sz="2000" i="1">
                                  <a:solidFill>
                                    <a:prstClr val="black"/>
                                  </a:solidFill>
                                  <a:latin typeface="Cambria Math" panose="02040503050406030204" pitchFamily="18" charset="0"/>
                                </a:rPr>
                                <m:t>Nm</m:t>
                              </m:r>
                            </m:e>
                            <m:sup>
                              <m:r>
                                <a:rPr lang="en-US" sz="2000">
                                  <a:solidFill>
                                    <a:prstClr val="black"/>
                                  </a:solidFill>
                                  <a:latin typeface="Cambria Math" panose="02040503050406030204" pitchFamily="18" charset="0"/>
                                </a:rPr>
                                <m:t>2</m:t>
                              </m:r>
                            </m:sup>
                          </m:sSup>
                        </m:num>
                        <m:den>
                          <m:r>
                            <m:rPr>
                              <m:nor/>
                            </m:rPr>
                            <a:rPr lang="en-US" sz="2000" i="1">
                              <a:solidFill>
                                <a:prstClr val="black"/>
                              </a:solidFill>
                              <a:latin typeface="Cambria Math" panose="02040503050406030204" pitchFamily="18" charset="0"/>
                            </a:rPr>
                            <m:t>C</m:t>
                          </m:r>
                        </m:den>
                      </m:f>
                    </m:oMath>
                  </m:oMathPara>
                </a14:m>
                <a:endParaRPr lang="en-US" dirty="0"/>
              </a:p>
            </p:txBody>
          </p:sp>
        </mc:Choice>
        <mc:Fallback xmlns="">
          <p:sp>
            <p:nvSpPr>
              <p:cNvPr id="14" name="Rectangle 13">
                <a:extLst>
                  <a:ext uri="{FF2B5EF4-FFF2-40B4-BE49-F238E27FC236}">
                    <a16:creationId xmlns:a16="http://schemas.microsoft.com/office/drawing/2014/main" id="{6684D5A4-8B50-4A0B-BB69-85DAC9299B6B}"/>
                  </a:ext>
                </a:extLst>
              </p:cNvPr>
              <p:cNvSpPr>
                <a:spLocks noRot="1" noChangeAspect="1" noMove="1" noResize="1" noEditPoints="1" noAdjustHandles="1" noChangeArrowheads="1" noChangeShapeType="1" noTextEdit="1"/>
              </p:cNvSpPr>
              <p:nvPr/>
            </p:nvSpPr>
            <p:spPr>
              <a:xfrm>
                <a:off x="1915317" y="2992082"/>
                <a:ext cx="4590103" cy="400110"/>
              </a:xfrm>
              <a:prstGeom prst="rect">
                <a:avLst/>
              </a:prstGeom>
              <a:blipFill>
                <a:blip r:embed="rId3"/>
                <a:stretch>
                  <a:fillRect t="-116923" r="-11155" b="-183077"/>
                </a:stretch>
              </a:blipFill>
            </p:spPr>
            <p:txBody>
              <a:bodyPr/>
              <a:lstStyle/>
              <a:p>
                <a:r>
                  <a:rPr lang="en-US">
                    <a:noFill/>
                  </a:rPr>
                  <a:t> </a:t>
                </a:r>
              </a:p>
            </p:txBody>
          </p:sp>
        </mc:Fallback>
      </mc:AlternateContent>
      <p:sp>
        <p:nvSpPr>
          <p:cNvPr id="15" name="Rectangle 18">
            <a:extLst>
              <a:ext uri="{FF2B5EF4-FFF2-40B4-BE49-F238E27FC236}">
                <a16:creationId xmlns:a16="http://schemas.microsoft.com/office/drawing/2014/main" id="{3DD6D25D-B7E1-40DF-93DD-E13FCFED072C}"/>
              </a:ext>
            </a:extLst>
          </p:cNvPr>
          <p:cNvSpPr>
            <a:spLocks noChangeArrowheads="1"/>
          </p:cNvSpPr>
          <p:nvPr/>
        </p:nvSpPr>
        <p:spPr bwMode="auto">
          <a:xfrm>
            <a:off x="124728" y="3646523"/>
            <a:ext cx="53437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(b) </a:t>
            </a:r>
            <a:r>
              <a:rPr lang="en-US" sz="2400" dirty="0">
                <a:solidFill>
                  <a:prstClr val="black"/>
                </a:solidFill>
                <a:ea typeface="Aptos"/>
                <a:cs typeface="Times New Roman" panose="02020603050405020304" pitchFamily="18" charset="0"/>
              </a:rPr>
              <a:t>Flux Calculation for tilted surface:</a:t>
            </a:r>
            <a:endParaRPr kumimoji="0" lang="en-US" altLang="en-US" sz="2400" b="0" i="0" u="none" strike="noStrike" kern="0" cap="none" spc="0" normalizeH="0" baseline="0" noProof="0" dirty="0">
              <a:ln>
                <a:noFill/>
              </a:ln>
              <a:solidFill>
                <a:srgbClr val="080800"/>
              </a:solidFill>
              <a:effectLst/>
              <a:uLnTx/>
              <a:uFillTx/>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BB817CE5-9E7D-4234-B619-C8099AC7BEFB}"/>
                  </a:ext>
                </a:extLst>
              </p:cNvPr>
              <p:cNvSpPr/>
              <p:nvPr/>
            </p:nvSpPr>
            <p:spPr>
              <a:xfrm>
                <a:off x="2779842" y="4424075"/>
                <a:ext cx="2688673"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𝛷</m:t>
                          </m:r>
                        </m:e>
                        <m:sub>
                          <m:r>
                            <a:rPr lang="en-US" sz="2000" i="1">
                              <a:latin typeface="Cambria Math" panose="02040503050406030204" pitchFamily="18" charset="0"/>
                            </a:rPr>
                            <m:t>𝐸</m:t>
                          </m:r>
                        </m:sub>
                      </m:sSub>
                      <m:r>
                        <a:rPr lang="en-US" sz="2000">
                          <a:latin typeface="Cambria Math" panose="02040503050406030204" pitchFamily="18" charset="0"/>
                        </a:rPr>
                        <m:t>=</m:t>
                      </m:r>
                      <m:r>
                        <a:rPr lang="en-US" sz="2000" i="1">
                          <a:latin typeface="Cambria Math" panose="02040503050406030204" pitchFamily="18" charset="0"/>
                        </a:rPr>
                        <m:t>𝐸</m:t>
                      </m:r>
                      <m:r>
                        <a:rPr lang="en-US" sz="2000">
                          <a:latin typeface="Cambria Math" panose="02040503050406030204" pitchFamily="18" charset="0"/>
                        </a:rPr>
                        <m:t>⋅</m:t>
                      </m:r>
                      <m:r>
                        <a:rPr lang="en-US" sz="2000" i="1">
                          <a:latin typeface="Cambria Math" panose="02040503050406030204" pitchFamily="18" charset="0"/>
                        </a:rPr>
                        <m:t>𝐴</m:t>
                      </m:r>
                      <m:r>
                        <a:rPr lang="en-US" sz="2000">
                          <a:latin typeface="Cambria Math" panose="02040503050406030204" pitchFamily="18" charset="0"/>
                        </a:rPr>
                        <m:t>⋅</m:t>
                      </m:r>
                      <m:r>
                        <m:rPr>
                          <m:sty m:val="p"/>
                        </m:rPr>
                        <a:rPr lang="en-US" sz="2000">
                          <a:latin typeface="Cambria Math" panose="02040503050406030204" pitchFamily="18" charset="0"/>
                        </a:rPr>
                        <m:t>cos</m:t>
                      </m:r>
                      <m:d>
                        <m:dPr>
                          <m:ctrlPr>
                            <a:rPr lang="en-US" sz="2000" i="1">
                              <a:latin typeface="Cambria Math" panose="02040503050406030204" pitchFamily="18" charset="0"/>
                            </a:rPr>
                          </m:ctrlPr>
                        </m:dPr>
                        <m:e>
                          <m:r>
                            <a:rPr lang="en-US" sz="2000" i="1">
                              <a:latin typeface="Cambria Math" panose="02040503050406030204" pitchFamily="18" charset="0"/>
                            </a:rPr>
                            <m:t>𝜃</m:t>
                          </m:r>
                        </m:e>
                      </m:d>
                    </m:oMath>
                  </m:oMathPara>
                </a14:m>
                <a:endParaRPr lang="en-US" sz="2000" dirty="0"/>
              </a:p>
            </p:txBody>
          </p:sp>
        </mc:Choice>
        <mc:Fallback xmlns="">
          <p:sp>
            <p:nvSpPr>
              <p:cNvPr id="16" name="Rectangle 15">
                <a:extLst>
                  <a:ext uri="{FF2B5EF4-FFF2-40B4-BE49-F238E27FC236}">
                    <a16:creationId xmlns:a16="http://schemas.microsoft.com/office/drawing/2014/main" id="{BB817CE5-9E7D-4234-B619-C8099AC7BEFB}"/>
                  </a:ext>
                </a:extLst>
              </p:cNvPr>
              <p:cNvSpPr>
                <a:spLocks noRot="1" noChangeAspect="1" noMove="1" noResize="1" noEditPoints="1" noAdjustHandles="1" noChangeArrowheads="1" noChangeShapeType="1" noTextEdit="1"/>
              </p:cNvSpPr>
              <p:nvPr/>
            </p:nvSpPr>
            <p:spPr>
              <a:xfrm>
                <a:off x="2779842" y="4424075"/>
                <a:ext cx="2688673" cy="400110"/>
              </a:xfrm>
              <a:prstGeom prst="rect">
                <a:avLst/>
              </a:prstGeom>
              <a:blipFill>
                <a:blip r:embed="rId4"/>
                <a:stretch>
                  <a:fillRect b="-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DA7C0F36-63B0-416F-B0A8-D1A5F8A3F38F}"/>
                  </a:ext>
                </a:extLst>
              </p:cNvPr>
              <p:cNvSpPr/>
              <p:nvPr/>
            </p:nvSpPr>
            <p:spPr>
              <a:xfrm>
                <a:off x="1348618" y="5292626"/>
                <a:ext cx="5723500"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𝛷</m:t>
                          </m:r>
                        </m:e>
                        <m:sub>
                          <m:r>
                            <a:rPr lang="en-US" sz="2000" i="1">
                              <a:latin typeface="Cambria Math" panose="02040503050406030204" pitchFamily="18" charset="0"/>
                            </a:rPr>
                            <m:t>𝐸</m:t>
                          </m:r>
                        </m:sub>
                      </m:sSub>
                      <m:r>
                        <a:rPr lang="en-US" sz="2000">
                          <a:solidFill>
                            <a:prstClr val="black"/>
                          </a:solidFill>
                          <a:latin typeface="Cambria Math" panose="02040503050406030204" pitchFamily="18" charset="0"/>
                        </a:rPr>
                        <m:t>=300×</m:t>
                      </m:r>
                      <m:r>
                        <a:rPr lang="en-US" sz="2000" i="1">
                          <a:solidFill>
                            <a:prstClr val="black"/>
                          </a:solidFill>
                          <a:latin typeface="Cambria Math" panose="02040503050406030204" pitchFamily="18" charset="0"/>
                        </a:rPr>
                        <m:t>𝜋</m:t>
                      </m:r>
                      <m:r>
                        <a:rPr lang="en-US" sz="2000">
                          <a:solidFill>
                            <a:prstClr val="black"/>
                          </a:solidFill>
                          <a:latin typeface="Cambria Math" panose="02040503050406030204" pitchFamily="18" charset="0"/>
                        </a:rPr>
                        <m:t>×</m:t>
                      </m:r>
                      <m:sSup>
                        <m:sSupPr>
                          <m:ctrlPr>
                            <a:rPr lang="en-US" sz="2000" i="1">
                              <a:solidFill>
                                <a:prstClr val="black"/>
                              </a:solidFill>
                              <a:latin typeface="Cambria Math" panose="02040503050406030204" pitchFamily="18" charset="0"/>
                            </a:rPr>
                          </m:ctrlPr>
                        </m:sSupPr>
                        <m:e>
                          <m:d>
                            <m:dPr>
                              <m:ctrlPr>
                                <a:rPr lang="en-US" sz="2000" i="1">
                                  <a:solidFill>
                                    <a:prstClr val="black"/>
                                  </a:solidFill>
                                  <a:latin typeface="Cambria Math" panose="02040503050406030204" pitchFamily="18" charset="0"/>
                                </a:rPr>
                              </m:ctrlPr>
                            </m:dPr>
                            <m:e>
                              <m:r>
                                <a:rPr lang="en-US" sz="2000">
                                  <a:solidFill>
                                    <a:prstClr val="black"/>
                                  </a:solidFill>
                                  <a:latin typeface="Cambria Math" panose="02040503050406030204" pitchFamily="18" charset="0"/>
                                </a:rPr>
                                <m:t>0.05</m:t>
                              </m:r>
                            </m:e>
                          </m:d>
                        </m:e>
                        <m:sup>
                          <m:r>
                            <a:rPr lang="en-US" sz="2000">
                              <a:solidFill>
                                <a:prstClr val="black"/>
                              </a:solidFill>
                              <a:latin typeface="Cambria Math" panose="02040503050406030204" pitchFamily="18" charset="0"/>
                            </a:rPr>
                            <m:t>2</m:t>
                          </m:r>
                        </m:sup>
                      </m:sSup>
                      <m:r>
                        <a:rPr lang="en-US" sz="2000">
                          <a:solidFill>
                            <a:prstClr val="black"/>
                          </a:solidFill>
                          <a:latin typeface="Cambria Math" panose="02040503050406030204" pitchFamily="18" charset="0"/>
                        </a:rPr>
                        <m:t>×</m:t>
                      </m:r>
                      <m:r>
                        <m:rPr>
                          <m:sty m:val="p"/>
                        </m:rPr>
                        <a:rPr lang="en-US" sz="2000">
                          <a:solidFill>
                            <a:prstClr val="black"/>
                          </a:solidFill>
                          <a:latin typeface="Cambria Math" panose="02040503050406030204" pitchFamily="18" charset="0"/>
                        </a:rPr>
                        <m:t>cos</m:t>
                      </m:r>
                      <m:d>
                        <m:dPr>
                          <m:ctrlPr>
                            <a:rPr lang="en-US" sz="2000" i="1">
                              <a:solidFill>
                                <a:prstClr val="black"/>
                              </a:solidFill>
                              <a:latin typeface="Cambria Math" panose="02040503050406030204" pitchFamily="18" charset="0"/>
                            </a:rPr>
                          </m:ctrlPr>
                        </m:dPr>
                        <m:e>
                          <m:sSup>
                            <m:sSupPr>
                              <m:ctrlPr>
                                <a:rPr lang="en-US" sz="2000" i="1" smtClean="0">
                                  <a:solidFill>
                                    <a:prstClr val="black"/>
                                  </a:solidFill>
                                  <a:latin typeface="Cambria Math" panose="02040503050406030204" pitchFamily="18" charset="0"/>
                                </a:rPr>
                              </m:ctrlPr>
                            </m:sSupPr>
                            <m:e>
                              <m:r>
                                <a:rPr lang="en-US" sz="2000" b="0" i="0" smtClean="0">
                                  <a:solidFill>
                                    <a:prstClr val="black"/>
                                  </a:solidFill>
                                  <a:latin typeface="Cambria Math" panose="02040503050406030204" pitchFamily="18" charset="0"/>
                                </a:rPr>
                                <m:t>60</m:t>
                              </m:r>
                            </m:e>
                            <m:sup>
                              <m:r>
                                <a:rPr lang="en-US" sz="2000">
                                  <a:solidFill>
                                    <a:prstClr val="black"/>
                                  </a:solidFill>
                                  <a:latin typeface="Cambria Math" panose="02040503050406030204" pitchFamily="18" charset="0"/>
                                </a:rPr>
                                <m:t>∘</m:t>
                              </m:r>
                            </m:sup>
                          </m:sSup>
                        </m:e>
                      </m:d>
                      <m:r>
                        <a:rPr lang="en-US" sz="2000">
                          <a:solidFill>
                            <a:prstClr val="black"/>
                          </a:solidFill>
                          <a:latin typeface="Cambria Math" panose="02040503050406030204" pitchFamily="18" charset="0"/>
                        </a:rPr>
                        <m:t>=</m:t>
                      </m:r>
                      <m:r>
                        <a:rPr lang="en-US" sz="2000" b="0" i="0" smtClean="0">
                          <a:solidFill>
                            <a:prstClr val="black"/>
                          </a:solidFill>
                          <a:latin typeface="Cambria Math" panose="02040503050406030204" pitchFamily="18" charset="0"/>
                        </a:rPr>
                        <m:t>1.18</m:t>
                      </m:r>
                      <m:r>
                        <a:rPr lang="en-US" sz="2000">
                          <a:solidFill>
                            <a:prstClr val="black"/>
                          </a:solidFill>
                          <a:latin typeface="Cambria Math" panose="02040503050406030204" pitchFamily="18" charset="0"/>
                        </a:rPr>
                        <m:t> </m:t>
                      </m:r>
                      <m:f>
                        <m:fPr>
                          <m:type m:val="lin"/>
                          <m:ctrlPr>
                            <a:rPr lang="en-US" sz="2000" i="1">
                              <a:solidFill>
                                <a:prstClr val="black"/>
                              </a:solidFill>
                              <a:latin typeface="Cambria Math" panose="02040503050406030204" pitchFamily="18" charset="0"/>
                            </a:rPr>
                          </m:ctrlPr>
                        </m:fPr>
                        <m:num>
                          <m:sSup>
                            <m:sSupPr>
                              <m:ctrlPr>
                                <a:rPr lang="en-US" sz="2000" i="1">
                                  <a:solidFill>
                                    <a:prstClr val="black"/>
                                  </a:solidFill>
                                  <a:latin typeface="Cambria Math" panose="02040503050406030204" pitchFamily="18" charset="0"/>
                                </a:rPr>
                              </m:ctrlPr>
                            </m:sSupPr>
                            <m:e>
                              <m:r>
                                <m:rPr>
                                  <m:nor/>
                                </m:rPr>
                                <a:rPr lang="en-US" sz="2000" i="1">
                                  <a:solidFill>
                                    <a:prstClr val="black"/>
                                  </a:solidFill>
                                  <a:latin typeface="Cambria Math" panose="02040503050406030204" pitchFamily="18" charset="0"/>
                                </a:rPr>
                                <m:t>Nm</m:t>
                              </m:r>
                            </m:e>
                            <m:sup>
                              <m:r>
                                <a:rPr lang="en-US" sz="2000">
                                  <a:solidFill>
                                    <a:prstClr val="black"/>
                                  </a:solidFill>
                                  <a:latin typeface="Cambria Math" panose="02040503050406030204" pitchFamily="18" charset="0"/>
                                </a:rPr>
                                <m:t>2</m:t>
                              </m:r>
                            </m:sup>
                          </m:sSup>
                        </m:num>
                        <m:den>
                          <m:r>
                            <m:rPr>
                              <m:nor/>
                            </m:rPr>
                            <a:rPr lang="en-US" sz="2000" i="1">
                              <a:solidFill>
                                <a:prstClr val="black"/>
                              </a:solidFill>
                              <a:latin typeface="Cambria Math" panose="02040503050406030204" pitchFamily="18" charset="0"/>
                            </a:rPr>
                            <m:t>C</m:t>
                          </m:r>
                        </m:den>
                      </m:f>
                    </m:oMath>
                  </m:oMathPara>
                </a14:m>
                <a:endParaRPr lang="en-US" sz="2000" dirty="0"/>
              </a:p>
            </p:txBody>
          </p:sp>
        </mc:Choice>
        <mc:Fallback xmlns="">
          <p:sp>
            <p:nvSpPr>
              <p:cNvPr id="17" name="Rectangle 16">
                <a:extLst>
                  <a:ext uri="{FF2B5EF4-FFF2-40B4-BE49-F238E27FC236}">
                    <a16:creationId xmlns:a16="http://schemas.microsoft.com/office/drawing/2014/main" id="{DA7C0F36-63B0-416F-B0A8-D1A5F8A3F38F}"/>
                  </a:ext>
                </a:extLst>
              </p:cNvPr>
              <p:cNvSpPr>
                <a:spLocks noRot="1" noChangeAspect="1" noMove="1" noResize="1" noEditPoints="1" noAdjustHandles="1" noChangeArrowheads="1" noChangeShapeType="1" noTextEdit="1"/>
              </p:cNvSpPr>
              <p:nvPr/>
            </p:nvSpPr>
            <p:spPr>
              <a:xfrm>
                <a:off x="1348618" y="5292626"/>
                <a:ext cx="5723500" cy="400110"/>
              </a:xfrm>
              <a:prstGeom prst="rect">
                <a:avLst/>
              </a:prstGeom>
              <a:blipFill>
                <a:blip r:embed="rId5"/>
                <a:stretch>
                  <a:fillRect t="-115152" r="-9904" b="-178788"/>
                </a:stretch>
              </a:blipFill>
            </p:spPr>
            <p:txBody>
              <a:bodyPr/>
              <a:lstStyle/>
              <a:p>
                <a:r>
                  <a:rPr lang="en-US">
                    <a:noFill/>
                  </a:rPr>
                  <a:t> </a:t>
                </a:r>
              </a:p>
            </p:txBody>
          </p:sp>
        </mc:Fallback>
      </mc:AlternateContent>
    </p:spTree>
    <p:extLst>
      <p:ext uri="{BB962C8B-B14F-4D97-AF65-F5344CB8AC3E}">
        <p14:creationId xmlns:p14="http://schemas.microsoft.com/office/powerpoint/2010/main" val="123529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2: ANSWER</a:t>
            </a:r>
          </a:p>
        </p:txBody>
      </p:sp>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16778" y="775786"/>
            <a:ext cx="39344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(c) </a:t>
            </a:r>
            <a:r>
              <a:rPr lang="en-US" sz="2400" dirty="0">
                <a:solidFill>
                  <a:prstClr val="black"/>
                </a:solidFill>
                <a:ea typeface="Aptos"/>
                <a:cs typeface="Times New Roman" panose="02020603050405020304" pitchFamily="18" charset="0"/>
              </a:rPr>
              <a:t>Flux for doubled field:</a:t>
            </a:r>
            <a:endParaRPr kumimoji="0" lang="en-US" altLang="en-US" sz="2400" b="0" i="0" u="none" strike="noStrike" kern="0" cap="none" spc="0" normalizeH="0" baseline="0" noProof="0" dirty="0">
              <a:ln>
                <a:noFill/>
              </a:ln>
              <a:solidFill>
                <a:srgbClr val="080800"/>
              </a:solidFill>
              <a:effectLst/>
              <a:uLnTx/>
              <a:uFillTx/>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846AA5E-3360-49C7-9F67-748BE8F9C65E}"/>
                  </a:ext>
                </a:extLst>
              </p:cNvPr>
              <p:cNvSpPr/>
              <p:nvPr/>
            </p:nvSpPr>
            <p:spPr>
              <a:xfrm>
                <a:off x="639090" y="1387481"/>
                <a:ext cx="5599546" cy="400110"/>
              </a:xfrm>
              <a:prstGeom prst="rect">
                <a:avLst/>
              </a:prstGeom>
            </p:spPr>
            <p:txBody>
              <a:bodyPr wrap="none">
                <a:spAutoFit/>
              </a:bodyPr>
              <a:lstStyle/>
              <a:p>
                <a:pPr marR="0" lvl="1">
                  <a:spcBef>
                    <a:spcPts val="180"/>
                  </a:spcBef>
                  <a:spcAft>
                    <a:spcPts val="180"/>
                  </a:spcAft>
                </a:pPr>
                <a:r>
                  <a:rPr lang="en-US" sz="2000" dirty="0">
                    <a:latin typeface="Times New Roman" panose="02020603050405020304" pitchFamily="18" charset="0"/>
                    <a:ea typeface="Aptos"/>
                    <a:cs typeface="Times New Roman" panose="02020603050405020304" pitchFamily="18" charset="0"/>
                  </a:rPr>
                  <a:t>Perpendicular: </a:t>
                </a:r>
                <a14:m>
                  <m:oMath xmlns:m="http://schemas.openxmlformats.org/officeDocument/2006/math">
                    <m:sSub>
                      <m:sSubPr>
                        <m:ctrlPr>
                          <a:rPr lang="en-US" sz="2000" i="1">
                            <a:latin typeface="Cambria Math" panose="02040503050406030204" pitchFamily="18" charset="0"/>
                            <a:ea typeface="Aptos"/>
                            <a:cs typeface="Times New Roman" panose="02020603050405020304" pitchFamily="18" charset="0"/>
                          </a:rPr>
                        </m:ctrlPr>
                      </m:sSubPr>
                      <m:e>
                        <m:r>
                          <a:rPr lang="en-US" sz="2000" b="0" i="1">
                            <a:latin typeface="Cambria Math" panose="02040503050406030204" pitchFamily="18" charset="0"/>
                            <a:ea typeface="Aptos"/>
                            <a:cs typeface="Times New Roman" panose="02020603050405020304" pitchFamily="18" charset="0"/>
                          </a:rPr>
                          <m:t>𝛷</m:t>
                        </m:r>
                      </m:e>
                      <m:sub>
                        <m:r>
                          <a:rPr lang="en-US" sz="2000" b="0" i="1">
                            <a:latin typeface="Cambria Math" panose="02040503050406030204" pitchFamily="18" charset="0"/>
                            <a:ea typeface="Aptos"/>
                            <a:cs typeface="Times New Roman" panose="02020603050405020304" pitchFamily="18" charset="0"/>
                          </a:rPr>
                          <m:t>𝐸</m:t>
                        </m:r>
                      </m:sub>
                    </m:sSub>
                    <m:r>
                      <a:rPr lang="en-US" sz="2000" b="0">
                        <a:latin typeface="Cambria Math" panose="02040503050406030204" pitchFamily="18" charset="0"/>
                        <a:ea typeface="Aptos"/>
                        <a:cs typeface="Times New Roman" panose="02020603050405020304" pitchFamily="18" charset="0"/>
                      </a:rPr>
                      <m:t>=</m:t>
                    </m:r>
                    <m:r>
                      <a:rPr lang="en-US" sz="2000" b="0" i="1">
                        <a:latin typeface="Cambria Math" panose="02040503050406030204" pitchFamily="18" charset="0"/>
                        <a:ea typeface="Aptos"/>
                        <a:cs typeface="Times New Roman" panose="02020603050405020304" pitchFamily="18" charset="0"/>
                      </a:rPr>
                      <m:t>2</m:t>
                    </m:r>
                    <m:r>
                      <a:rPr lang="en-US" sz="2000" b="0">
                        <a:latin typeface="Cambria Math" panose="02040503050406030204" pitchFamily="18" charset="0"/>
                        <a:ea typeface="Aptos"/>
                        <a:cs typeface="Times New Roman" panose="02020603050405020304" pitchFamily="18" charset="0"/>
                      </a:rPr>
                      <m:t>×</m:t>
                    </m:r>
                    <m:r>
                      <a:rPr lang="en-US" sz="2000" b="0" i="1">
                        <a:latin typeface="Cambria Math" panose="02040503050406030204" pitchFamily="18" charset="0"/>
                        <a:ea typeface="Aptos"/>
                        <a:cs typeface="Times New Roman" panose="02020603050405020304" pitchFamily="18" charset="0"/>
                      </a:rPr>
                      <m:t>2.36</m:t>
                    </m:r>
                    <m:r>
                      <a:rPr lang="en-US" sz="2000" b="0">
                        <a:latin typeface="Cambria Math" panose="02040503050406030204" pitchFamily="18" charset="0"/>
                        <a:ea typeface="Aptos"/>
                        <a:cs typeface="Times New Roman" panose="02020603050405020304" pitchFamily="18" charset="0"/>
                      </a:rPr>
                      <m:t>=</m:t>
                    </m:r>
                    <m:r>
                      <a:rPr lang="en-US" sz="2000" b="0" i="1">
                        <a:latin typeface="Cambria Math" panose="02040503050406030204" pitchFamily="18" charset="0"/>
                        <a:ea typeface="Aptos"/>
                        <a:cs typeface="Times New Roman" panose="02020603050405020304" pitchFamily="18" charset="0"/>
                      </a:rPr>
                      <m:t>4.72</m:t>
                    </m:r>
                    <m:r>
                      <a:rPr lang="en-US" sz="2000" i="1">
                        <a:latin typeface="Cambria Math" panose="02040503050406030204" pitchFamily="18" charset="0"/>
                        <a:ea typeface="Aptos"/>
                        <a:cs typeface="Times New Roman" panose="02020603050405020304" pitchFamily="18" charset="0"/>
                      </a:rPr>
                      <m:t> </m:t>
                    </m:r>
                    <m:sSup>
                      <m:sSupPr>
                        <m:ctrlPr>
                          <a:rPr lang="en-US" sz="2000" i="1">
                            <a:latin typeface="Cambria Math" panose="02040503050406030204" pitchFamily="18" charset="0"/>
                            <a:ea typeface="Aptos"/>
                            <a:cs typeface="Times New Roman" panose="02020603050405020304" pitchFamily="18" charset="0"/>
                          </a:rPr>
                        </m:ctrlPr>
                      </m:sSupPr>
                      <m:e>
                        <m:r>
                          <m:rPr>
                            <m:sty m:val="p"/>
                          </m:rPr>
                          <a:rPr lang="en-US" sz="2000">
                            <a:latin typeface="Cambria Math" panose="02040503050406030204" pitchFamily="18" charset="0"/>
                            <a:ea typeface="Aptos"/>
                            <a:cs typeface="Times New Roman" panose="02020603050405020304" pitchFamily="18" charset="0"/>
                          </a:rPr>
                          <m:t>Nm</m:t>
                        </m:r>
                      </m:e>
                      <m:sup>
                        <m:r>
                          <a:rPr lang="en-US" sz="2000" i="1">
                            <a:latin typeface="Cambria Math" panose="02040503050406030204" pitchFamily="18" charset="0"/>
                            <a:ea typeface="Aptos"/>
                            <a:cs typeface="Times New Roman" panose="02020603050405020304" pitchFamily="18" charset="0"/>
                          </a:rPr>
                          <m:t>2</m:t>
                        </m:r>
                      </m:sup>
                    </m:sSup>
                    <m:r>
                      <a:rPr lang="en-US" sz="2000">
                        <a:latin typeface="Cambria Math" panose="02040503050406030204" pitchFamily="18" charset="0"/>
                        <a:ea typeface="Aptos"/>
                        <a:cs typeface="Times New Roman" panose="02020603050405020304" pitchFamily="18" charset="0"/>
                      </a:rPr>
                      <m:t>/</m:t>
                    </m:r>
                  </m:oMath>
                </a14:m>
                <a:r>
                  <a:rPr lang="en-US" sz="2000" dirty="0">
                    <a:latin typeface="Times New Roman" panose="02020603050405020304" pitchFamily="18" charset="0"/>
                    <a:ea typeface="Aptos"/>
                    <a:cs typeface="Times New Roman" panose="02020603050405020304" pitchFamily="18" charset="0"/>
                  </a:rPr>
                  <a:t>C</a:t>
                </a:r>
              </a:p>
            </p:txBody>
          </p:sp>
        </mc:Choice>
        <mc:Fallback xmlns="">
          <p:sp>
            <p:nvSpPr>
              <p:cNvPr id="2" name="Rectangle 1">
                <a:extLst>
                  <a:ext uri="{FF2B5EF4-FFF2-40B4-BE49-F238E27FC236}">
                    <a16:creationId xmlns:a16="http://schemas.microsoft.com/office/drawing/2014/main" id="{8846AA5E-3360-49C7-9F67-748BE8F9C65E}"/>
                  </a:ext>
                </a:extLst>
              </p:cNvPr>
              <p:cNvSpPr>
                <a:spLocks noRot="1" noChangeAspect="1" noMove="1" noResize="1" noEditPoints="1" noAdjustHandles="1" noChangeArrowheads="1" noChangeShapeType="1" noTextEdit="1"/>
              </p:cNvSpPr>
              <p:nvPr/>
            </p:nvSpPr>
            <p:spPr>
              <a:xfrm>
                <a:off x="639090" y="1387481"/>
                <a:ext cx="5599546" cy="400110"/>
              </a:xfrm>
              <a:prstGeom prst="rect">
                <a:avLst/>
              </a:prstGeom>
              <a:blipFill>
                <a:blip r:embed="rId2"/>
                <a:stretch>
                  <a:fillRect t="-9231"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70525E23-9EE5-4A85-B944-CD94709DCB53}"/>
                  </a:ext>
                </a:extLst>
              </p:cNvPr>
              <p:cNvSpPr/>
              <p:nvPr/>
            </p:nvSpPr>
            <p:spPr>
              <a:xfrm>
                <a:off x="717669" y="2052488"/>
                <a:ext cx="5294463" cy="400110"/>
              </a:xfrm>
              <a:prstGeom prst="rect">
                <a:avLst/>
              </a:prstGeom>
            </p:spPr>
            <p:txBody>
              <a:bodyPr wrap="square">
                <a:spAutoFit/>
              </a:bodyPr>
              <a:lstStyle/>
              <a:p>
                <a:pPr marR="0" lvl="1">
                  <a:spcBef>
                    <a:spcPts val="180"/>
                  </a:spcBef>
                  <a:spcAft>
                    <a:spcPts val="180"/>
                  </a:spcAft>
                </a:pPr>
                <a:r>
                  <a:rPr lang="en-US" sz="2000" dirty="0">
                    <a:latin typeface="Times New Roman" panose="02020603050405020304" pitchFamily="18" charset="0"/>
                    <a:ea typeface="Aptos"/>
                    <a:cs typeface="Times New Roman" panose="02020603050405020304" pitchFamily="18" charset="0"/>
                  </a:rPr>
                  <a:t>Tilted: </a:t>
                </a:r>
                <a14:m>
                  <m:oMath xmlns:m="http://schemas.openxmlformats.org/officeDocument/2006/math">
                    <m:sSub>
                      <m:sSubPr>
                        <m:ctrlPr>
                          <a:rPr lang="en-US" sz="2000" i="1">
                            <a:latin typeface="Cambria Math" panose="02040503050406030204" pitchFamily="18" charset="0"/>
                            <a:ea typeface="Aptos"/>
                            <a:cs typeface="Times New Roman" panose="02020603050405020304" pitchFamily="18" charset="0"/>
                          </a:rPr>
                        </m:ctrlPr>
                      </m:sSubPr>
                      <m:e>
                        <m:r>
                          <a:rPr lang="en-US" sz="2000" b="0" i="1">
                            <a:latin typeface="Cambria Math" panose="02040503050406030204" pitchFamily="18" charset="0"/>
                            <a:ea typeface="Aptos"/>
                            <a:cs typeface="Times New Roman" panose="02020603050405020304" pitchFamily="18" charset="0"/>
                          </a:rPr>
                          <m:t>𝛷</m:t>
                        </m:r>
                      </m:e>
                      <m:sub>
                        <m:r>
                          <a:rPr lang="en-US" sz="2000" b="0" i="1">
                            <a:latin typeface="Cambria Math" panose="02040503050406030204" pitchFamily="18" charset="0"/>
                            <a:ea typeface="Aptos"/>
                            <a:cs typeface="Times New Roman" panose="02020603050405020304" pitchFamily="18" charset="0"/>
                          </a:rPr>
                          <m:t>𝐸</m:t>
                        </m:r>
                      </m:sub>
                    </m:sSub>
                    <m:r>
                      <a:rPr lang="en-US" sz="2000" b="0">
                        <a:latin typeface="Cambria Math" panose="02040503050406030204" pitchFamily="18" charset="0"/>
                        <a:ea typeface="Aptos"/>
                        <a:cs typeface="Times New Roman" panose="02020603050405020304" pitchFamily="18" charset="0"/>
                      </a:rPr>
                      <m:t>=</m:t>
                    </m:r>
                    <m:r>
                      <a:rPr lang="en-US" sz="2000" b="0" i="1">
                        <a:latin typeface="Cambria Math" panose="02040503050406030204" pitchFamily="18" charset="0"/>
                        <a:ea typeface="Aptos"/>
                        <a:cs typeface="Times New Roman" panose="02020603050405020304" pitchFamily="18" charset="0"/>
                      </a:rPr>
                      <m:t>2</m:t>
                    </m:r>
                    <m:r>
                      <a:rPr lang="en-US" sz="2000" b="0">
                        <a:latin typeface="Cambria Math" panose="02040503050406030204" pitchFamily="18" charset="0"/>
                        <a:ea typeface="Aptos"/>
                        <a:cs typeface="Times New Roman" panose="02020603050405020304" pitchFamily="18" charset="0"/>
                      </a:rPr>
                      <m:t>×</m:t>
                    </m:r>
                    <m:r>
                      <a:rPr lang="en-US" sz="2000" b="0" i="1" smtClean="0">
                        <a:latin typeface="Cambria Math" panose="02040503050406030204" pitchFamily="18" charset="0"/>
                        <a:ea typeface="Aptos"/>
                        <a:cs typeface="Times New Roman" panose="02020603050405020304" pitchFamily="18" charset="0"/>
                      </a:rPr>
                      <m:t>1.18</m:t>
                    </m:r>
                    <m:r>
                      <a:rPr lang="en-US" sz="2000" b="0">
                        <a:latin typeface="Cambria Math" panose="02040503050406030204" pitchFamily="18" charset="0"/>
                        <a:ea typeface="Aptos"/>
                        <a:cs typeface="Times New Roman" panose="02020603050405020304" pitchFamily="18" charset="0"/>
                      </a:rPr>
                      <m:t>=</m:t>
                    </m:r>
                    <m:r>
                      <a:rPr lang="en-US" sz="2000" b="0" i="1" smtClean="0">
                        <a:latin typeface="Cambria Math" panose="02040503050406030204" pitchFamily="18" charset="0"/>
                        <a:ea typeface="Aptos"/>
                        <a:cs typeface="Times New Roman" panose="02020603050405020304" pitchFamily="18" charset="0"/>
                      </a:rPr>
                      <m:t>2.36</m:t>
                    </m:r>
                    <m:r>
                      <a:rPr lang="en-US" sz="2000" b="0" i="1">
                        <a:latin typeface="Cambria Math" panose="02040503050406030204" pitchFamily="18" charset="0"/>
                        <a:ea typeface="Aptos"/>
                        <a:cs typeface="Times New Roman" panose="02020603050405020304" pitchFamily="18" charset="0"/>
                      </a:rPr>
                      <m:t> </m:t>
                    </m:r>
                    <m:sSup>
                      <m:sSupPr>
                        <m:ctrlPr>
                          <a:rPr lang="en-US" sz="2000" i="1">
                            <a:latin typeface="Cambria Math" panose="02040503050406030204" pitchFamily="18" charset="0"/>
                            <a:ea typeface="Aptos"/>
                            <a:cs typeface="Times New Roman" panose="02020603050405020304" pitchFamily="18" charset="0"/>
                          </a:rPr>
                        </m:ctrlPr>
                      </m:sSupPr>
                      <m:e>
                        <m:r>
                          <m:rPr>
                            <m:sty m:val="p"/>
                          </m:rPr>
                          <a:rPr lang="en-US" sz="2000" b="0">
                            <a:latin typeface="Cambria Math" panose="02040503050406030204" pitchFamily="18" charset="0"/>
                            <a:ea typeface="Aptos"/>
                            <a:cs typeface="Times New Roman" panose="02020603050405020304" pitchFamily="18" charset="0"/>
                          </a:rPr>
                          <m:t>Nm</m:t>
                        </m:r>
                      </m:e>
                      <m:sup>
                        <m:r>
                          <a:rPr lang="en-US" sz="2000" b="0" i="1">
                            <a:latin typeface="Cambria Math" panose="02040503050406030204" pitchFamily="18" charset="0"/>
                            <a:ea typeface="Aptos"/>
                            <a:cs typeface="Times New Roman" panose="02020603050405020304" pitchFamily="18" charset="0"/>
                          </a:rPr>
                          <m:t>2</m:t>
                        </m:r>
                      </m:sup>
                    </m:sSup>
                    <m:r>
                      <a:rPr lang="en-US" sz="2000" b="0">
                        <a:latin typeface="Cambria Math" panose="02040503050406030204" pitchFamily="18" charset="0"/>
                        <a:ea typeface="Aptos"/>
                        <a:cs typeface="Times New Roman" panose="02020603050405020304" pitchFamily="18" charset="0"/>
                      </a:rPr>
                      <m:t>/</m:t>
                    </m:r>
                  </m:oMath>
                </a14:m>
                <a:r>
                  <a:rPr lang="en-US" sz="2000" dirty="0">
                    <a:latin typeface="Times New Roman" panose="02020603050405020304" pitchFamily="18" charset="0"/>
                    <a:ea typeface="Aptos"/>
                    <a:cs typeface="Times New Roman" panose="02020603050405020304" pitchFamily="18" charset="0"/>
                  </a:rPr>
                  <a:t>C</a:t>
                </a:r>
              </a:p>
            </p:txBody>
          </p:sp>
        </mc:Choice>
        <mc:Fallback xmlns="">
          <p:sp>
            <p:nvSpPr>
              <p:cNvPr id="5" name="Rectangle 4">
                <a:extLst>
                  <a:ext uri="{FF2B5EF4-FFF2-40B4-BE49-F238E27FC236}">
                    <a16:creationId xmlns:a16="http://schemas.microsoft.com/office/drawing/2014/main" id="{70525E23-9EE5-4A85-B944-CD94709DCB53}"/>
                  </a:ext>
                </a:extLst>
              </p:cNvPr>
              <p:cNvSpPr>
                <a:spLocks noRot="1" noChangeAspect="1" noMove="1" noResize="1" noEditPoints="1" noAdjustHandles="1" noChangeArrowheads="1" noChangeShapeType="1" noTextEdit="1"/>
              </p:cNvSpPr>
              <p:nvPr/>
            </p:nvSpPr>
            <p:spPr>
              <a:xfrm>
                <a:off x="717669" y="2052488"/>
                <a:ext cx="5294463" cy="400110"/>
              </a:xfrm>
              <a:prstGeom prst="rect">
                <a:avLst/>
              </a:prstGeom>
              <a:blipFill>
                <a:blip r:embed="rId3"/>
                <a:stretch>
                  <a:fillRect t="-9231" b="-27692"/>
                </a:stretch>
              </a:blipFill>
            </p:spPr>
            <p:txBody>
              <a:bodyPr/>
              <a:lstStyle/>
              <a:p>
                <a:r>
                  <a:rPr lang="en-US">
                    <a:noFill/>
                  </a:rPr>
                  <a:t> </a:t>
                </a:r>
              </a:p>
            </p:txBody>
          </p:sp>
        </mc:Fallback>
      </mc:AlternateContent>
    </p:spTree>
    <p:extLst>
      <p:ext uri="{BB962C8B-B14F-4D97-AF65-F5344CB8AC3E}">
        <p14:creationId xmlns:p14="http://schemas.microsoft.com/office/powerpoint/2010/main" val="2788471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3</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ECDC2C63-339D-4ED9-BED3-AC2E2E9FD9BB}"/>
                  </a:ext>
                </a:extLst>
              </p:cNvPr>
              <p:cNvSpPr/>
              <p:nvPr/>
            </p:nvSpPr>
            <p:spPr>
              <a:xfrm>
                <a:off x="0" y="1618248"/>
                <a:ext cx="8885583" cy="3252172"/>
              </a:xfrm>
              <a:prstGeom prst="rect">
                <a:avLst/>
              </a:prstGeom>
            </p:spPr>
            <p:txBody>
              <a:bodyPr wrap="square">
                <a:spAutoFit/>
              </a:bodyPr>
              <a:lstStyle/>
              <a:p>
                <a:pPr marL="457200" indent="-457200" algn="just">
                  <a:spcBef>
                    <a:spcPts val="180"/>
                  </a:spcBef>
                  <a:spcAft>
                    <a:spcPts val="180"/>
                  </a:spcAft>
                  <a:buAutoNum type="alphaLcParenBoth"/>
                </a:pPr>
                <a:r>
                  <a:rPr lang="en-US" sz="2400" dirty="0">
                    <a:latin typeface="Times New Roman" panose="02020603050405020304" pitchFamily="18" charset="0"/>
                    <a:ea typeface="Aptos"/>
                    <a:cs typeface="Times New Roman" panose="02020603050405020304" pitchFamily="18" charset="0"/>
                  </a:rPr>
                  <a:t>State Gauss’s Law</a:t>
                </a:r>
              </a:p>
              <a:p>
                <a:pPr marL="457200" indent="-457200" algn="just">
                  <a:spcBef>
                    <a:spcPts val="180"/>
                  </a:spcBef>
                  <a:spcAft>
                    <a:spcPts val="180"/>
                  </a:spcAft>
                  <a:buAutoNum type="alphaLcParenBoth"/>
                </a:pPr>
                <a:endParaRPr lang="en-US" sz="2400" dirty="0">
                  <a:latin typeface="Times New Roman" panose="02020603050405020304" pitchFamily="18" charset="0"/>
                  <a:ea typeface="Aptos"/>
                  <a:cs typeface="Times New Roman" panose="02020603050405020304" pitchFamily="18" charset="0"/>
                </a:endParaRPr>
              </a:p>
              <a:p>
                <a:pPr marL="457200" indent="-457200" algn="just">
                  <a:spcBef>
                    <a:spcPts val="180"/>
                  </a:spcBef>
                  <a:spcAft>
                    <a:spcPts val="180"/>
                  </a:spcAft>
                  <a:buAutoNum type="alphaLcParenBoth"/>
                </a:pPr>
                <a:r>
                  <a:rPr lang="en-US" sz="2400" dirty="0">
                    <a:latin typeface="Times New Roman" panose="02020603050405020304" pitchFamily="18" charset="0"/>
                    <a:ea typeface="Aptos"/>
                    <a:cs typeface="Times New Roman" panose="02020603050405020304" pitchFamily="18" charset="0"/>
                  </a:rPr>
                  <a:t>A point charge </a:t>
                </a:r>
                <a14:m>
                  <m:oMath xmlns:m="http://schemas.openxmlformats.org/officeDocument/2006/math">
                    <m:r>
                      <a:rPr lang="en-US" sz="2400" i="1">
                        <a:latin typeface="Cambria Math" panose="02040503050406030204" pitchFamily="18" charset="0"/>
                        <a:ea typeface="Aptos"/>
                        <a:cs typeface="Times New Roman" panose="02020603050405020304" pitchFamily="18" charset="0"/>
                      </a:rPr>
                      <m:t>𝑄</m:t>
                    </m:r>
                    <m:r>
                      <a:rPr lang="en-US" sz="2400">
                        <a:latin typeface="Cambria Math" panose="02040503050406030204" pitchFamily="18" charset="0"/>
                        <a:ea typeface="Aptos"/>
                        <a:cs typeface="Times New Roman" panose="02020603050405020304" pitchFamily="18" charset="0"/>
                      </a:rPr>
                      <m:t>=</m:t>
                    </m:r>
                    <m:r>
                      <a:rPr lang="en-US" sz="2400" i="1">
                        <a:latin typeface="Cambria Math" panose="02040503050406030204" pitchFamily="18" charset="0"/>
                        <a:ea typeface="Aptos"/>
                        <a:cs typeface="Times New Roman" panose="02020603050405020304" pitchFamily="18" charset="0"/>
                      </a:rPr>
                      <m:t>5</m:t>
                    </m:r>
                    <m:r>
                      <a:rPr lang="en-US" sz="2400">
                        <a:latin typeface="Cambria Math" panose="02040503050406030204" pitchFamily="18" charset="0"/>
                        <a:ea typeface="Aptos"/>
                        <a:cs typeface="Times New Roman" panose="02020603050405020304" pitchFamily="18" charset="0"/>
                      </a:rPr>
                      <m:t>×</m:t>
                    </m:r>
                    <m:sSup>
                      <m:sSupPr>
                        <m:ctrlPr>
                          <a:rPr lang="en-US" sz="2400" i="1">
                            <a:latin typeface="Cambria Math" panose="02040503050406030204" pitchFamily="18" charset="0"/>
                            <a:ea typeface="Aptos"/>
                            <a:cs typeface="Times New Roman" panose="02020603050405020304" pitchFamily="18" charset="0"/>
                          </a:rPr>
                        </m:ctrlPr>
                      </m:sSupPr>
                      <m:e>
                        <m:r>
                          <a:rPr lang="en-US" sz="2400" i="1">
                            <a:latin typeface="Cambria Math" panose="02040503050406030204" pitchFamily="18" charset="0"/>
                            <a:ea typeface="Aptos"/>
                            <a:cs typeface="Times New Roman" panose="02020603050405020304" pitchFamily="18" charset="0"/>
                          </a:rPr>
                          <m:t>10</m:t>
                        </m:r>
                      </m:e>
                      <m:sup>
                        <m:r>
                          <a:rPr lang="en-US" sz="2400" i="1">
                            <a:latin typeface="Cambria Math" panose="02040503050406030204" pitchFamily="18" charset="0"/>
                            <a:ea typeface="Aptos"/>
                            <a:cs typeface="Times New Roman" panose="02020603050405020304" pitchFamily="18" charset="0"/>
                          </a:rPr>
                          <m:t>−6</m:t>
                        </m:r>
                      </m:sup>
                    </m:sSup>
                    <m:r>
                      <a:rPr lang="en-US" sz="2400" i="1">
                        <a:latin typeface="Cambria Math" panose="02040503050406030204" pitchFamily="18" charset="0"/>
                        <a:ea typeface="Aptos"/>
                        <a:cs typeface="Times New Roman" panose="02020603050405020304" pitchFamily="18" charset="0"/>
                      </a:rPr>
                      <m:t> </m:t>
                    </m:r>
                  </m:oMath>
                </a14:m>
                <a:r>
                  <a:rPr lang="en-US" sz="2400" dirty="0">
                    <a:latin typeface="Times New Roman" panose="02020603050405020304" pitchFamily="18" charset="0"/>
                    <a:ea typeface="Aptos"/>
                    <a:cs typeface="Times New Roman" panose="02020603050405020304" pitchFamily="18" charset="0"/>
                  </a:rPr>
                  <a:t>C is placed at the center of a spherical surface of radius </a:t>
                </a:r>
                <a14:m>
                  <m:oMath xmlns:m="http://schemas.openxmlformats.org/officeDocument/2006/math">
                    <m:r>
                      <a:rPr lang="en-US" sz="2400" i="1">
                        <a:latin typeface="Cambria Math" panose="02040503050406030204" pitchFamily="18" charset="0"/>
                        <a:ea typeface="Aptos"/>
                        <a:cs typeface="Times New Roman" panose="02020603050405020304" pitchFamily="18" charset="0"/>
                      </a:rPr>
                      <m:t>𝑟</m:t>
                    </m:r>
                    <m:r>
                      <a:rPr lang="en-US" sz="2400">
                        <a:latin typeface="Cambria Math" panose="02040503050406030204" pitchFamily="18" charset="0"/>
                        <a:ea typeface="Aptos"/>
                        <a:cs typeface="Times New Roman" panose="02020603050405020304" pitchFamily="18" charset="0"/>
                      </a:rPr>
                      <m:t>=</m:t>
                    </m:r>
                    <m:r>
                      <a:rPr lang="en-US" sz="2400" i="1">
                        <a:latin typeface="Cambria Math" panose="02040503050406030204" pitchFamily="18" charset="0"/>
                        <a:ea typeface="Aptos"/>
                        <a:cs typeface="Times New Roman" panose="02020603050405020304" pitchFamily="18" charset="0"/>
                      </a:rPr>
                      <m:t>10 </m:t>
                    </m:r>
                  </m:oMath>
                </a14:m>
                <a:r>
                  <a:rPr lang="en-US" sz="2400" dirty="0">
                    <a:latin typeface="Times New Roman" panose="02020603050405020304" pitchFamily="18" charset="0"/>
                    <a:ea typeface="Aptos"/>
                    <a:cs typeface="Times New Roman" panose="02020603050405020304" pitchFamily="18" charset="0"/>
                  </a:rPr>
                  <a:t>cm. Calculate the electric flux through the surface.</a:t>
                </a:r>
              </a:p>
              <a:p>
                <a:pPr marL="457200" indent="-457200" algn="just">
                  <a:spcBef>
                    <a:spcPts val="180"/>
                  </a:spcBef>
                  <a:spcAft>
                    <a:spcPts val="180"/>
                  </a:spcAft>
                  <a:buAutoNum type="alphaLcParenBoth"/>
                </a:pPr>
                <a:endParaRPr lang="en-US" sz="2400" dirty="0">
                  <a:latin typeface="Times New Roman" panose="02020603050405020304" pitchFamily="18" charset="0"/>
                  <a:ea typeface="Aptos"/>
                  <a:cs typeface="Times New Roman" panose="02020603050405020304" pitchFamily="18" charset="0"/>
                </a:endParaRPr>
              </a:p>
              <a:p>
                <a:pPr marL="457200" indent="-457200" algn="just">
                  <a:spcBef>
                    <a:spcPts val="180"/>
                  </a:spcBef>
                  <a:spcAft>
                    <a:spcPts val="180"/>
                  </a:spcAft>
                  <a:buAutoNum type="alphaLcParenBoth"/>
                </a:pPr>
                <a:r>
                  <a:rPr lang="en-US" sz="2400" dirty="0">
                    <a:latin typeface="Times New Roman" panose="02020603050405020304" pitchFamily="18" charset="0"/>
                    <a:ea typeface="Aptos"/>
                    <a:cs typeface="Times New Roman" panose="02020603050405020304" pitchFamily="18" charset="0"/>
                  </a:rPr>
                  <a:t>How would the electric flux change if the radius of the spherical surface were increased to </a:t>
                </a:r>
                <a14:m>
                  <m:oMath xmlns:m="http://schemas.openxmlformats.org/officeDocument/2006/math">
                    <m:r>
                      <a:rPr lang="en-US" sz="2400" i="1">
                        <a:latin typeface="Cambria Math" panose="02040503050406030204" pitchFamily="18" charset="0"/>
                        <a:ea typeface="Aptos"/>
                        <a:cs typeface="Times New Roman" panose="02020603050405020304" pitchFamily="18" charset="0"/>
                      </a:rPr>
                      <m:t>20 </m:t>
                    </m:r>
                  </m:oMath>
                </a14:m>
                <a:r>
                  <a:rPr lang="en-US" sz="2400" dirty="0">
                    <a:latin typeface="Times New Roman" panose="02020603050405020304" pitchFamily="18" charset="0"/>
                    <a:ea typeface="Aptos"/>
                    <a:cs typeface="Times New Roman" panose="02020603050405020304" pitchFamily="18" charset="0"/>
                  </a:rPr>
                  <a:t>cm?</a:t>
                </a:r>
              </a:p>
            </p:txBody>
          </p:sp>
        </mc:Choice>
        <mc:Fallback xmlns="">
          <p:sp>
            <p:nvSpPr>
              <p:cNvPr id="2" name="Rectangle 1">
                <a:extLst>
                  <a:ext uri="{FF2B5EF4-FFF2-40B4-BE49-F238E27FC236}">
                    <a16:creationId xmlns:a16="http://schemas.microsoft.com/office/drawing/2014/main" id="{ECDC2C63-339D-4ED9-BED3-AC2E2E9FD9BB}"/>
                  </a:ext>
                </a:extLst>
              </p:cNvPr>
              <p:cNvSpPr>
                <a:spLocks noRot="1" noChangeAspect="1" noMove="1" noResize="1" noEditPoints="1" noAdjustHandles="1" noChangeArrowheads="1" noChangeShapeType="1" noTextEdit="1"/>
              </p:cNvSpPr>
              <p:nvPr/>
            </p:nvSpPr>
            <p:spPr>
              <a:xfrm>
                <a:off x="0" y="1618248"/>
                <a:ext cx="8885583" cy="3252172"/>
              </a:xfrm>
              <a:prstGeom prst="rect">
                <a:avLst/>
              </a:prstGeom>
              <a:blipFill>
                <a:blip r:embed="rId2"/>
                <a:stretch>
                  <a:fillRect l="-892" t="-1498" r="-1029" b="-3371"/>
                </a:stretch>
              </a:blipFill>
            </p:spPr>
            <p:txBody>
              <a:bodyPr/>
              <a:lstStyle/>
              <a:p>
                <a:r>
                  <a:rPr lang="en-US">
                    <a:noFill/>
                  </a:rPr>
                  <a:t> </a:t>
                </a:r>
              </a:p>
            </p:txBody>
          </p:sp>
        </mc:Fallback>
      </mc:AlternateContent>
    </p:spTree>
    <p:extLst>
      <p:ext uri="{BB962C8B-B14F-4D97-AF65-F5344CB8AC3E}">
        <p14:creationId xmlns:p14="http://schemas.microsoft.com/office/powerpoint/2010/main" val="3797508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3: ANSWER</a:t>
            </a:r>
          </a:p>
        </p:txBody>
      </p:sp>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1" y="733549"/>
            <a:ext cx="69880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(a) </a:t>
            </a:r>
            <a:r>
              <a:rPr lang="en-US" sz="2400" kern="0" dirty="0">
                <a:ea typeface="Times New Roman" panose="02020603050405020304" pitchFamily="18" charset="0"/>
              </a:rPr>
              <a:t>Statement of Gauss's Law</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5775700F-BCF0-4413-98F2-0C59CC1176B7}"/>
                  </a:ext>
                </a:extLst>
              </p:cNvPr>
              <p:cNvSpPr/>
              <p:nvPr/>
            </p:nvSpPr>
            <p:spPr>
              <a:xfrm>
                <a:off x="351183" y="1206289"/>
                <a:ext cx="8395252" cy="1403461"/>
              </a:xfrm>
              <a:prstGeom prst="rect">
                <a:avLst/>
              </a:prstGeom>
            </p:spPr>
            <p:txBody>
              <a:bodyPr wrap="square">
                <a:spAutoFit/>
              </a:bodyPr>
              <a:lstStyle/>
              <a:p>
                <a:pPr algn="just">
                  <a:spcBef>
                    <a:spcPts val="180"/>
                  </a:spcBef>
                  <a:spcAft>
                    <a:spcPts val="180"/>
                  </a:spcAft>
                </a:pPr>
                <a:r>
                  <a:rPr lang="en-US" sz="2400" dirty="0">
                    <a:latin typeface="Times New Roman" panose="02020603050405020304" pitchFamily="18" charset="0"/>
                    <a:ea typeface="Aptos"/>
                    <a:cs typeface="Times New Roman" panose="02020603050405020304" pitchFamily="18" charset="0"/>
                  </a:rPr>
                  <a:t>Gauss's law states that the electric flux through a closed surface is equal to the charge enclosed divided by the permittivity of free space: </a:t>
                </a:r>
                <a14:m>
                  <m:oMath xmlns:m="http://schemas.openxmlformats.org/officeDocument/2006/math">
                    <m:sSub>
                      <m:sSubPr>
                        <m:ctrlPr>
                          <a:rPr lang="en-US" sz="2400" i="1">
                            <a:latin typeface="Cambria Math" panose="02040503050406030204" pitchFamily="18" charset="0"/>
                            <a:ea typeface="Aptos"/>
                            <a:cs typeface="Times New Roman" panose="02020603050405020304" pitchFamily="18" charset="0"/>
                          </a:rPr>
                        </m:ctrlPr>
                      </m:sSubPr>
                      <m:e>
                        <m:r>
                          <a:rPr lang="en-US" sz="2400" i="1">
                            <a:latin typeface="Cambria Math" panose="02040503050406030204" pitchFamily="18" charset="0"/>
                            <a:ea typeface="Aptos"/>
                            <a:cs typeface="Times New Roman" panose="02020603050405020304" pitchFamily="18" charset="0"/>
                          </a:rPr>
                          <m:t>𝛷</m:t>
                        </m:r>
                      </m:e>
                      <m:sub>
                        <m:r>
                          <a:rPr lang="en-US" sz="2400" i="1">
                            <a:latin typeface="Cambria Math" panose="02040503050406030204" pitchFamily="18" charset="0"/>
                            <a:ea typeface="Aptos"/>
                            <a:cs typeface="Times New Roman" panose="02020603050405020304" pitchFamily="18" charset="0"/>
                          </a:rPr>
                          <m:t>𝐸</m:t>
                        </m:r>
                      </m:sub>
                    </m:sSub>
                    <m:r>
                      <a:rPr lang="en-US" sz="2400">
                        <a:latin typeface="Cambria Math" panose="02040503050406030204" pitchFamily="18" charset="0"/>
                        <a:ea typeface="Aptos"/>
                        <a:cs typeface="Times New Roman" panose="02020603050405020304" pitchFamily="18" charset="0"/>
                      </a:rPr>
                      <m:t>=</m:t>
                    </m:r>
                    <m:f>
                      <m:fPr>
                        <m:ctrlPr>
                          <a:rPr lang="en-US" sz="2400" i="1">
                            <a:latin typeface="Cambria Math" panose="02040503050406030204" pitchFamily="18" charset="0"/>
                            <a:ea typeface="Aptos"/>
                            <a:cs typeface="Times New Roman" panose="02020603050405020304" pitchFamily="18" charset="0"/>
                          </a:rPr>
                        </m:ctrlPr>
                      </m:fPr>
                      <m:num>
                        <m:sSub>
                          <m:sSubPr>
                            <m:ctrlPr>
                              <a:rPr lang="en-US" sz="2400" i="1">
                                <a:latin typeface="Cambria Math" panose="02040503050406030204" pitchFamily="18" charset="0"/>
                                <a:ea typeface="Aptos"/>
                                <a:cs typeface="Times New Roman" panose="02020603050405020304" pitchFamily="18" charset="0"/>
                              </a:rPr>
                            </m:ctrlPr>
                          </m:sSubPr>
                          <m:e>
                            <m:r>
                              <a:rPr lang="en-US" sz="2400" i="1">
                                <a:latin typeface="Cambria Math" panose="02040503050406030204" pitchFamily="18" charset="0"/>
                                <a:ea typeface="Aptos"/>
                                <a:cs typeface="Times New Roman" panose="02020603050405020304" pitchFamily="18" charset="0"/>
                              </a:rPr>
                              <m:t>𝑄</m:t>
                            </m:r>
                          </m:e>
                          <m:sub>
                            <m:r>
                              <m:rPr>
                                <m:sty m:val="p"/>
                              </m:rPr>
                              <a:rPr lang="en-US" sz="2400">
                                <a:latin typeface="Cambria Math" panose="02040503050406030204" pitchFamily="18" charset="0"/>
                                <a:ea typeface="Aptos"/>
                                <a:cs typeface="Times New Roman" panose="02020603050405020304" pitchFamily="18" charset="0"/>
                              </a:rPr>
                              <m:t>enc</m:t>
                            </m:r>
                          </m:sub>
                        </m:sSub>
                      </m:num>
                      <m:den>
                        <m:sSub>
                          <m:sSubPr>
                            <m:ctrlPr>
                              <a:rPr lang="en-US" sz="2400" i="1">
                                <a:latin typeface="Cambria Math" panose="02040503050406030204" pitchFamily="18" charset="0"/>
                                <a:ea typeface="Aptos"/>
                                <a:cs typeface="Times New Roman" panose="02020603050405020304" pitchFamily="18" charset="0"/>
                              </a:rPr>
                            </m:ctrlPr>
                          </m:sSubPr>
                          <m:e>
                            <m:r>
                              <a:rPr lang="en-US" sz="2400" i="1">
                                <a:latin typeface="Cambria Math" panose="02040503050406030204" pitchFamily="18" charset="0"/>
                                <a:ea typeface="Aptos"/>
                                <a:cs typeface="Times New Roman" panose="02020603050405020304" pitchFamily="18" charset="0"/>
                              </a:rPr>
                              <m:t>𝜖</m:t>
                            </m:r>
                          </m:e>
                          <m:sub>
                            <m:r>
                              <a:rPr lang="en-US" sz="2400" i="1">
                                <a:latin typeface="Cambria Math" panose="02040503050406030204" pitchFamily="18" charset="0"/>
                                <a:ea typeface="Aptos"/>
                                <a:cs typeface="Times New Roman" panose="02020603050405020304" pitchFamily="18" charset="0"/>
                              </a:rPr>
                              <m:t>0</m:t>
                            </m:r>
                          </m:sub>
                        </m:sSub>
                      </m:den>
                    </m:f>
                  </m:oMath>
                </a14:m>
                <a:r>
                  <a:rPr lang="en-US" sz="2400" dirty="0">
                    <a:latin typeface="Times New Roman" panose="02020603050405020304" pitchFamily="18" charset="0"/>
                    <a:ea typeface="Aptos"/>
                    <a:cs typeface="Times New Roman" panose="02020603050405020304" pitchFamily="18" charset="0"/>
                  </a:rPr>
                  <a:t>.</a:t>
                </a:r>
              </a:p>
            </p:txBody>
          </p:sp>
        </mc:Choice>
        <mc:Fallback xmlns="">
          <p:sp>
            <p:nvSpPr>
              <p:cNvPr id="2" name="Rectangle 1">
                <a:extLst>
                  <a:ext uri="{FF2B5EF4-FFF2-40B4-BE49-F238E27FC236}">
                    <a16:creationId xmlns:a16="http://schemas.microsoft.com/office/drawing/2014/main" id="{5775700F-BCF0-4413-98F2-0C59CC1176B7}"/>
                  </a:ext>
                </a:extLst>
              </p:cNvPr>
              <p:cNvSpPr>
                <a:spLocks noRot="1" noChangeAspect="1" noMove="1" noResize="1" noEditPoints="1" noAdjustHandles="1" noChangeArrowheads="1" noChangeShapeType="1" noTextEdit="1"/>
              </p:cNvSpPr>
              <p:nvPr/>
            </p:nvSpPr>
            <p:spPr>
              <a:xfrm>
                <a:off x="351183" y="1206289"/>
                <a:ext cx="8395252" cy="1403461"/>
              </a:xfrm>
              <a:prstGeom prst="rect">
                <a:avLst/>
              </a:prstGeom>
              <a:blipFill>
                <a:blip r:embed="rId2"/>
                <a:stretch>
                  <a:fillRect l="-1162" t="-3478" r="-1089"/>
                </a:stretch>
              </a:blipFill>
            </p:spPr>
            <p:txBody>
              <a:bodyPr/>
              <a:lstStyle/>
              <a:p>
                <a:r>
                  <a:rPr lang="en-US">
                    <a:noFill/>
                  </a:rPr>
                  <a:t> </a:t>
                </a:r>
              </a:p>
            </p:txBody>
          </p:sp>
        </mc:Fallback>
      </mc:AlternateContent>
      <p:sp>
        <p:nvSpPr>
          <p:cNvPr id="10" name="Rectangle 18">
            <a:extLst>
              <a:ext uri="{FF2B5EF4-FFF2-40B4-BE49-F238E27FC236}">
                <a16:creationId xmlns:a16="http://schemas.microsoft.com/office/drawing/2014/main" id="{C9045758-5127-4C8A-99B4-AFA1E1A2B2EF}"/>
              </a:ext>
            </a:extLst>
          </p:cNvPr>
          <p:cNvSpPr>
            <a:spLocks noChangeArrowheads="1"/>
          </p:cNvSpPr>
          <p:nvPr/>
        </p:nvSpPr>
        <p:spPr bwMode="auto">
          <a:xfrm>
            <a:off x="0" y="2631900"/>
            <a:ext cx="69880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(b) </a:t>
            </a:r>
            <a:r>
              <a:rPr lang="en-US" sz="2400" kern="0" dirty="0">
                <a:ea typeface="Times New Roman" panose="02020603050405020304" pitchFamily="18" charset="0"/>
              </a:rPr>
              <a:t>Flux Calculation</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EE5CA3F6-27AB-4D4B-874B-196364DDBEFF}"/>
                  </a:ext>
                </a:extLst>
              </p:cNvPr>
              <p:cNvSpPr/>
              <p:nvPr/>
            </p:nvSpPr>
            <p:spPr>
              <a:xfrm>
                <a:off x="1503759" y="3284304"/>
                <a:ext cx="6063111" cy="7621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𝛷</m:t>
                          </m:r>
                        </m:e>
                        <m:sub>
                          <m:r>
                            <a:rPr lang="en-US" sz="2000" i="1">
                              <a:latin typeface="Cambria Math" panose="02040503050406030204" pitchFamily="18" charset="0"/>
                            </a:rPr>
                            <m:t>𝐸</m:t>
                          </m:r>
                        </m:sub>
                      </m:sSub>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𝑄</m:t>
                          </m:r>
                        </m:num>
                        <m:den>
                          <m:sSub>
                            <m:sSubPr>
                              <m:ctrlPr>
                                <a:rPr lang="en-US" sz="2000" i="1">
                                  <a:latin typeface="Cambria Math" panose="02040503050406030204" pitchFamily="18" charset="0"/>
                                </a:rPr>
                              </m:ctrlPr>
                            </m:sSubPr>
                            <m:e>
                              <m:r>
                                <a:rPr lang="en-US" sz="2000" i="1">
                                  <a:latin typeface="Cambria Math" panose="02040503050406030204" pitchFamily="18" charset="0"/>
                                </a:rPr>
                                <m:t>𝜖</m:t>
                              </m:r>
                            </m:e>
                            <m:sub>
                              <m:r>
                                <a:rPr lang="en-US" sz="2000">
                                  <a:latin typeface="Cambria Math" panose="02040503050406030204" pitchFamily="18" charset="0"/>
                                </a:rPr>
                                <m:t>0</m:t>
                              </m:r>
                            </m:sub>
                          </m:sSub>
                        </m:den>
                      </m:f>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5×</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−6</m:t>
                              </m:r>
                            </m:sup>
                          </m:sSup>
                        </m:num>
                        <m:den>
                          <m:r>
                            <a:rPr lang="en-US" sz="2000">
                              <a:latin typeface="Cambria Math" panose="02040503050406030204" pitchFamily="18" charset="0"/>
                            </a:rPr>
                            <m:t>8.85×</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−12</m:t>
                              </m:r>
                            </m:sup>
                          </m:sSup>
                        </m:den>
                      </m:f>
                      <m:r>
                        <a:rPr lang="en-US" sz="2000">
                          <a:latin typeface="Cambria Math" panose="02040503050406030204" pitchFamily="18" charset="0"/>
                        </a:rPr>
                        <m:t>=5.65×</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5</m:t>
                          </m:r>
                        </m:sup>
                      </m:sSup>
                      <m:r>
                        <a:rPr lang="en-US" sz="2000">
                          <a:latin typeface="Cambria Math" panose="02040503050406030204" pitchFamily="18" charset="0"/>
                        </a:rPr>
                        <m:t> </m:t>
                      </m:r>
                      <m:f>
                        <m:fPr>
                          <m:type m:val="lin"/>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m:rPr>
                                  <m:nor/>
                                </m:rPr>
                                <a:rPr lang="en-US" sz="2000" i="1">
                                  <a:latin typeface="Cambria Math" panose="02040503050406030204" pitchFamily="18" charset="0"/>
                                </a:rPr>
                                <m:t>Nm</m:t>
                              </m:r>
                            </m:e>
                            <m:sup>
                              <m:r>
                                <a:rPr lang="en-US" sz="2000">
                                  <a:latin typeface="Cambria Math" panose="02040503050406030204" pitchFamily="18" charset="0"/>
                                </a:rPr>
                                <m:t>2</m:t>
                              </m:r>
                            </m:sup>
                          </m:sSup>
                        </m:num>
                        <m:den>
                          <m:r>
                            <m:rPr>
                              <m:nor/>
                            </m:rPr>
                            <a:rPr lang="en-US" sz="2000" i="1">
                              <a:latin typeface="Cambria Math" panose="02040503050406030204" pitchFamily="18" charset="0"/>
                            </a:rPr>
                            <m:t>C</m:t>
                          </m:r>
                        </m:den>
                      </m:f>
                    </m:oMath>
                  </m:oMathPara>
                </a14:m>
                <a:endParaRPr lang="en-US" sz="2000" dirty="0"/>
              </a:p>
            </p:txBody>
          </p:sp>
        </mc:Choice>
        <mc:Fallback xmlns="">
          <p:sp>
            <p:nvSpPr>
              <p:cNvPr id="6" name="Rectangle 5">
                <a:extLst>
                  <a:ext uri="{FF2B5EF4-FFF2-40B4-BE49-F238E27FC236}">
                    <a16:creationId xmlns:a16="http://schemas.microsoft.com/office/drawing/2014/main" id="{EE5CA3F6-27AB-4D4B-874B-196364DDBEFF}"/>
                  </a:ext>
                </a:extLst>
              </p:cNvPr>
              <p:cNvSpPr>
                <a:spLocks noRot="1" noChangeAspect="1" noMove="1" noResize="1" noEditPoints="1" noAdjustHandles="1" noChangeArrowheads="1" noChangeShapeType="1" noTextEdit="1"/>
              </p:cNvSpPr>
              <p:nvPr/>
            </p:nvSpPr>
            <p:spPr>
              <a:xfrm>
                <a:off x="1503759" y="3284304"/>
                <a:ext cx="6063111" cy="762132"/>
              </a:xfrm>
              <a:prstGeom prst="rect">
                <a:avLst/>
              </a:prstGeom>
              <a:blipFill>
                <a:blip r:embed="rId3"/>
                <a:stretch>
                  <a:fillRect/>
                </a:stretch>
              </a:blipFill>
            </p:spPr>
            <p:txBody>
              <a:bodyPr/>
              <a:lstStyle/>
              <a:p>
                <a:r>
                  <a:rPr lang="en-US">
                    <a:noFill/>
                  </a:rPr>
                  <a:t> </a:t>
                </a:r>
              </a:p>
            </p:txBody>
          </p:sp>
        </mc:Fallback>
      </mc:AlternateContent>
      <p:sp>
        <p:nvSpPr>
          <p:cNvPr id="12" name="Rectangle 18">
            <a:extLst>
              <a:ext uri="{FF2B5EF4-FFF2-40B4-BE49-F238E27FC236}">
                <a16:creationId xmlns:a16="http://schemas.microsoft.com/office/drawing/2014/main" id="{BD7ED636-9A06-4E51-B03E-C92F27094225}"/>
              </a:ext>
            </a:extLst>
          </p:cNvPr>
          <p:cNvSpPr>
            <a:spLocks noChangeArrowheads="1"/>
          </p:cNvSpPr>
          <p:nvPr/>
        </p:nvSpPr>
        <p:spPr bwMode="auto">
          <a:xfrm>
            <a:off x="0" y="4299418"/>
            <a:ext cx="34455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(c) </a:t>
            </a:r>
            <a:r>
              <a:rPr lang="en-US" sz="2400" kern="0" dirty="0">
                <a:ea typeface="Times New Roman" panose="02020603050405020304" pitchFamily="18" charset="0"/>
              </a:rPr>
              <a:t>Flux for Larger Radius</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p:sp>
        <p:nvSpPr>
          <p:cNvPr id="7" name="Rectangle 6">
            <a:extLst>
              <a:ext uri="{FF2B5EF4-FFF2-40B4-BE49-F238E27FC236}">
                <a16:creationId xmlns:a16="http://schemas.microsoft.com/office/drawing/2014/main" id="{98ADC1E1-8115-4D1D-B124-F2C8BF3A28BC}"/>
              </a:ext>
            </a:extLst>
          </p:cNvPr>
          <p:cNvSpPr/>
          <p:nvPr/>
        </p:nvSpPr>
        <p:spPr>
          <a:xfrm>
            <a:off x="234449" y="4866881"/>
            <a:ext cx="8710768" cy="830997"/>
          </a:xfrm>
          <a:prstGeom prst="rect">
            <a:avLst/>
          </a:prstGeom>
        </p:spPr>
        <p:txBody>
          <a:bodyPr wrap="square">
            <a:spAutoFit/>
          </a:bodyPr>
          <a:lstStyle/>
          <a:p>
            <a:pPr algn="just">
              <a:spcBef>
                <a:spcPts val="180"/>
              </a:spcBef>
              <a:spcAft>
                <a:spcPts val="180"/>
              </a:spcAft>
            </a:pPr>
            <a:r>
              <a:rPr lang="en-US" sz="2400" dirty="0">
                <a:latin typeface="Times New Roman" panose="02020603050405020304" pitchFamily="18" charset="0"/>
                <a:ea typeface="Aptos"/>
                <a:cs typeface="Times New Roman" panose="02020603050405020304" pitchFamily="18" charset="0"/>
              </a:rPr>
              <a:t>The flux remains the same since it depends only on the enclosed charge, not on the size of the enclosing surface.</a:t>
            </a:r>
          </a:p>
        </p:txBody>
      </p:sp>
    </p:spTree>
    <p:extLst>
      <p:ext uri="{BB962C8B-B14F-4D97-AF65-F5344CB8AC3E}">
        <p14:creationId xmlns:p14="http://schemas.microsoft.com/office/powerpoint/2010/main" val="319808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6" grpId="0"/>
      <p:bldP spid="12"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4</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ECDC2C63-339D-4ED9-BED3-AC2E2E9FD9BB}"/>
                  </a:ext>
                </a:extLst>
              </p:cNvPr>
              <p:cNvSpPr/>
              <p:nvPr/>
            </p:nvSpPr>
            <p:spPr>
              <a:xfrm>
                <a:off x="-73478" y="1094945"/>
                <a:ext cx="8885583" cy="2831544"/>
              </a:xfrm>
              <a:prstGeom prst="rect">
                <a:avLst/>
              </a:prstGeom>
            </p:spPr>
            <p:txBody>
              <a:bodyPr wrap="square">
                <a:spAutoFit/>
              </a:bodyPr>
              <a:lstStyle/>
              <a:p>
                <a:pPr marL="457200" indent="-457200">
                  <a:spcBef>
                    <a:spcPts val="180"/>
                  </a:spcBef>
                  <a:spcAft>
                    <a:spcPts val="180"/>
                  </a:spcAft>
                  <a:buAutoNum type="alphaLcParenBoth"/>
                </a:pPr>
                <a:r>
                  <a:rPr lang="en-US" sz="2400" dirty="0">
                    <a:latin typeface="Times New Roman" panose="02020603050405020304" pitchFamily="18" charset="0"/>
                    <a:ea typeface="Aptos"/>
                    <a:cs typeface="Times New Roman" panose="02020603050405020304" pitchFamily="18" charset="0"/>
                  </a:rPr>
                  <a:t>Derive the expression for the electric field due to an infinite line of charge using Gauss’s Law.</a:t>
                </a:r>
              </a:p>
              <a:p>
                <a:pPr marL="457200" indent="-457200">
                  <a:spcBef>
                    <a:spcPts val="180"/>
                  </a:spcBef>
                  <a:spcAft>
                    <a:spcPts val="180"/>
                  </a:spcAft>
                  <a:buAutoNum type="alphaLcParenBoth"/>
                </a:pPr>
                <a:endParaRPr lang="en-US" sz="2400" dirty="0">
                  <a:latin typeface="Times New Roman" panose="02020603050405020304" pitchFamily="18" charset="0"/>
                  <a:ea typeface="Aptos"/>
                  <a:cs typeface="Times New Roman" panose="02020603050405020304" pitchFamily="18" charset="0"/>
                </a:endParaRPr>
              </a:p>
              <a:p>
                <a:pPr marL="457200" indent="-457200">
                  <a:spcBef>
                    <a:spcPts val="180"/>
                  </a:spcBef>
                  <a:spcAft>
                    <a:spcPts val="180"/>
                  </a:spcAft>
                  <a:buAutoNum type="alphaLcParenBoth"/>
                </a:pPr>
                <a:r>
                  <a:rPr lang="en-US" sz="2400" dirty="0">
                    <a:latin typeface="Times New Roman" panose="02020603050405020304" pitchFamily="18" charset="0"/>
                    <a:ea typeface="Aptos"/>
                    <a:cs typeface="Times New Roman" panose="02020603050405020304" pitchFamily="18" charset="0"/>
                  </a:rPr>
                  <a:t>  If the line of charge has a linear charge density </a:t>
                </a:r>
                <a14:m>
                  <m:oMath xmlns:m="http://schemas.openxmlformats.org/officeDocument/2006/math">
                    <m:r>
                      <a:rPr lang="en-US" sz="2400" b="0" i="1" smtClean="0">
                        <a:latin typeface="Cambria Math" panose="02040503050406030204" pitchFamily="18" charset="0"/>
                        <a:ea typeface="Aptos"/>
                        <a:cs typeface="Times New Roman" panose="02020603050405020304" pitchFamily="18" charset="0"/>
                      </a:rPr>
                      <m:t>𝜆</m:t>
                    </m:r>
                    <m:r>
                      <a:rPr lang="en-US" sz="2400" b="0" smtClean="0">
                        <a:latin typeface="Cambria Math" panose="02040503050406030204" pitchFamily="18" charset="0"/>
                        <a:ea typeface="Aptos"/>
                        <a:cs typeface="Times New Roman" panose="02020603050405020304" pitchFamily="18" charset="0"/>
                      </a:rPr>
                      <m:t>=</m:t>
                    </m:r>
                    <m:r>
                      <a:rPr lang="en-US" sz="2400" b="0" i="1" smtClean="0">
                        <a:latin typeface="Cambria Math" panose="02040503050406030204" pitchFamily="18" charset="0"/>
                        <a:ea typeface="Aptos"/>
                        <a:cs typeface="Times New Roman" panose="02020603050405020304" pitchFamily="18" charset="0"/>
                      </a:rPr>
                      <m:t>2</m:t>
                    </m:r>
                    <m:r>
                      <a:rPr lang="en-US" sz="2400" b="0" smtClean="0">
                        <a:latin typeface="Cambria Math" panose="02040503050406030204" pitchFamily="18" charset="0"/>
                        <a:ea typeface="Aptos"/>
                        <a:cs typeface="Times New Roman" panose="02020603050405020304" pitchFamily="18" charset="0"/>
                      </a:rPr>
                      <m:t>×</m:t>
                    </m:r>
                    <m:sSup>
                      <m:sSupPr>
                        <m:ctrlPr>
                          <a:rPr lang="en-US" sz="2400" i="1">
                            <a:latin typeface="Cambria Math" panose="02040503050406030204" pitchFamily="18" charset="0"/>
                            <a:ea typeface="Aptos"/>
                            <a:cs typeface="Times New Roman" panose="02020603050405020304" pitchFamily="18" charset="0"/>
                          </a:rPr>
                        </m:ctrlPr>
                      </m:sSupPr>
                      <m:e>
                        <m:r>
                          <a:rPr lang="en-US" sz="2400" b="0" i="1" smtClean="0">
                            <a:latin typeface="Cambria Math" panose="02040503050406030204" pitchFamily="18" charset="0"/>
                            <a:ea typeface="Aptos"/>
                            <a:cs typeface="Times New Roman" panose="02020603050405020304" pitchFamily="18" charset="0"/>
                          </a:rPr>
                          <m:t>10</m:t>
                        </m:r>
                      </m:e>
                      <m:sup>
                        <m:r>
                          <a:rPr lang="en-US" sz="2400" b="0" i="1" smtClean="0">
                            <a:latin typeface="Cambria Math" panose="02040503050406030204" pitchFamily="18" charset="0"/>
                            <a:ea typeface="Aptos"/>
                            <a:cs typeface="Times New Roman" panose="02020603050405020304" pitchFamily="18" charset="0"/>
                          </a:rPr>
                          <m:t>−6</m:t>
                        </m:r>
                      </m:sup>
                    </m:sSup>
                    <m:r>
                      <a:rPr lang="en-US" sz="2400" b="0" i="1" smtClean="0">
                        <a:latin typeface="Cambria Math" panose="02040503050406030204" pitchFamily="18" charset="0"/>
                        <a:ea typeface="Aptos"/>
                        <a:cs typeface="Times New Roman" panose="02020603050405020304" pitchFamily="18" charset="0"/>
                      </a:rPr>
                      <m:t> </m:t>
                    </m:r>
                  </m:oMath>
                </a14:m>
                <a:r>
                  <a:rPr lang="en-US" sz="2400" dirty="0">
                    <a:latin typeface="Times New Roman" panose="02020603050405020304" pitchFamily="18" charset="0"/>
                    <a:ea typeface="Aptos"/>
                    <a:cs typeface="Times New Roman" panose="02020603050405020304" pitchFamily="18" charset="0"/>
                  </a:rPr>
                  <a:t>C/m, calculate the electric field at a distance </a:t>
                </a:r>
                <a14:m>
                  <m:oMath xmlns:m="http://schemas.openxmlformats.org/officeDocument/2006/math">
                    <m:r>
                      <a:rPr lang="en-US" sz="2400" b="0" i="1" smtClean="0">
                        <a:latin typeface="Cambria Math" panose="02040503050406030204" pitchFamily="18" charset="0"/>
                        <a:ea typeface="Aptos"/>
                        <a:cs typeface="Times New Roman" panose="02020603050405020304" pitchFamily="18" charset="0"/>
                      </a:rPr>
                      <m:t>𝑟</m:t>
                    </m:r>
                    <m:r>
                      <a:rPr lang="en-US" sz="2400" b="0" smtClean="0">
                        <a:latin typeface="Cambria Math" panose="02040503050406030204" pitchFamily="18" charset="0"/>
                        <a:ea typeface="Aptos"/>
                        <a:cs typeface="Times New Roman" panose="02020603050405020304" pitchFamily="18" charset="0"/>
                      </a:rPr>
                      <m:t>=</m:t>
                    </m:r>
                    <m:r>
                      <a:rPr lang="en-US" sz="2400" b="0" i="1" smtClean="0">
                        <a:latin typeface="Cambria Math" panose="02040503050406030204" pitchFamily="18" charset="0"/>
                        <a:ea typeface="Aptos"/>
                        <a:cs typeface="Times New Roman" panose="02020603050405020304" pitchFamily="18" charset="0"/>
                      </a:rPr>
                      <m:t>5 </m:t>
                    </m:r>
                  </m:oMath>
                </a14:m>
                <a:r>
                  <a:rPr lang="en-US" sz="2400" dirty="0">
                    <a:latin typeface="Times New Roman" panose="02020603050405020304" pitchFamily="18" charset="0"/>
                    <a:ea typeface="Aptos"/>
                    <a:cs typeface="Times New Roman" panose="02020603050405020304" pitchFamily="18" charset="0"/>
                  </a:rPr>
                  <a:t>cm from the line.</a:t>
                </a:r>
              </a:p>
              <a:p>
                <a:pPr>
                  <a:spcBef>
                    <a:spcPts val="180"/>
                  </a:spcBef>
                  <a:spcAft>
                    <a:spcPts val="180"/>
                  </a:spcAft>
                </a:pPr>
                <a:endParaRPr lang="en-US" sz="2400" dirty="0">
                  <a:latin typeface="Times New Roman" panose="02020603050405020304" pitchFamily="18" charset="0"/>
                  <a:ea typeface="Aptos"/>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ECDC2C63-339D-4ED9-BED3-AC2E2E9FD9BB}"/>
                  </a:ext>
                </a:extLst>
              </p:cNvPr>
              <p:cNvSpPr>
                <a:spLocks noRot="1" noChangeAspect="1" noMove="1" noResize="1" noEditPoints="1" noAdjustHandles="1" noChangeArrowheads="1" noChangeShapeType="1" noTextEdit="1"/>
              </p:cNvSpPr>
              <p:nvPr/>
            </p:nvSpPr>
            <p:spPr>
              <a:xfrm>
                <a:off x="-73478" y="1094945"/>
                <a:ext cx="8885583" cy="2831544"/>
              </a:xfrm>
              <a:prstGeom prst="rect">
                <a:avLst/>
              </a:prstGeom>
              <a:blipFill>
                <a:blip r:embed="rId2"/>
                <a:stretch>
                  <a:fillRect l="-960" t="-1724" r="-754"/>
                </a:stretch>
              </a:blipFill>
            </p:spPr>
            <p:txBody>
              <a:bodyPr/>
              <a:lstStyle/>
              <a:p>
                <a:r>
                  <a:rPr lang="en-US">
                    <a:noFill/>
                  </a:rPr>
                  <a:t> </a:t>
                </a:r>
              </a:p>
            </p:txBody>
          </p:sp>
        </mc:Fallback>
      </mc:AlternateContent>
    </p:spTree>
    <p:extLst>
      <p:ext uri="{BB962C8B-B14F-4D97-AF65-F5344CB8AC3E}">
        <p14:creationId xmlns:p14="http://schemas.microsoft.com/office/powerpoint/2010/main" val="2912915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4: ANSWER</a:t>
            </a:r>
          </a:p>
        </p:txBody>
      </p:sp>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1" y="733549"/>
            <a:ext cx="39756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(a) </a:t>
            </a:r>
            <a:r>
              <a:rPr lang="en-US" altLang="en-US" sz="2400" kern="0" dirty="0">
                <a:solidFill>
                  <a:srgbClr val="080800"/>
                </a:solidFill>
                <a:cs typeface="Calibri" panose="020F0502020204030204" pitchFamily="34" charset="0"/>
              </a:rPr>
              <a:t>Deriving the Electric Field</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2D83C07-8786-46CC-90FF-5A8383428028}"/>
                  </a:ext>
                </a:extLst>
              </p:cNvPr>
              <p:cNvSpPr/>
              <p:nvPr/>
            </p:nvSpPr>
            <p:spPr>
              <a:xfrm>
                <a:off x="2753504" y="1310956"/>
                <a:ext cx="1725729" cy="745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grow m:val="on"/>
                          <m:subHide m:val="on"/>
                          <m:supHide m:val="on"/>
                          <m:ctrlPr>
                            <a:rPr lang="en-US" sz="2000" b="1" i="1">
                              <a:latin typeface="Cambria Math" panose="02040503050406030204" pitchFamily="18" charset="0"/>
                            </a:rPr>
                          </m:ctrlPr>
                        </m:naryPr>
                        <m:sub/>
                        <m:sup/>
                        <m:e>
                          <m:r>
                            <a:rPr lang="en-US" sz="2000" b="1">
                              <a:latin typeface="Cambria Math" panose="02040503050406030204" pitchFamily="18" charset="0"/>
                            </a:rPr>
                            <m:t>𝐄</m:t>
                          </m:r>
                        </m:e>
                      </m:nary>
                      <m:r>
                        <a:rPr lang="en-US" sz="2000">
                          <a:latin typeface="Cambria Math" panose="02040503050406030204" pitchFamily="18" charset="0"/>
                        </a:rPr>
                        <m:t>⋅</m:t>
                      </m:r>
                      <m:r>
                        <a:rPr lang="en-US" sz="2000" i="1">
                          <a:latin typeface="Cambria Math" panose="02040503050406030204" pitchFamily="18" charset="0"/>
                        </a:rPr>
                        <m:t>𝑑</m:t>
                      </m:r>
                      <m:r>
                        <a:rPr lang="en-US" sz="2000" b="1">
                          <a:latin typeface="Cambria Math" panose="02040503050406030204" pitchFamily="18" charset="0"/>
                        </a:rPr>
                        <m:t>𝐀</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𝜆</m:t>
                          </m:r>
                          <m:r>
                            <a:rPr lang="en-US" sz="2000" i="1">
                              <a:latin typeface="Cambria Math" panose="02040503050406030204" pitchFamily="18" charset="0"/>
                            </a:rPr>
                            <m:t>𝐿</m:t>
                          </m:r>
                        </m:num>
                        <m:den>
                          <m:sSub>
                            <m:sSubPr>
                              <m:ctrlPr>
                                <a:rPr lang="en-US" sz="2000" i="1">
                                  <a:latin typeface="Cambria Math" panose="02040503050406030204" pitchFamily="18" charset="0"/>
                                </a:rPr>
                              </m:ctrlPr>
                            </m:sSubPr>
                            <m:e>
                              <m:r>
                                <a:rPr lang="en-US" sz="2000" i="1">
                                  <a:latin typeface="Cambria Math" panose="02040503050406030204" pitchFamily="18" charset="0"/>
                                </a:rPr>
                                <m:t>𝜖</m:t>
                              </m:r>
                            </m:e>
                            <m:sub>
                              <m:r>
                                <a:rPr lang="en-US" sz="2000">
                                  <a:latin typeface="Cambria Math" panose="02040503050406030204" pitchFamily="18" charset="0"/>
                                </a:rPr>
                                <m:t>0</m:t>
                              </m:r>
                            </m:sub>
                          </m:sSub>
                        </m:den>
                      </m:f>
                    </m:oMath>
                  </m:oMathPara>
                </a14:m>
                <a:endParaRPr lang="en-US" sz="2000" dirty="0"/>
              </a:p>
            </p:txBody>
          </p:sp>
        </mc:Choice>
        <mc:Fallback xmlns="">
          <p:sp>
            <p:nvSpPr>
              <p:cNvPr id="2" name="Rectangle 1">
                <a:extLst>
                  <a:ext uri="{FF2B5EF4-FFF2-40B4-BE49-F238E27FC236}">
                    <a16:creationId xmlns:a16="http://schemas.microsoft.com/office/drawing/2014/main" id="{32D83C07-8786-46CC-90FF-5A8383428028}"/>
                  </a:ext>
                </a:extLst>
              </p:cNvPr>
              <p:cNvSpPr>
                <a:spLocks noRot="1" noChangeAspect="1" noMove="1" noResize="1" noEditPoints="1" noAdjustHandles="1" noChangeArrowheads="1" noChangeShapeType="1" noTextEdit="1"/>
              </p:cNvSpPr>
              <p:nvPr/>
            </p:nvSpPr>
            <p:spPr>
              <a:xfrm>
                <a:off x="2753504" y="1310956"/>
                <a:ext cx="1725729" cy="745910"/>
              </a:xfrm>
              <a:prstGeom prst="rect">
                <a:avLst/>
              </a:prstGeom>
              <a:blipFill>
                <a:blip r:embed="rId2"/>
                <a:stretch>
                  <a:fillRect/>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496BA556-73F7-4AF6-80E7-DBC9F1C39963}"/>
              </a:ext>
            </a:extLst>
          </p:cNvPr>
          <p:cNvSpPr/>
          <p:nvPr/>
        </p:nvSpPr>
        <p:spPr>
          <a:xfrm>
            <a:off x="186732" y="2132343"/>
            <a:ext cx="4817344" cy="461665"/>
          </a:xfrm>
          <a:prstGeom prst="rect">
            <a:avLst/>
          </a:prstGeom>
        </p:spPr>
        <p:txBody>
          <a:bodyPr wrap="none">
            <a:spAutoFit/>
          </a:bodyPr>
          <a:lstStyle/>
          <a:p>
            <a:pPr marL="342900" marR="0" lvl="0" indent="-342900">
              <a:spcBef>
                <a:spcPts val="0"/>
              </a:spcBef>
              <a:spcAft>
                <a:spcPts val="1000"/>
              </a:spcAft>
              <a:buFont typeface="Arial" panose="020B0604020202020204" pitchFamily="34" charset="0"/>
              <a:buChar char=" "/>
            </a:pPr>
            <a:r>
              <a:rPr lang="en-US" sz="2400" dirty="0">
                <a:latin typeface="Times New Roman" panose="02020603050405020304" pitchFamily="18" charset="0"/>
                <a:ea typeface="Aptos"/>
                <a:cs typeface="Times New Roman" panose="02020603050405020304" pitchFamily="18" charset="0"/>
              </a:rPr>
              <a:t>For a cylindrical Gaussian surface: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0C400A3E-9F5E-4B4D-A66C-467D4FC3EDA6}"/>
                  </a:ext>
                </a:extLst>
              </p:cNvPr>
              <p:cNvSpPr/>
              <p:nvPr/>
            </p:nvSpPr>
            <p:spPr>
              <a:xfrm>
                <a:off x="2595404" y="2699954"/>
                <a:ext cx="3268523" cy="7290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2000">
                          <a:latin typeface="Cambria Math" panose="02040503050406030204" pitchFamily="18" charset="0"/>
                        </a:rPr>
                        <m:t>E</m:t>
                      </m:r>
                      <m:r>
                        <a:rPr lang="en-US" sz="2000">
                          <a:latin typeface="Cambria Math" panose="02040503050406030204" pitchFamily="18" charset="0"/>
                        </a:rPr>
                        <m:t>∙2</m:t>
                      </m:r>
                      <m:r>
                        <m:rPr>
                          <m:sty m:val="p"/>
                        </m:rPr>
                        <a:rPr lang="en-US" sz="2000">
                          <a:latin typeface="Cambria Math" panose="02040503050406030204" pitchFamily="18" charset="0"/>
                        </a:rPr>
                        <m:t>πrL</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𝜆</m:t>
                          </m:r>
                          <m:r>
                            <a:rPr lang="en-US" sz="2000" i="1">
                              <a:latin typeface="Cambria Math" panose="02040503050406030204" pitchFamily="18" charset="0"/>
                            </a:rPr>
                            <m:t>𝐿</m:t>
                          </m:r>
                        </m:num>
                        <m:den>
                          <m:sSub>
                            <m:sSubPr>
                              <m:ctrlPr>
                                <a:rPr lang="en-US" sz="2000" i="1">
                                  <a:latin typeface="Cambria Math" panose="02040503050406030204" pitchFamily="18" charset="0"/>
                                </a:rPr>
                              </m:ctrlPr>
                            </m:sSubPr>
                            <m:e>
                              <m:r>
                                <a:rPr lang="en-US" sz="2000" i="1">
                                  <a:latin typeface="Cambria Math" panose="02040503050406030204" pitchFamily="18" charset="0"/>
                                </a:rPr>
                                <m:t>𝜖</m:t>
                              </m:r>
                            </m:e>
                            <m:sub>
                              <m:r>
                                <a:rPr lang="en-US" sz="2000">
                                  <a:latin typeface="Cambria Math" panose="02040503050406030204" pitchFamily="18" charset="0"/>
                                </a:rPr>
                                <m:t>0</m:t>
                              </m:r>
                            </m:sub>
                          </m:sSub>
                        </m:den>
                      </m:f>
                      <m:r>
                        <a:rPr lang="en-US" sz="2000">
                          <a:latin typeface="Cambria Math" panose="02040503050406030204" pitchFamily="18" charset="0"/>
                        </a:rPr>
                        <m:t>→</m:t>
                      </m:r>
                      <m:r>
                        <m:rPr>
                          <m:sty m:val="p"/>
                        </m:rPr>
                        <a:rPr lang="en-US" sz="2000">
                          <a:latin typeface="Cambria Math" panose="02040503050406030204" pitchFamily="18" charset="0"/>
                        </a:rPr>
                        <m:t>E</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𝜆</m:t>
                          </m:r>
                        </m:num>
                        <m:den>
                          <m:r>
                            <a:rPr lang="en-US" sz="2000">
                              <a:latin typeface="Cambria Math" panose="02040503050406030204" pitchFamily="18" charset="0"/>
                            </a:rPr>
                            <m:t>2</m:t>
                          </m:r>
                          <m:r>
                            <m:rPr>
                              <m:sty m:val="p"/>
                            </m:rPr>
                            <a:rPr lang="en-US" sz="2000">
                              <a:latin typeface="Cambria Math" panose="02040503050406030204" pitchFamily="18" charset="0"/>
                            </a:rPr>
                            <m:t>πr</m:t>
                          </m:r>
                          <m:sSub>
                            <m:sSubPr>
                              <m:ctrlPr>
                                <a:rPr lang="en-US" sz="2000" i="1">
                                  <a:latin typeface="Cambria Math" panose="02040503050406030204" pitchFamily="18" charset="0"/>
                                </a:rPr>
                              </m:ctrlPr>
                            </m:sSubPr>
                            <m:e>
                              <m:r>
                                <a:rPr lang="en-US" sz="2000" i="1">
                                  <a:latin typeface="Cambria Math" panose="02040503050406030204" pitchFamily="18" charset="0"/>
                                </a:rPr>
                                <m:t>𝜖</m:t>
                              </m:r>
                            </m:e>
                            <m:sub>
                              <m:r>
                                <a:rPr lang="en-US" sz="2000">
                                  <a:latin typeface="Cambria Math" panose="02040503050406030204" pitchFamily="18" charset="0"/>
                                </a:rPr>
                                <m:t>0</m:t>
                              </m:r>
                            </m:sub>
                          </m:sSub>
                        </m:den>
                      </m:f>
                    </m:oMath>
                  </m:oMathPara>
                </a14:m>
                <a:endParaRPr lang="en-US" sz="2000" dirty="0"/>
              </a:p>
            </p:txBody>
          </p:sp>
        </mc:Choice>
        <mc:Fallback xmlns="">
          <p:sp>
            <p:nvSpPr>
              <p:cNvPr id="7" name="Rectangle 6">
                <a:extLst>
                  <a:ext uri="{FF2B5EF4-FFF2-40B4-BE49-F238E27FC236}">
                    <a16:creationId xmlns:a16="http://schemas.microsoft.com/office/drawing/2014/main" id="{0C400A3E-9F5E-4B4D-A66C-467D4FC3EDA6}"/>
                  </a:ext>
                </a:extLst>
              </p:cNvPr>
              <p:cNvSpPr>
                <a:spLocks noRot="1" noChangeAspect="1" noMove="1" noResize="1" noEditPoints="1" noAdjustHandles="1" noChangeArrowheads="1" noChangeShapeType="1" noTextEdit="1"/>
              </p:cNvSpPr>
              <p:nvPr/>
            </p:nvSpPr>
            <p:spPr>
              <a:xfrm>
                <a:off x="2595404" y="2699954"/>
                <a:ext cx="3268523" cy="729046"/>
              </a:xfrm>
              <a:prstGeom prst="rect">
                <a:avLst/>
              </a:prstGeom>
              <a:blipFill>
                <a:blip r:embed="rId3"/>
                <a:stretch>
                  <a:fillRect/>
                </a:stretch>
              </a:blipFill>
            </p:spPr>
            <p:txBody>
              <a:bodyPr/>
              <a:lstStyle/>
              <a:p>
                <a:r>
                  <a:rPr lang="en-US">
                    <a:noFill/>
                  </a:rPr>
                  <a:t> </a:t>
                </a:r>
              </a:p>
            </p:txBody>
          </p:sp>
        </mc:Fallback>
      </mc:AlternateContent>
      <p:sp>
        <p:nvSpPr>
          <p:cNvPr id="22" name="Rectangle 18">
            <a:extLst>
              <a:ext uri="{FF2B5EF4-FFF2-40B4-BE49-F238E27FC236}">
                <a16:creationId xmlns:a16="http://schemas.microsoft.com/office/drawing/2014/main" id="{31F83091-418B-4FD2-BDB0-C8246E5086A9}"/>
              </a:ext>
            </a:extLst>
          </p:cNvPr>
          <p:cNvSpPr>
            <a:spLocks noChangeArrowheads="1"/>
          </p:cNvSpPr>
          <p:nvPr/>
        </p:nvSpPr>
        <p:spPr bwMode="auto">
          <a:xfrm>
            <a:off x="95198" y="3430115"/>
            <a:ext cx="39756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(b) </a:t>
            </a:r>
            <a:r>
              <a:rPr lang="en-US" altLang="en-US" sz="2400" kern="0" dirty="0">
                <a:solidFill>
                  <a:srgbClr val="080800"/>
                </a:solidFill>
                <a:cs typeface="Calibri" panose="020F0502020204030204" pitchFamily="34" charset="0"/>
              </a:rPr>
              <a:t>Electric Field Calculation</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1DE6837F-98CA-4611-9D79-08D6EA665434}"/>
                  </a:ext>
                </a:extLst>
              </p:cNvPr>
              <p:cNvSpPr/>
              <p:nvPr/>
            </p:nvSpPr>
            <p:spPr>
              <a:xfrm>
                <a:off x="1616764" y="3987876"/>
                <a:ext cx="5724939" cy="70993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𝐸</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2×</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−6</m:t>
                              </m:r>
                            </m:sup>
                          </m:sSup>
                        </m:num>
                        <m:den>
                          <m:r>
                            <a:rPr lang="en-US" sz="2000">
                              <a:latin typeface="Cambria Math" panose="02040503050406030204" pitchFamily="18" charset="0"/>
                            </a:rPr>
                            <m:t>2</m:t>
                          </m:r>
                          <m:r>
                            <a:rPr lang="en-US" sz="2000" i="1">
                              <a:latin typeface="Cambria Math" panose="02040503050406030204" pitchFamily="18" charset="0"/>
                            </a:rPr>
                            <m:t>𝜋</m:t>
                          </m:r>
                          <m:r>
                            <a:rPr lang="en-US" sz="2000">
                              <a:latin typeface="Cambria Math" panose="02040503050406030204" pitchFamily="18" charset="0"/>
                            </a:rPr>
                            <m:t>×8.85×</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−12</m:t>
                              </m:r>
                            </m:sup>
                          </m:sSup>
                          <m:r>
                            <a:rPr lang="en-US" sz="2000">
                              <a:latin typeface="Cambria Math" panose="02040503050406030204" pitchFamily="18" charset="0"/>
                            </a:rPr>
                            <m:t>×0.05</m:t>
                          </m:r>
                        </m:den>
                      </m:f>
                      <m:r>
                        <a:rPr lang="en-US" sz="2000">
                          <a:latin typeface="Cambria Math" panose="02040503050406030204" pitchFamily="18" charset="0"/>
                        </a:rPr>
                        <m:t>=7.19×</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b="0" i="0" smtClean="0">
                              <a:latin typeface="Cambria Math" panose="02040503050406030204" pitchFamily="18" charset="0"/>
                            </a:rPr>
                            <m:t>5</m:t>
                          </m:r>
                        </m:sup>
                      </m:sSup>
                      <m:r>
                        <a:rPr lang="en-US" sz="2000">
                          <a:latin typeface="Cambria Math" panose="02040503050406030204" pitchFamily="18" charset="0"/>
                        </a:rPr>
                        <m:t> </m:t>
                      </m:r>
                      <m:r>
                        <m:rPr>
                          <m:nor/>
                        </m:rPr>
                        <a:rPr lang="en-US" sz="2000" i="1">
                          <a:latin typeface="Cambria Math" panose="02040503050406030204" pitchFamily="18" charset="0"/>
                        </a:rPr>
                        <m:t>N</m:t>
                      </m:r>
                      <m:r>
                        <m:rPr>
                          <m:nor/>
                        </m:rPr>
                        <a:rPr lang="en-US" sz="2000" i="1">
                          <a:latin typeface="Cambria Math" panose="02040503050406030204" pitchFamily="18" charset="0"/>
                        </a:rPr>
                        <m:t>/</m:t>
                      </m:r>
                      <m:r>
                        <m:rPr>
                          <m:nor/>
                        </m:rPr>
                        <a:rPr lang="en-US" sz="2000" i="1">
                          <a:latin typeface="Cambria Math" panose="02040503050406030204" pitchFamily="18" charset="0"/>
                        </a:rPr>
                        <m:t>C</m:t>
                      </m:r>
                    </m:oMath>
                  </m:oMathPara>
                </a14:m>
                <a:endParaRPr lang="en-US" sz="2000" dirty="0"/>
              </a:p>
            </p:txBody>
          </p:sp>
        </mc:Choice>
        <mc:Fallback xmlns="">
          <p:sp>
            <p:nvSpPr>
              <p:cNvPr id="9" name="Rectangle 8">
                <a:extLst>
                  <a:ext uri="{FF2B5EF4-FFF2-40B4-BE49-F238E27FC236}">
                    <a16:creationId xmlns:a16="http://schemas.microsoft.com/office/drawing/2014/main" id="{1DE6837F-98CA-4611-9D79-08D6EA665434}"/>
                  </a:ext>
                </a:extLst>
              </p:cNvPr>
              <p:cNvSpPr>
                <a:spLocks noRot="1" noChangeAspect="1" noMove="1" noResize="1" noEditPoints="1" noAdjustHandles="1" noChangeArrowheads="1" noChangeShapeType="1" noTextEdit="1"/>
              </p:cNvSpPr>
              <p:nvPr/>
            </p:nvSpPr>
            <p:spPr>
              <a:xfrm>
                <a:off x="1616764" y="3987876"/>
                <a:ext cx="5724939" cy="70993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16500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22"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5</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ECDC2C63-339D-4ED9-BED3-AC2E2E9FD9BB}"/>
                  </a:ext>
                </a:extLst>
              </p:cNvPr>
              <p:cNvSpPr/>
              <p:nvPr/>
            </p:nvSpPr>
            <p:spPr>
              <a:xfrm>
                <a:off x="0" y="1200962"/>
                <a:ext cx="8885583" cy="3621504"/>
              </a:xfrm>
              <a:prstGeom prst="rect">
                <a:avLst/>
              </a:prstGeom>
            </p:spPr>
            <p:txBody>
              <a:bodyPr wrap="square">
                <a:spAutoFit/>
              </a:bodyPr>
              <a:lstStyle/>
              <a:p>
                <a:pPr marL="457200" indent="-457200" algn="just">
                  <a:spcBef>
                    <a:spcPts val="180"/>
                  </a:spcBef>
                  <a:spcAft>
                    <a:spcPts val="180"/>
                  </a:spcAft>
                  <a:buAutoNum type="alphaLcParenBoth"/>
                </a:pPr>
                <a:r>
                  <a:rPr lang="en-US" sz="2400" dirty="0">
                    <a:latin typeface="Times New Roman" panose="02020603050405020304" pitchFamily="18" charset="0"/>
                    <a:ea typeface="Aptos"/>
                    <a:cs typeface="Times New Roman" panose="02020603050405020304" pitchFamily="18" charset="0"/>
                  </a:rPr>
                  <a:t>Define electric potential energy and electric potential difference.</a:t>
                </a:r>
              </a:p>
              <a:p>
                <a:pPr marL="457200" indent="-457200" algn="just">
                  <a:spcBef>
                    <a:spcPts val="180"/>
                  </a:spcBef>
                  <a:spcAft>
                    <a:spcPts val="180"/>
                  </a:spcAft>
                  <a:buAutoNum type="alphaLcParenBoth"/>
                </a:pPr>
                <a:endParaRPr lang="en-US" sz="2400" dirty="0">
                  <a:latin typeface="Times New Roman" panose="02020603050405020304" pitchFamily="18" charset="0"/>
                  <a:ea typeface="Aptos"/>
                  <a:cs typeface="Times New Roman" panose="02020603050405020304" pitchFamily="18" charset="0"/>
                </a:endParaRPr>
              </a:p>
              <a:p>
                <a:pPr marL="457200" indent="-457200" algn="just">
                  <a:spcBef>
                    <a:spcPts val="180"/>
                  </a:spcBef>
                  <a:spcAft>
                    <a:spcPts val="180"/>
                  </a:spcAft>
                  <a:buAutoNum type="alphaLcParenBoth"/>
                </a:pPr>
                <a:r>
                  <a:rPr lang="en-US" sz="2400" dirty="0">
                    <a:latin typeface="Times New Roman" panose="02020603050405020304" pitchFamily="18" charset="0"/>
                    <a:ea typeface="Aptos"/>
                    <a:cs typeface="Times New Roman" panose="02020603050405020304" pitchFamily="18" charset="0"/>
                  </a:rPr>
                  <a:t>Consider two charges </a:t>
                </a:r>
                <a14:m>
                  <m:oMath xmlns:m="http://schemas.openxmlformats.org/officeDocument/2006/math">
                    <m:sSub>
                      <m:sSubPr>
                        <m:ctrlPr>
                          <a:rPr lang="en-US" sz="2400" i="1">
                            <a:latin typeface="Cambria Math" panose="02040503050406030204" pitchFamily="18" charset="0"/>
                            <a:ea typeface="Aptos"/>
                            <a:cs typeface="Times New Roman" panose="02020603050405020304" pitchFamily="18" charset="0"/>
                          </a:rPr>
                        </m:ctrlPr>
                      </m:sSubPr>
                      <m:e>
                        <m:r>
                          <a:rPr lang="en-US" sz="2400" i="1">
                            <a:latin typeface="Cambria Math" panose="02040503050406030204" pitchFamily="18" charset="0"/>
                            <a:ea typeface="Aptos"/>
                            <a:cs typeface="Times New Roman" panose="02020603050405020304" pitchFamily="18" charset="0"/>
                          </a:rPr>
                          <m:t>𝑞</m:t>
                        </m:r>
                      </m:e>
                      <m:sub>
                        <m:r>
                          <a:rPr lang="en-US" sz="2400" i="1">
                            <a:latin typeface="Cambria Math" panose="02040503050406030204" pitchFamily="18" charset="0"/>
                            <a:ea typeface="Aptos"/>
                            <a:cs typeface="Times New Roman" panose="02020603050405020304" pitchFamily="18" charset="0"/>
                          </a:rPr>
                          <m:t>1</m:t>
                        </m:r>
                      </m:sub>
                    </m:sSub>
                    <m:r>
                      <a:rPr lang="en-US" sz="2400">
                        <a:latin typeface="Cambria Math" panose="02040503050406030204" pitchFamily="18" charset="0"/>
                        <a:ea typeface="Aptos"/>
                        <a:cs typeface="Times New Roman" panose="02020603050405020304" pitchFamily="18" charset="0"/>
                      </a:rPr>
                      <m:t>=</m:t>
                    </m:r>
                    <m:r>
                      <a:rPr lang="en-US" sz="2400" i="1">
                        <a:latin typeface="Cambria Math" panose="02040503050406030204" pitchFamily="18" charset="0"/>
                        <a:ea typeface="Aptos"/>
                        <a:cs typeface="Times New Roman" panose="02020603050405020304" pitchFamily="18" charset="0"/>
                      </a:rPr>
                      <m:t>2</m:t>
                    </m:r>
                    <m:r>
                      <a:rPr lang="en-US" sz="2400">
                        <a:latin typeface="Cambria Math" panose="02040503050406030204" pitchFamily="18" charset="0"/>
                        <a:ea typeface="Aptos"/>
                        <a:cs typeface="Times New Roman" panose="02020603050405020304" pitchFamily="18" charset="0"/>
                      </a:rPr>
                      <m:t>×</m:t>
                    </m:r>
                    <m:sSup>
                      <m:sSupPr>
                        <m:ctrlPr>
                          <a:rPr lang="en-US" sz="2400" i="1">
                            <a:latin typeface="Cambria Math" panose="02040503050406030204" pitchFamily="18" charset="0"/>
                            <a:ea typeface="Aptos"/>
                            <a:cs typeface="Times New Roman" panose="02020603050405020304" pitchFamily="18" charset="0"/>
                          </a:rPr>
                        </m:ctrlPr>
                      </m:sSupPr>
                      <m:e>
                        <m:r>
                          <a:rPr lang="en-US" sz="2400" i="1">
                            <a:latin typeface="Cambria Math" panose="02040503050406030204" pitchFamily="18" charset="0"/>
                            <a:ea typeface="Aptos"/>
                            <a:cs typeface="Times New Roman" panose="02020603050405020304" pitchFamily="18" charset="0"/>
                          </a:rPr>
                          <m:t>10</m:t>
                        </m:r>
                      </m:e>
                      <m:sup>
                        <m:r>
                          <a:rPr lang="en-US" sz="2400" i="1">
                            <a:latin typeface="Cambria Math" panose="02040503050406030204" pitchFamily="18" charset="0"/>
                            <a:ea typeface="Aptos"/>
                            <a:cs typeface="Times New Roman" panose="02020603050405020304" pitchFamily="18" charset="0"/>
                          </a:rPr>
                          <m:t>−6</m:t>
                        </m:r>
                      </m:sup>
                    </m:sSup>
                    <m:r>
                      <a:rPr lang="en-US" sz="2400" i="1">
                        <a:latin typeface="Cambria Math" panose="02040503050406030204" pitchFamily="18" charset="0"/>
                        <a:ea typeface="Aptos"/>
                        <a:cs typeface="Times New Roman" panose="02020603050405020304" pitchFamily="18" charset="0"/>
                      </a:rPr>
                      <m:t> </m:t>
                    </m:r>
                  </m:oMath>
                </a14:m>
                <a:r>
                  <a:rPr lang="en-US" sz="2400" dirty="0">
                    <a:latin typeface="Times New Roman" panose="02020603050405020304" pitchFamily="18" charset="0"/>
                    <a:ea typeface="Aptos"/>
                    <a:cs typeface="Times New Roman" panose="02020603050405020304" pitchFamily="18" charset="0"/>
                  </a:rPr>
                  <a:t>C and </a:t>
                </a:r>
                <a14:m>
                  <m:oMath xmlns:m="http://schemas.openxmlformats.org/officeDocument/2006/math">
                    <m:sSub>
                      <m:sSubPr>
                        <m:ctrlPr>
                          <a:rPr lang="en-US" sz="2400" i="1">
                            <a:latin typeface="Cambria Math" panose="02040503050406030204" pitchFamily="18" charset="0"/>
                            <a:ea typeface="Aptos"/>
                            <a:cs typeface="Times New Roman" panose="02020603050405020304" pitchFamily="18" charset="0"/>
                          </a:rPr>
                        </m:ctrlPr>
                      </m:sSubPr>
                      <m:e>
                        <m:r>
                          <a:rPr lang="en-US" sz="2400" i="1">
                            <a:latin typeface="Cambria Math" panose="02040503050406030204" pitchFamily="18" charset="0"/>
                            <a:ea typeface="Aptos"/>
                            <a:cs typeface="Times New Roman" panose="02020603050405020304" pitchFamily="18" charset="0"/>
                          </a:rPr>
                          <m:t>𝑞</m:t>
                        </m:r>
                      </m:e>
                      <m:sub>
                        <m:r>
                          <a:rPr lang="en-US" sz="2400" i="1">
                            <a:latin typeface="Cambria Math" panose="02040503050406030204" pitchFamily="18" charset="0"/>
                            <a:ea typeface="Aptos"/>
                            <a:cs typeface="Times New Roman" panose="02020603050405020304" pitchFamily="18" charset="0"/>
                          </a:rPr>
                          <m:t>2</m:t>
                        </m:r>
                      </m:sub>
                    </m:sSub>
                    <m:r>
                      <a:rPr lang="en-US" sz="2400">
                        <a:latin typeface="Cambria Math" panose="02040503050406030204" pitchFamily="18" charset="0"/>
                        <a:ea typeface="Aptos"/>
                        <a:cs typeface="Times New Roman" panose="02020603050405020304" pitchFamily="18" charset="0"/>
                      </a:rPr>
                      <m:t>=</m:t>
                    </m:r>
                    <m:r>
                      <a:rPr lang="en-US" sz="2400" i="1">
                        <a:latin typeface="Cambria Math" panose="02040503050406030204" pitchFamily="18" charset="0"/>
                        <a:ea typeface="Aptos"/>
                        <a:cs typeface="Times New Roman" panose="02020603050405020304" pitchFamily="18" charset="0"/>
                      </a:rPr>
                      <m:t>−3</m:t>
                    </m:r>
                    <m:r>
                      <a:rPr lang="en-US" sz="2400">
                        <a:latin typeface="Cambria Math" panose="02040503050406030204" pitchFamily="18" charset="0"/>
                        <a:ea typeface="Aptos"/>
                        <a:cs typeface="Times New Roman" panose="02020603050405020304" pitchFamily="18" charset="0"/>
                      </a:rPr>
                      <m:t>×</m:t>
                    </m:r>
                    <m:sSup>
                      <m:sSupPr>
                        <m:ctrlPr>
                          <a:rPr lang="en-US" sz="2400" i="1">
                            <a:latin typeface="Cambria Math" panose="02040503050406030204" pitchFamily="18" charset="0"/>
                            <a:ea typeface="Aptos"/>
                            <a:cs typeface="Times New Roman" panose="02020603050405020304" pitchFamily="18" charset="0"/>
                          </a:rPr>
                        </m:ctrlPr>
                      </m:sSupPr>
                      <m:e>
                        <m:r>
                          <a:rPr lang="en-US" sz="2400" i="1">
                            <a:latin typeface="Cambria Math" panose="02040503050406030204" pitchFamily="18" charset="0"/>
                            <a:ea typeface="Aptos"/>
                            <a:cs typeface="Times New Roman" panose="02020603050405020304" pitchFamily="18" charset="0"/>
                          </a:rPr>
                          <m:t>10</m:t>
                        </m:r>
                      </m:e>
                      <m:sup>
                        <m:r>
                          <a:rPr lang="en-US" sz="2400" i="1">
                            <a:latin typeface="Cambria Math" panose="02040503050406030204" pitchFamily="18" charset="0"/>
                            <a:ea typeface="Aptos"/>
                            <a:cs typeface="Times New Roman" panose="02020603050405020304" pitchFamily="18" charset="0"/>
                          </a:rPr>
                          <m:t>−6</m:t>
                        </m:r>
                      </m:sup>
                    </m:sSup>
                    <m:r>
                      <a:rPr lang="en-US" sz="2400" i="1">
                        <a:latin typeface="Cambria Math" panose="02040503050406030204" pitchFamily="18" charset="0"/>
                        <a:ea typeface="Aptos"/>
                        <a:cs typeface="Times New Roman" panose="02020603050405020304" pitchFamily="18" charset="0"/>
                      </a:rPr>
                      <m:t> </m:t>
                    </m:r>
                  </m:oMath>
                </a14:m>
                <a:r>
                  <a:rPr lang="en-US" sz="2400" dirty="0">
                    <a:latin typeface="Times New Roman" panose="02020603050405020304" pitchFamily="18" charset="0"/>
                    <a:ea typeface="Aptos"/>
                    <a:cs typeface="Times New Roman" panose="02020603050405020304" pitchFamily="18" charset="0"/>
                  </a:rPr>
                  <a:t>C that are separated by a distance of </a:t>
                </a:r>
                <a14:m>
                  <m:oMath xmlns:m="http://schemas.openxmlformats.org/officeDocument/2006/math">
                    <m:r>
                      <a:rPr lang="en-US" sz="2400" i="1">
                        <a:latin typeface="Cambria Math" panose="02040503050406030204" pitchFamily="18" charset="0"/>
                        <a:ea typeface="Aptos"/>
                        <a:cs typeface="Times New Roman" panose="02020603050405020304" pitchFamily="18" charset="0"/>
                      </a:rPr>
                      <m:t>0.1 </m:t>
                    </m:r>
                  </m:oMath>
                </a14:m>
                <a:r>
                  <a:rPr lang="en-US" sz="2400" dirty="0">
                    <a:latin typeface="Times New Roman" panose="02020603050405020304" pitchFamily="18" charset="0"/>
                    <a:ea typeface="Aptos"/>
                    <a:cs typeface="Times New Roman" panose="02020603050405020304" pitchFamily="18" charset="0"/>
                  </a:rPr>
                  <a:t>m. Calculate the electric potential energy of the system.</a:t>
                </a:r>
              </a:p>
              <a:p>
                <a:pPr marL="457200" indent="-457200" algn="just">
                  <a:spcBef>
                    <a:spcPts val="180"/>
                  </a:spcBef>
                  <a:spcAft>
                    <a:spcPts val="180"/>
                  </a:spcAft>
                  <a:buAutoNum type="alphaLcParenBoth"/>
                </a:pPr>
                <a:endParaRPr lang="en-US" sz="2400" dirty="0">
                  <a:latin typeface="Times New Roman" panose="02020603050405020304" pitchFamily="18" charset="0"/>
                  <a:ea typeface="Aptos"/>
                  <a:cs typeface="Times New Roman" panose="02020603050405020304" pitchFamily="18" charset="0"/>
                </a:endParaRPr>
              </a:p>
              <a:p>
                <a:pPr marL="457200" indent="-457200" algn="just">
                  <a:spcBef>
                    <a:spcPts val="180"/>
                  </a:spcBef>
                  <a:spcAft>
                    <a:spcPts val="180"/>
                  </a:spcAft>
                  <a:buAutoNum type="alphaLcParenBoth"/>
                </a:pPr>
                <a:r>
                  <a:rPr lang="en-US" sz="2400" dirty="0">
                    <a:latin typeface="Times New Roman" panose="02020603050405020304" pitchFamily="18" charset="0"/>
                    <a:ea typeface="Aptos"/>
                    <a:cs typeface="Times New Roman" panose="02020603050405020304" pitchFamily="18" charset="0"/>
                  </a:rPr>
                  <a:t>Consider now just one charge </a:t>
                </a:r>
                <a14:m>
                  <m:oMath xmlns:m="http://schemas.openxmlformats.org/officeDocument/2006/math">
                    <m:r>
                      <a:rPr lang="en-US" sz="2400" i="1" smtClean="0">
                        <a:latin typeface="Cambria Math" panose="02040503050406030204" pitchFamily="18" charset="0"/>
                        <a:cs typeface="Times New Roman" panose="02020603050405020304" pitchFamily="18" charset="0"/>
                      </a:rPr>
                      <m:t>𝑞</m:t>
                    </m:r>
                    <m:r>
                      <a:rPr lang="en-US" sz="2400" b="0" i="1" smtClean="0">
                        <a:latin typeface="Cambria Math" panose="02040503050406030204" pitchFamily="18" charset="0"/>
                        <a:cs typeface="Times New Roman" panose="02020603050405020304" pitchFamily="18" charset="0"/>
                      </a:rPr>
                      <m:t>=</m:t>
                    </m:r>
                  </m:oMath>
                </a14:m>
                <a:r>
                  <a:rPr lang="en-US" sz="2400" dirty="0">
                    <a:ea typeface="Aptos"/>
                    <a:cs typeface="Times New Roman" panose="02020603050405020304" pitchFamily="18" charset="0"/>
                  </a:rPr>
                  <a:t> </a:t>
                </a:r>
                <a14:m>
                  <m:oMath xmlns:m="http://schemas.openxmlformats.org/officeDocument/2006/math">
                    <m:r>
                      <a:rPr lang="en-US" sz="2400" i="1">
                        <a:latin typeface="Cambria Math" panose="02040503050406030204" pitchFamily="18" charset="0"/>
                        <a:ea typeface="Aptos"/>
                        <a:cs typeface="Times New Roman" panose="02020603050405020304" pitchFamily="18" charset="0"/>
                      </a:rPr>
                      <m:t>2</m:t>
                    </m:r>
                    <m:r>
                      <a:rPr lang="en-US" sz="2400">
                        <a:latin typeface="Cambria Math" panose="02040503050406030204" pitchFamily="18" charset="0"/>
                        <a:ea typeface="Aptos"/>
                        <a:cs typeface="Times New Roman" panose="02020603050405020304" pitchFamily="18" charset="0"/>
                      </a:rPr>
                      <m:t>×</m:t>
                    </m:r>
                    <m:sSup>
                      <m:sSupPr>
                        <m:ctrlPr>
                          <a:rPr lang="en-US" sz="2400" i="1">
                            <a:latin typeface="Cambria Math" panose="02040503050406030204" pitchFamily="18" charset="0"/>
                            <a:ea typeface="Aptos"/>
                            <a:cs typeface="Times New Roman" panose="02020603050405020304" pitchFamily="18" charset="0"/>
                          </a:rPr>
                        </m:ctrlPr>
                      </m:sSupPr>
                      <m:e>
                        <m:r>
                          <a:rPr lang="en-US" sz="2400" i="1">
                            <a:latin typeface="Cambria Math" panose="02040503050406030204" pitchFamily="18" charset="0"/>
                            <a:ea typeface="Aptos"/>
                            <a:cs typeface="Times New Roman" panose="02020603050405020304" pitchFamily="18" charset="0"/>
                          </a:rPr>
                          <m:t>10</m:t>
                        </m:r>
                      </m:e>
                      <m:sup>
                        <m:r>
                          <a:rPr lang="en-US" sz="2400" i="1">
                            <a:latin typeface="Cambria Math" panose="02040503050406030204" pitchFamily="18" charset="0"/>
                            <a:ea typeface="Aptos"/>
                            <a:cs typeface="Times New Roman" panose="02020603050405020304" pitchFamily="18" charset="0"/>
                          </a:rPr>
                          <m:t>−6</m:t>
                        </m:r>
                      </m:sup>
                    </m:sSup>
                    <m:r>
                      <a:rPr lang="en-US" sz="2400" i="1">
                        <a:latin typeface="Cambria Math" panose="02040503050406030204" pitchFamily="18" charset="0"/>
                        <a:ea typeface="Aptos"/>
                        <a:cs typeface="Times New Roman" panose="02020603050405020304" pitchFamily="18" charset="0"/>
                      </a:rPr>
                      <m:t> </m:t>
                    </m:r>
                  </m:oMath>
                </a14:m>
                <a:r>
                  <a:rPr lang="en-US" sz="2400" dirty="0">
                    <a:latin typeface="Times New Roman" panose="02020603050405020304" pitchFamily="18" charset="0"/>
                    <a:ea typeface="Aptos"/>
                    <a:cs typeface="Times New Roman" panose="02020603050405020304" pitchFamily="18" charset="0"/>
                  </a:rPr>
                  <a:t>C. Calculate the potential difference between two points located </a:t>
                </a:r>
                <a14:m>
                  <m:oMath xmlns:m="http://schemas.openxmlformats.org/officeDocument/2006/math">
                    <m:r>
                      <a:rPr lang="en-US" sz="2400" i="1">
                        <a:latin typeface="Cambria Math" panose="02040503050406030204" pitchFamily="18" charset="0"/>
                        <a:ea typeface="Aptos"/>
                        <a:cs typeface="Times New Roman" panose="02020603050405020304" pitchFamily="18" charset="0"/>
                      </a:rPr>
                      <m:t>0.05 </m:t>
                    </m:r>
                  </m:oMath>
                </a14:m>
                <a:r>
                  <a:rPr lang="en-US" sz="2400" dirty="0">
                    <a:latin typeface="Times New Roman" panose="02020603050405020304" pitchFamily="18" charset="0"/>
                    <a:ea typeface="Aptos"/>
                    <a:cs typeface="Times New Roman" panose="02020603050405020304" pitchFamily="18" charset="0"/>
                  </a:rPr>
                  <a:t>m and </a:t>
                </a:r>
                <a14:m>
                  <m:oMath xmlns:m="http://schemas.openxmlformats.org/officeDocument/2006/math">
                    <m:r>
                      <a:rPr lang="en-US" sz="2400" i="1">
                        <a:latin typeface="Cambria Math" panose="02040503050406030204" pitchFamily="18" charset="0"/>
                        <a:ea typeface="Aptos"/>
                        <a:cs typeface="Times New Roman" panose="02020603050405020304" pitchFamily="18" charset="0"/>
                      </a:rPr>
                      <m:t>0.2 </m:t>
                    </m:r>
                  </m:oMath>
                </a14:m>
                <a:r>
                  <a:rPr lang="en-US" sz="2400" dirty="0">
                    <a:latin typeface="Times New Roman" panose="02020603050405020304" pitchFamily="18" charset="0"/>
                    <a:ea typeface="Aptos"/>
                    <a:cs typeface="Times New Roman" panose="02020603050405020304" pitchFamily="18" charset="0"/>
                  </a:rPr>
                  <a:t>m from this charge.</a:t>
                </a:r>
              </a:p>
            </p:txBody>
          </p:sp>
        </mc:Choice>
        <mc:Fallback xmlns="">
          <p:sp>
            <p:nvSpPr>
              <p:cNvPr id="2" name="Rectangle 1">
                <a:extLst>
                  <a:ext uri="{FF2B5EF4-FFF2-40B4-BE49-F238E27FC236}">
                    <a16:creationId xmlns:a16="http://schemas.microsoft.com/office/drawing/2014/main" id="{ECDC2C63-339D-4ED9-BED3-AC2E2E9FD9BB}"/>
                  </a:ext>
                </a:extLst>
              </p:cNvPr>
              <p:cNvSpPr>
                <a:spLocks noRot="1" noChangeAspect="1" noMove="1" noResize="1" noEditPoints="1" noAdjustHandles="1" noChangeArrowheads="1" noChangeShapeType="1" noTextEdit="1"/>
              </p:cNvSpPr>
              <p:nvPr/>
            </p:nvSpPr>
            <p:spPr>
              <a:xfrm>
                <a:off x="0" y="1200962"/>
                <a:ext cx="8885583" cy="3621504"/>
              </a:xfrm>
              <a:prstGeom prst="rect">
                <a:avLst/>
              </a:prstGeom>
              <a:blipFill>
                <a:blip r:embed="rId2"/>
                <a:stretch>
                  <a:fillRect l="-892" t="-1347" r="-1029" b="-3030"/>
                </a:stretch>
              </a:blipFill>
            </p:spPr>
            <p:txBody>
              <a:bodyPr/>
              <a:lstStyle/>
              <a:p>
                <a:r>
                  <a:rPr lang="en-US">
                    <a:noFill/>
                  </a:rPr>
                  <a:t> </a:t>
                </a:r>
              </a:p>
            </p:txBody>
          </p:sp>
        </mc:Fallback>
      </mc:AlternateContent>
    </p:spTree>
    <p:extLst>
      <p:ext uri="{BB962C8B-B14F-4D97-AF65-F5344CB8AC3E}">
        <p14:creationId xmlns:p14="http://schemas.microsoft.com/office/powerpoint/2010/main" val="3423803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5: ANSWER</a:t>
            </a:r>
          </a:p>
        </p:txBody>
      </p:sp>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1" y="733549"/>
            <a:ext cx="20540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(a) </a:t>
            </a:r>
            <a:r>
              <a:rPr lang="en-US" altLang="en-US" sz="2400" kern="0" dirty="0">
                <a:solidFill>
                  <a:srgbClr val="080800"/>
                </a:solidFill>
                <a:cs typeface="Calibri" panose="020F0502020204030204" pitchFamily="34" charset="0"/>
              </a:rPr>
              <a:t>Definitions</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p:sp>
        <p:nvSpPr>
          <p:cNvPr id="4" name="Rectangle 3">
            <a:extLst>
              <a:ext uri="{FF2B5EF4-FFF2-40B4-BE49-F238E27FC236}">
                <a16:creationId xmlns:a16="http://schemas.microsoft.com/office/drawing/2014/main" id="{7330B40F-3F77-4877-8AA1-614713436F04}"/>
              </a:ext>
            </a:extLst>
          </p:cNvPr>
          <p:cNvSpPr/>
          <p:nvPr/>
        </p:nvSpPr>
        <p:spPr>
          <a:xfrm>
            <a:off x="381000" y="1089839"/>
            <a:ext cx="8382000" cy="830997"/>
          </a:xfrm>
          <a:prstGeom prst="rect">
            <a:avLst/>
          </a:prstGeom>
        </p:spPr>
        <p:txBody>
          <a:bodyPr wrap="square">
            <a:spAutoFit/>
          </a:bodyPr>
          <a:lstStyle/>
          <a:p>
            <a:pPr algn="just">
              <a:spcBef>
                <a:spcPts val="180"/>
              </a:spcBef>
              <a:spcAft>
                <a:spcPts val="180"/>
              </a:spcAft>
            </a:pPr>
            <a:r>
              <a:rPr lang="en-US" sz="2400" b="1" dirty="0">
                <a:latin typeface="Times New Roman" panose="02020603050405020304" pitchFamily="18" charset="0"/>
                <a:ea typeface="Aptos"/>
                <a:cs typeface="Times New Roman" panose="02020603050405020304" pitchFamily="18" charset="0"/>
              </a:rPr>
              <a:t>Electric Potential Energy:</a:t>
            </a:r>
            <a:r>
              <a:rPr lang="en-US" sz="2400" dirty="0">
                <a:latin typeface="Times New Roman" panose="02020603050405020304" pitchFamily="18" charset="0"/>
                <a:ea typeface="Aptos"/>
                <a:cs typeface="Times New Roman" panose="02020603050405020304" pitchFamily="18" charset="0"/>
              </a:rPr>
              <a:t> The work done in bringing a charge from infinity to a point in an electric field.</a:t>
            </a:r>
          </a:p>
        </p:txBody>
      </p:sp>
      <p:sp>
        <p:nvSpPr>
          <p:cNvPr id="5" name="Rectangle 4">
            <a:extLst>
              <a:ext uri="{FF2B5EF4-FFF2-40B4-BE49-F238E27FC236}">
                <a16:creationId xmlns:a16="http://schemas.microsoft.com/office/drawing/2014/main" id="{D77725D9-8318-4E1E-B9CD-4DC088A7A986}"/>
              </a:ext>
            </a:extLst>
          </p:cNvPr>
          <p:cNvSpPr/>
          <p:nvPr/>
        </p:nvSpPr>
        <p:spPr>
          <a:xfrm>
            <a:off x="381000" y="1967329"/>
            <a:ext cx="8630478" cy="830997"/>
          </a:xfrm>
          <a:prstGeom prst="rect">
            <a:avLst/>
          </a:prstGeom>
        </p:spPr>
        <p:txBody>
          <a:bodyPr wrap="square">
            <a:spAutoFit/>
          </a:bodyPr>
          <a:lstStyle/>
          <a:p>
            <a:pPr algn="just">
              <a:spcBef>
                <a:spcPts val="180"/>
              </a:spcBef>
              <a:spcAft>
                <a:spcPts val="180"/>
              </a:spcAft>
            </a:pPr>
            <a:r>
              <a:rPr lang="en-US" sz="2400" b="1" dirty="0">
                <a:latin typeface="Times New Roman" panose="02020603050405020304" pitchFamily="18" charset="0"/>
                <a:ea typeface="Aptos"/>
                <a:cs typeface="Times New Roman" panose="02020603050405020304" pitchFamily="18" charset="0"/>
              </a:rPr>
              <a:t>Electric Potential Difference:</a:t>
            </a:r>
            <a:r>
              <a:rPr lang="en-US" sz="2400" dirty="0">
                <a:latin typeface="Times New Roman" panose="02020603050405020304" pitchFamily="18" charset="0"/>
                <a:ea typeface="Aptos"/>
                <a:cs typeface="Times New Roman" panose="02020603050405020304" pitchFamily="18" charset="0"/>
              </a:rPr>
              <a:t> The work done in moving a unit positive charge between two points in an electric field.</a:t>
            </a:r>
          </a:p>
        </p:txBody>
      </p:sp>
      <p:sp>
        <p:nvSpPr>
          <p:cNvPr id="12" name="Rectangle 18">
            <a:extLst>
              <a:ext uri="{FF2B5EF4-FFF2-40B4-BE49-F238E27FC236}">
                <a16:creationId xmlns:a16="http://schemas.microsoft.com/office/drawing/2014/main" id="{49A395F9-DAF0-426E-9214-DC82924C837D}"/>
              </a:ext>
            </a:extLst>
          </p:cNvPr>
          <p:cNvSpPr>
            <a:spLocks noChangeArrowheads="1"/>
          </p:cNvSpPr>
          <p:nvPr/>
        </p:nvSpPr>
        <p:spPr bwMode="auto">
          <a:xfrm>
            <a:off x="79513" y="2914531"/>
            <a:ext cx="53141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(b) </a:t>
            </a:r>
            <a:r>
              <a:rPr lang="en-US" altLang="en-US" sz="2400" kern="0" dirty="0">
                <a:solidFill>
                  <a:srgbClr val="080800"/>
                </a:solidFill>
                <a:cs typeface="Calibri" panose="020F0502020204030204" pitchFamily="34" charset="0"/>
              </a:rPr>
              <a:t>Electric Potential Energy Calculation</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30BD9AFC-405D-471D-B0B6-7F98D12A0562}"/>
                  </a:ext>
                </a:extLst>
              </p:cNvPr>
              <p:cNvSpPr/>
              <p:nvPr/>
            </p:nvSpPr>
            <p:spPr>
              <a:xfrm>
                <a:off x="1027043" y="3671689"/>
                <a:ext cx="6138251" cy="70993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𝑈</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9×</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9</m:t>
                              </m:r>
                            </m:sup>
                          </m:sSup>
                          <m:r>
                            <a:rPr lang="en-US" sz="2000">
                              <a:latin typeface="Cambria Math" panose="02040503050406030204" pitchFamily="18" charset="0"/>
                            </a:rPr>
                            <m:t>×2×</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−6</m:t>
                              </m:r>
                            </m:sup>
                          </m:sSup>
                          <m:r>
                            <a:rPr lang="en-US" sz="2000">
                              <a:latin typeface="Cambria Math" panose="02040503050406030204" pitchFamily="18" charset="0"/>
                            </a:rPr>
                            <m:t>×</m:t>
                          </m:r>
                          <m:d>
                            <m:dPr>
                              <m:ctrlPr>
                                <a:rPr lang="en-US" sz="2000" i="1">
                                  <a:latin typeface="Cambria Math" panose="02040503050406030204" pitchFamily="18" charset="0"/>
                                </a:rPr>
                              </m:ctrlPr>
                            </m:dPr>
                            <m:e>
                              <m:r>
                                <a:rPr lang="en-US" sz="2000">
                                  <a:latin typeface="Cambria Math" panose="02040503050406030204" pitchFamily="18" charset="0"/>
                                </a:rPr>
                                <m:t>−3×</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−6</m:t>
                                  </m:r>
                                </m:sup>
                              </m:sSup>
                            </m:e>
                          </m:d>
                        </m:num>
                        <m:den>
                          <m:r>
                            <a:rPr lang="en-US" sz="2000">
                              <a:latin typeface="Cambria Math" panose="02040503050406030204" pitchFamily="18" charset="0"/>
                            </a:rPr>
                            <m:t>0.1</m:t>
                          </m:r>
                        </m:den>
                      </m:f>
                      <m:r>
                        <a:rPr lang="en-US" sz="2000">
                          <a:latin typeface="Cambria Math" panose="02040503050406030204" pitchFamily="18" charset="0"/>
                        </a:rPr>
                        <m:t>=−0.54 </m:t>
                      </m:r>
                      <m:r>
                        <m:rPr>
                          <m:nor/>
                        </m:rPr>
                        <a:rPr lang="en-US" sz="2000" i="1">
                          <a:latin typeface="Cambria Math" panose="02040503050406030204" pitchFamily="18" charset="0"/>
                        </a:rPr>
                        <m:t>J</m:t>
                      </m:r>
                    </m:oMath>
                  </m:oMathPara>
                </a14:m>
                <a:endParaRPr lang="en-US" sz="2000" dirty="0"/>
              </a:p>
            </p:txBody>
          </p:sp>
        </mc:Choice>
        <mc:Fallback xmlns="">
          <p:sp>
            <p:nvSpPr>
              <p:cNvPr id="9" name="Rectangle 8">
                <a:extLst>
                  <a:ext uri="{FF2B5EF4-FFF2-40B4-BE49-F238E27FC236}">
                    <a16:creationId xmlns:a16="http://schemas.microsoft.com/office/drawing/2014/main" id="{30BD9AFC-405D-471D-B0B6-7F98D12A0562}"/>
                  </a:ext>
                </a:extLst>
              </p:cNvPr>
              <p:cNvSpPr>
                <a:spLocks noRot="1" noChangeAspect="1" noMove="1" noResize="1" noEditPoints="1" noAdjustHandles="1" noChangeArrowheads="1" noChangeShapeType="1" noTextEdit="1"/>
              </p:cNvSpPr>
              <p:nvPr/>
            </p:nvSpPr>
            <p:spPr>
              <a:xfrm>
                <a:off x="1027043" y="3671689"/>
                <a:ext cx="6138251" cy="709938"/>
              </a:xfrm>
              <a:prstGeom prst="rect">
                <a:avLst/>
              </a:prstGeom>
              <a:blipFill>
                <a:blip r:embed="rId2"/>
                <a:stretch>
                  <a:fillRect/>
                </a:stretch>
              </a:blipFill>
            </p:spPr>
            <p:txBody>
              <a:bodyPr/>
              <a:lstStyle/>
              <a:p>
                <a:r>
                  <a:rPr lang="en-US">
                    <a:noFill/>
                  </a:rPr>
                  <a:t> </a:t>
                </a:r>
              </a:p>
            </p:txBody>
          </p:sp>
        </mc:Fallback>
      </mc:AlternateContent>
      <p:sp>
        <p:nvSpPr>
          <p:cNvPr id="14" name="Rectangle 18">
            <a:extLst>
              <a:ext uri="{FF2B5EF4-FFF2-40B4-BE49-F238E27FC236}">
                <a16:creationId xmlns:a16="http://schemas.microsoft.com/office/drawing/2014/main" id="{2F912650-9F78-41E5-8730-D6AEB0D51F8C}"/>
              </a:ext>
            </a:extLst>
          </p:cNvPr>
          <p:cNvSpPr>
            <a:spLocks noChangeArrowheads="1"/>
          </p:cNvSpPr>
          <p:nvPr/>
        </p:nvSpPr>
        <p:spPr bwMode="auto">
          <a:xfrm>
            <a:off x="0" y="4446287"/>
            <a:ext cx="60696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(c) </a:t>
            </a:r>
            <a:r>
              <a:rPr lang="en-US" altLang="en-US" sz="2400" kern="0" dirty="0">
                <a:solidFill>
                  <a:srgbClr val="080800"/>
                </a:solidFill>
                <a:cs typeface="Calibri" panose="020F0502020204030204" pitchFamily="34" charset="0"/>
              </a:rPr>
              <a:t>Electric Potential difference Calculation</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2C31347F-A0E7-44C1-8FEE-0CE7FD302EBD}"/>
                  </a:ext>
                </a:extLst>
              </p:cNvPr>
              <p:cNvSpPr/>
              <p:nvPr/>
            </p:nvSpPr>
            <p:spPr>
              <a:xfrm>
                <a:off x="1027043" y="5038501"/>
                <a:ext cx="5284203" cy="566886"/>
              </a:xfrm>
              <a:prstGeom prst="rect">
                <a:avLst/>
              </a:prstGeom>
            </p:spPr>
            <p:txBody>
              <a:bodyPr wrap="none">
                <a:spAutoFit/>
              </a:bodyPr>
              <a:lstStyle/>
              <a:p>
                <a:pPr>
                  <a:spcBef>
                    <a:spcPts val="180"/>
                  </a:spcBef>
                  <a:spcAft>
                    <a:spcPts val="180"/>
                  </a:spcAft>
                </a:pPr>
                <a:r>
                  <a:rPr lang="en-US" sz="2000" dirty="0">
                    <a:latin typeface="Times New Roman" panose="02020603050405020304" pitchFamily="18" charset="0"/>
                    <a:ea typeface="Aptos"/>
                    <a:cs typeface="Times New Roman" panose="02020603050405020304" pitchFamily="18" charset="0"/>
                  </a:rPr>
                  <a:t>Potential at </a:t>
                </a:r>
                <a14:m>
                  <m:oMath xmlns:m="http://schemas.openxmlformats.org/officeDocument/2006/math">
                    <m:r>
                      <a:rPr lang="en-US" sz="2000" i="1">
                        <a:latin typeface="Cambria Math" panose="02040503050406030204" pitchFamily="18" charset="0"/>
                        <a:ea typeface="Aptos"/>
                        <a:cs typeface="Times New Roman" panose="02020603050405020304" pitchFamily="18" charset="0"/>
                      </a:rPr>
                      <m:t>0.05 </m:t>
                    </m:r>
                  </m:oMath>
                </a14:m>
                <a:r>
                  <a:rPr lang="en-US" sz="2000" dirty="0">
                    <a:latin typeface="Times New Roman" panose="02020603050405020304" pitchFamily="18" charset="0"/>
                    <a:ea typeface="Aptos"/>
                    <a:cs typeface="Times New Roman" panose="02020603050405020304" pitchFamily="18" charset="0"/>
                  </a:rPr>
                  <a:t>m: </a:t>
                </a:r>
                <a14:m>
                  <m:oMath xmlns:m="http://schemas.openxmlformats.org/officeDocument/2006/math">
                    <m:sSub>
                      <m:sSubPr>
                        <m:ctrlPr>
                          <a:rPr lang="en-US" sz="2000" i="1">
                            <a:latin typeface="Cambria Math" panose="02040503050406030204" pitchFamily="18" charset="0"/>
                            <a:ea typeface="Aptos"/>
                            <a:cs typeface="Times New Roman" panose="02020603050405020304" pitchFamily="18" charset="0"/>
                          </a:rPr>
                        </m:ctrlPr>
                      </m:sSubPr>
                      <m:e>
                        <m:r>
                          <a:rPr lang="en-US" sz="2000" i="1">
                            <a:latin typeface="Cambria Math" panose="02040503050406030204" pitchFamily="18" charset="0"/>
                            <a:ea typeface="Aptos"/>
                            <a:cs typeface="Times New Roman" panose="02020603050405020304" pitchFamily="18" charset="0"/>
                          </a:rPr>
                          <m:t>𝑉</m:t>
                        </m:r>
                      </m:e>
                      <m:sub>
                        <m:r>
                          <a:rPr lang="en-US" sz="2000" i="1">
                            <a:latin typeface="Cambria Math" panose="02040503050406030204" pitchFamily="18" charset="0"/>
                            <a:ea typeface="Aptos"/>
                            <a:cs typeface="Times New Roman" panose="02020603050405020304" pitchFamily="18" charset="0"/>
                          </a:rPr>
                          <m:t>1</m:t>
                        </m:r>
                      </m:sub>
                    </m:sSub>
                    <m:r>
                      <a:rPr lang="en-US" sz="2000">
                        <a:latin typeface="Cambria Math" panose="02040503050406030204" pitchFamily="18" charset="0"/>
                        <a:ea typeface="Aptos"/>
                        <a:cs typeface="Times New Roman" panose="02020603050405020304" pitchFamily="18" charset="0"/>
                      </a:rPr>
                      <m:t>=</m:t>
                    </m:r>
                    <m:f>
                      <m:fPr>
                        <m:ctrlPr>
                          <a:rPr lang="en-US" sz="2000" i="1">
                            <a:latin typeface="Cambria Math" panose="02040503050406030204" pitchFamily="18" charset="0"/>
                            <a:ea typeface="Aptos"/>
                            <a:cs typeface="Times New Roman" panose="02020603050405020304" pitchFamily="18" charset="0"/>
                          </a:rPr>
                        </m:ctrlPr>
                      </m:fPr>
                      <m:num>
                        <m:r>
                          <a:rPr lang="en-US" sz="2000" i="1">
                            <a:latin typeface="Cambria Math" panose="02040503050406030204" pitchFamily="18" charset="0"/>
                            <a:ea typeface="Aptos"/>
                            <a:cs typeface="Times New Roman" panose="02020603050405020304" pitchFamily="18" charset="0"/>
                          </a:rPr>
                          <m:t>1</m:t>
                        </m:r>
                      </m:num>
                      <m:den>
                        <m:r>
                          <a:rPr lang="en-US" sz="2000" i="1">
                            <a:latin typeface="Cambria Math" panose="02040503050406030204" pitchFamily="18" charset="0"/>
                            <a:ea typeface="Aptos"/>
                            <a:cs typeface="Times New Roman" panose="02020603050405020304" pitchFamily="18" charset="0"/>
                          </a:rPr>
                          <m:t>4</m:t>
                        </m:r>
                        <m:r>
                          <a:rPr lang="en-US" sz="2000" i="1">
                            <a:latin typeface="Cambria Math" panose="02040503050406030204" pitchFamily="18" charset="0"/>
                            <a:ea typeface="Aptos"/>
                            <a:cs typeface="Times New Roman" panose="02020603050405020304" pitchFamily="18" charset="0"/>
                          </a:rPr>
                          <m:t>𝜋</m:t>
                        </m:r>
                        <m:sSub>
                          <m:sSubPr>
                            <m:ctrlPr>
                              <a:rPr lang="en-US" sz="2000" i="1">
                                <a:latin typeface="Cambria Math" panose="02040503050406030204" pitchFamily="18" charset="0"/>
                                <a:ea typeface="Aptos"/>
                                <a:cs typeface="Times New Roman" panose="02020603050405020304" pitchFamily="18" charset="0"/>
                              </a:rPr>
                            </m:ctrlPr>
                          </m:sSubPr>
                          <m:e>
                            <m:r>
                              <a:rPr lang="en-US" sz="2000" i="1">
                                <a:latin typeface="Cambria Math" panose="02040503050406030204" pitchFamily="18" charset="0"/>
                                <a:ea typeface="Aptos"/>
                                <a:cs typeface="Times New Roman" panose="02020603050405020304" pitchFamily="18" charset="0"/>
                              </a:rPr>
                              <m:t>𝜖</m:t>
                            </m:r>
                          </m:e>
                          <m:sub>
                            <m:r>
                              <a:rPr lang="en-US" sz="2000" i="1">
                                <a:latin typeface="Cambria Math" panose="02040503050406030204" pitchFamily="18" charset="0"/>
                                <a:ea typeface="Aptos"/>
                                <a:cs typeface="Times New Roman" panose="02020603050405020304" pitchFamily="18" charset="0"/>
                              </a:rPr>
                              <m:t>0</m:t>
                            </m:r>
                          </m:sub>
                        </m:sSub>
                      </m:den>
                    </m:f>
                    <m:f>
                      <m:fPr>
                        <m:ctrlPr>
                          <a:rPr lang="en-US" sz="2000" i="1">
                            <a:latin typeface="Cambria Math" panose="02040503050406030204" pitchFamily="18" charset="0"/>
                            <a:ea typeface="Aptos"/>
                            <a:cs typeface="Times New Roman" panose="02020603050405020304" pitchFamily="18" charset="0"/>
                          </a:rPr>
                        </m:ctrlPr>
                      </m:fPr>
                      <m:num>
                        <m:r>
                          <a:rPr lang="en-US" sz="2000" b="0" i="1" smtClean="0">
                            <a:latin typeface="Cambria Math" panose="02040503050406030204" pitchFamily="18" charset="0"/>
                            <a:ea typeface="Aptos"/>
                            <a:cs typeface="Times New Roman" panose="02020603050405020304" pitchFamily="18" charset="0"/>
                          </a:rPr>
                          <m:t>𝑞</m:t>
                        </m:r>
                      </m:num>
                      <m:den>
                        <m:r>
                          <a:rPr lang="en-US" sz="2000" i="1">
                            <a:latin typeface="Cambria Math" panose="02040503050406030204" pitchFamily="18" charset="0"/>
                            <a:ea typeface="Aptos"/>
                            <a:cs typeface="Times New Roman" panose="02020603050405020304" pitchFamily="18" charset="0"/>
                          </a:rPr>
                          <m:t>0.05</m:t>
                        </m:r>
                      </m:den>
                    </m:f>
                    <m:r>
                      <a:rPr lang="en-US" sz="2000">
                        <a:latin typeface="Cambria Math" panose="02040503050406030204" pitchFamily="18" charset="0"/>
                        <a:ea typeface="Aptos"/>
                        <a:cs typeface="Times New Roman" panose="02020603050405020304" pitchFamily="18" charset="0"/>
                      </a:rPr>
                      <m:t>=</m:t>
                    </m:r>
                    <m:r>
                      <a:rPr lang="en-US" sz="2000" i="1">
                        <a:latin typeface="Cambria Math" panose="02040503050406030204" pitchFamily="18" charset="0"/>
                        <a:ea typeface="Aptos"/>
                        <a:cs typeface="Times New Roman" panose="02020603050405020304" pitchFamily="18" charset="0"/>
                      </a:rPr>
                      <m:t>3.6</m:t>
                    </m:r>
                    <m:r>
                      <a:rPr lang="en-US" sz="2000">
                        <a:latin typeface="Cambria Math" panose="02040503050406030204" pitchFamily="18" charset="0"/>
                        <a:ea typeface="Aptos"/>
                        <a:cs typeface="Times New Roman" panose="02020603050405020304" pitchFamily="18" charset="0"/>
                      </a:rPr>
                      <m:t>×</m:t>
                    </m:r>
                    <m:sSup>
                      <m:sSupPr>
                        <m:ctrlPr>
                          <a:rPr lang="en-US" sz="2000" i="1">
                            <a:latin typeface="Cambria Math" panose="02040503050406030204" pitchFamily="18" charset="0"/>
                            <a:ea typeface="Aptos"/>
                            <a:cs typeface="Times New Roman" panose="02020603050405020304" pitchFamily="18" charset="0"/>
                          </a:rPr>
                        </m:ctrlPr>
                      </m:sSupPr>
                      <m:e>
                        <m:r>
                          <a:rPr lang="en-US" sz="2000" i="1">
                            <a:latin typeface="Cambria Math" panose="02040503050406030204" pitchFamily="18" charset="0"/>
                            <a:ea typeface="Aptos"/>
                            <a:cs typeface="Times New Roman" panose="02020603050405020304" pitchFamily="18" charset="0"/>
                          </a:rPr>
                          <m:t>10</m:t>
                        </m:r>
                      </m:e>
                      <m:sup>
                        <m:r>
                          <a:rPr lang="en-US" sz="2000" i="1">
                            <a:latin typeface="Cambria Math" panose="02040503050406030204" pitchFamily="18" charset="0"/>
                            <a:ea typeface="Aptos"/>
                            <a:cs typeface="Times New Roman" panose="02020603050405020304" pitchFamily="18" charset="0"/>
                          </a:rPr>
                          <m:t>5</m:t>
                        </m:r>
                      </m:sup>
                    </m:sSup>
                    <m:r>
                      <a:rPr lang="en-US" sz="2000" i="1">
                        <a:latin typeface="Cambria Math" panose="02040503050406030204" pitchFamily="18" charset="0"/>
                        <a:ea typeface="Aptos"/>
                        <a:cs typeface="Times New Roman" panose="02020603050405020304" pitchFamily="18" charset="0"/>
                      </a:rPr>
                      <m:t> </m:t>
                    </m:r>
                  </m:oMath>
                </a14:m>
                <a:r>
                  <a:rPr lang="en-US" sz="2000" dirty="0">
                    <a:latin typeface="Times New Roman" panose="02020603050405020304" pitchFamily="18" charset="0"/>
                    <a:ea typeface="Aptos"/>
                    <a:cs typeface="Times New Roman" panose="02020603050405020304" pitchFamily="18" charset="0"/>
                  </a:rPr>
                  <a:t>V</a:t>
                </a:r>
              </a:p>
            </p:txBody>
          </p:sp>
        </mc:Choice>
        <mc:Fallback xmlns="">
          <p:sp>
            <p:nvSpPr>
              <p:cNvPr id="10" name="Rectangle 9">
                <a:extLst>
                  <a:ext uri="{FF2B5EF4-FFF2-40B4-BE49-F238E27FC236}">
                    <a16:creationId xmlns:a16="http://schemas.microsoft.com/office/drawing/2014/main" id="{2C31347F-A0E7-44C1-8FEE-0CE7FD302EBD}"/>
                  </a:ext>
                </a:extLst>
              </p:cNvPr>
              <p:cNvSpPr>
                <a:spLocks noRot="1" noChangeAspect="1" noMove="1" noResize="1" noEditPoints="1" noAdjustHandles="1" noChangeArrowheads="1" noChangeShapeType="1" noTextEdit="1"/>
              </p:cNvSpPr>
              <p:nvPr/>
            </p:nvSpPr>
            <p:spPr>
              <a:xfrm>
                <a:off x="1027043" y="5038501"/>
                <a:ext cx="5284203" cy="566886"/>
              </a:xfrm>
              <a:prstGeom prst="rect">
                <a:avLst/>
              </a:prstGeom>
              <a:blipFill>
                <a:blip r:embed="rId3"/>
                <a:stretch>
                  <a:fillRect l="-1153" r="-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3EAA605B-970B-4986-B726-F4AD7A5566EB}"/>
                  </a:ext>
                </a:extLst>
              </p:cNvPr>
              <p:cNvSpPr/>
              <p:nvPr/>
            </p:nvSpPr>
            <p:spPr>
              <a:xfrm>
                <a:off x="1031122" y="5685778"/>
                <a:ext cx="5038495" cy="566886"/>
              </a:xfrm>
              <a:prstGeom prst="rect">
                <a:avLst/>
              </a:prstGeom>
            </p:spPr>
            <p:txBody>
              <a:bodyPr wrap="none">
                <a:spAutoFit/>
              </a:bodyPr>
              <a:lstStyle/>
              <a:p>
                <a:pPr>
                  <a:spcBef>
                    <a:spcPts val="180"/>
                  </a:spcBef>
                  <a:spcAft>
                    <a:spcPts val="180"/>
                  </a:spcAft>
                </a:pPr>
                <a:r>
                  <a:rPr lang="en-US" sz="2000" dirty="0">
                    <a:latin typeface="Times New Roman" panose="02020603050405020304" pitchFamily="18" charset="0"/>
                    <a:ea typeface="Aptos"/>
                    <a:cs typeface="Times New Roman" panose="02020603050405020304" pitchFamily="18" charset="0"/>
                  </a:rPr>
                  <a:t>Potential at </a:t>
                </a:r>
                <a14:m>
                  <m:oMath xmlns:m="http://schemas.openxmlformats.org/officeDocument/2006/math">
                    <m:r>
                      <a:rPr lang="en-US" sz="2000" i="1">
                        <a:latin typeface="Cambria Math" panose="02040503050406030204" pitchFamily="18" charset="0"/>
                        <a:ea typeface="Aptos"/>
                        <a:cs typeface="Times New Roman" panose="02020603050405020304" pitchFamily="18" charset="0"/>
                      </a:rPr>
                      <m:t>0.2 </m:t>
                    </m:r>
                  </m:oMath>
                </a14:m>
                <a:r>
                  <a:rPr lang="en-US" sz="2000" dirty="0">
                    <a:latin typeface="Times New Roman" panose="02020603050405020304" pitchFamily="18" charset="0"/>
                    <a:ea typeface="Aptos"/>
                    <a:cs typeface="Times New Roman" panose="02020603050405020304" pitchFamily="18" charset="0"/>
                  </a:rPr>
                  <a:t>m: </a:t>
                </a:r>
                <a14:m>
                  <m:oMath xmlns:m="http://schemas.openxmlformats.org/officeDocument/2006/math">
                    <m:sSub>
                      <m:sSubPr>
                        <m:ctrlPr>
                          <a:rPr lang="en-US" sz="2000" i="1">
                            <a:latin typeface="Cambria Math" panose="02040503050406030204" pitchFamily="18" charset="0"/>
                            <a:ea typeface="Aptos"/>
                            <a:cs typeface="Times New Roman" panose="02020603050405020304" pitchFamily="18" charset="0"/>
                          </a:rPr>
                        </m:ctrlPr>
                      </m:sSubPr>
                      <m:e>
                        <m:r>
                          <a:rPr lang="en-US" sz="2000" i="1">
                            <a:latin typeface="Cambria Math" panose="02040503050406030204" pitchFamily="18" charset="0"/>
                            <a:ea typeface="Aptos"/>
                            <a:cs typeface="Times New Roman" panose="02020603050405020304" pitchFamily="18" charset="0"/>
                          </a:rPr>
                          <m:t>𝑉</m:t>
                        </m:r>
                      </m:e>
                      <m:sub>
                        <m:r>
                          <a:rPr lang="en-US" sz="2000" i="1">
                            <a:latin typeface="Cambria Math" panose="02040503050406030204" pitchFamily="18" charset="0"/>
                            <a:ea typeface="Aptos"/>
                            <a:cs typeface="Times New Roman" panose="02020603050405020304" pitchFamily="18" charset="0"/>
                          </a:rPr>
                          <m:t>2</m:t>
                        </m:r>
                      </m:sub>
                    </m:sSub>
                    <m:r>
                      <a:rPr lang="en-US" sz="2000">
                        <a:latin typeface="Cambria Math" panose="02040503050406030204" pitchFamily="18" charset="0"/>
                        <a:ea typeface="Aptos"/>
                        <a:cs typeface="Times New Roman" panose="02020603050405020304" pitchFamily="18" charset="0"/>
                      </a:rPr>
                      <m:t>=</m:t>
                    </m:r>
                    <m:f>
                      <m:fPr>
                        <m:ctrlPr>
                          <a:rPr lang="en-US" sz="2000" i="1">
                            <a:latin typeface="Cambria Math" panose="02040503050406030204" pitchFamily="18" charset="0"/>
                            <a:ea typeface="Aptos"/>
                            <a:cs typeface="Times New Roman" panose="02020603050405020304" pitchFamily="18" charset="0"/>
                          </a:rPr>
                        </m:ctrlPr>
                      </m:fPr>
                      <m:num>
                        <m:r>
                          <a:rPr lang="en-US" sz="2000" i="1">
                            <a:latin typeface="Cambria Math" panose="02040503050406030204" pitchFamily="18" charset="0"/>
                            <a:ea typeface="Aptos"/>
                            <a:cs typeface="Times New Roman" panose="02020603050405020304" pitchFamily="18" charset="0"/>
                          </a:rPr>
                          <m:t>1</m:t>
                        </m:r>
                      </m:num>
                      <m:den>
                        <m:r>
                          <a:rPr lang="en-US" sz="2000" i="1">
                            <a:latin typeface="Cambria Math" panose="02040503050406030204" pitchFamily="18" charset="0"/>
                            <a:ea typeface="Aptos"/>
                            <a:cs typeface="Times New Roman" panose="02020603050405020304" pitchFamily="18" charset="0"/>
                          </a:rPr>
                          <m:t>4</m:t>
                        </m:r>
                        <m:r>
                          <a:rPr lang="en-US" sz="2000" i="1">
                            <a:latin typeface="Cambria Math" panose="02040503050406030204" pitchFamily="18" charset="0"/>
                            <a:ea typeface="Aptos"/>
                            <a:cs typeface="Times New Roman" panose="02020603050405020304" pitchFamily="18" charset="0"/>
                          </a:rPr>
                          <m:t>𝜋</m:t>
                        </m:r>
                        <m:sSub>
                          <m:sSubPr>
                            <m:ctrlPr>
                              <a:rPr lang="en-US" sz="2000" i="1">
                                <a:latin typeface="Cambria Math" panose="02040503050406030204" pitchFamily="18" charset="0"/>
                                <a:ea typeface="Aptos"/>
                                <a:cs typeface="Times New Roman" panose="02020603050405020304" pitchFamily="18" charset="0"/>
                              </a:rPr>
                            </m:ctrlPr>
                          </m:sSubPr>
                          <m:e>
                            <m:r>
                              <a:rPr lang="en-US" sz="2000" i="1">
                                <a:latin typeface="Cambria Math" panose="02040503050406030204" pitchFamily="18" charset="0"/>
                                <a:ea typeface="Aptos"/>
                                <a:cs typeface="Times New Roman" panose="02020603050405020304" pitchFamily="18" charset="0"/>
                              </a:rPr>
                              <m:t>𝜖</m:t>
                            </m:r>
                          </m:e>
                          <m:sub>
                            <m:r>
                              <a:rPr lang="en-US" sz="2000" i="1">
                                <a:latin typeface="Cambria Math" panose="02040503050406030204" pitchFamily="18" charset="0"/>
                                <a:ea typeface="Aptos"/>
                                <a:cs typeface="Times New Roman" panose="02020603050405020304" pitchFamily="18" charset="0"/>
                              </a:rPr>
                              <m:t>0</m:t>
                            </m:r>
                          </m:sub>
                        </m:sSub>
                      </m:den>
                    </m:f>
                    <m:f>
                      <m:fPr>
                        <m:ctrlPr>
                          <a:rPr lang="en-US" sz="2000" i="1">
                            <a:latin typeface="Cambria Math" panose="02040503050406030204" pitchFamily="18" charset="0"/>
                            <a:ea typeface="Aptos"/>
                            <a:cs typeface="Times New Roman" panose="02020603050405020304" pitchFamily="18" charset="0"/>
                          </a:rPr>
                        </m:ctrlPr>
                      </m:fPr>
                      <m:num>
                        <m:sSub>
                          <m:sSubPr>
                            <m:ctrlPr>
                              <a:rPr lang="en-US" sz="2000" i="1">
                                <a:latin typeface="Cambria Math" panose="02040503050406030204" pitchFamily="18" charset="0"/>
                                <a:ea typeface="Aptos"/>
                                <a:cs typeface="Times New Roman" panose="02020603050405020304" pitchFamily="18" charset="0"/>
                              </a:rPr>
                            </m:ctrlPr>
                          </m:sSubPr>
                          <m:e>
                            <m:r>
                              <a:rPr lang="en-US" sz="2000" b="0" i="1" smtClean="0">
                                <a:latin typeface="Cambria Math" panose="02040503050406030204" pitchFamily="18" charset="0"/>
                                <a:ea typeface="Aptos"/>
                                <a:cs typeface="Times New Roman" panose="02020603050405020304" pitchFamily="18" charset="0"/>
                              </a:rPr>
                              <m:t>𝑞</m:t>
                            </m:r>
                          </m:e>
                          <m:sub>
                            <m:r>
                              <a:rPr lang="en-US" sz="2000" i="1">
                                <a:latin typeface="Cambria Math" panose="02040503050406030204" pitchFamily="18" charset="0"/>
                                <a:ea typeface="Aptos"/>
                                <a:cs typeface="Times New Roman" panose="02020603050405020304" pitchFamily="18" charset="0"/>
                              </a:rPr>
                              <m:t>1</m:t>
                            </m:r>
                          </m:sub>
                        </m:sSub>
                      </m:num>
                      <m:den>
                        <m:r>
                          <a:rPr lang="en-US" sz="2000" i="1">
                            <a:latin typeface="Cambria Math" panose="02040503050406030204" pitchFamily="18" charset="0"/>
                            <a:ea typeface="Aptos"/>
                            <a:cs typeface="Times New Roman" panose="02020603050405020304" pitchFamily="18" charset="0"/>
                          </a:rPr>
                          <m:t>0.2</m:t>
                        </m:r>
                      </m:den>
                    </m:f>
                    <m:r>
                      <a:rPr lang="en-US" sz="2000">
                        <a:latin typeface="Cambria Math" panose="02040503050406030204" pitchFamily="18" charset="0"/>
                        <a:ea typeface="Aptos"/>
                        <a:cs typeface="Times New Roman" panose="02020603050405020304" pitchFamily="18" charset="0"/>
                      </a:rPr>
                      <m:t>=</m:t>
                    </m:r>
                    <m:r>
                      <a:rPr lang="en-US" sz="2000" i="1">
                        <a:latin typeface="Cambria Math" panose="02040503050406030204" pitchFamily="18" charset="0"/>
                        <a:ea typeface="Aptos"/>
                        <a:cs typeface="Times New Roman" panose="02020603050405020304" pitchFamily="18" charset="0"/>
                      </a:rPr>
                      <m:t>0.9</m:t>
                    </m:r>
                    <m:r>
                      <a:rPr lang="en-US" sz="2000">
                        <a:latin typeface="Cambria Math" panose="02040503050406030204" pitchFamily="18" charset="0"/>
                        <a:ea typeface="Aptos"/>
                        <a:cs typeface="Times New Roman" panose="02020603050405020304" pitchFamily="18" charset="0"/>
                      </a:rPr>
                      <m:t>×</m:t>
                    </m:r>
                    <m:sSup>
                      <m:sSupPr>
                        <m:ctrlPr>
                          <a:rPr lang="en-US" sz="2000" i="1">
                            <a:latin typeface="Cambria Math" panose="02040503050406030204" pitchFamily="18" charset="0"/>
                            <a:ea typeface="Aptos"/>
                            <a:cs typeface="Times New Roman" panose="02020603050405020304" pitchFamily="18" charset="0"/>
                          </a:rPr>
                        </m:ctrlPr>
                      </m:sSupPr>
                      <m:e>
                        <m:r>
                          <a:rPr lang="en-US" sz="2000" i="1">
                            <a:latin typeface="Cambria Math" panose="02040503050406030204" pitchFamily="18" charset="0"/>
                            <a:ea typeface="Aptos"/>
                            <a:cs typeface="Times New Roman" panose="02020603050405020304" pitchFamily="18" charset="0"/>
                          </a:rPr>
                          <m:t>10</m:t>
                        </m:r>
                      </m:e>
                      <m:sup>
                        <m:r>
                          <a:rPr lang="en-US" sz="2000" i="1">
                            <a:latin typeface="Cambria Math" panose="02040503050406030204" pitchFamily="18" charset="0"/>
                            <a:ea typeface="Aptos"/>
                            <a:cs typeface="Times New Roman" panose="02020603050405020304" pitchFamily="18" charset="0"/>
                          </a:rPr>
                          <m:t>5</m:t>
                        </m:r>
                      </m:sup>
                    </m:sSup>
                    <m:r>
                      <a:rPr lang="en-US" sz="2000" i="1">
                        <a:latin typeface="Cambria Math" panose="02040503050406030204" pitchFamily="18" charset="0"/>
                        <a:ea typeface="Aptos"/>
                        <a:cs typeface="Times New Roman" panose="02020603050405020304" pitchFamily="18" charset="0"/>
                      </a:rPr>
                      <m:t> </m:t>
                    </m:r>
                  </m:oMath>
                </a14:m>
                <a:r>
                  <a:rPr lang="en-US" sz="2000" dirty="0">
                    <a:latin typeface="Times New Roman" panose="02020603050405020304" pitchFamily="18" charset="0"/>
                    <a:ea typeface="Aptos"/>
                    <a:cs typeface="Times New Roman" panose="02020603050405020304" pitchFamily="18" charset="0"/>
                  </a:rPr>
                  <a:t>V</a:t>
                </a:r>
              </a:p>
            </p:txBody>
          </p:sp>
        </mc:Choice>
        <mc:Fallback xmlns="">
          <p:sp>
            <p:nvSpPr>
              <p:cNvPr id="11" name="Rectangle 10">
                <a:extLst>
                  <a:ext uri="{FF2B5EF4-FFF2-40B4-BE49-F238E27FC236}">
                    <a16:creationId xmlns:a16="http://schemas.microsoft.com/office/drawing/2014/main" id="{3EAA605B-970B-4986-B726-F4AD7A5566EB}"/>
                  </a:ext>
                </a:extLst>
              </p:cNvPr>
              <p:cNvSpPr>
                <a:spLocks noRot="1" noChangeAspect="1" noMove="1" noResize="1" noEditPoints="1" noAdjustHandles="1" noChangeArrowheads="1" noChangeShapeType="1" noTextEdit="1"/>
              </p:cNvSpPr>
              <p:nvPr/>
            </p:nvSpPr>
            <p:spPr>
              <a:xfrm>
                <a:off x="1031122" y="5685778"/>
                <a:ext cx="5038495" cy="566886"/>
              </a:xfrm>
              <a:prstGeom prst="rect">
                <a:avLst/>
              </a:prstGeom>
              <a:blipFill>
                <a:blip r:embed="rId4"/>
                <a:stretch>
                  <a:fillRect l="-1209" r="-3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031F9974-8890-4442-8577-28F5F7BE87F8}"/>
                  </a:ext>
                </a:extLst>
              </p:cNvPr>
              <p:cNvSpPr/>
              <p:nvPr/>
            </p:nvSpPr>
            <p:spPr>
              <a:xfrm>
                <a:off x="1027043" y="6333055"/>
                <a:ext cx="5439181" cy="403637"/>
              </a:xfrm>
              <a:prstGeom prst="rect">
                <a:avLst/>
              </a:prstGeom>
            </p:spPr>
            <p:txBody>
              <a:bodyPr wrap="none">
                <a:spAutoFit/>
              </a:bodyPr>
              <a:lstStyle/>
              <a:p>
                <a:pPr>
                  <a:spcBef>
                    <a:spcPts val="180"/>
                  </a:spcBef>
                  <a:spcAft>
                    <a:spcPts val="180"/>
                  </a:spcAft>
                </a:pPr>
                <a:r>
                  <a:rPr lang="en-US" sz="2000" dirty="0">
                    <a:latin typeface="Times New Roman" panose="02020603050405020304" pitchFamily="18" charset="0"/>
                    <a:ea typeface="Aptos"/>
                    <a:cs typeface="Times New Roman" panose="02020603050405020304" pitchFamily="18" charset="0"/>
                  </a:rPr>
                  <a:t>Potential Difference: </a:t>
                </a:r>
                <a14:m>
                  <m:oMath xmlns:m="http://schemas.openxmlformats.org/officeDocument/2006/math">
                    <m:r>
                      <a:rPr lang="en-US" sz="2000" i="1">
                        <a:latin typeface="Cambria Math" panose="02040503050406030204" pitchFamily="18" charset="0"/>
                        <a:ea typeface="Aptos"/>
                        <a:cs typeface="Times New Roman" panose="02020603050405020304" pitchFamily="18" charset="0"/>
                      </a:rPr>
                      <m:t>𝛥</m:t>
                    </m:r>
                    <m:r>
                      <a:rPr lang="en-US" sz="2000" i="1">
                        <a:latin typeface="Cambria Math" panose="02040503050406030204" pitchFamily="18" charset="0"/>
                        <a:ea typeface="Aptos"/>
                        <a:cs typeface="Times New Roman" panose="02020603050405020304" pitchFamily="18" charset="0"/>
                      </a:rPr>
                      <m:t>𝑉</m:t>
                    </m:r>
                    <m:r>
                      <a:rPr lang="en-US" sz="2000">
                        <a:latin typeface="Cambria Math" panose="02040503050406030204" pitchFamily="18" charset="0"/>
                        <a:ea typeface="Aptos"/>
                        <a:cs typeface="Times New Roman" panose="02020603050405020304" pitchFamily="18" charset="0"/>
                      </a:rPr>
                      <m:t>=</m:t>
                    </m:r>
                    <m:sSub>
                      <m:sSubPr>
                        <m:ctrlPr>
                          <a:rPr lang="en-US" sz="2000" i="1">
                            <a:latin typeface="Cambria Math" panose="02040503050406030204" pitchFamily="18" charset="0"/>
                            <a:ea typeface="Aptos"/>
                            <a:cs typeface="Times New Roman" panose="02020603050405020304" pitchFamily="18" charset="0"/>
                          </a:rPr>
                        </m:ctrlPr>
                      </m:sSubPr>
                      <m:e>
                        <m:r>
                          <a:rPr lang="en-US" sz="2000" i="1">
                            <a:latin typeface="Cambria Math" panose="02040503050406030204" pitchFamily="18" charset="0"/>
                            <a:ea typeface="Aptos"/>
                            <a:cs typeface="Times New Roman" panose="02020603050405020304" pitchFamily="18" charset="0"/>
                          </a:rPr>
                          <m:t>𝑉</m:t>
                        </m:r>
                      </m:e>
                      <m:sub>
                        <m:r>
                          <a:rPr lang="en-US" sz="2000" i="1">
                            <a:latin typeface="Cambria Math" panose="02040503050406030204" pitchFamily="18" charset="0"/>
                            <a:ea typeface="Aptos"/>
                            <a:cs typeface="Times New Roman" panose="02020603050405020304" pitchFamily="18" charset="0"/>
                          </a:rPr>
                          <m:t>1</m:t>
                        </m:r>
                      </m:sub>
                    </m:sSub>
                    <m:r>
                      <a:rPr lang="en-US" sz="2000" i="1">
                        <a:latin typeface="Cambria Math" panose="02040503050406030204" pitchFamily="18" charset="0"/>
                        <a:ea typeface="Aptos"/>
                        <a:cs typeface="Times New Roman" panose="02020603050405020304" pitchFamily="18" charset="0"/>
                      </a:rPr>
                      <m:t>−</m:t>
                    </m:r>
                    <m:sSub>
                      <m:sSubPr>
                        <m:ctrlPr>
                          <a:rPr lang="en-US" sz="2000" i="1">
                            <a:latin typeface="Cambria Math" panose="02040503050406030204" pitchFamily="18" charset="0"/>
                            <a:ea typeface="Aptos"/>
                            <a:cs typeface="Times New Roman" panose="02020603050405020304" pitchFamily="18" charset="0"/>
                          </a:rPr>
                        </m:ctrlPr>
                      </m:sSubPr>
                      <m:e>
                        <m:r>
                          <a:rPr lang="en-US" sz="2000" i="1">
                            <a:latin typeface="Cambria Math" panose="02040503050406030204" pitchFamily="18" charset="0"/>
                            <a:ea typeface="Aptos"/>
                            <a:cs typeface="Times New Roman" panose="02020603050405020304" pitchFamily="18" charset="0"/>
                          </a:rPr>
                          <m:t>𝑉</m:t>
                        </m:r>
                      </m:e>
                      <m:sub>
                        <m:r>
                          <a:rPr lang="en-US" sz="2000" i="1">
                            <a:latin typeface="Cambria Math" panose="02040503050406030204" pitchFamily="18" charset="0"/>
                            <a:ea typeface="Aptos"/>
                            <a:cs typeface="Times New Roman" panose="02020603050405020304" pitchFamily="18" charset="0"/>
                          </a:rPr>
                          <m:t>2</m:t>
                        </m:r>
                      </m:sub>
                    </m:sSub>
                    <m:r>
                      <a:rPr lang="en-US" sz="2000">
                        <a:latin typeface="Cambria Math" panose="02040503050406030204" pitchFamily="18" charset="0"/>
                        <a:ea typeface="Aptos"/>
                        <a:cs typeface="Times New Roman" panose="02020603050405020304" pitchFamily="18" charset="0"/>
                      </a:rPr>
                      <m:t>=</m:t>
                    </m:r>
                    <m:r>
                      <a:rPr lang="en-US" sz="2000" i="1">
                        <a:latin typeface="Cambria Math" panose="02040503050406030204" pitchFamily="18" charset="0"/>
                        <a:ea typeface="Aptos"/>
                        <a:cs typeface="Times New Roman" panose="02020603050405020304" pitchFamily="18" charset="0"/>
                      </a:rPr>
                      <m:t>2.7</m:t>
                    </m:r>
                    <m:r>
                      <a:rPr lang="en-US" sz="2000">
                        <a:latin typeface="Cambria Math" panose="02040503050406030204" pitchFamily="18" charset="0"/>
                        <a:ea typeface="Aptos"/>
                        <a:cs typeface="Times New Roman" panose="02020603050405020304" pitchFamily="18" charset="0"/>
                      </a:rPr>
                      <m:t>×</m:t>
                    </m:r>
                    <m:sSup>
                      <m:sSupPr>
                        <m:ctrlPr>
                          <a:rPr lang="en-US" sz="2000" i="1">
                            <a:latin typeface="Cambria Math" panose="02040503050406030204" pitchFamily="18" charset="0"/>
                            <a:ea typeface="Aptos"/>
                            <a:cs typeface="Times New Roman" panose="02020603050405020304" pitchFamily="18" charset="0"/>
                          </a:rPr>
                        </m:ctrlPr>
                      </m:sSupPr>
                      <m:e>
                        <m:r>
                          <a:rPr lang="en-US" sz="2000" i="1">
                            <a:latin typeface="Cambria Math" panose="02040503050406030204" pitchFamily="18" charset="0"/>
                            <a:ea typeface="Aptos"/>
                            <a:cs typeface="Times New Roman" panose="02020603050405020304" pitchFamily="18" charset="0"/>
                          </a:rPr>
                          <m:t>10</m:t>
                        </m:r>
                      </m:e>
                      <m:sup>
                        <m:r>
                          <a:rPr lang="en-US" sz="2000" i="1">
                            <a:latin typeface="Cambria Math" panose="02040503050406030204" pitchFamily="18" charset="0"/>
                            <a:ea typeface="Aptos"/>
                            <a:cs typeface="Times New Roman" panose="02020603050405020304" pitchFamily="18" charset="0"/>
                          </a:rPr>
                          <m:t>5</m:t>
                        </m:r>
                      </m:sup>
                    </m:sSup>
                    <m:r>
                      <a:rPr lang="en-US" sz="2000" i="1">
                        <a:latin typeface="Cambria Math" panose="02040503050406030204" pitchFamily="18" charset="0"/>
                        <a:ea typeface="Aptos"/>
                        <a:cs typeface="Times New Roman" panose="02020603050405020304" pitchFamily="18" charset="0"/>
                      </a:rPr>
                      <m:t> </m:t>
                    </m:r>
                  </m:oMath>
                </a14:m>
                <a:r>
                  <a:rPr lang="en-US" sz="2000" dirty="0">
                    <a:latin typeface="Times New Roman" panose="02020603050405020304" pitchFamily="18" charset="0"/>
                    <a:ea typeface="Aptos"/>
                    <a:cs typeface="Times New Roman" panose="02020603050405020304" pitchFamily="18" charset="0"/>
                  </a:rPr>
                  <a:t>V</a:t>
                </a:r>
              </a:p>
            </p:txBody>
          </p:sp>
        </mc:Choice>
        <mc:Fallback xmlns="">
          <p:sp>
            <p:nvSpPr>
              <p:cNvPr id="13" name="Rectangle 12">
                <a:extLst>
                  <a:ext uri="{FF2B5EF4-FFF2-40B4-BE49-F238E27FC236}">
                    <a16:creationId xmlns:a16="http://schemas.microsoft.com/office/drawing/2014/main" id="{031F9974-8890-4442-8577-28F5F7BE87F8}"/>
                  </a:ext>
                </a:extLst>
              </p:cNvPr>
              <p:cNvSpPr>
                <a:spLocks noRot="1" noChangeAspect="1" noMove="1" noResize="1" noEditPoints="1" noAdjustHandles="1" noChangeArrowheads="1" noChangeShapeType="1" noTextEdit="1"/>
              </p:cNvSpPr>
              <p:nvPr/>
            </p:nvSpPr>
            <p:spPr>
              <a:xfrm>
                <a:off x="1027043" y="6333055"/>
                <a:ext cx="5439181" cy="403637"/>
              </a:xfrm>
              <a:prstGeom prst="rect">
                <a:avLst/>
              </a:prstGeom>
              <a:blipFill>
                <a:blip r:embed="rId5"/>
                <a:stretch>
                  <a:fillRect l="-1120" t="-7576" r="-112"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0CA4AF3A-771E-4133-8A8D-8BA08813F615}"/>
                  </a:ext>
                </a:extLst>
              </p:cNvPr>
              <p:cNvSpPr/>
              <p:nvPr/>
            </p:nvSpPr>
            <p:spPr>
              <a:xfrm>
                <a:off x="5503362" y="2865350"/>
                <a:ext cx="1843902" cy="7227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solidFill>
                            <a:prstClr val="black"/>
                          </a:solidFill>
                          <a:latin typeface="Cambria Math" panose="02040503050406030204" pitchFamily="18" charset="0"/>
                        </a:rPr>
                        <m:t>𝑈</m:t>
                      </m:r>
                      <m:r>
                        <a:rPr lang="en-US" sz="2000">
                          <a:solidFill>
                            <a:prstClr val="black"/>
                          </a:solidFill>
                          <a:latin typeface="Cambria Math" panose="02040503050406030204" pitchFamily="18" charset="0"/>
                        </a:rPr>
                        <m:t>=</m:t>
                      </m:r>
                      <m:f>
                        <m:fPr>
                          <m:ctrlPr>
                            <a:rPr lang="en-US" sz="2000" i="1">
                              <a:solidFill>
                                <a:prstClr val="black"/>
                              </a:solidFill>
                              <a:latin typeface="Cambria Math" panose="02040503050406030204" pitchFamily="18" charset="0"/>
                            </a:rPr>
                          </m:ctrlPr>
                        </m:fPr>
                        <m:num>
                          <m:r>
                            <a:rPr lang="en-US" sz="2000">
                              <a:solidFill>
                                <a:prstClr val="black"/>
                              </a:solidFill>
                              <a:latin typeface="Cambria Math" panose="02040503050406030204" pitchFamily="18" charset="0"/>
                            </a:rPr>
                            <m:t>1</m:t>
                          </m:r>
                        </m:num>
                        <m:den>
                          <m:r>
                            <a:rPr lang="en-US" sz="2000">
                              <a:solidFill>
                                <a:prstClr val="black"/>
                              </a:solidFill>
                              <a:latin typeface="Cambria Math" panose="02040503050406030204" pitchFamily="18" charset="0"/>
                            </a:rPr>
                            <m:t>4</m:t>
                          </m:r>
                          <m:r>
                            <a:rPr lang="en-US" sz="2000" i="1">
                              <a:solidFill>
                                <a:prstClr val="black"/>
                              </a:solidFill>
                              <a:latin typeface="Cambria Math" panose="02040503050406030204" pitchFamily="18" charset="0"/>
                            </a:rPr>
                            <m:t>𝜋</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𝜖</m:t>
                              </m:r>
                            </m:e>
                            <m:sub>
                              <m:r>
                                <a:rPr lang="en-US" sz="2000">
                                  <a:solidFill>
                                    <a:prstClr val="black"/>
                                  </a:solidFill>
                                  <a:latin typeface="Cambria Math" panose="02040503050406030204" pitchFamily="18" charset="0"/>
                                </a:rPr>
                                <m:t>0</m:t>
                              </m:r>
                            </m:sub>
                          </m:sSub>
                        </m:den>
                      </m:f>
                      <m:f>
                        <m:fPr>
                          <m:ctrlPr>
                            <a:rPr lang="en-US" sz="2000" i="1">
                              <a:solidFill>
                                <a:prstClr val="black"/>
                              </a:solidFill>
                              <a:latin typeface="Cambria Math" panose="02040503050406030204" pitchFamily="18" charset="0"/>
                            </a:rPr>
                          </m:ctrlPr>
                        </m:fPr>
                        <m:num>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𝑞</m:t>
                              </m:r>
                            </m:e>
                            <m:sub>
                              <m:r>
                                <a:rPr lang="en-US" sz="2000">
                                  <a:solidFill>
                                    <a:prstClr val="black"/>
                                  </a:solidFill>
                                  <a:latin typeface="Cambria Math" panose="02040503050406030204" pitchFamily="18" charset="0"/>
                                </a:rPr>
                                <m:t>1</m:t>
                              </m:r>
                            </m:sub>
                          </m:sSub>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𝑞</m:t>
                              </m:r>
                            </m:e>
                            <m:sub>
                              <m:r>
                                <a:rPr lang="en-US" sz="2000">
                                  <a:solidFill>
                                    <a:prstClr val="black"/>
                                  </a:solidFill>
                                  <a:latin typeface="Cambria Math" panose="02040503050406030204" pitchFamily="18" charset="0"/>
                                </a:rPr>
                                <m:t>2</m:t>
                              </m:r>
                            </m:sub>
                          </m:sSub>
                        </m:num>
                        <m:den>
                          <m:r>
                            <a:rPr lang="en-US" sz="2000" i="1">
                              <a:solidFill>
                                <a:prstClr val="black"/>
                              </a:solidFill>
                              <a:latin typeface="Cambria Math" panose="02040503050406030204" pitchFamily="18" charset="0"/>
                            </a:rPr>
                            <m:t>𝑟</m:t>
                          </m:r>
                        </m:den>
                      </m:f>
                    </m:oMath>
                  </m:oMathPara>
                </a14:m>
                <a:endParaRPr lang="en-US" dirty="0"/>
              </a:p>
            </p:txBody>
          </p:sp>
        </mc:Choice>
        <mc:Fallback xmlns="">
          <p:sp>
            <p:nvSpPr>
              <p:cNvPr id="15" name="Rectangle 14">
                <a:extLst>
                  <a:ext uri="{FF2B5EF4-FFF2-40B4-BE49-F238E27FC236}">
                    <a16:creationId xmlns:a16="http://schemas.microsoft.com/office/drawing/2014/main" id="{0CA4AF3A-771E-4133-8A8D-8BA08813F615}"/>
                  </a:ext>
                </a:extLst>
              </p:cNvPr>
              <p:cNvSpPr>
                <a:spLocks noRot="1" noChangeAspect="1" noMove="1" noResize="1" noEditPoints="1" noAdjustHandles="1" noChangeArrowheads="1" noChangeShapeType="1" noTextEdit="1"/>
              </p:cNvSpPr>
              <p:nvPr/>
            </p:nvSpPr>
            <p:spPr>
              <a:xfrm>
                <a:off x="5503362" y="2865350"/>
                <a:ext cx="1843902" cy="72276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E82CCB8C-B87E-4EC1-9696-9D05A4E01766}"/>
                  </a:ext>
                </a:extLst>
              </p:cNvPr>
              <p:cNvSpPr/>
              <p:nvPr/>
            </p:nvSpPr>
            <p:spPr>
              <a:xfrm>
                <a:off x="5727432" y="4315739"/>
                <a:ext cx="1477584" cy="7227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0" i="1" smtClean="0">
                          <a:solidFill>
                            <a:prstClr val="black"/>
                          </a:solidFill>
                          <a:latin typeface="Cambria Math" panose="02040503050406030204" pitchFamily="18" charset="0"/>
                          <a:ea typeface="Aptos"/>
                          <a:cs typeface="Times New Roman" panose="02020603050405020304" pitchFamily="18" charset="0"/>
                        </a:rPr>
                        <m:t>𝑉</m:t>
                      </m:r>
                      <m:r>
                        <a:rPr lang="en-US" sz="2000">
                          <a:solidFill>
                            <a:prstClr val="black"/>
                          </a:solidFill>
                          <a:latin typeface="Cambria Math" panose="02040503050406030204" pitchFamily="18" charset="0"/>
                          <a:ea typeface="Aptos"/>
                          <a:cs typeface="Times New Roman" panose="02020603050405020304" pitchFamily="18" charset="0"/>
                        </a:rPr>
                        <m:t>=</m:t>
                      </m:r>
                      <m:f>
                        <m:fPr>
                          <m:ctrlPr>
                            <a:rPr lang="en-US" sz="2000" i="1">
                              <a:solidFill>
                                <a:prstClr val="black"/>
                              </a:solidFill>
                              <a:latin typeface="Cambria Math" panose="02040503050406030204" pitchFamily="18" charset="0"/>
                              <a:ea typeface="Aptos"/>
                              <a:cs typeface="Times New Roman" panose="02020603050405020304" pitchFamily="18" charset="0"/>
                            </a:rPr>
                          </m:ctrlPr>
                        </m:fPr>
                        <m:num>
                          <m:r>
                            <a:rPr lang="en-US" sz="2000" i="1">
                              <a:solidFill>
                                <a:prstClr val="black"/>
                              </a:solidFill>
                              <a:latin typeface="Cambria Math" panose="02040503050406030204" pitchFamily="18" charset="0"/>
                              <a:ea typeface="Aptos"/>
                              <a:cs typeface="Times New Roman" panose="02020603050405020304" pitchFamily="18" charset="0"/>
                            </a:rPr>
                            <m:t>1</m:t>
                          </m:r>
                        </m:num>
                        <m:den>
                          <m:r>
                            <a:rPr lang="en-US" sz="2000" i="1">
                              <a:solidFill>
                                <a:prstClr val="black"/>
                              </a:solidFill>
                              <a:latin typeface="Cambria Math" panose="02040503050406030204" pitchFamily="18" charset="0"/>
                              <a:ea typeface="Aptos"/>
                              <a:cs typeface="Times New Roman" panose="02020603050405020304" pitchFamily="18" charset="0"/>
                            </a:rPr>
                            <m:t>4</m:t>
                          </m:r>
                          <m:r>
                            <a:rPr lang="en-US" sz="2000" i="1">
                              <a:solidFill>
                                <a:prstClr val="black"/>
                              </a:solidFill>
                              <a:latin typeface="Cambria Math" panose="02040503050406030204" pitchFamily="18" charset="0"/>
                              <a:ea typeface="Aptos"/>
                              <a:cs typeface="Times New Roman" panose="02020603050405020304" pitchFamily="18" charset="0"/>
                            </a:rPr>
                            <m:t>𝜋</m:t>
                          </m:r>
                          <m:sSub>
                            <m:sSubPr>
                              <m:ctrlPr>
                                <a:rPr lang="en-US" sz="2000" i="1">
                                  <a:solidFill>
                                    <a:prstClr val="black"/>
                                  </a:solidFill>
                                  <a:latin typeface="Cambria Math" panose="02040503050406030204" pitchFamily="18" charset="0"/>
                                  <a:ea typeface="Aptos"/>
                                  <a:cs typeface="Times New Roman" panose="02020603050405020304" pitchFamily="18" charset="0"/>
                                </a:rPr>
                              </m:ctrlPr>
                            </m:sSubPr>
                            <m:e>
                              <m:r>
                                <a:rPr lang="en-US" sz="2000" i="1">
                                  <a:solidFill>
                                    <a:prstClr val="black"/>
                                  </a:solidFill>
                                  <a:latin typeface="Cambria Math" panose="02040503050406030204" pitchFamily="18" charset="0"/>
                                  <a:ea typeface="Aptos"/>
                                  <a:cs typeface="Times New Roman" panose="02020603050405020304" pitchFamily="18" charset="0"/>
                                </a:rPr>
                                <m:t>𝜖</m:t>
                              </m:r>
                            </m:e>
                            <m:sub>
                              <m:r>
                                <a:rPr lang="en-US" sz="2000" i="1">
                                  <a:solidFill>
                                    <a:prstClr val="black"/>
                                  </a:solidFill>
                                  <a:latin typeface="Cambria Math" panose="02040503050406030204" pitchFamily="18" charset="0"/>
                                  <a:ea typeface="Aptos"/>
                                  <a:cs typeface="Times New Roman" panose="02020603050405020304" pitchFamily="18" charset="0"/>
                                </a:rPr>
                                <m:t>0</m:t>
                              </m:r>
                            </m:sub>
                          </m:sSub>
                        </m:den>
                      </m:f>
                      <m:f>
                        <m:fPr>
                          <m:ctrlPr>
                            <a:rPr lang="en-US" sz="2000" i="1">
                              <a:solidFill>
                                <a:prstClr val="black"/>
                              </a:solidFill>
                              <a:latin typeface="Cambria Math" panose="02040503050406030204" pitchFamily="18" charset="0"/>
                              <a:ea typeface="Aptos"/>
                              <a:cs typeface="Times New Roman" panose="02020603050405020304" pitchFamily="18" charset="0"/>
                            </a:rPr>
                          </m:ctrlPr>
                        </m:fPr>
                        <m:num>
                          <m:r>
                            <a:rPr lang="en-US" sz="2000" b="0" i="1" smtClean="0">
                              <a:solidFill>
                                <a:prstClr val="black"/>
                              </a:solidFill>
                              <a:latin typeface="Cambria Math" panose="02040503050406030204" pitchFamily="18" charset="0"/>
                              <a:ea typeface="Aptos"/>
                              <a:cs typeface="Times New Roman" panose="02020603050405020304" pitchFamily="18" charset="0"/>
                            </a:rPr>
                            <m:t>𝑞</m:t>
                          </m:r>
                        </m:num>
                        <m:den>
                          <m:r>
                            <a:rPr lang="en-US" sz="2000" b="0" i="1" smtClean="0">
                              <a:solidFill>
                                <a:prstClr val="black"/>
                              </a:solidFill>
                              <a:latin typeface="Cambria Math" panose="02040503050406030204" pitchFamily="18" charset="0"/>
                              <a:ea typeface="Aptos"/>
                              <a:cs typeface="Times New Roman" panose="02020603050405020304" pitchFamily="18" charset="0"/>
                            </a:rPr>
                            <m:t>𝑟</m:t>
                          </m:r>
                        </m:den>
                      </m:f>
                    </m:oMath>
                  </m:oMathPara>
                </a14:m>
                <a:endParaRPr lang="en-US" dirty="0"/>
              </a:p>
            </p:txBody>
          </p:sp>
        </mc:Choice>
        <mc:Fallback xmlns="">
          <p:sp>
            <p:nvSpPr>
              <p:cNvPr id="16" name="Rectangle 15">
                <a:extLst>
                  <a:ext uri="{FF2B5EF4-FFF2-40B4-BE49-F238E27FC236}">
                    <a16:creationId xmlns:a16="http://schemas.microsoft.com/office/drawing/2014/main" id="{E82CCB8C-B87E-4EC1-9696-9D05A4E01766}"/>
                  </a:ext>
                </a:extLst>
              </p:cNvPr>
              <p:cNvSpPr>
                <a:spLocks noRot="1" noChangeAspect="1" noMove="1" noResize="1" noEditPoints="1" noAdjustHandles="1" noChangeArrowheads="1" noChangeShapeType="1" noTextEdit="1"/>
              </p:cNvSpPr>
              <p:nvPr/>
            </p:nvSpPr>
            <p:spPr>
              <a:xfrm>
                <a:off x="5727432" y="4315739"/>
                <a:ext cx="1477584" cy="722762"/>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74928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2" grpId="0"/>
      <p:bldP spid="9" grpId="0"/>
      <p:bldP spid="14" grpId="0"/>
      <p:bldP spid="10" grpId="0"/>
      <p:bldP spid="11" grpId="0"/>
      <p:bldP spid="13" grpId="0"/>
      <p:bldP spid="15"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6</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487F2406-70BD-4EE7-A55C-BB33CFB09CE2}"/>
                  </a:ext>
                </a:extLst>
              </p:cNvPr>
              <p:cNvSpPr/>
              <p:nvPr/>
            </p:nvSpPr>
            <p:spPr>
              <a:xfrm>
                <a:off x="65116" y="974482"/>
                <a:ext cx="8852381" cy="4185761"/>
              </a:xfrm>
              <a:prstGeom prst="rect">
                <a:avLst/>
              </a:prstGeom>
            </p:spPr>
            <p:txBody>
              <a:bodyPr wrap="square">
                <a:spAutoFit/>
              </a:bodyPr>
              <a:lstStyle/>
              <a:p>
                <a:pPr algn="just">
                  <a:spcAft>
                    <a:spcPts val="1000"/>
                  </a:spcAft>
                </a:pPr>
                <a:endParaRPr lang="en-US" sz="2400" dirty="0">
                  <a:latin typeface="Times New Roman" panose="02020603050405020304" pitchFamily="18" charset="0"/>
                  <a:ea typeface="Aptos"/>
                  <a:cs typeface="Times New Roman" panose="02020603050405020304" pitchFamily="18" charset="0"/>
                </a:endParaRPr>
              </a:p>
              <a:p>
                <a:pPr marL="457200" indent="-457200" algn="just">
                  <a:spcAft>
                    <a:spcPts val="1000"/>
                  </a:spcAft>
                  <a:buAutoNum type="alphaLcParenBoth"/>
                </a:pPr>
                <a:r>
                  <a:rPr lang="en-US" sz="2400" dirty="0">
                    <a:latin typeface="Times New Roman" panose="02020603050405020304" pitchFamily="18" charset="0"/>
                    <a:ea typeface="Aptos"/>
                    <a:cs typeface="Times New Roman" panose="02020603050405020304" pitchFamily="18" charset="0"/>
                  </a:rPr>
                  <a:t> A long solid cylinder with radius </a:t>
                </a:r>
                <a14:m>
                  <m:oMath xmlns:m="http://schemas.openxmlformats.org/officeDocument/2006/math">
                    <m:r>
                      <a:rPr lang="en-US" sz="2400" b="0" i="1" smtClean="0">
                        <a:latin typeface="Cambria Math" panose="02040503050406030204" pitchFamily="18" charset="0"/>
                        <a:ea typeface="Aptos"/>
                        <a:cs typeface="Times New Roman" panose="02020603050405020304" pitchFamily="18" charset="0"/>
                      </a:rPr>
                      <m:t>𝑅</m:t>
                    </m:r>
                  </m:oMath>
                </a14:m>
                <a:r>
                  <a:rPr lang="en-US" sz="2400" dirty="0">
                    <a:latin typeface="Times New Roman" panose="02020603050405020304" pitchFamily="18" charset="0"/>
                    <a:ea typeface="Aptos"/>
                    <a:cs typeface="Times New Roman" panose="02020603050405020304" pitchFamily="18" charset="0"/>
                  </a:rPr>
                  <a:t> carries a uniform charge per unit length </a:t>
                </a:r>
                <a14:m>
                  <m:oMath xmlns:m="http://schemas.openxmlformats.org/officeDocument/2006/math">
                    <m:r>
                      <a:rPr lang="en-US" sz="2400" b="0" i="1" smtClean="0">
                        <a:latin typeface="Cambria Math" panose="02040503050406030204" pitchFamily="18" charset="0"/>
                        <a:ea typeface="Aptos"/>
                        <a:cs typeface="Times New Roman" panose="02020603050405020304" pitchFamily="18" charset="0"/>
                      </a:rPr>
                      <m:t>𝜆</m:t>
                    </m:r>
                  </m:oMath>
                </a14:m>
                <a:r>
                  <a:rPr lang="en-US" sz="2400" dirty="0">
                    <a:latin typeface="Times New Roman" panose="02020603050405020304" pitchFamily="18" charset="0"/>
                    <a:ea typeface="Aptos"/>
                    <a:cs typeface="Times New Roman" panose="02020603050405020304" pitchFamily="18" charset="0"/>
                  </a:rPr>
                  <a:t>. Use Gauss’s Law to find the electric field at a distance </a:t>
                </a:r>
                <a14:m>
                  <m:oMath xmlns:m="http://schemas.openxmlformats.org/officeDocument/2006/math">
                    <m:r>
                      <a:rPr lang="en-US" sz="2400" b="0" i="1" smtClean="0">
                        <a:latin typeface="Cambria Math" panose="02040503050406030204" pitchFamily="18" charset="0"/>
                        <a:ea typeface="Aptos"/>
                        <a:cs typeface="Times New Roman" panose="02020603050405020304" pitchFamily="18" charset="0"/>
                      </a:rPr>
                      <m:t>𝑟</m:t>
                    </m:r>
                  </m:oMath>
                </a14:m>
                <a:r>
                  <a:rPr lang="en-US" sz="2400" dirty="0">
                    <a:latin typeface="Times New Roman" panose="02020603050405020304" pitchFamily="18" charset="0"/>
                    <a:ea typeface="Aptos"/>
                    <a:cs typeface="Times New Roman" panose="02020603050405020304" pitchFamily="18" charset="0"/>
                  </a:rPr>
                  <a:t> from the axis for </a:t>
                </a:r>
                <a14:m>
                  <m:oMath xmlns:m="http://schemas.openxmlformats.org/officeDocument/2006/math">
                    <m:r>
                      <a:rPr lang="en-US" sz="2400" b="0" i="1" smtClean="0">
                        <a:latin typeface="Cambria Math" panose="02040503050406030204" pitchFamily="18" charset="0"/>
                        <a:ea typeface="Aptos"/>
                        <a:cs typeface="Times New Roman" panose="02020603050405020304" pitchFamily="18" charset="0"/>
                      </a:rPr>
                      <m:t>𝑟</m:t>
                    </m:r>
                    <m:r>
                      <a:rPr lang="en-US" sz="2400" b="0" smtClean="0">
                        <a:latin typeface="Cambria Math" panose="02040503050406030204" pitchFamily="18" charset="0"/>
                        <a:ea typeface="Aptos"/>
                        <a:cs typeface="Times New Roman" panose="02020603050405020304" pitchFamily="18" charset="0"/>
                      </a:rPr>
                      <m:t>&lt;</m:t>
                    </m:r>
                    <m:r>
                      <a:rPr lang="en-US" sz="2400" b="0" i="1" smtClean="0">
                        <a:latin typeface="Cambria Math" panose="02040503050406030204" pitchFamily="18" charset="0"/>
                        <a:ea typeface="Aptos"/>
                        <a:cs typeface="Times New Roman" panose="02020603050405020304" pitchFamily="18" charset="0"/>
                      </a:rPr>
                      <m:t>𝑅</m:t>
                    </m:r>
                  </m:oMath>
                </a14:m>
                <a:r>
                  <a:rPr lang="en-US" sz="2400" dirty="0">
                    <a:latin typeface="Times New Roman" panose="02020603050405020304" pitchFamily="18" charset="0"/>
                    <a:ea typeface="Aptos"/>
                    <a:cs typeface="Times New Roman" panose="02020603050405020304" pitchFamily="18" charset="0"/>
                  </a:rPr>
                  <a:t> and </a:t>
                </a:r>
                <a14:m>
                  <m:oMath xmlns:m="http://schemas.openxmlformats.org/officeDocument/2006/math">
                    <m:r>
                      <a:rPr lang="en-US" sz="2400" b="0" i="1" smtClean="0">
                        <a:latin typeface="Cambria Math" panose="02040503050406030204" pitchFamily="18" charset="0"/>
                        <a:ea typeface="Aptos"/>
                        <a:cs typeface="Times New Roman" panose="02020603050405020304" pitchFamily="18" charset="0"/>
                      </a:rPr>
                      <m:t>𝑟</m:t>
                    </m:r>
                    <m:r>
                      <a:rPr lang="en-US" sz="2400" b="0" smtClean="0">
                        <a:latin typeface="Cambria Math" panose="02040503050406030204" pitchFamily="18" charset="0"/>
                        <a:ea typeface="Aptos"/>
                        <a:cs typeface="Times New Roman" panose="02020603050405020304" pitchFamily="18" charset="0"/>
                      </a:rPr>
                      <m:t>&gt;</m:t>
                    </m:r>
                    <m:r>
                      <a:rPr lang="en-US" sz="2400" b="0" i="1" smtClean="0">
                        <a:latin typeface="Cambria Math" panose="02040503050406030204" pitchFamily="18" charset="0"/>
                        <a:ea typeface="Aptos"/>
                        <a:cs typeface="Times New Roman" panose="02020603050405020304" pitchFamily="18" charset="0"/>
                      </a:rPr>
                      <m:t>𝑅</m:t>
                    </m:r>
                  </m:oMath>
                </a14:m>
                <a:r>
                  <a:rPr lang="en-US" sz="2400" dirty="0">
                    <a:latin typeface="Times New Roman" panose="02020603050405020304" pitchFamily="18" charset="0"/>
                    <a:ea typeface="Aptos"/>
                    <a:cs typeface="Times New Roman" panose="02020603050405020304" pitchFamily="18" charset="0"/>
                  </a:rPr>
                  <a:t>.</a:t>
                </a:r>
              </a:p>
              <a:p>
                <a:pPr marL="457200" indent="-457200" algn="just">
                  <a:spcAft>
                    <a:spcPts val="1000"/>
                  </a:spcAft>
                  <a:buAutoNum type="alphaLcParenBoth"/>
                </a:pPr>
                <a:endParaRPr lang="en-US" sz="2400" dirty="0">
                  <a:latin typeface="Times New Roman" panose="02020603050405020304" pitchFamily="18" charset="0"/>
                  <a:ea typeface="Aptos"/>
                  <a:cs typeface="Times New Roman" panose="02020603050405020304" pitchFamily="18" charset="0"/>
                </a:endParaRPr>
              </a:p>
              <a:p>
                <a:pPr marL="457200" indent="-457200" algn="just">
                  <a:spcAft>
                    <a:spcPts val="1000"/>
                  </a:spcAft>
                  <a:buAutoNum type="alphaLcParenBoth"/>
                </a:pPr>
                <a:endParaRPr lang="en-US" sz="2400" dirty="0">
                  <a:latin typeface="Times New Roman" panose="02020603050405020304" pitchFamily="18" charset="0"/>
                  <a:ea typeface="Aptos"/>
                  <a:cs typeface="Times New Roman" panose="02020603050405020304" pitchFamily="18" charset="0"/>
                </a:endParaRPr>
              </a:p>
              <a:p>
                <a:pPr marL="457200" indent="-457200" algn="just">
                  <a:spcAft>
                    <a:spcPts val="1000"/>
                  </a:spcAft>
                  <a:buAutoNum type="alphaLcParenBoth"/>
                </a:pPr>
                <a:endParaRPr lang="en-US" sz="2400" dirty="0">
                  <a:latin typeface="Times New Roman" panose="02020603050405020304" pitchFamily="18" charset="0"/>
                  <a:ea typeface="Aptos"/>
                  <a:cs typeface="Times New Roman" panose="02020603050405020304" pitchFamily="18" charset="0"/>
                </a:endParaRPr>
              </a:p>
              <a:p>
                <a:pPr marL="457200" indent="-457200" algn="just">
                  <a:spcAft>
                    <a:spcPts val="1000"/>
                  </a:spcAft>
                  <a:buAutoNum type="alphaLcParenBoth"/>
                </a:pPr>
                <a:endParaRPr lang="en-US" sz="2400" dirty="0">
                  <a:latin typeface="Times New Roman" panose="02020603050405020304" pitchFamily="18" charset="0"/>
                  <a:ea typeface="Aptos"/>
                  <a:cs typeface="Times New Roman" panose="02020603050405020304" pitchFamily="18" charset="0"/>
                </a:endParaRPr>
              </a:p>
              <a:p>
                <a:pPr marL="457200" indent="-457200" algn="just">
                  <a:spcAft>
                    <a:spcPts val="1000"/>
                  </a:spcAft>
                  <a:buAutoNum type="alphaLcParenBoth"/>
                </a:pPr>
                <a:endParaRPr lang="en-US" sz="2400" dirty="0">
                  <a:latin typeface="Times New Roman" panose="02020603050405020304" pitchFamily="18" charset="0"/>
                  <a:ea typeface="Aptos"/>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487F2406-70BD-4EE7-A55C-BB33CFB09CE2}"/>
                  </a:ext>
                </a:extLst>
              </p:cNvPr>
              <p:cNvSpPr>
                <a:spLocks noRot="1" noChangeAspect="1" noMove="1" noResize="1" noEditPoints="1" noAdjustHandles="1" noChangeArrowheads="1" noChangeShapeType="1" noTextEdit="1"/>
              </p:cNvSpPr>
              <p:nvPr/>
            </p:nvSpPr>
            <p:spPr>
              <a:xfrm>
                <a:off x="65116" y="974482"/>
                <a:ext cx="8852381" cy="4185761"/>
              </a:xfrm>
              <a:prstGeom prst="rect">
                <a:avLst/>
              </a:prstGeom>
              <a:blipFill>
                <a:blip r:embed="rId2"/>
                <a:stretch>
                  <a:fillRect l="-964" r="-103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628CA57-C01C-464C-BF59-0E24B668B3CA}"/>
              </a:ext>
            </a:extLst>
          </p:cNvPr>
          <p:cNvPicPr/>
          <p:nvPr/>
        </p:nvPicPr>
        <p:blipFill>
          <a:blip r:embed="rId3"/>
          <a:stretch>
            <a:fillRect/>
          </a:stretch>
        </p:blipFill>
        <p:spPr>
          <a:xfrm>
            <a:off x="3014001" y="3640888"/>
            <a:ext cx="2032446" cy="3078694"/>
          </a:xfrm>
          <a:prstGeom prst="rect">
            <a:avLst/>
          </a:prstGeom>
        </p:spPr>
      </p:pic>
    </p:spTree>
    <p:extLst>
      <p:ext uri="{BB962C8B-B14F-4D97-AF65-F5344CB8AC3E}">
        <p14:creationId xmlns:p14="http://schemas.microsoft.com/office/powerpoint/2010/main" val="257131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6</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487F2406-70BD-4EE7-A55C-BB33CFB09CE2}"/>
                  </a:ext>
                </a:extLst>
              </p:cNvPr>
              <p:cNvSpPr/>
              <p:nvPr/>
            </p:nvSpPr>
            <p:spPr>
              <a:xfrm>
                <a:off x="165784" y="974482"/>
                <a:ext cx="8686799" cy="4057521"/>
              </a:xfrm>
              <a:prstGeom prst="rect">
                <a:avLst/>
              </a:prstGeom>
            </p:spPr>
            <p:txBody>
              <a:bodyPr wrap="square">
                <a:spAutoFit/>
              </a:bodyPr>
              <a:lstStyle/>
              <a:p>
                <a:pPr algn="just">
                  <a:spcAft>
                    <a:spcPts val="1000"/>
                  </a:spcAft>
                </a:pPr>
                <a:r>
                  <a:rPr lang="en-US" sz="2400" dirty="0">
                    <a:latin typeface="Times New Roman" panose="02020603050405020304" pitchFamily="18" charset="0"/>
                    <a:ea typeface="Aptos"/>
                    <a:cs typeface="Times New Roman" panose="02020603050405020304" pitchFamily="18" charset="0"/>
                  </a:rPr>
                  <a:t>(b) Consider a spherical shell with inner radius </a:t>
                </a:r>
                <a14:m>
                  <m:oMath xmlns:m="http://schemas.openxmlformats.org/officeDocument/2006/math">
                    <m:sSub>
                      <m:sSubPr>
                        <m:ctrlPr>
                          <a:rPr lang="en-US" sz="2400" i="1">
                            <a:latin typeface="Cambria Math" panose="02040503050406030204" pitchFamily="18" charset="0"/>
                            <a:ea typeface="Aptos"/>
                            <a:cs typeface="Times New Roman" panose="02020603050405020304" pitchFamily="18" charset="0"/>
                          </a:rPr>
                        </m:ctrlPr>
                      </m:sSubPr>
                      <m:e>
                        <m:r>
                          <a:rPr lang="en-US" sz="2400" b="0" i="1" smtClean="0">
                            <a:latin typeface="Cambria Math" panose="02040503050406030204" pitchFamily="18" charset="0"/>
                            <a:ea typeface="Aptos"/>
                            <a:cs typeface="Times New Roman" panose="02020603050405020304" pitchFamily="18" charset="0"/>
                          </a:rPr>
                          <m:t>𝑅</m:t>
                        </m:r>
                      </m:e>
                      <m:sub>
                        <m:r>
                          <a:rPr lang="en-US" sz="2400" b="0" i="1" smtClean="0">
                            <a:latin typeface="Cambria Math" panose="02040503050406030204" pitchFamily="18" charset="0"/>
                            <a:ea typeface="Aptos"/>
                            <a:cs typeface="Times New Roman" panose="02020603050405020304" pitchFamily="18" charset="0"/>
                          </a:rPr>
                          <m:t>1</m:t>
                        </m:r>
                      </m:sub>
                    </m:sSub>
                  </m:oMath>
                </a14:m>
                <a:r>
                  <a:rPr lang="en-US" sz="2400" dirty="0">
                    <a:latin typeface="Times New Roman" panose="02020603050405020304" pitchFamily="18" charset="0"/>
                    <a:ea typeface="Aptos"/>
                    <a:cs typeface="Times New Roman" panose="02020603050405020304" pitchFamily="18" charset="0"/>
                  </a:rPr>
                  <a:t> and outer radius </a:t>
                </a:r>
                <a14:m>
                  <m:oMath xmlns:m="http://schemas.openxmlformats.org/officeDocument/2006/math">
                    <m:sSub>
                      <m:sSubPr>
                        <m:ctrlPr>
                          <a:rPr lang="en-US" sz="2400" i="1">
                            <a:latin typeface="Cambria Math" panose="02040503050406030204" pitchFamily="18" charset="0"/>
                            <a:ea typeface="Aptos"/>
                            <a:cs typeface="Times New Roman" panose="02020603050405020304" pitchFamily="18" charset="0"/>
                          </a:rPr>
                        </m:ctrlPr>
                      </m:sSubPr>
                      <m:e>
                        <m:r>
                          <a:rPr lang="en-US" sz="2400" b="0" i="1" smtClean="0">
                            <a:latin typeface="Cambria Math" panose="02040503050406030204" pitchFamily="18" charset="0"/>
                            <a:ea typeface="Aptos"/>
                            <a:cs typeface="Times New Roman" panose="02020603050405020304" pitchFamily="18" charset="0"/>
                          </a:rPr>
                          <m:t>𝑅</m:t>
                        </m:r>
                      </m:e>
                      <m:sub>
                        <m:r>
                          <a:rPr lang="en-US" sz="2400" b="0" i="1" smtClean="0">
                            <a:latin typeface="Cambria Math" panose="02040503050406030204" pitchFamily="18" charset="0"/>
                            <a:ea typeface="Aptos"/>
                            <a:cs typeface="Times New Roman" panose="02020603050405020304" pitchFamily="18" charset="0"/>
                          </a:rPr>
                          <m:t>2</m:t>
                        </m:r>
                      </m:sub>
                    </m:sSub>
                  </m:oMath>
                </a14:m>
                <a:r>
                  <a:rPr lang="en-US" sz="2400" dirty="0">
                    <a:latin typeface="Times New Roman" panose="02020603050405020304" pitchFamily="18" charset="0"/>
                    <a:ea typeface="Aptos"/>
                    <a:cs typeface="Times New Roman" panose="02020603050405020304" pitchFamily="18" charset="0"/>
                  </a:rPr>
                  <a:t>, carrying a uniform charge density </a:t>
                </a:r>
                <a14:m>
                  <m:oMath xmlns:m="http://schemas.openxmlformats.org/officeDocument/2006/math">
                    <m:r>
                      <a:rPr lang="en-US" sz="2400" b="0" i="1" smtClean="0">
                        <a:latin typeface="Cambria Math" panose="02040503050406030204" pitchFamily="18" charset="0"/>
                        <a:ea typeface="Aptos"/>
                        <a:cs typeface="Times New Roman" panose="02020603050405020304" pitchFamily="18" charset="0"/>
                      </a:rPr>
                      <m:t>𝜌</m:t>
                    </m:r>
                  </m:oMath>
                </a14:m>
                <a:r>
                  <a:rPr lang="en-US" sz="2400" dirty="0">
                    <a:latin typeface="Times New Roman" panose="02020603050405020304" pitchFamily="18" charset="0"/>
                    <a:ea typeface="Aptos"/>
                    <a:cs typeface="Times New Roman" panose="02020603050405020304" pitchFamily="18" charset="0"/>
                  </a:rPr>
                  <a:t> within its volume. Using Gauss’s Law, derive the expression for the electric field at a distance </a:t>
                </a:r>
                <a14:m>
                  <m:oMath xmlns:m="http://schemas.openxmlformats.org/officeDocument/2006/math">
                    <m:r>
                      <a:rPr lang="en-US" sz="2400" b="0" i="1" smtClean="0">
                        <a:latin typeface="Cambria Math" panose="02040503050406030204" pitchFamily="18" charset="0"/>
                        <a:ea typeface="Aptos"/>
                        <a:cs typeface="Times New Roman" panose="02020603050405020304" pitchFamily="18" charset="0"/>
                      </a:rPr>
                      <m:t>𝑟</m:t>
                    </m:r>
                  </m:oMath>
                </a14:m>
                <a:r>
                  <a:rPr lang="en-US" sz="2400" dirty="0">
                    <a:latin typeface="Times New Roman" panose="02020603050405020304" pitchFamily="18" charset="0"/>
                    <a:ea typeface="Aptos"/>
                    <a:cs typeface="Times New Roman" panose="02020603050405020304" pitchFamily="18" charset="0"/>
                  </a:rPr>
                  <a:t> from the center for </a:t>
                </a:r>
                <a14:m>
                  <m:oMath xmlns:m="http://schemas.openxmlformats.org/officeDocument/2006/math">
                    <m:r>
                      <a:rPr lang="en-US" sz="2400" b="0" i="1" smtClean="0">
                        <a:latin typeface="Cambria Math" panose="02040503050406030204" pitchFamily="18" charset="0"/>
                        <a:ea typeface="Aptos"/>
                        <a:cs typeface="Times New Roman" panose="02020603050405020304" pitchFamily="18" charset="0"/>
                      </a:rPr>
                      <m:t>𝑟</m:t>
                    </m:r>
                    <m:r>
                      <a:rPr lang="en-US" sz="2400" b="0" smtClean="0">
                        <a:latin typeface="Cambria Math" panose="02040503050406030204" pitchFamily="18" charset="0"/>
                        <a:ea typeface="Aptos"/>
                        <a:cs typeface="Times New Roman" panose="02020603050405020304" pitchFamily="18" charset="0"/>
                      </a:rPr>
                      <m:t>&lt;</m:t>
                    </m:r>
                    <m:sSub>
                      <m:sSubPr>
                        <m:ctrlPr>
                          <a:rPr lang="en-US" sz="2400" i="1">
                            <a:latin typeface="Cambria Math" panose="02040503050406030204" pitchFamily="18" charset="0"/>
                            <a:ea typeface="Aptos"/>
                            <a:cs typeface="Times New Roman" panose="02020603050405020304" pitchFamily="18" charset="0"/>
                          </a:rPr>
                        </m:ctrlPr>
                      </m:sSubPr>
                      <m:e>
                        <m:r>
                          <a:rPr lang="en-US" sz="2400" b="0" i="1" smtClean="0">
                            <a:latin typeface="Cambria Math" panose="02040503050406030204" pitchFamily="18" charset="0"/>
                            <a:ea typeface="Aptos"/>
                            <a:cs typeface="Times New Roman" panose="02020603050405020304" pitchFamily="18" charset="0"/>
                          </a:rPr>
                          <m:t>𝑅</m:t>
                        </m:r>
                      </m:e>
                      <m:sub>
                        <m:r>
                          <a:rPr lang="en-US" sz="2400" b="0" i="1" smtClean="0">
                            <a:latin typeface="Cambria Math" panose="02040503050406030204" pitchFamily="18" charset="0"/>
                            <a:ea typeface="Aptos"/>
                            <a:cs typeface="Times New Roman" panose="02020603050405020304" pitchFamily="18" charset="0"/>
                          </a:rPr>
                          <m:t>1</m:t>
                        </m:r>
                      </m:sub>
                    </m:sSub>
                  </m:oMath>
                </a14:m>
                <a:r>
                  <a:rPr lang="en-US" sz="2400" dirty="0">
                    <a:latin typeface="Times New Roman" panose="02020603050405020304" pitchFamily="18" charset="0"/>
                    <a:ea typeface="Aptos"/>
                    <a:cs typeface="Times New Roman" panose="02020603050405020304" pitchFamily="18" charset="0"/>
                  </a:rPr>
                  <a:t>, </a:t>
                </a:r>
                <a14:m>
                  <m:oMath xmlns:m="http://schemas.openxmlformats.org/officeDocument/2006/math">
                    <m:sSub>
                      <m:sSubPr>
                        <m:ctrlPr>
                          <a:rPr lang="en-US" sz="2400" i="1">
                            <a:latin typeface="Cambria Math" panose="02040503050406030204" pitchFamily="18" charset="0"/>
                            <a:ea typeface="Aptos"/>
                            <a:cs typeface="Times New Roman" panose="02020603050405020304" pitchFamily="18" charset="0"/>
                          </a:rPr>
                        </m:ctrlPr>
                      </m:sSubPr>
                      <m:e>
                        <m:r>
                          <a:rPr lang="en-US" sz="2400" b="0" i="1" smtClean="0">
                            <a:latin typeface="Cambria Math" panose="02040503050406030204" pitchFamily="18" charset="0"/>
                            <a:ea typeface="Aptos"/>
                            <a:cs typeface="Times New Roman" panose="02020603050405020304" pitchFamily="18" charset="0"/>
                          </a:rPr>
                          <m:t>𝑅</m:t>
                        </m:r>
                      </m:e>
                      <m:sub>
                        <m:r>
                          <a:rPr lang="en-US" sz="2400" b="0" i="1" smtClean="0">
                            <a:latin typeface="Cambria Math" panose="02040503050406030204" pitchFamily="18" charset="0"/>
                            <a:ea typeface="Aptos"/>
                            <a:cs typeface="Times New Roman" panose="02020603050405020304" pitchFamily="18" charset="0"/>
                          </a:rPr>
                          <m:t>1</m:t>
                        </m:r>
                      </m:sub>
                    </m:sSub>
                    <m:r>
                      <a:rPr lang="en-US" sz="2400" b="0" smtClean="0">
                        <a:latin typeface="Cambria Math" panose="02040503050406030204" pitchFamily="18" charset="0"/>
                        <a:ea typeface="Aptos"/>
                        <a:cs typeface="Times New Roman" panose="02020603050405020304" pitchFamily="18" charset="0"/>
                      </a:rPr>
                      <m:t>&lt;</m:t>
                    </m:r>
                    <m:r>
                      <a:rPr lang="en-US" sz="2400" b="0" i="1" smtClean="0">
                        <a:latin typeface="Cambria Math" panose="02040503050406030204" pitchFamily="18" charset="0"/>
                        <a:ea typeface="Aptos"/>
                        <a:cs typeface="Times New Roman" panose="02020603050405020304" pitchFamily="18" charset="0"/>
                      </a:rPr>
                      <m:t>𝑟</m:t>
                    </m:r>
                    <m:r>
                      <a:rPr lang="en-US" sz="2400" b="0" smtClean="0">
                        <a:latin typeface="Cambria Math" panose="02040503050406030204" pitchFamily="18" charset="0"/>
                        <a:ea typeface="Aptos"/>
                        <a:cs typeface="Times New Roman" panose="02020603050405020304" pitchFamily="18" charset="0"/>
                      </a:rPr>
                      <m:t>&lt;</m:t>
                    </m:r>
                    <m:sSub>
                      <m:sSubPr>
                        <m:ctrlPr>
                          <a:rPr lang="en-US" sz="2400" i="1">
                            <a:latin typeface="Cambria Math" panose="02040503050406030204" pitchFamily="18" charset="0"/>
                            <a:ea typeface="Aptos"/>
                            <a:cs typeface="Times New Roman" panose="02020603050405020304" pitchFamily="18" charset="0"/>
                          </a:rPr>
                        </m:ctrlPr>
                      </m:sSubPr>
                      <m:e>
                        <m:r>
                          <a:rPr lang="en-US" sz="2400" b="0" i="1" smtClean="0">
                            <a:latin typeface="Cambria Math" panose="02040503050406030204" pitchFamily="18" charset="0"/>
                            <a:ea typeface="Aptos"/>
                            <a:cs typeface="Times New Roman" panose="02020603050405020304" pitchFamily="18" charset="0"/>
                          </a:rPr>
                          <m:t>𝑅</m:t>
                        </m:r>
                      </m:e>
                      <m:sub>
                        <m:r>
                          <a:rPr lang="en-US" sz="2400" b="0" i="1" smtClean="0">
                            <a:latin typeface="Cambria Math" panose="02040503050406030204" pitchFamily="18" charset="0"/>
                            <a:ea typeface="Aptos"/>
                            <a:cs typeface="Times New Roman" panose="02020603050405020304" pitchFamily="18" charset="0"/>
                          </a:rPr>
                          <m:t>2</m:t>
                        </m:r>
                      </m:sub>
                    </m:sSub>
                  </m:oMath>
                </a14:m>
                <a:r>
                  <a:rPr lang="en-US" sz="2400" dirty="0">
                    <a:latin typeface="Times New Roman" panose="02020603050405020304" pitchFamily="18" charset="0"/>
                    <a:ea typeface="Aptos"/>
                    <a:cs typeface="Times New Roman" panose="02020603050405020304" pitchFamily="18" charset="0"/>
                  </a:rPr>
                  <a:t>, and </a:t>
                </a:r>
                <a14:m>
                  <m:oMath xmlns:m="http://schemas.openxmlformats.org/officeDocument/2006/math">
                    <m:r>
                      <a:rPr lang="en-US" sz="2400" b="0" i="1" smtClean="0">
                        <a:latin typeface="Cambria Math" panose="02040503050406030204" pitchFamily="18" charset="0"/>
                        <a:ea typeface="Aptos"/>
                        <a:cs typeface="Times New Roman" panose="02020603050405020304" pitchFamily="18" charset="0"/>
                      </a:rPr>
                      <m:t>𝑟</m:t>
                    </m:r>
                    <m:r>
                      <a:rPr lang="en-US" sz="2400" b="0" smtClean="0">
                        <a:latin typeface="Cambria Math" panose="02040503050406030204" pitchFamily="18" charset="0"/>
                        <a:ea typeface="Aptos"/>
                        <a:cs typeface="Times New Roman" panose="02020603050405020304" pitchFamily="18" charset="0"/>
                      </a:rPr>
                      <m:t>&gt;</m:t>
                    </m:r>
                    <m:sSub>
                      <m:sSubPr>
                        <m:ctrlPr>
                          <a:rPr lang="en-US" sz="2400" i="1">
                            <a:latin typeface="Cambria Math" panose="02040503050406030204" pitchFamily="18" charset="0"/>
                            <a:ea typeface="Aptos"/>
                            <a:cs typeface="Times New Roman" panose="02020603050405020304" pitchFamily="18" charset="0"/>
                          </a:rPr>
                        </m:ctrlPr>
                      </m:sSubPr>
                      <m:e>
                        <m:r>
                          <a:rPr lang="en-US" sz="2400" b="0" i="1" smtClean="0">
                            <a:latin typeface="Cambria Math" panose="02040503050406030204" pitchFamily="18" charset="0"/>
                            <a:ea typeface="Aptos"/>
                            <a:cs typeface="Times New Roman" panose="02020603050405020304" pitchFamily="18" charset="0"/>
                          </a:rPr>
                          <m:t>𝑅</m:t>
                        </m:r>
                      </m:e>
                      <m:sub>
                        <m:r>
                          <a:rPr lang="en-US" sz="2400" b="0" i="1" smtClean="0">
                            <a:latin typeface="Cambria Math" panose="02040503050406030204" pitchFamily="18" charset="0"/>
                            <a:ea typeface="Aptos"/>
                            <a:cs typeface="Times New Roman" panose="02020603050405020304" pitchFamily="18" charset="0"/>
                          </a:rPr>
                          <m:t>2</m:t>
                        </m:r>
                      </m:sub>
                    </m:sSub>
                  </m:oMath>
                </a14:m>
                <a:r>
                  <a:rPr lang="en-US" sz="2400" dirty="0">
                    <a:latin typeface="Times New Roman" panose="02020603050405020304" pitchFamily="18" charset="0"/>
                    <a:ea typeface="Aptos"/>
                    <a:cs typeface="Times New Roman" panose="02020603050405020304" pitchFamily="18" charset="0"/>
                  </a:rPr>
                  <a:t>.</a:t>
                </a:r>
              </a:p>
              <a:p>
                <a:pPr marL="457200" indent="-457200" algn="just">
                  <a:spcAft>
                    <a:spcPts val="1000"/>
                  </a:spcAft>
                  <a:buAutoNum type="alphaLcParenBoth" startAt="3"/>
                </a:pPr>
                <a:endParaRPr lang="en-US" sz="2400" dirty="0">
                  <a:latin typeface="Times New Roman" panose="02020603050405020304" pitchFamily="18" charset="0"/>
                  <a:ea typeface="Aptos"/>
                  <a:cs typeface="Times New Roman" panose="02020603050405020304" pitchFamily="18" charset="0"/>
                </a:endParaRPr>
              </a:p>
              <a:p>
                <a:pPr marL="457200" indent="-457200" algn="just">
                  <a:spcAft>
                    <a:spcPts val="1000"/>
                  </a:spcAft>
                  <a:buAutoNum type="alphaLcParenBoth" startAt="3"/>
                </a:pPr>
                <a:endParaRPr lang="en-US" sz="2400" dirty="0">
                  <a:latin typeface="Times New Roman" panose="02020603050405020304" pitchFamily="18" charset="0"/>
                  <a:ea typeface="Aptos"/>
                  <a:cs typeface="Times New Roman" panose="02020603050405020304" pitchFamily="18" charset="0"/>
                </a:endParaRPr>
              </a:p>
              <a:p>
                <a:pPr marL="457200" indent="-457200" algn="just">
                  <a:spcAft>
                    <a:spcPts val="1000"/>
                  </a:spcAft>
                  <a:buAutoNum type="alphaLcParenBoth" startAt="3"/>
                </a:pPr>
                <a:endParaRPr lang="en-US" sz="2400" dirty="0">
                  <a:latin typeface="Times New Roman" panose="02020603050405020304" pitchFamily="18" charset="0"/>
                  <a:ea typeface="Aptos"/>
                  <a:cs typeface="Times New Roman" panose="02020603050405020304" pitchFamily="18" charset="0"/>
                </a:endParaRPr>
              </a:p>
              <a:p>
                <a:pPr marL="457200" indent="-457200" algn="just">
                  <a:spcAft>
                    <a:spcPts val="1000"/>
                  </a:spcAft>
                  <a:buAutoNum type="alphaLcParenBoth" startAt="3"/>
                </a:pPr>
                <a:endParaRPr lang="en-US" sz="2400" dirty="0">
                  <a:latin typeface="Times New Roman" panose="02020603050405020304" pitchFamily="18" charset="0"/>
                  <a:ea typeface="Aptos"/>
                  <a:cs typeface="Times New Roman" panose="02020603050405020304" pitchFamily="18" charset="0"/>
                </a:endParaRPr>
              </a:p>
              <a:p>
                <a:pPr algn="just">
                  <a:spcAft>
                    <a:spcPts val="1000"/>
                  </a:spcAft>
                </a:pPr>
                <a:endParaRPr lang="en-US" sz="2400" dirty="0">
                  <a:latin typeface="Times New Roman" panose="02020603050405020304" pitchFamily="18" charset="0"/>
                  <a:ea typeface="Aptos"/>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487F2406-70BD-4EE7-A55C-BB33CFB09CE2}"/>
                  </a:ext>
                </a:extLst>
              </p:cNvPr>
              <p:cNvSpPr>
                <a:spLocks noRot="1" noChangeAspect="1" noMove="1" noResize="1" noEditPoints="1" noAdjustHandles="1" noChangeArrowheads="1" noChangeShapeType="1" noTextEdit="1"/>
              </p:cNvSpPr>
              <p:nvPr/>
            </p:nvSpPr>
            <p:spPr>
              <a:xfrm>
                <a:off x="165784" y="974482"/>
                <a:ext cx="8686799" cy="4057521"/>
              </a:xfrm>
              <a:prstGeom prst="rect">
                <a:avLst/>
              </a:prstGeom>
              <a:blipFill>
                <a:blip r:embed="rId2"/>
                <a:stretch>
                  <a:fillRect l="-1053" t="-1203" r="-1123"/>
                </a:stretch>
              </a:blipFill>
            </p:spPr>
            <p:txBody>
              <a:bodyPr/>
              <a:lstStyle/>
              <a:p>
                <a:r>
                  <a:rPr lang="en-US">
                    <a:noFill/>
                  </a:rPr>
                  <a:t> </a:t>
                </a:r>
              </a:p>
            </p:txBody>
          </p:sp>
        </mc:Fallback>
      </mc:AlternateContent>
      <p:grpSp>
        <p:nvGrpSpPr>
          <p:cNvPr id="10" name="Group 9">
            <a:extLst>
              <a:ext uri="{FF2B5EF4-FFF2-40B4-BE49-F238E27FC236}">
                <a16:creationId xmlns:a16="http://schemas.microsoft.com/office/drawing/2014/main" id="{92F19675-0CE3-4816-9771-8524497128F4}"/>
              </a:ext>
            </a:extLst>
          </p:cNvPr>
          <p:cNvGrpSpPr/>
          <p:nvPr/>
        </p:nvGrpSpPr>
        <p:grpSpPr>
          <a:xfrm>
            <a:off x="2927791" y="2733415"/>
            <a:ext cx="2777193" cy="1914011"/>
            <a:chOff x="2827089" y="2729426"/>
            <a:chExt cx="2777193" cy="1914011"/>
          </a:xfrm>
        </p:grpSpPr>
        <p:pic>
          <p:nvPicPr>
            <p:cNvPr id="5" name="Picture 4">
              <a:extLst>
                <a:ext uri="{FF2B5EF4-FFF2-40B4-BE49-F238E27FC236}">
                  <a16:creationId xmlns:a16="http://schemas.microsoft.com/office/drawing/2014/main" id="{817556EC-1B65-4495-88D1-15AC288ED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7089" y="2729426"/>
              <a:ext cx="2777193" cy="1914011"/>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15BD608-D4DF-4BC0-AF1D-4FF92820720B}"/>
                    </a:ext>
                  </a:extLst>
                </p:cNvPr>
                <p:cNvSpPr txBox="1"/>
                <p:nvPr/>
              </p:nvSpPr>
              <p:spPr>
                <a:xfrm>
                  <a:off x="4172083" y="2884417"/>
                  <a:ext cx="399917"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1</m:t>
                            </m:r>
                          </m:sub>
                        </m:sSub>
                      </m:oMath>
                    </m:oMathPara>
                  </a14:m>
                  <a:endParaRPr lang="en-US" sz="1600" dirty="0">
                    <a:latin typeface="+mj-lt"/>
                  </a:endParaRPr>
                </a:p>
              </p:txBody>
            </p:sp>
          </mc:Choice>
          <mc:Fallback xmlns="">
            <p:sp>
              <p:nvSpPr>
                <p:cNvPr id="8" name="TextBox 7">
                  <a:extLst>
                    <a:ext uri="{FF2B5EF4-FFF2-40B4-BE49-F238E27FC236}">
                      <a16:creationId xmlns:a16="http://schemas.microsoft.com/office/drawing/2014/main" id="{F15BD608-D4DF-4BC0-AF1D-4FF92820720B}"/>
                    </a:ext>
                  </a:extLst>
                </p:cNvPr>
                <p:cNvSpPr txBox="1">
                  <a:spLocks noRot="1" noChangeAspect="1" noMove="1" noResize="1" noEditPoints="1" noAdjustHandles="1" noChangeArrowheads="1" noChangeShapeType="1" noTextEdit="1"/>
                </p:cNvSpPr>
                <p:nvPr/>
              </p:nvSpPr>
              <p:spPr>
                <a:xfrm>
                  <a:off x="4172083" y="2884417"/>
                  <a:ext cx="399917" cy="3385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9EAD910-838C-4FCF-8EF3-F0CB17A5B079}"/>
                    </a:ext>
                  </a:extLst>
                </p:cNvPr>
                <p:cNvSpPr txBox="1"/>
                <p:nvPr/>
              </p:nvSpPr>
              <p:spPr>
                <a:xfrm>
                  <a:off x="5029200" y="2973998"/>
                  <a:ext cx="399917"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2</m:t>
                            </m:r>
                          </m:sub>
                        </m:sSub>
                      </m:oMath>
                    </m:oMathPara>
                  </a14:m>
                  <a:endParaRPr lang="en-US" sz="1600" dirty="0">
                    <a:latin typeface="+mj-lt"/>
                  </a:endParaRPr>
                </a:p>
              </p:txBody>
            </p:sp>
          </mc:Choice>
          <mc:Fallback xmlns="">
            <p:sp>
              <p:nvSpPr>
                <p:cNvPr id="9" name="TextBox 8">
                  <a:extLst>
                    <a:ext uri="{FF2B5EF4-FFF2-40B4-BE49-F238E27FC236}">
                      <a16:creationId xmlns:a16="http://schemas.microsoft.com/office/drawing/2014/main" id="{E9EAD910-838C-4FCF-8EF3-F0CB17A5B079}"/>
                    </a:ext>
                  </a:extLst>
                </p:cNvPr>
                <p:cNvSpPr txBox="1">
                  <a:spLocks noRot="1" noChangeAspect="1" noMove="1" noResize="1" noEditPoints="1" noAdjustHandles="1" noChangeArrowheads="1" noChangeShapeType="1" noTextEdit="1"/>
                </p:cNvSpPr>
                <p:nvPr/>
              </p:nvSpPr>
              <p:spPr>
                <a:xfrm>
                  <a:off x="5029200" y="2973998"/>
                  <a:ext cx="399917" cy="338554"/>
                </a:xfrm>
                <a:prstGeom prst="rect">
                  <a:avLst/>
                </a:prstGeom>
                <a:blipFill>
                  <a:blip r:embed="rId5"/>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97802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Learning outcomes</a:t>
            </a:r>
          </a:p>
        </p:txBody>
      </p:sp>
      <p:pic>
        <p:nvPicPr>
          <p:cNvPr id="4" name="Picture 10"/>
          <p:cNvPicPr>
            <a:picLocks noChangeAspect="1"/>
          </p:cNvPicPr>
          <p:nvPr/>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b="18803"/>
          <a:stretch/>
        </p:blipFill>
        <p:spPr bwMode="auto">
          <a:xfrm>
            <a:off x="7300448" y="848812"/>
            <a:ext cx="1329699" cy="519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567428FA-3B85-41F6-A41D-26E7E6CEC11B}"/>
              </a:ext>
            </a:extLst>
          </p:cNvPr>
          <p:cNvSpPr/>
          <p:nvPr/>
        </p:nvSpPr>
        <p:spPr>
          <a:xfrm>
            <a:off x="174071" y="2218016"/>
            <a:ext cx="8795858" cy="3330142"/>
          </a:xfrm>
          <a:prstGeom prst="rect">
            <a:avLst/>
          </a:prstGeom>
        </p:spPr>
        <p:txBody>
          <a:bodyPr wrap="square">
            <a:spAutoFit/>
          </a:bodyPr>
          <a:lstStyle/>
          <a:p>
            <a:pPr lvl="0" defTabSz="457200">
              <a:spcBef>
                <a:spcPct val="20000"/>
              </a:spcBef>
              <a:spcAft>
                <a:spcPts val="600"/>
              </a:spcAft>
              <a:buClr>
                <a:srgbClr val="4590B8"/>
              </a:buClr>
              <a:buSzPct val="92000"/>
              <a:defRPr/>
            </a:pPr>
            <a:r>
              <a:rPr lang="en-US" sz="2800" dirty="0">
                <a:solidFill>
                  <a:prstClr val="black"/>
                </a:solidFill>
                <a:latin typeface="Times New Roman"/>
              </a:rPr>
              <a:t>Students will be able to apply critical thinking and analytical skills to solve problems regarding:</a:t>
            </a:r>
          </a:p>
          <a:p>
            <a:pPr lvl="0" defTabSz="457200">
              <a:spcBef>
                <a:spcPct val="20000"/>
              </a:spcBef>
              <a:spcAft>
                <a:spcPts val="600"/>
              </a:spcAft>
              <a:buClr>
                <a:srgbClr val="4590B8"/>
              </a:buClr>
              <a:buSzPct val="92000"/>
              <a:defRPr/>
            </a:pPr>
            <a:endParaRPr lang="en-US" sz="2800" dirty="0">
              <a:solidFill>
                <a:prstClr val="black"/>
              </a:solidFill>
              <a:latin typeface="Times New Roman"/>
            </a:endParaRPr>
          </a:p>
          <a:p>
            <a:pPr marL="306000" lvl="0" indent="-306000" defTabSz="457200">
              <a:spcBef>
                <a:spcPct val="20000"/>
              </a:spcBef>
              <a:spcAft>
                <a:spcPts val="600"/>
              </a:spcAft>
              <a:buClr>
                <a:srgbClr val="4590B8"/>
              </a:buClr>
              <a:buSzPct val="92000"/>
              <a:buFont typeface="Wingdings 2" panose="05020102010507070707" pitchFamily="18" charset="2"/>
              <a:buChar char=""/>
            </a:pPr>
            <a:r>
              <a:rPr lang="en-US" sz="2800" dirty="0">
                <a:solidFill>
                  <a:prstClr val="black"/>
                </a:solidFill>
                <a:latin typeface="Times New Roman" panose="02020603050405020304" pitchFamily="18" charset="0"/>
                <a:cs typeface="Times New Roman" panose="02020603050405020304" pitchFamily="18" charset="0"/>
              </a:rPr>
              <a:t>Applications of Gauss’s Law </a:t>
            </a:r>
          </a:p>
          <a:p>
            <a:pPr marL="306000" lvl="0" indent="-306000" defTabSz="457200">
              <a:spcBef>
                <a:spcPct val="20000"/>
              </a:spcBef>
              <a:spcAft>
                <a:spcPts val="600"/>
              </a:spcAft>
              <a:buClr>
                <a:srgbClr val="4590B8"/>
              </a:buClr>
              <a:buSzPct val="92000"/>
              <a:buFont typeface="Wingdings 2" panose="05020102010507070707" pitchFamily="18" charset="2"/>
              <a:buChar char=""/>
            </a:pPr>
            <a:r>
              <a:rPr lang="en-US" sz="2800" dirty="0">
                <a:solidFill>
                  <a:prstClr val="black"/>
                </a:solidFill>
                <a:latin typeface="Times New Roman" panose="02020603050405020304" pitchFamily="18" charset="0"/>
                <a:cs typeface="Times New Roman" panose="02020603050405020304" pitchFamily="18" charset="0"/>
              </a:rPr>
              <a:t>Electric Field and Electric Potential</a:t>
            </a:r>
          </a:p>
          <a:p>
            <a:pPr marL="306000" lvl="0" indent="-306000" defTabSz="457200">
              <a:spcBef>
                <a:spcPct val="20000"/>
              </a:spcBef>
              <a:spcAft>
                <a:spcPts val="600"/>
              </a:spcAft>
              <a:buClr>
                <a:srgbClr val="4590B8"/>
              </a:buClr>
              <a:buSzPct val="92000"/>
              <a:buFont typeface="Wingdings 2" panose="05020102010507070707" pitchFamily="18" charset="2"/>
              <a:buChar char=""/>
            </a:pPr>
            <a:r>
              <a:rPr lang="en-US" sz="2800" dirty="0">
                <a:solidFill>
                  <a:prstClr val="black"/>
                </a:solidFill>
                <a:latin typeface="Times New Roman" panose="02020603050405020304" pitchFamily="18" charset="0"/>
                <a:cs typeface="Times New Roman" panose="02020603050405020304" pitchFamily="18" charset="0"/>
              </a:rPr>
              <a:t>Electrical Energy and Work</a:t>
            </a:r>
          </a:p>
        </p:txBody>
      </p:sp>
    </p:spTree>
    <p:extLst>
      <p:ext uri="{BB962C8B-B14F-4D97-AF65-F5344CB8AC3E}">
        <p14:creationId xmlns:p14="http://schemas.microsoft.com/office/powerpoint/2010/main" val="1352826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6: ANSWER</a:t>
            </a:r>
          </a:p>
        </p:txBody>
      </p:sp>
      <mc:AlternateContent xmlns:mc="http://schemas.openxmlformats.org/markup-compatibility/2006" xmlns:a14="http://schemas.microsoft.com/office/drawing/2010/main">
        <mc:Choice Requires="a14">
          <p:sp>
            <p:nvSpPr>
              <p:cNvPr id="12" name="Rectangle 18">
                <a:extLst>
                  <a:ext uri="{FF2B5EF4-FFF2-40B4-BE49-F238E27FC236}">
                    <a16:creationId xmlns:a16="http://schemas.microsoft.com/office/drawing/2014/main" id="{89442AFF-44F2-4AD5-B297-2ECDCA742DD0}"/>
                  </a:ext>
                </a:extLst>
              </p:cNvPr>
              <p:cNvSpPr>
                <a:spLocks noChangeArrowheads="1"/>
              </p:cNvSpPr>
              <p:nvPr/>
            </p:nvSpPr>
            <p:spPr bwMode="auto">
              <a:xfrm>
                <a:off x="79978" y="1365236"/>
                <a:ext cx="5943963"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(a) </a:t>
                </a:r>
                <a:r>
                  <a:rPr lang="en-US" sz="2400" dirty="0">
                    <a:ea typeface="Aptos"/>
                    <a:cs typeface="Times New Roman" panose="02020603050405020304" pitchFamily="18" charset="0"/>
                  </a:rPr>
                  <a:t>Electric Field Inside the Conductor (</a:t>
                </a:r>
                <a14:m>
                  <m:oMath xmlns:m="http://schemas.openxmlformats.org/officeDocument/2006/math">
                    <m:r>
                      <a:rPr lang="en-US" sz="2400" i="1">
                        <a:latin typeface="Cambria Math" panose="02040503050406030204" pitchFamily="18" charset="0"/>
                        <a:ea typeface="Aptos"/>
                        <a:cs typeface="Times New Roman" panose="02020603050405020304" pitchFamily="18" charset="0"/>
                      </a:rPr>
                      <m:t>𝑟</m:t>
                    </m:r>
                    <m:r>
                      <a:rPr lang="en-US" sz="2400" i="1">
                        <a:latin typeface="Cambria Math" panose="02040503050406030204" pitchFamily="18" charset="0"/>
                        <a:ea typeface="Aptos"/>
                        <a:cs typeface="Times New Roman" panose="02020603050405020304" pitchFamily="18" charset="0"/>
                      </a:rPr>
                      <m:t>&lt;</m:t>
                    </m:r>
                    <m:r>
                      <a:rPr lang="en-US" sz="2400" i="1">
                        <a:latin typeface="Cambria Math" panose="02040503050406030204" pitchFamily="18" charset="0"/>
                        <a:ea typeface="Aptos"/>
                        <a:cs typeface="Times New Roman" panose="02020603050405020304" pitchFamily="18" charset="0"/>
                      </a:rPr>
                      <m:t>𝑅</m:t>
                    </m:r>
                  </m:oMath>
                </a14:m>
                <a:r>
                  <a:rPr lang="en-US" sz="2400" dirty="0">
                    <a:ea typeface="Aptos"/>
                    <a:cs typeface="Times New Roman" panose="02020603050405020304" pitchFamily="18" charset="0"/>
                  </a:rPr>
                  <a:t>)</a:t>
                </a:r>
                <a:endParaRPr kumimoji="0" lang="en-US" altLang="en-US" sz="2400" b="0" i="0" u="none" strike="noStrike" kern="0" cap="none" spc="0" normalizeH="0" baseline="0" noProof="0" dirty="0">
                  <a:ln>
                    <a:noFill/>
                  </a:ln>
                  <a:solidFill>
                    <a:srgbClr val="080800"/>
                  </a:solidFill>
                  <a:effectLst/>
                  <a:uLnTx/>
                  <a:uFillTx/>
                  <a:cs typeface="Times New Roman" panose="02020603050405020304" pitchFamily="18" charset="0"/>
                </a:endParaRPr>
              </a:p>
            </p:txBody>
          </p:sp>
        </mc:Choice>
        <mc:Fallback xmlns="">
          <p:sp>
            <p:nvSpPr>
              <p:cNvPr id="12" name="Rectangle 18">
                <a:extLst>
                  <a:ext uri="{FF2B5EF4-FFF2-40B4-BE49-F238E27FC236}">
                    <a16:creationId xmlns:a16="http://schemas.microsoft.com/office/drawing/2014/main" id="{89442AFF-44F2-4AD5-B297-2ECDCA742DD0}"/>
                  </a:ext>
                </a:extLst>
              </p:cNvPr>
              <p:cNvSpPr>
                <a:spLocks noRot="1" noChangeAspect="1" noMove="1" noResize="1" noEditPoints="1" noAdjustHandles="1" noChangeArrowheads="1" noChangeShapeType="1" noTextEdit="1"/>
              </p:cNvSpPr>
              <p:nvPr/>
            </p:nvSpPr>
            <p:spPr bwMode="auto">
              <a:xfrm>
                <a:off x="79978" y="1365236"/>
                <a:ext cx="5943963" cy="461665"/>
              </a:xfrm>
              <a:prstGeom prst="rect">
                <a:avLst/>
              </a:prstGeom>
              <a:blipFill>
                <a:blip r:embed="rId2"/>
                <a:stretch>
                  <a:fillRect l="-1538" t="-10526" r="-1026" b="-28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pic>
        <p:nvPicPr>
          <p:cNvPr id="19" name="Picture 18">
            <a:extLst>
              <a:ext uri="{FF2B5EF4-FFF2-40B4-BE49-F238E27FC236}">
                <a16:creationId xmlns:a16="http://schemas.microsoft.com/office/drawing/2014/main" id="{18BF345F-16AB-4DA6-86F9-B481641343AB}"/>
              </a:ext>
            </a:extLst>
          </p:cNvPr>
          <p:cNvPicPr/>
          <p:nvPr/>
        </p:nvPicPr>
        <p:blipFill>
          <a:blip r:embed="rId3"/>
          <a:stretch>
            <a:fillRect/>
          </a:stretch>
        </p:blipFill>
        <p:spPr>
          <a:xfrm>
            <a:off x="3604315" y="3130693"/>
            <a:ext cx="1562100" cy="2146157"/>
          </a:xfrm>
          <a:prstGeom prst="rect">
            <a:avLst/>
          </a:prstGeom>
        </p:spPr>
      </p:pic>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067022E4-8734-490E-A374-D89F544B6509}"/>
                  </a:ext>
                </a:extLst>
              </p:cNvPr>
              <p:cNvSpPr/>
              <p:nvPr/>
            </p:nvSpPr>
            <p:spPr>
              <a:xfrm>
                <a:off x="263700" y="2300488"/>
                <a:ext cx="7076900" cy="461665"/>
              </a:xfrm>
              <a:prstGeom prst="rect">
                <a:avLst/>
              </a:prstGeom>
            </p:spPr>
            <p:txBody>
              <a:bodyPr wrap="square">
                <a:spAutoFit/>
              </a:bodyPr>
              <a:lstStyle/>
              <a:p>
                <a:pPr>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Gauss's Law states that the electric flux </a:t>
                </a:r>
                <a14:m>
                  <m:oMath xmlns:m="http://schemas.openxmlformats.org/officeDocument/2006/math">
                    <m:sSub>
                      <m:sSubPr>
                        <m:ctrlPr>
                          <a:rPr lang="en-US" sz="2400" i="1">
                            <a:latin typeface="Cambria Math" panose="02040503050406030204" pitchFamily="18" charset="0"/>
                            <a:ea typeface="Aptos"/>
                            <a:cs typeface="Times New Roman" panose="02020603050405020304" pitchFamily="18" charset="0"/>
                          </a:rPr>
                        </m:ctrlPr>
                      </m:sSubPr>
                      <m:e>
                        <m:r>
                          <a:rPr lang="en-US" sz="2400" i="1">
                            <a:latin typeface="Cambria Math" panose="02040503050406030204" pitchFamily="18" charset="0"/>
                            <a:ea typeface="Aptos"/>
                            <a:cs typeface="Times New Roman" panose="02020603050405020304" pitchFamily="18" charset="0"/>
                          </a:rPr>
                          <m:t>𝛷</m:t>
                        </m:r>
                      </m:e>
                      <m:sub>
                        <m:r>
                          <a:rPr lang="en-US" sz="2400" i="1">
                            <a:latin typeface="Cambria Math" panose="02040503050406030204" pitchFamily="18" charset="0"/>
                            <a:ea typeface="Aptos"/>
                            <a:cs typeface="Times New Roman" panose="02020603050405020304" pitchFamily="18" charset="0"/>
                          </a:rPr>
                          <m:t>𝐸</m:t>
                        </m:r>
                      </m:sub>
                    </m:sSub>
                  </m:oMath>
                </a14:m>
                <a:endParaRPr lang="en-US" sz="2400" dirty="0">
                  <a:latin typeface="Times New Roman" panose="02020603050405020304" pitchFamily="18" charset="0"/>
                  <a:ea typeface="Aptos"/>
                  <a:cs typeface="Times New Roman" panose="02020603050405020304" pitchFamily="18" charset="0"/>
                </a:endParaRPr>
              </a:p>
            </p:txBody>
          </p:sp>
        </mc:Choice>
        <mc:Fallback xmlns="">
          <p:sp>
            <p:nvSpPr>
              <p:cNvPr id="13" name="Rectangle 12">
                <a:extLst>
                  <a:ext uri="{FF2B5EF4-FFF2-40B4-BE49-F238E27FC236}">
                    <a16:creationId xmlns:a16="http://schemas.microsoft.com/office/drawing/2014/main" id="{067022E4-8734-490E-A374-D89F544B6509}"/>
                  </a:ext>
                </a:extLst>
              </p:cNvPr>
              <p:cNvSpPr>
                <a:spLocks noRot="1" noChangeAspect="1" noMove="1" noResize="1" noEditPoints="1" noAdjustHandles="1" noChangeArrowheads="1" noChangeShapeType="1" noTextEdit="1"/>
              </p:cNvSpPr>
              <p:nvPr/>
            </p:nvSpPr>
            <p:spPr>
              <a:xfrm>
                <a:off x="263700" y="2300488"/>
                <a:ext cx="7076900" cy="461665"/>
              </a:xfrm>
              <a:prstGeom prst="rect">
                <a:avLst/>
              </a:prstGeom>
              <a:blipFill>
                <a:blip r:embed="rId4"/>
                <a:stretch>
                  <a:fillRect l="-1292"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CF5A9237-5D15-48EF-86E8-ACB2443769F3}"/>
                  </a:ext>
                </a:extLst>
              </p:cNvPr>
              <p:cNvSpPr/>
              <p:nvPr/>
            </p:nvSpPr>
            <p:spPr>
              <a:xfrm>
                <a:off x="1938973" y="5945223"/>
                <a:ext cx="2662845" cy="7396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𝛷</m:t>
                          </m:r>
                        </m:e>
                        <m:sub>
                          <m:r>
                            <a:rPr lang="en-US" sz="2000" i="1">
                              <a:latin typeface="Cambria Math" panose="02040503050406030204" pitchFamily="18" charset="0"/>
                            </a:rPr>
                            <m:t>𝐸</m:t>
                          </m:r>
                        </m:sub>
                      </m:sSub>
                      <m:r>
                        <a:rPr lang="en-US" sz="2000">
                          <a:latin typeface="Cambria Math" panose="02040503050406030204" pitchFamily="18" charset="0"/>
                        </a:rPr>
                        <m:t>=</m:t>
                      </m:r>
                      <m:nary>
                        <m:naryPr>
                          <m:chr m:val="∮"/>
                          <m:grow m:val="on"/>
                          <m:subHide m:val="on"/>
                          <m:supHide m:val="on"/>
                          <m:ctrlPr>
                            <a:rPr lang="en-US" sz="2000" i="1">
                              <a:latin typeface="Cambria Math" panose="02040503050406030204" pitchFamily="18" charset="0"/>
                            </a:rPr>
                          </m:ctrlPr>
                        </m:naryPr>
                        <m:sub/>
                        <m:sup/>
                        <m:e>
                          <m:r>
                            <a:rPr lang="en-US" sz="2000" b="1">
                              <a:latin typeface="Cambria Math" panose="02040503050406030204" pitchFamily="18" charset="0"/>
                            </a:rPr>
                            <m:t>𝐄</m:t>
                          </m:r>
                        </m:e>
                      </m:nary>
                      <m:r>
                        <a:rPr lang="en-US" sz="2000">
                          <a:latin typeface="Cambria Math" panose="02040503050406030204" pitchFamily="18" charset="0"/>
                        </a:rPr>
                        <m:t>⋅</m:t>
                      </m:r>
                      <m:r>
                        <a:rPr lang="en-US" sz="2000" i="1">
                          <a:latin typeface="Cambria Math" panose="02040503050406030204" pitchFamily="18" charset="0"/>
                        </a:rPr>
                        <m:t>𝑑</m:t>
                      </m:r>
                      <m:r>
                        <a:rPr lang="en-US" sz="2000" b="1">
                          <a:latin typeface="Cambria Math" panose="02040503050406030204" pitchFamily="18" charset="0"/>
                        </a:rPr>
                        <m:t>𝐀</m:t>
                      </m:r>
                      <m:r>
                        <a:rPr lang="en-US" sz="2000">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𝑄</m:t>
                              </m:r>
                            </m:e>
                            <m:sub>
                              <m:r>
                                <m:rPr>
                                  <m:nor/>
                                </m:rPr>
                                <a:rPr lang="en-US" sz="2000" i="1">
                                  <a:latin typeface="Cambria Math" panose="02040503050406030204" pitchFamily="18" charset="0"/>
                                </a:rPr>
                                <m:t>enc</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𝜖</m:t>
                              </m:r>
                            </m:e>
                            <m:sub>
                              <m:r>
                                <a:rPr lang="en-US" sz="2000">
                                  <a:latin typeface="Cambria Math" panose="02040503050406030204" pitchFamily="18" charset="0"/>
                                </a:rPr>
                                <m:t>0</m:t>
                              </m:r>
                            </m:sub>
                          </m:sSub>
                        </m:den>
                      </m:f>
                    </m:oMath>
                  </m:oMathPara>
                </a14:m>
                <a:endParaRPr lang="en-US" sz="2000" dirty="0"/>
              </a:p>
            </p:txBody>
          </p:sp>
        </mc:Choice>
        <mc:Fallback xmlns="">
          <p:sp>
            <p:nvSpPr>
              <p:cNvPr id="14" name="Rectangle 13">
                <a:extLst>
                  <a:ext uri="{FF2B5EF4-FFF2-40B4-BE49-F238E27FC236}">
                    <a16:creationId xmlns:a16="http://schemas.microsoft.com/office/drawing/2014/main" id="{CF5A9237-5D15-48EF-86E8-ACB2443769F3}"/>
                  </a:ext>
                </a:extLst>
              </p:cNvPr>
              <p:cNvSpPr>
                <a:spLocks noRot="1" noChangeAspect="1" noMove="1" noResize="1" noEditPoints="1" noAdjustHandles="1" noChangeArrowheads="1" noChangeShapeType="1" noTextEdit="1"/>
              </p:cNvSpPr>
              <p:nvPr/>
            </p:nvSpPr>
            <p:spPr>
              <a:xfrm>
                <a:off x="1938973" y="5945223"/>
                <a:ext cx="2662845" cy="73962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21652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6: ANSWER</a:t>
            </a:r>
          </a:p>
        </p:txBody>
      </p:sp>
      <mc:AlternateContent xmlns:mc="http://schemas.openxmlformats.org/markup-compatibility/2006" xmlns:a14="http://schemas.microsoft.com/office/drawing/2010/main">
        <mc:Choice Requires="a14">
          <p:sp>
            <p:nvSpPr>
              <p:cNvPr id="12" name="Rectangle 18">
                <a:extLst>
                  <a:ext uri="{FF2B5EF4-FFF2-40B4-BE49-F238E27FC236}">
                    <a16:creationId xmlns:a16="http://schemas.microsoft.com/office/drawing/2014/main" id="{89442AFF-44F2-4AD5-B297-2ECDCA742DD0}"/>
                  </a:ext>
                </a:extLst>
              </p:cNvPr>
              <p:cNvSpPr>
                <a:spLocks noChangeArrowheads="1"/>
              </p:cNvSpPr>
              <p:nvPr/>
            </p:nvSpPr>
            <p:spPr bwMode="auto">
              <a:xfrm>
                <a:off x="0" y="875888"/>
                <a:ext cx="5943963"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lang="en-US" sz="2400" dirty="0">
                    <a:ea typeface="Aptos"/>
                    <a:cs typeface="Times New Roman" panose="02020603050405020304" pitchFamily="18" charset="0"/>
                  </a:rPr>
                  <a:t>Electric Field Inside the Conductor (</a:t>
                </a:r>
                <a14:m>
                  <m:oMath xmlns:m="http://schemas.openxmlformats.org/officeDocument/2006/math">
                    <m:r>
                      <a:rPr lang="en-US" sz="2400" i="1">
                        <a:latin typeface="Cambria Math" panose="02040503050406030204" pitchFamily="18" charset="0"/>
                        <a:ea typeface="Aptos"/>
                        <a:cs typeface="Times New Roman" panose="02020603050405020304" pitchFamily="18" charset="0"/>
                      </a:rPr>
                      <m:t>𝑟</m:t>
                    </m:r>
                    <m:r>
                      <a:rPr lang="en-US" sz="2400" i="1">
                        <a:latin typeface="Cambria Math" panose="02040503050406030204" pitchFamily="18" charset="0"/>
                        <a:ea typeface="Aptos"/>
                        <a:cs typeface="Times New Roman" panose="02020603050405020304" pitchFamily="18" charset="0"/>
                      </a:rPr>
                      <m:t>&lt;</m:t>
                    </m:r>
                    <m:r>
                      <a:rPr lang="en-US" sz="2400" i="1">
                        <a:latin typeface="Cambria Math" panose="02040503050406030204" pitchFamily="18" charset="0"/>
                        <a:ea typeface="Aptos"/>
                        <a:cs typeface="Times New Roman" panose="02020603050405020304" pitchFamily="18" charset="0"/>
                      </a:rPr>
                      <m:t>𝑅</m:t>
                    </m:r>
                  </m:oMath>
                </a14:m>
                <a:r>
                  <a:rPr lang="en-US" sz="2400" dirty="0">
                    <a:ea typeface="Aptos"/>
                    <a:cs typeface="Times New Roman" panose="02020603050405020304" pitchFamily="18" charset="0"/>
                  </a:rPr>
                  <a:t>)</a:t>
                </a:r>
                <a:endParaRPr kumimoji="0" lang="en-US" altLang="en-US" sz="2400" b="0" i="0" u="none" strike="noStrike" kern="0" cap="none" spc="0" normalizeH="0" baseline="0" noProof="0" dirty="0">
                  <a:ln>
                    <a:noFill/>
                  </a:ln>
                  <a:solidFill>
                    <a:srgbClr val="080800"/>
                  </a:solidFill>
                  <a:effectLst/>
                  <a:uLnTx/>
                  <a:uFillTx/>
                  <a:cs typeface="Times New Roman" panose="02020603050405020304" pitchFamily="18" charset="0"/>
                </a:endParaRPr>
              </a:p>
            </p:txBody>
          </p:sp>
        </mc:Choice>
        <mc:Fallback xmlns="">
          <p:sp>
            <p:nvSpPr>
              <p:cNvPr id="12" name="Rectangle 18">
                <a:extLst>
                  <a:ext uri="{FF2B5EF4-FFF2-40B4-BE49-F238E27FC236}">
                    <a16:creationId xmlns:a16="http://schemas.microsoft.com/office/drawing/2014/main" id="{89442AFF-44F2-4AD5-B297-2ECDCA742DD0}"/>
                  </a:ext>
                </a:extLst>
              </p:cNvPr>
              <p:cNvSpPr>
                <a:spLocks noRot="1" noChangeAspect="1" noMove="1" noResize="1" noEditPoints="1" noAdjustHandles="1" noChangeArrowheads="1" noChangeShapeType="1" noTextEdit="1"/>
              </p:cNvSpPr>
              <p:nvPr/>
            </p:nvSpPr>
            <p:spPr bwMode="auto">
              <a:xfrm>
                <a:off x="0" y="875888"/>
                <a:ext cx="5943963" cy="461665"/>
              </a:xfrm>
              <a:prstGeom prst="rect">
                <a:avLst/>
              </a:prstGeom>
              <a:blipFill>
                <a:blip r:embed="rId2"/>
                <a:stretch>
                  <a:fillRect l="-1538" t="-10667" b="-30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05C3E030-8B16-4A43-9554-5C0685B012B3}"/>
                  </a:ext>
                </a:extLst>
              </p:cNvPr>
              <p:cNvSpPr/>
              <p:nvPr/>
            </p:nvSpPr>
            <p:spPr>
              <a:xfrm>
                <a:off x="218660" y="1444141"/>
                <a:ext cx="8753061" cy="830997"/>
              </a:xfrm>
              <a:prstGeom prst="rect">
                <a:avLst/>
              </a:prstGeom>
            </p:spPr>
            <p:txBody>
              <a:bodyPr wrap="square">
                <a:spAutoFit/>
              </a:bodyPr>
              <a:lstStyle/>
              <a:p>
                <a:pPr marL="342900" marR="0" lvl="0" indent="-342900" algn="just">
                  <a:spcBef>
                    <a:spcPts val="180"/>
                  </a:spcBef>
                  <a:spcAft>
                    <a:spcPts val="180"/>
                  </a:spcAft>
                  <a:buFont typeface="Symbol" panose="05050102010706020507" pitchFamily="18" charset="2"/>
                  <a:buChar char=""/>
                </a:pPr>
                <a:r>
                  <a:rPr lang="en-US" sz="2400" dirty="0">
                    <a:latin typeface="Times New Roman" panose="02020603050405020304" pitchFamily="18" charset="0"/>
                    <a:ea typeface="Aptos"/>
                    <a:cs typeface="Times New Roman" panose="02020603050405020304" pitchFamily="18" charset="0"/>
                  </a:rPr>
                  <a:t>Consider a Gaussian surface in the form of a cylinder of radius </a:t>
                </a:r>
                <a14:m>
                  <m:oMath xmlns:m="http://schemas.openxmlformats.org/officeDocument/2006/math">
                    <m:r>
                      <a:rPr lang="en-US" sz="2400" i="1">
                        <a:latin typeface="Cambria Math" panose="02040503050406030204" pitchFamily="18" charset="0"/>
                        <a:ea typeface="Aptos"/>
                        <a:cs typeface="Symbol" panose="05050102010706020507" pitchFamily="18" charset="2"/>
                      </a:rPr>
                      <m:t>𝑟</m:t>
                    </m:r>
                  </m:oMath>
                </a14:m>
                <a:r>
                  <a:rPr lang="en-US" sz="2400" dirty="0">
                    <a:latin typeface="Times New Roman" panose="02020603050405020304" pitchFamily="18" charset="0"/>
                    <a:ea typeface="Aptos"/>
                    <a:cs typeface="Times New Roman" panose="02020603050405020304" pitchFamily="18" charset="0"/>
                  </a:rPr>
                  <a:t> and length </a:t>
                </a:r>
                <a14:m>
                  <m:oMath xmlns:m="http://schemas.openxmlformats.org/officeDocument/2006/math">
                    <m:r>
                      <a:rPr lang="en-US" sz="2400" i="1">
                        <a:latin typeface="Cambria Math" panose="02040503050406030204" pitchFamily="18" charset="0"/>
                        <a:ea typeface="Aptos"/>
                        <a:cs typeface="Symbol" panose="05050102010706020507" pitchFamily="18" charset="2"/>
                      </a:rPr>
                      <m:t>𝐿</m:t>
                    </m:r>
                  </m:oMath>
                </a14:m>
                <a:r>
                  <a:rPr lang="en-US" sz="2400" dirty="0">
                    <a:latin typeface="Times New Roman" panose="02020603050405020304" pitchFamily="18" charset="0"/>
                    <a:ea typeface="Aptos"/>
                    <a:cs typeface="Times New Roman" panose="02020603050405020304" pitchFamily="18" charset="0"/>
                  </a:rPr>
                  <a:t>, coaxial with the cylinder.</a:t>
                </a:r>
              </a:p>
            </p:txBody>
          </p:sp>
        </mc:Choice>
        <mc:Fallback xmlns="">
          <p:sp>
            <p:nvSpPr>
              <p:cNvPr id="4" name="Rectangle 3">
                <a:extLst>
                  <a:ext uri="{FF2B5EF4-FFF2-40B4-BE49-F238E27FC236}">
                    <a16:creationId xmlns:a16="http://schemas.microsoft.com/office/drawing/2014/main" id="{05C3E030-8B16-4A43-9554-5C0685B012B3}"/>
                  </a:ext>
                </a:extLst>
              </p:cNvPr>
              <p:cNvSpPr>
                <a:spLocks noRot="1" noChangeAspect="1" noMove="1" noResize="1" noEditPoints="1" noAdjustHandles="1" noChangeArrowheads="1" noChangeShapeType="1" noTextEdit="1"/>
              </p:cNvSpPr>
              <p:nvPr/>
            </p:nvSpPr>
            <p:spPr>
              <a:xfrm>
                <a:off x="218660" y="1444141"/>
                <a:ext cx="8753061" cy="830997"/>
              </a:xfrm>
              <a:prstGeom prst="rect">
                <a:avLst/>
              </a:prstGeom>
              <a:blipFill>
                <a:blip r:embed="rId3"/>
                <a:stretch>
                  <a:fillRect l="-1114" t="-7353" b="-16176"/>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530E736E-CA14-441B-A57C-E397538BFD8A}"/>
              </a:ext>
            </a:extLst>
          </p:cNvPr>
          <p:cNvPicPr/>
          <p:nvPr/>
        </p:nvPicPr>
        <p:blipFill>
          <a:blip r:embed="rId4"/>
          <a:stretch>
            <a:fillRect/>
          </a:stretch>
        </p:blipFill>
        <p:spPr>
          <a:xfrm>
            <a:off x="7262191" y="1963215"/>
            <a:ext cx="1562100" cy="2378075"/>
          </a:xfrm>
          <a:prstGeom prst="rect">
            <a:avLst/>
          </a:prstGeom>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C1C3AC0A-C818-420B-AB2F-F3BBF5BE7D0B}"/>
                  </a:ext>
                </a:extLst>
              </p:cNvPr>
              <p:cNvSpPr/>
              <p:nvPr/>
            </p:nvSpPr>
            <p:spPr>
              <a:xfrm>
                <a:off x="261911" y="2372304"/>
                <a:ext cx="7000280" cy="830997"/>
              </a:xfrm>
              <a:prstGeom prst="rect">
                <a:avLst/>
              </a:prstGeom>
            </p:spPr>
            <p:txBody>
              <a:bodyPr wrap="square">
                <a:spAutoFit/>
              </a:bodyPr>
              <a:lstStyle/>
              <a:p>
                <a:pPr marL="342900" marR="0" lvl="0" indent="-342900">
                  <a:spcBef>
                    <a:spcPts val="180"/>
                  </a:spcBef>
                  <a:spcAft>
                    <a:spcPts val="180"/>
                  </a:spcAft>
                  <a:buFont typeface="Symbol" panose="05050102010706020507" pitchFamily="18" charset="2"/>
                  <a:buChar char=""/>
                </a:pPr>
                <a:r>
                  <a:rPr lang="en-US" sz="2400" dirty="0">
                    <a:latin typeface="Times New Roman" panose="02020603050405020304" pitchFamily="18" charset="0"/>
                    <a:ea typeface="Aptos"/>
                    <a:cs typeface="Times New Roman" panose="02020603050405020304" pitchFamily="18" charset="0"/>
                  </a:rPr>
                  <a:t>The charge enclosed by this surface is the charge within the radius </a:t>
                </a:r>
                <a14:m>
                  <m:oMath xmlns:m="http://schemas.openxmlformats.org/officeDocument/2006/math">
                    <m:r>
                      <a:rPr lang="en-US" sz="2400" i="1">
                        <a:latin typeface="Cambria Math" panose="02040503050406030204" pitchFamily="18" charset="0"/>
                        <a:ea typeface="Aptos"/>
                        <a:cs typeface="Symbol" panose="05050102010706020507" pitchFamily="18" charset="2"/>
                      </a:rPr>
                      <m:t>𝑟</m:t>
                    </m:r>
                  </m:oMath>
                </a14:m>
                <a:r>
                  <a:rPr lang="en-US" sz="2400" dirty="0">
                    <a:latin typeface="Times New Roman" panose="02020603050405020304" pitchFamily="18" charset="0"/>
                    <a:ea typeface="Aptos"/>
                    <a:cs typeface="Times New Roman" panose="02020603050405020304" pitchFamily="18" charset="0"/>
                  </a:rPr>
                  <a:t>, given by:</a:t>
                </a:r>
              </a:p>
            </p:txBody>
          </p:sp>
        </mc:Choice>
        <mc:Fallback xmlns="">
          <p:sp>
            <p:nvSpPr>
              <p:cNvPr id="5" name="Rectangle 4">
                <a:extLst>
                  <a:ext uri="{FF2B5EF4-FFF2-40B4-BE49-F238E27FC236}">
                    <a16:creationId xmlns:a16="http://schemas.microsoft.com/office/drawing/2014/main" id="{C1C3AC0A-C818-420B-AB2F-F3BBF5BE7D0B}"/>
                  </a:ext>
                </a:extLst>
              </p:cNvPr>
              <p:cNvSpPr>
                <a:spLocks noRot="1" noChangeAspect="1" noMove="1" noResize="1" noEditPoints="1" noAdjustHandles="1" noChangeArrowheads="1" noChangeShapeType="1" noTextEdit="1"/>
              </p:cNvSpPr>
              <p:nvPr/>
            </p:nvSpPr>
            <p:spPr>
              <a:xfrm>
                <a:off x="261911" y="2372304"/>
                <a:ext cx="7000280" cy="830997"/>
              </a:xfrm>
              <a:prstGeom prst="rect">
                <a:avLst/>
              </a:prstGeom>
              <a:blipFill>
                <a:blip r:embed="rId5"/>
                <a:stretch>
                  <a:fillRect l="-1394" t="-7353"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F6CD566-584F-4068-A49C-88DEE93DABB0}"/>
                  </a:ext>
                </a:extLst>
              </p:cNvPr>
              <p:cNvSpPr txBox="1"/>
              <p:nvPr/>
            </p:nvSpPr>
            <p:spPr>
              <a:xfrm>
                <a:off x="429287" y="3461854"/>
                <a:ext cx="1262077" cy="6939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𝜌</m:t>
                      </m:r>
                      <m:r>
                        <a:rPr lang="en-US" sz="2400" b="0" i="0"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𝑄</m:t>
                              </m:r>
                            </m:e>
                            <m:sub>
                              <m:r>
                                <a:rPr lang="en-US" sz="2400" b="0" i="1" smtClean="0">
                                  <a:latin typeface="Cambria Math" panose="02040503050406030204" pitchFamily="18" charset="0"/>
                                  <a:ea typeface="Cambria Math" panose="02040503050406030204" pitchFamily="18" charset="0"/>
                                </a:rPr>
                                <m:t>𝑒𝑛𝑐</m:t>
                              </m:r>
                            </m:sub>
                          </m:sSub>
                        </m:num>
                        <m:den>
                          <m:r>
                            <a:rPr lang="en-US" sz="2400" b="0" i="1" smtClean="0">
                              <a:latin typeface="Cambria Math" panose="02040503050406030204" pitchFamily="18" charset="0"/>
                              <a:ea typeface="Cambria Math" panose="02040503050406030204" pitchFamily="18" charset="0"/>
                            </a:rPr>
                            <m:t>𝑉</m:t>
                          </m:r>
                        </m:den>
                      </m:f>
                    </m:oMath>
                  </m:oMathPara>
                </a14:m>
                <a:endParaRPr lang="en-US" sz="2400" dirty="0">
                  <a:latin typeface="+mj-lt"/>
                </a:endParaRPr>
              </a:p>
            </p:txBody>
          </p:sp>
        </mc:Choice>
        <mc:Fallback xmlns="">
          <p:sp>
            <p:nvSpPr>
              <p:cNvPr id="7" name="TextBox 6">
                <a:extLst>
                  <a:ext uri="{FF2B5EF4-FFF2-40B4-BE49-F238E27FC236}">
                    <a16:creationId xmlns:a16="http://schemas.microsoft.com/office/drawing/2014/main" id="{AF6CD566-584F-4068-A49C-88DEE93DABB0}"/>
                  </a:ext>
                </a:extLst>
              </p:cNvPr>
              <p:cNvSpPr txBox="1">
                <a:spLocks noRot="1" noChangeAspect="1" noMove="1" noResize="1" noEditPoints="1" noAdjustHandles="1" noChangeArrowheads="1" noChangeShapeType="1" noTextEdit="1"/>
              </p:cNvSpPr>
              <p:nvPr/>
            </p:nvSpPr>
            <p:spPr>
              <a:xfrm>
                <a:off x="429287" y="3461854"/>
                <a:ext cx="1262077" cy="69390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F56E3A3-4893-4561-9330-29F10B2DE21B}"/>
                  </a:ext>
                </a:extLst>
              </p:cNvPr>
              <p:cNvSpPr txBox="1"/>
              <p:nvPr/>
            </p:nvSpPr>
            <p:spPr>
              <a:xfrm>
                <a:off x="1873697" y="3405788"/>
                <a:ext cx="1306127"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𝜌</m:t>
                      </m:r>
                      <m:r>
                        <a:rPr lang="en-US" sz="2400">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𝑄</m:t>
                              </m:r>
                            </m:e>
                            <m:sub>
                              <m:r>
                                <a:rPr lang="en-US" sz="2400" b="0" i="1" smtClean="0">
                                  <a:latin typeface="Cambria Math" panose="02040503050406030204" pitchFamily="18" charset="0"/>
                                  <a:ea typeface="Cambria Math" panose="02040503050406030204" pitchFamily="18" charset="0"/>
                                </a:rPr>
                                <m:t>𝑒𝑛𝑐</m:t>
                              </m:r>
                            </m:sub>
                          </m:sSub>
                        </m:num>
                        <m:den>
                          <m:r>
                            <a:rPr lang="en-US" sz="2400" i="1">
                              <a:latin typeface="Cambria Math" panose="02040503050406030204" pitchFamily="18" charset="0"/>
                              <a:ea typeface="Cambria Math" panose="02040503050406030204" pitchFamily="18" charset="0"/>
                            </a:rPr>
                            <m:t>𝜋</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𝑅</m:t>
                              </m:r>
                            </m:e>
                            <m:sup>
                              <m:r>
                                <a:rPr lang="en-US" sz="2400" i="1">
                                  <a:latin typeface="Cambria Math" panose="02040503050406030204" pitchFamily="18" charset="0"/>
                                  <a:ea typeface="Cambria Math" panose="02040503050406030204" pitchFamily="18" charset="0"/>
                                </a:rPr>
                                <m:t>2</m:t>
                              </m:r>
                            </m:sup>
                          </m:sSup>
                          <m:r>
                            <a:rPr lang="en-US" sz="2400" i="1">
                              <a:latin typeface="Cambria Math" panose="02040503050406030204" pitchFamily="18" charset="0"/>
                              <a:ea typeface="Cambria Math" panose="02040503050406030204" pitchFamily="18" charset="0"/>
                            </a:rPr>
                            <m:t>𝑙</m:t>
                          </m:r>
                        </m:den>
                      </m:f>
                    </m:oMath>
                  </m:oMathPara>
                </a14:m>
                <a:endParaRPr lang="en-US" sz="2400" dirty="0">
                  <a:latin typeface="+mj-lt"/>
                </a:endParaRPr>
              </a:p>
            </p:txBody>
          </p:sp>
        </mc:Choice>
        <mc:Fallback xmlns="">
          <p:sp>
            <p:nvSpPr>
              <p:cNvPr id="16" name="TextBox 15">
                <a:extLst>
                  <a:ext uri="{FF2B5EF4-FFF2-40B4-BE49-F238E27FC236}">
                    <a16:creationId xmlns:a16="http://schemas.microsoft.com/office/drawing/2014/main" id="{2F56E3A3-4893-4561-9330-29F10B2DE21B}"/>
                  </a:ext>
                </a:extLst>
              </p:cNvPr>
              <p:cNvSpPr txBox="1">
                <a:spLocks noRot="1" noChangeAspect="1" noMove="1" noResize="1" noEditPoints="1" noAdjustHandles="1" noChangeArrowheads="1" noChangeShapeType="1" noTextEdit="1"/>
              </p:cNvSpPr>
              <p:nvPr/>
            </p:nvSpPr>
            <p:spPr>
              <a:xfrm>
                <a:off x="1873697" y="3405788"/>
                <a:ext cx="1306127" cy="69384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1490F336-1AB1-44ED-93E7-926119F98E89}"/>
                  </a:ext>
                </a:extLst>
              </p:cNvPr>
              <p:cNvSpPr/>
              <p:nvPr/>
            </p:nvSpPr>
            <p:spPr>
              <a:xfrm>
                <a:off x="3522522" y="3359622"/>
                <a:ext cx="1409297" cy="7861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l-GR" sz="2400" i="1" smtClean="0">
                          <a:solidFill>
                            <a:prstClr val="black"/>
                          </a:solidFill>
                          <a:latin typeface="Cambria Math" panose="02040503050406030204" pitchFamily="18" charset="0"/>
                          <a:ea typeface="Cambria Math" panose="02040503050406030204" pitchFamily="18" charset="0"/>
                        </a:rPr>
                        <m:t>λ</m:t>
                      </m:r>
                      <m:r>
                        <a:rPr lang="en-US" sz="2400">
                          <a:solidFill>
                            <a:prstClr val="black"/>
                          </a:solidFill>
                          <a:latin typeface="Cambria Math" panose="02040503050406030204" pitchFamily="18" charset="0"/>
                          <a:ea typeface="Cambria Math" panose="02040503050406030204" pitchFamily="18" charset="0"/>
                        </a:rPr>
                        <m:t>=</m:t>
                      </m:r>
                      <m:f>
                        <m:fPr>
                          <m:ctrlPr>
                            <a:rPr lang="en-US" sz="2400" i="1">
                              <a:solidFill>
                                <a:prstClr val="black"/>
                              </a:solidFill>
                              <a:latin typeface="Cambria Math" panose="02040503050406030204" pitchFamily="18" charset="0"/>
                              <a:ea typeface="Cambria Math" panose="02040503050406030204" pitchFamily="18" charset="0"/>
                            </a:rPr>
                          </m:ctrlPr>
                        </m:fPr>
                        <m:num>
                          <m:sSub>
                            <m:sSubPr>
                              <m:ctrlPr>
                                <a:rPr lang="en-US" sz="2400" i="1">
                                  <a:solidFill>
                                    <a:prstClr val="black"/>
                                  </a:solidFill>
                                  <a:latin typeface="Cambria Math" panose="02040503050406030204" pitchFamily="18" charset="0"/>
                                  <a:ea typeface="Cambria Math" panose="02040503050406030204" pitchFamily="18" charset="0"/>
                                </a:rPr>
                              </m:ctrlPr>
                            </m:sSubPr>
                            <m:e>
                              <m:r>
                                <a:rPr lang="en-US" sz="2400" i="1">
                                  <a:solidFill>
                                    <a:prstClr val="black"/>
                                  </a:solidFill>
                                  <a:latin typeface="Cambria Math" panose="02040503050406030204" pitchFamily="18" charset="0"/>
                                  <a:ea typeface="Cambria Math" panose="02040503050406030204" pitchFamily="18" charset="0"/>
                                </a:rPr>
                                <m:t>𝑄</m:t>
                              </m:r>
                            </m:e>
                            <m:sub>
                              <m:r>
                                <a:rPr lang="en-US" sz="2400" b="0" i="1" smtClean="0">
                                  <a:solidFill>
                                    <a:prstClr val="black"/>
                                  </a:solidFill>
                                  <a:latin typeface="Cambria Math" panose="02040503050406030204" pitchFamily="18" charset="0"/>
                                  <a:ea typeface="Cambria Math" panose="02040503050406030204" pitchFamily="18" charset="0"/>
                                </a:rPr>
                                <m:t>𝑒𝑛𝑐</m:t>
                              </m:r>
                            </m:sub>
                          </m:sSub>
                        </m:num>
                        <m:den>
                          <m:r>
                            <a:rPr lang="en-US" sz="2400" i="1">
                              <a:solidFill>
                                <a:prstClr val="black"/>
                              </a:solidFill>
                              <a:latin typeface="Cambria Math" panose="02040503050406030204" pitchFamily="18" charset="0"/>
                              <a:ea typeface="Cambria Math" panose="02040503050406030204" pitchFamily="18" charset="0"/>
                            </a:rPr>
                            <m:t>𝑙</m:t>
                          </m:r>
                        </m:den>
                      </m:f>
                    </m:oMath>
                  </m:oMathPara>
                </a14:m>
                <a:endParaRPr lang="en-US" dirty="0"/>
              </a:p>
            </p:txBody>
          </p:sp>
        </mc:Choice>
        <mc:Fallback xmlns="">
          <p:sp>
            <p:nvSpPr>
              <p:cNvPr id="8" name="Rectangle 7">
                <a:extLst>
                  <a:ext uri="{FF2B5EF4-FFF2-40B4-BE49-F238E27FC236}">
                    <a16:creationId xmlns:a16="http://schemas.microsoft.com/office/drawing/2014/main" id="{1490F336-1AB1-44ED-93E7-926119F98E89}"/>
                  </a:ext>
                </a:extLst>
              </p:cNvPr>
              <p:cNvSpPr>
                <a:spLocks noRot="1" noChangeAspect="1" noMove="1" noResize="1" noEditPoints="1" noAdjustHandles="1" noChangeArrowheads="1" noChangeShapeType="1" noTextEdit="1"/>
              </p:cNvSpPr>
              <p:nvPr/>
            </p:nvSpPr>
            <p:spPr>
              <a:xfrm>
                <a:off x="3522522" y="3359622"/>
                <a:ext cx="1409297" cy="78617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DB5E1C9-BD7D-40BE-97CD-A96E6A0D5483}"/>
                  </a:ext>
                </a:extLst>
              </p:cNvPr>
              <p:cNvSpPr txBox="1"/>
              <p:nvPr/>
            </p:nvSpPr>
            <p:spPr>
              <a:xfrm>
                <a:off x="5017497" y="3352695"/>
                <a:ext cx="1198597" cy="7013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𝜌</m:t>
                      </m:r>
                      <m:r>
                        <a:rPr lang="en-US" sz="2400">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m:rPr>
                              <m:sty m:val="p"/>
                            </m:rPr>
                            <a:rPr lang="el-GR" sz="2400" i="1">
                              <a:solidFill>
                                <a:prstClr val="black"/>
                              </a:solidFill>
                              <a:latin typeface="Cambria Math" panose="02040503050406030204" pitchFamily="18" charset="0"/>
                              <a:ea typeface="Cambria Math" panose="02040503050406030204" pitchFamily="18" charset="0"/>
                            </a:rPr>
                            <m:t>λ</m:t>
                          </m:r>
                        </m:num>
                        <m:den>
                          <m:r>
                            <a:rPr lang="en-US" sz="2400" i="1">
                              <a:latin typeface="Cambria Math" panose="02040503050406030204" pitchFamily="18" charset="0"/>
                              <a:ea typeface="Cambria Math" panose="02040503050406030204" pitchFamily="18" charset="0"/>
                            </a:rPr>
                            <m:t>𝜋</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𝑅</m:t>
                              </m:r>
                            </m:e>
                            <m:sup>
                              <m:r>
                                <a:rPr lang="en-US" sz="2400" i="1">
                                  <a:latin typeface="Cambria Math" panose="02040503050406030204" pitchFamily="18" charset="0"/>
                                  <a:ea typeface="Cambria Math" panose="02040503050406030204" pitchFamily="18" charset="0"/>
                                </a:rPr>
                                <m:t>2</m:t>
                              </m:r>
                            </m:sup>
                          </m:sSup>
                        </m:den>
                      </m:f>
                    </m:oMath>
                  </m:oMathPara>
                </a14:m>
                <a:endParaRPr lang="en-US" sz="2400" dirty="0">
                  <a:latin typeface="+mj-lt"/>
                </a:endParaRPr>
              </a:p>
            </p:txBody>
          </p:sp>
        </mc:Choice>
        <mc:Fallback xmlns="">
          <p:sp>
            <p:nvSpPr>
              <p:cNvPr id="17" name="TextBox 16">
                <a:extLst>
                  <a:ext uri="{FF2B5EF4-FFF2-40B4-BE49-F238E27FC236}">
                    <a16:creationId xmlns:a16="http://schemas.microsoft.com/office/drawing/2014/main" id="{9DB5E1C9-BD7D-40BE-97CD-A96E6A0D5483}"/>
                  </a:ext>
                </a:extLst>
              </p:cNvPr>
              <p:cNvSpPr txBox="1">
                <a:spLocks noRot="1" noChangeAspect="1" noMove="1" noResize="1" noEditPoints="1" noAdjustHandles="1" noChangeArrowheads="1" noChangeShapeType="1" noTextEdit="1"/>
              </p:cNvSpPr>
              <p:nvPr/>
            </p:nvSpPr>
            <p:spPr>
              <a:xfrm>
                <a:off x="5017497" y="3352695"/>
                <a:ext cx="1198597" cy="701346"/>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76B3275E-6109-4347-90B1-7D09B144146C}"/>
                  </a:ext>
                </a:extLst>
              </p:cNvPr>
              <p:cNvSpPr/>
              <p:nvPr/>
            </p:nvSpPr>
            <p:spPr>
              <a:xfrm>
                <a:off x="402047" y="5259350"/>
                <a:ext cx="1981055" cy="7227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rPr>
                        <m:t>E</m:t>
                      </m:r>
                      <m:r>
                        <a:rPr lang="en-US" sz="2000" b="0" i="1" smtClean="0">
                          <a:latin typeface="Cambria Math" panose="02040503050406030204" pitchFamily="18" charset="0"/>
                          <a:ea typeface="Cambria Math" panose="02040503050406030204" pitchFamily="18" charset="0"/>
                        </a:rPr>
                        <m:t>∙</m:t>
                      </m:r>
                      <m:r>
                        <a:rPr lang="en-US" sz="2000" b="0" i="0" smtClean="0">
                          <a:latin typeface="Cambria Math" panose="02040503050406030204" pitchFamily="18" charset="0"/>
                        </a:rPr>
                        <m:t>2</m:t>
                      </m:r>
                      <m:r>
                        <m:rPr>
                          <m:sty m:val="p"/>
                        </m:rPr>
                        <a:rPr lang="el-GR" sz="2000" b="0" i="1" smtClean="0">
                          <a:latin typeface="Cambria Math" panose="02040503050406030204" pitchFamily="18" charset="0"/>
                          <a:ea typeface="Cambria Math" panose="02040503050406030204" pitchFamily="18" charset="0"/>
                        </a:rPr>
                        <m:t>π</m:t>
                      </m:r>
                      <m:r>
                        <a:rPr lang="en-US" sz="2000" b="0" i="1" smtClean="0">
                          <a:latin typeface="Cambria Math" panose="02040503050406030204" pitchFamily="18" charset="0"/>
                          <a:ea typeface="Cambria Math" panose="02040503050406030204" pitchFamily="18" charset="0"/>
                        </a:rPr>
                        <m:t>𝑟𝑙</m:t>
                      </m:r>
                      <m:r>
                        <a:rPr lang="en-US" sz="2000">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𝑄</m:t>
                              </m:r>
                            </m:e>
                            <m:sub>
                              <m:r>
                                <m:rPr>
                                  <m:nor/>
                                </m:rPr>
                                <a:rPr lang="en-US" sz="2000" i="1">
                                  <a:latin typeface="Cambria Math" panose="02040503050406030204" pitchFamily="18" charset="0"/>
                                </a:rPr>
                                <m:t>enc</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𝜖</m:t>
                              </m:r>
                            </m:e>
                            <m:sub>
                              <m:r>
                                <a:rPr lang="en-US" sz="2000">
                                  <a:latin typeface="Cambria Math" panose="02040503050406030204" pitchFamily="18" charset="0"/>
                                </a:rPr>
                                <m:t>0</m:t>
                              </m:r>
                            </m:sub>
                          </m:sSub>
                        </m:den>
                      </m:f>
                    </m:oMath>
                  </m:oMathPara>
                </a14:m>
                <a:endParaRPr lang="en-US" sz="2000" dirty="0"/>
              </a:p>
            </p:txBody>
          </p:sp>
        </mc:Choice>
        <mc:Fallback xmlns="">
          <p:sp>
            <p:nvSpPr>
              <p:cNvPr id="20" name="Rectangle 19">
                <a:extLst>
                  <a:ext uri="{FF2B5EF4-FFF2-40B4-BE49-F238E27FC236}">
                    <a16:creationId xmlns:a16="http://schemas.microsoft.com/office/drawing/2014/main" id="{76B3275E-6109-4347-90B1-7D09B144146C}"/>
                  </a:ext>
                </a:extLst>
              </p:cNvPr>
              <p:cNvSpPr>
                <a:spLocks noRot="1" noChangeAspect="1" noMove="1" noResize="1" noEditPoints="1" noAdjustHandles="1" noChangeArrowheads="1" noChangeShapeType="1" noTextEdit="1"/>
              </p:cNvSpPr>
              <p:nvPr/>
            </p:nvSpPr>
            <p:spPr>
              <a:xfrm>
                <a:off x="402047" y="5259350"/>
                <a:ext cx="1981055" cy="72276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6CDBADC-D975-4CDE-99CD-EA7105380930}"/>
                  </a:ext>
                </a:extLst>
              </p:cNvPr>
              <p:cNvSpPr txBox="1"/>
              <p:nvPr/>
            </p:nvSpPr>
            <p:spPr>
              <a:xfrm>
                <a:off x="402047" y="4501654"/>
                <a:ext cx="130003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𝑄</m:t>
                          </m:r>
                        </m:e>
                        <m:sub>
                          <m:r>
                            <a:rPr lang="en-US" sz="2400" i="1">
                              <a:latin typeface="Cambria Math" panose="02040503050406030204" pitchFamily="18" charset="0"/>
                              <a:ea typeface="Cambria Math" panose="02040503050406030204" pitchFamily="18" charset="0"/>
                            </a:rPr>
                            <m:t>𝑖𝑛</m:t>
                          </m:r>
                        </m:sub>
                      </m:sSub>
                      <m:r>
                        <a:rPr lang="en-US" sz="2400" b="0" i="0"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𝜌</m:t>
                      </m:r>
                      <m:r>
                        <a:rPr lang="en-US" sz="2400" b="0" i="1" smtClean="0">
                          <a:latin typeface="Cambria Math" panose="02040503050406030204" pitchFamily="18" charset="0"/>
                          <a:ea typeface="Cambria Math" panose="02040503050406030204" pitchFamily="18" charset="0"/>
                        </a:rPr>
                        <m:t>𝑉</m:t>
                      </m:r>
                    </m:oMath>
                  </m:oMathPara>
                </a14:m>
                <a:endParaRPr lang="en-US" sz="2400" dirty="0">
                  <a:latin typeface="+mj-lt"/>
                </a:endParaRPr>
              </a:p>
            </p:txBody>
          </p:sp>
        </mc:Choice>
        <mc:Fallback xmlns="">
          <p:sp>
            <p:nvSpPr>
              <p:cNvPr id="21" name="TextBox 20">
                <a:extLst>
                  <a:ext uri="{FF2B5EF4-FFF2-40B4-BE49-F238E27FC236}">
                    <a16:creationId xmlns:a16="http://schemas.microsoft.com/office/drawing/2014/main" id="{66CDBADC-D975-4CDE-99CD-EA7105380930}"/>
                  </a:ext>
                </a:extLst>
              </p:cNvPr>
              <p:cNvSpPr txBox="1">
                <a:spLocks noRot="1" noChangeAspect="1" noMove="1" noResize="1" noEditPoints="1" noAdjustHandles="1" noChangeArrowheads="1" noChangeShapeType="1" noTextEdit="1"/>
              </p:cNvSpPr>
              <p:nvPr/>
            </p:nvSpPr>
            <p:spPr>
              <a:xfrm>
                <a:off x="402047" y="4501654"/>
                <a:ext cx="1300036" cy="369332"/>
              </a:xfrm>
              <a:prstGeom prst="rect">
                <a:avLst/>
              </a:prstGeom>
              <a:blipFill>
                <a:blip r:embed="rId11"/>
                <a:stretch>
                  <a:fillRect l="-6573" r="-3286" b="-311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FAE7C874-4730-4D00-93F3-CC760F0ECF61}"/>
                  </a:ext>
                </a:extLst>
              </p:cNvPr>
              <p:cNvSpPr txBox="1"/>
              <p:nvPr/>
            </p:nvSpPr>
            <p:spPr>
              <a:xfrm>
                <a:off x="2024119" y="4469388"/>
                <a:ext cx="185268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𝑄</m:t>
                          </m:r>
                        </m:e>
                        <m:sub>
                          <m:r>
                            <a:rPr lang="en-US" sz="2400" b="0" i="1" smtClean="0">
                              <a:latin typeface="Cambria Math" panose="02040503050406030204" pitchFamily="18" charset="0"/>
                              <a:ea typeface="Cambria Math" panose="02040503050406030204" pitchFamily="18" charset="0"/>
                            </a:rPr>
                            <m:t>𝑒𝑛𝑐</m:t>
                          </m:r>
                        </m:sub>
                      </m:sSub>
                      <m:r>
                        <a:rPr lang="en-US" sz="2400" b="0" i="0"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𝜋</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𝑟</m:t>
                          </m:r>
                        </m:e>
                        <m:sup>
                          <m:r>
                            <a:rPr lang="en-US" sz="2400" b="0" i="1" smtClean="0">
                              <a:latin typeface="Cambria Math" panose="02040503050406030204" pitchFamily="18" charset="0"/>
                              <a:ea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rPr>
                        <m:t>𝑙</m:t>
                      </m:r>
                      <m:r>
                        <a:rPr lang="en-US" sz="2400" i="1">
                          <a:latin typeface="Cambria Math" panose="02040503050406030204" pitchFamily="18" charset="0"/>
                          <a:ea typeface="Cambria Math" panose="02040503050406030204" pitchFamily="18" charset="0"/>
                        </a:rPr>
                        <m:t>𝜌</m:t>
                      </m:r>
                    </m:oMath>
                  </m:oMathPara>
                </a14:m>
                <a:endParaRPr lang="en-US" sz="2400" dirty="0">
                  <a:latin typeface="+mj-lt"/>
                </a:endParaRPr>
              </a:p>
            </p:txBody>
          </p:sp>
        </mc:Choice>
        <mc:Fallback xmlns="">
          <p:sp>
            <p:nvSpPr>
              <p:cNvPr id="22" name="TextBox 21">
                <a:extLst>
                  <a:ext uri="{FF2B5EF4-FFF2-40B4-BE49-F238E27FC236}">
                    <a16:creationId xmlns:a16="http://schemas.microsoft.com/office/drawing/2014/main" id="{FAE7C874-4730-4D00-93F3-CC760F0ECF61}"/>
                  </a:ext>
                </a:extLst>
              </p:cNvPr>
              <p:cNvSpPr txBox="1">
                <a:spLocks noRot="1" noChangeAspect="1" noMove="1" noResize="1" noEditPoints="1" noAdjustHandles="1" noChangeArrowheads="1" noChangeShapeType="1" noTextEdit="1"/>
              </p:cNvSpPr>
              <p:nvPr/>
            </p:nvSpPr>
            <p:spPr>
              <a:xfrm>
                <a:off x="2024119" y="4469388"/>
                <a:ext cx="1852687" cy="369332"/>
              </a:xfrm>
              <a:prstGeom prst="rect">
                <a:avLst/>
              </a:prstGeom>
              <a:blipFill>
                <a:blip r:embed="rId12"/>
                <a:stretch>
                  <a:fillRect l="-4605" r="-2961" b="-311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C9FC598-99E4-47AF-8342-A23D6E477FFE}"/>
                  </a:ext>
                </a:extLst>
              </p:cNvPr>
              <p:cNvSpPr txBox="1"/>
              <p:nvPr/>
            </p:nvSpPr>
            <p:spPr>
              <a:xfrm>
                <a:off x="3866656" y="4371635"/>
                <a:ext cx="2445478" cy="7013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𝑄</m:t>
                          </m:r>
                        </m:e>
                        <m:sub>
                          <m:r>
                            <a:rPr lang="en-US" sz="2400" b="0" i="1" smtClean="0">
                              <a:latin typeface="Cambria Math" panose="02040503050406030204" pitchFamily="18" charset="0"/>
                              <a:ea typeface="Cambria Math" panose="02040503050406030204" pitchFamily="18" charset="0"/>
                            </a:rPr>
                            <m:t>𝑒𝑛𝑐</m:t>
                          </m:r>
                        </m:sub>
                      </m:sSub>
                      <m:r>
                        <a:rPr lang="en-US" sz="2400" b="0" i="0"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𝜋</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𝑟</m:t>
                          </m:r>
                        </m:e>
                        <m:sup>
                          <m:r>
                            <a:rPr lang="en-US" sz="2400" b="0" i="1" smtClean="0">
                              <a:latin typeface="Cambria Math" panose="02040503050406030204" pitchFamily="18" charset="0"/>
                              <a:ea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rPr>
                        <m:t>𝑙</m:t>
                      </m:r>
                      <m:r>
                        <a:rPr lang="en-US" sz="2400" b="0" i="1" smtClean="0">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m:rPr>
                              <m:sty m:val="p"/>
                            </m:rPr>
                            <a:rPr lang="el-GR" sz="2400" i="1">
                              <a:solidFill>
                                <a:prstClr val="black"/>
                              </a:solidFill>
                              <a:latin typeface="Cambria Math" panose="02040503050406030204" pitchFamily="18" charset="0"/>
                              <a:ea typeface="Cambria Math" panose="02040503050406030204" pitchFamily="18" charset="0"/>
                            </a:rPr>
                            <m:t>λ</m:t>
                          </m:r>
                        </m:num>
                        <m:den>
                          <m:r>
                            <a:rPr lang="en-US" sz="2400" i="1">
                              <a:latin typeface="Cambria Math" panose="02040503050406030204" pitchFamily="18" charset="0"/>
                              <a:ea typeface="Cambria Math" panose="02040503050406030204" pitchFamily="18" charset="0"/>
                            </a:rPr>
                            <m:t>𝜋</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𝑅</m:t>
                              </m:r>
                            </m:e>
                            <m:sup>
                              <m:r>
                                <a:rPr lang="en-US" sz="2400" i="1">
                                  <a:latin typeface="Cambria Math" panose="02040503050406030204" pitchFamily="18" charset="0"/>
                                  <a:ea typeface="Cambria Math" panose="02040503050406030204" pitchFamily="18" charset="0"/>
                                </a:rPr>
                                <m:t>2</m:t>
                              </m:r>
                            </m:sup>
                          </m:sSup>
                        </m:den>
                      </m:f>
                    </m:oMath>
                  </m:oMathPara>
                </a14:m>
                <a:endParaRPr lang="en-US" sz="2400" dirty="0">
                  <a:latin typeface="+mj-lt"/>
                </a:endParaRPr>
              </a:p>
            </p:txBody>
          </p:sp>
        </mc:Choice>
        <mc:Fallback xmlns="">
          <p:sp>
            <p:nvSpPr>
              <p:cNvPr id="24" name="TextBox 23">
                <a:extLst>
                  <a:ext uri="{FF2B5EF4-FFF2-40B4-BE49-F238E27FC236}">
                    <a16:creationId xmlns:a16="http://schemas.microsoft.com/office/drawing/2014/main" id="{FC9FC598-99E4-47AF-8342-A23D6E477FFE}"/>
                  </a:ext>
                </a:extLst>
              </p:cNvPr>
              <p:cNvSpPr txBox="1">
                <a:spLocks noRot="1" noChangeAspect="1" noMove="1" noResize="1" noEditPoints="1" noAdjustHandles="1" noChangeArrowheads="1" noChangeShapeType="1" noTextEdit="1"/>
              </p:cNvSpPr>
              <p:nvPr/>
            </p:nvSpPr>
            <p:spPr>
              <a:xfrm>
                <a:off x="3866656" y="4371635"/>
                <a:ext cx="2445478" cy="701346"/>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C034AF9-E834-420A-85F6-5AE5DD5CCCBF}"/>
                  </a:ext>
                </a:extLst>
              </p:cNvPr>
              <p:cNvSpPr txBox="1"/>
              <p:nvPr/>
            </p:nvSpPr>
            <p:spPr>
              <a:xfrm>
                <a:off x="6472837" y="4386259"/>
                <a:ext cx="2267159" cy="8373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7030A0"/>
                              </a:solidFill>
                              <a:latin typeface="Cambria Math" panose="02040503050406030204" pitchFamily="18" charset="0"/>
                              <a:ea typeface="Cambria Math" panose="02040503050406030204" pitchFamily="18" charset="0"/>
                            </a:rPr>
                          </m:ctrlPr>
                        </m:sSubPr>
                        <m:e>
                          <m:r>
                            <a:rPr lang="en-US" sz="2400" i="1">
                              <a:solidFill>
                                <a:srgbClr val="7030A0"/>
                              </a:solidFill>
                              <a:latin typeface="Cambria Math" panose="02040503050406030204" pitchFamily="18" charset="0"/>
                              <a:ea typeface="Cambria Math" panose="02040503050406030204" pitchFamily="18" charset="0"/>
                            </a:rPr>
                            <m:t>𝑄</m:t>
                          </m:r>
                        </m:e>
                        <m:sub>
                          <m:r>
                            <a:rPr lang="en-US" sz="2400" b="0" i="1" smtClean="0">
                              <a:solidFill>
                                <a:srgbClr val="7030A0"/>
                              </a:solidFill>
                              <a:latin typeface="Cambria Math" panose="02040503050406030204" pitchFamily="18" charset="0"/>
                              <a:ea typeface="Cambria Math" panose="02040503050406030204" pitchFamily="18" charset="0"/>
                            </a:rPr>
                            <m:t>𝑒𝑛𝑐</m:t>
                          </m:r>
                        </m:sub>
                      </m:sSub>
                      <m:r>
                        <a:rPr lang="en-US" sz="2400" b="0" i="0" smtClean="0">
                          <a:solidFill>
                            <a:srgbClr val="7030A0"/>
                          </a:solidFill>
                          <a:latin typeface="Cambria Math" panose="02040503050406030204" pitchFamily="18" charset="0"/>
                          <a:ea typeface="Cambria Math" panose="02040503050406030204" pitchFamily="18" charset="0"/>
                        </a:rPr>
                        <m:t>=</m:t>
                      </m:r>
                      <m:r>
                        <m:rPr>
                          <m:sty m:val="p"/>
                        </m:rPr>
                        <a:rPr lang="el-GR" sz="2400" i="1">
                          <a:solidFill>
                            <a:srgbClr val="7030A0"/>
                          </a:solidFill>
                          <a:latin typeface="Cambria Math" panose="02040503050406030204" pitchFamily="18" charset="0"/>
                          <a:ea typeface="Cambria Math" panose="02040503050406030204" pitchFamily="18" charset="0"/>
                        </a:rPr>
                        <m:t>λ</m:t>
                      </m:r>
                      <m:r>
                        <a:rPr lang="en-US" sz="2400" b="0" i="1" smtClean="0">
                          <a:solidFill>
                            <a:srgbClr val="7030A0"/>
                          </a:solidFill>
                          <a:latin typeface="Cambria Math" panose="02040503050406030204" pitchFamily="18" charset="0"/>
                          <a:ea typeface="Cambria Math" panose="02040503050406030204" pitchFamily="18" charset="0"/>
                        </a:rPr>
                        <m:t>𝑙</m:t>
                      </m:r>
                      <m:r>
                        <a:rPr lang="en-US" sz="2400" b="0" i="1" smtClean="0">
                          <a:solidFill>
                            <a:srgbClr val="7030A0"/>
                          </a:solidFill>
                          <a:latin typeface="Cambria Math" panose="02040503050406030204" pitchFamily="18" charset="0"/>
                          <a:ea typeface="Cambria Math" panose="02040503050406030204" pitchFamily="18" charset="0"/>
                        </a:rPr>
                        <m:t>∙</m:t>
                      </m:r>
                      <m:d>
                        <m:dPr>
                          <m:ctrlPr>
                            <a:rPr lang="en-US" sz="2400" b="0" i="1" smtClean="0">
                              <a:solidFill>
                                <a:srgbClr val="7030A0"/>
                              </a:solidFill>
                              <a:latin typeface="Cambria Math" panose="02040503050406030204" pitchFamily="18" charset="0"/>
                              <a:ea typeface="Cambria Math" panose="02040503050406030204" pitchFamily="18" charset="0"/>
                            </a:rPr>
                          </m:ctrlPr>
                        </m:dPr>
                        <m:e>
                          <m:f>
                            <m:fPr>
                              <m:ctrlPr>
                                <a:rPr lang="en-US" sz="2400" i="1">
                                  <a:solidFill>
                                    <a:srgbClr val="7030A0"/>
                                  </a:solidFill>
                                  <a:latin typeface="Cambria Math" panose="02040503050406030204" pitchFamily="18" charset="0"/>
                                  <a:ea typeface="Cambria Math" panose="02040503050406030204" pitchFamily="18" charset="0"/>
                                </a:rPr>
                              </m:ctrlPr>
                            </m:fPr>
                            <m:num>
                              <m:sSup>
                                <m:sSupPr>
                                  <m:ctrlPr>
                                    <a:rPr lang="en-US" sz="2400" i="1">
                                      <a:solidFill>
                                        <a:srgbClr val="7030A0"/>
                                      </a:solidFill>
                                      <a:latin typeface="Cambria Math" panose="02040503050406030204" pitchFamily="18" charset="0"/>
                                      <a:ea typeface="Cambria Math" panose="02040503050406030204" pitchFamily="18" charset="0"/>
                                    </a:rPr>
                                  </m:ctrlPr>
                                </m:sSupPr>
                                <m:e>
                                  <m:r>
                                    <a:rPr lang="en-US" sz="2400" i="1">
                                      <a:solidFill>
                                        <a:srgbClr val="7030A0"/>
                                      </a:solidFill>
                                      <a:latin typeface="Cambria Math" panose="02040503050406030204" pitchFamily="18" charset="0"/>
                                      <a:ea typeface="Cambria Math" panose="02040503050406030204" pitchFamily="18" charset="0"/>
                                    </a:rPr>
                                    <m:t>𝑟</m:t>
                                  </m:r>
                                </m:e>
                                <m:sup>
                                  <m:r>
                                    <a:rPr lang="en-US" sz="2400" i="1">
                                      <a:solidFill>
                                        <a:srgbClr val="7030A0"/>
                                      </a:solidFill>
                                      <a:latin typeface="Cambria Math" panose="02040503050406030204" pitchFamily="18" charset="0"/>
                                      <a:ea typeface="Cambria Math" panose="02040503050406030204" pitchFamily="18" charset="0"/>
                                    </a:rPr>
                                    <m:t>2</m:t>
                                  </m:r>
                                </m:sup>
                              </m:sSup>
                            </m:num>
                            <m:den>
                              <m:sSup>
                                <m:sSupPr>
                                  <m:ctrlPr>
                                    <a:rPr lang="en-US" sz="2400" i="1">
                                      <a:solidFill>
                                        <a:srgbClr val="7030A0"/>
                                      </a:solidFill>
                                      <a:latin typeface="Cambria Math" panose="02040503050406030204" pitchFamily="18" charset="0"/>
                                      <a:ea typeface="Cambria Math" panose="02040503050406030204" pitchFamily="18" charset="0"/>
                                    </a:rPr>
                                  </m:ctrlPr>
                                </m:sSupPr>
                                <m:e>
                                  <m:r>
                                    <a:rPr lang="en-US" sz="2400" i="1">
                                      <a:solidFill>
                                        <a:srgbClr val="7030A0"/>
                                      </a:solidFill>
                                      <a:latin typeface="Cambria Math" panose="02040503050406030204" pitchFamily="18" charset="0"/>
                                      <a:ea typeface="Cambria Math" panose="02040503050406030204" pitchFamily="18" charset="0"/>
                                    </a:rPr>
                                    <m:t>𝑅</m:t>
                                  </m:r>
                                </m:e>
                                <m:sup>
                                  <m:r>
                                    <a:rPr lang="en-US" sz="2400" i="1">
                                      <a:solidFill>
                                        <a:srgbClr val="7030A0"/>
                                      </a:solidFill>
                                      <a:latin typeface="Cambria Math" panose="02040503050406030204" pitchFamily="18" charset="0"/>
                                      <a:ea typeface="Cambria Math" panose="02040503050406030204" pitchFamily="18" charset="0"/>
                                    </a:rPr>
                                    <m:t>2</m:t>
                                  </m:r>
                                </m:sup>
                              </m:sSup>
                            </m:den>
                          </m:f>
                        </m:e>
                      </m:d>
                    </m:oMath>
                  </m:oMathPara>
                </a14:m>
                <a:endParaRPr lang="en-US" sz="2400" dirty="0">
                  <a:latin typeface="+mj-lt"/>
                </a:endParaRPr>
              </a:p>
            </p:txBody>
          </p:sp>
        </mc:Choice>
        <mc:Fallback xmlns="">
          <p:sp>
            <p:nvSpPr>
              <p:cNvPr id="25" name="TextBox 24">
                <a:extLst>
                  <a:ext uri="{FF2B5EF4-FFF2-40B4-BE49-F238E27FC236}">
                    <a16:creationId xmlns:a16="http://schemas.microsoft.com/office/drawing/2014/main" id="{7C034AF9-E834-420A-85F6-5AE5DD5CCCBF}"/>
                  </a:ext>
                </a:extLst>
              </p:cNvPr>
              <p:cNvSpPr txBox="1">
                <a:spLocks noRot="1" noChangeAspect="1" noMove="1" noResize="1" noEditPoints="1" noAdjustHandles="1" noChangeArrowheads="1" noChangeShapeType="1" noTextEdit="1"/>
              </p:cNvSpPr>
              <p:nvPr/>
            </p:nvSpPr>
            <p:spPr>
              <a:xfrm>
                <a:off x="6472837" y="4386259"/>
                <a:ext cx="2267159" cy="83734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A7B4891F-ECFE-4B6A-99D6-E350F2248826}"/>
                  </a:ext>
                </a:extLst>
              </p:cNvPr>
              <p:cNvSpPr/>
              <p:nvPr/>
            </p:nvSpPr>
            <p:spPr>
              <a:xfrm>
                <a:off x="2590945" y="5172935"/>
                <a:ext cx="2834366" cy="7900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2000">
                          <a:latin typeface="Cambria Math" panose="02040503050406030204" pitchFamily="18" charset="0"/>
                        </a:rPr>
                        <m:t>E</m:t>
                      </m:r>
                      <m:r>
                        <a:rPr lang="en-US" sz="2000" i="1">
                          <a:latin typeface="Cambria Math" panose="02040503050406030204" pitchFamily="18" charset="0"/>
                          <a:ea typeface="Cambria Math" panose="02040503050406030204" pitchFamily="18" charset="0"/>
                        </a:rPr>
                        <m:t>∙</m:t>
                      </m:r>
                      <m:r>
                        <a:rPr lang="en-US" sz="2000">
                          <a:latin typeface="Cambria Math" panose="02040503050406030204" pitchFamily="18" charset="0"/>
                        </a:rPr>
                        <m:t>2</m:t>
                      </m:r>
                      <m:r>
                        <m:rPr>
                          <m:sty m:val="p"/>
                        </m:rPr>
                        <a:rPr lang="el-GR" sz="2000" i="1">
                          <a:latin typeface="Cambria Math" panose="02040503050406030204" pitchFamily="18" charset="0"/>
                          <a:ea typeface="Cambria Math" panose="02040503050406030204" pitchFamily="18" charset="0"/>
                        </a:rPr>
                        <m:t>π</m:t>
                      </m:r>
                      <m:r>
                        <a:rPr lang="en-US" sz="2000" i="1">
                          <a:latin typeface="Cambria Math" panose="02040503050406030204" pitchFamily="18" charset="0"/>
                          <a:ea typeface="Cambria Math" panose="02040503050406030204" pitchFamily="18" charset="0"/>
                        </a:rPr>
                        <m:t>𝑟𝑙</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sSub>
                            <m:sSubPr>
                              <m:ctrlPr>
                                <a:rPr lang="en-US" sz="2000" i="1">
                                  <a:latin typeface="Cambria Math" panose="02040503050406030204" pitchFamily="18" charset="0"/>
                                </a:rPr>
                              </m:ctrlPr>
                            </m:sSubPr>
                            <m:e>
                              <m:r>
                                <a:rPr lang="en-US" sz="2000" i="1">
                                  <a:latin typeface="Cambria Math" panose="02040503050406030204" pitchFamily="18" charset="0"/>
                                </a:rPr>
                                <m:t>𝜖</m:t>
                              </m:r>
                            </m:e>
                            <m:sub>
                              <m:r>
                                <a:rPr lang="en-US" sz="2000">
                                  <a:latin typeface="Cambria Math" panose="02040503050406030204" pitchFamily="18" charset="0"/>
                                </a:rPr>
                                <m:t>0</m:t>
                              </m:r>
                            </m:sub>
                          </m:sSub>
                        </m:den>
                      </m:f>
                      <m:r>
                        <a:rPr lang="en-US" sz="2000" i="1">
                          <a:latin typeface="Cambria Math" panose="02040503050406030204" pitchFamily="18" charset="0"/>
                          <a:ea typeface="Cambria Math" panose="02040503050406030204" pitchFamily="18" charset="0"/>
                        </a:rPr>
                        <m:t>∙</m:t>
                      </m:r>
                      <m:r>
                        <m:rPr>
                          <m:sty m:val="p"/>
                        </m:rPr>
                        <a:rPr lang="el-GR" sz="2000" i="1">
                          <a:solidFill>
                            <a:prstClr val="black"/>
                          </a:solidFill>
                          <a:latin typeface="Cambria Math" panose="02040503050406030204" pitchFamily="18" charset="0"/>
                          <a:ea typeface="Cambria Math" panose="02040503050406030204" pitchFamily="18" charset="0"/>
                        </a:rPr>
                        <m:t>λ</m:t>
                      </m:r>
                      <m:r>
                        <a:rPr lang="en-US" sz="2000" i="1">
                          <a:latin typeface="Cambria Math" panose="02040503050406030204" pitchFamily="18" charset="0"/>
                          <a:ea typeface="Cambria Math" panose="02040503050406030204" pitchFamily="18" charset="0"/>
                        </a:rPr>
                        <m:t>𝑙</m:t>
                      </m:r>
                      <m:r>
                        <a:rPr lang="en-US" sz="2000" i="1">
                          <a:latin typeface="Cambria Math" panose="02040503050406030204" pitchFamily="18" charset="0"/>
                          <a:ea typeface="Cambria Math" panose="02040503050406030204" pitchFamily="18" charset="0"/>
                        </a:rPr>
                        <m:t>∙</m:t>
                      </m:r>
                      <m:d>
                        <m:dPr>
                          <m:ctrlPr>
                            <a:rPr lang="en-US" sz="2000" i="1">
                              <a:latin typeface="Cambria Math" panose="02040503050406030204" pitchFamily="18" charset="0"/>
                              <a:ea typeface="Cambria Math" panose="02040503050406030204" pitchFamily="18" charset="0"/>
                            </a:rPr>
                          </m:ctrlPr>
                        </m:dPr>
                        <m:e>
                          <m:f>
                            <m:fPr>
                              <m:ctrlPr>
                                <a:rPr lang="en-US" sz="2000" i="1">
                                  <a:latin typeface="Cambria Math" panose="02040503050406030204" pitchFamily="18" charset="0"/>
                                  <a:ea typeface="Cambria Math" panose="02040503050406030204" pitchFamily="18" charset="0"/>
                                </a:rPr>
                              </m:ctrlPr>
                            </m:fPr>
                            <m:num>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𝑟</m:t>
                                  </m:r>
                                </m:e>
                                <m:sup>
                                  <m:r>
                                    <a:rPr lang="en-US" sz="2000" i="1">
                                      <a:latin typeface="Cambria Math" panose="02040503050406030204" pitchFamily="18" charset="0"/>
                                      <a:ea typeface="Cambria Math" panose="02040503050406030204" pitchFamily="18" charset="0"/>
                                    </a:rPr>
                                    <m:t>2</m:t>
                                  </m:r>
                                </m:sup>
                              </m:sSup>
                            </m:num>
                            <m:den>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𝑅</m:t>
                                  </m:r>
                                </m:e>
                                <m:sup>
                                  <m:r>
                                    <a:rPr lang="en-US" sz="2000" i="1">
                                      <a:latin typeface="Cambria Math" panose="02040503050406030204" pitchFamily="18" charset="0"/>
                                      <a:ea typeface="Cambria Math" panose="02040503050406030204" pitchFamily="18" charset="0"/>
                                    </a:rPr>
                                    <m:t>2</m:t>
                                  </m:r>
                                </m:sup>
                              </m:sSup>
                            </m:den>
                          </m:f>
                        </m:e>
                      </m:d>
                    </m:oMath>
                  </m:oMathPara>
                </a14:m>
                <a:endParaRPr lang="en-US" sz="2000" dirty="0"/>
              </a:p>
            </p:txBody>
          </p:sp>
        </mc:Choice>
        <mc:Fallback xmlns="">
          <p:sp>
            <p:nvSpPr>
              <p:cNvPr id="26" name="Rectangle 25">
                <a:extLst>
                  <a:ext uri="{FF2B5EF4-FFF2-40B4-BE49-F238E27FC236}">
                    <a16:creationId xmlns:a16="http://schemas.microsoft.com/office/drawing/2014/main" id="{A7B4891F-ECFE-4B6A-99D6-E350F2248826}"/>
                  </a:ext>
                </a:extLst>
              </p:cNvPr>
              <p:cNvSpPr>
                <a:spLocks noRot="1" noChangeAspect="1" noMove="1" noResize="1" noEditPoints="1" noAdjustHandles="1" noChangeArrowheads="1" noChangeShapeType="1" noTextEdit="1"/>
              </p:cNvSpPr>
              <p:nvPr/>
            </p:nvSpPr>
            <p:spPr>
              <a:xfrm>
                <a:off x="2590945" y="5172935"/>
                <a:ext cx="2834366" cy="790024"/>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4243A4CC-889E-4B47-921A-EA2A5334C766}"/>
                  </a:ext>
                </a:extLst>
              </p:cNvPr>
              <p:cNvSpPr/>
              <p:nvPr/>
            </p:nvSpPr>
            <p:spPr>
              <a:xfrm>
                <a:off x="5807622" y="5139926"/>
                <a:ext cx="1889813" cy="7621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𝐸</m:t>
                      </m:r>
                      <m:r>
                        <a:rPr lang="en-US" sz="2000">
                          <a:latin typeface="Cambria Math" panose="02040503050406030204" pitchFamily="18" charset="0"/>
                        </a:rPr>
                        <m:t>⋅2</m:t>
                      </m:r>
                      <m:r>
                        <a:rPr lang="en-US" sz="2000" i="1">
                          <a:latin typeface="Cambria Math" panose="02040503050406030204" pitchFamily="18" charset="0"/>
                        </a:rPr>
                        <m:t>𝜋</m:t>
                      </m:r>
                      <m:r>
                        <a:rPr lang="en-US" sz="2000" i="1">
                          <a:latin typeface="Cambria Math" panose="02040503050406030204" pitchFamily="18" charset="0"/>
                        </a:rPr>
                        <m:t>𝑟</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𝜆</m:t>
                          </m:r>
                          <m:sSup>
                            <m:sSupPr>
                              <m:ctrlPr>
                                <a:rPr lang="en-US" sz="2000" i="1">
                                  <a:latin typeface="Cambria Math" panose="02040503050406030204" pitchFamily="18" charset="0"/>
                                </a:rPr>
                              </m:ctrlPr>
                            </m:sSupPr>
                            <m:e>
                              <m:r>
                                <a:rPr lang="en-US" sz="2000" i="1">
                                  <a:latin typeface="Cambria Math" panose="02040503050406030204" pitchFamily="18" charset="0"/>
                                </a:rPr>
                                <m:t>𝑟</m:t>
                              </m:r>
                            </m:e>
                            <m:sup>
                              <m:r>
                                <a:rPr lang="en-US" sz="2000">
                                  <a:latin typeface="Cambria Math" panose="02040503050406030204" pitchFamily="18" charset="0"/>
                                </a:rPr>
                                <m:t>2</m:t>
                              </m:r>
                            </m:sup>
                          </m:sSup>
                        </m:num>
                        <m:den>
                          <m:sSub>
                            <m:sSubPr>
                              <m:ctrlPr>
                                <a:rPr lang="en-US" sz="2000" i="1">
                                  <a:latin typeface="Cambria Math" panose="02040503050406030204" pitchFamily="18" charset="0"/>
                                </a:rPr>
                              </m:ctrlPr>
                            </m:sSubPr>
                            <m:e>
                              <m:r>
                                <a:rPr lang="en-US" sz="2000" i="1">
                                  <a:latin typeface="Cambria Math" panose="02040503050406030204" pitchFamily="18" charset="0"/>
                                </a:rPr>
                                <m:t>𝜖</m:t>
                              </m:r>
                            </m:e>
                            <m:sub>
                              <m:r>
                                <a:rPr lang="en-US" sz="2000">
                                  <a:latin typeface="Cambria Math" panose="02040503050406030204" pitchFamily="18" charset="0"/>
                                </a:rPr>
                                <m:t>0</m:t>
                              </m:r>
                            </m:sub>
                          </m:sSub>
                          <m:sSup>
                            <m:sSupPr>
                              <m:ctrlPr>
                                <a:rPr lang="en-US" sz="2000" i="1">
                                  <a:latin typeface="Cambria Math" panose="02040503050406030204" pitchFamily="18" charset="0"/>
                                </a:rPr>
                              </m:ctrlPr>
                            </m:sSupPr>
                            <m:e>
                              <m:r>
                                <a:rPr lang="en-US" sz="2000" i="1">
                                  <a:latin typeface="Cambria Math" panose="02040503050406030204" pitchFamily="18" charset="0"/>
                                </a:rPr>
                                <m:t>𝑅</m:t>
                              </m:r>
                            </m:e>
                            <m:sup>
                              <m:r>
                                <a:rPr lang="en-US" sz="2000">
                                  <a:latin typeface="Cambria Math" panose="02040503050406030204" pitchFamily="18" charset="0"/>
                                </a:rPr>
                                <m:t>2</m:t>
                              </m:r>
                            </m:sup>
                          </m:sSup>
                        </m:den>
                      </m:f>
                    </m:oMath>
                  </m:oMathPara>
                </a14:m>
                <a:endParaRPr lang="en-US" sz="2000" dirty="0"/>
              </a:p>
            </p:txBody>
          </p:sp>
        </mc:Choice>
        <mc:Fallback xmlns="">
          <p:sp>
            <p:nvSpPr>
              <p:cNvPr id="10" name="Rectangle 9">
                <a:extLst>
                  <a:ext uri="{FF2B5EF4-FFF2-40B4-BE49-F238E27FC236}">
                    <a16:creationId xmlns:a16="http://schemas.microsoft.com/office/drawing/2014/main" id="{4243A4CC-889E-4B47-921A-EA2A5334C766}"/>
                  </a:ext>
                </a:extLst>
              </p:cNvPr>
              <p:cNvSpPr>
                <a:spLocks noRot="1" noChangeAspect="1" noMove="1" noResize="1" noEditPoints="1" noAdjustHandles="1" noChangeArrowheads="1" noChangeShapeType="1" noTextEdit="1"/>
              </p:cNvSpPr>
              <p:nvPr/>
            </p:nvSpPr>
            <p:spPr>
              <a:xfrm>
                <a:off x="5807622" y="5139926"/>
                <a:ext cx="1889813" cy="7621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AA4EA7B8-5B6E-4095-A34C-8CBADA5B14A5}"/>
                  </a:ext>
                </a:extLst>
              </p:cNvPr>
              <p:cNvSpPr/>
              <p:nvPr/>
            </p:nvSpPr>
            <p:spPr>
              <a:xfrm>
                <a:off x="3383080" y="6062913"/>
                <a:ext cx="3089757" cy="7290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𝐸</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𝜆</m:t>
                          </m:r>
                          <m:r>
                            <a:rPr lang="en-US" sz="2000" i="1">
                              <a:latin typeface="Cambria Math" panose="02040503050406030204" pitchFamily="18" charset="0"/>
                            </a:rPr>
                            <m:t>𝑟</m:t>
                          </m:r>
                        </m:num>
                        <m:den>
                          <m:r>
                            <a:rPr lang="en-US" sz="2000">
                              <a:latin typeface="Cambria Math" panose="02040503050406030204" pitchFamily="18" charset="0"/>
                            </a:rPr>
                            <m:t>2</m:t>
                          </m:r>
                          <m:r>
                            <a:rPr lang="en-US" sz="2000" i="1">
                              <a:latin typeface="Cambria Math" panose="02040503050406030204" pitchFamily="18" charset="0"/>
                            </a:rPr>
                            <m:t>𝜋</m:t>
                          </m:r>
                          <m:sSub>
                            <m:sSubPr>
                              <m:ctrlPr>
                                <a:rPr lang="en-US" sz="2000" i="1">
                                  <a:latin typeface="Cambria Math" panose="02040503050406030204" pitchFamily="18" charset="0"/>
                                </a:rPr>
                              </m:ctrlPr>
                            </m:sSubPr>
                            <m:e>
                              <m:r>
                                <a:rPr lang="en-US" sz="2000" i="1">
                                  <a:latin typeface="Cambria Math" panose="02040503050406030204" pitchFamily="18" charset="0"/>
                                </a:rPr>
                                <m:t>𝜖</m:t>
                              </m:r>
                            </m:e>
                            <m:sub>
                              <m:r>
                                <a:rPr lang="en-US" sz="2000">
                                  <a:latin typeface="Cambria Math" panose="02040503050406030204" pitchFamily="18" charset="0"/>
                                </a:rPr>
                                <m:t>0</m:t>
                              </m:r>
                            </m:sub>
                          </m:sSub>
                          <m:sSup>
                            <m:sSupPr>
                              <m:ctrlPr>
                                <a:rPr lang="en-US" sz="2000" i="1">
                                  <a:latin typeface="Cambria Math" panose="02040503050406030204" pitchFamily="18" charset="0"/>
                                </a:rPr>
                              </m:ctrlPr>
                            </m:sSupPr>
                            <m:e>
                              <m:r>
                                <a:rPr lang="en-US" sz="2000" i="1">
                                  <a:latin typeface="Cambria Math" panose="02040503050406030204" pitchFamily="18" charset="0"/>
                                </a:rPr>
                                <m:t>𝑅</m:t>
                              </m:r>
                            </m:e>
                            <m:sup>
                              <m:r>
                                <a:rPr lang="en-US" sz="2000">
                                  <a:latin typeface="Cambria Math" panose="02040503050406030204" pitchFamily="18" charset="0"/>
                                </a:rPr>
                                <m:t>2</m:t>
                              </m:r>
                            </m:sup>
                          </m:sSup>
                        </m:den>
                      </m:f>
                      <m:r>
                        <a:rPr lang="en-US" sz="2000">
                          <a:latin typeface="Cambria Math" panose="02040503050406030204" pitchFamily="18" charset="0"/>
                        </a:rPr>
                        <m:t> </m:t>
                      </m:r>
                      <m:r>
                        <m:rPr>
                          <m:nor/>
                        </m:rPr>
                        <a:rPr lang="en-US" sz="2000" i="1">
                          <a:latin typeface="Cambria Math" panose="02040503050406030204" pitchFamily="18" charset="0"/>
                        </a:rPr>
                        <m:t>for</m:t>
                      </m:r>
                      <m:r>
                        <a:rPr lang="en-US" sz="2000">
                          <a:latin typeface="Cambria Math" panose="02040503050406030204" pitchFamily="18" charset="0"/>
                        </a:rPr>
                        <m:t> </m:t>
                      </m:r>
                      <m:r>
                        <a:rPr lang="en-US" sz="2000" i="1">
                          <a:latin typeface="Cambria Math" panose="02040503050406030204" pitchFamily="18" charset="0"/>
                        </a:rPr>
                        <m:t>𝑟</m:t>
                      </m:r>
                      <m:r>
                        <a:rPr lang="en-US" sz="2000">
                          <a:latin typeface="Cambria Math" panose="02040503050406030204" pitchFamily="18" charset="0"/>
                        </a:rPr>
                        <m:t>&lt;</m:t>
                      </m:r>
                      <m:r>
                        <a:rPr lang="en-US" sz="2000" i="1">
                          <a:latin typeface="Cambria Math" panose="02040503050406030204" pitchFamily="18" charset="0"/>
                        </a:rPr>
                        <m:t>𝑅</m:t>
                      </m:r>
                    </m:oMath>
                  </m:oMathPara>
                </a14:m>
                <a:endParaRPr lang="en-US" sz="2000" dirty="0"/>
              </a:p>
            </p:txBody>
          </p:sp>
        </mc:Choice>
        <mc:Fallback xmlns="">
          <p:sp>
            <p:nvSpPr>
              <p:cNvPr id="28" name="Rectangle 27">
                <a:extLst>
                  <a:ext uri="{FF2B5EF4-FFF2-40B4-BE49-F238E27FC236}">
                    <a16:creationId xmlns:a16="http://schemas.microsoft.com/office/drawing/2014/main" id="{AA4EA7B8-5B6E-4095-A34C-8CBADA5B14A5}"/>
                  </a:ext>
                </a:extLst>
              </p:cNvPr>
              <p:cNvSpPr>
                <a:spLocks noRot="1" noChangeAspect="1" noMove="1" noResize="1" noEditPoints="1" noAdjustHandles="1" noChangeArrowheads="1" noChangeShapeType="1" noTextEdit="1"/>
              </p:cNvSpPr>
              <p:nvPr/>
            </p:nvSpPr>
            <p:spPr>
              <a:xfrm>
                <a:off x="3383080" y="6062913"/>
                <a:ext cx="3089757" cy="729046"/>
              </a:xfrm>
              <a:prstGeom prst="rect">
                <a:avLst/>
              </a:prstGeom>
              <a:blipFill>
                <a:blip r:embed="rId1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0327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16" grpId="0"/>
      <p:bldP spid="8" grpId="0"/>
      <p:bldP spid="17" grpId="0"/>
      <p:bldP spid="20" grpId="0"/>
      <p:bldP spid="21" grpId="0"/>
      <p:bldP spid="22" grpId="0"/>
      <p:bldP spid="24" grpId="0"/>
      <p:bldP spid="25" grpId="0"/>
      <p:bldP spid="26" grpId="0"/>
      <p:bldP spid="10" grpId="0"/>
      <p:bldP spid="2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6: ANSWER</a:t>
            </a:r>
          </a:p>
        </p:txBody>
      </p:sp>
      <mc:AlternateContent xmlns:mc="http://schemas.openxmlformats.org/markup-compatibility/2006" xmlns:a14="http://schemas.microsoft.com/office/drawing/2010/main">
        <mc:Choice Requires="a14">
          <p:sp>
            <p:nvSpPr>
              <p:cNvPr id="12" name="Rectangle 18">
                <a:extLst>
                  <a:ext uri="{FF2B5EF4-FFF2-40B4-BE49-F238E27FC236}">
                    <a16:creationId xmlns:a16="http://schemas.microsoft.com/office/drawing/2014/main" id="{89442AFF-44F2-4AD5-B297-2ECDCA742DD0}"/>
                  </a:ext>
                </a:extLst>
              </p:cNvPr>
              <p:cNvSpPr>
                <a:spLocks noChangeArrowheads="1"/>
              </p:cNvSpPr>
              <p:nvPr/>
            </p:nvSpPr>
            <p:spPr bwMode="auto">
              <a:xfrm>
                <a:off x="0" y="875888"/>
                <a:ext cx="6472837"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lang="en-US" sz="2400" dirty="0">
                    <a:ea typeface="Aptos"/>
                    <a:cs typeface="Times New Roman" panose="02020603050405020304" pitchFamily="18" charset="0"/>
                  </a:rPr>
                  <a:t>Electric Field Outside the Conductor (</a:t>
                </a:r>
                <a14:m>
                  <m:oMath xmlns:m="http://schemas.openxmlformats.org/officeDocument/2006/math">
                    <m:r>
                      <a:rPr lang="en-US" sz="2400" i="1">
                        <a:latin typeface="Cambria Math" panose="02040503050406030204" pitchFamily="18" charset="0"/>
                        <a:ea typeface="Aptos"/>
                        <a:cs typeface="Times New Roman" panose="02020603050405020304" pitchFamily="18" charset="0"/>
                      </a:rPr>
                      <m:t>𝑟</m:t>
                    </m:r>
                    <m:r>
                      <a:rPr lang="en-US" sz="2400" i="1">
                        <a:latin typeface="Cambria Math" panose="02040503050406030204" pitchFamily="18" charset="0"/>
                        <a:ea typeface="Aptos"/>
                        <a:cs typeface="Times New Roman" panose="02020603050405020304" pitchFamily="18" charset="0"/>
                      </a:rPr>
                      <m:t>&gt;</m:t>
                    </m:r>
                    <m:r>
                      <a:rPr lang="en-US" sz="2400" i="1">
                        <a:latin typeface="Cambria Math" panose="02040503050406030204" pitchFamily="18" charset="0"/>
                        <a:ea typeface="Aptos"/>
                        <a:cs typeface="Times New Roman" panose="02020603050405020304" pitchFamily="18" charset="0"/>
                      </a:rPr>
                      <m:t>𝑅</m:t>
                    </m:r>
                  </m:oMath>
                </a14:m>
                <a:r>
                  <a:rPr lang="en-US" sz="2400" dirty="0">
                    <a:ea typeface="Aptos"/>
                    <a:cs typeface="Times New Roman" panose="02020603050405020304" pitchFamily="18" charset="0"/>
                  </a:rPr>
                  <a:t>)</a:t>
                </a:r>
                <a:endParaRPr kumimoji="0" lang="en-US" altLang="en-US" sz="2400" b="0" i="0" u="none" strike="noStrike" kern="0" cap="none" spc="0" normalizeH="0" baseline="0" noProof="0" dirty="0">
                  <a:ln>
                    <a:noFill/>
                  </a:ln>
                  <a:solidFill>
                    <a:srgbClr val="080800"/>
                  </a:solidFill>
                  <a:effectLst/>
                  <a:uLnTx/>
                  <a:uFillTx/>
                  <a:cs typeface="Times New Roman" panose="02020603050405020304" pitchFamily="18" charset="0"/>
                </a:endParaRPr>
              </a:p>
            </p:txBody>
          </p:sp>
        </mc:Choice>
        <mc:Fallback xmlns="">
          <p:sp>
            <p:nvSpPr>
              <p:cNvPr id="12" name="Rectangle 18">
                <a:extLst>
                  <a:ext uri="{FF2B5EF4-FFF2-40B4-BE49-F238E27FC236}">
                    <a16:creationId xmlns:a16="http://schemas.microsoft.com/office/drawing/2014/main" id="{89442AFF-44F2-4AD5-B297-2ECDCA742DD0}"/>
                  </a:ext>
                </a:extLst>
              </p:cNvPr>
              <p:cNvSpPr>
                <a:spLocks noRot="1" noChangeAspect="1" noMove="1" noResize="1" noEditPoints="1" noAdjustHandles="1" noChangeArrowheads="1" noChangeShapeType="1" noTextEdit="1"/>
              </p:cNvSpPr>
              <p:nvPr/>
            </p:nvSpPr>
            <p:spPr bwMode="auto">
              <a:xfrm>
                <a:off x="0" y="875888"/>
                <a:ext cx="6472837" cy="461665"/>
              </a:xfrm>
              <a:prstGeom prst="rect">
                <a:avLst/>
              </a:prstGeom>
              <a:blipFill>
                <a:blip r:embed="rId2"/>
                <a:stretch>
                  <a:fillRect l="-1412" t="-10667" b="-30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pic>
        <p:nvPicPr>
          <p:cNvPr id="15" name="Picture 14">
            <a:extLst>
              <a:ext uri="{FF2B5EF4-FFF2-40B4-BE49-F238E27FC236}">
                <a16:creationId xmlns:a16="http://schemas.microsoft.com/office/drawing/2014/main" id="{530E736E-CA14-441B-A57C-E397538BFD8A}"/>
              </a:ext>
            </a:extLst>
          </p:cNvPr>
          <p:cNvPicPr/>
          <p:nvPr/>
        </p:nvPicPr>
        <p:blipFill>
          <a:blip r:embed="rId3"/>
          <a:stretch>
            <a:fillRect/>
          </a:stretch>
        </p:blipFill>
        <p:spPr>
          <a:xfrm>
            <a:off x="7114288" y="3234093"/>
            <a:ext cx="1562100" cy="2378075"/>
          </a:xfrm>
          <a:prstGeom prst="rect">
            <a:avLst/>
          </a:prstGeom>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B18DF798-F26D-454C-99DB-FDDC0049D879}"/>
                  </a:ext>
                </a:extLst>
              </p:cNvPr>
              <p:cNvSpPr/>
              <p:nvPr/>
            </p:nvSpPr>
            <p:spPr>
              <a:xfrm>
                <a:off x="319709" y="1501550"/>
                <a:ext cx="8504582" cy="830997"/>
              </a:xfrm>
              <a:prstGeom prst="rect">
                <a:avLst/>
              </a:prstGeom>
            </p:spPr>
            <p:txBody>
              <a:bodyPr wrap="square">
                <a:spAutoFit/>
              </a:bodyPr>
              <a:lstStyle/>
              <a:p>
                <a:pPr marL="342900" marR="0" lvl="0" indent="-342900">
                  <a:spcBef>
                    <a:spcPts val="180"/>
                  </a:spcBef>
                  <a:spcAft>
                    <a:spcPts val="180"/>
                  </a:spcAft>
                  <a:buFont typeface="Symbol" panose="05050102010706020507" pitchFamily="18" charset="2"/>
                  <a:buChar char=""/>
                </a:pPr>
                <a:r>
                  <a:rPr lang="en-US" sz="2400" dirty="0">
                    <a:latin typeface="Times New Roman" panose="02020603050405020304" pitchFamily="18" charset="0"/>
                    <a:ea typeface="Aptos"/>
                    <a:cs typeface="Times New Roman" panose="02020603050405020304" pitchFamily="18" charset="0"/>
                  </a:rPr>
                  <a:t>Consider a Gaussian surface in the form of a cylinder of radius </a:t>
                </a:r>
                <a14:m>
                  <m:oMath xmlns:m="http://schemas.openxmlformats.org/officeDocument/2006/math">
                    <m:r>
                      <a:rPr lang="en-US" sz="2400" i="1">
                        <a:latin typeface="Cambria Math" panose="02040503050406030204" pitchFamily="18" charset="0"/>
                        <a:ea typeface="Aptos"/>
                        <a:cs typeface="Symbol" panose="05050102010706020507" pitchFamily="18" charset="2"/>
                      </a:rPr>
                      <m:t>𝑟</m:t>
                    </m:r>
                  </m:oMath>
                </a14:m>
                <a:r>
                  <a:rPr lang="en-US" sz="2400" dirty="0">
                    <a:latin typeface="Times New Roman" panose="02020603050405020304" pitchFamily="18" charset="0"/>
                    <a:ea typeface="Aptos"/>
                    <a:cs typeface="Times New Roman" panose="02020603050405020304" pitchFamily="18" charset="0"/>
                  </a:rPr>
                  <a:t> and length </a:t>
                </a:r>
                <a14:m>
                  <m:oMath xmlns:m="http://schemas.openxmlformats.org/officeDocument/2006/math">
                    <m:r>
                      <a:rPr lang="en-US" sz="2400" i="1">
                        <a:latin typeface="Cambria Math" panose="02040503050406030204" pitchFamily="18" charset="0"/>
                        <a:ea typeface="Aptos"/>
                        <a:cs typeface="Symbol" panose="05050102010706020507" pitchFamily="18" charset="2"/>
                      </a:rPr>
                      <m:t>𝐿</m:t>
                    </m:r>
                  </m:oMath>
                </a14:m>
                <a:r>
                  <a:rPr lang="en-US" sz="2400" dirty="0">
                    <a:latin typeface="Times New Roman" panose="02020603050405020304" pitchFamily="18" charset="0"/>
                    <a:ea typeface="Aptos"/>
                    <a:cs typeface="Times New Roman" panose="02020603050405020304" pitchFamily="18" charset="0"/>
                  </a:rPr>
                  <a:t> outside the cylindrical object.</a:t>
                </a:r>
              </a:p>
            </p:txBody>
          </p:sp>
        </mc:Choice>
        <mc:Fallback xmlns="">
          <p:sp>
            <p:nvSpPr>
              <p:cNvPr id="2" name="Rectangle 1">
                <a:extLst>
                  <a:ext uri="{FF2B5EF4-FFF2-40B4-BE49-F238E27FC236}">
                    <a16:creationId xmlns:a16="http://schemas.microsoft.com/office/drawing/2014/main" id="{B18DF798-F26D-454C-99DB-FDDC0049D879}"/>
                  </a:ext>
                </a:extLst>
              </p:cNvPr>
              <p:cNvSpPr>
                <a:spLocks noRot="1" noChangeAspect="1" noMove="1" noResize="1" noEditPoints="1" noAdjustHandles="1" noChangeArrowheads="1" noChangeShapeType="1" noTextEdit="1"/>
              </p:cNvSpPr>
              <p:nvPr/>
            </p:nvSpPr>
            <p:spPr>
              <a:xfrm>
                <a:off x="319709" y="1501550"/>
                <a:ext cx="8504582" cy="830997"/>
              </a:xfrm>
              <a:prstGeom prst="rect">
                <a:avLst/>
              </a:prstGeom>
              <a:blipFill>
                <a:blip r:embed="rId4"/>
                <a:stretch>
                  <a:fillRect l="-1146" t="-7299"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3B98817A-D971-4FF6-9053-9587891D60B5}"/>
                  </a:ext>
                </a:extLst>
              </p:cNvPr>
              <p:cNvSpPr/>
              <p:nvPr/>
            </p:nvSpPr>
            <p:spPr>
              <a:xfrm>
                <a:off x="319709" y="2606897"/>
                <a:ext cx="7101508" cy="830997"/>
              </a:xfrm>
              <a:prstGeom prst="rect">
                <a:avLst/>
              </a:prstGeom>
            </p:spPr>
            <p:txBody>
              <a:bodyPr wrap="square">
                <a:spAutoFit/>
              </a:bodyPr>
              <a:lstStyle/>
              <a:p>
                <a:pPr marL="342900" marR="0" lvl="0" indent="-342900">
                  <a:spcBef>
                    <a:spcPts val="180"/>
                  </a:spcBef>
                  <a:spcAft>
                    <a:spcPts val="180"/>
                  </a:spcAft>
                  <a:buFont typeface="Symbol" panose="05050102010706020507" pitchFamily="18" charset="2"/>
                  <a:buChar char=""/>
                </a:pPr>
                <a:r>
                  <a:rPr lang="en-US" sz="2400" dirty="0">
                    <a:latin typeface="Times New Roman" panose="02020603050405020304" pitchFamily="18" charset="0"/>
                    <a:ea typeface="Aptos"/>
                    <a:cs typeface="Times New Roman" panose="02020603050405020304" pitchFamily="18" charset="0"/>
                  </a:rPr>
                  <a:t>The charge enclosed by this surface is the total charge on the length </a:t>
                </a:r>
                <a14:m>
                  <m:oMath xmlns:m="http://schemas.openxmlformats.org/officeDocument/2006/math">
                    <m:r>
                      <a:rPr lang="en-US" sz="2400" i="1">
                        <a:latin typeface="Cambria Math" panose="02040503050406030204" pitchFamily="18" charset="0"/>
                        <a:ea typeface="Aptos"/>
                        <a:cs typeface="Symbol" panose="05050102010706020507" pitchFamily="18" charset="2"/>
                      </a:rPr>
                      <m:t>𝐿</m:t>
                    </m:r>
                  </m:oMath>
                </a14:m>
                <a:r>
                  <a:rPr lang="en-US" sz="2400" dirty="0">
                    <a:latin typeface="Times New Roman" panose="02020603050405020304" pitchFamily="18" charset="0"/>
                    <a:ea typeface="Aptos"/>
                    <a:cs typeface="Times New Roman" panose="02020603050405020304" pitchFamily="18" charset="0"/>
                  </a:rPr>
                  <a:t> of the dielectric, which is:</a:t>
                </a:r>
              </a:p>
            </p:txBody>
          </p:sp>
        </mc:Choice>
        <mc:Fallback xmlns="">
          <p:sp>
            <p:nvSpPr>
              <p:cNvPr id="6" name="Rectangle 5">
                <a:extLst>
                  <a:ext uri="{FF2B5EF4-FFF2-40B4-BE49-F238E27FC236}">
                    <a16:creationId xmlns:a16="http://schemas.microsoft.com/office/drawing/2014/main" id="{3B98817A-D971-4FF6-9053-9587891D60B5}"/>
                  </a:ext>
                </a:extLst>
              </p:cNvPr>
              <p:cNvSpPr>
                <a:spLocks noRot="1" noChangeAspect="1" noMove="1" noResize="1" noEditPoints="1" noAdjustHandles="1" noChangeArrowheads="1" noChangeShapeType="1" noTextEdit="1"/>
              </p:cNvSpPr>
              <p:nvPr/>
            </p:nvSpPr>
            <p:spPr>
              <a:xfrm>
                <a:off x="319709" y="2606897"/>
                <a:ext cx="7101508" cy="830997"/>
              </a:xfrm>
              <a:prstGeom prst="rect">
                <a:avLst/>
              </a:prstGeom>
              <a:blipFill>
                <a:blip r:embed="rId5"/>
                <a:stretch>
                  <a:fillRect l="-1373" t="-8088" r="-2403"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A5F1B4F1-8FDD-4D9D-8C23-A4F7A4404D5F}"/>
                  </a:ext>
                </a:extLst>
              </p:cNvPr>
              <p:cNvSpPr/>
              <p:nvPr/>
            </p:nvSpPr>
            <p:spPr>
              <a:xfrm>
                <a:off x="3068352" y="3512189"/>
                <a:ext cx="160422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𝑄</m:t>
                          </m:r>
                        </m:e>
                        <m:sub>
                          <m:r>
                            <m:rPr>
                              <m:nor/>
                            </m:rPr>
                            <a:rPr lang="en-US" sz="2000" i="1">
                              <a:latin typeface="Cambria Math" panose="02040503050406030204" pitchFamily="18" charset="0"/>
                            </a:rPr>
                            <m:t>enc</m:t>
                          </m:r>
                        </m:sub>
                      </m:sSub>
                      <m:r>
                        <a:rPr lang="en-US" sz="2000">
                          <a:latin typeface="Cambria Math" panose="02040503050406030204" pitchFamily="18" charset="0"/>
                        </a:rPr>
                        <m:t>=</m:t>
                      </m:r>
                      <m:r>
                        <a:rPr lang="en-US" sz="2000" i="1">
                          <a:latin typeface="Cambria Math" panose="02040503050406030204" pitchFamily="18" charset="0"/>
                        </a:rPr>
                        <m:t>𝜆</m:t>
                      </m:r>
                      <m:r>
                        <a:rPr lang="en-US" sz="2000">
                          <a:latin typeface="Cambria Math" panose="02040503050406030204" pitchFamily="18" charset="0"/>
                        </a:rPr>
                        <m:t>⋅</m:t>
                      </m:r>
                      <m:r>
                        <a:rPr lang="en-US" sz="2000" i="1">
                          <a:latin typeface="Cambria Math" panose="02040503050406030204" pitchFamily="18" charset="0"/>
                        </a:rPr>
                        <m:t>𝐿</m:t>
                      </m:r>
                    </m:oMath>
                  </m:oMathPara>
                </a14:m>
                <a:endParaRPr lang="en-US" sz="2000" dirty="0"/>
              </a:p>
            </p:txBody>
          </p:sp>
        </mc:Choice>
        <mc:Fallback xmlns="">
          <p:sp>
            <p:nvSpPr>
              <p:cNvPr id="9" name="Rectangle 8">
                <a:extLst>
                  <a:ext uri="{FF2B5EF4-FFF2-40B4-BE49-F238E27FC236}">
                    <a16:creationId xmlns:a16="http://schemas.microsoft.com/office/drawing/2014/main" id="{A5F1B4F1-8FDD-4D9D-8C23-A4F7A4404D5F}"/>
                  </a:ext>
                </a:extLst>
              </p:cNvPr>
              <p:cNvSpPr>
                <a:spLocks noRot="1" noChangeAspect="1" noMove="1" noResize="1" noEditPoints="1" noAdjustHandles="1" noChangeArrowheads="1" noChangeShapeType="1" noTextEdit="1"/>
              </p:cNvSpPr>
              <p:nvPr/>
            </p:nvSpPr>
            <p:spPr>
              <a:xfrm>
                <a:off x="3068352" y="3512189"/>
                <a:ext cx="1604222" cy="400110"/>
              </a:xfrm>
              <a:prstGeom prst="rect">
                <a:avLst/>
              </a:prstGeom>
              <a:blipFill>
                <a:blip r:embed="rId6"/>
                <a:stretch>
                  <a:fillRect b="-10606"/>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0C2B0914-E134-4F5F-A981-DBDCC9C50D41}"/>
              </a:ext>
            </a:extLst>
          </p:cNvPr>
          <p:cNvSpPr/>
          <p:nvPr/>
        </p:nvSpPr>
        <p:spPr>
          <a:xfrm>
            <a:off x="171182" y="3920128"/>
            <a:ext cx="2665153" cy="461665"/>
          </a:xfrm>
          <a:prstGeom prst="rect">
            <a:avLst/>
          </a:prstGeom>
        </p:spPr>
        <p:txBody>
          <a:bodyPr wrap="none">
            <a:spAutoFit/>
          </a:bodyPr>
          <a:lstStyle/>
          <a:p>
            <a:pPr>
              <a:spcBef>
                <a:spcPts val="900"/>
              </a:spcBef>
              <a:spcAft>
                <a:spcPts val="900"/>
              </a:spcAft>
            </a:pPr>
            <a:r>
              <a:rPr lang="en-US" sz="2400" dirty="0">
                <a:latin typeface="Times New Roman" panose="02020603050405020304" pitchFamily="18" charset="0"/>
                <a:ea typeface="Aptos"/>
                <a:cs typeface="Times New Roman" panose="02020603050405020304" pitchFamily="18" charset="0"/>
              </a:rPr>
              <a:t>Using Gauss’s Law:</a:t>
            </a:r>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2B60980A-FB23-428E-BB1C-95AED85ACEB5}"/>
                  </a:ext>
                </a:extLst>
              </p:cNvPr>
              <p:cNvSpPr/>
              <p:nvPr/>
            </p:nvSpPr>
            <p:spPr>
              <a:xfrm>
                <a:off x="2977398" y="4381793"/>
                <a:ext cx="1961819" cy="7290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𝐸</m:t>
                      </m:r>
                      <m:r>
                        <a:rPr lang="en-US" sz="2000">
                          <a:latin typeface="Cambria Math" panose="02040503050406030204" pitchFamily="18" charset="0"/>
                        </a:rPr>
                        <m:t>⋅2</m:t>
                      </m:r>
                      <m:r>
                        <a:rPr lang="en-US" sz="2000" i="1">
                          <a:latin typeface="Cambria Math" panose="02040503050406030204" pitchFamily="18" charset="0"/>
                        </a:rPr>
                        <m:t>𝜋</m:t>
                      </m:r>
                      <m:r>
                        <a:rPr lang="en-US" sz="2000" i="1">
                          <a:latin typeface="Cambria Math" panose="02040503050406030204" pitchFamily="18" charset="0"/>
                        </a:rPr>
                        <m:t>𝑟𝐿</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𝜆</m:t>
                          </m:r>
                          <m:r>
                            <a:rPr lang="en-US" sz="2000">
                              <a:latin typeface="Cambria Math" panose="02040503050406030204" pitchFamily="18" charset="0"/>
                            </a:rPr>
                            <m:t>⋅</m:t>
                          </m:r>
                          <m:r>
                            <a:rPr lang="en-US" sz="2000" i="1">
                              <a:latin typeface="Cambria Math" panose="02040503050406030204" pitchFamily="18" charset="0"/>
                            </a:rPr>
                            <m:t>𝐿</m:t>
                          </m:r>
                        </m:num>
                        <m:den>
                          <m:sSub>
                            <m:sSubPr>
                              <m:ctrlPr>
                                <a:rPr lang="en-US" sz="2000" i="1">
                                  <a:latin typeface="Cambria Math" panose="02040503050406030204" pitchFamily="18" charset="0"/>
                                </a:rPr>
                              </m:ctrlPr>
                            </m:sSubPr>
                            <m:e>
                              <m:r>
                                <a:rPr lang="en-US" sz="2000" i="1">
                                  <a:latin typeface="Cambria Math" panose="02040503050406030204" pitchFamily="18" charset="0"/>
                                </a:rPr>
                                <m:t>𝜖</m:t>
                              </m:r>
                            </m:e>
                            <m:sub>
                              <m:r>
                                <a:rPr lang="en-US" sz="2000">
                                  <a:latin typeface="Cambria Math" panose="02040503050406030204" pitchFamily="18" charset="0"/>
                                </a:rPr>
                                <m:t>0</m:t>
                              </m:r>
                            </m:sub>
                          </m:sSub>
                        </m:den>
                      </m:f>
                    </m:oMath>
                  </m:oMathPara>
                </a14:m>
                <a:endParaRPr lang="en-US" sz="2000" dirty="0"/>
              </a:p>
            </p:txBody>
          </p:sp>
        </mc:Choice>
        <mc:Fallback xmlns="">
          <p:sp>
            <p:nvSpPr>
              <p:cNvPr id="13" name="Rectangle 12">
                <a:extLst>
                  <a:ext uri="{FF2B5EF4-FFF2-40B4-BE49-F238E27FC236}">
                    <a16:creationId xmlns:a16="http://schemas.microsoft.com/office/drawing/2014/main" id="{2B60980A-FB23-428E-BB1C-95AED85ACEB5}"/>
                  </a:ext>
                </a:extLst>
              </p:cNvPr>
              <p:cNvSpPr>
                <a:spLocks noRot="1" noChangeAspect="1" noMove="1" noResize="1" noEditPoints="1" noAdjustHandles="1" noChangeArrowheads="1" noChangeShapeType="1" noTextEdit="1"/>
              </p:cNvSpPr>
              <p:nvPr/>
            </p:nvSpPr>
            <p:spPr>
              <a:xfrm>
                <a:off x="2977398" y="4381793"/>
                <a:ext cx="1961819" cy="72904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9645DEE9-F2B6-4B54-B733-2A5594732C52}"/>
                  </a:ext>
                </a:extLst>
              </p:cNvPr>
              <p:cNvSpPr/>
              <p:nvPr/>
            </p:nvSpPr>
            <p:spPr>
              <a:xfrm>
                <a:off x="3215508" y="5247645"/>
                <a:ext cx="1599156" cy="7290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𝐸</m:t>
                      </m:r>
                      <m:r>
                        <a:rPr lang="en-US" sz="2000">
                          <a:latin typeface="Cambria Math" panose="02040503050406030204" pitchFamily="18" charset="0"/>
                        </a:rPr>
                        <m:t>⋅2</m:t>
                      </m:r>
                      <m:r>
                        <a:rPr lang="en-US" sz="2000" i="1">
                          <a:latin typeface="Cambria Math" panose="02040503050406030204" pitchFamily="18" charset="0"/>
                        </a:rPr>
                        <m:t>𝜋</m:t>
                      </m:r>
                      <m:r>
                        <a:rPr lang="en-US" sz="2000" i="1">
                          <a:latin typeface="Cambria Math" panose="02040503050406030204" pitchFamily="18" charset="0"/>
                        </a:rPr>
                        <m:t>𝑟</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𝜆</m:t>
                          </m:r>
                        </m:num>
                        <m:den>
                          <m:sSub>
                            <m:sSubPr>
                              <m:ctrlPr>
                                <a:rPr lang="en-US" sz="2000" i="1">
                                  <a:latin typeface="Cambria Math" panose="02040503050406030204" pitchFamily="18" charset="0"/>
                                </a:rPr>
                              </m:ctrlPr>
                            </m:sSubPr>
                            <m:e>
                              <m:r>
                                <a:rPr lang="en-US" sz="2000" i="1">
                                  <a:latin typeface="Cambria Math" panose="02040503050406030204" pitchFamily="18" charset="0"/>
                                </a:rPr>
                                <m:t>𝜖</m:t>
                              </m:r>
                            </m:e>
                            <m:sub>
                              <m:r>
                                <a:rPr lang="en-US" sz="2000">
                                  <a:latin typeface="Cambria Math" panose="02040503050406030204" pitchFamily="18" charset="0"/>
                                </a:rPr>
                                <m:t>0</m:t>
                              </m:r>
                            </m:sub>
                          </m:sSub>
                        </m:den>
                      </m:f>
                    </m:oMath>
                  </m:oMathPara>
                </a14:m>
                <a:endParaRPr lang="en-US" sz="2000" dirty="0"/>
              </a:p>
            </p:txBody>
          </p:sp>
        </mc:Choice>
        <mc:Fallback xmlns="">
          <p:sp>
            <p:nvSpPr>
              <p:cNvPr id="14" name="Rectangle 13">
                <a:extLst>
                  <a:ext uri="{FF2B5EF4-FFF2-40B4-BE49-F238E27FC236}">
                    <a16:creationId xmlns:a16="http://schemas.microsoft.com/office/drawing/2014/main" id="{9645DEE9-F2B6-4B54-B733-2A5594732C52}"/>
                  </a:ext>
                </a:extLst>
              </p:cNvPr>
              <p:cNvSpPr>
                <a:spLocks noRot="1" noChangeAspect="1" noMove="1" noResize="1" noEditPoints="1" noAdjustHandles="1" noChangeArrowheads="1" noChangeShapeType="1" noTextEdit="1"/>
              </p:cNvSpPr>
              <p:nvPr/>
            </p:nvSpPr>
            <p:spPr>
              <a:xfrm>
                <a:off x="3215508" y="5247645"/>
                <a:ext cx="1599156" cy="729046"/>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A295E9DA-1F28-466F-947E-C78A55D4C689}"/>
                  </a:ext>
                </a:extLst>
              </p:cNvPr>
              <p:cNvSpPr/>
              <p:nvPr/>
            </p:nvSpPr>
            <p:spPr>
              <a:xfrm>
                <a:off x="2836335" y="5976691"/>
                <a:ext cx="2926570" cy="7290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𝐸</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𝜆</m:t>
                          </m:r>
                        </m:num>
                        <m:den>
                          <m:r>
                            <a:rPr lang="en-US" sz="2000">
                              <a:latin typeface="Cambria Math" panose="02040503050406030204" pitchFamily="18" charset="0"/>
                            </a:rPr>
                            <m:t>2</m:t>
                          </m:r>
                          <m:r>
                            <a:rPr lang="en-US" sz="2000" i="1">
                              <a:latin typeface="Cambria Math" panose="02040503050406030204" pitchFamily="18" charset="0"/>
                            </a:rPr>
                            <m:t>𝜋</m:t>
                          </m:r>
                          <m:sSub>
                            <m:sSubPr>
                              <m:ctrlPr>
                                <a:rPr lang="en-US" sz="2000" i="1">
                                  <a:latin typeface="Cambria Math" panose="02040503050406030204" pitchFamily="18" charset="0"/>
                                </a:rPr>
                              </m:ctrlPr>
                            </m:sSubPr>
                            <m:e>
                              <m:r>
                                <a:rPr lang="en-US" sz="2000" i="1">
                                  <a:latin typeface="Cambria Math" panose="02040503050406030204" pitchFamily="18" charset="0"/>
                                </a:rPr>
                                <m:t>𝜖</m:t>
                              </m:r>
                            </m:e>
                            <m:sub>
                              <m:r>
                                <a:rPr lang="en-US" sz="2000">
                                  <a:latin typeface="Cambria Math" panose="02040503050406030204" pitchFamily="18" charset="0"/>
                                </a:rPr>
                                <m:t>0</m:t>
                              </m:r>
                            </m:sub>
                          </m:sSub>
                          <m:r>
                            <a:rPr lang="en-US" sz="2000" i="1">
                              <a:latin typeface="Cambria Math" panose="02040503050406030204" pitchFamily="18" charset="0"/>
                            </a:rPr>
                            <m:t>𝑟</m:t>
                          </m:r>
                        </m:den>
                      </m:f>
                      <m:r>
                        <a:rPr lang="en-US" sz="2000">
                          <a:latin typeface="Cambria Math" panose="02040503050406030204" pitchFamily="18" charset="0"/>
                        </a:rPr>
                        <m:t> </m:t>
                      </m:r>
                      <m:r>
                        <m:rPr>
                          <m:nor/>
                        </m:rPr>
                        <a:rPr lang="en-US" sz="2000" i="1">
                          <a:latin typeface="Cambria Math" panose="02040503050406030204" pitchFamily="18" charset="0"/>
                        </a:rPr>
                        <m:t>for</m:t>
                      </m:r>
                      <m:r>
                        <a:rPr lang="en-US" sz="2000">
                          <a:latin typeface="Cambria Math" panose="02040503050406030204" pitchFamily="18" charset="0"/>
                        </a:rPr>
                        <m:t> </m:t>
                      </m:r>
                      <m:r>
                        <a:rPr lang="en-US" sz="2000" i="1">
                          <a:latin typeface="Cambria Math" panose="02040503050406030204" pitchFamily="18" charset="0"/>
                        </a:rPr>
                        <m:t>𝑟</m:t>
                      </m:r>
                      <m:r>
                        <a:rPr lang="en-US" sz="2000">
                          <a:latin typeface="Cambria Math" panose="02040503050406030204" pitchFamily="18" charset="0"/>
                        </a:rPr>
                        <m:t>&gt;</m:t>
                      </m:r>
                      <m:r>
                        <a:rPr lang="en-US" sz="2000" i="1">
                          <a:latin typeface="Cambria Math" panose="02040503050406030204" pitchFamily="18" charset="0"/>
                        </a:rPr>
                        <m:t>𝑅</m:t>
                      </m:r>
                    </m:oMath>
                  </m:oMathPara>
                </a14:m>
                <a:endParaRPr lang="en-US" sz="2000" dirty="0"/>
              </a:p>
            </p:txBody>
          </p:sp>
        </mc:Choice>
        <mc:Fallback xmlns="">
          <p:sp>
            <p:nvSpPr>
              <p:cNvPr id="18" name="Rectangle 17">
                <a:extLst>
                  <a:ext uri="{FF2B5EF4-FFF2-40B4-BE49-F238E27FC236}">
                    <a16:creationId xmlns:a16="http://schemas.microsoft.com/office/drawing/2014/main" id="{A295E9DA-1F28-466F-947E-C78A55D4C689}"/>
                  </a:ext>
                </a:extLst>
              </p:cNvPr>
              <p:cNvSpPr>
                <a:spLocks noRot="1" noChangeAspect="1" noMove="1" noResize="1" noEditPoints="1" noAdjustHandles="1" noChangeArrowheads="1" noChangeShapeType="1" noTextEdit="1"/>
              </p:cNvSpPr>
              <p:nvPr/>
            </p:nvSpPr>
            <p:spPr>
              <a:xfrm>
                <a:off x="2836335" y="5976691"/>
                <a:ext cx="2926570" cy="729046"/>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45929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9" grpId="0"/>
      <p:bldP spid="11" grpId="0"/>
      <p:bldP spid="13" grpId="0"/>
      <p:bldP spid="14" grpId="0"/>
      <p:bldP spid="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6: ANSWER</a:t>
            </a:r>
          </a:p>
        </p:txBody>
      </p:sp>
      <mc:AlternateContent xmlns:mc="http://schemas.openxmlformats.org/markup-compatibility/2006" xmlns:a14="http://schemas.microsoft.com/office/drawing/2010/main">
        <mc:Choice Requires="a14">
          <p:sp>
            <p:nvSpPr>
              <p:cNvPr id="12" name="Rectangle 18">
                <a:extLst>
                  <a:ext uri="{FF2B5EF4-FFF2-40B4-BE49-F238E27FC236}">
                    <a16:creationId xmlns:a16="http://schemas.microsoft.com/office/drawing/2014/main" id="{89442AFF-44F2-4AD5-B297-2ECDCA742DD0}"/>
                  </a:ext>
                </a:extLst>
              </p:cNvPr>
              <p:cNvSpPr>
                <a:spLocks noChangeArrowheads="1"/>
              </p:cNvSpPr>
              <p:nvPr/>
            </p:nvSpPr>
            <p:spPr bwMode="auto">
              <a:xfrm>
                <a:off x="0" y="875888"/>
                <a:ext cx="6472837"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(b) </a:t>
                </a:r>
                <a:r>
                  <a:rPr lang="en-US" sz="2400" dirty="0">
                    <a:ea typeface="Aptos"/>
                    <a:cs typeface="Times New Roman" panose="02020603050405020304" pitchFamily="18" charset="0"/>
                  </a:rPr>
                  <a:t>Electric Field Inside the Inner Radius (</a:t>
                </a:r>
                <a14:m>
                  <m:oMath xmlns:m="http://schemas.openxmlformats.org/officeDocument/2006/math">
                    <m:r>
                      <a:rPr lang="en-US" sz="2400" i="1">
                        <a:latin typeface="Cambria Math" panose="02040503050406030204" pitchFamily="18" charset="0"/>
                        <a:ea typeface="Aptos"/>
                        <a:cs typeface="Times New Roman" panose="02020603050405020304" pitchFamily="18" charset="0"/>
                      </a:rPr>
                      <m:t>𝑟</m:t>
                    </m:r>
                    <m:r>
                      <a:rPr lang="en-US" sz="2400">
                        <a:latin typeface="Cambria Math" panose="02040503050406030204" pitchFamily="18" charset="0"/>
                        <a:ea typeface="Aptos"/>
                        <a:cs typeface="Times New Roman" panose="02020603050405020304" pitchFamily="18" charset="0"/>
                      </a:rPr>
                      <m:t>&lt;</m:t>
                    </m:r>
                    <m:sSub>
                      <m:sSubPr>
                        <m:ctrlPr>
                          <a:rPr lang="en-US" sz="2400" i="1">
                            <a:latin typeface="Cambria Math" panose="02040503050406030204" pitchFamily="18" charset="0"/>
                          </a:rPr>
                        </m:ctrlPr>
                      </m:sSubPr>
                      <m:e>
                        <m:r>
                          <a:rPr lang="en-US" sz="2400" i="1">
                            <a:latin typeface="Cambria Math" panose="02040503050406030204" pitchFamily="18" charset="0"/>
                            <a:ea typeface="Aptos"/>
                            <a:cs typeface="Times New Roman" panose="02020603050405020304" pitchFamily="18" charset="0"/>
                          </a:rPr>
                          <m:t>𝑅</m:t>
                        </m:r>
                      </m:e>
                      <m:sub>
                        <m:r>
                          <a:rPr lang="en-US" sz="2400" i="1">
                            <a:latin typeface="Cambria Math" panose="02040503050406030204" pitchFamily="18" charset="0"/>
                            <a:ea typeface="Aptos"/>
                            <a:cs typeface="Times New Roman" panose="02020603050405020304" pitchFamily="18" charset="0"/>
                          </a:rPr>
                          <m:t>1</m:t>
                        </m:r>
                      </m:sub>
                    </m:sSub>
                  </m:oMath>
                </a14:m>
                <a:r>
                  <a:rPr lang="en-US" sz="2400" dirty="0">
                    <a:ea typeface="Aptos"/>
                    <a:cs typeface="Times New Roman" panose="02020603050405020304" pitchFamily="18" charset="0"/>
                  </a:rPr>
                  <a:t>)</a:t>
                </a:r>
                <a:endParaRPr kumimoji="0" lang="en-US" altLang="en-US" sz="2400" b="0" i="0" u="none" strike="noStrike" kern="0" cap="none" spc="0" normalizeH="0" baseline="0" noProof="0" dirty="0">
                  <a:ln>
                    <a:noFill/>
                  </a:ln>
                  <a:solidFill>
                    <a:srgbClr val="080800"/>
                  </a:solidFill>
                  <a:effectLst/>
                  <a:uLnTx/>
                  <a:uFillTx/>
                  <a:cs typeface="Times New Roman" panose="02020603050405020304" pitchFamily="18" charset="0"/>
                </a:endParaRPr>
              </a:p>
            </p:txBody>
          </p:sp>
        </mc:Choice>
        <mc:Fallback xmlns="">
          <p:sp>
            <p:nvSpPr>
              <p:cNvPr id="12" name="Rectangle 18">
                <a:extLst>
                  <a:ext uri="{FF2B5EF4-FFF2-40B4-BE49-F238E27FC236}">
                    <a16:creationId xmlns:a16="http://schemas.microsoft.com/office/drawing/2014/main" id="{89442AFF-44F2-4AD5-B297-2ECDCA742DD0}"/>
                  </a:ext>
                </a:extLst>
              </p:cNvPr>
              <p:cNvSpPr>
                <a:spLocks noRot="1" noChangeAspect="1" noMove="1" noResize="1" noEditPoints="1" noAdjustHandles="1" noChangeArrowheads="1" noChangeShapeType="1" noTextEdit="1"/>
              </p:cNvSpPr>
              <p:nvPr/>
            </p:nvSpPr>
            <p:spPr bwMode="auto">
              <a:xfrm>
                <a:off x="0" y="875888"/>
                <a:ext cx="6472837" cy="461665"/>
              </a:xfrm>
              <a:prstGeom prst="rect">
                <a:avLst/>
              </a:prstGeom>
              <a:blipFill>
                <a:blip r:embed="rId2"/>
                <a:stretch>
                  <a:fillRect l="-1412" t="-10667" b="-30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71C2CD2-5A1D-44BF-9E20-F864EBB4475E}"/>
                  </a:ext>
                </a:extLst>
              </p:cNvPr>
              <p:cNvSpPr/>
              <p:nvPr/>
            </p:nvSpPr>
            <p:spPr>
              <a:xfrm>
                <a:off x="331365" y="1459374"/>
                <a:ext cx="8309296" cy="830997"/>
              </a:xfrm>
              <a:prstGeom prst="rect">
                <a:avLst/>
              </a:prstGeom>
            </p:spPr>
            <p:txBody>
              <a:bodyPr wrap="square">
                <a:spAutoFit/>
              </a:bodyPr>
              <a:lstStyle/>
              <a:p>
                <a:pPr marL="342900" marR="0" lvl="0" indent="-342900" algn="just">
                  <a:spcBef>
                    <a:spcPts val="180"/>
                  </a:spcBef>
                  <a:spcAft>
                    <a:spcPts val="180"/>
                  </a:spcAft>
                  <a:buFont typeface="Symbol" panose="05050102010706020507" pitchFamily="18" charset="2"/>
                  <a:buChar char=""/>
                </a:pPr>
                <a:r>
                  <a:rPr lang="en-US" sz="2400" dirty="0">
                    <a:latin typeface="Times New Roman" panose="02020603050405020304" pitchFamily="18" charset="0"/>
                    <a:ea typeface="Aptos"/>
                    <a:cs typeface="Times New Roman" panose="02020603050405020304" pitchFamily="18" charset="0"/>
                  </a:rPr>
                  <a:t>For </a:t>
                </a:r>
                <a14:m>
                  <m:oMath xmlns:m="http://schemas.openxmlformats.org/officeDocument/2006/math">
                    <m:r>
                      <a:rPr lang="en-US" sz="2400" i="1">
                        <a:latin typeface="Cambria Math" panose="02040503050406030204" pitchFamily="18" charset="0"/>
                        <a:ea typeface="Aptos"/>
                        <a:cs typeface="Symbol" panose="05050102010706020507" pitchFamily="18" charset="2"/>
                      </a:rPr>
                      <m:t>𝑟</m:t>
                    </m:r>
                    <m:r>
                      <a:rPr lang="en-US" sz="2400">
                        <a:latin typeface="Cambria Math" panose="02040503050406030204" pitchFamily="18" charset="0"/>
                        <a:ea typeface="Aptos"/>
                        <a:cs typeface="Symbol" panose="05050102010706020507" pitchFamily="18" charset="2"/>
                      </a:rPr>
                      <m:t>&lt;</m:t>
                    </m:r>
                    <m:sSub>
                      <m:sSubPr>
                        <m:ctrlPr>
                          <a:rPr lang="en-US" sz="2400" i="1">
                            <a:latin typeface="Cambria Math" panose="02040503050406030204" pitchFamily="18" charset="0"/>
                            <a:ea typeface="Aptos"/>
                            <a:cs typeface="Symbol" panose="05050102010706020507" pitchFamily="18" charset="2"/>
                          </a:rPr>
                        </m:ctrlPr>
                      </m:sSubPr>
                      <m:e>
                        <m:r>
                          <a:rPr lang="en-US" sz="2400" i="1">
                            <a:latin typeface="Cambria Math" panose="02040503050406030204" pitchFamily="18" charset="0"/>
                            <a:ea typeface="Aptos"/>
                            <a:cs typeface="Symbol" panose="05050102010706020507" pitchFamily="18" charset="2"/>
                          </a:rPr>
                          <m:t>𝑅</m:t>
                        </m:r>
                      </m:e>
                      <m:sub>
                        <m:r>
                          <a:rPr lang="en-US" sz="2400" i="1">
                            <a:latin typeface="Cambria Math" panose="02040503050406030204" pitchFamily="18" charset="0"/>
                            <a:ea typeface="Aptos"/>
                            <a:cs typeface="Symbol" panose="05050102010706020507" pitchFamily="18" charset="2"/>
                          </a:rPr>
                          <m:t>1</m:t>
                        </m:r>
                      </m:sub>
                    </m:sSub>
                  </m:oMath>
                </a14:m>
                <a:r>
                  <a:rPr lang="en-US" sz="2400" dirty="0">
                    <a:latin typeface="Times New Roman" panose="02020603050405020304" pitchFamily="18" charset="0"/>
                    <a:ea typeface="Aptos"/>
                    <a:cs typeface="Times New Roman" panose="02020603050405020304" pitchFamily="18" charset="0"/>
                  </a:rPr>
                  <a:t>, consider a Gaussian surface as a sphere of radius </a:t>
                </a:r>
                <a14:m>
                  <m:oMath xmlns:m="http://schemas.openxmlformats.org/officeDocument/2006/math">
                    <m:r>
                      <a:rPr lang="en-US" sz="2400" i="1">
                        <a:latin typeface="Cambria Math" panose="02040503050406030204" pitchFamily="18" charset="0"/>
                        <a:ea typeface="Aptos"/>
                        <a:cs typeface="Symbol" panose="05050102010706020507" pitchFamily="18" charset="2"/>
                      </a:rPr>
                      <m:t>𝑟</m:t>
                    </m:r>
                  </m:oMath>
                </a14:m>
                <a:r>
                  <a:rPr lang="en-US" sz="2400" dirty="0">
                    <a:latin typeface="Times New Roman" panose="02020603050405020304" pitchFamily="18" charset="0"/>
                    <a:ea typeface="Aptos"/>
                    <a:cs typeface="Times New Roman" panose="02020603050405020304" pitchFamily="18" charset="0"/>
                  </a:rPr>
                  <a:t> centered at the origin.</a:t>
                </a:r>
              </a:p>
            </p:txBody>
          </p:sp>
        </mc:Choice>
        <mc:Fallback xmlns="">
          <p:sp>
            <p:nvSpPr>
              <p:cNvPr id="4" name="Rectangle 3">
                <a:extLst>
                  <a:ext uri="{FF2B5EF4-FFF2-40B4-BE49-F238E27FC236}">
                    <a16:creationId xmlns:a16="http://schemas.microsoft.com/office/drawing/2014/main" id="{B71C2CD2-5A1D-44BF-9E20-F864EBB4475E}"/>
                  </a:ext>
                </a:extLst>
              </p:cNvPr>
              <p:cNvSpPr>
                <a:spLocks noRot="1" noChangeAspect="1" noMove="1" noResize="1" noEditPoints="1" noAdjustHandles="1" noChangeArrowheads="1" noChangeShapeType="1" noTextEdit="1"/>
              </p:cNvSpPr>
              <p:nvPr/>
            </p:nvSpPr>
            <p:spPr>
              <a:xfrm>
                <a:off x="331365" y="1459374"/>
                <a:ext cx="8309296" cy="830997"/>
              </a:xfrm>
              <a:prstGeom prst="rect">
                <a:avLst/>
              </a:prstGeom>
              <a:blipFill>
                <a:blip r:embed="rId3"/>
                <a:stretch>
                  <a:fillRect l="-1174" t="-7299" b="-15328"/>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BE36BF19-1E20-42E3-8D2A-372B8A8CF0BE}"/>
              </a:ext>
            </a:extLst>
          </p:cNvPr>
          <p:cNvSpPr/>
          <p:nvPr/>
        </p:nvSpPr>
        <p:spPr>
          <a:xfrm>
            <a:off x="331365" y="2412192"/>
            <a:ext cx="8451908" cy="830997"/>
          </a:xfrm>
          <a:prstGeom prst="rect">
            <a:avLst/>
          </a:prstGeom>
        </p:spPr>
        <p:txBody>
          <a:bodyPr wrap="square">
            <a:spAutoFit/>
          </a:bodyPr>
          <a:lstStyle/>
          <a:p>
            <a:pPr marL="342900" marR="0" lvl="0" indent="-342900" algn="just">
              <a:spcBef>
                <a:spcPts val="180"/>
              </a:spcBef>
              <a:spcAft>
                <a:spcPts val="180"/>
              </a:spcAft>
              <a:buFont typeface="Symbol" panose="05050102010706020507" pitchFamily="18" charset="2"/>
              <a:buChar char=""/>
            </a:pPr>
            <a:r>
              <a:rPr lang="en-US" sz="2400" dirty="0">
                <a:latin typeface="Times New Roman" panose="02020603050405020304" pitchFamily="18" charset="0"/>
                <a:ea typeface="Aptos"/>
                <a:cs typeface="Times New Roman" panose="02020603050405020304" pitchFamily="18" charset="0"/>
              </a:rPr>
              <a:t>Since the Gaussian surface is inside the inner radius of the shell, the charge enclosed by this surface is zero:</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B85D5F92-0889-45EF-A4F2-5976E8CD49A9}"/>
                  </a:ext>
                </a:extLst>
              </p:cNvPr>
              <p:cNvSpPr/>
              <p:nvPr/>
            </p:nvSpPr>
            <p:spPr>
              <a:xfrm>
                <a:off x="4910013" y="3365010"/>
                <a:ext cx="128182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𝑄</m:t>
                          </m:r>
                        </m:e>
                        <m:sub>
                          <m:r>
                            <m:rPr>
                              <m:nor/>
                            </m:rPr>
                            <a:rPr lang="en-US" sz="2000" i="1">
                              <a:latin typeface="Cambria Math" panose="02040503050406030204" pitchFamily="18" charset="0"/>
                            </a:rPr>
                            <m:t>enc</m:t>
                          </m:r>
                        </m:sub>
                      </m:sSub>
                      <m:r>
                        <a:rPr lang="en-US" sz="2000">
                          <a:latin typeface="Cambria Math" panose="02040503050406030204" pitchFamily="18" charset="0"/>
                        </a:rPr>
                        <m:t>=0</m:t>
                      </m:r>
                    </m:oMath>
                  </m:oMathPara>
                </a14:m>
                <a:endParaRPr lang="en-US" sz="2000" dirty="0"/>
              </a:p>
            </p:txBody>
          </p:sp>
        </mc:Choice>
        <mc:Fallback xmlns="">
          <p:sp>
            <p:nvSpPr>
              <p:cNvPr id="7" name="Rectangle 6">
                <a:extLst>
                  <a:ext uri="{FF2B5EF4-FFF2-40B4-BE49-F238E27FC236}">
                    <a16:creationId xmlns:a16="http://schemas.microsoft.com/office/drawing/2014/main" id="{B85D5F92-0889-45EF-A4F2-5976E8CD49A9}"/>
                  </a:ext>
                </a:extLst>
              </p:cNvPr>
              <p:cNvSpPr>
                <a:spLocks noRot="1" noChangeAspect="1" noMove="1" noResize="1" noEditPoints="1" noAdjustHandles="1" noChangeArrowheads="1" noChangeShapeType="1" noTextEdit="1"/>
              </p:cNvSpPr>
              <p:nvPr/>
            </p:nvSpPr>
            <p:spPr>
              <a:xfrm>
                <a:off x="4910013" y="3365010"/>
                <a:ext cx="1281826" cy="400110"/>
              </a:xfrm>
              <a:prstGeom prst="rect">
                <a:avLst/>
              </a:prstGeom>
              <a:blipFill>
                <a:blip r:embed="rId4"/>
                <a:stretch>
                  <a:fillRect b="-10606"/>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B04C3629-8E13-4C6B-9C21-8304F6D677D0}"/>
              </a:ext>
            </a:extLst>
          </p:cNvPr>
          <p:cNvSpPr/>
          <p:nvPr/>
        </p:nvSpPr>
        <p:spPr>
          <a:xfrm>
            <a:off x="331365" y="3749256"/>
            <a:ext cx="2634696" cy="461665"/>
          </a:xfrm>
          <a:prstGeom prst="rect">
            <a:avLst/>
          </a:prstGeom>
        </p:spPr>
        <p:txBody>
          <a:bodyPr wrap="none">
            <a:spAutoFit/>
          </a:bodyPr>
          <a:lstStyle/>
          <a:p>
            <a:pPr marL="342900" marR="0" lvl="0" indent="-342900">
              <a:spcBef>
                <a:spcPts val="180"/>
              </a:spcBef>
              <a:spcAft>
                <a:spcPts val="180"/>
              </a:spcAft>
              <a:buFont typeface="Symbol" panose="05050102010706020507" pitchFamily="18" charset="2"/>
              <a:buChar char=""/>
            </a:pPr>
            <a:r>
              <a:rPr lang="en-US" sz="2400" dirty="0">
                <a:latin typeface="Times New Roman" panose="02020603050405020304" pitchFamily="18" charset="0"/>
                <a:ea typeface="Aptos"/>
                <a:cs typeface="Times New Roman" panose="02020603050405020304" pitchFamily="18" charset="0"/>
              </a:rPr>
              <a:t>By Gauss’s Law:</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6A39E9A6-7955-47B9-BE46-96BCF019EDD5}"/>
                  </a:ext>
                </a:extLst>
              </p:cNvPr>
              <p:cNvSpPr/>
              <p:nvPr/>
            </p:nvSpPr>
            <p:spPr>
              <a:xfrm>
                <a:off x="3236418" y="3980088"/>
                <a:ext cx="3412666" cy="7396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grow m:val="on"/>
                          <m:subHide m:val="on"/>
                          <m:supHide m:val="on"/>
                          <m:ctrlPr>
                            <a:rPr lang="en-US" sz="2000" b="1" i="1">
                              <a:latin typeface="Cambria Math" panose="02040503050406030204" pitchFamily="18" charset="0"/>
                            </a:rPr>
                          </m:ctrlPr>
                        </m:naryPr>
                        <m:sub/>
                        <m:sup/>
                        <m:e>
                          <m:r>
                            <a:rPr lang="en-US" sz="2000" b="1">
                              <a:latin typeface="Cambria Math" panose="02040503050406030204" pitchFamily="18" charset="0"/>
                            </a:rPr>
                            <m:t>𝐄</m:t>
                          </m:r>
                        </m:e>
                      </m:nary>
                      <m:r>
                        <a:rPr lang="en-US" sz="2000">
                          <a:latin typeface="Cambria Math" panose="02040503050406030204" pitchFamily="18" charset="0"/>
                        </a:rPr>
                        <m:t>⋅</m:t>
                      </m:r>
                      <m:r>
                        <a:rPr lang="en-US" sz="2000" i="1">
                          <a:latin typeface="Cambria Math" panose="02040503050406030204" pitchFamily="18" charset="0"/>
                        </a:rPr>
                        <m:t>𝑑</m:t>
                      </m:r>
                      <m:r>
                        <a:rPr lang="en-US" sz="2000" b="1">
                          <a:latin typeface="Cambria Math" panose="02040503050406030204" pitchFamily="18" charset="0"/>
                        </a:rPr>
                        <m:t>𝐀</m:t>
                      </m:r>
                      <m:r>
                        <a:rPr lang="en-US" sz="2000">
                          <a:latin typeface="Cambria Math" panose="02040503050406030204" pitchFamily="18" charset="0"/>
                        </a:rPr>
                        <m:t>=</m:t>
                      </m:r>
                      <m:r>
                        <a:rPr lang="en-US" sz="2000" i="1">
                          <a:latin typeface="Cambria Math" panose="02040503050406030204" pitchFamily="18" charset="0"/>
                        </a:rPr>
                        <m:t>𝐸</m:t>
                      </m:r>
                      <m:r>
                        <a:rPr lang="en-US" sz="2000">
                          <a:latin typeface="Cambria Math" panose="02040503050406030204" pitchFamily="18" charset="0"/>
                        </a:rPr>
                        <m:t>⋅4</m:t>
                      </m:r>
                      <m:r>
                        <a:rPr lang="en-US" sz="2000" i="1">
                          <a:latin typeface="Cambria Math" panose="02040503050406030204" pitchFamily="18" charset="0"/>
                        </a:rPr>
                        <m:t>𝜋</m:t>
                      </m:r>
                      <m:sSup>
                        <m:sSupPr>
                          <m:ctrlPr>
                            <a:rPr lang="en-US" sz="2000" i="1">
                              <a:latin typeface="Cambria Math" panose="02040503050406030204" pitchFamily="18" charset="0"/>
                            </a:rPr>
                          </m:ctrlPr>
                        </m:sSupPr>
                        <m:e>
                          <m:r>
                            <a:rPr lang="en-US" sz="2000" i="1">
                              <a:latin typeface="Cambria Math" panose="02040503050406030204" pitchFamily="18" charset="0"/>
                            </a:rPr>
                            <m:t>𝑟</m:t>
                          </m:r>
                        </m:e>
                        <m:sup>
                          <m:r>
                            <a:rPr lang="en-US" sz="2000">
                              <a:latin typeface="Cambria Math" panose="02040503050406030204" pitchFamily="18" charset="0"/>
                            </a:rPr>
                            <m:t>2</m:t>
                          </m:r>
                        </m:sup>
                      </m:sSup>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0</m:t>
                          </m:r>
                        </m:num>
                        <m:den>
                          <m:sSub>
                            <m:sSubPr>
                              <m:ctrlPr>
                                <a:rPr lang="en-US" sz="2000" i="1">
                                  <a:latin typeface="Cambria Math" panose="02040503050406030204" pitchFamily="18" charset="0"/>
                                </a:rPr>
                              </m:ctrlPr>
                            </m:sSubPr>
                            <m:e>
                              <m:r>
                                <a:rPr lang="en-US" sz="2000" i="1">
                                  <a:latin typeface="Cambria Math" panose="02040503050406030204" pitchFamily="18" charset="0"/>
                                </a:rPr>
                                <m:t>𝜖</m:t>
                              </m:r>
                            </m:e>
                            <m:sub>
                              <m:r>
                                <a:rPr lang="en-US" sz="2000">
                                  <a:latin typeface="Cambria Math" panose="02040503050406030204" pitchFamily="18" charset="0"/>
                                </a:rPr>
                                <m:t>0</m:t>
                              </m:r>
                            </m:sub>
                          </m:sSub>
                        </m:den>
                      </m:f>
                      <m:r>
                        <a:rPr lang="en-US" sz="2000">
                          <a:latin typeface="Cambria Math" panose="02040503050406030204" pitchFamily="18" charset="0"/>
                        </a:rPr>
                        <m:t>=0</m:t>
                      </m:r>
                    </m:oMath>
                  </m:oMathPara>
                </a14:m>
                <a:endParaRPr lang="en-US" sz="2000" dirty="0"/>
              </a:p>
            </p:txBody>
          </p:sp>
        </mc:Choice>
        <mc:Fallback xmlns="">
          <p:sp>
            <p:nvSpPr>
              <p:cNvPr id="10" name="Rectangle 9">
                <a:extLst>
                  <a:ext uri="{FF2B5EF4-FFF2-40B4-BE49-F238E27FC236}">
                    <a16:creationId xmlns:a16="http://schemas.microsoft.com/office/drawing/2014/main" id="{6A39E9A6-7955-47B9-BE46-96BCF019EDD5}"/>
                  </a:ext>
                </a:extLst>
              </p:cNvPr>
              <p:cNvSpPr>
                <a:spLocks noRot="1" noChangeAspect="1" noMove="1" noResize="1" noEditPoints="1" noAdjustHandles="1" noChangeArrowheads="1" noChangeShapeType="1" noTextEdit="1"/>
              </p:cNvSpPr>
              <p:nvPr/>
            </p:nvSpPr>
            <p:spPr>
              <a:xfrm>
                <a:off x="3236418" y="3980088"/>
                <a:ext cx="3412666" cy="73962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105F696A-4171-4610-A324-3044E694E076}"/>
                  </a:ext>
                </a:extLst>
              </p:cNvPr>
              <p:cNvSpPr/>
              <p:nvPr/>
            </p:nvSpPr>
            <p:spPr>
              <a:xfrm>
                <a:off x="3729755" y="5198571"/>
                <a:ext cx="246208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𝐸</m:t>
                      </m:r>
                      <m:r>
                        <a:rPr lang="en-US" sz="2000">
                          <a:latin typeface="Cambria Math" panose="02040503050406030204" pitchFamily="18" charset="0"/>
                        </a:rPr>
                        <m:t>=0 </m:t>
                      </m:r>
                      <m:r>
                        <m:rPr>
                          <m:nor/>
                        </m:rPr>
                        <a:rPr lang="en-US" sz="2000" i="1">
                          <a:latin typeface="Cambria Math" panose="02040503050406030204" pitchFamily="18" charset="0"/>
                        </a:rPr>
                        <m:t>for</m:t>
                      </m:r>
                      <m:r>
                        <a:rPr lang="en-US" sz="2000">
                          <a:latin typeface="Cambria Math" panose="02040503050406030204" pitchFamily="18" charset="0"/>
                        </a:rPr>
                        <m:t> </m:t>
                      </m:r>
                      <m:r>
                        <a:rPr lang="en-US" sz="2000" i="1">
                          <a:latin typeface="Cambria Math" panose="02040503050406030204" pitchFamily="18" charset="0"/>
                        </a:rPr>
                        <m:t>𝑟</m:t>
                      </m:r>
                      <m:r>
                        <a:rPr lang="en-US" sz="2000">
                          <a:latin typeface="Cambria Math" panose="02040503050406030204" pitchFamily="18" charset="0"/>
                        </a:rPr>
                        <m:t>&lt;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a:latin typeface="Cambria Math" panose="02040503050406030204" pitchFamily="18" charset="0"/>
                            </a:rPr>
                            <m:t>1</m:t>
                          </m:r>
                        </m:sub>
                      </m:sSub>
                    </m:oMath>
                  </m:oMathPara>
                </a14:m>
                <a:endParaRPr lang="en-US" sz="2000" dirty="0"/>
              </a:p>
            </p:txBody>
          </p:sp>
        </mc:Choice>
        <mc:Fallback xmlns="">
          <p:sp>
            <p:nvSpPr>
              <p:cNvPr id="16" name="Rectangle 15">
                <a:extLst>
                  <a:ext uri="{FF2B5EF4-FFF2-40B4-BE49-F238E27FC236}">
                    <a16:creationId xmlns:a16="http://schemas.microsoft.com/office/drawing/2014/main" id="{105F696A-4171-4610-A324-3044E694E076}"/>
                  </a:ext>
                </a:extLst>
              </p:cNvPr>
              <p:cNvSpPr>
                <a:spLocks noRot="1" noChangeAspect="1" noMove="1" noResize="1" noEditPoints="1" noAdjustHandles="1" noChangeArrowheads="1" noChangeShapeType="1" noTextEdit="1"/>
              </p:cNvSpPr>
              <p:nvPr/>
            </p:nvSpPr>
            <p:spPr>
              <a:xfrm>
                <a:off x="3729755" y="5198571"/>
                <a:ext cx="2462084" cy="400110"/>
              </a:xfrm>
              <a:prstGeom prst="rect">
                <a:avLst/>
              </a:prstGeom>
              <a:blipFill>
                <a:blip r:embed="rId6"/>
                <a:stretch>
                  <a:fillRect b="-1538"/>
                </a:stretch>
              </a:blipFill>
            </p:spPr>
            <p:txBody>
              <a:bodyPr/>
              <a:lstStyle/>
              <a:p>
                <a:r>
                  <a:rPr lang="en-US">
                    <a:noFill/>
                  </a:rPr>
                  <a:t> </a:t>
                </a:r>
              </a:p>
            </p:txBody>
          </p:sp>
        </mc:Fallback>
      </mc:AlternateContent>
    </p:spTree>
    <p:extLst>
      <p:ext uri="{BB962C8B-B14F-4D97-AF65-F5344CB8AC3E}">
        <p14:creationId xmlns:p14="http://schemas.microsoft.com/office/powerpoint/2010/main" val="227624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10" grpId="0"/>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6: ANSWER</a:t>
            </a:r>
          </a:p>
        </p:txBody>
      </p:sp>
      <mc:AlternateContent xmlns:mc="http://schemas.openxmlformats.org/markup-compatibility/2006" xmlns:a14="http://schemas.microsoft.com/office/drawing/2010/main">
        <mc:Choice Requires="a14">
          <p:sp>
            <p:nvSpPr>
              <p:cNvPr id="12" name="Rectangle 18">
                <a:extLst>
                  <a:ext uri="{FF2B5EF4-FFF2-40B4-BE49-F238E27FC236}">
                    <a16:creationId xmlns:a16="http://schemas.microsoft.com/office/drawing/2014/main" id="{89442AFF-44F2-4AD5-B297-2ECDCA742DD0}"/>
                  </a:ext>
                </a:extLst>
              </p:cNvPr>
              <p:cNvSpPr>
                <a:spLocks noChangeArrowheads="1"/>
              </p:cNvSpPr>
              <p:nvPr/>
            </p:nvSpPr>
            <p:spPr bwMode="auto">
              <a:xfrm>
                <a:off x="0" y="738991"/>
                <a:ext cx="6472837"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lang="en-US" sz="2400" dirty="0">
                    <a:ea typeface="Aptos"/>
                    <a:cs typeface="Times New Roman" panose="02020603050405020304" pitchFamily="18" charset="0"/>
                  </a:rPr>
                  <a:t>Electric Field Within the Shell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Aptos"/>
                            <a:cs typeface="Times New Roman" panose="02020603050405020304" pitchFamily="18" charset="0"/>
                          </a:rPr>
                          <m:t>𝑅</m:t>
                        </m:r>
                      </m:e>
                      <m:sub>
                        <m:r>
                          <a:rPr lang="en-US" sz="2400" i="1">
                            <a:latin typeface="Cambria Math" panose="02040503050406030204" pitchFamily="18" charset="0"/>
                            <a:ea typeface="Aptos"/>
                            <a:cs typeface="Times New Roman" panose="02020603050405020304" pitchFamily="18" charset="0"/>
                          </a:rPr>
                          <m:t>1</m:t>
                        </m:r>
                      </m:sub>
                    </m:sSub>
                    <m:r>
                      <a:rPr lang="en-US" sz="2400">
                        <a:latin typeface="Cambria Math" panose="02040503050406030204" pitchFamily="18" charset="0"/>
                        <a:ea typeface="Aptos"/>
                        <a:cs typeface="Times New Roman" panose="02020603050405020304" pitchFamily="18" charset="0"/>
                      </a:rPr>
                      <m:t>&lt;</m:t>
                    </m:r>
                    <m:r>
                      <a:rPr lang="en-US" sz="2400" i="1">
                        <a:latin typeface="Cambria Math" panose="02040503050406030204" pitchFamily="18" charset="0"/>
                        <a:ea typeface="Aptos"/>
                        <a:cs typeface="Times New Roman" panose="02020603050405020304" pitchFamily="18" charset="0"/>
                      </a:rPr>
                      <m:t>𝑟</m:t>
                    </m:r>
                    <m:r>
                      <a:rPr lang="en-US" sz="2400">
                        <a:latin typeface="Cambria Math" panose="02040503050406030204" pitchFamily="18" charset="0"/>
                        <a:ea typeface="Aptos"/>
                        <a:cs typeface="Times New Roman" panose="02020603050405020304" pitchFamily="18" charset="0"/>
                      </a:rPr>
                      <m:t>&lt;</m:t>
                    </m:r>
                    <m:sSub>
                      <m:sSubPr>
                        <m:ctrlPr>
                          <a:rPr lang="en-US" sz="2400" i="1">
                            <a:latin typeface="Cambria Math" panose="02040503050406030204" pitchFamily="18" charset="0"/>
                          </a:rPr>
                        </m:ctrlPr>
                      </m:sSubPr>
                      <m:e>
                        <m:r>
                          <a:rPr lang="en-US" sz="2400" i="1">
                            <a:latin typeface="Cambria Math" panose="02040503050406030204" pitchFamily="18" charset="0"/>
                            <a:ea typeface="Aptos"/>
                            <a:cs typeface="Times New Roman" panose="02020603050405020304" pitchFamily="18" charset="0"/>
                          </a:rPr>
                          <m:t>𝑅</m:t>
                        </m:r>
                      </m:e>
                      <m:sub>
                        <m:r>
                          <a:rPr lang="en-US" sz="2400" i="1">
                            <a:latin typeface="Cambria Math" panose="02040503050406030204" pitchFamily="18" charset="0"/>
                            <a:ea typeface="Aptos"/>
                            <a:cs typeface="Times New Roman" panose="02020603050405020304" pitchFamily="18" charset="0"/>
                          </a:rPr>
                          <m:t>2</m:t>
                        </m:r>
                      </m:sub>
                    </m:sSub>
                  </m:oMath>
                </a14:m>
                <a:r>
                  <a:rPr lang="en-US" sz="2400" dirty="0">
                    <a:ea typeface="Aptos"/>
                    <a:cs typeface="Times New Roman" panose="02020603050405020304" pitchFamily="18" charset="0"/>
                  </a:rPr>
                  <a:t>)</a:t>
                </a:r>
                <a:endParaRPr kumimoji="0" lang="en-US" altLang="en-US" sz="2400" b="0" i="0" u="none" strike="noStrike" kern="0" cap="none" spc="0" normalizeH="0" baseline="0" noProof="0" dirty="0">
                  <a:ln>
                    <a:noFill/>
                  </a:ln>
                  <a:solidFill>
                    <a:srgbClr val="080800"/>
                  </a:solidFill>
                  <a:effectLst/>
                  <a:uLnTx/>
                  <a:uFillTx/>
                  <a:cs typeface="Times New Roman" panose="02020603050405020304" pitchFamily="18" charset="0"/>
                </a:endParaRPr>
              </a:p>
            </p:txBody>
          </p:sp>
        </mc:Choice>
        <mc:Fallback xmlns="">
          <p:sp>
            <p:nvSpPr>
              <p:cNvPr id="12" name="Rectangle 18">
                <a:extLst>
                  <a:ext uri="{FF2B5EF4-FFF2-40B4-BE49-F238E27FC236}">
                    <a16:creationId xmlns:a16="http://schemas.microsoft.com/office/drawing/2014/main" id="{89442AFF-44F2-4AD5-B297-2ECDCA742DD0}"/>
                  </a:ext>
                </a:extLst>
              </p:cNvPr>
              <p:cNvSpPr>
                <a:spLocks noRot="1" noChangeAspect="1" noMove="1" noResize="1" noEditPoints="1" noAdjustHandles="1" noChangeArrowheads="1" noChangeShapeType="1" noTextEdit="1"/>
              </p:cNvSpPr>
              <p:nvPr/>
            </p:nvSpPr>
            <p:spPr bwMode="auto">
              <a:xfrm>
                <a:off x="0" y="738991"/>
                <a:ext cx="6472837" cy="461665"/>
              </a:xfrm>
              <a:prstGeom prst="rect">
                <a:avLst/>
              </a:prstGeom>
              <a:blipFill>
                <a:blip r:embed="rId2"/>
                <a:stretch>
                  <a:fillRect l="-1412" t="-10526" b="-28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809E6B0-E7CB-47AD-B43C-EE121FCF8906}"/>
                  </a:ext>
                </a:extLst>
              </p:cNvPr>
              <p:cNvSpPr/>
              <p:nvPr/>
            </p:nvSpPr>
            <p:spPr>
              <a:xfrm>
                <a:off x="354435" y="1237012"/>
                <a:ext cx="8435130" cy="830997"/>
              </a:xfrm>
              <a:prstGeom prst="rect">
                <a:avLst/>
              </a:prstGeom>
            </p:spPr>
            <p:txBody>
              <a:bodyPr wrap="square">
                <a:spAutoFit/>
              </a:bodyPr>
              <a:lstStyle/>
              <a:p>
                <a:pPr marL="342900" marR="0" lvl="0" indent="-342900" algn="just">
                  <a:spcBef>
                    <a:spcPts val="180"/>
                  </a:spcBef>
                  <a:spcAft>
                    <a:spcPts val="180"/>
                  </a:spcAft>
                  <a:buFont typeface="Symbol" panose="05050102010706020507" pitchFamily="18" charset="2"/>
                  <a:buChar char=""/>
                </a:pPr>
                <a:r>
                  <a:rPr lang="en-US" sz="2400" dirty="0">
                    <a:latin typeface="Times New Roman" panose="02020603050405020304" pitchFamily="18" charset="0"/>
                    <a:ea typeface="Aptos"/>
                    <a:cs typeface="Times New Roman" panose="02020603050405020304" pitchFamily="18" charset="0"/>
                  </a:rPr>
                  <a:t>For </a:t>
                </a:r>
                <a14:m>
                  <m:oMath xmlns:m="http://schemas.openxmlformats.org/officeDocument/2006/math">
                    <m:sSub>
                      <m:sSubPr>
                        <m:ctrlPr>
                          <a:rPr lang="en-US" sz="2400" i="1">
                            <a:latin typeface="Cambria Math" panose="02040503050406030204" pitchFamily="18" charset="0"/>
                            <a:ea typeface="Aptos"/>
                            <a:cs typeface="Symbol" panose="05050102010706020507" pitchFamily="18" charset="2"/>
                          </a:rPr>
                        </m:ctrlPr>
                      </m:sSubPr>
                      <m:e>
                        <m:r>
                          <a:rPr lang="en-US" sz="2400" i="1">
                            <a:latin typeface="Cambria Math" panose="02040503050406030204" pitchFamily="18" charset="0"/>
                            <a:ea typeface="Aptos"/>
                            <a:cs typeface="Symbol" panose="05050102010706020507" pitchFamily="18" charset="2"/>
                          </a:rPr>
                          <m:t>𝑅</m:t>
                        </m:r>
                      </m:e>
                      <m:sub>
                        <m:r>
                          <a:rPr lang="en-US" sz="2400" i="1">
                            <a:latin typeface="Cambria Math" panose="02040503050406030204" pitchFamily="18" charset="0"/>
                            <a:ea typeface="Aptos"/>
                            <a:cs typeface="Symbol" panose="05050102010706020507" pitchFamily="18" charset="2"/>
                          </a:rPr>
                          <m:t>1</m:t>
                        </m:r>
                      </m:sub>
                    </m:sSub>
                    <m:r>
                      <a:rPr lang="en-US" sz="2400">
                        <a:latin typeface="Cambria Math" panose="02040503050406030204" pitchFamily="18" charset="0"/>
                        <a:ea typeface="Aptos"/>
                        <a:cs typeface="Symbol" panose="05050102010706020507" pitchFamily="18" charset="2"/>
                      </a:rPr>
                      <m:t>&lt;</m:t>
                    </m:r>
                    <m:r>
                      <a:rPr lang="en-US" sz="2400" i="1">
                        <a:latin typeface="Cambria Math" panose="02040503050406030204" pitchFamily="18" charset="0"/>
                        <a:ea typeface="Aptos"/>
                        <a:cs typeface="Symbol" panose="05050102010706020507" pitchFamily="18" charset="2"/>
                      </a:rPr>
                      <m:t>𝑟</m:t>
                    </m:r>
                    <m:r>
                      <a:rPr lang="en-US" sz="2400">
                        <a:latin typeface="Cambria Math" panose="02040503050406030204" pitchFamily="18" charset="0"/>
                        <a:ea typeface="Aptos"/>
                        <a:cs typeface="Symbol" panose="05050102010706020507" pitchFamily="18" charset="2"/>
                      </a:rPr>
                      <m:t>&lt;</m:t>
                    </m:r>
                    <m:sSub>
                      <m:sSubPr>
                        <m:ctrlPr>
                          <a:rPr lang="en-US" sz="2400" i="1">
                            <a:latin typeface="Cambria Math" panose="02040503050406030204" pitchFamily="18" charset="0"/>
                            <a:ea typeface="Aptos"/>
                            <a:cs typeface="Symbol" panose="05050102010706020507" pitchFamily="18" charset="2"/>
                          </a:rPr>
                        </m:ctrlPr>
                      </m:sSubPr>
                      <m:e>
                        <m:r>
                          <a:rPr lang="en-US" sz="2400" i="1">
                            <a:latin typeface="Cambria Math" panose="02040503050406030204" pitchFamily="18" charset="0"/>
                            <a:ea typeface="Aptos"/>
                            <a:cs typeface="Symbol" panose="05050102010706020507" pitchFamily="18" charset="2"/>
                          </a:rPr>
                          <m:t>𝑅</m:t>
                        </m:r>
                      </m:e>
                      <m:sub>
                        <m:r>
                          <a:rPr lang="en-US" sz="2400" i="1">
                            <a:latin typeface="Cambria Math" panose="02040503050406030204" pitchFamily="18" charset="0"/>
                            <a:ea typeface="Aptos"/>
                            <a:cs typeface="Symbol" panose="05050102010706020507" pitchFamily="18" charset="2"/>
                          </a:rPr>
                          <m:t>2</m:t>
                        </m:r>
                      </m:sub>
                    </m:sSub>
                  </m:oMath>
                </a14:m>
                <a:r>
                  <a:rPr lang="en-US" sz="2400" dirty="0">
                    <a:latin typeface="Times New Roman" panose="02020603050405020304" pitchFamily="18" charset="0"/>
                    <a:ea typeface="Aptos"/>
                    <a:cs typeface="Times New Roman" panose="02020603050405020304" pitchFamily="18" charset="0"/>
                  </a:rPr>
                  <a:t>, consider a Gaussian surface as a sphere of radius </a:t>
                </a:r>
                <a14:m>
                  <m:oMath xmlns:m="http://schemas.openxmlformats.org/officeDocument/2006/math">
                    <m:r>
                      <a:rPr lang="en-US" sz="2400" i="1">
                        <a:latin typeface="Cambria Math" panose="02040503050406030204" pitchFamily="18" charset="0"/>
                        <a:ea typeface="Aptos"/>
                        <a:cs typeface="Symbol" panose="05050102010706020507" pitchFamily="18" charset="2"/>
                      </a:rPr>
                      <m:t>𝑟</m:t>
                    </m:r>
                  </m:oMath>
                </a14:m>
                <a:r>
                  <a:rPr lang="en-US" sz="2400" dirty="0">
                    <a:latin typeface="Times New Roman" panose="02020603050405020304" pitchFamily="18" charset="0"/>
                    <a:ea typeface="Aptos"/>
                    <a:cs typeface="Times New Roman" panose="02020603050405020304" pitchFamily="18" charset="0"/>
                  </a:rPr>
                  <a:t>, where </a:t>
                </a:r>
                <a14:m>
                  <m:oMath xmlns:m="http://schemas.openxmlformats.org/officeDocument/2006/math">
                    <m:r>
                      <a:rPr lang="en-US" sz="2400" i="1">
                        <a:latin typeface="Cambria Math" panose="02040503050406030204" pitchFamily="18" charset="0"/>
                        <a:ea typeface="Aptos"/>
                        <a:cs typeface="Symbol" panose="05050102010706020507" pitchFamily="18" charset="2"/>
                      </a:rPr>
                      <m:t>𝑟</m:t>
                    </m:r>
                  </m:oMath>
                </a14:m>
                <a:r>
                  <a:rPr lang="en-US" sz="2400" dirty="0">
                    <a:latin typeface="Times New Roman" panose="02020603050405020304" pitchFamily="18" charset="0"/>
                    <a:ea typeface="Aptos"/>
                    <a:cs typeface="Times New Roman" panose="02020603050405020304" pitchFamily="18" charset="0"/>
                  </a:rPr>
                  <a:t> lies within the shell.</a:t>
                </a:r>
              </a:p>
            </p:txBody>
          </p:sp>
        </mc:Choice>
        <mc:Fallback xmlns="">
          <p:sp>
            <p:nvSpPr>
              <p:cNvPr id="2" name="Rectangle 1">
                <a:extLst>
                  <a:ext uri="{FF2B5EF4-FFF2-40B4-BE49-F238E27FC236}">
                    <a16:creationId xmlns:a16="http://schemas.microsoft.com/office/drawing/2014/main" id="{3809E6B0-E7CB-47AD-B43C-EE121FCF8906}"/>
                  </a:ext>
                </a:extLst>
              </p:cNvPr>
              <p:cNvSpPr>
                <a:spLocks noRot="1" noChangeAspect="1" noMove="1" noResize="1" noEditPoints="1" noAdjustHandles="1" noChangeArrowheads="1" noChangeShapeType="1" noTextEdit="1"/>
              </p:cNvSpPr>
              <p:nvPr/>
            </p:nvSpPr>
            <p:spPr>
              <a:xfrm>
                <a:off x="354435" y="1237012"/>
                <a:ext cx="8435130" cy="830997"/>
              </a:xfrm>
              <a:prstGeom prst="rect">
                <a:avLst/>
              </a:prstGeom>
              <a:blipFill>
                <a:blip r:embed="rId3"/>
                <a:stretch>
                  <a:fillRect l="-1156" t="-7353" r="-1156"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352EAF7-21C6-482C-A0D8-D89444A199CA}"/>
                  </a:ext>
                </a:extLst>
              </p:cNvPr>
              <p:cNvSpPr/>
              <p:nvPr/>
            </p:nvSpPr>
            <p:spPr>
              <a:xfrm>
                <a:off x="373311" y="2148311"/>
                <a:ext cx="8586131" cy="830997"/>
              </a:xfrm>
              <a:prstGeom prst="rect">
                <a:avLst/>
              </a:prstGeom>
            </p:spPr>
            <p:txBody>
              <a:bodyPr wrap="square">
                <a:spAutoFit/>
              </a:bodyPr>
              <a:lstStyle/>
              <a:p>
                <a:pPr marL="342900" marR="0" lvl="0" indent="-342900" algn="just">
                  <a:spcBef>
                    <a:spcPts val="180"/>
                  </a:spcBef>
                  <a:spcAft>
                    <a:spcPts val="180"/>
                  </a:spcAft>
                  <a:buFont typeface="Symbol" panose="05050102010706020507" pitchFamily="18" charset="2"/>
                  <a:buChar char=""/>
                </a:pPr>
                <a:r>
                  <a:rPr lang="en-US" sz="2400" dirty="0">
                    <a:latin typeface="Times New Roman" panose="02020603050405020304" pitchFamily="18" charset="0"/>
                    <a:ea typeface="Aptos"/>
                    <a:cs typeface="Times New Roman" panose="02020603050405020304" pitchFamily="18" charset="0"/>
                  </a:rPr>
                  <a:t>The charge enclosed by this surface is the charge within the volume from </a:t>
                </a:r>
                <a14:m>
                  <m:oMath xmlns:m="http://schemas.openxmlformats.org/officeDocument/2006/math">
                    <m:sSub>
                      <m:sSubPr>
                        <m:ctrlPr>
                          <a:rPr lang="en-US" sz="2400" i="1">
                            <a:latin typeface="Cambria Math" panose="02040503050406030204" pitchFamily="18" charset="0"/>
                            <a:ea typeface="Aptos"/>
                            <a:cs typeface="Symbol" panose="05050102010706020507" pitchFamily="18" charset="2"/>
                          </a:rPr>
                        </m:ctrlPr>
                      </m:sSubPr>
                      <m:e>
                        <m:r>
                          <a:rPr lang="en-US" sz="2400" i="1">
                            <a:latin typeface="Cambria Math" panose="02040503050406030204" pitchFamily="18" charset="0"/>
                            <a:ea typeface="Aptos"/>
                            <a:cs typeface="Symbol" panose="05050102010706020507" pitchFamily="18" charset="2"/>
                          </a:rPr>
                          <m:t>𝑅</m:t>
                        </m:r>
                      </m:e>
                      <m:sub>
                        <m:r>
                          <a:rPr lang="en-US" sz="2400" i="1">
                            <a:latin typeface="Cambria Math" panose="02040503050406030204" pitchFamily="18" charset="0"/>
                            <a:ea typeface="Aptos"/>
                            <a:cs typeface="Symbol" panose="05050102010706020507" pitchFamily="18" charset="2"/>
                          </a:rPr>
                          <m:t>1</m:t>
                        </m:r>
                      </m:sub>
                    </m:sSub>
                  </m:oMath>
                </a14:m>
                <a:r>
                  <a:rPr lang="en-US" sz="2400" dirty="0">
                    <a:latin typeface="Times New Roman" panose="02020603050405020304" pitchFamily="18" charset="0"/>
                    <a:ea typeface="Aptos"/>
                    <a:cs typeface="Times New Roman" panose="02020603050405020304" pitchFamily="18" charset="0"/>
                  </a:rPr>
                  <a:t> to </a:t>
                </a:r>
                <a14:m>
                  <m:oMath xmlns:m="http://schemas.openxmlformats.org/officeDocument/2006/math">
                    <m:r>
                      <a:rPr lang="en-US" sz="2400" i="1">
                        <a:latin typeface="Cambria Math" panose="02040503050406030204" pitchFamily="18" charset="0"/>
                        <a:ea typeface="Aptos"/>
                        <a:cs typeface="Symbol" panose="05050102010706020507" pitchFamily="18" charset="2"/>
                      </a:rPr>
                      <m:t>𝑟</m:t>
                    </m:r>
                  </m:oMath>
                </a14:m>
                <a:r>
                  <a:rPr lang="en-US" sz="2400" dirty="0">
                    <a:latin typeface="Times New Roman" panose="02020603050405020304" pitchFamily="18" charset="0"/>
                    <a:ea typeface="Aptos"/>
                    <a:cs typeface="Times New Roman" panose="02020603050405020304" pitchFamily="18" charset="0"/>
                  </a:rPr>
                  <a:t>. The volume of this region is:</a:t>
                </a:r>
              </a:p>
            </p:txBody>
          </p:sp>
        </mc:Choice>
        <mc:Fallback xmlns="">
          <p:sp>
            <p:nvSpPr>
              <p:cNvPr id="6" name="Rectangle 5">
                <a:extLst>
                  <a:ext uri="{FF2B5EF4-FFF2-40B4-BE49-F238E27FC236}">
                    <a16:creationId xmlns:a16="http://schemas.microsoft.com/office/drawing/2014/main" id="{B352EAF7-21C6-482C-A0D8-D89444A199CA}"/>
                  </a:ext>
                </a:extLst>
              </p:cNvPr>
              <p:cNvSpPr>
                <a:spLocks noRot="1" noChangeAspect="1" noMove="1" noResize="1" noEditPoints="1" noAdjustHandles="1" noChangeArrowheads="1" noChangeShapeType="1" noTextEdit="1"/>
              </p:cNvSpPr>
              <p:nvPr/>
            </p:nvSpPr>
            <p:spPr>
              <a:xfrm>
                <a:off x="373311" y="2148311"/>
                <a:ext cx="8586131" cy="830997"/>
              </a:xfrm>
              <a:prstGeom prst="rect">
                <a:avLst/>
              </a:prstGeom>
              <a:blipFill>
                <a:blip r:embed="rId4"/>
                <a:stretch>
                  <a:fillRect l="-1136" t="-7299" r="-1065"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EAC8C66B-01AD-4E99-8E7B-0B7AF580D609}"/>
                  </a:ext>
                </a:extLst>
              </p:cNvPr>
              <p:cNvSpPr/>
              <p:nvPr/>
            </p:nvSpPr>
            <p:spPr>
              <a:xfrm>
                <a:off x="3236418" y="2979308"/>
                <a:ext cx="2507546" cy="6694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m:rPr>
                              <m:nor/>
                            </m:rPr>
                            <a:rPr lang="en-US" sz="2000" i="1">
                              <a:latin typeface="Cambria Math" panose="02040503050406030204" pitchFamily="18" charset="0"/>
                            </a:rPr>
                            <m:t>enc</m:t>
                          </m:r>
                        </m:sub>
                      </m:sSub>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4</m:t>
                          </m:r>
                        </m:num>
                        <m:den>
                          <m:r>
                            <a:rPr lang="en-US" sz="2000">
                              <a:latin typeface="Cambria Math" panose="02040503050406030204" pitchFamily="18" charset="0"/>
                            </a:rPr>
                            <m:t>3</m:t>
                          </m:r>
                        </m:den>
                      </m:f>
                      <m:r>
                        <a:rPr lang="en-US" sz="2000" i="1">
                          <a:latin typeface="Cambria Math" panose="02040503050406030204" pitchFamily="18" charset="0"/>
                        </a:rPr>
                        <m:t>𝜋</m:t>
                      </m:r>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𝑟</m:t>
                              </m:r>
                            </m:e>
                            <m:sup>
                              <m:r>
                                <a:rPr lang="en-US" sz="2000">
                                  <a:latin typeface="Cambria Math" panose="02040503050406030204" pitchFamily="18" charset="0"/>
                                </a:rPr>
                                <m:t>3</m:t>
                              </m:r>
                            </m:sup>
                          </m:sSup>
                          <m:r>
                            <a:rPr lang="en-US" sz="200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𝑅</m:t>
                              </m:r>
                            </m:e>
                            <m:sub>
                              <m:r>
                                <a:rPr lang="en-US" sz="2000">
                                  <a:latin typeface="Cambria Math" panose="02040503050406030204" pitchFamily="18" charset="0"/>
                                </a:rPr>
                                <m:t>1</m:t>
                              </m:r>
                            </m:sub>
                            <m:sup>
                              <m:r>
                                <a:rPr lang="en-US" sz="2000">
                                  <a:latin typeface="Cambria Math" panose="02040503050406030204" pitchFamily="18" charset="0"/>
                                </a:rPr>
                                <m:t>3</m:t>
                              </m:r>
                            </m:sup>
                          </m:sSubSup>
                        </m:e>
                      </m:d>
                    </m:oMath>
                  </m:oMathPara>
                </a14:m>
                <a:endParaRPr lang="en-US" sz="2000" dirty="0"/>
              </a:p>
            </p:txBody>
          </p:sp>
        </mc:Choice>
        <mc:Fallback xmlns="">
          <p:sp>
            <p:nvSpPr>
              <p:cNvPr id="9" name="Rectangle 8">
                <a:extLst>
                  <a:ext uri="{FF2B5EF4-FFF2-40B4-BE49-F238E27FC236}">
                    <a16:creationId xmlns:a16="http://schemas.microsoft.com/office/drawing/2014/main" id="{EAC8C66B-01AD-4E99-8E7B-0B7AF580D609}"/>
                  </a:ext>
                </a:extLst>
              </p:cNvPr>
              <p:cNvSpPr>
                <a:spLocks noRot="1" noChangeAspect="1" noMove="1" noResize="1" noEditPoints="1" noAdjustHandles="1" noChangeArrowheads="1" noChangeShapeType="1" noTextEdit="1"/>
              </p:cNvSpPr>
              <p:nvPr/>
            </p:nvSpPr>
            <p:spPr>
              <a:xfrm>
                <a:off x="3236418" y="2979308"/>
                <a:ext cx="2507546" cy="66947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26AB484F-B17C-45D2-9BAA-0A8FB3FFEC38}"/>
                  </a:ext>
                </a:extLst>
              </p:cNvPr>
              <p:cNvSpPr/>
              <p:nvPr/>
            </p:nvSpPr>
            <p:spPr>
              <a:xfrm>
                <a:off x="449661" y="3681898"/>
                <a:ext cx="4040530" cy="461665"/>
              </a:xfrm>
              <a:prstGeom prst="rect">
                <a:avLst/>
              </a:prstGeom>
            </p:spPr>
            <p:txBody>
              <a:bodyPr wrap="none">
                <a:spAutoFit/>
              </a:bodyPr>
              <a:lstStyle/>
              <a:p>
                <a:pPr marL="342900" marR="0" lvl="0" indent="-342900">
                  <a:spcBef>
                    <a:spcPts val="180"/>
                  </a:spcBef>
                  <a:spcAft>
                    <a:spcPts val="180"/>
                  </a:spcAft>
                  <a:buFont typeface="Symbol" panose="05050102010706020507" pitchFamily="18" charset="2"/>
                  <a:buChar char=""/>
                </a:pPr>
                <a:r>
                  <a:rPr lang="en-US" sz="2400" dirty="0">
                    <a:latin typeface="Times New Roman" panose="02020603050405020304" pitchFamily="18" charset="0"/>
                    <a:ea typeface="Aptos"/>
                    <a:cs typeface="Times New Roman" panose="02020603050405020304" pitchFamily="18" charset="0"/>
                  </a:rPr>
                  <a:t>The enclosed charge </a:t>
                </a:r>
                <a14:m>
                  <m:oMath xmlns:m="http://schemas.openxmlformats.org/officeDocument/2006/math">
                    <m:sSub>
                      <m:sSubPr>
                        <m:ctrlPr>
                          <a:rPr lang="en-US" sz="2400" i="1">
                            <a:latin typeface="Cambria Math" panose="02040503050406030204" pitchFamily="18" charset="0"/>
                            <a:ea typeface="Aptos"/>
                            <a:cs typeface="Symbol" panose="05050102010706020507" pitchFamily="18" charset="2"/>
                          </a:rPr>
                        </m:ctrlPr>
                      </m:sSubPr>
                      <m:e>
                        <m:r>
                          <a:rPr lang="en-US" sz="2400" i="1">
                            <a:latin typeface="Cambria Math" panose="02040503050406030204" pitchFamily="18" charset="0"/>
                            <a:ea typeface="Aptos"/>
                            <a:cs typeface="Symbol" panose="05050102010706020507" pitchFamily="18" charset="2"/>
                          </a:rPr>
                          <m:t>𝑄</m:t>
                        </m:r>
                      </m:e>
                      <m:sub>
                        <m:r>
                          <m:rPr>
                            <m:sty m:val="p"/>
                          </m:rPr>
                          <a:rPr lang="en-US" sz="2400">
                            <a:latin typeface="Cambria Math" panose="02040503050406030204" pitchFamily="18" charset="0"/>
                            <a:ea typeface="Aptos"/>
                            <a:cs typeface="Symbol" panose="05050102010706020507" pitchFamily="18" charset="2"/>
                          </a:rPr>
                          <m:t>enc</m:t>
                        </m:r>
                      </m:sub>
                    </m:sSub>
                  </m:oMath>
                </a14:m>
                <a:r>
                  <a:rPr lang="en-US" sz="2400" dirty="0">
                    <a:latin typeface="Times New Roman" panose="02020603050405020304" pitchFamily="18" charset="0"/>
                    <a:ea typeface="Aptos"/>
                    <a:cs typeface="Times New Roman" panose="02020603050405020304" pitchFamily="18" charset="0"/>
                  </a:rPr>
                  <a:t> is:</a:t>
                </a:r>
              </a:p>
            </p:txBody>
          </p:sp>
        </mc:Choice>
        <mc:Fallback xmlns="">
          <p:sp>
            <p:nvSpPr>
              <p:cNvPr id="11" name="Rectangle 10">
                <a:extLst>
                  <a:ext uri="{FF2B5EF4-FFF2-40B4-BE49-F238E27FC236}">
                    <a16:creationId xmlns:a16="http://schemas.microsoft.com/office/drawing/2014/main" id="{26AB484F-B17C-45D2-9BAA-0A8FB3FFEC38}"/>
                  </a:ext>
                </a:extLst>
              </p:cNvPr>
              <p:cNvSpPr>
                <a:spLocks noRot="1" noChangeAspect="1" noMove="1" noResize="1" noEditPoints="1" noAdjustHandles="1" noChangeArrowheads="1" noChangeShapeType="1" noTextEdit="1"/>
              </p:cNvSpPr>
              <p:nvPr/>
            </p:nvSpPr>
            <p:spPr>
              <a:xfrm>
                <a:off x="449661" y="3681898"/>
                <a:ext cx="4040530" cy="461665"/>
              </a:xfrm>
              <a:prstGeom prst="rect">
                <a:avLst/>
              </a:prstGeom>
              <a:blipFill>
                <a:blip r:embed="rId6"/>
                <a:stretch>
                  <a:fillRect l="-2413" t="-13158" r="-105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9913B564-86D6-41FA-9C2A-3C20D049187F}"/>
                  </a:ext>
                </a:extLst>
              </p:cNvPr>
              <p:cNvSpPr/>
              <p:nvPr/>
            </p:nvSpPr>
            <p:spPr>
              <a:xfrm>
                <a:off x="4439524" y="3572688"/>
                <a:ext cx="4066626" cy="6694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𝑄</m:t>
                          </m:r>
                        </m:e>
                        <m:sub>
                          <m:r>
                            <m:rPr>
                              <m:nor/>
                            </m:rPr>
                            <a:rPr lang="en-US" sz="2000" i="1">
                              <a:latin typeface="Cambria Math" panose="02040503050406030204" pitchFamily="18" charset="0"/>
                            </a:rPr>
                            <m:t>enc</m:t>
                          </m:r>
                        </m:sub>
                      </m:sSub>
                      <m:r>
                        <a:rPr lang="en-US" sz="2000">
                          <a:latin typeface="Cambria Math" panose="02040503050406030204" pitchFamily="18" charset="0"/>
                        </a:rPr>
                        <m:t>=</m:t>
                      </m:r>
                      <m:r>
                        <a:rPr lang="en-US" sz="2000" i="1">
                          <a:latin typeface="Cambria Math" panose="02040503050406030204" pitchFamily="18" charset="0"/>
                        </a:rPr>
                        <m:t>𝜌</m:t>
                      </m:r>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m:rPr>
                              <m:nor/>
                            </m:rPr>
                            <a:rPr lang="en-US" sz="2000" i="1">
                              <a:latin typeface="Cambria Math" panose="02040503050406030204" pitchFamily="18" charset="0"/>
                            </a:rPr>
                            <m:t>enc</m:t>
                          </m:r>
                        </m:sub>
                      </m:sSub>
                      <m:r>
                        <a:rPr lang="en-US" sz="2000">
                          <a:latin typeface="Cambria Math" panose="02040503050406030204" pitchFamily="18" charset="0"/>
                        </a:rPr>
                        <m:t>=</m:t>
                      </m:r>
                      <m:r>
                        <a:rPr lang="en-US" sz="2000" i="1">
                          <a:latin typeface="Cambria Math" panose="02040503050406030204" pitchFamily="18" charset="0"/>
                        </a:rPr>
                        <m:t>𝜌</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4</m:t>
                          </m:r>
                        </m:num>
                        <m:den>
                          <m:r>
                            <a:rPr lang="en-US" sz="2000">
                              <a:latin typeface="Cambria Math" panose="02040503050406030204" pitchFamily="18" charset="0"/>
                            </a:rPr>
                            <m:t>3</m:t>
                          </m:r>
                        </m:den>
                      </m:f>
                      <m:r>
                        <a:rPr lang="en-US" sz="2000" i="1">
                          <a:latin typeface="Cambria Math" panose="02040503050406030204" pitchFamily="18" charset="0"/>
                        </a:rPr>
                        <m:t>𝜋</m:t>
                      </m:r>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𝑟</m:t>
                              </m:r>
                            </m:e>
                            <m:sup>
                              <m:r>
                                <a:rPr lang="en-US" sz="2000">
                                  <a:latin typeface="Cambria Math" panose="02040503050406030204" pitchFamily="18" charset="0"/>
                                </a:rPr>
                                <m:t>3</m:t>
                              </m:r>
                            </m:sup>
                          </m:sSup>
                          <m:r>
                            <a:rPr lang="en-US" sz="200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𝑅</m:t>
                              </m:r>
                            </m:e>
                            <m:sub>
                              <m:r>
                                <a:rPr lang="en-US" sz="2000">
                                  <a:latin typeface="Cambria Math" panose="02040503050406030204" pitchFamily="18" charset="0"/>
                                </a:rPr>
                                <m:t>1</m:t>
                              </m:r>
                            </m:sub>
                            <m:sup>
                              <m:r>
                                <a:rPr lang="en-US" sz="2000">
                                  <a:latin typeface="Cambria Math" panose="02040503050406030204" pitchFamily="18" charset="0"/>
                                </a:rPr>
                                <m:t>3</m:t>
                              </m:r>
                            </m:sup>
                          </m:sSubSup>
                        </m:e>
                      </m:d>
                    </m:oMath>
                  </m:oMathPara>
                </a14:m>
                <a:endParaRPr lang="en-US" sz="2000" dirty="0"/>
              </a:p>
            </p:txBody>
          </p:sp>
        </mc:Choice>
        <mc:Fallback xmlns="">
          <p:sp>
            <p:nvSpPr>
              <p:cNvPr id="13" name="Rectangle 12">
                <a:extLst>
                  <a:ext uri="{FF2B5EF4-FFF2-40B4-BE49-F238E27FC236}">
                    <a16:creationId xmlns:a16="http://schemas.microsoft.com/office/drawing/2014/main" id="{9913B564-86D6-41FA-9C2A-3C20D049187F}"/>
                  </a:ext>
                </a:extLst>
              </p:cNvPr>
              <p:cNvSpPr>
                <a:spLocks noRot="1" noChangeAspect="1" noMove="1" noResize="1" noEditPoints="1" noAdjustHandles="1" noChangeArrowheads="1" noChangeShapeType="1" noTextEdit="1"/>
              </p:cNvSpPr>
              <p:nvPr/>
            </p:nvSpPr>
            <p:spPr>
              <a:xfrm>
                <a:off x="4439524" y="3572688"/>
                <a:ext cx="4066626" cy="669479"/>
              </a:xfrm>
              <a:prstGeom prst="rect">
                <a:avLst/>
              </a:prstGeom>
              <a:blipFill>
                <a:blip r:embed="rId7"/>
                <a:stretch>
                  <a:fillRect/>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40136B00-9792-4744-AFDB-FB3E12BA09C8}"/>
              </a:ext>
            </a:extLst>
          </p:cNvPr>
          <p:cNvSpPr/>
          <p:nvPr/>
        </p:nvSpPr>
        <p:spPr>
          <a:xfrm>
            <a:off x="449661" y="4438453"/>
            <a:ext cx="3011402" cy="461665"/>
          </a:xfrm>
          <a:prstGeom prst="rect">
            <a:avLst/>
          </a:prstGeom>
        </p:spPr>
        <p:txBody>
          <a:bodyPr wrap="none">
            <a:spAutoFit/>
          </a:bodyPr>
          <a:lstStyle/>
          <a:p>
            <a:pPr marL="342900" marR="0" lvl="0" indent="-342900">
              <a:spcBef>
                <a:spcPts val="180"/>
              </a:spcBef>
              <a:spcAft>
                <a:spcPts val="180"/>
              </a:spcAft>
              <a:buFont typeface="Symbol" panose="05050102010706020507" pitchFamily="18" charset="2"/>
              <a:buChar char=""/>
            </a:pPr>
            <a:r>
              <a:rPr lang="en-US" sz="2400" dirty="0">
                <a:latin typeface="Times New Roman" panose="02020603050405020304" pitchFamily="18" charset="0"/>
                <a:ea typeface="Aptos"/>
                <a:cs typeface="Times New Roman" panose="02020603050405020304" pitchFamily="18" charset="0"/>
              </a:rPr>
              <a:t>Using Gauss’s Law:</a:t>
            </a:r>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EA1DBD3C-7EEA-4D92-9B29-6497373F8CE7}"/>
                  </a:ext>
                </a:extLst>
              </p:cNvPr>
              <p:cNvSpPr/>
              <p:nvPr/>
            </p:nvSpPr>
            <p:spPr>
              <a:xfrm>
                <a:off x="3442456" y="4241699"/>
                <a:ext cx="4008470" cy="85517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grow m:val="on"/>
                          <m:subHide m:val="on"/>
                          <m:supHide m:val="on"/>
                          <m:ctrlPr>
                            <a:rPr lang="en-US" b="1" i="1">
                              <a:latin typeface="Cambria Math" panose="02040503050406030204" pitchFamily="18" charset="0"/>
                            </a:rPr>
                          </m:ctrlPr>
                        </m:naryPr>
                        <m:sub/>
                        <m:sup/>
                        <m:e>
                          <m:r>
                            <a:rPr lang="en-US" b="1">
                              <a:latin typeface="Cambria Math" panose="02040503050406030204" pitchFamily="18" charset="0"/>
                            </a:rPr>
                            <m:t>𝐄</m:t>
                          </m:r>
                        </m:e>
                      </m:nary>
                      <m:r>
                        <a:rPr lang="en-US">
                          <a:latin typeface="Cambria Math" panose="02040503050406030204" pitchFamily="18" charset="0"/>
                        </a:rPr>
                        <m:t>⋅</m:t>
                      </m:r>
                      <m:r>
                        <a:rPr lang="en-US" i="1">
                          <a:latin typeface="Cambria Math" panose="02040503050406030204" pitchFamily="18" charset="0"/>
                        </a:rPr>
                        <m:t>𝑑</m:t>
                      </m:r>
                      <m:r>
                        <a:rPr lang="en-US" b="1">
                          <a:latin typeface="Cambria Math" panose="02040503050406030204" pitchFamily="18" charset="0"/>
                        </a:rPr>
                        <m:t>𝐀</m:t>
                      </m:r>
                      <m:r>
                        <a:rPr lang="en-US">
                          <a:latin typeface="Cambria Math" panose="02040503050406030204" pitchFamily="18" charset="0"/>
                        </a:rPr>
                        <m:t>=</m:t>
                      </m:r>
                      <m:r>
                        <a:rPr lang="en-US" i="1">
                          <a:latin typeface="Cambria Math" panose="02040503050406030204" pitchFamily="18" charset="0"/>
                        </a:rPr>
                        <m:t>𝐸</m:t>
                      </m:r>
                      <m:r>
                        <a:rPr lang="en-US">
                          <a:latin typeface="Cambria Math" panose="02040503050406030204" pitchFamily="18" charset="0"/>
                        </a:rPr>
                        <m:t>⋅4</m:t>
                      </m:r>
                      <m:r>
                        <a:rPr lang="en-US" i="1">
                          <a:latin typeface="Cambria Math" panose="02040503050406030204" pitchFamily="18" charset="0"/>
                        </a:rPr>
                        <m:t>𝜋</m:t>
                      </m:r>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a:latin typeface="Cambria Math" panose="02040503050406030204" pitchFamily="18" charset="0"/>
                            </a:rPr>
                            <m:t>2</m:t>
                          </m:r>
                        </m:sup>
                      </m:sSup>
                      <m:r>
                        <a:rPr lang="en-US">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𝜌</m:t>
                          </m:r>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4</m:t>
                              </m:r>
                            </m:num>
                            <m:den>
                              <m:r>
                                <a:rPr lang="en-US">
                                  <a:latin typeface="Cambria Math" panose="02040503050406030204" pitchFamily="18" charset="0"/>
                                </a:rPr>
                                <m:t>3</m:t>
                              </m:r>
                            </m:den>
                          </m:f>
                          <m:r>
                            <a:rPr lang="en-US" i="1">
                              <a:latin typeface="Cambria Math" panose="02040503050406030204" pitchFamily="18" charset="0"/>
                            </a:rPr>
                            <m:t>𝜋</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a:latin typeface="Cambria Math" panose="02040503050406030204" pitchFamily="18" charset="0"/>
                                    </a:rPr>
                                    <m:t>3</m:t>
                                  </m:r>
                                </m:sup>
                              </m:sSup>
                              <m:r>
                                <a:rPr lang="en-US">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𝑅</m:t>
                                  </m:r>
                                </m:e>
                                <m:sub>
                                  <m:r>
                                    <a:rPr lang="en-US">
                                      <a:latin typeface="Cambria Math" panose="02040503050406030204" pitchFamily="18" charset="0"/>
                                    </a:rPr>
                                    <m:t>1</m:t>
                                  </m:r>
                                </m:sub>
                                <m:sup>
                                  <m:r>
                                    <a:rPr lang="en-US">
                                      <a:latin typeface="Cambria Math" panose="02040503050406030204" pitchFamily="18" charset="0"/>
                                    </a:rPr>
                                    <m:t>3</m:t>
                                  </m:r>
                                </m:sup>
                              </m:sSubSup>
                            </m:e>
                          </m:d>
                        </m:num>
                        <m:den>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a:latin typeface="Cambria Math" panose="02040503050406030204" pitchFamily="18" charset="0"/>
                                </a:rPr>
                                <m:t>0</m:t>
                              </m:r>
                            </m:sub>
                          </m:sSub>
                        </m:den>
                      </m:f>
                    </m:oMath>
                  </m:oMathPara>
                </a14:m>
                <a:endParaRPr lang="en-US" dirty="0"/>
              </a:p>
            </p:txBody>
          </p:sp>
        </mc:Choice>
        <mc:Fallback xmlns="">
          <p:sp>
            <p:nvSpPr>
              <p:cNvPr id="15" name="Rectangle 14">
                <a:extLst>
                  <a:ext uri="{FF2B5EF4-FFF2-40B4-BE49-F238E27FC236}">
                    <a16:creationId xmlns:a16="http://schemas.microsoft.com/office/drawing/2014/main" id="{EA1DBD3C-7EEA-4D92-9B29-6497373F8CE7}"/>
                  </a:ext>
                </a:extLst>
              </p:cNvPr>
              <p:cNvSpPr>
                <a:spLocks noRot="1" noChangeAspect="1" noMove="1" noResize="1" noEditPoints="1" noAdjustHandles="1" noChangeArrowheads="1" noChangeShapeType="1" noTextEdit="1"/>
              </p:cNvSpPr>
              <p:nvPr/>
            </p:nvSpPr>
            <p:spPr>
              <a:xfrm>
                <a:off x="3442456" y="4241699"/>
                <a:ext cx="4008470" cy="85517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D2FB27BA-8442-49F2-B7B0-84F555627FCC}"/>
                  </a:ext>
                </a:extLst>
              </p:cNvPr>
              <p:cNvSpPr/>
              <p:nvPr/>
            </p:nvSpPr>
            <p:spPr>
              <a:xfrm>
                <a:off x="3070971" y="5144982"/>
                <a:ext cx="3190810" cy="7674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𝐸</m:t>
                      </m:r>
                      <m:r>
                        <a:rPr lang="en-US" sz="2000">
                          <a:latin typeface="Cambria Math" panose="02040503050406030204" pitchFamily="18" charset="0"/>
                        </a:rPr>
                        <m:t>⋅4</m:t>
                      </m:r>
                      <m:r>
                        <a:rPr lang="en-US" sz="2000" i="1">
                          <a:latin typeface="Cambria Math" panose="02040503050406030204" pitchFamily="18" charset="0"/>
                        </a:rPr>
                        <m:t>𝜋</m:t>
                      </m:r>
                      <m:sSup>
                        <m:sSupPr>
                          <m:ctrlPr>
                            <a:rPr lang="en-US" sz="2000" i="1">
                              <a:latin typeface="Cambria Math" panose="02040503050406030204" pitchFamily="18" charset="0"/>
                            </a:rPr>
                          </m:ctrlPr>
                        </m:sSupPr>
                        <m:e>
                          <m:r>
                            <a:rPr lang="en-US" sz="2000" i="1">
                              <a:latin typeface="Cambria Math" panose="02040503050406030204" pitchFamily="18" charset="0"/>
                            </a:rPr>
                            <m:t>𝑟</m:t>
                          </m:r>
                        </m:e>
                        <m:sup>
                          <m:r>
                            <a:rPr lang="en-US" sz="2000">
                              <a:latin typeface="Cambria Math" panose="02040503050406030204" pitchFamily="18" charset="0"/>
                            </a:rPr>
                            <m:t>2</m:t>
                          </m:r>
                        </m:sup>
                      </m:sSup>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𝜌</m:t>
                          </m:r>
                          <m:r>
                            <a:rPr lang="en-US" sz="2000">
                              <a:latin typeface="Cambria Math" panose="02040503050406030204" pitchFamily="18" charset="0"/>
                            </a:rPr>
                            <m:t>⋅4</m:t>
                          </m:r>
                          <m:r>
                            <a:rPr lang="en-US" sz="2000" i="1">
                              <a:latin typeface="Cambria Math" panose="02040503050406030204" pitchFamily="18" charset="0"/>
                            </a:rPr>
                            <m:t>𝜋</m:t>
                          </m:r>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𝑟</m:t>
                                  </m:r>
                                </m:e>
                                <m:sup>
                                  <m:r>
                                    <a:rPr lang="en-US" sz="2000">
                                      <a:latin typeface="Cambria Math" panose="02040503050406030204" pitchFamily="18" charset="0"/>
                                    </a:rPr>
                                    <m:t>3</m:t>
                                  </m:r>
                                </m:sup>
                              </m:sSup>
                              <m:r>
                                <a:rPr lang="en-US" sz="200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𝑅</m:t>
                                  </m:r>
                                </m:e>
                                <m:sub>
                                  <m:r>
                                    <a:rPr lang="en-US" sz="2000">
                                      <a:latin typeface="Cambria Math" panose="02040503050406030204" pitchFamily="18" charset="0"/>
                                    </a:rPr>
                                    <m:t>1</m:t>
                                  </m:r>
                                </m:sub>
                                <m:sup>
                                  <m:r>
                                    <a:rPr lang="en-US" sz="2000">
                                      <a:latin typeface="Cambria Math" panose="02040503050406030204" pitchFamily="18" charset="0"/>
                                    </a:rPr>
                                    <m:t>3</m:t>
                                  </m:r>
                                </m:sup>
                              </m:sSubSup>
                            </m:e>
                          </m:d>
                        </m:num>
                        <m:den>
                          <m:r>
                            <a:rPr lang="en-US" sz="2000">
                              <a:latin typeface="Cambria Math" panose="02040503050406030204" pitchFamily="18" charset="0"/>
                            </a:rPr>
                            <m:t>3</m:t>
                          </m:r>
                          <m:sSub>
                            <m:sSubPr>
                              <m:ctrlPr>
                                <a:rPr lang="en-US" sz="2000" i="1">
                                  <a:latin typeface="Cambria Math" panose="02040503050406030204" pitchFamily="18" charset="0"/>
                                </a:rPr>
                              </m:ctrlPr>
                            </m:sSubPr>
                            <m:e>
                              <m:r>
                                <a:rPr lang="en-US" sz="2000" i="1">
                                  <a:latin typeface="Cambria Math" panose="02040503050406030204" pitchFamily="18" charset="0"/>
                                </a:rPr>
                                <m:t>𝜖</m:t>
                              </m:r>
                            </m:e>
                            <m:sub>
                              <m:r>
                                <a:rPr lang="en-US" sz="2000">
                                  <a:latin typeface="Cambria Math" panose="02040503050406030204" pitchFamily="18" charset="0"/>
                                </a:rPr>
                                <m:t>0</m:t>
                              </m:r>
                            </m:sub>
                          </m:sSub>
                        </m:den>
                      </m:f>
                    </m:oMath>
                  </m:oMathPara>
                </a14:m>
                <a:endParaRPr lang="en-US" sz="2000" dirty="0"/>
              </a:p>
            </p:txBody>
          </p:sp>
        </mc:Choice>
        <mc:Fallback xmlns="">
          <p:sp>
            <p:nvSpPr>
              <p:cNvPr id="17" name="Rectangle 16">
                <a:extLst>
                  <a:ext uri="{FF2B5EF4-FFF2-40B4-BE49-F238E27FC236}">
                    <a16:creationId xmlns:a16="http://schemas.microsoft.com/office/drawing/2014/main" id="{D2FB27BA-8442-49F2-B7B0-84F555627FCC}"/>
                  </a:ext>
                </a:extLst>
              </p:cNvPr>
              <p:cNvSpPr>
                <a:spLocks noRot="1" noChangeAspect="1" noMove="1" noResize="1" noEditPoints="1" noAdjustHandles="1" noChangeArrowheads="1" noChangeShapeType="1" noTextEdit="1"/>
              </p:cNvSpPr>
              <p:nvPr/>
            </p:nvSpPr>
            <p:spPr>
              <a:xfrm>
                <a:off x="3070971" y="5144982"/>
                <a:ext cx="3190810" cy="76745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A802C307-95AF-4A52-8A75-D84A6009FACE}"/>
                  </a:ext>
                </a:extLst>
              </p:cNvPr>
              <p:cNvSpPr/>
              <p:nvPr/>
            </p:nvSpPr>
            <p:spPr>
              <a:xfrm>
                <a:off x="2930458" y="5912436"/>
                <a:ext cx="4187108" cy="7674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𝐸</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𝜌</m:t>
                          </m:r>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𝑟</m:t>
                                  </m:r>
                                </m:e>
                                <m:sup>
                                  <m:r>
                                    <a:rPr lang="en-US" sz="2000">
                                      <a:latin typeface="Cambria Math" panose="02040503050406030204" pitchFamily="18" charset="0"/>
                                    </a:rPr>
                                    <m:t>3</m:t>
                                  </m:r>
                                </m:sup>
                              </m:sSup>
                              <m:r>
                                <a:rPr lang="en-US" sz="200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𝑅</m:t>
                                  </m:r>
                                </m:e>
                                <m:sub>
                                  <m:r>
                                    <a:rPr lang="en-US" sz="2000">
                                      <a:latin typeface="Cambria Math" panose="02040503050406030204" pitchFamily="18" charset="0"/>
                                    </a:rPr>
                                    <m:t>1</m:t>
                                  </m:r>
                                </m:sub>
                                <m:sup>
                                  <m:r>
                                    <a:rPr lang="en-US" sz="2000">
                                      <a:latin typeface="Cambria Math" panose="02040503050406030204" pitchFamily="18" charset="0"/>
                                    </a:rPr>
                                    <m:t>3</m:t>
                                  </m:r>
                                </m:sup>
                              </m:sSubSup>
                            </m:e>
                          </m:d>
                        </m:num>
                        <m:den>
                          <m:r>
                            <a:rPr lang="en-US" sz="2000">
                              <a:latin typeface="Cambria Math" panose="02040503050406030204" pitchFamily="18" charset="0"/>
                            </a:rPr>
                            <m:t>3</m:t>
                          </m:r>
                          <m:sSub>
                            <m:sSubPr>
                              <m:ctrlPr>
                                <a:rPr lang="en-US" sz="2000" i="1">
                                  <a:latin typeface="Cambria Math" panose="02040503050406030204" pitchFamily="18" charset="0"/>
                                </a:rPr>
                              </m:ctrlPr>
                            </m:sSubPr>
                            <m:e>
                              <m:r>
                                <a:rPr lang="en-US" sz="2000" i="1">
                                  <a:latin typeface="Cambria Math" panose="02040503050406030204" pitchFamily="18" charset="0"/>
                                </a:rPr>
                                <m:t>𝜖</m:t>
                              </m:r>
                            </m:e>
                            <m:sub>
                              <m:r>
                                <a:rPr lang="en-US" sz="2000">
                                  <a:latin typeface="Cambria Math" panose="02040503050406030204" pitchFamily="18" charset="0"/>
                                </a:rPr>
                                <m:t>0</m:t>
                              </m:r>
                            </m:sub>
                          </m:sSub>
                          <m:sSup>
                            <m:sSupPr>
                              <m:ctrlPr>
                                <a:rPr lang="en-US" sz="2000" i="1">
                                  <a:latin typeface="Cambria Math" panose="02040503050406030204" pitchFamily="18" charset="0"/>
                                </a:rPr>
                              </m:ctrlPr>
                            </m:sSupPr>
                            <m:e>
                              <m:r>
                                <a:rPr lang="en-US" sz="2000" i="1">
                                  <a:latin typeface="Cambria Math" panose="02040503050406030204" pitchFamily="18" charset="0"/>
                                </a:rPr>
                                <m:t>𝑟</m:t>
                              </m:r>
                            </m:e>
                            <m:sup>
                              <m:r>
                                <a:rPr lang="en-US" sz="2000">
                                  <a:latin typeface="Cambria Math" panose="02040503050406030204" pitchFamily="18" charset="0"/>
                                </a:rPr>
                                <m:t>2</m:t>
                              </m:r>
                            </m:sup>
                          </m:sSup>
                        </m:den>
                      </m:f>
                      <m:r>
                        <a:rPr lang="en-US" sz="2000">
                          <a:latin typeface="Cambria Math" panose="02040503050406030204" pitchFamily="18" charset="0"/>
                        </a:rPr>
                        <m:t> </m:t>
                      </m:r>
                      <m:r>
                        <m:rPr>
                          <m:nor/>
                        </m:rPr>
                        <a:rPr lang="en-US" sz="2000" i="1">
                          <a:latin typeface="Cambria Math" panose="02040503050406030204" pitchFamily="18" charset="0"/>
                        </a:rPr>
                        <m:t>for</m:t>
                      </m:r>
                      <m:r>
                        <a:rPr lang="en-US" sz="200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a:latin typeface="Cambria Math" panose="02040503050406030204" pitchFamily="18" charset="0"/>
                            </a:rPr>
                            <m:t>1</m:t>
                          </m:r>
                        </m:sub>
                      </m:sSub>
                      <m:r>
                        <a:rPr lang="en-US" sz="2000">
                          <a:latin typeface="Cambria Math" panose="02040503050406030204" pitchFamily="18" charset="0"/>
                        </a:rPr>
                        <m:t>&lt;</m:t>
                      </m:r>
                      <m:r>
                        <a:rPr lang="en-US" sz="2000" i="1">
                          <a:latin typeface="Cambria Math" panose="02040503050406030204" pitchFamily="18" charset="0"/>
                        </a:rPr>
                        <m:t>𝑟</m:t>
                      </m:r>
                      <m:r>
                        <a:rPr lang="en-US" sz="2000">
                          <a:latin typeface="Cambria Math" panose="02040503050406030204" pitchFamily="18" charset="0"/>
                        </a:rPr>
                        <m:t>&lt;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a:latin typeface="Cambria Math" panose="02040503050406030204" pitchFamily="18" charset="0"/>
                            </a:rPr>
                            <m:t>2</m:t>
                          </m:r>
                        </m:sub>
                      </m:sSub>
                    </m:oMath>
                  </m:oMathPara>
                </a14:m>
                <a:endParaRPr lang="en-US" sz="2000" dirty="0"/>
              </a:p>
            </p:txBody>
          </p:sp>
        </mc:Choice>
        <mc:Fallback xmlns="">
          <p:sp>
            <p:nvSpPr>
              <p:cNvPr id="18" name="Rectangle 17">
                <a:extLst>
                  <a:ext uri="{FF2B5EF4-FFF2-40B4-BE49-F238E27FC236}">
                    <a16:creationId xmlns:a16="http://schemas.microsoft.com/office/drawing/2014/main" id="{A802C307-95AF-4A52-8A75-D84A6009FACE}"/>
                  </a:ext>
                </a:extLst>
              </p:cNvPr>
              <p:cNvSpPr>
                <a:spLocks noRot="1" noChangeAspect="1" noMove="1" noResize="1" noEditPoints="1" noAdjustHandles="1" noChangeArrowheads="1" noChangeShapeType="1" noTextEdit="1"/>
              </p:cNvSpPr>
              <p:nvPr/>
            </p:nvSpPr>
            <p:spPr>
              <a:xfrm>
                <a:off x="2930458" y="5912436"/>
                <a:ext cx="4187108" cy="767454"/>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50911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9" grpId="0"/>
      <p:bldP spid="11" grpId="0"/>
      <p:bldP spid="13" grpId="0"/>
      <p:bldP spid="14" grpId="0"/>
      <p:bldP spid="15" grpId="0"/>
      <p:bldP spid="17" grpId="0"/>
      <p:bldP spid="1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6: ANSWER</a:t>
            </a:r>
          </a:p>
        </p:txBody>
      </p:sp>
      <mc:AlternateContent xmlns:mc="http://schemas.openxmlformats.org/markup-compatibility/2006" xmlns:a14="http://schemas.microsoft.com/office/drawing/2010/main">
        <mc:Choice Requires="a14">
          <p:sp>
            <p:nvSpPr>
              <p:cNvPr id="12" name="Rectangle 18">
                <a:extLst>
                  <a:ext uri="{FF2B5EF4-FFF2-40B4-BE49-F238E27FC236}">
                    <a16:creationId xmlns:a16="http://schemas.microsoft.com/office/drawing/2014/main" id="{89442AFF-44F2-4AD5-B297-2ECDCA742DD0}"/>
                  </a:ext>
                </a:extLst>
              </p:cNvPr>
              <p:cNvSpPr>
                <a:spLocks noChangeArrowheads="1"/>
              </p:cNvSpPr>
              <p:nvPr/>
            </p:nvSpPr>
            <p:spPr bwMode="auto">
              <a:xfrm>
                <a:off x="0" y="738991"/>
                <a:ext cx="6472837"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lang="en-US" sz="2400" dirty="0">
                    <a:ea typeface="Aptos"/>
                    <a:cs typeface="Times New Roman" panose="02020603050405020304" pitchFamily="18" charset="0"/>
                  </a:rPr>
                  <a:t>Electric Field Outside the Shell (</a:t>
                </a:r>
                <a14:m>
                  <m:oMath xmlns:m="http://schemas.openxmlformats.org/officeDocument/2006/math">
                    <m:r>
                      <a:rPr lang="en-US" sz="2400" i="1">
                        <a:latin typeface="Cambria Math" panose="02040503050406030204" pitchFamily="18" charset="0"/>
                        <a:ea typeface="Aptos"/>
                        <a:cs typeface="Times New Roman" panose="02020603050405020304" pitchFamily="18" charset="0"/>
                      </a:rPr>
                      <m:t>𝑟</m:t>
                    </m:r>
                    <m:r>
                      <a:rPr lang="en-US" sz="2400">
                        <a:latin typeface="Cambria Math" panose="02040503050406030204" pitchFamily="18" charset="0"/>
                        <a:ea typeface="Aptos"/>
                        <a:cs typeface="Times New Roman" panose="02020603050405020304" pitchFamily="18" charset="0"/>
                      </a:rPr>
                      <m:t>&gt;</m:t>
                    </m:r>
                    <m:sSub>
                      <m:sSubPr>
                        <m:ctrlPr>
                          <a:rPr lang="en-US" sz="2400" i="1">
                            <a:latin typeface="Cambria Math" panose="02040503050406030204" pitchFamily="18" charset="0"/>
                          </a:rPr>
                        </m:ctrlPr>
                      </m:sSubPr>
                      <m:e>
                        <m:r>
                          <a:rPr lang="en-US" sz="2400" i="1">
                            <a:latin typeface="Cambria Math" panose="02040503050406030204" pitchFamily="18" charset="0"/>
                            <a:ea typeface="Aptos"/>
                            <a:cs typeface="Times New Roman" panose="02020603050405020304" pitchFamily="18" charset="0"/>
                          </a:rPr>
                          <m:t>𝑅</m:t>
                        </m:r>
                      </m:e>
                      <m:sub>
                        <m:r>
                          <a:rPr lang="en-US" sz="2400" i="1">
                            <a:latin typeface="Cambria Math" panose="02040503050406030204" pitchFamily="18" charset="0"/>
                            <a:ea typeface="Aptos"/>
                            <a:cs typeface="Times New Roman" panose="02020603050405020304" pitchFamily="18" charset="0"/>
                          </a:rPr>
                          <m:t>2</m:t>
                        </m:r>
                      </m:sub>
                    </m:sSub>
                  </m:oMath>
                </a14:m>
                <a:r>
                  <a:rPr lang="en-US" sz="2400" dirty="0">
                    <a:ea typeface="Aptos"/>
                    <a:cs typeface="Times New Roman" panose="02020603050405020304" pitchFamily="18" charset="0"/>
                  </a:rPr>
                  <a:t>)</a:t>
                </a:r>
                <a:endParaRPr kumimoji="0" lang="en-US" altLang="en-US" sz="2400" b="0" i="0" u="none" strike="noStrike" kern="0" cap="none" spc="0" normalizeH="0" baseline="0" noProof="0" dirty="0">
                  <a:ln>
                    <a:noFill/>
                  </a:ln>
                  <a:solidFill>
                    <a:srgbClr val="080800"/>
                  </a:solidFill>
                  <a:effectLst/>
                  <a:uLnTx/>
                  <a:uFillTx/>
                  <a:cs typeface="Times New Roman" panose="02020603050405020304" pitchFamily="18" charset="0"/>
                </a:endParaRPr>
              </a:p>
            </p:txBody>
          </p:sp>
        </mc:Choice>
        <mc:Fallback xmlns="">
          <p:sp>
            <p:nvSpPr>
              <p:cNvPr id="12" name="Rectangle 18">
                <a:extLst>
                  <a:ext uri="{FF2B5EF4-FFF2-40B4-BE49-F238E27FC236}">
                    <a16:creationId xmlns:a16="http://schemas.microsoft.com/office/drawing/2014/main" id="{89442AFF-44F2-4AD5-B297-2ECDCA742DD0}"/>
                  </a:ext>
                </a:extLst>
              </p:cNvPr>
              <p:cNvSpPr>
                <a:spLocks noRot="1" noChangeAspect="1" noMove="1" noResize="1" noEditPoints="1" noAdjustHandles="1" noChangeArrowheads="1" noChangeShapeType="1" noTextEdit="1"/>
              </p:cNvSpPr>
              <p:nvPr/>
            </p:nvSpPr>
            <p:spPr bwMode="auto">
              <a:xfrm>
                <a:off x="0" y="738991"/>
                <a:ext cx="6472837" cy="461665"/>
              </a:xfrm>
              <a:prstGeom prst="rect">
                <a:avLst/>
              </a:prstGeom>
              <a:blipFill>
                <a:blip r:embed="rId2"/>
                <a:stretch>
                  <a:fillRect l="-1412" t="-10526" b="-28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9D4EF460-D642-4834-B49C-256D8AF5022D}"/>
                  </a:ext>
                </a:extLst>
              </p:cNvPr>
              <p:cNvSpPr/>
              <p:nvPr/>
            </p:nvSpPr>
            <p:spPr>
              <a:xfrm>
                <a:off x="278934" y="1360979"/>
                <a:ext cx="8586132" cy="830997"/>
              </a:xfrm>
              <a:prstGeom prst="rect">
                <a:avLst/>
              </a:prstGeom>
            </p:spPr>
            <p:txBody>
              <a:bodyPr wrap="square">
                <a:spAutoFit/>
              </a:bodyPr>
              <a:lstStyle/>
              <a:p>
                <a:pPr marL="342900" marR="0" lvl="0" indent="-342900" algn="just">
                  <a:spcBef>
                    <a:spcPts val="180"/>
                  </a:spcBef>
                  <a:spcAft>
                    <a:spcPts val="180"/>
                  </a:spcAft>
                  <a:buFont typeface="Symbol" panose="05050102010706020507" pitchFamily="18" charset="2"/>
                  <a:buChar char=""/>
                </a:pPr>
                <a:r>
                  <a:rPr lang="en-US" sz="2400" dirty="0">
                    <a:latin typeface="Times New Roman" panose="02020603050405020304" pitchFamily="18" charset="0"/>
                    <a:ea typeface="Aptos"/>
                    <a:cs typeface="Times New Roman" panose="02020603050405020304" pitchFamily="18" charset="0"/>
                  </a:rPr>
                  <a:t>For </a:t>
                </a:r>
                <a14:m>
                  <m:oMath xmlns:m="http://schemas.openxmlformats.org/officeDocument/2006/math">
                    <m:r>
                      <a:rPr lang="en-US" sz="2400" i="1">
                        <a:latin typeface="Cambria Math" panose="02040503050406030204" pitchFamily="18" charset="0"/>
                        <a:ea typeface="Aptos"/>
                        <a:cs typeface="Symbol" panose="05050102010706020507" pitchFamily="18" charset="2"/>
                      </a:rPr>
                      <m:t>𝑟</m:t>
                    </m:r>
                    <m:r>
                      <a:rPr lang="en-US" sz="2400">
                        <a:latin typeface="Cambria Math" panose="02040503050406030204" pitchFamily="18" charset="0"/>
                        <a:ea typeface="Aptos"/>
                        <a:cs typeface="Symbol" panose="05050102010706020507" pitchFamily="18" charset="2"/>
                      </a:rPr>
                      <m:t>&gt;</m:t>
                    </m:r>
                    <m:sSub>
                      <m:sSubPr>
                        <m:ctrlPr>
                          <a:rPr lang="en-US" sz="2400" i="1">
                            <a:latin typeface="Cambria Math" panose="02040503050406030204" pitchFamily="18" charset="0"/>
                            <a:ea typeface="Aptos"/>
                            <a:cs typeface="Symbol" panose="05050102010706020507" pitchFamily="18" charset="2"/>
                          </a:rPr>
                        </m:ctrlPr>
                      </m:sSubPr>
                      <m:e>
                        <m:r>
                          <a:rPr lang="en-US" sz="2400" i="1">
                            <a:latin typeface="Cambria Math" panose="02040503050406030204" pitchFamily="18" charset="0"/>
                            <a:ea typeface="Aptos"/>
                            <a:cs typeface="Symbol" panose="05050102010706020507" pitchFamily="18" charset="2"/>
                          </a:rPr>
                          <m:t>𝑅</m:t>
                        </m:r>
                      </m:e>
                      <m:sub>
                        <m:r>
                          <a:rPr lang="en-US" sz="2400" i="1">
                            <a:latin typeface="Cambria Math" panose="02040503050406030204" pitchFamily="18" charset="0"/>
                            <a:ea typeface="Aptos"/>
                            <a:cs typeface="Symbol" panose="05050102010706020507" pitchFamily="18" charset="2"/>
                          </a:rPr>
                          <m:t>2</m:t>
                        </m:r>
                      </m:sub>
                    </m:sSub>
                  </m:oMath>
                </a14:m>
                <a:r>
                  <a:rPr lang="en-US" sz="2400" dirty="0">
                    <a:latin typeface="Times New Roman" panose="02020603050405020304" pitchFamily="18" charset="0"/>
                    <a:ea typeface="Aptos"/>
                    <a:cs typeface="Times New Roman" panose="02020603050405020304" pitchFamily="18" charset="0"/>
                  </a:rPr>
                  <a:t>, consider a Gaussian surface as a sphere of radius </a:t>
                </a:r>
                <a14:m>
                  <m:oMath xmlns:m="http://schemas.openxmlformats.org/officeDocument/2006/math">
                    <m:r>
                      <a:rPr lang="en-US" sz="2400" i="1">
                        <a:latin typeface="Cambria Math" panose="02040503050406030204" pitchFamily="18" charset="0"/>
                        <a:ea typeface="Aptos"/>
                        <a:cs typeface="Symbol" panose="05050102010706020507" pitchFamily="18" charset="2"/>
                      </a:rPr>
                      <m:t>𝑟</m:t>
                    </m:r>
                  </m:oMath>
                </a14:m>
                <a:r>
                  <a:rPr lang="en-US" sz="2400" dirty="0">
                    <a:latin typeface="Times New Roman" panose="02020603050405020304" pitchFamily="18" charset="0"/>
                    <a:ea typeface="Aptos"/>
                    <a:cs typeface="Times New Roman" panose="02020603050405020304" pitchFamily="18" charset="0"/>
                  </a:rPr>
                  <a:t>, where </a:t>
                </a:r>
                <a14:m>
                  <m:oMath xmlns:m="http://schemas.openxmlformats.org/officeDocument/2006/math">
                    <m:r>
                      <a:rPr lang="en-US" sz="2400" i="1">
                        <a:latin typeface="Cambria Math" panose="02040503050406030204" pitchFamily="18" charset="0"/>
                        <a:ea typeface="Aptos"/>
                        <a:cs typeface="Symbol" panose="05050102010706020507" pitchFamily="18" charset="2"/>
                      </a:rPr>
                      <m:t>𝑟</m:t>
                    </m:r>
                  </m:oMath>
                </a14:m>
                <a:r>
                  <a:rPr lang="en-US" sz="2400" dirty="0">
                    <a:latin typeface="Times New Roman" panose="02020603050405020304" pitchFamily="18" charset="0"/>
                    <a:ea typeface="Aptos"/>
                    <a:cs typeface="Times New Roman" panose="02020603050405020304" pitchFamily="18" charset="0"/>
                  </a:rPr>
                  <a:t> lies outside the shell.</a:t>
                </a:r>
              </a:p>
            </p:txBody>
          </p:sp>
        </mc:Choice>
        <mc:Fallback xmlns="">
          <p:sp>
            <p:nvSpPr>
              <p:cNvPr id="4" name="Rectangle 3">
                <a:extLst>
                  <a:ext uri="{FF2B5EF4-FFF2-40B4-BE49-F238E27FC236}">
                    <a16:creationId xmlns:a16="http://schemas.microsoft.com/office/drawing/2014/main" id="{9D4EF460-D642-4834-B49C-256D8AF5022D}"/>
                  </a:ext>
                </a:extLst>
              </p:cNvPr>
              <p:cNvSpPr>
                <a:spLocks noRot="1" noChangeAspect="1" noMove="1" noResize="1" noEditPoints="1" noAdjustHandles="1" noChangeArrowheads="1" noChangeShapeType="1" noTextEdit="1"/>
              </p:cNvSpPr>
              <p:nvPr/>
            </p:nvSpPr>
            <p:spPr>
              <a:xfrm>
                <a:off x="278934" y="1360979"/>
                <a:ext cx="8586132" cy="830997"/>
              </a:xfrm>
              <a:prstGeom prst="rect">
                <a:avLst/>
              </a:prstGeom>
              <a:blipFill>
                <a:blip r:embed="rId3"/>
                <a:stretch>
                  <a:fillRect l="-1136" t="-7299" r="-1065" b="-15328"/>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D43CB14A-6A47-4FDA-9BE1-55DD31B61670}"/>
              </a:ext>
            </a:extLst>
          </p:cNvPr>
          <p:cNvSpPr/>
          <p:nvPr/>
        </p:nvSpPr>
        <p:spPr>
          <a:xfrm>
            <a:off x="278934" y="2414982"/>
            <a:ext cx="8393185" cy="830997"/>
          </a:xfrm>
          <a:prstGeom prst="rect">
            <a:avLst/>
          </a:prstGeom>
        </p:spPr>
        <p:txBody>
          <a:bodyPr wrap="square">
            <a:spAutoFit/>
          </a:bodyPr>
          <a:lstStyle/>
          <a:p>
            <a:pPr marL="342900" marR="0" lvl="0" indent="-342900" algn="just">
              <a:spcBef>
                <a:spcPts val="180"/>
              </a:spcBef>
              <a:spcAft>
                <a:spcPts val="180"/>
              </a:spcAft>
              <a:buFont typeface="Symbol" panose="05050102010706020507" pitchFamily="18" charset="2"/>
              <a:buChar char=""/>
            </a:pPr>
            <a:r>
              <a:rPr lang="en-US" sz="2400" dirty="0">
                <a:latin typeface="Times New Roman" panose="02020603050405020304" pitchFamily="18" charset="0"/>
                <a:ea typeface="Aptos"/>
                <a:cs typeface="Times New Roman" panose="02020603050405020304" pitchFamily="18" charset="0"/>
              </a:rPr>
              <a:t>The charge enclosed by this surface is the total charge within the entire volume of the shell:</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FF9B04E7-2D96-4D7D-8E23-6DC45BC6550F}"/>
                  </a:ext>
                </a:extLst>
              </p:cNvPr>
              <p:cNvSpPr/>
              <p:nvPr/>
            </p:nvSpPr>
            <p:spPr>
              <a:xfrm>
                <a:off x="4291936" y="3250311"/>
                <a:ext cx="2916504" cy="6694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𝑄</m:t>
                          </m:r>
                        </m:e>
                        <m:sub>
                          <m:r>
                            <m:rPr>
                              <m:nor/>
                            </m:rPr>
                            <a:rPr lang="en-US" sz="2000" i="1">
                              <a:latin typeface="Cambria Math" panose="02040503050406030204" pitchFamily="18" charset="0"/>
                            </a:rPr>
                            <m:t>enc</m:t>
                          </m:r>
                        </m:sub>
                      </m:sSub>
                      <m:r>
                        <a:rPr lang="en-US" sz="2000">
                          <a:latin typeface="Cambria Math" panose="02040503050406030204" pitchFamily="18" charset="0"/>
                        </a:rPr>
                        <m:t>=</m:t>
                      </m:r>
                      <m:r>
                        <a:rPr lang="en-US" sz="2000" i="1">
                          <a:latin typeface="Cambria Math" panose="02040503050406030204" pitchFamily="18" charset="0"/>
                        </a:rPr>
                        <m:t>𝜌</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4</m:t>
                          </m:r>
                        </m:num>
                        <m:den>
                          <m:r>
                            <a:rPr lang="en-US" sz="2000">
                              <a:latin typeface="Cambria Math" panose="02040503050406030204" pitchFamily="18" charset="0"/>
                            </a:rPr>
                            <m:t>3</m:t>
                          </m:r>
                        </m:den>
                      </m:f>
                      <m:r>
                        <a:rPr lang="en-US" sz="2000" i="1">
                          <a:latin typeface="Cambria Math" panose="02040503050406030204" pitchFamily="18" charset="0"/>
                        </a:rPr>
                        <m:t>𝜋</m:t>
                      </m:r>
                      <m:d>
                        <m:dPr>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𝑅</m:t>
                              </m:r>
                            </m:e>
                            <m:sub>
                              <m:r>
                                <a:rPr lang="en-US" sz="2000">
                                  <a:latin typeface="Cambria Math" panose="02040503050406030204" pitchFamily="18" charset="0"/>
                                </a:rPr>
                                <m:t>2</m:t>
                              </m:r>
                            </m:sub>
                            <m:sup>
                              <m:r>
                                <a:rPr lang="en-US" sz="2000">
                                  <a:latin typeface="Cambria Math" panose="02040503050406030204" pitchFamily="18" charset="0"/>
                                </a:rPr>
                                <m:t>3</m:t>
                              </m:r>
                            </m:sup>
                          </m:sSubSup>
                          <m:r>
                            <a:rPr lang="en-US" sz="200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𝑅</m:t>
                              </m:r>
                            </m:e>
                            <m:sub>
                              <m:r>
                                <a:rPr lang="en-US" sz="2000">
                                  <a:latin typeface="Cambria Math" panose="02040503050406030204" pitchFamily="18" charset="0"/>
                                </a:rPr>
                                <m:t>1</m:t>
                              </m:r>
                            </m:sub>
                            <m:sup>
                              <m:r>
                                <a:rPr lang="en-US" sz="2000">
                                  <a:latin typeface="Cambria Math" panose="02040503050406030204" pitchFamily="18" charset="0"/>
                                </a:rPr>
                                <m:t>3</m:t>
                              </m:r>
                            </m:sup>
                          </m:sSubSup>
                        </m:e>
                      </m:d>
                    </m:oMath>
                  </m:oMathPara>
                </a14:m>
                <a:endParaRPr lang="en-US" sz="2000" dirty="0"/>
              </a:p>
            </p:txBody>
          </p:sp>
        </mc:Choice>
        <mc:Fallback xmlns="">
          <p:sp>
            <p:nvSpPr>
              <p:cNvPr id="7" name="Rectangle 6">
                <a:extLst>
                  <a:ext uri="{FF2B5EF4-FFF2-40B4-BE49-F238E27FC236}">
                    <a16:creationId xmlns:a16="http://schemas.microsoft.com/office/drawing/2014/main" id="{FF9B04E7-2D96-4D7D-8E23-6DC45BC6550F}"/>
                  </a:ext>
                </a:extLst>
              </p:cNvPr>
              <p:cNvSpPr>
                <a:spLocks noRot="1" noChangeAspect="1" noMove="1" noResize="1" noEditPoints="1" noAdjustHandles="1" noChangeArrowheads="1" noChangeShapeType="1" noTextEdit="1"/>
              </p:cNvSpPr>
              <p:nvPr/>
            </p:nvSpPr>
            <p:spPr>
              <a:xfrm>
                <a:off x="4291936" y="3250311"/>
                <a:ext cx="2916504" cy="669479"/>
              </a:xfrm>
              <a:prstGeom prst="rect">
                <a:avLst/>
              </a:prstGeom>
              <a:blipFill>
                <a:blip r:embed="rId4"/>
                <a:stretch>
                  <a:fillRect/>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745DB31B-8F5F-4671-9D7A-2F018984D4EA}"/>
              </a:ext>
            </a:extLst>
          </p:cNvPr>
          <p:cNvSpPr/>
          <p:nvPr/>
        </p:nvSpPr>
        <p:spPr>
          <a:xfrm>
            <a:off x="359174" y="4150622"/>
            <a:ext cx="3011402" cy="461665"/>
          </a:xfrm>
          <a:prstGeom prst="rect">
            <a:avLst/>
          </a:prstGeom>
        </p:spPr>
        <p:txBody>
          <a:bodyPr wrap="none">
            <a:spAutoFit/>
          </a:bodyPr>
          <a:lstStyle/>
          <a:p>
            <a:pPr marL="342900" marR="0" lvl="0" indent="-342900">
              <a:spcBef>
                <a:spcPts val="180"/>
              </a:spcBef>
              <a:spcAft>
                <a:spcPts val="180"/>
              </a:spcAft>
              <a:buFont typeface="Symbol" panose="05050102010706020507" pitchFamily="18" charset="2"/>
              <a:buChar char=""/>
            </a:pPr>
            <a:r>
              <a:rPr lang="en-US" sz="2400" dirty="0">
                <a:latin typeface="Times New Roman" panose="02020603050405020304" pitchFamily="18" charset="0"/>
                <a:ea typeface="Aptos"/>
                <a:cs typeface="Times New Roman" panose="02020603050405020304" pitchFamily="18" charset="0"/>
              </a:rPr>
              <a:t>Using Gauss’s Law:</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B90977B5-4C07-4B77-97EC-2FA3932A1188}"/>
                  </a:ext>
                </a:extLst>
              </p:cNvPr>
              <p:cNvSpPr/>
              <p:nvPr/>
            </p:nvSpPr>
            <p:spPr>
              <a:xfrm>
                <a:off x="3370576" y="3919790"/>
                <a:ext cx="4042389" cy="85517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grow m:val="on"/>
                          <m:subHide m:val="on"/>
                          <m:supHide m:val="on"/>
                          <m:ctrlPr>
                            <a:rPr lang="en-US" b="1" i="1">
                              <a:latin typeface="Cambria Math" panose="02040503050406030204" pitchFamily="18" charset="0"/>
                            </a:rPr>
                          </m:ctrlPr>
                        </m:naryPr>
                        <m:sub/>
                        <m:sup/>
                        <m:e>
                          <m:r>
                            <a:rPr lang="en-US" b="1">
                              <a:latin typeface="Cambria Math" panose="02040503050406030204" pitchFamily="18" charset="0"/>
                            </a:rPr>
                            <m:t>𝐄</m:t>
                          </m:r>
                        </m:e>
                      </m:nary>
                      <m:r>
                        <a:rPr lang="en-US">
                          <a:latin typeface="Cambria Math" panose="02040503050406030204" pitchFamily="18" charset="0"/>
                        </a:rPr>
                        <m:t>⋅</m:t>
                      </m:r>
                      <m:r>
                        <a:rPr lang="en-US" i="1">
                          <a:latin typeface="Cambria Math" panose="02040503050406030204" pitchFamily="18" charset="0"/>
                        </a:rPr>
                        <m:t>𝑑</m:t>
                      </m:r>
                      <m:r>
                        <a:rPr lang="en-US" b="1">
                          <a:latin typeface="Cambria Math" panose="02040503050406030204" pitchFamily="18" charset="0"/>
                        </a:rPr>
                        <m:t>𝐀</m:t>
                      </m:r>
                      <m:r>
                        <a:rPr lang="en-US">
                          <a:latin typeface="Cambria Math" panose="02040503050406030204" pitchFamily="18" charset="0"/>
                        </a:rPr>
                        <m:t>=</m:t>
                      </m:r>
                      <m:r>
                        <a:rPr lang="en-US" i="1">
                          <a:latin typeface="Cambria Math" panose="02040503050406030204" pitchFamily="18" charset="0"/>
                        </a:rPr>
                        <m:t>𝐸</m:t>
                      </m:r>
                      <m:r>
                        <a:rPr lang="en-US">
                          <a:latin typeface="Cambria Math" panose="02040503050406030204" pitchFamily="18" charset="0"/>
                        </a:rPr>
                        <m:t>⋅4</m:t>
                      </m:r>
                      <m:r>
                        <a:rPr lang="en-US" i="1">
                          <a:latin typeface="Cambria Math" panose="02040503050406030204" pitchFamily="18" charset="0"/>
                        </a:rPr>
                        <m:t>𝜋</m:t>
                      </m:r>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a:latin typeface="Cambria Math" panose="02040503050406030204" pitchFamily="18" charset="0"/>
                            </a:rPr>
                            <m:t>2</m:t>
                          </m:r>
                        </m:sup>
                      </m:sSup>
                      <m:r>
                        <a:rPr lang="en-US">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𝜌</m:t>
                          </m:r>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4</m:t>
                              </m:r>
                            </m:num>
                            <m:den>
                              <m:r>
                                <a:rPr lang="en-US">
                                  <a:latin typeface="Cambria Math" panose="02040503050406030204" pitchFamily="18" charset="0"/>
                                </a:rPr>
                                <m:t>3</m:t>
                              </m:r>
                            </m:den>
                          </m:f>
                          <m:r>
                            <a:rPr lang="en-US" i="1">
                              <a:latin typeface="Cambria Math" panose="02040503050406030204" pitchFamily="18" charset="0"/>
                            </a:rPr>
                            <m:t>𝜋</m:t>
                          </m:r>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𝑅</m:t>
                                  </m:r>
                                </m:e>
                                <m:sub>
                                  <m:r>
                                    <a:rPr lang="en-US">
                                      <a:latin typeface="Cambria Math" panose="02040503050406030204" pitchFamily="18" charset="0"/>
                                    </a:rPr>
                                    <m:t>2</m:t>
                                  </m:r>
                                </m:sub>
                                <m:sup>
                                  <m:r>
                                    <a:rPr lang="en-US">
                                      <a:latin typeface="Cambria Math" panose="02040503050406030204" pitchFamily="18" charset="0"/>
                                    </a:rPr>
                                    <m:t>3</m:t>
                                  </m:r>
                                </m:sup>
                              </m:sSubSup>
                              <m:r>
                                <a:rPr lang="en-US">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𝑅</m:t>
                                  </m:r>
                                </m:e>
                                <m:sub>
                                  <m:r>
                                    <a:rPr lang="en-US">
                                      <a:latin typeface="Cambria Math" panose="02040503050406030204" pitchFamily="18" charset="0"/>
                                    </a:rPr>
                                    <m:t>1</m:t>
                                  </m:r>
                                </m:sub>
                                <m:sup>
                                  <m:r>
                                    <a:rPr lang="en-US">
                                      <a:latin typeface="Cambria Math" panose="02040503050406030204" pitchFamily="18" charset="0"/>
                                    </a:rPr>
                                    <m:t>3</m:t>
                                  </m:r>
                                </m:sup>
                              </m:sSubSup>
                            </m:e>
                          </m:d>
                        </m:num>
                        <m:den>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a:latin typeface="Cambria Math" panose="02040503050406030204" pitchFamily="18" charset="0"/>
                                </a:rPr>
                                <m:t>0</m:t>
                              </m:r>
                            </m:sub>
                          </m:sSub>
                        </m:den>
                      </m:f>
                    </m:oMath>
                  </m:oMathPara>
                </a14:m>
                <a:endParaRPr lang="en-US" dirty="0"/>
              </a:p>
            </p:txBody>
          </p:sp>
        </mc:Choice>
        <mc:Fallback xmlns="">
          <p:sp>
            <p:nvSpPr>
              <p:cNvPr id="10" name="Rectangle 9">
                <a:extLst>
                  <a:ext uri="{FF2B5EF4-FFF2-40B4-BE49-F238E27FC236}">
                    <a16:creationId xmlns:a16="http://schemas.microsoft.com/office/drawing/2014/main" id="{B90977B5-4C07-4B77-97EC-2FA3932A1188}"/>
                  </a:ext>
                </a:extLst>
              </p:cNvPr>
              <p:cNvSpPr>
                <a:spLocks noRot="1" noChangeAspect="1" noMove="1" noResize="1" noEditPoints="1" noAdjustHandles="1" noChangeArrowheads="1" noChangeShapeType="1" noTextEdit="1"/>
              </p:cNvSpPr>
              <p:nvPr/>
            </p:nvSpPr>
            <p:spPr>
              <a:xfrm>
                <a:off x="3370576" y="3919790"/>
                <a:ext cx="4042389" cy="85517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75B1E24D-FC90-42F5-BBDA-D4E0C0601FF8}"/>
                  </a:ext>
                </a:extLst>
              </p:cNvPr>
              <p:cNvSpPr/>
              <p:nvPr/>
            </p:nvSpPr>
            <p:spPr>
              <a:xfrm>
                <a:off x="3052715" y="5166802"/>
                <a:ext cx="3616118" cy="76777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𝐸</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𝜌</m:t>
                          </m:r>
                          <m:d>
                            <m:dPr>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𝑅</m:t>
                                  </m:r>
                                </m:e>
                                <m:sub>
                                  <m:r>
                                    <a:rPr lang="en-US" sz="2000">
                                      <a:latin typeface="Cambria Math" panose="02040503050406030204" pitchFamily="18" charset="0"/>
                                    </a:rPr>
                                    <m:t>2</m:t>
                                  </m:r>
                                </m:sub>
                                <m:sup>
                                  <m:r>
                                    <a:rPr lang="en-US" sz="2000">
                                      <a:latin typeface="Cambria Math" panose="02040503050406030204" pitchFamily="18" charset="0"/>
                                    </a:rPr>
                                    <m:t>3</m:t>
                                  </m:r>
                                </m:sup>
                              </m:sSubSup>
                              <m:r>
                                <a:rPr lang="en-US" sz="200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𝑅</m:t>
                                  </m:r>
                                </m:e>
                                <m:sub>
                                  <m:r>
                                    <a:rPr lang="en-US" sz="2000">
                                      <a:latin typeface="Cambria Math" panose="02040503050406030204" pitchFamily="18" charset="0"/>
                                    </a:rPr>
                                    <m:t>1</m:t>
                                  </m:r>
                                </m:sub>
                                <m:sup>
                                  <m:r>
                                    <a:rPr lang="en-US" sz="2000">
                                      <a:latin typeface="Cambria Math" panose="02040503050406030204" pitchFamily="18" charset="0"/>
                                    </a:rPr>
                                    <m:t>3</m:t>
                                  </m:r>
                                </m:sup>
                              </m:sSubSup>
                            </m:e>
                          </m:d>
                        </m:num>
                        <m:den>
                          <m:r>
                            <a:rPr lang="en-US" sz="2000">
                              <a:latin typeface="Cambria Math" panose="02040503050406030204" pitchFamily="18" charset="0"/>
                            </a:rPr>
                            <m:t>3</m:t>
                          </m:r>
                          <m:sSub>
                            <m:sSubPr>
                              <m:ctrlPr>
                                <a:rPr lang="en-US" sz="2000" i="1">
                                  <a:latin typeface="Cambria Math" panose="02040503050406030204" pitchFamily="18" charset="0"/>
                                </a:rPr>
                              </m:ctrlPr>
                            </m:sSubPr>
                            <m:e>
                              <m:r>
                                <a:rPr lang="en-US" sz="2000" i="1">
                                  <a:latin typeface="Cambria Math" panose="02040503050406030204" pitchFamily="18" charset="0"/>
                                </a:rPr>
                                <m:t>𝜖</m:t>
                              </m:r>
                            </m:e>
                            <m:sub>
                              <m:r>
                                <a:rPr lang="en-US" sz="2000">
                                  <a:latin typeface="Cambria Math" panose="02040503050406030204" pitchFamily="18" charset="0"/>
                                </a:rPr>
                                <m:t>0</m:t>
                              </m:r>
                            </m:sub>
                          </m:sSub>
                          <m:sSup>
                            <m:sSupPr>
                              <m:ctrlPr>
                                <a:rPr lang="en-US" sz="2000" i="1">
                                  <a:latin typeface="Cambria Math" panose="02040503050406030204" pitchFamily="18" charset="0"/>
                                </a:rPr>
                              </m:ctrlPr>
                            </m:sSupPr>
                            <m:e>
                              <m:r>
                                <a:rPr lang="en-US" sz="2000" i="1">
                                  <a:latin typeface="Cambria Math" panose="02040503050406030204" pitchFamily="18" charset="0"/>
                                </a:rPr>
                                <m:t>𝑟</m:t>
                              </m:r>
                            </m:e>
                            <m:sup>
                              <m:r>
                                <a:rPr lang="en-US" sz="2000">
                                  <a:latin typeface="Cambria Math" panose="02040503050406030204" pitchFamily="18" charset="0"/>
                                </a:rPr>
                                <m:t>2</m:t>
                              </m:r>
                            </m:sup>
                          </m:sSup>
                        </m:den>
                      </m:f>
                      <m:r>
                        <a:rPr lang="en-US" sz="2000">
                          <a:latin typeface="Cambria Math" panose="02040503050406030204" pitchFamily="18" charset="0"/>
                        </a:rPr>
                        <m:t> </m:t>
                      </m:r>
                      <m:r>
                        <m:rPr>
                          <m:nor/>
                        </m:rPr>
                        <a:rPr lang="en-US" sz="2000" i="1">
                          <a:latin typeface="Cambria Math" panose="02040503050406030204" pitchFamily="18" charset="0"/>
                        </a:rPr>
                        <m:t>for</m:t>
                      </m:r>
                      <m:r>
                        <a:rPr lang="en-US" sz="2000">
                          <a:latin typeface="Cambria Math" panose="02040503050406030204" pitchFamily="18" charset="0"/>
                        </a:rPr>
                        <m:t> </m:t>
                      </m:r>
                      <m:r>
                        <a:rPr lang="en-US" sz="2000" i="1">
                          <a:latin typeface="Cambria Math" panose="02040503050406030204" pitchFamily="18" charset="0"/>
                        </a:rPr>
                        <m:t>𝑟</m:t>
                      </m:r>
                      <m:r>
                        <a:rPr lang="en-US" sz="2000">
                          <a:latin typeface="Cambria Math" panose="02040503050406030204" pitchFamily="18" charset="0"/>
                        </a:rPr>
                        <m:t>&gt;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a:latin typeface="Cambria Math" panose="02040503050406030204" pitchFamily="18" charset="0"/>
                            </a:rPr>
                            <m:t>2</m:t>
                          </m:r>
                        </m:sub>
                      </m:sSub>
                    </m:oMath>
                  </m:oMathPara>
                </a14:m>
                <a:endParaRPr lang="en-US" sz="2000" dirty="0"/>
              </a:p>
            </p:txBody>
          </p:sp>
        </mc:Choice>
        <mc:Fallback xmlns="">
          <p:sp>
            <p:nvSpPr>
              <p:cNvPr id="16" name="Rectangle 15">
                <a:extLst>
                  <a:ext uri="{FF2B5EF4-FFF2-40B4-BE49-F238E27FC236}">
                    <a16:creationId xmlns:a16="http://schemas.microsoft.com/office/drawing/2014/main" id="{75B1E24D-FC90-42F5-BBDA-D4E0C0601FF8}"/>
                  </a:ext>
                </a:extLst>
              </p:cNvPr>
              <p:cNvSpPr>
                <a:spLocks noRot="1" noChangeAspect="1" noMove="1" noResize="1" noEditPoints="1" noAdjustHandles="1" noChangeArrowheads="1" noChangeShapeType="1" noTextEdit="1"/>
              </p:cNvSpPr>
              <p:nvPr/>
            </p:nvSpPr>
            <p:spPr>
              <a:xfrm>
                <a:off x="3052715" y="5166802"/>
                <a:ext cx="3616118" cy="767774"/>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6246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10" grpId="0"/>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7</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487F2406-70BD-4EE7-A55C-BB33CFB09CE2}"/>
                  </a:ext>
                </a:extLst>
              </p:cNvPr>
              <p:cNvSpPr/>
              <p:nvPr/>
            </p:nvSpPr>
            <p:spPr>
              <a:xfrm>
                <a:off x="89807" y="822442"/>
                <a:ext cx="8686799" cy="3621504"/>
              </a:xfrm>
              <a:prstGeom prst="rect">
                <a:avLst/>
              </a:prstGeom>
            </p:spPr>
            <p:txBody>
              <a:bodyPr wrap="square">
                <a:spAutoFit/>
              </a:bodyPr>
              <a:lstStyle/>
              <a:p>
                <a:pPr marL="457200" marR="0" lvl="0" indent="-457200" algn="just">
                  <a:spcBef>
                    <a:spcPts val="180"/>
                  </a:spcBef>
                  <a:spcAft>
                    <a:spcPts val="180"/>
                  </a:spcAft>
                  <a:buAutoNum type="alphaLcParenBoth"/>
                </a:pPr>
                <a:r>
                  <a:rPr lang="en-US" sz="2400" dirty="0">
                    <a:latin typeface="Times New Roman" panose="02020603050405020304" pitchFamily="18" charset="0"/>
                    <a:ea typeface="Aptos"/>
                    <a:cs typeface="Times New Roman" panose="02020603050405020304" pitchFamily="18" charset="0"/>
                  </a:rPr>
                  <a:t>Define electric potential energy and electric potential difference. Explain their relationship.</a:t>
                </a:r>
              </a:p>
              <a:p>
                <a:pPr marL="457200" marR="0" lvl="0" indent="-457200" algn="just">
                  <a:spcBef>
                    <a:spcPts val="180"/>
                  </a:spcBef>
                  <a:spcAft>
                    <a:spcPts val="180"/>
                  </a:spcAft>
                  <a:buAutoNum type="alphaLcParenBoth"/>
                </a:pPr>
                <a:endParaRPr lang="en-US" sz="2400" dirty="0">
                  <a:latin typeface="Times New Roman" panose="02020603050405020304" pitchFamily="18" charset="0"/>
                  <a:ea typeface="Aptos"/>
                  <a:cs typeface="Times New Roman" panose="02020603050405020304" pitchFamily="18" charset="0"/>
                </a:endParaRPr>
              </a:p>
              <a:p>
                <a:pPr marL="457200" marR="0" lvl="0" indent="-457200" algn="just">
                  <a:spcBef>
                    <a:spcPts val="180"/>
                  </a:spcBef>
                  <a:spcAft>
                    <a:spcPts val="180"/>
                  </a:spcAft>
                  <a:buAutoNum type="alphaLcParenBoth"/>
                </a:pPr>
                <a:r>
                  <a:rPr lang="en-US" sz="2400" dirty="0">
                    <a:latin typeface="Times New Roman" panose="02020603050405020304" pitchFamily="18" charset="0"/>
                    <a:ea typeface="Aptos"/>
                    <a:cs typeface="Times New Roman" panose="02020603050405020304" pitchFamily="18" charset="0"/>
                  </a:rPr>
                  <a:t>Calculate the work done in moving a charge </a:t>
                </a:r>
                <a14:m>
                  <m:oMath xmlns:m="http://schemas.openxmlformats.org/officeDocument/2006/math">
                    <m:r>
                      <a:rPr lang="en-US" sz="2400" i="1">
                        <a:latin typeface="Cambria Math" panose="02040503050406030204" pitchFamily="18" charset="0"/>
                        <a:ea typeface="Aptos"/>
                        <a:cs typeface="Times New Roman" panose="02020603050405020304" pitchFamily="18" charset="0"/>
                      </a:rPr>
                      <m:t>𝑞</m:t>
                    </m:r>
                    <m:r>
                      <a:rPr lang="en-US" sz="2400">
                        <a:latin typeface="Cambria Math" panose="02040503050406030204" pitchFamily="18" charset="0"/>
                        <a:ea typeface="Aptos"/>
                        <a:cs typeface="Times New Roman" panose="02020603050405020304" pitchFamily="18" charset="0"/>
                      </a:rPr>
                      <m:t>=</m:t>
                    </m:r>
                    <m:r>
                      <a:rPr lang="en-US" sz="2400" i="1">
                        <a:latin typeface="Cambria Math" panose="02040503050406030204" pitchFamily="18" charset="0"/>
                        <a:ea typeface="Aptos"/>
                        <a:cs typeface="Times New Roman" panose="02020603050405020304" pitchFamily="18" charset="0"/>
                      </a:rPr>
                      <m:t>2</m:t>
                    </m:r>
                    <m:r>
                      <a:rPr lang="en-US" sz="2400">
                        <a:latin typeface="Cambria Math" panose="02040503050406030204" pitchFamily="18" charset="0"/>
                        <a:ea typeface="Aptos"/>
                        <a:cs typeface="Times New Roman" panose="02020603050405020304" pitchFamily="18" charset="0"/>
                      </a:rPr>
                      <m:t>×</m:t>
                    </m:r>
                    <m:sSup>
                      <m:sSupPr>
                        <m:ctrlPr>
                          <a:rPr lang="en-US" sz="2400" i="1">
                            <a:latin typeface="Cambria Math" panose="02040503050406030204" pitchFamily="18" charset="0"/>
                            <a:ea typeface="Aptos"/>
                            <a:cs typeface="Times New Roman" panose="02020603050405020304" pitchFamily="18" charset="0"/>
                          </a:rPr>
                        </m:ctrlPr>
                      </m:sSupPr>
                      <m:e>
                        <m:r>
                          <a:rPr lang="en-US" sz="2400" i="1">
                            <a:latin typeface="Cambria Math" panose="02040503050406030204" pitchFamily="18" charset="0"/>
                            <a:ea typeface="Aptos"/>
                            <a:cs typeface="Times New Roman" panose="02020603050405020304" pitchFamily="18" charset="0"/>
                          </a:rPr>
                          <m:t>10</m:t>
                        </m:r>
                      </m:e>
                      <m:sup>
                        <m:r>
                          <a:rPr lang="en-US" sz="2400" i="1">
                            <a:latin typeface="Cambria Math" panose="02040503050406030204" pitchFamily="18" charset="0"/>
                            <a:ea typeface="Aptos"/>
                            <a:cs typeface="Times New Roman" panose="02020603050405020304" pitchFamily="18" charset="0"/>
                          </a:rPr>
                          <m:t>−6</m:t>
                        </m:r>
                      </m:sup>
                    </m:sSup>
                    <m:r>
                      <a:rPr lang="en-US" sz="2400" i="1">
                        <a:latin typeface="Cambria Math" panose="02040503050406030204" pitchFamily="18" charset="0"/>
                        <a:ea typeface="Aptos"/>
                        <a:cs typeface="Times New Roman" panose="02020603050405020304" pitchFamily="18" charset="0"/>
                      </a:rPr>
                      <m:t> </m:t>
                    </m:r>
                  </m:oMath>
                </a14:m>
                <a:r>
                  <a:rPr lang="en-US" sz="2400" dirty="0">
                    <a:latin typeface="Times New Roman" panose="02020603050405020304" pitchFamily="18" charset="0"/>
                    <a:ea typeface="Aptos"/>
                    <a:cs typeface="Times New Roman" panose="02020603050405020304" pitchFamily="18" charset="0"/>
                  </a:rPr>
                  <a:t>C between two points in an electric field, given that the potential difference between the points is </a:t>
                </a:r>
                <a14:m>
                  <m:oMath xmlns:m="http://schemas.openxmlformats.org/officeDocument/2006/math">
                    <m:r>
                      <a:rPr lang="en-US" sz="2400" i="1">
                        <a:latin typeface="Cambria Math" panose="02040503050406030204" pitchFamily="18" charset="0"/>
                        <a:ea typeface="Aptos"/>
                        <a:cs typeface="Times New Roman" panose="02020603050405020304" pitchFamily="18" charset="0"/>
                      </a:rPr>
                      <m:t>𝑉</m:t>
                    </m:r>
                    <m:r>
                      <a:rPr lang="en-US" sz="2400">
                        <a:latin typeface="Cambria Math" panose="02040503050406030204" pitchFamily="18" charset="0"/>
                        <a:ea typeface="Aptos"/>
                        <a:cs typeface="Times New Roman" panose="02020603050405020304" pitchFamily="18" charset="0"/>
                      </a:rPr>
                      <m:t>=</m:t>
                    </m:r>
                    <m:r>
                      <a:rPr lang="en-US" sz="2400" i="1">
                        <a:latin typeface="Cambria Math" panose="02040503050406030204" pitchFamily="18" charset="0"/>
                        <a:ea typeface="Aptos"/>
                        <a:cs typeface="Times New Roman" panose="02020603050405020304" pitchFamily="18" charset="0"/>
                      </a:rPr>
                      <m:t>100 </m:t>
                    </m:r>
                  </m:oMath>
                </a14:m>
                <a:r>
                  <a:rPr lang="en-US" sz="2400" dirty="0">
                    <a:latin typeface="Times New Roman" panose="02020603050405020304" pitchFamily="18" charset="0"/>
                    <a:ea typeface="Aptos"/>
                    <a:cs typeface="Times New Roman" panose="02020603050405020304" pitchFamily="18" charset="0"/>
                  </a:rPr>
                  <a:t>V. </a:t>
                </a:r>
              </a:p>
              <a:p>
                <a:pPr marL="457200" marR="0" lvl="0" indent="-457200" algn="just">
                  <a:spcBef>
                    <a:spcPts val="180"/>
                  </a:spcBef>
                  <a:spcAft>
                    <a:spcPts val="180"/>
                  </a:spcAft>
                  <a:buAutoNum type="alphaLcParenBoth"/>
                </a:pPr>
                <a:endParaRPr lang="en-US" sz="2400" dirty="0">
                  <a:latin typeface="Times New Roman" panose="02020603050405020304" pitchFamily="18" charset="0"/>
                  <a:ea typeface="Aptos"/>
                  <a:cs typeface="Times New Roman" panose="02020603050405020304" pitchFamily="18" charset="0"/>
                </a:endParaRPr>
              </a:p>
              <a:p>
                <a:pPr marL="457200" marR="0" lvl="0" indent="-457200" algn="just">
                  <a:spcBef>
                    <a:spcPts val="180"/>
                  </a:spcBef>
                  <a:spcAft>
                    <a:spcPts val="180"/>
                  </a:spcAft>
                  <a:buAutoNum type="alphaLcParenBoth"/>
                </a:pPr>
                <a:r>
                  <a:rPr lang="en-US" sz="2400" dirty="0">
                    <a:latin typeface="Times New Roman" panose="02020603050405020304" pitchFamily="18" charset="0"/>
                    <a:ea typeface="Aptos"/>
                    <a:cs typeface="Times New Roman" panose="02020603050405020304" pitchFamily="18" charset="0"/>
                  </a:rPr>
                  <a:t>Two charges </a:t>
                </a:r>
                <a14:m>
                  <m:oMath xmlns:m="http://schemas.openxmlformats.org/officeDocument/2006/math">
                    <m:sSub>
                      <m:sSubPr>
                        <m:ctrlPr>
                          <a:rPr lang="en-US" sz="2400" i="1">
                            <a:latin typeface="Cambria Math" panose="02040503050406030204" pitchFamily="18" charset="0"/>
                            <a:ea typeface="Aptos"/>
                            <a:cs typeface="Times New Roman" panose="02020603050405020304" pitchFamily="18" charset="0"/>
                          </a:rPr>
                        </m:ctrlPr>
                      </m:sSubPr>
                      <m:e>
                        <m:r>
                          <a:rPr lang="en-US" sz="2400" i="1">
                            <a:latin typeface="Cambria Math" panose="02040503050406030204" pitchFamily="18" charset="0"/>
                            <a:ea typeface="Aptos"/>
                            <a:cs typeface="Times New Roman" panose="02020603050405020304" pitchFamily="18" charset="0"/>
                          </a:rPr>
                          <m:t>𝑞</m:t>
                        </m:r>
                      </m:e>
                      <m:sub>
                        <m:r>
                          <a:rPr lang="en-US" sz="2400" i="1">
                            <a:latin typeface="Cambria Math" panose="02040503050406030204" pitchFamily="18" charset="0"/>
                            <a:ea typeface="Aptos"/>
                            <a:cs typeface="Times New Roman" panose="02020603050405020304" pitchFamily="18" charset="0"/>
                          </a:rPr>
                          <m:t>1</m:t>
                        </m:r>
                      </m:sub>
                    </m:sSub>
                    <m:r>
                      <a:rPr lang="en-US" sz="2400">
                        <a:latin typeface="Cambria Math" panose="02040503050406030204" pitchFamily="18" charset="0"/>
                        <a:ea typeface="Aptos"/>
                        <a:cs typeface="Times New Roman" panose="02020603050405020304" pitchFamily="18" charset="0"/>
                      </a:rPr>
                      <m:t>=</m:t>
                    </m:r>
                    <m:r>
                      <a:rPr lang="en-US" sz="2400" i="1">
                        <a:latin typeface="Cambria Math" panose="02040503050406030204" pitchFamily="18" charset="0"/>
                        <a:ea typeface="Aptos"/>
                        <a:cs typeface="Times New Roman" panose="02020603050405020304" pitchFamily="18" charset="0"/>
                      </a:rPr>
                      <m:t>1</m:t>
                    </m:r>
                    <m:r>
                      <a:rPr lang="en-US" sz="2400">
                        <a:latin typeface="Cambria Math" panose="02040503050406030204" pitchFamily="18" charset="0"/>
                        <a:ea typeface="Aptos"/>
                        <a:cs typeface="Times New Roman" panose="02020603050405020304" pitchFamily="18" charset="0"/>
                      </a:rPr>
                      <m:t>×</m:t>
                    </m:r>
                    <m:sSup>
                      <m:sSupPr>
                        <m:ctrlPr>
                          <a:rPr lang="en-US" sz="2400" i="1">
                            <a:latin typeface="Cambria Math" panose="02040503050406030204" pitchFamily="18" charset="0"/>
                            <a:ea typeface="Aptos"/>
                            <a:cs typeface="Times New Roman" panose="02020603050405020304" pitchFamily="18" charset="0"/>
                          </a:rPr>
                        </m:ctrlPr>
                      </m:sSupPr>
                      <m:e>
                        <m:r>
                          <a:rPr lang="en-US" sz="2400" i="1">
                            <a:latin typeface="Cambria Math" panose="02040503050406030204" pitchFamily="18" charset="0"/>
                            <a:ea typeface="Aptos"/>
                            <a:cs typeface="Times New Roman" panose="02020603050405020304" pitchFamily="18" charset="0"/>
                          </a:rPr>
                          <m:t>10</m:t>
                        </m:r>
                      </m:e>
                      <m:sup>
                        <m:r>
                          <a:rPr lang="en-US" sz="2400" i="1">
                            <a:latin typeface="Cambria Math" panose="02040503050406030204" pitchFamily="18" charset="0"/>
                            <a:ea typeface="Aptos"/>
                            <a:cs typeface="Times New Roman" panose="02020603050405020304" pitchFamily="18" charset="0"/>
                          </a:rPr>
                          <m:t>−6</m:t>
                        </m:r>
                      </m:sup>
                    </m:sSup>
                    <m:r>
                      <a:rPr lang="en-US" sz="2400" i="1">
                        <a:latin typeface="Cambria Math" panose="02040503050406030204" pitchFamily="18" charset="0"/>
                        <a:ea typeface="Aptos"/>
                        <a:cs typeface="Times New Roman" panose="02020603050405020304" pitchFamily="18" charset="0"/>
                      </a:rPr>
                      <m:t> </m:t>
                    </m:r>
                  </m:oMath>
                </a14:m>
                <a:r>
                  <a:rPr lang="en-US" sz="2400" dirty="0">
                    <a:latin typeface="Times New Roman" panose="02020603050405020304" pitchFamily="18" charset="0"/>
                    <a:ea typeface="Aptos"/>
                    <a:cs typeface="Times New Roman" panose="02020603050405020304" pitchFamily="18" charset="0"/>
                  </a:rPr>
                  <a:t>C and </a:t>
                </a:r>
                <a14:m>
                  <m:oMath xmlns:m="http://schemas.openxmlformats.org/officeDocument/2006/math">
                    <m:sSub>
                      <m:sSubPr>
                        <m:ctrlPr>
                          <a:rPr lang="en-US" sz="2400" i="1">
                            <a:latin typeface="Cambria Math" panose="02040503050406030204" pitchFamily="18" charset="0"/>
                            <a:ea typeface="Aptos"/>
                            <a:cs typeface="Times New Roman" panose="02020603050405020304" pitchFamily="18" charset="0"/>
                          </a:rPr>
                        </m:ctrlPr>
                      </m:sSubPr>
                      <m:e>
                        <m:r>
                          <a:rPr lang="en-US" sz="2400" i="1">
                            <a:latin typeface="Cambria Math" panose="02040503050406030204" pitchFamily="18" charset="0"/>
                            <a:ea typeface="Aptos"/>
                            <a:cs typeface="Times New Roman" panose="02020603050405020304" pitchFamily="18" charset="0"/>
                          </a:rPr>
                          <m:t>𝑞</m:t>
                        </m:r>
                      </m:e>
                      <m:sub>
                        <m:r>
                          <a:rPr lang="en-US" sz="2400" i="1">
                            <a:latin typeface="Cambria Math" panose="02040503050406030204" pitchFamily="18" charset="0"/>
                            <a:ea typeface="Aptos"/>
                            <a:cs typeface="Times New Roman" panose="02020603050405020304" pitchFamily="18" charset="0"/>
                          </a:rPr>
                          <m:t>2</m:t>
                        </m:r>
                      </m:sub>
                    </m:sSub>
                    <m:r>
                      <a:rPr lang="en-US" sz="2400">
                        <a:latin typeface="Cambria Math" panose="02040503050406030204" pitchFamily="18" charset="0"/>
                        <a:ea typeface="Aptos"/>
                        <a:cs typeface="Times New Roman" panose="02020603050405020304" pitchFamily="18" charset="0"/>
                      </a:rPr>
                      <m:t>=</m:t>
                    </m:r>
                    <m:r>
                      <a:rPr lang="en-US" sz="2400" i="1">
                        <a:latin typeface="Cambria Math" panose="02040503050406030204" pitchFamily="18" charset="0"/>
                        <a:ea typeface="Aptos"/>
                        <a:cs typeface="Times New Roman" panose="02020603050405020304" pitchFamily="18" charset="0"/>
                      </a:rPr>
                      <m:t>−2</m:t>
                    </m:r>
                    <m:r>
                      <a:rPr lang="en-US" sz="2400">
                        <a:latin typeface="Cambria Math" panose="02040503050406030204" pitchFamily="18" charset="0"/>
                        <a:ea typeface="Aptos"/>
                        <a:cs typeface="Times New Roman" panose="02020603050405020304" pitchFamily="18" charset="0"/>
                      </a:rPr>
                      <m:t>×</m:t>
                    </m:r>
                    <m:sSup>
                      <m:sSupPr>
                        <m:ctrlPr>
                          <a:rPr lang="en-US" sz="2400" i="1">
                            <a:latin typeface="Cambria Math" panose="02040503050406030204" pitchFamily="18" charset="0"/>
                            <a:ea typeface="Aptos"/>
                            <a:cs typeface="Times New Roman" panose="02020603050405020304" pitchFamily="18" charset="0"/>
                          </a:rPr>
                        </m:ctrlPr>
                      </m:sSupPr>
                      <m:e>
                        <m:r>
                          <a:rPr lang="en-US" sz="2400" i="1">
                            <a:latin typeface="Cambria Math" panose="02040503050406030204" pitchFamily="18" charset="0"/>
                            <a:ea typeface="Aptos"/>
                            <a:cs typeface="Times New Roman" panose="02020603050405020304" pitchFamily="18" charset="0"/>
                          </a:rPr>
                          <m:t>10</m:t>
                        </m:r>
                      </m:e>
                      <m:sup>
                        <m:r>
                          <a:rPr lang="en-US" sz="2400" i="1">
                            <a:latin typeface="Cambria Math" panose="02040503050406030204" pitchFamily="18" charset="0"/>
                            <a:ea typeface="Aptos"/>
                            <a:cs typeface="Times New Roman" panose="02020603050405020304" pitchFamily="18" charset="0"/>
                          </a:rPr>
                          <m:t>−6</m:t>
                        </m:r>
                      </m:sup>
                    </m:sSup>
                    <m:r>
                      <a:rPr lang="en-US" sz="2400" i="1">
                        <a:latin typeface="Cambria Math" panose="02040503050406030204" pitchFamily="18" charset="0"/>
                        <a:ea typeface="Aptos"/>
                        <a:cs typeface="Times New Roman" panose="02020603050405020304" pitchFamily="18" charset="0"/>
                      </a:rPr>
                      <m:t> </m:t>
                    </m:r>
                  </m:oMath>
                </a14:m>
                <a:r>
                  <a:rPr lang="en-US" sz="2400" dirty="0">
                    <a:latin typeface="Times New Roman" panose="02020603050405020304" pitchFamily="18" charset="0"/>
                    <a:ea typeface="Aptos"/>
                    <a:cs typeface="Times New Roman" panose="02020603050405020304" pitchFamily="18" charset="0"/>
                  </a:rPr>
                  <a:t>C are placed 0.1 m apart. Calculate the potential energy of the system. </a:t>
                </a:r>
              </a:p>
            </p:txBody>
          </p:sp>
        </mc:Choice>
        <mc:Fallback xmlns="">
          <p:sp>
            <p:nvSpPr>
              <p:cNvPr id="4" name="Rectangle 3">
                <a:extLst>
                  <a:ext uri="{FF2B5EF4-FFF2-40B4-BE49-F238E27FC236}">
                    <a16:creationId xmlns:a16="http://schemas.microsoft.com/office/drawing/2014/main" id="{487F2406-70BD-4EE7-A55C-BB33CFB09CE2}"/>
                  </a:ext>
                </a:extLst>
              </p:cNvPr>
              <p:cNvSpPr>
                <a:spLocks noRot="1" noChangeAspect="1" noMove="1" noResize="1" noEditPoints="1" noAdjustHandles="1" noChangeArrowheads="1" noChangeShapeType="1" noTextEdit="1"/>
              </p:cNvSpPr>
              <p:nvPr/>
            </p:nvSpPr>
            <p:spPr>
              <a:xfrm>
                <a:off x="89807" y="822442"/>
                <a:ext cx="8686799" cy="3621504"/>
              </a:xfrm>
              <a:prstGeom prst="rect">
                <a:avLst/>
              </a:prstGeom>
              <a:blipFill>
                <a:blip r:embed="rId2"/>
                <a:stretch>
                  <a:fillRect l="-982" t="-1347" r="-1053" b="-3030"/>
                </a:stretch>
              </a:blipFill>
            </p:spPr>
            <p:txBody>
              <a:bodyPr/>
              <a:lstStyle/>
              <a:p>
                <a:r>
                  <a:rPr lang="en-US">
                    <a:noFill/>
                  </a:rPr>
                  <a:t> </a:t>
                </a:r>
              </a:p>
            </p:txBody>
          </p:sp>
        </mc:Fallback>
      </mc:AlternateContent>
    </p:spTree>
    <p:extLst>
      <p:ext uri="{BB962C8B-B14F-4D97-AF65-F5344CB8AC3E}">
        <p14:creationId xmlns:p14="http://schemas.microsoft.com/office/powerpoint/2010/main" val="1417253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7: ANSWER</a:t>
            </a:r>
          </a:p>
        </p:txBody>
      </p:sp>
      <mc:AlternateContent xmlns:mc="http://schemas.openxmlformats.org/markup-compatibility/2006" xmlns:a14="http://schemas.microsoft.com/office/drawing/2010/main">
        <mc:Choice Requires="a14">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1" y="834217"/>
                <a:ext cx="4009938"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(a) </a:t>
                </a:r>
                <a:r>
                  <a:rPr lang="en-US" sz="2400" dirty="0">
                    <a:ea typeface="Aptos"/>
                    <a:cs typeface="Times New Roman" panose="02020603050405020304" pitchFamily="18" charset="0"/>
                  </a:rPr>
                  <a:t>Electric potential energy </a:t>
                </a:r>
                <a14:m>
                  <m:oMath xmlns:m="http://schemas.openxmlformats.org/officeDocument/2006/math">
                    <m:r>
                      <a:rPr lang="en-US" sz="2400" i="1">
                        <a:latin typeface="Cambria Math" panose="02040503050406030204" pitchFamily="18" charset="0"/>
                        <a:ea typeface="Aptos"/>
                        <a:cs typeface="Times New Roman" panose="02020603050405020304" pitchFamily="18" charset="0"/>
                      </a:rPr>
                      <m:t>𝑈</m:t>
                    </m:r>
                  </m:oMath>
                </a14:m>
                <a:r>
                  <a:rPr lang="en-US" sz="2400" dirty="0">
                    <a:ea typeface="Aptos"/>
                    <a:cs typeface="Times New Roman" panose="02020603050405020304" pitchFamily="18" charset="0"/>
                  </a:rPr>
                  <a:t> </a:t>
                </a:r>
                <a:endParaRPr kumimoji="0" lang="en-US" altLang="en-US" sz="2400" b="0" i="0" u="none" strike="noStrike" kern="0" cap="none" spc="0" normalizeH="0" baseline="0" noProof="0" dirty="0">
                  <a:ln>
                    <a:noFill/>
                  </a:ln>
                  <a:solidFill>
                    <a:srgbClr val="080800"/>
                  </a:solidFill>
                  <a:effectLst/>
                  <a:uLnTx/>
                  <a:uFillTx/>
                  <a:cs typeface="Times New Roman" panose="02020603050405020304" pitchFamily="18" charset="0"/>
                </a:endParaRPr>
              </a:p>
            </p:txBody>
          </p:sp>
        </mc:Choice>
        <mc:Fallback xmlns="">
          <p:sp>
            <p:nvSpPr>
              <p:cNvPr id="8" name="Rectangle 18">
                <a:extLst>
                  <a:ext uri="{FF2B5EF4-FFF2-40B4-BE49-F238E27FC236}">
                    <a16:creationId xmlns:a16="http://schemas.microsoft.com/office/drawing/2014/main" id="{5EEF21D8-E621-436B-8AEB-69574937C03E}"/>
                  </a:ext>
                </a:extLst>
              </p:cNvPr>
              <p:cNvSpPr>
                <a:spLocks noRot="1" noChangeAspect="1" noMove="1" noResize="1" noEditPoints="1" noAdjustHandles="1" noChangeArrowheads="1" noChangeShapeType="1" noTextEdit="1"/>
              </p:cNvSpPr>
              <p:nvPr/>
            </p:nvSpPr>
            <p:spPr bwMode="auto">
              <a:xfrm>
                <a:off x="1" y="834217"/>
                <a:ext cx="4009938" cy="461665"/>
              </a:xfrm>
              <a:prstGeom prst="rect">
                <a:avLst/>
              </a:prstGeom>
              <a:blipFill>
                <a:blip r:embed="rId2"/>
                <a:stretch>
                  <a:fillRect l="-2280" t="-10526" b="-28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C969371B-6FAC-413C-A4E2-5B9286E1FF13}"/>
                  </a:ext>
                </a:extLst>
              </p:cNvPr>
              <p:cNvSpPr/>
              <p:nvPr/>
            </p:nvSpPr>
            <p:spPr>
              <a:xfrm>
                <a:off x="419447" y="1348395"/>
                <a:ext cx="8527409" cy="830997"/>
              </a:xfrm>
              <a:prstGeom prst="rect">
                <a:avLst/>
              </a:prstGeom>
            </p:spPr>
            <p:txBody>
              <a:bodyPr wrap="square">
                <a:spAutoFit/>
              </a:bodyPr>
              <a:lstStyle/>
              <a:p>
                <a:pPr algn="just"/>
                <a:r>
                  <a:rPr lang="en-US" sz="2400" dirty="0">
                    <a:latin typeface="Times New Roman" panose="02020603050405020304" pitchFamily="18" charset="0"/>
                    <a:ea typeface="Aptos"/>
                    <a:cs typeface="Times New Roman" panose="02020603050405020304" pitchFamily="18" charset="0"/>
                  </a:rPr>
                  <a:t>Electric potential energy </a:t>
                </a:r>
                <a14:m>
                  <m:oMath xmlns:m="http://schemas.openxmlformats.org/officeDocument/2006/math">
                    <m:r>
                      <a:rPr lang="en-US" sz="2400" i="1">
                        <a:latin typeface="Cambria Math" panose="02040503050406030204" pitchFamily="18" charset="0"/>
                        <a:ea typeface="Aptos"/>
                        <a:cs typeface="Times New Roman" panose="02020603050405020304" pitchFamily="18" charset="0"/>
                      </a:rPr>
                      <m:t>𝑈</m:t>
                    </m:r>
                  </m:oMath>
                </a14:m>
                <a:r>
                  <a:rPr lang="en-US" sz="2400" dirty="0">
                    <a:latin typeface="Times New Roman" panose="02020603050405020304" pitchFamily="18" charset="0"/>
                    <a:ea typeface="Aptos"/>
                    <a:cs typeface="Times New Roman" panose="02020603050405020304" pitchFamily="18" charset="0"/>
                  </a:rPr>
                  <a:t> is the energy a charge has due to its position in an electric field. </a:t>
                </a:r>
                <a:endParaRPr lang="en-US" sz="2400" dirty="0">
                  <a:latin typeface="Times New Roman" panose="02020603050405020304" pitchFamily="18" charset="0"/>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C969371B-6FAC-413C-A4E2-5B9286E1FF13}"/>
                  </a:ext>
                </a:extLst>
              </p:cNvPr>
              <p:cNvSpPr>
                <a:spLocks noRot="1" noChangeAspect="1" noMove="1" noResize="1" noEditPoints="1" noAdjustHandles="1" noChangeArrowheads="1" noChangeShapeType="1" noTextEdit="1"/>
              </p:cNvSpPr>
              <p:nvPr/>
            </p:nvSpPr>
            <p:spPr>
              <a:xfrm>
                <a:off x="419447" y="1348395"/>
                <a:ext cx="8527409" cy="830997"/>
              </a:xfrm>
              <a:prstGeom prst="rect">
                <a:avLst/>
              </a:prstGeom>
              <a:blipFill>
                <a:blip r:embed="rId3"/>
                <a:stretch>
                  <a:fillRect l="-1144" t="-5839" r="-1072"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118DAFEB-AC8C-4842-AC17-2D452F58AF49}"/>
                  </a:ext>
                </a:extLst>
              </p:cNvPr>
              <p:cNvSpPr/>
              <p:nvPr/>
            </p:nvSpPr>
            <p:spPr>
              <a:xfrm>
                <a:off x="3751358" y="3323226"/>
                <a:ext cx="1316707" cy="72039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𝑉</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b="0" i="1" smtClean="0">
                              <a:latin typeface="Cambria Math" panose="02040503050406030204" pitchFamily="18" charset="0"/>
                            </a:rPr>
                            <m:t>𝑊</m:t>
                          </m:r>
                        </m:num>
                        <m:den>
                          <m:r>
                            <a:rPr lang="en-US" sz="2000" i="1">
                              <a:latin typeface="Cambria Math" panose="02040503050406030204" pitchFamily="18" charset="0"/>
                            </a:rPr>
                            <m:t>𝑞</m:t>
                          </m:r>
                        </m:den>
                      </m:f>
                    </m:oMath>
                  </m:oMathPara>
                </a14:m>
                <a:endParaRPr lang="en-US" sz="2000" dirty="0"/>
              </a:p>
            </p:txBody>
          </p:sp>
        </mc:Choice>
        <mc:Fallback xmlns="">
          <p:sp>
            <p:nvSpPr>
              <p:cNvPr id="5" name="Rectangle 4">
                <a:extLst>
                  <a:ext uri="{FF2B5EF4-FFF2-40B4-BE49-F238E27FC236}">
                    <a16:creationId xmlns:a16="http://schemas.microsoft.com/office/drawing/2014/main" id="{118DAFEB-AC8C-4842-AC17-2D452F58AF49}"/>
                  </a:ext>
                </a:extLst>
              </p:cNvPr>
              <p:cNvSpPr>
                <a:spLocks noRot="1" noChangeAspect="1" noMove="1" noResize="1" noEditPoints="1" noAdjustHandles="1" noChangeArrowheads="1" noChangeShapeType="1" noTextEdit="1"/>
              </p:cNvSpPr>
              <p:nvPr/>
            </p:nvSpPr>
            <p:spPr>
              <a:xfrm>
                <a:off x="3751358" y="3323226"/>
                <a:ext cx="1316707" cy="72039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BADADF7-6525-4AFF-AA6C-8170C90A019B}"/>
                  </a:ext>
                </a:extLst>
              </p:cNvPr>
              <p:cNvSpPr/>
              <p:nvPr/>
            </p:nvSpPr>
            <p:spPr>
              <a:xfrm>
                <a:off x="381698" y="2337302"/>
                <a:ext cx="8602911" cy="830997"/>
              </a:xfrm>
              <a:prstGeom prst="rect">
                <a:avLst/>
              </a:prstGeom>
            </p:spPr>
            <p:txBody>
              <a:bodyPr wrap="square">
                <a:spAutoFit/>
              </a:bodyPr>
              <a:lstStyle/>
              <a:p>
                <a:pPr algn="just"/>
                <a:r>
                  <a:rPr lang="en-US" sz="2400" dirty="0">
                    <a:solidFill>
                      <a:prstClr val="black"/>
                    </a:solidFill>
                    <a:latin typeface="Times New Roman" panose="02020603050405020304" pitchFamily="18" charset="0"/>
                    <a:ea typeface="Aptos"/>
                    <a:cs typeface="Times New Roman" panose="02020603050405020304" pitchFamily="18" charset="0"/>
                  </a:rPr>
                  <a:t>The electric potential difference </a:t>
                </a:r>
                <a14:m>
                  <m:oMath xmlns:m="http://schemas.openxmlformats.org/officeDocument/2006/math">
                    <m:r>
                      <a:rPr lang="en-US" sz="2400" i="1">
                        <a:solidFill>
                          <a:prstClr val="black"/>
                        </a:solidFill>
                        <a:latin typeface="Cambria Math" panose="02040503050406030204" pitchFamily="18" charset="0"/>
                        <a:ea typeface="Aptos"/>
                        <a:cs typeface="Times New Roman" panose="02020603050405020304" pitchFamily="18" charset="0"/>
                      </a:rPr>
                      <m:t>𝑉</m:t>
                    </m:r>
                  </m:oMath>
                </a14:m>
                <a:r>
                  <a:rPr lang="en-US" sz="2400" dirty="0">
                    <a:solidFill>
                      <a:prstClr val="black"/>
                    </a:solidFill>
                    <a:latin typeface="Times New Roman" panose="02020603050405020304" pitchFamily="18" charset="0"/>
                    <a:ea typeface="Aptos"/>
                    <a:cs typeface="Times New Roman" panose="02020603050405020304" pitchFamily="18" charset="0"/>
                  </a:rPr>
                  <a:t> is the work done per unit charge  in moving a charge between two points in an electric field:</a:t>
                </a:r>
                <a:endParaRPr lang="en-US" dirty="0"/>
              </a:p>
            </p:txBody>
          </p:sp>
        </mc:Choice>
        <mc:Fallback xmlns="">
          <p:sp>
            <p:nvSpPr>
              <p:cNvPr id="6" name="Rectangle 5">
                <a:extLst>
                  <a:ext uri="{FF2B5EF4-FFF2-40B4-BE49-F238E27FC236}">
                    <a16:creationId xmlns:a16="http://schemas.microsoft.com/office/drawing/2014/main" id="{BBADADF7-6525-4AFF-AA6C-8170C90A019B}"/>
                  </a:ext>
                </a:extLst>
              </p:cNvPr>
              <p:cNvSpPr>
                <a:spLocks noRot="1" noChangeAspect="1" noMove="1" noResize="1" noEditPoints="1" noAdjustHandles="1" noChangeArrowheads="1" noChangeShapeType="1" noTextEdit="1"/>
              </p:cNvSpPr>
              <p:nvPr/>
            </p:nvSpPr>
            <p:spPr>
              <a:xfrm>
                <a:off x="381698" y="2337302"/>
                <a:ext cx="8602911" cy="830997"/>
              </a:xfrm>
              <a:prstGeom prst="rect">
                <a:avLst/>
              </a:prstGeom>
              <a:blipFill>
                <a:blip r:embed="rId5"/>
                <a:stretch>
                  <a:fillRect l="-1134" t="-5839" r="-1063"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18">
                <a:extLst>
                  <a:ext uri="{FF2B5EF4-FFF2-40B4-BE49-F238E27FC236}">
                    <a16:creationId xmlns:a16="http://schemas.microsoft.com/office/drawing/2014/main" id="{2F5C4427-4106-47CC-AD3E-CBA4F8512A6E}"/>
                  </a:ext>
                </a:extLst>
              </p:cNvPr>
              <p:cNvSpPr>
                <a:spLocks noChangeArrowheads="1"/>
              </p:cNvSpPr>
              <p:nvPr/>
            </p:nvSpPr>
            <p:spPr bwMode="auto">
              <a:xfrm>
                <a:off x="1" y="4048992"/>
                <a:ext cx="2491529"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(b) </a:t>
                </a:r>
                <a:r>
                  <a:rPr lang="en-US" sz="2400" dirty="0">
                    <a:ea typeface="Aptos"/>
                    <a:cs typeface="Times New Roman" panose="02020603050405020304" pitchFamily="18" charset="0"/>
                  </a:rPr>
                  <a:t>Work done </a:t>
                </a:r>
                <a14:m>
                  <m:oMath xmlns:m="http://schemas.openxmlformats.org/officeDocument/2006/math">
                    <m:r>
                      <a:rPr lang="en-US" sz="2400" b="0" i="1" smtClean="0">
                        <a:latin typeface="Cambria Math" panose="02040503050406030204" pitchFamily="18" charset="0"/>
                        <a:ea typeface="Aptos"/>
                        <a:cs typeface="Times New Roman" panose="02020603050405020304" pitchFamily="18" charset="0"/>
                      </a:rPr>
                      <m:t>𝑊</m:t>
                    </m:r>
                  </m:oMath>
                </a14:m>
                <a:r>
                  <a:rPr lang="en-US" sz="2400" dirty="0">
                    <a:ea typeface="Aptos"/>
                    <a:cs typeface="Times New Roman" panose="02020603050405020304" pitchFamily="18" charset="0"/>
                  </a:rPr>
                  <a:t> </a:t>
                </a:r>
                <a:endParaRPr kumimoji="0" lang="en-US" altLang="en-US" sz="2400" b="0" i="0" u="none" strike="noStrike" kern="0" cap="none" spc="0" normalizeH="0" baseline="0" noProof="0" dirty="0">
                  <a:ln>
                    <a:noFill/>
                  </a:ln>
                  <a:solidFill>
                    <a:srgbClr val="080800"/>
                  </a:solidFill>
                  <a:effectLst/>
                  <a:uLnTx/>
                  <a:uFillTx/>
                  <a:cs typeface="Times New Roman" panose="02020603050405020304" pitchFamily="18" charset="0"/>
                </a:endParaRPr>
              </a:p>
            </p:txBody>
          </p:sp>
        </mc:Choice>
        <mc:Fallback xmlns="">
          <p:sp>
            <p:nvSpPr>
              <p:cNvPr id="10" name="Rectangle 18">
                <a:extLst>
                  <a:ext uri="{FF2B5EF4-FFF2-40B4-BE49-F238E27FC236}">
                    <a16:creationId xmlns:a16="http://schemas.microsoft.com/office/drawing/2014/main" id="{2F5C4427-4106-47CC-AD3E-CBA4F8512A6E}"/>
                  </a:ext>
                </a:extLst>
              </p:cNvPr>
              <p:cNvSpPr>
                <a:spLocks noRot="1" noChangeAspect="1" noMove="1" noResize="1" noEditPoints="1" noAdjustHandles="1" noChangeArrowheads="1" noChangeShapeType="1" noTextEdit="1"/>
              </p:cNvSpPr>
              <p:nvPr/>
            </p:nvSpPr>
            <p:spPr bwMode="auto">
              <a:xfrm>
                <a:off x="1" y="4048992"/>
                <a:ext cx="2491529" cy="461665"/>
              </a:xfrm>
              <a:prstGeom prst="rect">
                <a:avLst/>
              </a:prstGeom>
              <a:blipFill>
                <a:blip r:embed="rId6"/>
                <a:stretch>
                  <a:fillRect l="-3667" t="-10526" b="-28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0B3DE078-A2BA-4346-8D53-B3F3B6CFC3EB}"/>
                  </a:ext>
                </a:extLst>
              </p:cNvPr>
              <p:cNvSpPr/>
              <p:nvPr/>
            </p:nvSpPr>
            <p:spPr>
              <a:xfrm>
                <a:off x="1762159" y="4573987"/>
                <a:ext cx="3978397"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𝑊</m:t>
                      </m:r>
                      <m:r>
                        <a:rPr lang="en-US" sz="2000">
                          <a:latin typeface="Cambria Math" panose="02040503050406030204" pitchFamily="18" charset="0"/>
                        </a:rPr>
                        <m:t>=2×</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−6</m:t>
                          </m:r>
                        </m:sup>
                      </m:sSup>
                      <m:r>
                        <a:rPr lang="en-US" sz="2000">
                          <a:latin typeface="Cambria Math" panose="02040503050406030204" pitchFamily="18" charset="0"/>
                        </a:rPr>
                        <m:t>×100=2×</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−4</m:t>
                          </m:r>
                        </m:sup>
                      </m:sSup>
                      <m:r>
                        <a:rPr lang="en-US" sz="2000">
                          <a:latin typeface="Cambria Math" panose="02040503050406030204" pitchFamily="18" charset="0"/>
                        </a:rPr>
                        <m:t> </m:t>
                      </m:r>
                      <m:r>
                        <m:rPr>
                          <m:nor/>
                        </m:rPr>
                        <a:rPr lang="en-US" sz="2000" i="1">
                          <a:latin typeface="Cambria Math" panose="02040503050406030204" pitchFamily="18" charset="0"/>
                        </a:rPr>
                        <m:t>J</m:t>
                      </m:r>
                    </m:oMath>
                  </m:oMathPara>
                </a14:m>
                <a:endParaRPr lang="en-US" sz="2000" dirty="0"/>
              </a:p>
            </p:txBody>
          </p:sp>
        </mc:Choice>
        <mc:Fallback xmlns="">
          <p:sp>
            <p:nvSpPr>
              <p:cNvPr id="11" name="Rectangle 10">
                <a:extLst>
                  <a:ext uri="{FF2B5EF4-FFF2-40B4-BE49-F238E27FC236}">
                    <a16:creationId xmlns:a16="http://schemas.microsoft.com/office/drawing/2014/main" id="{0B3DE078-A2BA-4346-8D53-B3F3B6CFC3EB}"/>
                  </a:ext>
                </a:extLst>
              </p:cNvPr>
              <p:cNvSpPr>
                <a:spLocks noRot="1" noChangeAspect="1" noMove="1" noResize="1" noEditPoints="1" noAdjustHandles="1" noChangeArrowheads="1" noChangeShapeType="1" noTextEdit="1"/>
              </p:cNvSpPr>
              <p:nvPr/>
            </p:nvSpPr>
            <p:spPr>
              <a:xfrm>
                <a:off x="1762159" y="4573987"/>
                <a:ext cx="3978397" cy="400110"/>
              </a:xfrm>
              <a:prstGeom prst="rect">
                <a:avLst/>
              </a:prstGeom>
              <a:blipFill>
                <a:blip r:embed="rId7"/>
                <a:stretch>
                  <a:fillRect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8">
                <a:extLst>
                  <a:ext uri="{FF2B5EF4-FFF2-40B4-BE49-F238E27FC236}">
                    <a16:creationId xmlns:a16="http://schemas.microsoft.com/office/drawing/2014/main" id="{1878A5A9-5970-41A1-99C2-288A91EBF430}"/>
                  </a:ext>
                </a:extLst>
              </p:cNvPr>
              <p:cNvSpPr>
                <a:spLocks noChangeArrowheads="1"/>
              </p:cNvSpPr>
              <p:nvPr/>
            </p:nvSpPr>
            <p:spPr bwMode="auto">
              <a:xfrm>
                <a:off x="-67111" y="5227595"/>
                <a:ext cx="3674377"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(c) </a:t>
                </a:r>
                <a:r>
                  <a:rPr lang="en-US" sz="2400" dirty="0">
                    <a:ea typeface="Aptos"/>
                    <a:cs typeface="Times New Roman" panose="02020603050405020304" pitchFamily="18" charset="0"/>
                  </a:rPr>
                  <a:t>The potential energy </a:t>
                </a:r>
                <a14:m>
                  <m:oMath xmlns:m="http://schemas.openxmlformats.org/officeDocument/2006/math">
                    <m:r>
                      <a:rPr lang="en-US" sz="2400" i="1">
                        <a:latin typeface="Cambria Math" panose="02040503050406030204" pitchFamily="18" charset="0"/>
                        <a:ea typeface="Aptos"/>
                        <a:cs typeface="Times New Roman" panose="02020603050405020304" pitchFamily="18" charset="0"/>
                      </a:rPr>
                      <m:t>𝑈</m:t>
                    </m:r>
                  </m:oMath>
                </a14:m>
                <a:r>
                  <a:rPr lang="en-US" sz="2400" dirty="0">
                    <a:latin typeface="Aptos"/>
                    <a:ea typeface="Aptos"/>
                    <a:cs typeface="Times New Roman" panose="02020603050405020304" pitchFamily="18" charset="0"/>
                  </a:rPr>
                  <a:t> </a:t>
                </a:r>
                <a:endParaRPr kumimoji="0" lang="en-US" altLang="en-US" sz="2400" b="0" i="0" u="none" strike="noStrike" kern="0" cap="none" spc="0" normalizeH="0" baseline="0" noProof="0" dirty="0">
                  <a:ln>
                    <a:noFill/>
                  </a:ln>
                  <a:solidFill>
                    <a:srgbClr val="080800"/>
                  </a:solidFill>
                  <a:effectLst/>
                  <a:uLnTx/>
                  <a:uFillTx/>
                  <a:cs typeface="Times New Roman" panose="02020603050405020304" pitchFamily="18" charset="0"/>
                </a:endParaRPr>
              </a:p>
            </p:txBody>
          </p:sp>
        </mc:Choice>
        <mc:Fallback xmlns="">
          <p:sp>
            <p:nvSpPr>
              <p:cNvPr id="12" name="Rectangle 18">
                <a:extLst>
                  <a:ext uri="{FF2B5EF4-FFF2-40B4-BE49-F238E27FC236}">
                    <a16:creationId xmlns:a16="http://schemas.microsoft.com/office/drawing/2014/main" id="{1878A5A9-5970-41A1-99C2-288A91EBF430}"/>
                  </a:ext>
                </a:extLst>
              </p:cNvPr>
              <p:cNvSpPr>
                <a:spLocks noRot="1" noChangeAspect="1" noMove="1" noResize="1" noEditPoints="1" noAdjustHandles="1" noChangeArrowheads="1" noChangeShapeType="1" noTextEdit="1"/>
              </p:cNvSpPr>
              <p:nvPr/>
            </p:nvSpPr>
            <p:spPr bwMode="auto">
              <a:xfrm>
                <a:off x="-67111" y="5227595"/>
                <a:ext cx="3674377" cy="461665"/>
              </a:xfrm>
              <a:prstGeom prst="rect">
                <a:avLst/>
              </a:prstGeom>
              <a:blipFill>
                <a:blip r:embed="rId8"/>
                <a:stretch>
                  <a:fillRect l="-2653" t="-12000" b="-293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7D05DBCF-2183-4E98-9BB6-3EF184614305}"/>
                  </a:ext>
                </a:extLst>
              </p:cNvPr>
              <p:cNvSpPr/>
              <p:nvPr/>
            </p:nvSpPr>
            <p:spPr>
              <a:xfrm>
                <a:off x="866164" y="5931450"/>
                <a:ext cx="6287549" cy="70993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𝑈</m:t>
                      </m:r>
                      <m:r>
                        <a:rPr lang="en-US" sz="2000">
                          <a:latin typeface="Cambria Math" panose="02040503050406030204" pitchFamily="18" charset="0"/>
                        </a:rPr>
                        <m:t>=</m:t>
                      </m:r>
                      <m:f>
                        <m:fPr>
                          <m:ctrlPr>
                            <a:rPr lang="en-US" sz="2000" i="1">
                              <a:latin typeface="Cambria Math" panose="02040503050406030204" pitchFamily="18" charset="0"/>
                            </a:rPr>
                          </m:ctrlPr>
                        </m:fPr>
                        <m:num>
                          <m:d>
                            <m:dPr>
                              <m:ctrlPr>
                                <a:rPr lang="en-US" sz="2000" i="1">
                                  <a:latin typeface="Cambria Math" panose="02040503050406030204" pitchFamily="18" charset="0"/>
                                </a:rPr>
                              </m:ctrlPr>
                            </m:dPr>
                            <m:e>
                              <m:r>
                                <a:rPr lang="en-US" sz="2000">
                                  <a:latin typeface="Cambria Math" panose="02040503050406030204" pitchFamily="18" charset="0"/>
                                </a:rPr>
                                <m:t>1×</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−6</m:t>
                                  </m:r>
                                </m:sup>
                              </m:sSup>
                            </m:e>
                          </m:d>
                          <m:d>
                            <m:dPr>
                              <m:ctrlPr>
                                <a:rPr lang="en-US" sz="2000" i="1">
                                  <a:latin typeface="Cambria Math" panose="02040503050406030204" pitchFamily="18" charset="0"/>
                                </a:rPr>
                              </m:ctrlPr>
                            </m:dPr>
                            <m:e>
                              <m:r>
                                <a:rPr lang="en-US" sz="2000">
                                  <a:latin typeface="Cambria Math" panose="02040503050406030204" pitchFamily="18" charset="0"/>
                                </a:rPr>
                                <m:t>−2×</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−6</m:t>
                                  </m:r>
                                </m:sup>
                              </m:sSup>
                            </m:e>
                          </m:d>
                        </m:num>
                        <m:den>
                          <m:r>
                            <a:rPr lang="en-US" sz="2000">
                              <a:latin typeface="Cambria Math" panose="02040503050406030204" pitchFamily="18" charset="0"/>
                            </a:rPr>
                            <m:t>4</m:t>
                          </m:r>
                          <m:r>
                            <a:rPr lang="en-US" sz="2000" i="1">
                              <a:latin typeface="Cambria Math" panose="02040503050406030204" pitchFamily="18" charset="0"/>
                            </a:rPr>
                            <m:t>𝜋</m:t>
                          </m:r>
                          <m:r>
                            <a:rPr lang="en-US" sz="2000">
                              <a:latin typeface="Cambria Math" panose="02040503050406030204" pitchFamily="18" charset="0"/>
                            </a:rPr>
                            <m:t>×8.85×</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−12</m:t>
                              </m:r>
                            </m:sup>
                          </m:sSup>
                          <m:r>
                            <a:rPr lang="en-US" sz="2000">
                              <a:latin typeface="Cambria Math" panose="02040503050406030204" pitchFamily="18" charset="0"/>
                            </a:rPr>
                            <m:t>×0.1</m:t>
                          </m:r>
                        </m:den>
                      </m:f>
                      <m:r>
                        <a:rPr lang="en-US" sz="2000">
                          <a:latin typeface="Cambria Math" panose="02040503050406030204" pitchFamily="18" charset="0"/>
                        </a:rPr>
                        <m:t>=−1.8×</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m:t>
                          </m:r>
                          <m:r>
                            <a:rPr lang="en-US" sz="2000" b="0" i="1" smtClean="0">
                              <a:latin typeface="Cambria Math" panose="02040503050406030204" pitchFamily="18" charset="0"/>
                            </a:rPr>
                            <m:t>1</m:t>
                          </m:r>
                        </m:sup>
                      </m:sSup>
                      <m:r>
                        <a:rPr lang="en-US" sz="2000">
                          <a:latin typeface="Cambria Math" panose="02040503050406030204" pitchFamily="18" charset="0"/>
                        </a:rPr>
                        <m:t> </m:t>
                      </m:r>
                      <m:r>
                        <m:rPr>
                          <m:nor/>
                        </m:rPr>
                        <a:rPr lang="en-US" sz="2000" i="1">
                          <a:latin typeface="Cambria Math" panose="02040503050406030204" pitchFamily="18" charset="0"/>
                        </a:rPr>
                        <m:t>J</m:t>
                      </m:r>
                    </m:oMath>
                  </m:oMathPara>
                </a14:m>
                <a:endParaRPr lang="en-US" sz="2000" dirty="0"/>
              </a:p>
            </p:txBody>
          </p:sp>
        </mc:Choice>
        <mc:Fallback xmlns="">
          <p:sp>
            <p:nvSpPr>
              <p:cNvPr id="15" name="Rectangle 14">
                <a:extLst>
                  <a:ext uri="{FF2B5EF4-FFF2-40B4-BE49-F238E27FC236}">
                    <a16:creationId xmlns:a16="http://schemas.microsoft.com/office/drawing/2014/main" id="{7D05DBCF-2183-4E98-9BB6-3EF184614305}"/>
                  </a:ext>
                </a:extLst>
              </p:cNvPr>
              <p:cNvSpPr>
                <a:spLocks noRot="1" noChangeAspect="1" noMove="1" noResize="1" noEditPoints="1" noAdjustHandles="1" noChangeArrowheads="1" noChangeShapeType="1" noTextEdit="1"/>
              </p:cNvSpPr>
              <p:nvPr/>
            </p:nvSpPr>
            <p:spPr>
              <a:xfrm>
                <a:off x="866164" y="5931450"/>
                <a:ext cx="6287549" cy="709938"/>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4883D965-D18E-415F-929B-2C89E6B6DBD0}"/>
                  </a:ext>
                </a:extLst>
              </p:cNvPr>
              <p:cNvSpPr/>
              <p:nvPr/>
            </p:nvSpPr>
            <p:spPr>
              <a:xfrm>
                <a:off x="3502475" y="5173775"/>
                <a:ext cx="1429559" cy="6716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solidFill>
                            <a:prstClr val="black"/>
                          </a:solidFill>
                          <a:latin typeface="Cambria Math" panose="02040503050406030204" pitchFamily="18" charset="0"/>
                        </a:rPr>
                        <m:t>𝑈</m:t>
                      </m:r>
                      <m:r>
                        <a:rPr lang="en-US" sz="2000">
                          <a:solidFill>
                            <a:prstClr val="black"/>
                          </a:solidFill>
                          <a:latin typeface="Cambria Math" panose="02040503050406030204" pitchFamily="18" charset="0"/>
                        </a:rPr>
                        <m:t>=</m:t>
                      </m:r>
                      <m:f>
                        <m:fPr>
                          <m:ctrlPr>
                            <a:rPr lang="en-US" sz="2000" i="1">
                              <a:solidFill>
                                <a:prstClr val="black"/>
                              </a:solidFill>
                              <a:latin typeface="Cambria Math" panose="02040503050406030204" pitchFamily="18" charset="0"/>
                            </a:rPr>
                          </m:ctrlPr>
                        </m:fPr>
                        <m:num>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𝑞</m:t>
                              </m:r>
                            </m:e>
                            <m:sub>
                              <m:r>
                                <a:rPr lang="en-US" sz="2000">
                                  <a:solidFill>
                                    <a:prstClr val="black"/>
                                  </a:solidFill>
                                  <a:latin typeface="Cambria Math" panose="02040503050406030204" pitchFamily="18" charset="0"/>
                                </a:rPr>
                                <m:t>1</m:t>
                              </m:r>
                            </m:sub>
                          </m:sSub>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𝑞</m:t>
                              </m:r>
                            </m:e>
                            <m:sub>
                              <m:r>
                                <a:rPr lang="en-US" sz="2000">
                                  <a:solidFill>
                                    <a:prstClr val="black"/>
                                  </a:solidFill>
                                  <a:latin typeface="Cambria Math" panose="02040503050406030204" pitchFamily="18" charset="0"/>
                                </a:rPr>
                                <m:t>2</m:t>
                              </m:r>
                            </m:sub>
                          </m:sSub>
                        </m:num>
                        <m:den>
                          <m:r>
                            <a:rPr lang="en-US" sz="2000">
                              <a:solidFill>
                                <a:prstClr val="black"/>
                              </a:solidFill>
                              <a:latin typeface="Cambria Math" panose="02040503050406030204" pitchFamily="18" charset="0"/>
                            </a:rPr>
                            <m:t>4</m:t>
                          </m:r>
                          <m:r>
                            <a:rPr lang="en-US" sz="2000" i="1">
                              <a:solidFill>
                                <a:prstClr val="black"/>
                              </a:solidFill>
                              <a:latin typeface="Cambria Math" panose="02040503050406030204" pitchFamily="18" charset="0"/>
                            </a:rPr>
                            <m:t>𝜋</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𝜖</m:t>
                              </m:r>
                            </m:e>
                            <m:sub>
                              <m:r>
                                <a:rPr lang="en-US" sz="2000">
                                  <a:solidFill>
                                    <a:prstClr val="black"/>
                                  </a:solidFill>
                                  <a:latin typeface="Cambria Math" panose="02040503050406030204" pitchFamily="18" charset="0"/>
                                </a:rPr>
                                <m:t>0</m:t>
                              </m:r>
                            </m:sub>
                          </m:sSub>
                          <m:r>
                            <a:rPr lang="en-US" sz="2000" i="1">
                              <a:solidFill>
                                <a:prstClr val="black"/>
                              </a:solidFill>
                              <a:latin typeface="Cambria Math" panose="02040503050406030204" pitchFamily="18" charset="0"/>
                            </a:rPr>
                            <m:t>𝑟</m:t>
                          </m:r>
                        </m:den>
                      </m:f>
                    </m:oMath>
                  </m:oMathPara>
                </a14:m>
                <a:endParaRPr lang="en-US" dirty="0"/>
              </a:p>
            </p:txBody>
          </p:sp>
        </mc:Choice>
        <mc:Fallback xmlns="">
          <p:sp>
            <p:nvSpPr>
              <p:cNvPr id="16" name="Rectangle 15">
                <a:extLst>
                  <a:ext uri="{FF2B5EF4-FFF2-40B4-BE49-F238E27FC236}">
                    <a16:creationId xmlns:a16="http://schemas.microsoft.com/office/drawing/2014/main" id="{4883D965-D18E-415F-929B-2C89E6B6DBD0}"/>
                  </a:ext>
                </a:extLst>
              </p:cNvPr>
              <p:cNvSpPr>
                <a:spLocks noRot="1" noChangeAspect="1" noMove="1" noResize="1" noEditPoints="1" noAdjustHandles="1" noChangeArrowheads="1" noChangeShapeType="1" noTextEdit="1"/>
              </p:cNvSpPr>
              <p:nvPr/>
            </p:nvSpPr>
            <p:spPr>
              <a:xfrm>
                <a:off x="3502475" y="5173775"/>
                <a:ext cx="1429559" cy="671659"/>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00FA229D-5D61-4E6D-BFC5-9F57EAC56CC9}"/>
                  </a:ext>
                </a:extLst>
              </p:cNvPr>
              <p:cNvSpPr/>
              <p:nvPr/>
            </p:nvSpPr>
            <p:spPr>
              <a:xfrm>
                <a:off x="2491530" y="4098780"/>
                <a:ext cx="114197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solidFill>
                            <a:prstClr val="black"/>
                          </a:solidFill>
                          <a:latin typeface="Cambria Math" panose="02040503050406030204" pitchFamily="18" charset="0"/>
                        </a:rPr>
                        <m:t>𝑊</m:t>
                      </m:r>
                      <m:r>
                        <a:rPr lang="en-US" sz="2000">
                          <a:solidFill>
                            <a:prstClr val="black"/>
                          </a:solidFill>
                          <a:latin typeface="Cambria Math" panose="02040503050406030204" pitchFamily="18" charset="0"/>
                        </a:rPr>
                        <m:t>=</m:t>
                      </m:r>
                      <m:r>
                        <a:rPr lang="en-US" sz="2000" i="1">
                          <a:solidFill>
                            <a:prstClr val="black"/>
                          </a:solidFill>
                          <a:latin typeface="Cambria Math" panose="02040503050406030204" pitchFamily="18" charset="0"/>
                        </a:rPr>
                        <m:t>𝑞𝑉</m:t>
                      </m:r>
                    </m:oMath>
                  </m:oMathPara>
                </a14:m>
                <a:endParaRPr lang="en-US" dirty="0"/>
              </a:p>
            </p:txBody>
          </p:sp>
        </mc:Choice>
        <mc:Fallback xmlns="">
          <p:sp>
            <p:nvSpPr>
              <p:cNvPr id="17" name="Rectangle 16">
                <a:extLst>
                  <a:ext uri="{FF2B5EF4-FFF2-40B4-BE49-F238E27FC236}">
                    <a16:creationId xmlns:a16="http://schemas.microsoft.com/office/drawing/2014/main" id="{00FA229D-5D61-4E6D-BFC5-9F57EAC56CC9}"/>
                  </a:ext>
                </a:extLst>
              </p:cNvPr>
              <p:cNvSpPr>
                <a:spLocks noRot="1" noChangeAspect="1" noMove="1" noResize="1" noEditPoints="1" noAdjustHandles="1" noChangeArrowheads="1" noChangeShapeType="1" noTextEdit="1"/>
              </p:cNvSpPr>
              <p:nvPr/>
            </p:nvSpPr>
            <p:spPr>
              <a:xfrm>
                <a:off x="2491530" y="4098780"/>
                <a:ext cx="1141979" cy="400110"/>
              </a:xfrm>
              <a:prstGeom prst="rect">
                <a:avLst/>
              </a:prstGeom>
              <a:blipFill>
                <a:blip r:embed="rId11"/>
                <a:stretch>
                  <a:fillRect b="-15152"/>
                </a:stretch>
              </a:blipFill>
            </p:spPr>
            <p:txBody>
              <a:bodyPr/>
              <a:lstStyle/>
              <a:p>
                <a:r>
                  <a:rPr lang="en-US">
                    <a:noFill/>
                  </a:rPr>
                  <a:t> </a:t>
                </a:r>
              </a:p>
            </p:txBody>
          </p:sp>
        </mc:Fallback>
      </mc:AlternateContent>
    </p:spTree>
    <p:extLst>
      <p:ext uri="{BB962C8B-B14F-4D97-AF65-F5344CB8AC3E}">
        <p14:creationId xmlns:p14="http://schemas.microsoft.com/office/powerpoint/2010/main" val="3171573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0" grpId="0"/>
      <p:bldP spid="11" grpId="0"/>
      <p:bldP spid="12" grpId="0"/>
      <p:bldP spid="15" grpId="0"/>
      <p:bldP spid="16" grpId="0"/>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8</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487F2406-70BD-4EE7-A55C-BB33CFB09CE2}"/>
                  </a:ext>
                </a:extLst>
              </p:cNvPr>
              <p:cNvSpPr/>
              <p:nvPr/>
            </p:nvSpPr>
            <p:spPr>
              <a:xfrm>
                <a:off x="0" y="822442"/>
                <a:ext cx="8785269" cy="4108817"/>
              </a:xfrm>
              <a:prstGeom prst="rect">
                <a:avLst/>
              </a:prstGeom>
            </p:spPr>
            <p:txBody>
              <a:bodyPr wrap="square">
                <a:spAutoFit/>
              </a:bodyPr>
              <a:lstStyle/>
              <a:p>
                <a:pPr marL="457200" indent="-457200" algn="just">
                  <a:spcBef>
                    <a:spcPts val="900"/>
                  </a:spcBef>
                  <a:spcAft>
                    <a:spcPts val="900"/>
                  </a:spcAft>
                  <a:buAutoNum type="alphaLcParenBoth"/>
                </a:pPr>
                <a:r>
                  <a:rPr lang="en-US" sz="2400" dirty="0">
                    <a:latin typeface="Times New Roman" panose="02020603050405020304" pitchFamily="18" charset="0"/>
                    <a:ea typeface="Aptos"/>
                    <a:cs typeface="Times New Roman" panose="02020603050405020304" pitchFamily="18" charset="0"/>
                  </a:rPr>
                  <a:t>Derive the relationship between electric potential </a:t>
                </a:r>
                <a14:m>
                  <m:oMath xmlns:m="http://schemas.openxmlformats.org/officeDocument/2006/math">
                    <m:r>
                      <a:rPr lang="en-US" sz="2400" b="0" i="1">
                        <a:latin typeface="Cambria Math" panose="02040503050406030204" pitchFamily="18" charset="0"/>
                        <a:ea typeface="Aptos"/>
                        <a:cs typeface="Times New Roman" panose="02020603050405020304" pitchFamily="18" charset="0"/>
                      </a:rPr>
                      <m:t>𝑉</m:t>
                    </m:r>
                  </m:oMath>
                </a14:m>
                <a:r>
                  <a:rPr lang="en-US" sz="2400" dirty="0">
                    <a:latin typeface="Times New Roman" panose="02020603050405020304" pitchFamily="18" charset="0"/>
                    <a:ea typeface="Aptos"/>
                    <a:cs typeface="Times New Roman" panose="02020603050405020304" pitchFamily="18" charset="0"/>
                  </a:rPr>
                  <a:t> and electric field </a:t>
                </a:r>
                <a14:m>
                  <m:oMath xmlns:m="http://schemas.openxmlformats.org/officeDocument/2006/math">
                    <m:r>
                      <a:rPr lang="en-US" sz="2400" b="0" i="1">
                        <a:latin typeface="Cambria Math" panose="02040503050406030204" pitchFamily="18" charset="0"/>
                        <a:ea typeface="Aptos"/>
                        <a:cs typeface="Times New Roman" panose="02020603050405020304" pitchFamily="18" charset="0"/>
                      </a:rPr>
                      <m:t>𝐸</m:t>
                    </m:r>
                  </m:oMath>
                </a14:m>
                <a:r>
                  <a:rPr lang="en-US" sz="2400" dirty="0">
                    <a:latin typeface="Times New Roman" panose="02020603050405020304" pitchFamily="18" charset="0"/>
                    <a:ea typeface="Aptos"/>
                    <a:cs typeface="Times New Roman" panose="02020603050405020304" pitchFamily="18" charset="0"/>
                  </a:rPr>
                  <a:t>.</a:t>
                </a:r>
              </a:p>
              <a:p>
                <a:pPr marL="457200" indent="-457200" algn="just">
                  <a:spcBef>
                    <a:spcPts val="900"/>
                  </a:spcBef>
                  <a:spcAft>
                    <a:spcPts val="900"/>
                  </a:spcAft>
                  <a:buAutoNum type="alphaLcParenBoth"/>
                </a:pPr>
                <a:r>
                  <a:rPr lang="en-US" sz="2400" dirty="0">
                    <a:latin typeface="Times New Roman" panose="02020603050405020304" pitchFamily="18" charset="0"/>
                    <a:ea typeface="Aptos"/>
                    <a:cs typeface="Times New Roman" panose="02020603050405020304" pitchFamily="18" charset="0"/>
                  </a:rPr>
                  <a:t> Explain how the electric field can be calculated from the electric potential using the concept of the gradient.</a:t>
                </a:r>
              </a:p>
              <a:p>
                <a:pPr marL="457200" indent="-457200" algn="just">
                  <a:spcBef>
                    <a:spcPts val="900"/>
                  </a:spcBef>
                  <a:spcAft>
                    <a:spcPts val="900"/>
                  </a:spcAft>
                  <a:buAutoNum type="alphaLcParenBoth"/>
                </a:pPr>
                <a:r>
                  <a:rPr lang="en-US" sz="2400" dirty="0">
                    <a:latin typeface="Times New Roman" panose="02020603050405020304" pitchFamily="18" charset="0"/>
                    <a:ea typeface="Aptos"/>
                    <a:cs typeface="Times New Roman" panose="02020603050405020304" pitchFamily="18" charset="0"/>
                  </a:rPr>
                  <a:t> Calculate the electric field at a point where the electric potential is given by </a:t>
                </a:r>
                <a14:m>
                  <m:oMath xmlns:m="http://schemas.openxmlformats.org/officeDocument/2006/math">
                    <m:r>
                      <a:rPr lang="en-US" sz="2400" b="0" i="1">
                        <a:latin typeface="Cambria Math" panose="02040503050406030204" pitchFamily="18" charset="0"/>
                        <a:ea typeface="Aptos"/>
                        <a:cs typeface="Times New Roman" panose="02020603050405020304" pitchFamily="18" charset="0"/>
                      </a:rPr>
                      <m:t>𝑉</m:t>
                    </m:r>
                    <m:d>
                      <m:dPr>
                        <m:ctrlPr>
                          <a:rPr lang="en-US" sz="2400" i="1">
                            <a:latin typeface="Cambria Math" panose="02040503050406030204" pitchFamily="18" charset="0"/>
                            <a:ea typeface="Aptos"/>
                            <a:cs typeface="Times New Roman" panose="02020603050405020304" pitchFamily="18" charset="0"/>
                          </a:rPr>
                        </m:ctrlPr>
                      </m:dPr>
                      <m:e>
                        <m:r>
                          <a:rPr lang="en-US" sz="2400" b="0" i="1">
                            <a:latin typeface="Cambria Math" panose="02040503050406030204" pitchFamily="18" charset="0"/>
                            <a:ea typeface="Aptos"/>
                            <a:cs typeface="Times New Roman" panose="02020603050405020304" pitchFamily="18" charset="0"/>
                          </a:rPr>
                          <m:t>𝑥</m:t>
                        </m:r>
                      </m:e>
                    </m:d>
                    <m:r>
                      <a:rPr lang="en-US" sz="2400" b="0">
                        <a:latin typeface="Cambria Math" panose="02040503050406030204" pitchFamily="18" charset="0"/>
                        <a:ea typeface="Aptos"/>
                        <a:cs typeface="Times New Roman" panose="02020603050405020304" pitchFamily="18" charset="0"/>
                      </a:rPr>
                      <m:t>=</m:t>
                    </m:r>
                    <m:r>
                      <a:rPr lang="en-US" sz="2400" b="0" i="1">
                        <a:latin typeface="Cambria Math" panose="02040503050406030204" pitchFamily="18" charset="0"/>
                        <a:ea typeface="Aptos"/>
                        <a:cs typeface="Times New Roman" panose="02020603050405020304" pitchFamily="18" charset="0"/>
                      </a:rPr>
                      <m:t>5</m:t>
                    </m:r>
                    <m:sSup>
                      <m:sSupPr>
                        <m:ctrlPr>
                          <a:rPr lang="en-US" sz="2400" i="1">
                            <a:latin typeface="Cambria Math" panose="02040503050406030204" pitchFamily="18" charset="0"/>
                            <a:ea typeface="Aptos"/>
                            <a:cs typeface="Times New Roman" panose="02020603050405020304" pitchFamily="18" charset="0"/>
                          </a:rPr>
                        </m:ctrlPr>
                      </m:sSupPr>
                      <m:e>
                        <m:r>
                          <a:rPr lang="en-US" sz="2400" b="0" i="1">
                            <a:latin typeface="Cambria Math" panose="02040503050406030204" pitchFamily="18" charset="0"/>
                            <a:ea typeface="Aptos"/>
                            <a:cs typeface="Times New Roman" panose="02020603050405020304" pitchFamily="18" charset="0"/>
                          </a:rPr>
                          <m:t>𝑥</m:t>
                        </m:r>
                      </m:e>
                      <m:sup>
                        <m:r>
                          <a:rPr lang="en-US" sz="2400" b="0" i="1">
                            <a:latin typeface="Cambria Math" panose="02040503050406030204" pitchFamily="18" charset="0"/>
                            <a:ea typeface="Aptos"/>
                            <a:cs typeface="Times New Roman" panose="02020603050405020304" pitchFamily="18" charset="0"/>
                          </a:rPr>
                          <m:t>2</m:t>
                        </m:r>
                      </m:sup>
                    </m:sSup>
                    <m:r>
                      <a:rPr lang="en-US" sz="2400" b="0">
                        <a:latin typeface="Cambria Math" panose="02040503050406030204" pitchFamily="18" charset="0"/>
                        <a:ea typeface="Aptos"/>
                        <a:cs typeface="Times New Roman" panose="02020603050405020304" pitchFamily="18" charset="0"/>
                      </a:rPr>
                      <m:t>+</m:t>
                    </m:r>
                    <m:r>
                      <a:rPr lang="en-US" sz="2400" b="0" i="1">
                        <a:latin typeface="Cambria Math" panose="02040503050406030204" pitchFamily="18" charset="0"/>
                        <a:ea typeface="Aptos"/>
                        <a:cs typeface="Times New Roman" panose="02020603050405020304" pitchFamily="18" charset="0"/>
                      </a:rPr>
                      <m:t>2</m:t>
                    </m:r>
                    <m:r>
                      <a:rPr lang="en-US" sz="2400" b="0" i="1">
                        <a:latin typeface="Cambria Math" panose="02040503050406030204" pitchFamily="18" charset="0"/>
                        <a:ea typeface="Aptos"/>
                        <a:cs typeface="Times New Roman" panose="02020603050405020304" pitchFamily="18" charset="0"/>
                      </a:rPr>
                      <m:t>𝑥</m:t>
                    </m:r>
                    <m:r>
                      <a:rPr lang="en-US" sz="2400" b="0" i="1">
                        <a:latin typeface="Cambria Math" panose="02040503050406030204" pitchFamily="18" charset="0"/>
                        <a:ea typeface="Aptos"/>
                        <a:cs typeface="Times New Roman" panose="02020603050405020304" pitchFamily="18" charset="0"/>
                      </a:rPr>
                      <m:t>−3 </m:t>
                    </m:r>
                  </m:oMath>
                </a14:m>
                <a:r>
                  <a:rPr lang="en-US" sz="2400" dirty="0">
                    <a:latin typeface="Times New Roman" panose="02020603050405020304" pitchFamily="18" charset="0"/>
                    <a:ea typeface="Aptos"/>
                    <a:cs typeface="Times New Roman" panose="02020603050405020304" pitchFamily="18" charset="0"/>
                  </a:rPr>
                  <a:t>V, where </a:t>
                </a:r>
                <a14:m>
                  <m:oMath xmlns:m="http://schemas.openxmlformats.org/officeDocument/2006/math">
                    <m:r>
                      <a:rPr lang="en-US" sz="2400" b="0" i="1">
                        <a:latin typeface="Cambria Math" panose="02040503050406030204" pitchFamily="18" charset="0"/>
                        <a:ea typeface="Aptos"/>
                        <a:cs typeface="Times New Roman" panose="02020603050405020304" pitchFamily="18" charset="0"/>
                      </a:rPr>
                      <m:t>𝑥</m:t>
                    </m:r>
                  </m:oMath>
                </a14:m>
                <a:r>
                  <a:rPr lang="en-US" sz="2400" dirty="0">
                    <a:latin typeface="Times New Roman" panose="02020603050405020304" pitchFamily="18" charset="0"/>
                    <a:ea typeface="Aptos"/>
                    <a:cs typeface="Times New Roman" panose="02020603050405020304" pitchFamily="18" charset="0"/>
                  </a:rPr>
                  <a:t> is in meters. </a:t>
                </a:r>
              </a:p>
              <a:p>
                <a:pPr marL="457200" indent="-457200" algn="just">
                  <a:spcBef>
                    <a:spcPts val="900"/>
                  </a:spcBef>
                  <a:spcAft>
                    <a:spcPts val="900"/>
                  </a:spcAft>
                  <a:buAutoNum type="alphaLcParenBoth"/>
                </a:pPr>
                <a:r>
                  <a:rPr lang="en-US" sz="2400" dirty="0">
                    <a:latin typeface="Times New Roman" panose="02020603050405020304" pitchFamily="18" charset="0"/>
                    <a:ea typeface="Aptos"/>
                    <a:cs typeface="Times New Roman" panose="02020603050405020304" pitchFamily="18" charset="0"/>
                  </a:rPr>
                  <a:t> If the electric field in a region is given by </a:t>
                </a:r>
                <a14:m>
                  <m:oMath xmlns:m="http://schemas.openxmlformats.org/officeDocument/2006/math">
                    <m:r>
                      <a:rPr lang="en-US" sz="2400" b="0" i="1">
                        <a:latin typeface="Cambria Math" panose="02040503050406030204" pitchFamily="18" charset="0"/>
                        <a:ea typeface="Aptos"/>
                        <a:cs typeface="Times New Roman" panose="02020603050405020304" pitchFamily="18" charset="0"/>
                      </a:rPr>
                      <m:t>𝐸</m:t>
                    </m:r>
                    <m:r>
                      <a:rPr lang="en-US" sz="2400" b="0">
                        <a:latin typeface="Cambria Math" panose="02040503050406030204" pitchFamily="18" charset="0"/>
                        <a:ea typeface="Aptos"/>
                        <a:cs typeface="Times New Roman" panose="02020603050405020304" pitchFamily="18" charset="0"/>
                      </a:rPr>
                      <m:t>=</m:t>
                    </m:r>
                    <m:r>
                      <a:rPr lang="en-US" sz="2400" b="0" i="1" smtClean="0">
                        <a:solidFill>
                          <a:srgbClr val="7030A0"/>
                        </a:solidFill>
                        <a:latin typeface="Cambria Math" panose="02040503050406030204" pitchFamily="18" charset="0"/>
                        <a:ea typeface="Aptos"/>
                        <a:cs typeface="Times New Roman" panose="02020603050405020304" pitchFamily="18" charset="0"/>
                      </a:rPr>
                      <m:t>−5</m:t>
                    </m:r>
                    <m:r>
                      <a:rPr lang="en-US" sz="2400" b="0" i="1" smtClean="0">
                        <a:solidFill>
                          <a:srgbClr val="7030A0"/>
                        </a:solidFill>
                        <a:latin typeface="Cambria Math" panose="02040503050406030204" pitchFamily="18" charset="0"/>
                        <a:ea typeface="Aptos"/>
                        <a:cs typeface="Times New Roman" panose="02020603050405020304" pitchFamily="18" charset="0"/>
                      </a:rPr>
                      <m:t>𝑥</m:t>
                    </m:r>
                    <m:r>
                      <a:rPr lang="en-US" sz="2400" b="0" i="1">
                        <a:latin typeface="Cambria Math" panose="02040503050406030204" pitchFamily="18" charset="0"/>
                        <a:ea typeface="Aptos"/>
                        <a:cs typeface="Times New Roman" panose="02020603050405020304" pitchFamily="18" charset="0"/>
                      </a:rPr>
                      <m:t> </m:t>
                    </m:r>
                  </m:oMath>
                </a14:m>
                <a:r>
                  <a:rPr lang="en-US" sz="2400" dirty="0">
                    <a:latin typeface="Times New Roman" panose="02020603050405020304" pitchFamily="18" charset="0"/>
                    <a:ea typeface="Aptos"/>
                    <a:cs typeface="Times New Roman" panose="02020603050405020304" pitchFamily="18" charset="0"/>
                  </a:rPr>
                  <a:t>N/C, find the potential difference between two points separated by 2 m along the x-axis. </a:t>
                </a:r>
              </a:p>
            </p:txBody>
          </p:sp>
        </mc:Choice>
        <mc:Fallback xmlns="">
          <p:sp>
            <p:nvSpPr>
              <p:cNvPr id="4" name="Rectangle 3">
                <a:extLst>
                  <a:ext uri="{FF2B5EF4-FFF2-40B4-BE49-F238E27FC236}">
                    <a16:creationId xmlns:a16="http://schemas.microsoft.com/office/drawing/2014/main" id="{487F2406-70BD-4EE7-A55C-BB33CFB09CE2}"/>
                  </a:ext>
                </a:extLst>
              </p:cNvPr>
              <p:cNvSpPr>
                <a:spLocks noRot="1" noChangeAspect="1" noMove="1" noResize="1" noEditPoints="1" noAdjustHandles="1" noChangeArrowheads="1" noChangeShapeType="1" noTextEdit="1"/>
              </p:cNvSpPr>
              <p:nvPr/>
            </p:nvSpPr>
            <p:spPr>
              <a:xfrm>
                <a:off x="0" y="822442"/>
                <a:ext cx="8785269" cy="4108817"/>
              </a:xfrm>
              <a:prstGeom prst="rect">
                <a:avLst/>
              </a:prstGeom>
              <a:blipFill>
                <a:blip r:embed="rId2"/>
                <a:stretch>
                  <a:fillRect l="-902" t="-1187" r="-1041" b="-2522"/>
                </a:stretch>
              </a:blipFill>
            </p:spPr>
            <p:txBody>
              <a:bodyPr/>
              <a:lstStyle/>
              <a:p>
                <a:r>
                  <a:rPr lang="en-US">
                    <a:noFill/>
                  </a:rPr>
                  <a:t> </a:t>
                </a:r>
              </a:p>
            </p:txBody>
          </p:sp>
        </mc:Fallback>
      </mc:AlternateContent>
    </p:spTree>
    <p:extLst>
      <p:ext uri="{BB962C8B-B14F-4D97-AF65-F5344CB8AC3E}">
        <p14:creationId xmlns:p14="http://schemas.microsoft.com/office/powerpoint/2010/main" val="2340576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8: ANSWER</a:t>
            </a:r>
          </a:p>
        </p:txBody>
      </p:sp>
      <mc:AlternateContent xmlns:mc="http://schemas.openxmlformats.org/markup-compatibility/2006" xmlns:a14="http://schemas.microsoft.com/office/drawing/2010/main">
        <mc:Choice Requires="a14">
          <p:sp>
            <p:nvSpPr>
              <p:cNvPr id="4" name="Rectangle 18">
                <a:extLst>
                  <a:ext uri="{FF2B5EF4-FFF2-40B4-BE49-F238E27FC236}">
                    <a16:creationId xmlns:a16="http://schemas.microsoft.com/office/drawing/2014/main" id="{01CD3106-2451-4F8F-A781-1A337D83A97F}"/>
                  </a:ext>
                </a:extLst>
              </p:cNvPr>
              <p:cNvSpPr>
                <a:spLocks noChangeArrowheads="1"/>
              </p:cNvSpPr>
              <p:nvPr/>
            </p:nvSpPr>
            <p:spPr bwMode="auto">
              <a:xfrm>
                <a:off x="0" y="834217"/>
                <a:ext cx="4429387"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(a) </a:t>
                </a:r>
                <a:r>
                  <a:rPr lang="en-US" altLang="en-US" sz="2400" dirty="0">
                    <a:cs typeface="Times New Roman" panose="02020603050405020304" pitchFamily="18" charset="0"/>
                  </a:rPr>
                  <a:t>Relationship</a:t>
                </a:r>
                <a:r>
                  <a:rPr lang="en-US" sz="2400" dirty="0">
                    <a:ea typeface="Aptos"/>
                    <a:cs typeface="Times New Roman" panose="02020603050405020304" pitchFamily="18" charset="0"/>
                  </a:rPr>
                  <a:t> between </a:t>
                </a:r>
                <a14:m>
                  <m:oMath xmlns:m="http://schemas.openxmlformats.org/officeDocument/2006/math">
                    <m:r>
                      <a:rPr lang="en-US" sz="2400" b="0" i="1" smtClean="0">
                        <a:latin typeface="Cambria Math" panose="02040503050406030204" pitchFamily="18" charset="0"/>
                        <a:ea typeface="Aptos"/>
                        <a:cs typeface="Times New Roman" panose="02020603050405020304" pitchFamily="18" charset="0"/>
                      </a:rPr>
                      <m:t>𝑉</m:t>
                    </m:r>
                  </m:oMath>
                </a14:m>
                <a:r>
                  <a:rPr lang="en-US" sz="2400" dirty="0">
                    <a:ea typeface="Aptos"/>
                    <a:cs typeface="Times New Roman" panose="02020603050405020304" pitchFamily="18" charset="0"/>
                  </a:rPr>
                  <a:t> and </a:t>
                </a:r>
                <a14:m>
                  <m:oMath xmlns:m="http://schemas.openxmlformats.org/officeDocument/2006/math">
                    <m:r>
                      <a:rPr lang="en-US" sz="2400" b="0" i="1" smtClean="0">
                        <a:latin typeface="Cambria Math" panose="02040503050406030204" pitchFamily="18" charset="0"/>
                        <a:ea typeface="Aptos"/>
                        <a:cs typeface="Times New Roman" panose="02020603050405020304" pitchFamily="18" charset="0"/>
                      </a:rPr>
                      <m:t>𝐸</m:t>
                    </m:r>
                  </m:oMath>
                </a14:m>
                <a:endParaRPr kumimoji="0" lang="en-US" altLang="en-US" sz="2400" b="0" i="0" u="none" strike="noStrike" kern="0" cap="none" spc="0" normalizeH="0" baseline="0" noProof="0" dirty="0">
                  <a:ln>
                    <a:noFill/>
                  </a:ln>
                  <a:solidFill>
                    <a:srgbClr val="080800"/>
                  </a:solidFill>
                  <a:effectLst/>
                  <a:uLnTx/>
                  <a:uFillTx/>
                  <a:cs typeface="Times New Roman" panose="02020603050405020304" pitchFamily="18" charset="0"/>
                </a:endParaRPr>
              </a:p>
            </p:txBody>
          </p:sp>
        </mc:Choice>
        <mc:Fallback xmlns="">
          <p:sp>
            <p:nvSpPr>
              <p:cNvPr id="4" name="Rectangle 18">
                <a:extLst>
                  <a:ext uri="{FF2B5EF4-FFF2-40B4-BE49-F238E27FC236}">
                    <a16:creationId xmlns:a16="http://schemas.microsoft.com/office/drawing/2014/main" id="{01CD3106-2451-4F8F-A781-1A337D83A97F}"/>
                  </a:ext>
                </a:extLst>
              </p:cNvPr>
              <p:cNvSpPr>
                <a:spLocks noRot="1" noChangeAspect="1" noMove="1" noResize="1" noEditPoints="1" noAdjustHandles="1" noChangeArrowheads="1" noChangeShapeType="1" noTextEdit="1"/>
              </p:cNvSpPr>
              <p:nvPr/>
            </p:nvSpPr>
            <p:spPr bwMode="auto">
              <a:xfrm>
                <a:off x="0" y="834217"/>
                <a:ext cx="4429387" cy="461665"/>
              </a:xfrm>
              <a:prstGeom prst="rect">
                <a:avLst/>
              </a:prstGeom>
              <a:blipFill>
                <a:blip r:embed="rId2"/>
                <a:stretch>
                  <a:fillRect l="-2063" t="-10526" b="-28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23EE2DA8-E2BB-4695-8F0E-DC95540364A3}"/>
                  </a:ext>
                </a:extLst>
              </p:cNvPr>
              <p:cNvSpPr/>
              <p:nvPr/>
            </p:nvSpPr>
            <p:spPr>
              <a:xfrm>
                <a:off x="161488" y="1554718"/>
                <a:ext cx="8535798" cy="830997"/>
              </a:xfrm>
              <a:prstGeom prst="rect">
                <a:avLst/>
              </a:prstGeom>
            </p:spPr>
            <p:txBody>
              <a:bodyPr wrap="square">
                <a:spAutoFit/>
              </a:bodyPr>
              <a:lstStyle/>
              <a:p>
                <a:pPr algn="just"/>
                <a:r>
                  <a:rPr lang="en-US" sz="2400" dirty="0">
                    <a:latin typeface="Times New Roman" panose="02020603050405020304" pitchFamily="18" charset="0"/>
                    <a:ea typeface="Aptos"/>
                    <a:cs typeface="Times New Roman" panose="02020603050405020304" pitchFamily="18" charset="0"/>
                  </a:rPr>
                  <a:t>The electric field </a:t>
                </a:r>
                <a14:m>
                  <m:oMath xmlns:m="http://schemas.openxmlformats.org/officeDocument/2006/math">
                    <m:r>
                      <a:rPr lang="en-US" sz="2400" b="0" i="1">
                        <a:latin typeface="Cambria Math" panose="02040503050406030204" pitchFamily="18" charset="0"/>
                        <a:ea typeface="Aptos"/>
                        <a:cs typeface="Times New Roman" panose="02020603050405020304" pitchFamily="18" charset="0"/>
                      </a:rPr>
                      <m:t>𝐸</m:t>
                    </m:r>
                  </m:oMath>
                </a14:m>
                <a:r>
                  <a:rPr lang="en-US" sz="2400" dirty="0">
                    <a:latin typeface="Times New Roman" panose="02020603050405020304" pitchFamily="18" charset="0"/>
                    <a:ea typeface="Aptos"/>
                    <a:cs typeface="Times New Roman" panose="02020603050405020304" pitchFamily="18" charset="0"/>
                  </a:rPr>
                  <a:t> is related to the electric potential </a:t>
                </a:r>
                <a14:m>
                  <m:oMath xmlns:m="http://schemas.openxmlformats.org/officeDocument/2006/math">
                    <m:r>
                      <a:rPr lang="en-US" sz="2400" i="1">
                        <a:latin typeface="Cambria Math" panose="02040503050406030204" pitchFamily="18" charset="0"/>
                        <a:ea typeface="Aptos"/>
                        <a:cs typeface="Times New Roman" panose="02020603050405020304" pitchFamily="18" charset="0"/>
                      </a:rPr>
                      <m:t>𝑉</m:t>
                    </m:r>
                  </m:oMath>
                </a14:m>
                <a:r>
                  <a:rPr lang="en-US" sz="2400" dirty="0">
                    <a:latin typeface="Times New Roman" panose="02020603050405020304" pitchFamily="18" charset="0"/>
                    <a:ea typeface="Aptos"/>
                    <a:cs typeface="Times New Roman" panose="02020603050405020304" pitchFamily="18" charset="0"/>
                  </a:rPr>
                  <a:t> by the negative gradient of </a:t>
                </a:r>
                <a14:m>
                  <m:oMath xmlns:m="http://schemas.openxmlformats.org/officeDocument/2006/math">
                    <m:r>
                      <a:rPr lang="en-US" sz="2400" i="1">
                        <a:latin typeface="Cambria Math" panose="02040503050406030204" pitchFamily="18" charset="0"/>
                        <a:ea typeface="Aptos"/>
                        <a:cs typeface="Times New Roman" panose="02020603050405020304" pitchFamily="18" charset="0"/>
                      </a:rPr>
                      <m:t>𝑉</m:t>
                    </m:r>
                  </m:oMath>
                </a14:m>
                <a:r>
                  <a:rPr lang="en-US" sz="2400" dirty="0">
                    <a:latin typeface="Times New Roman" panose="02020603050405020304" pitchFamily="18" charset="0"/>
                    <a:ea typeface="Aptos"/>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23EE2DA8-E2BB-4695-8F0E-DC95540364A3}"/>
                  </a:ext>
                </a:extLst>
              </p:cNvPr>
              <p:cNvSpPr>
                <a:spLocks noRot="1" noChangeAspect="1" noMove="1" noResize="1" noEditPoints="1" noAdjustHandles="1" noChangeArrowheads="1" noChangeShapeType="1" noTextEdit="1"/>
              </p:cNvSpPr>
              <p:nvPr/>
            </p:nvSpPr>
            <p:spPr>
              <a:xfrm>
                <a:off x="161488" y="1554718"/>
                <a:ext cx="8535798" cy="830997"/>
              </a:xfrm>
              <a:prstGeom prst="rect">
                <a:avLst/>
              </a:prstGeom>
              <a:blipFill>
                <a:blip r:embed="rId3"/>
                <a:stretch>
                  <a:fillRect l="-1071" t="-5882" r="-1071"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5377BAAA-187C-47F4-85D7-2837D29F3C04}"/>
                  </a:ext>
                </a:extLst>
              </p:cNvPr>
              <p:cNvSpPr/>
              <p:nvPr/>
            </p:nvSpPr>
            <p:spPr>
              <a:xfrm>
                <a:off x="3351024" y="2782331"/>
                <a:ext cx="1407437" cy="6767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i="1">
                              <a:latin typeface="Cambria Math" panose="02040503050406030204" pitchFamily="18" charset="0"/>
                            </a:rPr>
                            <m:t>𝑥</m:t>
                          </m:r>
                        </m:sub>
                      </m:sSub>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𝑑𝑉</m:t>
                          </m:r>
                        </m:num>
                        <m:den>
                          <m:r>
                            <a:rPr lang="en-US" sz="2000" i="1">
                              <a:latin typeface="Cambria Math" panose="02040503050406030204" pitchFamily="18" charset="0"/>
                            </a:rPr>
                            <m:t>𝑑𝑥</m:t>
                          </m:r>
                        </m:den>
                      </m:f>
                    </m:oMath>
                  </m:oMathPara>
                </a14:m>
                <a:endParaRPr lang="en-US" sz="2000" dirty="0"/>
              </a:p>
            </p:txBody>
          </p:sp>
        </mc:Choice>
        <mc:Fallback xmlns="">
          <p:sp>
            <p:nvSpPr>
              <p:cNvPr id="8" name="Rectangle 7">
                <a:extLst>
                  <a:ext uri="{FF2B5EF4-FFF2-40B4-BE49-F238E27FC236}">
                    <a16:creationId xmlns:a16="http://schemas.microsoft.com/office/drawing/2014/main" id="{5377BAAA-187C-47F4-85D7-2837D29F3C04}"/>
                  </a:ext>
                </a:extLst>
              </p:cNvPr>
              <p:cNvSpPr>
                <a:spLocks noRot="1" noChangeAspect="1" noMove="1" noResize="1" noEditPoints="1" noAdjustHandles="1" noChangeArrowheads="1" noChangeShapeType="1" noTextEdit="1"/>
              </p:cNvSpPr>
              <p:nvPr/>
            </p:nvSpPr>
            <p:spPr>
              <a:xfrm>
                <a:off x="3351024" y="2782331"/>
                <a:ext cx="1407437" cy="67672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18">
                <a:extLst>
                  <a:ext uri="{FF2B5EF4-FFF2-40B4-BE49-F238E27FC236}">
                    <a16:creationId xmlns:a16="http://schemas.microsoft.com/office/drawing/2014/main" id="{0DD21E2C-64FE-45B6-965E-80DC943CB243}"/>
                  </a:ext>
                </a:extLst>
              </p:cNvPr>
              <p:cNvSpPr>
                <a:spLocks noChangeArrowheads="1"/>
              </p:cNvSpPr>
              <p:nvPr/>
            </p:nvSpPr>
            <p:spPr bwMode="auto">
              <a:xfrm>
                <a:off x="-64983" y="4390509"/>
                <a:ext cx="3137484"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(b) </a:t>
                </a:r>
                <a:r>
                  <a:rPr lang="en-US" sz="2400" dirty="0">
                    <a:latin typeface="Aptos"/>
                    <a:ea typeface="Aptos"/>
                    <a:cs typeface="Times New Roman" panose="02020603050405020304" pitchFamily="18" charset="0"/>
                  </a:rPr>
                  <a:t>The electric field </a:t>
                </a:r>
                <a14:m>
                  <m:oMath xmlns:m="http://schemas.openxmlformats.org/officeDocument/2006/math">
                    <m:r>
                      <a:rPr lang="en-US" sz="2400" b="0" i="1" smtClean="0">
                        <a:latin typeface="Cambria Math" panose="02040503050406030204" pitchFamily="18" charset="0"/>
                        <a:ea typeface="Aptos"/>
                        <a:cs typeface="Times New Roman" panose="02020603050405020304" pitchFamily="18" charset="0"/>
                      </a:rPr>
                      <m:t>𝐸</m:t>
                    </m:r>
                  </m:oMath>
                </a14:m>
                <a:endParaRPr kumimoji="0" lang="en-US" altLang="en-US" sz="2400" b="0" i="0" u="none" strike="noStrike" kern="0" cap="none" spc="0" normalizeH="0" baseline="0" noProof="0" dirty="0">
                  <a:ln>
                    <a:noFill/>
                  </a:ln>
                  <a:solidFill>
                    <a:srgbClr val="080800"/>
                  </a:solidFill>
                  <a:effectLst/>
                  <a:uLnTx/>
                  <a:uFillTx/>
                  <a:cs typeface="Times New Roman" panose="02020603050405020304" pitchFamily="18" charset="0"/>
                </a:endParaRPr>
              </a:p>
            </p:txBody>
          </p:sp>
        </mc:Choice>
        <mc:Fallback xmlns="">
          <p:sp>
            <p:nvSpPr>
              <p:cNvPr id="10" name="Rectangle 18">
                <a:extLst>
                  <a:ext uri="{FF2B5EF4-FFF2-40B4-BE49-F238E27FC236}">
                    <a16:creationId xmlns:a16="http://schemas.microsoft.com/office/drawing/2014/main" id="{0DD21E2C-64FE-45B6-965E-80DC943CB243}"/>
                  </a:ext>
                </a:extLst>
              </p:cNvPr>
              <p:cNvSpPr>
                <a:spLocks noRot="1" noChangeAspect="1" noMove="1" noResize="1" noEditPoints="1" noAdjustHandles="1" noChangeArrowheads="1" noChangeShapeType="1" noTextEdit="1"/>
              </p:cNvSpPr>
              <p:nvPr/>
            </p:nvSpPr>
            <p:spPr bwMode="auto">
              <a:xfrm>
                <a:off x="-64983" y="4390509"/>
                <a:ext cx="3137484" cy="461665"/>
              </a:xfrm>
              <a:prstGeom prst="rect">
                <a:avLst/>
              </a:prstGeom>
              <a:blipFill>
                <a:blip r:embed="rId6"/>
                <a:stretch>
                  <a:fillRect l="-2913" t="-11842" b="-28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37BB24EC-7EF5-46E8-9C76-68EBA7D460D3}"/>
                  </a:ext>
                </a:extLst>
              </p:cNvPr>
              <p:cNvSpPr/>
              <p:nvPr/>
            </p:nvSpPr>
            <p:spPr>
              <a:xfrm>
                <a:off x="608202" y="5013177"/>
                <a:ext cx="8535798" cy="1200329"/>
              </a:xfrm>
              <a:prstGeom prst="rect">
                <a:avLst/>
              </a:prstGeom>
            </p:spPr>
            <p:txBody>
              <a:bodyPr wrap="square">
                <a:spAutoFit/>
              </a:bodyPr>
              <a:lstStyle/>
              <a:p>
                <a:r>
                  <a:rPr lang="en-US" sz="2400" dirty="0">
                    <a:latin typeface="Times New Roman" panose="02020603050405020304" pitchFamily="18" charset="0"/>
                    <a:ea typeface="Aptos"/>
                    <a:cs typeface="Times New Roman" panose="02020603050405020304" pitchFamily="18" charset="0"/>
                  </a:rPr>
                  <a:t>The electric field </a:t>
                </a:r>
                <a14:m>
                  <m:oMath xmlns:m="http://schemas.openxmlformats.org/officeDocument/2006/math">
                    <m:r>
                      <a:rPr lang="en-US" sz="2400" b="0" i="1">
                        <a:latin typeface="Cambria Math" panose="02040503050406030204" pitchFamily="18" charset="0"/>
                        <a:ea typeface="Aptos"/>
                        <a:cs typeface="Times New Roman" panose="02020603050405020304" pitchFamily="18" charset="0"/>
                      </a:rPr>
                      <m:t>𝐸</m:t>
                    </m:r>
                  </m:oMath>
                </a14:m>
                <a:r>
                  <a:rPr lang="en-US" sz="2400" dirty="0">
                    <a:latin typeface="Times New Roman" panose="02020603050405020304" pitchFamily="18" charset="0"/>
                    <a:ea typeface="Aptos"/>
                    <a:cs typeface="Times New Roman" panose="02020603050405020304" pitchFamily="18" charset="0"/>
                  </a:rPr>
                  <a:t> at a point is the (negative) rate of change of the electric potential with respect to position. It points in the direction of the greatest decrease of potential.</a:t>
                </a:r>
                <a:endParaRPr lang="en-US" sz="2400" dirty="0">
                  <a:latin typeface="Times New Roman" panose="02020603050405020304" pitchFamily="18" charset="0"/>
                  <a:cs typeface="Times New Roman" panose="02020603050405020304" pitchFamily="18" charset="0"/>
                </a:endParaRPr>
              </a:p>
            </p:txBody>
          </p:sp>
        </mc:Choice>
        <mc:Fallback xmlns="">
          <p:sp>
            <p:nvSpPr>
              <p:cNvPr id="11" name="Rectangle 10">
                <a:extLst>
                  <a:ext uri="{FF2B5EF4-FFF2-40B4-BE49-F238E27FC236}">
                    <a16:creationId xmlns:a16="http://schemas.microsoft.com/office/drawing/2014/main" id="{37BB24EC-7EF5-46E8-9C76-68EBA7D460D3}"/>
                  </a:ext>
                </a:extLst>
              </p:cNvPr>
              <p:cNvSpPr>
                <a:spLocks noRot="1" noChangeAspect="1" noMove="1" noResize="1" noEditPoints="1" noAdjustHandles="1" noChangeArrowheads="1" noChangeShapeType="1" noTextEdit="1"/>
              </p:cNvSpPr>
              <p:nvPr/>
            </p:nvSpPr>
            <p:spPr>
              <a:xfrm>
                <a:off x="608202" y="5013177"/>
                <a:ext cx="8535798" cy="1200329"/>
              </a:xfrm>
              <a:prstGeom prst="rect">
                <a:avLst/>
              </a:prstGeom>
              <a:blipFill>
                <a:blip r:embed="rId7"/>
                <a:stretch>
                  <a:fillRect l="-1190" t="-4167" b="-11458"/>
                </a:stretch>
              </a:blipFill>
            </p:spPr>
            <p:txBody>
              <a:bodyPr/>
              <a:lstStyle/>
              <a:p>
                <a:r>
                  <a:rPr lang="en-US">
                    <a:noFill/>
                  </a:rPr>
                  <a:t> </a:t>
                </a:r>
              </a:p>
            </p:txBody>
          </p:sp>
        </mc:Fallback>
      </mc:AlternateContent>
    </p:spTree>
    <p:extLst>
      <p:ext uri="{BB962C8B-B14F-4D97-AF65-F5344CB8AC3E}">
        <p14:creationId xmlns:p14="http://schemas.microsoft.com/office/powerpoint/2010/main" val="2654695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Practice Questions</a:t>
            </a:r>
          </a:p>
        </p:txBody>
      </p:sp>
      <p:sp>
        <p:nvSpPr>
          <p:cNvPr id="3" name="Rectangle 2">
            <a:extLst>
              <a:ext uri="{FF2B5EF4-FFF2-40B4-BE49-F238E27FC236}">
                <a16:creationId xmlns:a16="http://schemas.microsoft.com/office/drawing/2014/main" id="{B8F2B8BB-55AD-4B9C-A83D-E62CEC7A0E83}"/>
              </a:ext>
            </a:extLst>
          </p:cNvPr>
          <p:cNvSpPr/>
          <p:nvPr/>
        </p:nvSpPr>
        <p:spPr>
          <a:xfrm>
            <a:off x="278235" y="3966218"/>
            <a:ext cx="8587530" cy="830997"/>
          </a:xfrm>
          <a:prstGeom prst="rect">
            <a:avLst/>
          </a:prstGeom>
        </p:spPr>
        <p:txBody>
          <a:bodyPr wrap="square">
            <a:spAutoFit/>
          </a:bodyPr>
          <a:lstStyle/>
          <a:p>
            <a:pPr marL="457200" lvl="0" indent="-457200" algn="just" eaLnBrk="0" fontAlgn="base" hangingPunct="0">
              <a:spcBef>
                <a:spcPct val="0"/>
              </a:spcBef>
              <a:spcAft>
                <a:spcPct val="0"/>
              </a:spcAft>
              <a:buFont typeface="+mj-lt"/>
              <a:buAutoNum type="arabicPeriod" startAt="2"/>
              <a:defRPr/>
            </a:pPr>
            <a:r>
              <a:rPr lang="en-US" sz="2400" dirty="0">
                <a:solidFill>
                  <a:srgbClr val="080800"/>
                </a:solidFill>
                <a:latin typeface="Times New Roman"/>
                <a:cs typeface="Calibri" panose="020F0502020204030204" pitchFamily="34" charset="0"/>
              </a:rPr>
              <a:t>Why are equipotential surfaces closer in regions of large electric fields compared to regions of lower electric field? </a:t>
            </a:r>
            <a:endParaRPr lang="en-US" sz="2400" dirty="0">
              <a:solidFill>
                <a:srgbClr val="080800"/>
              </a:solidFill>
              <a:highlight>
                <a:srgbClr val="FFFF00"/>
              </a:highlight>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FBB58D1B-96FC-4FF3-BA21-5EAA6AE4EFF7}"/>
              </a:ext>
            </a:extLst>
          </p:cNvPr>
          <p:cNvSpPr/>
          <p:nvPr/>
        </p:nvSpPr>
        <p:spPr>
          <a:xfrm>
            <a:off x="278235" y="1370844"/>
            <a:ext cx="8587530" cy="830997"/>
          </a:xfrm>
          <a:prstGeom prst="rect">
            <a:avLst/>
          </a:prstGeom>
        </p:spPr>
        <p:txBody>
          <a:bodyPr wrap="square">
            <a:spAutoFit/>
          </a:bodyPr>
          <a:lstStyle/>
          <a:p>
            <a:pPr marL="457200" lvl="0" indent="-457200" algn="just" eaLnBrk="0" fontAlgn="base" hangingPunct="0">
              <a:spcBef>
                <a:spcPct val="0"/>
              </a:spcBef>
              <a:spcAft>
                <a:spcPct val="0"/>
              </a:spcAft>
              <a:buFont typeface="+mj-lt"/>
              <a:buAutoNum type="arabicPeriod"/>
              <a:defRPr/>
            </a:pPr>
            <a:r>
              <a:rPr lang="en-US" sz="2400" dirty="0">
                <a:solidFill>
                  <a:srgbClr val="080800"/>
                </a:solidFill>
                <a:latin typeface="Times New Roman"/>
                <a:cs typeface="Calibri" panose="020F0502020204030204" pitchFamily="34" charset="0"/>
              </a:rPr>
              <a:t>Why are equipotential surfaces perpendicular to electric field lines?</a:t>
            </a:r>
          </a:p>
        </p:txBody>
      </p:sp>
    </p:spTree>
    <p:extLst>
      <p:ext uri="{BB962C8B-B14F-4D97-AF65-F5344CB8AC3E}">
        <p14:creationId xmlns:p14="http://schemas.microsoft.com/office/powerpoint/2010/main" val="322092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8: ANSWER</a:t>
            </a:r>
          </a:p>
        </p:txBody>
      </p:sp>
      <p:sp>
        <p:nvSpPr>
          <p:cNvPr id="4" name="Rectangle 18">
            <a:extLst>
              <a:ext uri="{FF2B5EF4-FFF2-40B4-BE49-F238E27FC236}">
                <a16:creationId xmlns:a16="http://schemas.microsoft.com/office/drawing/2014/main" id="{01CD3106-2451-4F8F-A781-1A337D83A97F}"/>
              </a:ext>
            </a:extLst>
          </p:cNvPr>
          <p:cNvSpPr>
            <a:spLocks noChangeArrowheads="1"/>
          </p:cNvSpPr>
          <p:nvPr/>
        </p:nvSpPr>
        <p:spPr bwMode="auto">
          <a:xfrm>
            <a:off x="0" y="834217"/>
            <a:ext cx="4429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(c) </a:t>
            </a:r>
            <a:r>
              <a:rPr lang="en-US" altLang="en-US" sz="2400" dirty="0">
                <a:cs typeface="Times New Roman" panose="02020603050405020304" pitchFamily="18" charset="0"/>
              </a:rPr>
              <a:t>Calculate the electric field </a:t>
            </a:r>
            <a:endParaRPr kumimoji="0" lang="en-US" altLang="en-US" sz="2400" b="0" i="0" u="none" strike="noStrike" kern="0" cap="none" spc="0" normalizeH="0" baseline="0" noProof="0" dirty="0">
              <a:ln>
                <a:noFill/>
              </a:ln>
              <a:solidFill>
                <a:srgbClr val="080800"/>
              </a:solidFill>
              <a:effectLst/>
              <a:uLnTx/>
              <a:uFillTx/>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9B386AD9-F45B-4695-A4D9-60EA9874098A}"/>
                  </a:ext>
                </a:extLst>
              </p:cNvPr>
              <p:cNvSpPr/>
              <p:nvPr/>
            </p:nvSpPr>
            <p:spPr>
              <a:xfrm>
                <a:off x="455924" y="1434103"/>
                <a:ext cx="5145704" cy="461665"/>
              </a:xfrm>
              <a:prstGeom prst="rect">
                <a:avLst/>
              </a:prstGeom>
            </p:spPr>
            <p:txBody>
              <a:bodyPr wrap="none">
                <a:spAutoFit/>
              </a:bodyPr>
              <a:lstStyle/>
              <a:p>
                <a:r>
                  <a:rPr lang="en-US" sz="2400" dirty="0">
                    <a:latin typeface="Times New Roman" panose="02020603050405020304" pitchFamily="18" charset="0"/>
                    <a:ea typeface="Aptos"/>
                    <a:cs typeface="Times New Roman" panose="02020603050405020304" pitchFamily="18" charset="0"/>
                  </a:rPr>
                  <a:t>For the potential </a:t>
                </a:r>
                <a14:m>
                  <m:oMath xmlns:m="http://schemas.openxmlformats.org/officeDocument/2006/math">
                    <m:r>
                      <a:rPr lang="en-US" sz="2400" i="1">
                        <a:latin typeface="Cambria Math" panose="02040503050406030204" pitchFamily="18" charset="0"/>
                        <a:ea typeface="Aptos"/>
                        <a:cs typeface="Times New Roman" panose="02020603050405020304" pitchFamily="18" charset="0"/>
                      </a:rPr>
                      <m:t>𝑉</m:t>
                    </m:r>
                    <m:d>
                      <m:dPr>
                        <m:ctrlPr>
                          <a:rPr lang="en-US" sz="2400" i="1">
                            <a:latin typeface="Cambria Math" panose="02040503050406030204" pitchFamily="18" charset="0"/>
                          </a:rPr>
                        </m:ctrlPr>
                      </m:dPr>
                      <m:e>
                        <m:r>
                          <a:rPr lang="en-US" sz="2400" i="1">
                            <a:latin typeface="Cambria Math" panose="02040503050406030204" pitchFamily="18" charset="0"/>
                            <a:ea typeface="Aptos"/>
                            <a:cs typeface="Times New Roman" panose="02020603050405020304" pitchFamily="18" charset="0"/>
                          </a:rPr>
                          <m:t>𝑥</m:t>
                        </m:r>
                      </m:e>
                    </m:d>
                    <m:r>
                      <a:rPr lang="en-US" sz="2400">
                        <a:latin typeface="Cambria Math" panose="02040503050406030204" pitchFamily="18" charset="0"/>
                        <a:ea typeface="Aptos"/>
                        <a:cs typeface="Times New Roman" panose="02020603050405020304" pitchFamily="18" charset="0"/>
                      </a:rPr>
                      <m:t>=</m:t>
                    </m:r>
                    <m:r>
                      <a:rPr lang="en-US" sz="2400" i="1">
                        <a:latin typeface="Cambria Math" panose="02040503050406030204" pitchFamily="18" charset="0"/>
                        <a:ea typeface="Aptos"/>
                        <a:cs typeface="Times New Roman" panose="02020603050405020304" pitchFamily="18" charset="0"/>
                      </a:rPr>
                      <m:t>5</m:t>
                    </m:r>
                    <m:sSup>
                      <m:sSupPr>
                        <m:ctrlPr>
                          <a:rPr lang="en-US" sz="2400" i="1">
                            <a:latin typeface="Cambria Math" panose="02040503050406030204" pitchFamily="18" charset="0"/>
                          </a:rPr>
                        </m:ctrlPr>
                      </m:sSupPr>
                      <m:e>
                        <m:r>
                          <a:rPr lang="en-US" sz="2400" i="1">
                            <a:latin typeface="Cambria Math" panose="02040503050406030204" pitchFamily="18" charset="0"/>
                            <a:ea typeface="Aptos"/>
                            <a:cs typeface="Times New Roman" panose="02020603050405020304" pitchFamily="18" charset="0"/>
                          </a:rPr>
                          <m:t>𝑥</m:t>
                        </m:r>
                      </m:e>
                      <m:sup>
                        <m:r>
                          <a:rPr lang="en-US" sz="2400" i="1">
                            <a:latin typeface="Cambria Math" panose="02040503050406030204" pitchFamily="18" charset="0"/>
                            <a:ea typeface="Aptos"/>
                            <a:cs typeface="Times New Roman" panose="02020603050405020304" pitchFamily="18" charset="0"/>
                          </a:rPr>
                          <m:t>2</m:t>
                        </m:r>
                      </m:sup>
                    </m:sSup>
                    <m:r>
                      <a:rPr lang="en-US" sz="2400">
                        <a:latin typeface="Cambria Math" panose="02040503050406030204" pitchFamily="18" charset="0"/>
                        <a:ea typeface="Aptos"/>
                        <a:cs typeface="Times New Roman" panose="02020603050405020304" pitchFamily="18" charset="0"/>
                      </a:rPr>
                      <m:t>+</m:t>
                    </m:r>
                    <m:r>
                      <a:rPr lang="en-US" sz="2400" i="1">
                        <a:latin typeface="Cambria Math" panose="02040503050406030204" pitchFamily="18" charset="0"/>
                        <a:ea typeface="Aptos"/>
                        <a:cs typeface="Times New Roman" panose="02020603050405020304" pitchFamily="18" charset="0"/>
                      </a:rPr>
                      <m:t>2</m:t>
                    </m:r>
                    <m:r>
                      <a:rPr lang="en-US" sz="2400" i="1">
                        <a:latin typeface="Cambria Math" panose="02040503050406030204" pitchFamily="18" charset="0"/>
                        <a:ea typeface="Aptos"/>
                        <a:cs typeface="Times New Roman" panose="02020603050405020304" pitchFamily="18" charset="0"/>
                      </a:rPr>
                      <m:t>𝑥</m:t>
                    </m:r>
                    <m:r>
                      <a:rPr lang="en-US" sz="2400" i="1">
                        <a:latin typeface="Cambria Math" panose="02040503050406030204" pitchFamily="18" charset="0"/>
                        <a:ea typeface="Aptos"/>
                        <a:cs typeface="Times New Roman" panose="02020603050405020304" pitchFamily="18" charset="0"/>
                      </a:rPr>
                      <m:t>−3</m:t>
                    </m:r>
                  </m:oMath>
                </a14:m>
                <a:r>
                  <a:rPr lang="en-US" sz="2400" dirty="0">
                    <a:latin typeface="Times New Roman" panose="02020603050405020304" pitchFamily="18" charset="0"/>
                    <a:ea typeface="Aptos"/>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mc:Choice>
        <mc:Fallback xmlns="">
          <p:sp>
            <p:nvSpPr>
              <p:cNvPr id="5" name="Rectangle 4">
                <a:extLst>
                  <a:ext uri="{FF2B5EF4-FFF2-40B4-BE49-F238E27FC236}">
                    <a16:creationId xmlns:a16="http://schemas.microsoft.com/office/drawing/2014/main" id="{9B386AD9-F45B-4695-A4D9-60EA9874098A}"/>
                  </a:ext>
                </a:extLst>
              </p:cNvPr>
              <p:cNvSpPr>
                <a:spLocks noRot="1" noChangeAspect="1" noMove="1" noResize="1" noEditPoints="1" noAdjustHandles="1" noChangeArrowheads="1" noChangeShapeType="1" noTextEdit="1"/>
              </p:cNvSpPr>
              <p:nvPr/>
            </p:nvSpPr>
            <p:spPr>
              <a:xfrm>
                <a:off x="455924" y="1434103"/>
                <a:ext cx="5145704" cy="461665"/>
              </a:xfrm>
              <a:prstGeom prst="rect">
                <a:avLst/>
              </a:prstGeom>
              <a:blipFill>
                <a:blip r:embed="rId2"/>
                <a:stretch>
                  <a:fillRect l="-1896" t="-10526" r="-829"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196D3979-8CB6-43D6-BCFD-7014C70D4513}"/>
                  </a:ext>
                </a:extLst>
              </p:cNvPr>
              <p:cNvSpPr/>
              <p:nvPr/>
            </p:nvSpPr>
            <p:spPr>
              <a:xfrm>
                <a:off x="318781" y="2062959"/>
                <a:ext cx="6375633" cy="67672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i="1">
                              <a:latin typeface="Cambria Math" panose="02040503050406030204" pitchFamily="18" charset="0"/>
                            </a:rPr>
                            <m:t>𝑥</m:t>
                          </m:r>
                        </m:sub>
                      </m:sSub>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𝑑𝑉</m:t>
                          </m:r>
                        </m:num>
                        <m:den>
                          <m:r>
                            <a:rPr lang="en-US" sz="2000" i="1">
                              <a:latin typeface="Cambria Math" panose="02040503050406030204" pitchFamily="18" charset="0"/>
                            </a:rPr>
                            <m:t>𝑑𝑥</m:t>
                          </m:r>
                        </m:den>
                      </m:f>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𝑑</m:t>
                          </m:r>
                        </m:num>
                        <m:den>
                          <m:r>
                            <a:rPr lang="en-US" sz="2000" i="1">
                              <a:latin typeface="Cambria Math" panose="02040503050406030204" pitchFamily="18" charset="0"/>
                            </a:rPr>
                            <m:t>𝑑𝑥</m:t>
                          </m:r>
                        </m:den>
                      </m:f>
                      <m:d>
                        <m:dPr>
                          <m:ctrlPr>
                            <a:rPr lang="en-US" sz="2000" i="1">
                              <a:latin typeface="Cambria Math" panose="02040503050406030204" pitchFamily="18" charset="0"/>
                            </a:rPr>
                          </m:ctrlPr>
                        </m:dPr>
                        <m:e>
                          <m:r>
                            <a:rPr lang="en-US" sz="2000">
                              <a:latin typeface="Cambria Math" panose="02040503050406030204" pitchFamily="18" charset="0"/>
                            </a:rPr>
                            <m:t>5</m:t>
                          </m:r>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a:latin typeface="Cambria Math" panose="02040503050406030204" pitchFamily="18" charset="0"/>
                                </a:rPr>
                                <m:t>2</m:t>
                              </m:r>
                            </m:sup>
                          </m:sSup>
                          <m:r>
                            <a:rPr lang="en-US" sz="2000">
                              <a:latin typeface="Cambria Math" panose="02040503050406030204" pitchFamily="18" charset="0"/>
                            </a:rPr>
                            <m:t>+2</m:t>
                          </m:r>
                          <m:r>
                            <a:rPr lang="en-US" sz="2000" i="1">
                              <a:latin typeface="Cambria Math" panose="02040503050406030204" pitchFamily="18" charset="0"/>
                            </a:rPr>
                            <m:t>𝑥</m:t>
                          </m:r>
                          <m:r>
                            <a:rPr lang="en-US" sz="2000">
                              <a:latin typeface="Cambria Math" panose="02040503050406030204" pitchFamily="18" charset="0"/>
                            </a:rPr>
                            <m:t>−3</m:t>
                          </m:r>
                        </m:e>
                      </m:d>
                      <m:r>
                        <a:rPr lang="en-US" sz="2000">
                          <a:latin typeface="Cambria Math" panose="02040503050406030204" pitchFamily="18" charset="0"/>
                        </a:rPr>
                        <m:t>=−</m:t>
                      </m:r>
                      <m:d>
                        <m:dPr>
                          <m:ctrlPr>
                            <a:rPr lang="en-US" sz="2000" i="1">
                              <a:latin typeface="Cambria Math" panose="02040503050406030204" pitchFamily="18" charset="0"/>
                            </a:rPr>
                          </m:ctrlPr>
                        </m:dPr>
                        <m:e>
                          <m:r>
                            <a:rPr lang="en-US" sz="2000">
                              <a:latin typeface="Cambria Math" panose="02040503050406030204" pitchFamily="18" charset="0"/>
                            </a:rPr>
                            <m:t>10</m:t>
                          </m:r>
                          <m:r>
                            <a:rPr lang="en-US" sz="2000" i="1">
                              <a:latin typeface="Cambria Math" panose="02040503050406030204" pitchFamily="18" charset="0"/>
                            </a:rPr>
                            <m:t>𝑥</m:t>
                          </m:r>
                          <m:r>
                            <a:rPr lang="en-US" sz="2000">
                              <a:latin typeface="Cambria Math" panose="02040503050406030204" pitchFamily="18" charset="0"/>
                            </a:rPr>
                            <m:t>+2</m:t>
                          </m:r>
                        </m:e>
                      </m:d>
                      <m:r>
                        <a:rPr lang="en-US" sz="2000">
                          <a:latin typeface="Cambria Math" panose="02040503050406030204" pitchFamily="18" charset="0"/>
                        </a:rPr>
                        <m:t> </m:t>
                      </m:r>
                      <m:r>
                        <m:rPr>
                          <m:nor/>
                        </m:rPr>
                        <a:rPr lang="en-US" sz="2000" i="1">
                          <a:latin typeface="Cambria Math" panose="02040503050406030204" pitchFamily="18" charset="0"/>
                        </a:rPr>
                        <m:t>V</m:t>
                      </m:r>
                      <m:r>
                        <m:rPr>
                          <m:nor/>
                        </m:rPr>
                        <a:rPr lang="en-US" sz="2000" i="1">
                          <a:latin typeface="Cambria Math" panose="02040503050406030204" pitchFamily="18" charset="0"/>
                        </a:rPr>
                        <m:t>/</m:t>
                      </m:r>
                      <m:r>
                        <m:rPr>
                          <m:nor/>
                        </m:rPr>
                        <a:rPr lang="en-US" sz="2000" i="1">
                          <a:latin typeface="Cambria Math" panose="02040503050406030204" pitchFamily="18" charset="0"/>
                        </a:rPr>
                        <m:t>m</m:t>
                      </m:r>
                    </m:oMath>
                  </m:oMathPara>
                </a14:m>
                <a:endParaRPr lang="en-US" sz="2000" dirty="0"/>
              </a:p>
            </p:txBody>
          </p:sp>
        </mc:Choice>
        <mc:Fallback xmlns="">
          <p:sp>
            <p:nvSpPr>
              <p:cNvPr id="9" name="Rectangle 8">
                <a:extLst>
                  <a:ext uri="{FF2B5EF4-FFF2-40B4-BE49-F238E27FC236}">
                    <a16:creationId xmlns:a16="http://schemas.microsoft.com/office/drawing/2014/main" id="{196D3979-8CB6-43D6-BCFD-7014C70D4513}"/>
                  </a:ext>
                </a:extLst>
              </p:cNvPr>
              <p:cNvSpPr>
                <a:spLocks noRot="1" noChangeAspect="1" noMove="1" noResize="1" noEditPoints="1" noAdjustHandles="1" noChangeArrowheads="1" noChangeShapeType="1" noTextEdit="1"/>
              </p:cNvSpPr>
              <p:nvPr/>
            </p:nvSpPr>
            <p:spPr>
              <a:xfrm>
                <a:off x="318781" y="2062959"/>
                <a:ext cx="6375633" cy="67672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282E6CB2-159A-42F1-A0A0-30C36B361028}"/>
                  </a:ext>
                </a:extLst>
              </p:cNvPr>
              <p:cNvSpPr/>
              <p:nvPr/>
            </p:nvSpPr>
            <p:spPr>
              <a:xfrm>
                <a:off x="455924" y="3611644"/>
                <a:ext cx="369947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i="1">
                              <a:latin typeface="Cambria Math" panose="02040503050406030204" pitchFamily="18" charset="0"/>
                            </a:rPr>
                            <m:t>𝑥</m:t>
                          </m:r>
                        </m:sub>
                      </m:sSub>
                      <m:r>
                        <a:rPr lang="en-US" sz="2000">
                          <a:latin typeface="Cambria Math" panose="02040503050406030204" pitchFamily="18" charset="0"/>
                        </a:rPr>
                        <m:t>=−</m:t>
                      </m:r>
                      <m:d>
                        <m:dPr>
                          <m:ctrlPr>
                            <a:rPr lang="en-US" sz="2000" i="1">
                              <a:latin typeface="Cambria Math" panose="02040503050406030204" pitchFamily="18" charset="0"/>
                            </a:rPr>
                          </m:ctrlPr>
                        </m:dPr>
                        <m:e>
                          <m:r>
                            <a:rPr lang="en-US" sz="2000">
                              <a:latin typeface="Cambria Math" panose="02040503050406030204" pitchFamily="18" charset="0"/>
                            </a:rPr>
                            <m:t>10</m:t>
                          </m:r>
                          <m:d>
                            <m:dPr>
                              <m:ctrlPr>
                                <a:rPr lang="en-US" sz="2000" i="1">
                                  <a:latin typeface="Cambria Math" panose="02040503050406030204" pitchFamily="18" charset="0"/>
                                </a:rPr>
                              </m:ctrlPr>
                            </m:dPr>
                            <m:e>
                              <m:r>
                                <a:rPr lang="en-US" sz="2000">
                                  <a:latin typeface="Cambria Math" panose="02040503050406030204" pitchFamily="18" charset="0"/>
                                </a:rPr>
                                <m:t>1</m:t>
                              </m:r>
                            </m:e>
                          </m:d>
                          <m:r>
                            <a:rPr lang="en-US" sz="2000">
                              <a:latin typeface="Cambria Math" panose="02040503050406030204" pitchFamily="18" charset="0"/>
                            </a:rPr>
                            <m:t>+2</m:t>
                          </m:r>
                        </m:e>
                      </m:d>
                      <m:r>
                        <a:rPr lang="en-US" sz="2000">
                          <a:latin typeface="Cambria Math" panose="02040503050406030204" pitchFamily="18" charset="0"/>
                        </a:rPr>
                        <m:t>=−12 </m:t>
                      </m:r>
                      <m:r>
                        <m:rPr>
                          <m:nor/>
                        </m:rPr>
                        <a:rPr lang="en-US" sz="2000" i="1">
                          <a:latin typeface="Cambria Math" panose="02040503050406030204" pitchFamily="18" charset="0"/>
                        </a:rPr>
                        <m:t>V</m:t>
                      </m:r>
                      <m:r>
                        <m:rPr>
                          <m:nor/>
                        </m:rPr>
                        <a:rPr lang="en-US" sz="2000" i="1">
                          <a:latin typeface="Cambria Math" panose="02040503050406030204" pitchFamily="18" charset="0"/>
                        </a:rPr>
                        <m:t>/</m:t>
                      </m:r>
                      <m:r>
                        <m:rPr>
                          <m:nor/>
                        </m:rPr>
                        <a:rPr lang="en-US" sz="2000" i="1">
                          <a:latin typeface="Cambria Math" panose="02040503050406030204" pitchFamily="18" charset="0"/>
                        </a:rPr>
                        <m:t>m</m:t>
                      </m:r>
                    </m:oMath>
                  </m:oMathPara>
                </a14:m>
                <a:endParaRPr lang="en-US" sz="2000" dirty="0"/>
              </a:p>
            </p:txBody>
          </p:sp>
        </mc:Choice>
        <mc:Fallback xmlns="">
          <p:sp>
            <p:nvSpPr>
              <p:cNvPr id="12" name="Rectangle 11">
                <a:extLst>
                  <a:ext uri="{FF2B5EF4-FFF2-40B4-BE49-F238E27FC236}">
                    <a16:creationId xmlns:a16="http://schemas.microsoft.com/office/drawing/2014/main" id="{282E6CB2-159A-42F1-A0A0-30C36B361028}"/>
                  </a:ext>
                </a:extLst>
              </p:cNvPr>
              <p:cNvSpPr>
                <a:spLocks noRot="1" noChangeAspect="1" noMove="1" noResize="1" noEditPoints="1" noAdjustHandles="1" noChangeArrowheads="1" noChangeShapeType="1" noTextEdit="1"/>
              </p:cNvSpPr>
              <p:nvPr/>
            </p:nvSpPr>
            <p:spPr>
              <a:xfrm>
                <a:off x="455924" y="3611644"/>
                <a:ext cx="3699474" cy="400110"/>
              </a:xfrm>
              <a:prstGeom prst="rect">
                <a:avLst/>
              </a:prstGeom>
              <a:blipFill>
                <a:blip r:embed="rId4"/>
                <a:stretch>
                  <a:fillRect b="-151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2D9BDC4E-6CB1-46DC-AADF-92DD43A66824}"/>
                  </a:ext>
                </a:extLst>
              </p:cNvPr>
              <p:cNvSpPr/>
              <p:nvPr/>
            </p:nvSpPr>
            <p:spPr>
              <a:xfrm>
                <a:off x="455924" y="2906874"/>
                <a:ext cx="1460208" cy="400110"/>
              </a:xfrm>
              <a:prstGeom prst="rect">
                <a:avLst/>
              </a:prstGeom>
            </p:spPr>
            <p:txBody>
              <a:bodyPr wrap="none">
                <a:spAutoFit/>
              </a:bodyPr>
              <a:lstStyle/>
              <a:p>
                <a:pPr>
                  <a:spcBef>
                    <a:spcPts val="900"/>
                  </a:spcBef>
                  <a:spcAft>
                    <a:spcPts val="900"/>
                  </a:spcAft>
                </a:pPr>
                <a:r>
                  <a:rPr lang="en-US" sz="2000" dirty="0">
                    <a:latin typeface="Times New Roman" panose="02020603050405020304" pitchFamily="18" charset="0"/>
                    <a:ea typeface="Aptos"/>
                    <a:cs typeface="Times New Roman" panose="02020603050405020304" pitchFamily="18" charset="0"/>
                  </a:rPr>
                  <a:t>At </a:t>
                </a:r>
                <a14:m>
                  <m:oMath xmlns:m="http://schemas.openxmlformats.org/officeDocument/2006/math">
                    <m:r>
                      <a:rPr lang="en-US" sz="2000" i="1">
                        <a:latin typeface="Cambria Math" panose="02040503050406030204" pitchFamily="18" charset="0"/>
                        <a:ea typeface="Aptos"/>
                        <a:cs typeface="Times New Roman" panose="02020603050405020304" pitchFamily="18" charset="0"/>
                      </a:rPr>
                      <m:t>𝑥</m:t>
                    </m:r>
                    <m:r>
                      <a:rPr lang="en-US" sz="2000">
                        <a:latin typeface="Cambria Math" panose="02040503050406030204" pitchFamily="18" charset="0"/>
                        <a:ea typeface="Aptos"/>
                        <a:cs typeface="Times New Roman" panose="02020603050405020304" pitchFamily="18" charset="0"/>
                      </a:rPr>
                      <m:t>=</m:t>
                    </m:r>
                    <m:r>
                      <a:rPr lang="en-US" sz="2000" i="1">
                        <a:latin typeface="Cambria Math" panose="02040503050406030204" pitchFamily="18" charset="0"/>
                        <a:ea typeface="Aptos"/>
                        <a:cs typeface="Times New Roman" panose="02020603050405020304" pitchFamily="18" charset="0"/>
                      </a:rPr>
                      <m:t>1</m:t>
                    </m:r>
                  </m:oMath>
                </a14:m>
                <a:r>
                  <a:rPr lang="en-US" sz="2000" dirty="0">
                    <a:latin typeface="Times New Roman" panose="02020603050405020304" pitchFamily="18" charset="0"/>
                    <a:ea typeface="Aptos"/>
                    <a:cs typeface="Times New Roman" panose="02020603050405020304" pitchFamily="18" charset="0"/>
                  </a:rPr>
                  <a:t> m:</a:t>
                </a:r>
              </a:p>
            </p:txBody>
          </p:sp>
        </mc:Choice>
        <mc:Fallback xmlns="">
          <p:sp>
            <p:nvSpPr>
              <p:cNvPr id="13" name="Rectangle 12">
                <a:extLst>
                  <a:ext uri="{FF2B5EF4-FFF2-40B4-BE49-F238E27FC236}">
                    <a16:creationId xmlns:a16="http://schemas.microsoft.com/office/drawing/2014/main" id="{2D9BDC4E-6CB1-46DC-AADF-92DD43A66824}"/>
                  </a:ext>
                </a:extLst>
              </p:cNvPr>
              <p:cNvSpPr>
                <a:spLocks noRot="1" noChangeAspect="1" noMove="1" noResize="1" noEditPoints="1" noAdjustHandles="1" noChangeArrowheads="1" noChangeShapeType="1" noTextEdit="1"/>
              </p:cNvSpPr>
              <p:nvPr/>
            </p:nvSpPr>
            <p:spPr>
              <a:xfrm>
                <a:off x="455924" y="2906874"/>
                <a:ext cx="1460208" cy="400110"/>
              </a:xfrm>
              <a:prstGeom prst="rect">
                <a:avLst/>
              </a:prstGeom>
              <a:blipFill>
                <a:blip r:embed="rId5"/>
                <a:stretch>
                  <a:fillRect l="-4603" t="-9231" r="-4184"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8">
                <a:extLst>
                  <a:ext uri="{FF2B5EF4-FFF2-40B4-BE49-F238E27FC236}">
                    <a16:creationId xmlns:a16="http://schemas.microsoft.com/office/drawing/2014/main" id="{9AAE4393-E19B-4BB0-A3EF-4E9067D8A2E9}"/>
                  </a:ext>
                </a:extLst>
              </p:cNvPr>
              <p:cNvSpPr>
                <a:spLocks noChangeArrowheads="1"/>
              </p:cNvSpPr>
              <p:nvPr/>
            </p:nvSpPr>
            <p:spPr bwMode="auto">
              <a:xfrm>
                <a:off x="90968" y="4316414"/>
                <a:ext cx="5982662"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(d) </a:t>
                </a:r>
                <a:r>
                  <a:rPr lang="en-US" sz="2400" dirty="0">
                    <a:ea typeface="Aptos"/>
                    <a:cs typeface="Times New Roman" panose="02020603050405020304" pitchFamily="18" charset="0"/>
                  </a:rPr>
                  <a:t>potential difference </a:t>
                </a:r>
                <a14:m>
                  <m:oMath xmlns:m="http://schemas.openxmlformats.org/officeDocument/2006/math">
                    <m:r>
                      <a:rPr lang="en-US" sz="2400" i="1">
                        <a:latin typeface="Cambria Math" panose="02040503050406030204" pitchFamily="18" charset="0"/>
                        <a:ea typeface="Aptos"/>
                        <a:cs typeface="Times New Roman" panose="02020603050405020304" pitchFamily="18" charset="0"/>
                      </a:rPr>
                      <m:t>𝛥</m:t>
                    </m:r>
                    <m:r>
                      <a:rPr lang="en-US" sz="2400" i="1">
                        <a:latin typeface="Cambria Math" panose="02040503050406030204" pitchFamily="18" charset="0"/>
                        <a:ea typeface="Aptos"/>
                        <a:cs typeface="Times New Roman" panose="02020603050405020304" pitchFamily="18" charset="0"/>
                      </a:rPr>
                      <m:t>𝑉</m:t>
                    </m:r>
                  </m:oMath>
                </a14:m>
                <a:r>
                  <a:rPr lang="en-US" sz="2400" dirty="0">
                    <a:ea typeface="Aptos"/>
                    <a:cs typeface="Times New Roman" panose="02020603050405020304" pitchFamily="18" charset="0"/>
                  </a:rPr>
                  <a:t> between two points </a:t>
                </a:r>
                <a:endParaRPr kumimoji="0" lang="en-US" altLang="en-US" sz="2400" b="0" i="0" u="none" strike="noStrike" kern="0" cap="none" spc="0" normalizeH="0" baseline="0" noProof="0" dirty="0">
                  <a:ln>
                    <a:noFill/>
                  </a:ln>
                  <a:solidFill>
                    <a:srgbClr val="080800"/>
                  </a:solidFill>
                  <a:effectLst/>
                  <a:uLnTx/>
                  <a:uFillTx/>
                  <a:cs typeface="Times New Roman" panose="02020603050405020304" pitchFamily="18" charset="0"/>
                </a:endParaRPr>
              </a:p>
            </p:txBody>
          </p:sp>
        </mc:Choice>
        <mc:Fallback xmlns="">
          <p:sp>
            <p:nvSpPr>
              <p:cNvPr id="14" name="Rectangle 18">
                <a:extLst>
                  <a:ext uri="{FF2B5EF4-FFF2-40B4-BE49-F238E27FC236}">
                    <a16:creationId xmlns:a16="http://schemas.microsoft.com/office/drawing/2014/main" id="{9AAE4393-E19B-4BB0-A3EF-4E9067D8A2E9}"/>
                  </a:ext>
                </a:extLst>
              </p:cNvPr>
              <p:cNvSpPr>
                <a:spLocks noRot="1" noChangeAspect="1" noMove="1" noResize="1" noEditPoints="1" noAdjustHandles="1" noChangeArrowheads="1" noChangeShapeType="1" noTextEdit="1"/>
              </p:cNvSpPr>
              <p:nvPr/>
            </p:nvSpPr>
            <p:spPr bwMode="auto">
              <a:xfrm>
                <a:off x="90968" y="4316414"/>
                <a:ext cx="5982662" cy="461665"/>
              </a:xfrm>
              <a:prstGeom prst="rect">
                <a:avLst/>
              </a:prstGeom>
              <a:blipFill>
                <a:blip r:embed="rId6"/>
                <a:stretch>
                  <a:fillRect l="-1631" t="-10526" r="-1325" b="-28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AECF741D-CBB2-49FF-8727-E09922267B03}"/>
                  </a:ext>
                </a:extLst>
              </p:cNvPr>
              <p:cNvSpPr/>
              <p:nvPr/>
            </p:nvSpPr>
            <p:spPr>
              <a:xfrm>
                <a:off x="1503759" y="4883715"/>
                <a:ext cx="5735608" cy="9274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𝛥</m:t>
                      </m:r>
                      <m:r>
                        <a:rPr lang="en-US" sz="2000" i="1" smtClean="0">
                          <a:latin typeface="Cambria Math" panose="02040503050406030204" pitchFamily="18" charset="0"/>
                        </a:rPr>
                        <m:t>𝑉</m:t>
                      </m:r>
                      <m:r>
                        <a:rPr lang="en-US" sz="2000">
                          <a:latin typeface="Cambria Math" panose="02040503050406030204" pitchFamily="18" charset="0"/>
                        </a:rPr>
                        <m:t>=−</m:t>
                      </m:r>
                      <m:nary>
                        <m:naryPr>
                          <m:ctrlPr>
                            <a:rPr lang="en-US" sz="2000" i="1" smtClean="0">
                              <a:latin typeface="Cambria Math" panose="02040503050406030204" pitchFamily="18" charset="0"/>
                            </a:rPr>
                          </m:ctrlPr>
                        </m:naryPr>
                        <m:sub>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0</m:t>
                              </m:r>
                            </m:sub>
                          </m:sSub>
                        </m:sub>
                        <m:sup>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0</m:t>
                              </m:r>
                            </m:sub>
                          </m:sSub>
                          <m:r>
                            <a:rPr lang="en-US" sz="2000" b="0" i="1" smtClean="0">
                              <a:latin typeface="Cambria Math" panose="02040503050406030204" pitchFamily="18" charset="0"/>
                            </a:rPr>
                            <m:t>+2</m:t>
                          </m:r>
                        </m:sup>
                        <m:e>
                          <m:r>
                            <a:rPr lang="en-US" sz="2000" b="0" i="1" smtClean="0">
                              <a:latin typeface="Cambria Math" panose="02040503050406030204" pitchFamily="18" charset="0"/>
                            </a:rPr>
                            <m:t>𝐸𝑑𝑥</m:t>
                          </m:r>
                        </m:e>
                      </m:nary>
                      <m:r>
                        <a:rPr lang="en-US" sz="2000">
                          <a:latin typeface="Cambria Math" panose="02040503050406030204" pitchFamily="18" charset="0"/>
                        </a:rPr>
                        <m:t>=−</m:t>
                      </m:r>
                      <m:nary>
                        <m:naryPr>
                          <m:ctrlPr>
                            <a:rPr lang="en-US" sz="2000" i="1" smtClean="0">
                              <a:latin typeface="Cambria Math" panose="02040503050406030204" pitchFamily="18" charset="0"/>
                            </a:rPr>
                          </m:ctrlPr>
                        </m:naryPr>
                        <m:sub>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0</m:t>
                              </m:r>
                            </m:sub>
                          </m:sSub>
                        </m:sub>
                        <m:sup>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0</m:t>
                              </m:r>
                            </m:sub>
                          </m:sSub>
                          <m:r>
                            <a:rPr lang="en-US" sz="2000" b="0" i="1" smtClean="0">
                              <a:latin typeface="Cambria Math" panose="02040503050406030204" pitchFamily="18" charset="0"/>
                            </a:rPr>
                            <m:t>+2</m:t>
                          </m:r>
                        </m:sup>
                        <m:e>
                          <m:r>
                            <a:rPr lang="en-US" sz="2000" b="0" i="1" smtClean="0">
                              <a:latin typeface="Cambria Math" panose="02040503050406030204" pitchFamily="18" charset="0"/>
                            </a:rPr>
                            <m:t>−5</m:t>
                          </m:r>
                          <m:r>
                            <a:rPr lang="en-US" sz="2000" b="0" i="1" smtClean="0">
                              <a:latin typeface="Cambria Math" panose="02040503050406030204" pitchFamily="18" charset="0"/>
                            </a:rPr>
                            <m:t>𝑥</m:t>
                          </m:r>
                          <m:r>
                            <a:rPr lang="en-US" sz="2000" b="0" i="1" smtClean="0">
                              <a:latin typeface="Cambria Math" panose="02040503050406030204" pitchFamily="18" charset="0"/>
                            </a:rPr>
                            <m:t> </m:t>
                          </m:r>
                          <m:r>
                            <a:rPr lang="en-US" sz="2000" b="0" i="1" smtClean="0">
                              <a:latin typeface="Cambria Math" panose="02040503050406030204" pitchFamily="18" charset="0"/>
                            </a:rPr>
                            <m:t>𝑑𝑥</m:t>
                          </m:r>
                        </m:e>
                      </m:nary>
                      <m:r>
                        <a:rPr lang="en-US" sz="2000">
                          <a:latin typeface="Cambria Math" panose="02040503050406030204" pitchFamily="18" charset="0"/>
                        </a:rPr>
                        <m:t>=</m:t>
                      </m:r>
                      <m:sSubSup>
                        <m:sSubSupPr>
                          <m:ctrlPr>
                            <a:rPr lang="en-US" sz="2000" i="1" smtClean="0">
                              <a:latin typeface="Cambria Math" panose="02040503050406030204" pitchFamily="18" charset="0"/>
                            </a:rPr>
                          </m:ctrlPr>
                        </m:sSubSupPr>
                        <m:e>
                          <m:d>
                            <m:dPr>
                              <m:begChr m:val="["/>
                              <m:endChr m:val="]"/>
                              <m:ctrlPr>
                                <a:rPr lang="en-US" sz="2000" i="1" smtClean="0">
                                  <a:latin typeface="Cambria Math" panose="02040503050406030204" pitchFamily="18" charset="0"/>
                                </a:rPr>
                              </m:ctrlPr>
                            </m:dPr>
                            <m:e>
                              <m:f>
                                <m:fPr>
                                  <m:ctrlPr>
                                    <a:rPr lang="en-US" sz="2000" i="1">
                                      <a:latin typeface="Cambria Math" panose="02040503050406030204" pitchFamily="18" charset="0"/>
                                    </a:rPr>
                                  </m:ctrlPr>
                                </m:fPr>
                                <m:num>
                                  <m:r>
                                    <a:rPr lang="de-CH" sz="2000" i="1">
                                      <a:latin typeface="Cambria Math" panose="02040503050406030204" pitchFamily="18" charset="0"/>
                                    </a:rPr>
                                    <m:t>5</m:t>
                                  </m:r>
                                  <m:sSup>
                                    <m:sSupPr>
                                      <m:ctrlPr>
                                        <a:rPr lang="de-CH" sz="2000" i="1">
                                          <a:latin typeface="Cambria Math" panose="02040503050406030204" pitchFamily="18" charset="0"/>
                                        </a:rPr>
                                      </m:ctrlPr>
                                    </m:sSupPr>
                                    <m:e>
                                      <m:r>
                                        <a:rPr lang="de-CH" sz="2000" i="1">
                                          <a:latin typeface="Cambria Math" panose="02040503050406030204" pitchFamily="18" charset="0"/>
                                        </a:rPr>
                                        <m:t>𝑥</m:t>
                                      </m:r>
                                    </m:e>
                                    <m:sup>
                                      <m:r>
                                        <a:rPr lang="de-CH" sz="2000" i="1">
                                          <a:latin typeface="Cambria Math" panose="02040503050406030204" pitchFamily="18" charset="0"/>
                                        </a:rPr>
                                        <m:t>2</m:t>
                                      </m:r>
                                    </m:sup>
                                  </m:sSup>
                                </m:num>
                                <m:den>
                                  <m:r>
                                    <a:rPr lang="de-CH" sz="2000" i="1">
                                      <a:latin typeface="Cambria Math" panose="02040503050406030204" pitchFamily="18" charset="0"/>
                                    </a:rPr>
                                    <m:t>2</m:t>
                                  </m:r>
                                </m:den>
                              </m:f>
                            </m:e>
                          </m:d>
                        </m:e>
                        <m:sub>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0</m:t>
                              </m:r>
                            </m:sub>
                          </m:sSub>
                        </m:sub>
                        <m:sup>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0</m:t>
                              </m:r>
                            </m:sub>
                          </m:sSub>
                          <m:r>
                            <a:rPr lang="en-US" sz="2000" b="0" i="1" smtClean="0">
                              <a:latin typeface="Cambria Math" panose="02040503050406030204" pitchFamily="18" charset="0"/>
                            </a:rPr>
                            <m:t>+</m:t>
                          </m:r>
                          <m:r>
                            <a:rPr lang="de-CH" sz="2000" b="0" i="1" smtClean="0">
                              <a:latin typeface="Cambria Math" panose="02040503050406030204" pitchFamily="18" charset="0"/>
                            </a:rPr>
                            <m:t>2</m:t>
                          </m:r>
                        </m:sup>
                      </m:sSubSup>
                    </m:oMath>
                  </m:oMathPara>
                </a14:m>
                <a:endParaRPr lang="en-US" sz="2000" dirty="0">
                  <a:latin typeface="Times New Roman" panose="02020603050405020304" pitchFamily="18" charset="0"/>
                  <a:cs typeface="Times New Roman" panose="02020603050405020304" pitchFamily="18" charset="0"/>
                </a:endParaRPr>
              </a:p>
            </p:txBody>
          </p:sp>
        </mc:Choice>
        <mc:Fallback xmlns="">
          <p:sp>
            <p:nvSpPr>
              <p:cNvPr id="15" name="Rectangle 14">
                <a:extLst>
                  <a:ext uri="{FF2B5EF4-FFF2-40B4-BE49-F238E27FC236}">
                    <a16:creationId xmlns:a16="http://schemas.microsoft.com/office/drawing/2014/main" id="{AECF741D-CBB2-49FF-8727-E09922267B03}"/>
                  </a:ext>
                </a:extLst>
              </p:cNvPr>
              <p:cNvSpPr>
                <a:spLocks noRot="1" noChangeAspect="1" noMove="1" noResize="1" noEditPoints="1" noAdjustHandles="1" noChangeArrowheads="1" noChangeShapeType="1" noTextEdit="1"/>
              </p:cNvSpPr>
              <p:nvPr/>
            </p:nvSpPr>
            <p:spPr>
              <a:xfrm>
                <a:off x="1503759" y="4883715"/>
                <a:ext cx="5735608" cy="927498"/>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03024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p:bldP spid="14" grpId="0"/>
      <p:bldP spid="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8: ANSWER</a:t>
            </a:r>
          </a:p>
        </p:txBody>
      </p:sp>
      <p:sp>
        <p:nvSpPr>
          <p:cNvPr id="4" name="Rectangle 18">
            <a:extLst>
              <a:ext uri="{FF2B5EF4-FFF2-40B4-BE49-F238E27FC236}">
                <a16:creationId xmlns:a16="http://schemas.microsoft.com/office/drawing/2014/main" id="{01CD3106-2451-4F8F-A781-1A337D83A97F}"/>
              </a:ext>
            </a:extLst>
          </p:cNvPr>
          <p:cNvSpPr>
            <a:spLocks noChangeArrowheads="1"/>
          </p:cNvSpPr>
          <p:nvPr/>
        </p:nvSpPr>
        <p:spPr bwMode="auto">
          <a:xfrm>
            <a:off x="0" y="834217"/>
            <a:ext cx="4429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lang="en-US" altLang="en-US" sz="2400" dirty="0">
                <a:cs typeface="Times New Roman" panose="02020603050405020304" pitchFamily="18" charset="0"/>
              </a:rPr>
              <a:t> </a:t>
            </a:r>
            <a:endParaRPr kumimoji="0" lang="en-US" altLang="en-US" sz="2400" b="0" i="0" u="none" strike="noStrike" kern="0" cap="none" spc="0" normalizeH="0" baseline="0" noProof="0" dirty="0">
              <a:ln>
                <a:noFill/>
              </a:ln>
              <a:solidFill>
                <a:srgbClr val="080800"/>
              </a:solidFill>
              <a:effectLst/>
              <a:uLnTx/>
              <a:uFillTx/>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FA2AE5CC-ED85-490A-9F2D-8BD5C47B3224}"/>
                  </a:ext>
                </a:extLst>
              </p:cNvPr>
              <p:cNvSpPr/>
              <p:nvPr/>
            </p:nvSpPr>
            <p:spPr>
              <a:xfrm>
                <a:off x="396379" y="4830948"/>
                <a:ext cx="8066015" cy="1200329"/>
              </a:xfrm>
              <a:prstGeom prst="rect">
                <a:avLst/>
              </a:prstGeom>
            </p:spPr>
            <p:txBody>
              <a:bodyPr wrap="square">
                <a:spAutoFit/>
              </a:bodyPr>
              <a:lstStyle/>
              <a:p>
                <a:r>
                  <a:rPr lang="en-US" sz="2400" dirty="0">
                    <a:latin typeface="Times New Roman" panose="02020603050405020304" pitchFamily="18" charset="0"/>
                    <a:ea typeface="Aptos"/>
                    <a:cs typeface="Times New Roman" panose="02020603050405020304" pitchFamily="18" charset="0"/>
                  </a:rPr>
                  <a:t>The potential increases by </a:t>
                </a:r>
                <a14:m>
                  <m:oMath xmlns:m="http://schemas.openxmlformats.org/officeDocument/2006/math">
                    <m:r>
                      <a:rPr lang="en-US" sz="2400" i="1">
                        <a:latin typeface="Cambria Math" panose="02040503050406030204" pitchFamily="18" charset="0"/>
                      </a:rPr>
                      <m:t>10</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0</m:t>
                        </m:r>
                      </m:sub>
                    </m:sSub>
                    <m:r>
                      <a:rPr lang="en-US" sz="2400" i="1">
                        <a:latin typeface="Cambria Math" panose="02040503050406030204" pitchFamily="18" charset="0"/>
                      </a:rPr>
                      <m:t>+10</m:t>
                    </m:r>
                  </m:oMath>
                </a14:m>
                <a:r>
                  <a:rPr lang="en-US" sz="2400" dirty="0">
                    <a:latin typeface="Times New Roman" panose="02020603050405020304" pitchFamily="18" charset="0"/>
                    <a:ea typeface="Aptos"/>
                    <a:cs typeface="Times New Roman" panose="02020603050405020304" pitchFamily="18" charset="0"/>
                  </a:rPr>
                  <a:t> V as you move 2 m in the positive direction of the x-axis. Where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0</m:t>
                        </m:r>
                      </m:sub>
                    </m:sSub>
                  </m:oMath>
                </a14:m>
                <a:r>
                  <a:rPr lang="en-US" sz="2400" dirty="0">
                    <a:latin typeface="Times New Roman" panose="02020603050405020304" pitchFamily="18" charset="0"/>
                    <a:cs typeface="Times New Roman" panose="02020603050405020304" pitchFamily="18" charset="0"/>
                  </a:rPr>
                  <a:t> is the initial position on the </a:t>
                </a:r>
                <a:r>
                  <a:rPr lang="en-US" sz="2400" dirty="0">
                    <a:latin typeface="Times New Roman" panose="02020603050405020304" pitchFamily="18" charset="0"/>
                    <a:ea typeface="Aptos"/>
                    <a:cs typeface="Times New Roman" panose="02020603050405020304" pitchFamily="18" charset="0"/>
                  </a:rPr>
                  <a:t>x-axis.</a:t>
                </a:r>
                <a:r>
                  <a:rPr lang="en-US" sz="2400" dirty="0">
                    <a:latin typeface="Times New Roman" panose="02020603050405020304" pitchFamily="18" charset="0"/>
                    <a:cs typeface="Times New Roman" panose="02020603050405020304" pitchFamily="18" charset="0"/>
                  </a:rPr>
                  <a:t>  </a:t>
                </a:r>
              </a:p>
            </p:txBody>
          </p:sp>
        </mc:Choice>
        <mc:Fallback xmlns="">
          <p:sp>
            <p:nvSpPr>
              <p:cNvPr id="16" name="Rectangle 15">
                <a:extLst>
                  <a:ext uri="{FF2B5EF4-FFF2-40B4-BE49-F238E27FC236}">
                    <a16:creationId xmlns:a16="http://schemas.microsoft.com/office/drawing/2014/main" id="{FA2AE5CC-ED85-490A-9F2D-8BD5C47B3224}"/>
                  </a:ext>
                </a:extLst>
              </p:cNvPr>
              <p:cNvSpPr>
                <a:spLocks noRot="1" noChangeAspect="1" noMove="1" noResize="1" noEditPoints="1" noAdjustHandles="1" noChangeArrowheads="1" noChangeShapeType="1" noTextEdit="1"/>
              </p:cNvSpPr>
              <p:nvPr/>
            </p:nvSpPr>
            <p:spPr>
              <a:xfrm>
                <a:off x="396379" y="4830948"/>
                <a:ext cx="8066015" cy="1200329"/>
              </a:xfrm>
              <a:prstGeom prst="rect">
                <a:avLst/>
              </a:prstGeom>
              <a:blipFill>
                <a:blip r:embed="rId2"/>
                <a:stretch>
                  <a:fillRect l="-1134" t="-4061" r="-1134"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8F8A811C-0B72-4E15-9180-906FF88CF211}"/>
                  </a:ext>
                </a:extLst>
              </p:cNvPr>
              <p:cNvSpPr/>
              <p:nvPr/>
            </p:nvSpPr>
            <p:spPr>
              <a:xfrm>
                <a:off x="1377924" y="1434114"/>
                <a:ext cx="5735608" cy="9274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𝛥</m:t>
                      </m:r>
                      <m:r>
                        <a:rPr lang="en-US" sz="2000" i="1" smtClean="0">
                          <a:latin typeface="Cambria Math" panose="02040503050406030204" pitchFamily="18" charset="0"/>
                        </a:rPr>
                        <m:t>𝑉</m:t>
                      </m:r>
                      <m:r>
                        <a:rPr lang="en-US" sz="2000">
                          <a:latin typeface="Cambria Math" panose="02040503050406030204" pitchFamily="18" charset="0"/>
                        </a:rPr>
                        <m:t>=−</m:t>
                      </m:r>
                      <m:nary>
                        <m:naryPr>
                          <m:ctrlPr>
                            <a:rPr lang="en-US" sz="2000" i="1" smtClean="0">
                              <a:latin typeface="Cambria Math" panose="02040503050406030204" pitchFamily="18" charset="0"/>
                            </a:rPr>
                          </m:ctrlPr>
                        </m:naryPr>
                        <m:sub>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0</m:t>
                              </m:r>
                            </m:sub>
                          </m:sSub>
                        </m:sub>
                        <m:sup>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0</m:t>
                              </m:r>
                            </m:sub>
                          </m:sSub>
                          <m:r>
                            <a:rPr lang="en-US" sz="2000" b="0" i="1" smtClean="0">
                              <a:latin typeface="Cambria Math" panose="02040503050406030204" pitchFamily="18" charset="0"/>
                            </a:rPr>
                            <m:t>+2</m:t>
                          </m:r>
                        </m:sup>
                        <m:e>
                          <m:r>
                            <a:rPr lang="en-US" sz="2000" b="0" i="1" smtClean="0">
                              <a:latin typeface="Cambria Math" panose="02040503050406030204" pitchFamily="18" charset="0"/>
                            </a:rPr>
                            <m:t>𝐸𝑑𝑥</m:t>
                          </m:r>
                        </m:e>
                      </m:nary>
                      <m:r>
                        <a:rPr lang="en-US" sz="2000">
                          <a:latin typeface="Cambria Math" panose="02040503050406030204" pitchFamily="18" charset="0"/>
                        </a:rPr>
                        <m:t>=−</m:t>
                      </m:r>
                      <m:nary>
                        <m:naryPr>
                          <m:ctrlPr>
                            <a:rPr lang="en-US" sz="2000" i="1" smtClean="0">
                              <a:latin typeface="Cambria Math" panose="02040503050406030204" pitchFamily="18" charset="0"/>
                            </a:rPr>
                          </m:ctrlPr>
                        </m:naryPr>
                        <m:sub>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0</m:t>
                              </m:r>
                            </m:sub>
                          </m:sSub>
                        </m:sub>
                        <m:sup>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0</m:t>
                              </m:r>
                            </m:sub>
                          </m:sSub>
                          <m:r>
                            <a:rPr lang="en-US" sz="2000" b="0" i="1" smtClean="0">
                              <a:latin typeface="Cambria Math" panose="02040503050406030204" pitchFamily="18" charset="0"/>
                            </a:rPr>
                            <m:t>+2</m:t>
                          </m:r>
                        </m:sup>
                        <m:e>
                          <m:r>
                            <a:rPr lang="en-US" sz="2000" b="0" i="1" smtClean="0">
                              <a:latin typeface="Cambria Math" panose="02040503050406030204" pitchFamily="18" charset="0"/>
                            </a:rPr>
                            <m:t>−5</m:t>
                          </m:r>
                          <m:r>
                            <a:rPr lang="en-US" sz="2000" b="0" i="1" smtClean="0">
                              <a:latin typeface="Cambria Math" panose="02040503050406030204" pitchFamily="18" charset="0"/>
                            </a:rPr>
                            <m:t>𝑥</m:t>
                          </m:r>
                          <m:r>
                            <a:rPr lang="en-US" sz="2000" b="0" i="1" smtClean="0">
                              <a:latin typeface="Cambria Math" panose="02040503050406030204" pitchFamily="18" charset="0"/>
                            </a:rPr>
                            <m:t> </m:t>
                          </m:r>
                          <m:r>
                            <a:rPr lang="en-US" sz="2000" b="0" i="1" smtClean="0">
                              <a:latin typeface="Cambria Math" panose="02040503050406030204" pitchFamily="18" charset="0"/>
                            </a:rPr>
                            <m:t>𝑑𝑥</m:t>
                          </m:r>
                        </m:e>
                      </m:nary>
                      <m:r>
                        <a:rPr lang="en-US" sz="2000">
                          <a:latin typeface="Cambria Math" panose="02040503050406030204" pitchFamily="18" charset="0"/>
                        </a:rPr>
                        <m:t>=</m:t>
                      </m:r>
                      <m:sSubSup>
                        <m:sSubSupPr>
                          <m:ctrlPr>
                            <a:rPr lang="en-US" sz="2000" i="1" smtClean="0">
                              <a:latin typeface="Cambria Math" panose="02040503050406030204" pitchFamily="18" charset="0"/>
                            </a:rPr>
                          </m:ctrlPr>
                        </m:sSubSupPr>
                        <m:e>
                          <m:d>
                            <m:dPr>
                              <m:begChr m:val="["/>
                              <m:endChr m:val="]"/>
                              <m:ctrlPr>
                                <a:rPr lang="en-US" sz="2000" i="1" smtClean="0">
                                  <a:latin typeface="Cambria Math" panose="02040503050406030204" pitchFamily="18" charset="0"/>
                                </a:rPr>
                              </m:ctrlPr>
                            </m:dPr>
                            <m:e>
                              <m:f>
                                <m:fPr>
                                  <m:ctrlPr>
                                    <a:rPr lang="en-US" sz="2000" i="1">
                                      <a:latin typeface="Cambria Math" panose="02040503050406030204" pitchFamily="18" charset="0"/>
                                    </a:rPr>
                                  </m:ctrlPr>
                                </m:fPr>
                                <m:num>
                                  <m:r>
                                    <a:rPr lang="de-CH" sz="2000" i="1">
                                      <a:latin typeface="Cambria Math" panose="02040503050406030204" pitchFamily="18" charset="0"/>
                                    </a:rPr>
                                    <m:t>5</m:t>
                                  </m:r>
                                  <m:sSup>
                                    <m:sSupPr>
                                      <m:ctrlPr>
                                        <a:rPr lang="de-CH" sz="2000" i="1">
                                          <a:latin typeface="Cambria Math" panose="02040503050406030204" pitchFamily="18" charset="0"/>
                                        </a:rPr>
                                      </m:ctrlPr>
                                    </m:sSupPr>
                                    <m:e>
                                      <m:r>
                                        <a:rPr lang="de-CH" sz="2000" i="1">
                                          <a:latin typeface="Cambria Math" panose="02040503050406030204" pitchFamily="18" charset="0"/>
                                        </a:rPr>
                                        <m:t>𝑥</m:t>
                                      </m:r>
                                    </m:e>
                                    <m:sup>
                                      <m:r>
                                        <a:rPr lang="de-CH" sz="2000" i="1">
                                          <a:latin typeface="Cambria Math" panose="02040503050406030204" pitchFamily="18" charset="0"/>
                                        </a:rPr>
                                        <m:t>2</m:t>
                                      </m:r>
                                    </m:sup>
                                  </m:sSup>
                                </m:num>
                                <m:den>
                                  <m:r>
                                    <a:rPr lang="de-CH" sz="2000" i="1">
                                      <a:latin typeface="Cambria Math" panose="02040503050406030204" pitchFamily="18" charset="0"/>
                                    </a:rPr>
                                    <m:t>2</m:t>
                                  </m:r>
                                </m:den>
                              </m:f>
                            </m:e>
                          </m:d>
                        </m:e>
                        <m:sub>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0</m:t>
                              </m:r>
                            </m:sub>
                          </m:sSub>
                        </m:sub>
                        <m:sup>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0</m:t>
                              </m:r>
                            </m:sub>
                          </m:sSub>
                          <m:r>
                            <a:rPr lang="en-US" sz="2000" b="0" i="1" smtClean="0">
                              <a:latin typeface="Cambria Math" panose="02040503050406030204" pitchFamily="18" charset="0"/>
                            </a:rPr>
                            <m:t>+</m:t>
                          </m:r>
                          <m:r>
                            <a:rPr lang="de-CH" sz="2000" b="0" i="1" smtClean="0">
                              <a:latin typeface="Cambria Math" panose="02040503050406030204" pitchFamily="18" charset="0"/>
                            </a:rPr>
                            <m:t>2</m:t>
                          </m:r>
                        </m:sup>
                      </m:sSubSup>
                    </m:oMath>
                  </m:oMathPara>
                </a14:m>
                <a:endParaRPr lang="en-US" sz="2000" dirty="0">
                  <a:latin typeface="Times New Roman" panose="02020603050405020304" pitchFamily="18" charset="0"/>
                  <a:cs typeface="Times New Roman" panose="02020603050405020304" pitchFamily="18" charset="0"/>
                </a:endParaRPr>
              </a:p>
            </p:txBody>
          </p:sp>
        </mc:Choice>
        <mc:Fallback xmlns="">
          <p:sp>
            <p:nvSpPr>
              <p:cNvPr id="11" name="Rectangle 10">
                <a:extLst>
                  <a:ext uri="{FF2B5EF4-FFF2-40B4-BE49-F238E27FC236}">
                    <a16:creationId xmlns:a16="http://schemas.microsoft.com/office/drawing/2014/main" id="{8F8A811C-0B72-4E15-9180-906FF88CF211}"/>
                  </a:ext>
                </a:extLst>
              </p:cNvPr>
              <p:cNvSpPr>
                <a:spLocks noRot="1" noChangeAspect="1" noMove="1" noResize="1" noEditPoints="1" noAdjustHandles="1" noChangeArrowheads="1" noChangeShapeType="1" noTextEdit="1"/>
              </p:cNvSpPr>
              <p:nvPr/>
            </p:nvSpPr>
            <p:spPr>
              <a:xfrm>
                <a:off x="1377924" y="1434114"/>
                <a:ext cx="5735608" cy="92749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2D1E1B05-91B7-4BCB-8436-874EAB6C0474}"/>
                  </a:ext>
                </a:extLst>
              </p:cNvPr>
              <p:cNvSpPr/>
              <p:nvPr/>
            </p:nvSpPr>
            <p:spPr>
              <a:xfrm>
                <a:off x="1287043" y="2365837"/>
                <a:ext cx="4681666" cy="9274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𝛥</m:t>
                      </m:r>
                      <m:r>
                        <a:rPr lang="en-US" sz="2000" i="1" smtClean="0">
                          <a:latin typeface="Cambria Math" panose="02040503050406030204" pitchFamily="18" charset="0"/>
                        </a:rPr>
                        <m:t>𝑉</m:t>
                      </m:r>
                      <m:r>
                        <a:rPr lang="en-US" sz="2000">
                          <a:latin typeface="Cambria Math" panose="02040503050406030204" pitchFamily="18" charset="0"/>
                        </a:rPr>
                        <m:t>=</m:t>
                      </m:r>
                      <m:sSubSup>
                        <m:sSubSupPr>
                          <m:ctrlPr>
                            <a:rPr lang="en-US" sz="2000" i="1" smtClean="0">
                              <a:latin typeface="Cambria Math" panose="02040503050406030204" pitchFamily="18" charset="0"/>
                            </a:rPr>
                          </m:ctrlPr>
                        </m:sSubSupPr>
                        <m:e>
                          <m:d>
                            <m:dPr>
                              <m:begChr m:val="["/>
                              <m:endChr m:val="]"/>
                              <m:ctrlPr>
                                <a:rPr lang="en-US" sz="2000" i="1" smtClean="0">
                                  <a:latin typeface="Cambria Math" panose="02040503050406030204" pitchFamily="18" charset="0"/>
                                </a:rPr>
                              </m:ctrlPr>
                            </m:dPr>
                            <m:e>
                              <m:f>
                                <m:fPr>
                                  <m:ctrlPr>
                                    <a:rPr lang="en-US" sz="2000" i="1">
                                      <a:latin typeface="Cambria Math" panose="02040503050406030204" pitchFamily="18" charset="0"/>
                                    </a:rPr>
                                  </m:ctrlPr>
                                </m:fPr>
                                <m:num>
                                  <m:r>
                                    <a:rPr lang="de-CH" sz="2000" i="1">
                                      <a:latin typeface="Cambria Math" panose="02040503050406030204" pitchFamily="18" charset="0"/>
                                    </a:rPr>
                                    <m:t>5</m:t>
                                  </m:r>
                                  <m:sSup>
                                    <m:sSupPr>
                                      <m:ctrlPr>
                                        <a:rPr lang="de-CH" sz="2000" i="1">
                                          <a:latin typeface="Cambria Math" panose="02040503050406030204" pitchFamily="18" charset="0"/>
                                        </a:rPr>
                                      </m:ctrlPr>
                                    </m:sSupPr>
                                    <m:e>
                                      <m:r>
                                        <a:rPr lang="de-CH" sz="2000" i="1">
                                          <a:latin typeface="Cambria Math" panose="02040503050406030204" pitchFamily="18" charset="0"/>
                                        </a:rPr>
                                        <m:t>𝑥</m:t>
                                      </m:r>
                                    </m:e>
                                    <m:sup>
                                      <m:r>
                                        <a:rPr lang="de-CH" sz="2000" i="1">
                                          <a:latin typeface="Cambria Math" panose="02040503050406030204" pitchFamily="18" charset="0"/>
                                        </a:rPr>
                                        <m:t>2</m:t>
                                      </m:r>
                                    </m:sup>
                                  </m:sSup>
                                </m:num>
                                <m:den>
                                  <m:r>
                                    <a:rPr lang="de-CH" sz="2000" i="1">
                                      <a:latin typeface="Cambria Math" panose="02040503050406030204" pitchFamily="18" charset="0"/>
                                    </a:rPr>
                                    <m:t>2</m:t>
                                  </m:r>
                                </m:den>
                              </m:f>
                            </m:e>
                          </m:d>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0</m:t>
                              </m:r>
                            </m:sub>
                          </m:sSub>
                        </m:sub>
                        <m:sup>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0</m:t>
                              </m:r>
                            </m:sub>
                          </m:sSub>
                          <m:r>
                            <a:rPr lang="en-US" sz="2000" b="0" i="1" smtClean="0">
                              <a:latin typeface="Cambria Math" panose="02040503050406030204" pitchFamily="18" charset="0"/>
                            </a:rPr>
                            <m:t>+</m:t>
                          </m:r>
                          <m:r>
                            <a:rPr lang="de-CH" sz="2000" b="0" i="1" smtClean="0">
                              <a:latin typeface="Cambria Math" panose="02040503050406030204" pitchFamily="18" charset="0"/>
                            </a:rPr>
                            <m:t>2</m:t>
                          </m:r>
                        </m:sup>
                      </m:sSubSup>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5</m:t>
                          </m:r>
                          <m:sSup>
                            <m:sSupPr>
                              <m:ctrlPr>
                                <a:rPr lang="en-US" sz="2000" b="0" i="1" smtClean="0">
                                  <a:latin typeface="Cambria Math" panose="02040503050406030204" pitchFamily="18" charset="0"/>
                                </a:rPr>
                              </m:ctrlPr>
                            </m:sSupPr>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0</m:t>
                                      </m:r>
                                    </m:sub>
                                  </m:sSub>
                                  <m:r>
                                    <a:rPr lang="en-US" sz="2000" i="1">
                                      <a:latin typeface="Cambria Math" panose="02040503050406030204" pitchFamily="18" charset="0"/>
                                    </a:rPr>
                                    <m:t>+2</m:t>
                                  </m:r>
                                </m:e>
                              </m:d>
                            </m:e>
                            <m:sup>
                              <m:r>
                                <a:rPr lang="en-US" sz="2000" b="0" i="1" smtClean="0">
                                  <a:latin typeface="Cambria Math" panose="02040503050406030204" pitchFamily="18" charset="0"/>
                                </a:rPr>
                                <m:t>2</m:t>
                              </m:r>
                            </m:sup>
                          </m:sSup>
                        </m:num>
                        <m:den>
                          <m:r>
                            <a:rPr lang="en-US" sz="2000" b="0" i="1" smtClean="0">
                              <a:latin typeface="Cambria Math" panose="02040503050406030204" pitchFamily="18" charset="0"/>
                            </a:rPr>
                            <m:t>2</m:t>
                          </m:r>
                        </m:den>
                      </m:f>
                      <m:r>
                        <a:rPr lang="en-US" sz="2000" b="0" i="0"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5</m:t>
                          </m:r>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0</m:t>
                                      </m:r>
                                    </m:sub>
                                  </m:sSub>
                                </m:e>
                              </m:d>
                            </m:e>
                            <m:sup>
                              <m:r>
                                <a:rPr lang="en-US" sz="2000" i="1">
                                  <a:latin typeface="Cambria Math" panose="02040503050406030204" pitchFamily="18" charset="0"/>
                                </a:rPr>
                                <m:t>2</m:t>
                              </m:r>
                            </m:sup>
                          </m:sSup>
                        </m:num>
                        <m:den>
                          <m:r>
                            <a:rPr lang="en-US" sz="2000" i="1">
                              <a:latin typeface="Cambria Math" panose="02040503050406030204" pitchFamily="18" charset="0"/>
                            </a:rPr>
                            <m:t>2</m:t>
                          </m:r>
                        </m:den>
                      </m:f>
                    </m:oMath>
                  </m:oMathPara>
                </a14:m>
                <a:endParaRPr lang="en-US" sz="2000" dirty="0">
                  <a:latin typeface="Times New Roman" panose="02020603050405020304" pitchFamily="18" charset="0"/>
                  <a:cs typeface="Times New Roman" panose="02020603050405020304" pitchFamily="18" charset="0"/>
                </a:endParaRPr>
              </a:p>
            </p:txBody>
          </p:sp>
        </mc:Choice>
        <mc:Fallback xmlns="">
          <p:sp>
            <p:nvSpPr>
              <p:cNvPr id="17" name="Rectangle 16">
                <a:extLst>
                  <a:ext uri="{FF2B5EF4-FFF2-40B4-BE49-F238E27FC236}">
                    <a16:creationId xmlns:a16="http://schemas.microsoft.com/office/drawing/2014/main" id="{2D1E1B05-91B7-4BCB-8436-874EAB6C0474}"/>
                  </a:ext>
                </a:extLst>
              </p:cNvPr>
              <p:cNvSpPr>
                <a:spLocks noRot="1" noChangeAspect="1" noMove="1" noResize="1" noEditPoints="1" noAdjustHandles="1" noChangeArrowheads="1" noChangeShapeType="1" noTextEdit="1"/>
              </p:cNvSpPr>
              <p:nvPr/>
            </p:nvSpPr>
            <p:spPr>
              <a:xfrm>
                <a:off x="1287043" y="2365837"/>
                <a:ext cx="4681666" cy="92749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7529398E-CD98-4001-B43A-E628558EAF05}"/>
                  </a:ext>
                </a:extLst>
              </p:cNvPr>
              <p:cNvSpPr/>
              <p:nvPr/>
            </p:nvSpPr>
            <p:spPr>
              <a:xfrm>
                <a:off x="1287043" y="3383823"/>
                <a:ext cx="3611310"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𝛥</m:t>
                      </m:r>
                      <m:r>
                        <a:rPr lang="en-US" sz="2000" i="1" smtClean="0">
                          <a:latin typeface="Cambria Math" panose="02040503050406030204" pitchFamily="18" charset="0"/>
                        </a:rPr>
                        <m:t>𝑉</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5</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0</m:t>
                                      </m:r>
                                    </m:sub>
                                  </m:sSub>
                                </m:e>
                                <m:sup>
                                  <m:r>
                                    <a:rPr lang="en-US" sz="2000" b="0" i="1" smtClean="0">
                                      <a:latin typeface="Cambria Math" panose="02040503050406030204" pitchFamily="18" charset="0"/>
                                    </a:rPr>
                                    <m:t>2</m:t>
                                  </m:r>
                                </m:sup>
                              </m:sSup>
                              <m:r>
                                <a:rPr lang="en-US" sz="2000" b="0" i="1" smtClean="0">
                                  <a:latin typeface="Cambria Math" panose="02040503050406030204" pitchFamily="18" charset="0"/>
                                </a:rPr>
                                <m:t>+4</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0</m:t>
                                  </m:r>
                                </m:sub>
                              </m:sSub>
                              <m:r>
                                <a:rPr lang="en-US" sz="2000" b="0" i="1" smtClean="0">
                                  <a:latin typeface="Cambria Math" panose="02040503050406030204" pitchFamily="18" charset="0"/>
                                </a:rPr>
                                <m:t>+4</m:t>
                              </m:r>
                            </m:e>
                          </m:d>
                        </m:num>
                        <m:den>
                          <m:r>
                            <a:rPr lang="en-US" sz="2000" b="0" i="1" smtClean="0">
                              <a:latin typeface="Cambria Math" panose="02040503050406030204" pitchFamily="18" charset="0"/>
                            </a:rPr>
                            <m:t>2</m:t>
                          </m:r>
                        </m:den>
                      </m:f>
                      <m:r>
                        <a:rPr lang="en-US" sz="2000" b="0" i="0"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5</m:t>
                          </m:r>
                          <m:sSup>
                            <m:sSupPr>
                              <m:ctrlPr>
                                <a:rPr lang="en-US" sz="2000" i="1" smtClean="0">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0</m:t>
                                  </m:r>
                                </m:sub>
                              </m:sSub>
                            </m:e>
                            <m:sup>
                              <m:r>
                                <a:rPr lang="en-US" sz="2000" b="0" i="1" smtClean="0">
                                  <a:latin typeface="Cambria Math" panose="02040503050406030204" pitchFamily="18" charset="0"/>
                                </a:rPr>
                                <m:t>2</m:t>
                              </m:r>
                            </m:sup>
                          </m:sSup>
                        </m:num>
                        <m:den>
                          <m:r>
                            <a:rPr lang="en-US" sz="2000" i="1">
                              <a:latin typeface="Cambria Math" panose="02040503050406030204" pitchFamily="18" charset="0"/>
                            </a:rPr>
                            <m:t>2</m:t>
                          </m:r>
                        </m:den>
                      </m:f>
                    </m:oMath>
                  </m:oMathPara>
                </a14:m>
                <a:endParaRPr lang="en-US" sz="2000" dirty="0">
                  <a:latin typeface="Times New Roman" panose="02020603050405020304" pitchFamily="18" charset="0"/>
                  <a:cs typeface="Times New Roman" panose="02020603050405020304" pitchFamily="18" charset="0"/>
                </a:endParaRPr>
              </a:p>
            </p:txBody>
          </p:sp>
        </mc:Choice>
        <mc:Fallback xmlns="">
          <p:sp>
            <p:nvSpPr>
              <p:cNvPr id="18" name="Rectangle 17">
                <a:extLst>
                  <a:ext uri="{FF2B5EF4-FFF2-40B4-BE49-F238E27FC236}">
                    <a16:creationId xmlns:a16="http://schemas.microsoft.com/office/drawing/2014/main" id="{7529398E-CD98-4001-B43A-E628558EAF05}"/>
                  </a:ext>
                </a:extLst>
              </p:cNvPr>
              <p:cNvSpPr>
                <a:spLocks noRot="1" noChangeAspect="1" noMove="1" noResize="1" noEditPoints="1" noAdjustHandles="1" noChangeArrowheads="1" noChangeShapeType="1" noTextEdit="1"/>
              </p:cNvSpPr>
              <p:nvPr/>
            </p:nvSpPr>
            <p:spPr>
              <a:xfrm>
                <a:off x="1287043" y="3383823"/>
                <a:ext cx="3611310" cy="70788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28655011-3136-4B30-A11B-3881B94DDCC3}"/>
                  </a:ext>
                </a:extLst>
              </p:cNvPr>
              <p:cNvSpPr/>
              <p:nvPr/>
            </p:nvSpPr>
            <p:spPr>
              <a:xfrm>
                <a:off x="1287043" y="4247793"/>
                <a:ext cx="2039597"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𝛥</m:t>
                      </m:r>
                      <m:r>
                        <a:rPr lang="en-US" sz="2000" i="1" smtClean="0">
                          <a:latin typeface="Cambria Math" panose="02040503050406030204" pitchFamily="18" charset="0"/>
                        </a:rPr>
                        <m:t>𝑉</m:t>
                      </m:r>
                      <m:r>
                        <a:rPr lang="en-US" sz="2000" b="0" i="1" smtClean="0">
                          <a:latin typeface="Cambria Math" panose="02040503050406030204" pitchFamily="18" charset="0"/>
                        </a:rPr>
                        <m:t>=10</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0</m:t>
                          </m:r>
                        </m:sub>
                      </m:sSub>
                      <m:r>
                        <a:rPr lang="en-US" sz="2000" b="0" i="1" smtClean="0">
                          <a:latin typeface="Cambria Math" panose="02040503050406030204" pitchFamily="18" charset="0"/>
                        </a:rPr>
                        <m:t>+10</m:t>
                      </m:r>
                    </m:oMath>
                  </m:oMathPara>
                </a14:m>
                <a:endParaRPr lang="en-US" sz="2000" dirty="0">
                  <a:latin typeface="Times New Roman" panose="02020603050405020304" pitchFamily="18" charset="0"/>
                  <a:cs typeface="Times New Roman" panose="02020603050405020304" pitchFamily="18" charset="0"/>
                </a:endParaRPr>
              </a:p>
            </p:txBody>
          </p:sp>
        </mc:Choice>
        <mc:Fallback xmlns="">
          <p:sp>
            <p:nvSpPr>
              <p:cNvPr id="19" name="Rectangle 18">
                <a:extLst>
                  <a:ext uri="{FF2B5EF4-FFF2-40B4-BE49-F238E27FC236}">
                    <a16:creationId xmlns:a16="http://schemas.microsoft.com/office/drawing/2014/main" id="{28655011-3136-4B30-A11B-3881B94DDCC3}"/>
                  </a:ext>
                </a:extLst>
              </p:cNvPr>
              <p:cNvSpPr>
                <a:spLocks noRot="1" noChangeAspect="1" noMove="1" noResize="1" noEditPoints="1" noAdjustHandles="1" noChangeArrowheads="1" noChangeShapeType="1" noTextEdit="1"/>
              </p:cNvSpPr>
              <p:nvPr/>
            </p:nvSpPr>
            <p:spPr>
              <a:xfrm>
                <a:off x="1287043" y="4247793"/>
                <a:ext cx="2039597" cy="400110"/>
              </a:xfrm>
              <a:prstGeom prst="rect">
                <a:avLst/>
              </a:prstGeom>
              <a:blipFill>
                <a:blip r:embed="rId6"/>
                <a:stretch>
                  <a:fillRect b="-3077"/>
                </a:stretch>
              </a:blipFill>
            </p:spPr>
            <p:txBody>
              <a:bodyPr/>
              <a:lstStyle/>
              <a:p>
                <a:r>
                  <a:rPr lang="en-US">
                    <a:noFill/>
                  </a:rPr>
                  <a:t> </a:t>
                </a:r>
              </a:p>
            </p:txBody>
          </p:sp>
        </mc:Fallback>
      </mc:AlternateContent>
    </p:spTree>
    <p:extLst>
      <p:ext uri="{BB962C8B-B14F-4D97-AF65-F5344CB8AC3E}">
        <p14:creationId xmlns:p14="http://schemas.microsoft.com/office/powerpoint/2010/main" val="149734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1" grpId="0"/>
      <p:bldP spid="17" grpId="0"/>
      <p:bldP spid="18" grpId="0"/>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latin typeface="Calibri" panose="020F0502020204030204" pitchFamily="34" charset="0"/>
                <a:cs typeface="Arial" panose="020B0604020202020204" pitchFamily="34" charset="0"/>
              </a:rPr>
              <a:t>Q&amp;A?</a:t>
            </a:r>
            <a:br>
              <a:rPr lang="en-US" dirty="0">
                <a:latin typeface="Calibri" panose="020F0502020204030204" pitchFamily="34" charset="0"/>
                <a:cs typeface="Arial" panose="020B0604020202020204" pitchFamily="34" charset="0"/>
              </a:rPr>
            </a:br>
            <a:r>
              <a:rPr lang="en-US" dirty="0">
                <a:latin typeface="Calibri" panose="020F0502020204030204" pitchFamily="34" charset="0"/>
                <a:cs typeface="Arial" panose="020B0604020202020204" pitchFamily="34" charset="0"/>
              </a:rPr>
              <a:t>Office hours:</a:t>
            </a:r>
          </a:p>
        </p:txBody>
      </p:sp>
    </p:spTree>
    <p:extLst>
      <p:ext uri="{BB962C8B-B14F-4D97-AF65-F5344CB8AC3E}">
        <p14:creationId xmlns:p14="http://schemas.microsoft.com/office/powerpoint/2010/main" val="3685423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9-Extension</a:t>
            </a:r>
          </a:p>
        </p:txBody>
      </p:sp>
      <p:sp>
        <p:nvSpPr>
          <p:cNvPr id="4" name="Rectangle 3">
            <a:extLst>
              <a:ext uri="{FF2B5EF4-FFF2-40B4-BE49-F238E27FC236}">
                <a16:creationId xmlns:a16="http://schemas.microsoft.com/office/drawing/2014/main" id="{487F2406-70BD-4EE7-A55C-BB33CFB09CE2}"/>
              </a:ext>
            </a:extLst>
          </p:cNvPr>
          <p:cNvSpPr/>
          <p:nvPr/>
        </p:nvSpPr>
        <p:spPr>
          <a:xfrm>
            <a:off x="0" y="822442"/>
            <a:ext cx="8785269" cy="2677656"/>
          </a:xfrm>
          <a:prstGeom prst="rect">
            <a:avLst/>
          </a:prstGeom>
        </p:spPr>
        <p:txBody>
          <a:bodyPr wrap="square">
            <a:spAutoFit/>
          </a:bodyPr>
          <a:lstStyle/>
          <a:p>
            <a:pPr lvl="0" algn="just"/>
            <a:r>
              <a:rPr lang="en-US" sz="2400" dirty="0">
                <a:solidFill>
                  <a:prstClr val="black"/>
                </a:solidFill>
                <a:latin typeface="Times New Roman" panose="02020603050405020304" pitchFamily="18" charset="0"/>
                <a:cs typeface="Times New Roman" panose="02020603050405020304" pitchFamily="18" charset="0"/>
              </a:rPr>
              <a:t>A metal sphere of radius, </a:t>
            </a:r>
            <a:r>
              <a:rPr lang="en-US" sz="2400" i="1" dirty="0">
                <a:solidFill>
                  <a:prstClr val="black"/>
                </a:solidFill>
                <a:latin typeface="Times New Roman" panose="02020603050405020304" pitchFamily="18" charset="0"/>
                <a:cs typeface="Times New Roman" panose="02020603050405020304" pitchFamily="18" charset="0"/>
              </a:rPr>
              <a:t>r</a:t>
            </a:r>
            <a:r>
              <a:rPr lang="en-US" sz="2400" baseline="-25000" dirty="0">
                <a:solidFill>
                  <a:prstClr val="black"/>
                </a:solidFill>
                <a:latin typeface="Times New Roman" panose="02020603050405020304" pitchFamily="18" charset="0"/>
                <a:cs typeface="Times New Roman" panose="02020603050405020304" pitchFamily="18" charset="0"/>
              </a:rPr>
              <a:t>0</a:t>
            </a:r>
            <a:r>
              <a:rPr lang="en-US" sz="2400" dirty="0">
                <a:solidFill>
                  <a:prstClr val="black"/>
                </a:solidFill>
                <a:latin typeface="Times New Roman" panose="02020603050405020304" pitchFamily="18" charset="0"/>
                <a:cs typeface="Times New Roman" panose="02020603050405020304" pitchFamily="18" charset="0"/>
              </a:rPr>
              <a:t> = 0.44 m, carries a charge Q = 0.50 μC</a:t>
            </a:r>
            <a:r>
              <a:rPr lang="en-US" sz="2400" i="1" dirty="0">
                <a:solidFill>
                  <a:prstClr val="black"/>
                </a:solidFill>
                <a:latin typeface="Times New Roman" panose="02020603050405020304" pitchFamily="18" charset="0"/>
                <a:cs typeface="Times New Roman" panose="02020603050405020304" pitchFamily="18" charset="0"/>
              </a:rPr>
              <a:t>. </a:t>
            </a:r>
            <a:r>
              <a:rPr lang="en-US" sz="2400" dirty="0">
                <a:solidFill>
                  <a:prstClr val="black"/>
                </a:solidFill>
                <a:latin typeface="Times New Roman" panose="02020603050405020304" pitchFamily="18" charset="0"/>
                <a:cs typeface="Times New Roman" panose="02020603050405020304" pitchFamily="18" charset="0"/>
              </a:rPr>
              <a:t>Equipotential surfaces are to be drawn for 100 V intervals outside the sphere. </a:t>
            </a:r>
          </a:p>
          <a:p>
            <a:pPr lvl="0" algn="just"/>
            <a:r>
              <a:rPr lang="en-US" sz="2400" dirty="0">
                <a:solidFill>
                  <a:prstClr val="black"/>
                </a:solidFill>
                <a:latin typeface="Times New Roman" panose="02020603050405020304" pitchFamily="18" charset="0"/>
                <a:cs typeface="Times New Roman" panose="02020603050405020304" pitchFamily="18" charset="0"/>
              </a:rPr>
              <a:t>Determine the radius </a:t>
            </a:r>
            <a:r>
              <a:rPr lang="en-US" sz="2400" i="1" dirty="0">
                <a:solidFill>
                  <a:prstClr val="black"/>
                </a:solidFill>
                <a:latin typeface="Times New Roman" panose="02020603050405020304" pitchFamily="18" charset="0"/>
                <a:cs typeface="Times New Roman" panose="02020603050405020304" pitchFamily="18" charset="0"/>
              </a:rPr>
              <a:t>r, </a:t>
            </a:r>
            <a:r>
              <a:rPr lang="en-US" sz="2400" dirty="0">
                <a:solidFill>
                  <a:prstClr val="black"/>
                </a:solidFill>
                <a:latin typeface="Times New Roman" panose="02020603050405020304" pitchFamily="18" charset="0"/>
                <a:cs typeface="Times New Roman" panose="02020603050405020304" pitchFamily="18" charset="0"/>
              </a:rPr>
              <a:t>of </a:t>
            </a:r>
          </a:p>
          <a:p>
            <a:pPr marL="457200" lvl="0" indent="-457200" algn="just">
              <a:buAutoNum type="alphaLcParenBoth"/>
            </a:pPr>
            <a:r>
              <a:rPr lang="en-US" sz="2400" dirty="0">
                <a:solidFill>
                  <a:prstClr val="black"/>
                </a:solidFill>
                <a:latin typeface="Times New Roman" panose="02020603050405020304" pitchFamily="18" charset="0"/>
                <a:cs typeface="Times New Roman" panose="02020603050405020304" pitchFamily="18" charset="0"/>
              </a:rPr>
              <a:t>the first, </a:t>
            </a:r>
          </a:p>
          <a:p>
            <a:pPr marL="457200" lvl="0" indent="-457200" algn="just">
              <a:buAutoNum type="alphaLcParenBoth"/>
            </a:pPr>
            <a:r>
              <a:rPr lang="en-US" sz="2400" dirty="0">
                <a:solidFill>
                  <a:prstClr val="black"/>
                </a:solidFill>
                <a:latin typeface="Times New Roman" panose="02020603050405020304" pitchFamily="18" charset="0"/>
                <a:cs typeface="Times New Roman" panose="02020603050405020304" pitchFamily="18" charset="0"/>
              </a:rPr>
              <a:t>the tenth, and </a:t>
            </a:r>
          </a:p>
          <a:p>
            <a:pPr marL="457200" lvl="0" indent="-457200" algn="just">
              <a:buAutoNum type="alphaLcParenBoth"/>
            </a:pPr>
            <a:r>
              <a:rPr lang="en-US" sz="2400" dirty="0">
                <a:solidFill>
                  <a:prstClr val="black"/>
                </a:solidFill>
                <a:latin typeface="Times New Roman" panose="02020603050405020304" pitchFamily="18" charset="0"/>
                <a:cs typeface="Times New Roman" panose="02020603050405020304" pitchFamily="18" charset="0"/>
              </a:rPr>
              <a:t>the 100th equipotential from the surface. </a:t>
            </a:r>
            <a:endParaRPr lang="en-US" dirty="0">
              <a:solidFill>
                <a:prstClr val="black"/>
              </a:solidFill>
              <a:latin typeface="Times New Roman" panose="02020603050405020304" pitchFamily="18" charset="0"/>
              <a:cs typeface="Times New Roman" panose="02020603050405020304" pitchFamily="18" charset="0"/>
            </a:endParaRPr>
          </a:p>
        </p:txBody>
      </p:sp>
      <p:sp>
        <p:nvSpPr>
          <p:cNvPr id="5" name="Oval 4">
            <a:extLst>
              <a:ext uri="{FF2B5EF4-FFF2-40B4-BE49-F238E27FC236}">
                <a16:creationId xmlns:a16="http://schemas.microsoft.com/office/drawing/2014/main" id="{0DFCE1D1-5036-4983-95F6-2FBB9E15FA5A}"/>
              </a:ext>
            </a:extLst>
          </p:cNvPr>
          <p:cNvSpPr/>
          <p:nvPr/>
        </p:nvSpPr>
        <p:spPr>
          <a:xfrm>
            <a:off x="3949737" y="4630815"/>
            <a:ext cx="998483" cy="980660"/>
          </a:xfrm>
          <a:prstGeom prst="ellipse">
            <a:avLst/>
          </a:prstGeom>
          <a:solidFill>
            <a:srgbClr val="A2C777">
              <a:lumMod val="75000"/>
            </a:srgbClr>
          </a:solidFill>
          <a:ln w="22225" cap="rnd"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Gill Sans MT" panose="020B0502020104020203"/>
              <a:ea typeface="+mn-ea"/>
              <a:cs typeface="+mn-cs"/>
            </a:endParaRPr>
          </a:p>
        </p:txBody>
      </p:sp>
      <p:sp>
        <p:nvSpPr>
          <p:cNvPr id="6" name="Oval 5">
            <a:extLst>
              <a:ext uri="{FF2B5EF4-FFF2-40B4-BE49-F238E27FC236}">
                <a16:creationId xmlns:a16="http://schemas.microsoft.com/office/drawing/2014/main" id="{76CAA578-7545-4FA9-B5F3-04A288210A7D}"/>
              </a:ext>
            </a:extLst>
          </p:cNvPr>
          <p:cNvSpPr/>
          <p:nvPr/>
        </p:nvSpPr>
        <p:spPr>
          <a:xfrm>
            <a:off x="3258707" y="4024475"/>
            <a:ext cx="2380541" cy="2224033"/>
          </a:xfrm>
          <a:prstGeom prst="ellipse">
            <a:avLst/>
          </a:prstGeom>
          <a:noFill/>
          <a:ln w="22225" cap="rnd" cmpd="sng" algn="ctr">
            <a:solidFill>
              <a:srgbClr val="1A326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Gill Sans MT" panose="020B0502020104020203"/>
              <a:ea typeface="+mn-ea"/>
              <a:cs typeface="+mn-cs"/>
            </a:endParaRPr>
          </a:p>
        </p:txBody>
      </p:sp>
      <p:cxnSp>
        <p:nvCxnSpPr>
          <p:cNvPr id="7" name="Straight Arrow Connector 6">
            <a:extLst>
              <a:ext uri="{FF2B5EF4-FFF2-40B4-BE49-F238E27FC236}">
                <a16:creationId xmlns:a16="http://schemas.microsoft.com/office/drawing/2014/main" id="{17A90260-F021-444F-B2F0-A9E83368264C}"/>
              </a:ext>
            </a:extLst>
          </p:cNvPr>
          <p:cNvCxnSpPr/>
          <p:nvPr/>
        </p:nvCxnSpPr>
        <p:spPr>
          <a:xfrm>
            <a:off x="4448978" y="5121145"/>
            <a:ext cx="499242" cy="0"/>
          </a:xfrm>
          <a:prstGeom prst="straightConnector1">
            <a:avLst/>
          </a:prstGeom>
          <a:noFill/>
          <a:ln w="12700" cap="rnd" cmpd="sng" algn="ctr">
            <a:solidFill>
              <a:srgbClr val="1A3260">
                <a:lumMod val="90000"/>
              </a:srgbClr>
            </a:solidFill>
            <a:prstDash val="solid"/>
            <a:tailEnd type="triangle"/>
          </a:ln>
          <a:effectLst/>
        </p:spPr>
      </p:cxnSp>
      <p:cxnSp>
        <p:nvCxnSpPr>
          <p:cNvPr id="8" name="Straight Arrow Connector 7">
            <a:extLst>
              <a:ext uri="{FF2B5EF4-FFF2-40B4-BE49-F238E27FC236}">
                <a16:creationId xmlns:a16="http://schemas.microsoft.com/office/drawing/2014/main" id="{2CC2895C-3DED-46DD-BD7D-4AE3C0507AC1}"/>
              </a:ext>
            </a:extLst>
          </p:cNvPr>
          <p:cNvCxnSpPr>
            <a:endCxn id="6" idx="0"/>
          </p:cNvCxnSpPr>
          <p:nvPr/>
        </p:nvCxnSpPr>
        <p:spPr>
          <a:xfrm flipV="1">
            <a:off x="4448977" y="4024475"/>
            <a:ext cx="1" cy="1096670"/>
          </a:xfrm>
          <a:prstGeom prst="straightConnector1">
            <a:avLst/>
          </a:prstGeom>
          <a:noFill/>
          <a:ln w="12700" cap="rnd" cmpd="sng" algn="ctr">
            <a:solidFill>
              <a:srgbClr val="1A3260">
                <a:lumMod val="90000"/>
              </a:srgbClr>
            </a:solidFill>
            <a:prstDash val="solid"/>
            <a:tailEnd type="triangle"/>
          </a:ln>
          <a:effectLst/>
        </p:spPr>
      </p:cxn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D90300D8-6C13-4535-B377-764529478B0B}"/>
                  </a:ext>
                </a:extLst>
              </p:cNvPr>
              <p:cNvSpPr/>
              <p:nvPr/>
            </p:nvSpPr>
            <p:spPr>
              <a:xfrm>
                <a:off x="4448977" y="4995073"/>
                <a:ext cx="52431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ea typeface="Cambria Math" panose="02040503050406030204" pitchFamily="18" charset="0"/>
                            </a:rPr>
                          </m:ctrlPr>
                        </m:sSubPr>
                        <m:e>
                          <m:r>
                            <a:rPr lang="en-US" sz="2400" i="1">
                              <a:solidFill>
                                <a:prstClr val="black"/>
                              </a:solidFill>
                              <a:latin typeface="Cambria Math" panose="02040503050406030204" pitchFamily="18" charset="0"/>
                              <a:ea typeface="Cambria Math" panose="02040503050406030204" pitchFamily="18" charset="0"/>
                            </a:rPr>
                            <m:t>𝑟</m:t>
                          </m:r>
                        </m:e>
                        <m:sub>
                          <m:r>
                            <a:rPr lang="en-US" sz="2400" i="1">
                              <a:solidFill>
                                <a:prstClr val="black"/>
                              </a:solidFill>
                              <a:latin typeface="Cambria Math" panose="02040503050406030204" pitchFamily="18" charset="0"/>
                              <a:ea typeface="Cambria Math" panose="02040503050406030204" pitchFamily="18" charset="0"/>
                            </a:rPr>
                            <m:t>0</m:t>
                          </m:r>
                        </m:sub>
                      </m:sSub>
                    </m:oMath>
                  </m:oMathPara>
                </a14:m>
                <a:endParaRPr lang="en-US" dirty="0">
                  <a:solidFill>
                    <a:prstClr val="black"/>
                  </a:solidFill>
                  <a:latin typeface="Gill Sans MT" panose="020B0502020104020203"/>
                </a:endParaRPr>
              </a:p>
            </p:txBody>
          </p:sp>
        </mc:Choice>
        <mc:Fallback xmlns="">
          <p:sp>
            <p:nvSpPr>
              <p:cNvPr id="9" name="Rectangle 8">
                <a:extLst>
                  <a:ext uri="{FF2B5EF4-FFF2-40B4-BE49-F238E27FC236}">
                    <a16:creationId xmlns:a16="http://schemas.microsoft.com/office/drawing/2014/main" id="{D90300D8-6C13-4535-B377-764529478B0B}"/>
                  </a:ext>
                </a:extLst>
              </p:cNvPr>
              <p:cNvSpPr>
                <a:spLocks noRot="1" noChangeAspect="1" noMove="1" noResize="1" noEditPoints="1" noAdjustHandles="1" noChangeArrowheads="1" noChangeShapeType="1" noTextEdit="1"/>
              </p:cNvSpPr>
              <p:nvPr/>
            </p:nvSpPr>
            <p:spPr>
              <a:xfrm>
                <a:off x="4448977" y="4995073"/>
                <a:ext cx="524311" cy="461665"/>
              </a:xfrm>
              <a:prstGeom prst="rect">
                <a:avLst/>
              </a:prstGeom>
              <a:blipFill>
                <a:blip r:embed="rId2"/>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C967DE28-244F-4C27-9806-A5DE809D7490}"/>
                  </a:ext>
                </a:extLst>
              </p:cNvPr>
              <p:cNvSpPr/>
              <p:nvPr/>
            </p:nvSpPr>
            <p:spPr>
              <a:xfrm>
                <a:off x="4122016" y="4082990"/>
                <a:ext cx="42223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prstClr val="black"/>
                          </a:solidFill>
                          <a:latin typeface="Cambria Math" panose="02040503050406030204" pitchFamily="18" charset="0"/>
                          <a:ea typeface="Cambria Math" panose="02040503050406030204" pitchFamily="18" charset="0"/>
                        </a:rPr>
                        <m:t>𝑟</m:t>
                      </m:r>
                    </m:oMath>
                  </m:oMathPara>
                </a14:m>
                <a:endParaRPr lang="en-US" dirty="0">
                  <a:solidFill>
                    <a:prstClr val="black"/>
                  </a:solidFill>
                  <a:latin typeface="Gill Sans MT" panose="020B0502020104020203"/>
                </a:endParaRPr>
              </a:p>
            </p:txBody>
          </p:sp>
        </mc:Choice>
        <mc:Fallback xmlns="">
          <p:sp>
            <p:nvSpPr>
              <p:cNvPr id="10" name="Rectangle 9">
                <a:extLst>
                  <a:ext uri="{FF2B5EF4-FFF2-40B4-BE49-F238E27FC236}">
                    <a16:creationId xmlns:a16="http://schemas.microsoft.com/office/drawing/2014/main" id="{C967DE28-244F-4C27-9806-A5DE809D7490}"/>
                  </a:ext>
                </a:extLst>
              </p:cNvPr>
              <p:cNvSpPr>
                <a:spLocks noRot="1" noChangeAspect="1" noMove="1" noResize="1" noEditPoints="1" noAdjustHandles="1" noChangeArrowheads="1" noChangeShapeType="1" noTextEdit="1"/>
              </p:cNvSpPr>
              <p:nvPr/>
            </p:nvSpPr>
            <p:spPr>
              <a:xfrm>
                <a:off x="4122016" y="4082990"/>
                <a:ext cx="422230" cy="46166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57200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9: ANSWER</a:t>
            </a:r>
          </a:p>
        </p:txBody>
      </p:sp>
      <p:sp>
        <p:nvSpPr>
          <p:cNvPr id="11" name="Oval 10">
            <a:extLst>
              <a:ext uri="{FF2B5EF4-FFF2-40B4-BE49-F238E27FC236}">
                <a16:creationId xmlns:a16="http://schemas.microsoft.com/office/drawing/2014/main" id="{B7B1C621-99DB-4028-B772-89BD9E4D866C}"/>
              </a:ext>
            </a:extLst>
          </p:cNvPr>
          <p:cNvSpPr/>
          <p:nvPr/>
        </p:nvSpPr>
        <p:spPr>
          <a:xfrm>
            <a:off x="7095608" y="1811307"/>
            <a:ext cx="998483" cy="980660"/>
          </a:xfrm>
          <a:prstGeom prst="ellipse">
            <a:avLst/>
          </a:prstGeom>
          <a:solidFill>
            <a:srgbClr val="A2C777">
              <a:lumMod val="75000"/>
            </a:srgbClr>
          </a:solidFill>
          <a:ln w="22225" cap="rnd"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Gill Sans MT" panose="020B0502020104020203"/>
              <a:ea typeface="+mn-ea"/>
              <a:cs typeface="+mn-cs"/>
            </a:endParaRPr>
          </a:p>
        </p:txBody>
      </p:sp>
      <p:sp>
        <p:nvSpPr>
          <p:cNvPr id="17" name="Oval 16">
            <a:extLst>
              <a:ext uri="{FF2B5EF4-FFF2-40B4-BE49-F238E27FC236}">
                <a16:creationId xmlns:a16="http://schemas.microsoft.com/office/drawing/2014/main" id="{D4752C14-EB7F-49C1-8AC6-0EEE68F85AAC}"/>
              </a:ext>
            </a:extLst>
          </p:cNvPr>
          <p:cNvSpPr/>
          <p:nvPr/>
        </p:nvSpPr>
        <p:spPr>
          <a:xfrm>
            <a:off x="6404578" y="1204967"/>
            <a:ext cx="2380541" cy="2224033"/>
          </a:xfrm>
          <a:prstGeom prst="ellipse">
            <a:avLst/>
          </a:prstGeom>
          <a:noFill/>
          <a:ln w="22225" cap="rnd" cmpd="sng" algn="ctr">
            <a:solidFill>
              <a:srgbClr val="1A326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Gill Sans MT" panose="020B0502020104020203"/>
              <a:ea typeface="+mn-ea"/>
              <a:cs typeface="+mn-cs"/>
            </a:endParaRPr>
          </a:p>
        </p:txBody>
      </p:sp>
      <p:cxnSp>
        <p:nvCxnSpPr>
          <p:cNvPr id="18" name="Straight Arrow Connector 17">
            <a:extLst>
              <a:ext uri="{FF2B5EF4-FFF2-40B4-BE49-F238E27FC236}">
                <a16:creationId xmlns:a16="http://schemas.microsoft.com/office/drawing/2014/main" id="{AF69D23D-4D2D-4E36-9FDF-9B8890CD079F}"/>
              </a:ext>
            </a:extLst>
          </p:cNvPr>
          <p:cNvCxnSpPr/>
          <p:nvPr/>
        </p:nvCxnSpPr>
        <p:spPr>
          <a:xfrm>
            <a:off x="7594849" y="2301637"/>
            <a:ext cx="499242" cy="0"/>
          </a:xfrm>
          <a:prstGeom prst="straightConnector1">
            <a:avLst/>
          </a:prstGeom>
          <a:noFill/>
          <a:ln w="12700" cap="rnd" cmpd="sng" algn="ctr">
            <a:solidFill>
              <a:srgbClr val="1A3260">
                <a:lumMod val="90000"/>
              </a:srgbClr>
            </a:solidFill>
            <a:prstDash val="solid"/>
            <a:tailEnd type="triangle"/>
          </a:ln>
          <a:effectLst/>
        </p:spPr>
      </p:cxnSp>
      <p:cxnSp>
        <p:nvCxnSpPr>
          <p:cNvPr id="19" name="Straight Arrow Connector 18">
            <a:extLst>
              <a:ext uri="{FF2B5EF4-FFF2-40B4-BE49-F238E27FC236}">
                <a16:creationId xmlns:a16="http://schemas.microsoft.com/office/drawing/2014/main" id="{DE9D9FB2-9732-4877-A719-C60D0F4D0815}"/>
              </a:ext>
            </a:extLst>
          </p:cNvPr>
          <p:cNvCxnSpPr>
            <a:endCxn id="17" idx="0"/>
          </p:cNvCxnSpPr>
          <p:nvPr/>
        </p:nvCxnSpPr>
        <p:spPr>
          <a:xfrm flipV="1">
            <a:off x="7594848" y="1204967"/>
            <a:ext cx="1" cy="1096670"/>
          </a:xfrm>
          <a:prstGeom prst="straightConnector1">
            <a:avLst/>
          </a:prstGeom>
          <a:noFill/>
          <a:ln w="12700" cap="rnd" cmpd="sng" algn="ctr">
            <a:solidFill>
              <a:srgbClr val="1A3260">
                <a:lumMod val="90000"/>
              </a:srgbClr>
            </a:solidFill>
            <a:prstDash val="solid"/>
            <a:tailEnd type="triangle"/>
          </a:ln>
          <a:effectLst/>
        </p:spPr>
      </p:cxn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F7D098E4-CF10-44DE-9205-07DB63D1592E}"/>
                  </a:ext>
                </a:extLst>
              </p:cNvPr>
              <p:cNvSpPr/>
              <p:nvPr/>
            </p:nvSpPr>
            <p:spPr>
              <a:xfrm>
                <a:off x="7594848" y="2175565"/>
                <a:ext cx="52431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ea typeface="Cambria Math" panose="02040503050406030204" pitchFamily="18" charset="0"/>
                            </a:rPr>
                          </m:ctrlPr>
                        </m:sSubPr>
                        <m:e>
                          <m:r>
                            <a:rPr lang="en-US" sz="2400" i="1">
                              <a:solidFill>
                                <a:prstClr val="black"/>
                              </a:solidFill>
                              <a:latin typeface="Cambria Math" panose="02040503050406030204" pitchFamily="18" charset="0"/>
                              <a:ea typeface="Cambria Math" panose="02040503050406030204" pitchFamily="18" charset="0"/>
                            </a:rPr>
                            <m:t>𝑟</m:t>
                          </m:r>
                        </m:e>
                        <m:sub>
                          <m:r>
                            <a:rPr lang="en-US" sz="2400" i="1">
                              <a:solidFill>
                                <a:prstClr val="black"/>
                              </a:solidFill>
                              <a:latin typeface="Cambria Math" panose="02040503050406030204" pitchFamily="18" charset="0"/>
                              <a:ea typeface="Cambria Math" panose="02040503050406030204" pitchFamily="18" charset="0"/>
                            </a:rPr>
                            <m:t>0</m:t>
                          </m:r>
                        </m:sub>
                      </m:sSub>
                    </m:oMath>
                  </m:oMathPara>
                </a14:m>
                <a:endParaRPr lang="en-US" dirty="0">
                  <a:solidFill>
                    <a:prstClr val="black"/>
                  </a:solidFill>
                  <a:latin typeface="Gill Sans MT" panose="020B0502020104020203"/>
                </a:endParaRPr>
              </a:p>
            </p:txBody>
          </p:sp>
        </mc:Choice>
        <mc:Fallback xmlns="">
          <p:sp>
            <p:nvSpPr>
              <p:cNvPr id="20" name="Rectangle 19">
                <a:extLst>
                  <a:ext uri="{FF2B5EF4-FFF2-40B4-BE49-F238E27FC236}">
                    <a16:creationId xmlns:a16="http://schemas.microsoft.com/office/drawing/2014/main" id="{F7D098E4-CF10-44DE-9205-07DB63D1592E}"/>
                  </a:ext>
                </a:extLst>
              </p:cNvPr>
              <p:cNvSpPr>
                <a:spLocks noRot="1" noChangeAspect="1" noMove="1" noResize="1" noEditPoints="1" noAdjustHandles="1" noChangeArrowheads="1" noChangeShapeType="1" noTextEdit="1"/>
              </p:cNvSpPr>
              <p:nvPr/>
            </p:nvSpPr>
            <p:spPr>
              <a:xfrm>
                <a:off x="7594848" y="2175565"/>
                <a:ext cx="524311" cy="461665"/>
              </a:xfrm>
              <a:prstGeom prst="rect">
                <a:avLst/>
              </a:prstGeom>
              <a:blipFill>
                <a:blip r:embed="rId2"/>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B8F97680-5A5A-41D5-A31F-B9C53C6513FE}"/>
                  </a:ext>
                </a:extLst>
              </p:cNvPr>
              <p:cNvSpPr/>
              <p:nvPr/>
            </p:nvSpPr>
            <p:spPr>
              <a:xfrm>
                <a:off x="7267887" y="1263482"/>
                <a:ext cx="42223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prstClr val="black"/>
                          </a:solidFill>
                          <a:latin typeface="Cambria Math" panose="02040503050406030204" pitchFamily="18" charset="0"/>
                          <a:ea typeface="Cambria Math" panose="02040503050406030204" pitchFamily="18" charset="0"/>
                        </a:rPr>
                        <m:t>𝑟</m:t>
                      </m:r>
                    </m:oMath>
                  </m:oMathPara>
                </a14:m>
                <a:endParaRPr lang="en-US" dirty="0">
                  <a:solidFill>
                    <a:prstClr val="black"/>
                  </a:solidFill>
                  <a:latin typeface="Gill Sans MT" panose="020B0502020104020203"/>
                </a:endParaRPr>
              </a:p>
            </p:txBody>
          </p:sp>
        </mc:Choice>
        <mc:Fallback xmlns="">
          <p:sp>
            <p:nvSpPr>
              <p:cNvPr id="21" name="Rectangle 20">
                <a:extLst>
                  <a:ext uri="{FF2B5EF4-FFF2-40B4-BE49-F238E27FC236}">
                    <a16:creationId xmlns:a16="http://schemas.microsoft.com/office/drawing/2014/main" id="{B8F97680-5A5A-41D5-A31F-B9C53C6513FE}"/>
                  </a:ext>
                </a:extLst>
              </p:cNvPr>
              <p:cNvSpPr>
                <a:spLocks noRot="1" noChangeAspect="1" noMove="1" noResize="1" noEditPoints="1" noAdjustHandles="1" noChangeArrowheads="1" noChangeShapeType="1" noTextEdit="1"/>
              </p:cNvSpPr>
              <p:nvPr/>
            </p:nvSpPr>
            <p:spPr>
              <a:xfrm>
                <a:off x="7267887" y="1263482"/>
                <a:ext cx="422230"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7D75D8D8-EE41-482D-8575-0F1038724507}"/>
                  </a:ext>
                </a:extLst>
              </p:cNvPr>
              <p:cNvSpPr/>
              <p:nvPr/>
            </p:nvSpPr>
            <p:spPr>
              <a:xfrm>
                <a:off x="160267" y="872524"/>
                <a:ext cx="4571999" cy="938783"/>
              </a:xfrm>
              <a:prstGeom prst="rect">
                <a:avLst/>
              </a:prstGeom>
            </p:spPr>
            <p:txBody>
              <a:bodyPr wrap="square">
                <a:spAutoFit/>
              </a:bodyPr>
              <a:lstStyle/>
              <a:p>
                <a:pPr lvl="0"/>
                <a:r>
                  <a:rPr lang="en-US" sz="2400" dirty="0">
                    <a:solidFill>
                      <a:srgbClr val="0070C0"/>
                    </a:solidFill>
                    <a:latin typeface="Times New Roman" panose="02020603050405020304" pitchFamily="18" charset="0"/>
                    <a:ea typeface="Cambria Math" panose="02040503050406030204" pitchFamily="18" charset="0"/>
                    <a:cs typeface="Times New Roman" panose="02020603050405020304" pitchFamily="18" charset="0"/>
                  </a:rPr>
                  <a:t>The potential at the surface of the sphere is </a:t>
                </a:r>
                <a14:m>
                  <m:oMath xmlns:m="http://schemas.openxmlformats.org/officeDocument/2006/math">
                    <m:r>
                      <a:rPr lang="en-US" sz="2000" i="1">
                        <a:solidFill>
                          <a:prstClr val="black"/>
                        </a:solidFill>
                        <a:latin typeface="Cambria Math" panose="02040503050406030204" pitchFamily="18" charset="0"/>
                        <a:ea typeface="Cambria Math" panose="02040503050406030204" pitchFamily="18" charset="0"/>
                      </a:rPr>
                      <m:t>𝑉</m:t>
                    </m:r>
                    <m:r>
                      <a:rPr lang="en-US" sz="2000" i="1" baseline="-25000">
                        <a:solidFill>
                          <a:prstClr val="black"/>
                        </a:solidFill>
                        <a:latin typeface="Cambria Math" panose="02040503050406030204" pitchFamily="18" charset="0"/>
                        <a:ea typeface="Cambria Math" panose="02040503050406030204" pitchFamily="18" charset="0"/>
                      </a:rPr>
                      <m:t>0</m:t>
                    </m:r>
                    <m:r>
                      <a:rPr lang="en-US" sz="2000" i="1">
                        <a:solidFill>
                          <a:prstClr val="black"/>
                        </a:solidFill>
                        <a:latin typeface="Cambria Math" panose="02040503050406030204" pitchFamily="18" charset="0"/>
                        <a:ea typeface="Cambria Math" panose="02040503050406030204" pitchFamily="18" charset="0"/>
                      </a:rPr>
                      <m:t>= </m:t>
                    </m:r>
                    <m:f>
                      <m:fPr>
                        <m:ctrlPr>
                          <a:rPr lang="en-US" sz="2000" i="1">
                            <a:solidFill>
                              <a:prstClr val="black"/>
                            </a:solidFill>
                            <a:latin typeface="Cambria Math" panose="02040503050406030204" pitchFamily="18" charset="0"/>
                            <a:ea typeface="Cambria Math" panose="02040503050406030204" pitchFamily="18" charset="0"/>
                          </a:rPr>
                        </m:ctrlPr>
                      </m:fPr>
                      <m:num>
                        <m:r>
                          <a:rPr lang="en-US" sz="2000" i="1">
                            <a:solidFill>
                              <a:prstClr val="black"/>
                            </a:solidFill>
                            <a:latin typeface="Cambria Math" panose="02040503050406030204" pitchFamily="18" charset="0"/>
                            <a:ea typeface="Cambria Math" panose="02040503050406030204" pitchFamily="18" charset="0"/>
                          </a:rPr>
                          <m:t>1</m:t>
                        </m:r>
                      </m:num>
                      <m:den>
                        <m:r>
                          <a:rPr lang="en-US" sz="2000" i="1">
                            <a:solidFill>
                              <a:prstClr val="black"/>
                            </a:solidFill>
                            <a:latin typeface="Cambria Math" panose="02040503050406030204" pitchFamily="18" charset="0"/>
                            <a:ea typeface="Cambria Math" panose="02040503050406030204" pitchFamily="18" charset="0"/>
                          </a:rPr>
                          <m:t>4</m:t>
                        </m:r>
                        <m:r>
                          <a:rPr lang="en-US" sz="2000" i="1">
                            <a:solidFill>
                              <a:prstClr val="black"/>
                            </a:solidFill>
                            <a:latin typeface="Cambria Math" panose="02040503050406030204" pitchFamily="18" charset="0"/>
                            <a:ea typeface="Cambria Math" panose="02040503050406030204" pitchFamily="18" charset="0"/>
                          </a:rPr>
                          <m:t>𝜋</m:t>
                        </m:r>
                        <m:sSub>
                          <m:sSubPr>
                            <m:ctrlPr>
                              <a:rPr lang="en-US" sz="2000" i="1">
                                <a:solidFill>
                                  <a:prstClr val="black"/>
                                </a:solidFill>
                                <a:latin typeface="Cambria Math" panose="02040503050406030204" pitchFamily="18" charset="0"/>
                                <a:ea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𝜀</m:t>
                            </m:r>
                          </m:e>
                          <m:sub>
                            <m:r>
                              <a:rPr lang="en-US" sz="2000" i="1">
                                <a:solidFill>
                                  <a:prstClr val="black"/>
                                </a:solidFill>
                                <a:latin typeface="Cambria Math" panose="02040503050406030204" pitchFamily="18" charset="0"/>
                                <a:ea typeface="Cambria Math" panose="02040503050406030204" pitchFamily="18" charset="0"/>
                              </a:rPr>
                              <m:t>0</m:t>
                            </m:r>
                          </m:sub>
                        </m:sSub>
                      </m:den>
                    </m:f>
                    <m:r>
                      <a:rPr lang="en-US" sz="2000">
                        <a:solidFill>
                          <a:prstClr val="black"/>
                        </a:solidFill>
                        <a:latin typeface="Cambria Math" panose="02040503050406030204" pitchFamily="18" charset="0"/>
                        <a:ea typeface="Cambria Math" panose="02040503050406030204" pitchFamily="18" charset="0"/>
                      </a:rPr>
                      <m:t> </m:t>
                    </m:r>
                    <m:f>
                      <m:fPr>
                        <m:ctrlPr>
                          <a:rPr lang="en-US" sz="2000" i="1" dirty="0">
                            <a:solidFill>
                              <a:prstClr val="black"/>
                            </a:solidFill>
                            <a:latin typeface="Cambria Math" panose="02040503050406030204" pitchFamily="18" charset="0"/>
                            <a:ea typeface="Cambria Math" panose="02040503050406030204" pitchFamily="18" charset="0"/>
                          </a:rPr>
                        </m:ctrlPr>
                      </m:fPr>
                      <m:num>
                        <m:r>
                          <a:rPr lang="en-US" sz="2000" i="1" dirty="0">
                            <a:solidFill>
                              <a:prstClr val="black"/>
                            </a:solidFill>
                            <a:latin typeface="Cambria Math" panose="02040503050406030204" pitchFamily="18" charset="0"/>
                            <a:ea typeface="Cambria Math" panose="02040503050406030204" pitchFamily="18" charset="0"/>
                          </a:rPr>
                          <m:t>𝑄</m:t>
                        </m:r>
                      </m:num>
                      <m:den>
                        <m:sSub>
                          <m:sSubPr>
                            <m:ctrlPr>
                              <a:rPr lang="en-US" sz="2000" i="1" dirty="0">
                                <a:solidFill>
                                  <a:prstClr val="black"/>
                                </a:solidFill>
                                <a:latin typeface="Cambria Math" panose="02040503050406030204" pitchFamily="18" charset="0"/>
                                <a:ea typeface="Cambria Math" panose="02040503050406030204" pitchFamily="18" charset="0"/>
                              </a:rPr>
                            </m:ctrlPr>
                          </m:sSubPr>
                          <m:e>
                            <m:r>
                              <a:rPr lang="en-US" sz="2000" i="1" dirty="0">
                                <a:solidFill>
                                  <a:prstClr val="black"/>
                                </a:solidFill>
                                <a:latin typeface="Cambria Math" panose="02040503050406030204" pitchFamily="18" charset="0"/>
                                <a:ea typeface="Cambria Math" panose="02040503050406030204" pitchFamily="18" charset="0"/>
                              </a:rPr>
                              <m:t>𝑟</m:t>
                            </m:r>
                          </m:e>
                          <m:sub>
                            <m:r>
                              <a:rPr lang="en-US" sz="2000" i="1" dirty="0">
                                <a:solidFill>
                                  <a:prstClr val="black"/>
                                </a:solidFill>
                                <a:latin typeface="Cambria Math" panose="02040503050406030204" pitchFamily="18" charset="0"/>
                                <a:ea typeface="Cambria Math" panose="02040503050406030204" pitchFamily="18" charset="0"/>
                              </a:rPr>
                              <m:t>0</m:t>
                            </m:r>
                          </m:sub>
                        </m:sSub>
                      </m:den>
                    </m:f>
                  </m:oMath>
                </a14:m>
                <a:endParaRPr lang="en-US" dirty="0">
                  <a:solidFill>
                    <a:srgbClr val="0070C0"/>
                  </a:solidFill>
                  <a:latin typeface="Gill Sans MT" panose="020B0502020104020203"/>
                </a:endParaRPr>
              </a:p>
            </p:txBody>
          </p:sp>
        </mc:Choice>
        <mc:Fallback xmlns="">
          <p:sp>
            <p:nvSpPr>
              <p:cNvPr id="2" name="Rectangle 1">
                <a:extLst>
                  <a:ext uri="{FF2B5EF4-FFF2-40B4-BE49-F238E27FC236}">
                    <a16:creationId xmlns:a16="http://schemas.microsoft.com/office/drawing/2014/main" id="{7D75D8D8-EE41-482D-8575-0F1038724507}"/>
                  </a:ext>
                </a:extLst>
              </p:cNvPr>
              <p:cNvSpPr>
                <a:spLocks noRot="1" noChangeAspect="1" noMove="1" noResize="1" noEditPoints="1" noAdjustHandles="1" noChangeArrowheads="1" noChangeShapeType="1" noTextEdit="1"/>
              </p:cNvSpPr>
              <p:nvPr/>
            </p:nvSpPr>
            <p:spPr>
              <a:xfrm>
                <a:off x="160267" y="872524"/>
                <a:ext cx="4571999" cy="938783"/>
              </a:xfrm>
              <a:prstGeom prst="rect">
                <a:avLst/>
              </a:prstGeom>
              <a:blipFill>
                <a:blip r:embed="rId4"/>
                <a:stretch>
                  <a:fillRect l="-2000" t="-5195" b="-38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48AC8A95-2B46-4B1A-8D62-8C47FC1A2431}"/>
                  </a:ext>
                </a:extLst>
              </p:cNvPr>
              <p:cNvSpPr/>
              <p:nvPr/>
            </p:nvSpPr>
            <p:spPr>
              <a:xfrm>
                <a:off x="237608" y="1997192"/>
                <a:ext cx="4572000" cy="1305550"/>
              </a:xfrm>
              <a:prstGeom prst="rect">
                <a:avLst/>
              </a:prstGeom>
            </p:spPr>
            <p:txBody>
              <a:bodyPr>
                <a:spAutoFit/>
              </a:bodyPr>
              <a:lstStyle/>
              <a:p>
                <a:pPr lvl="0"/>
                <a:r>
                  <a:rPr lang="en-US" sz="2400" dirty="0">
                    <a:solidFill>
                      <a:srgbClr val="0070C0"/>
                    </a:solidFill>
                    <a:latin typeface="Times New Roman" panose="02020603050405020304" pitchFamily="18" charset="0"/>
                    <a:ea typeface="Cambria Math" panose="02040503050406030204" pitchFamily="18" charset="0"/>
                    <a:cs typeface="Times New Roman" panose="02020603050405020304" pitchFamily="18" charset="0"/>
                  </a:rPr>
                  <a:t>The potential outside the sphere is </a:t>
                </a:r>
                <a14:m>
                  <m:oMath xmlns:m="http://schemas.openxmlformats.org/officeDocument/2006/math">
                    <m:r>
                      <a:rPr lang="en-US" sz="2000" i="1">
                        <a:solidFill>
                          <a:prstClr val="black"/>
                        </a:solidFill>
                        <a:latin typeface="Cambria Math" panose="02040503050406030204" pitchFamily="18" charset="0"/>
                        <a:ea typeface="Cambria Math" panose="02040503050406030204" pitchFamily="18" charset="0"/>
                      </a:rPr>
                      <m:t>𝑉</m:t>
                    </m:r>
                    <m:r>
                      <a:rPr lang="en-US" sz="2000" i="1">
                        <a:solidFill>
                          <a:prstClr val="black"/>
                        </a:solidFill>
                        <a:latin typeface="Cambria Math" panose="02040503050406030204" pitchFamily="18" charset="0"/>
                        <a:ea typeface="Cambria Math" panose="02040503050406030204" pitchFamily="18" charset="0"/>
                      </a:rPr>
                      <m:t>= </m:t>
                    </m:r>
                    <m:f>
                      <m:fPr>
                        <m:ctrlPr>
                          <a:rPr lang="en-US" sz="2000" i="1">
                            <a:solidFill>
                              <a:prstClr val="black"/>
                            </a:solidFill>
                            <a:latin typeface="Cambria Math" panose="02040503050406030204" pitchFamily="18" charset="0"/>
                            <a:ea typeface="Cambria Math" panose="02040503050406030204" pitchFamily="18" charset="0"/>
                          </a:rPr>
                        </m:ctrlPr>
                      </m:fPr>
                      <m:num>
                        <m:r>
                          <a:rPr lang="en-US" sz="2000" i="1">
                            <a:solidFill>
                              <a:prstClr val="black"/>
                            </a:solidFill>
                            <a:latin typeface="Cambria Math" panose="02040503050406030204" pitchFamily="18" charset="0"/>
                            <a:ea typeface="Cambria Math" panose="02040503050406030204" pitchFamily="18" charset="0"/>
                          </a:rPr>
                          <m:t>1</m:t>
                        </m:r>
                      </m:num>
                      <m:den>
                        <m:r>
                          <a:rPr lang="en-US" sz="2000" i="1">
                            <a:solidFill>
                              <a:prstClr val="black"/>
                            </a:solidFill>
                            <a:latin typeface="Cambria Math" panose="02040503050406030204" pitchFamily="18" charset="0"/>
                            <a:ea typeface="Cambria Math" panose="02040503050406030204" pitchFamily="18" charset="0"/>
                          </a:rPr>
                          <m:t>4</m:t>
                        </m:r>
                        <m:r>
                          <a:rPr lang="en-US" sz="2000" i="1">
                            <a:solidFill>
                              <a:prstClr val="black"/>
                            </a:solidFill>
                            <a:latin typeface="Cambria Math" panose="02040503050406030204" pitchFamily="18" charset="0"/>
                            <a:ea typeface="Cambria Math" panose="02040503050406030204" pitchFamily="18" charset="0"/>
                          </a:rPr>
                          <m:t>𝜋</m:t>
                        </m:r>
                        <m:sSub>
                          <m:sSubPr>
                            <m:ctrlPr>
                              <a:rPr lang="en-US" sz="2000" i="1">
                                <a:solidFill>
                                  <a:prstClr val="black"/>
                                </a:solidFill>
                                <a:latin typeface="Cambria Math" panose="02040503050406030204" pitchFamily="18" charset="0"/>
                                <a:ea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𝜀</m:t>
                            </m:r>
                          </m:e>
                          <m:sub>
                            <m:r>
                              <a:rPr lang="en-US" sz="2000" i="1">
                                <a:solidFill>
                                  <a:prstClr val="black"/>
                                </a:solidFill>
                                <a:latin typeface="Cambria Math" panose="02040503050406030204" pitchFamily="18" charset="0"/>
                                <a:ea typeface="Cambria Math" panose="02040503050406030204" pitchFamily="18" charset="0"/>
                              </a:rPr>
                              <m:t>0</m:t>
                            </m:r>
                          </m:sub>
                        </m:sSub>
                      </m:den>
                    </m:f>
                  </m:oMath>
                </a14:m>
                <a: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2000" dirty="0">
                        <a:solidFill>
                          <a:prstClr val="black"/>
                        </a:solidFill>
                        <a:latin typeface="Cambria Math" panose="02040503050406030204" pitchFamily="18" charset="0"/>
                        <a:ea typeface="Cambria Math" panose="02040503050406030204" pitchFamily="18" charset="0"/>
                      </a:rPr>
                      <m:t> </m:t>
                    </m:r>
                    <m:f>
                      <m:fPr>
                        <m:ctrlPr>
                          <a:rPr lang="en-US" sz="2000" i="1" dirty="0">
                            <a:solidFill>
                              <a:prstClr val="black"/>
                            </a:solidFill>
                            <a:latin typeface="Cambria Math" panose="02040503050406030204" pitchFamily="18" charset="0"/>
                            <a:ea typeface="Cambria Math" panose="02040503050406030204" pitchFamily="18" charset="0"/>
                          </a:rPr>
                        </m:ctrlPr>
                      </m:fPr>
                      <m:num>
                        <m:r>
                          <a:rPr lang="en-US" sz="2000" i="1" dirty="0">
                            <a:solidFill>
                              <a:prstClr val="black"/>
                            </a:solidFill>
                            <a:latin typeface="Cambria Math" panose="02040503050406030204" pitchFamily="18" charset="0"/>
                            <a:ea typeface="Cambria Math" panose="02040503050406030204" pitchFamily="18" charset="0"/>
                          </a:rPr>
                          <m:t>𝑄</m:t>
                        </m:r>
                      </m:num>
                      <m:den>
                        <m:r>
                          <a:rPr lang="en-US" sz="2000" i="1" dirty="0">
                            <a:solidFill>
                              <a:prstClr val="black"/>
                            </a:solidFill>
                            <a:latin typeface="Cambria Math" panose="02040503050406030204" pitchFamily="18" charset="0"/>
                            <a:ea typeface="Cambria Math" panose="02040503050406030204" pitchFamily="18" charset="0"/>
                          </a:rPr>
                          <m:t>𝑟</m:t>
                        </m:r>
                      </m:den>
                    </m:f>
                    <m:r>
                      <a:rPr lang="en-US" sz="2000" dirty="0">
                        <a:solidFill>
                          <a:prstClr val="black"/>
                        </a:solidFill>
                        <a:latin typeface="Cambria Math" panose="02040503050406030204" pitchFamily="18" charset="0"/>
                        <a:ea typeface="Cambria Math" panose="02040503050406030204" pitchFamily="18" charset="0"/>
                      </a:rPr>
                      <m:t>=</m:t>
                    </m:r>
                    <m:sSub>
                      <m:sSubPr>
                        <m:ctrlPr>
                          <a:rPr lang="en-US" sz="2000" i="1" dirty="0">
                            <a:solidFill>
                              <a:prstClr val="black"/>
                            </a:solidFill>
                            <a:latin typeface="Cambria Math" panose="02040503050406030204" pitchFamily="18" charset="0"/>
                            <a:ea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𝑉</m:t>
                        </m:r>
                      </m:e>
                      <m:sub>
                        <m:r>
                          <a:rPr lang="en-US" sz="2000" i="1" dirty="0">
                            <a:solidFill>
                              <a:prstClr val="black"/>
                            </a:solidFill>
                            <a:latin typeface="Cambria Math" panose="02040503050406030204" pitchFamily="18" charset="0"/>
                            <a:ea typeface="Cambria Math" panose="02040503050406030204" pitchFamily="18" charset="0"/>
                          </a:rPr>
                          <m:t>0</m:t>
                        </m:r>
                      </m:sub>
                    </m:sSub>
                    <m:r>
                      <a:rPr lang="en-US" sz="2000" i="1" dirty="0">
                        <a:solidFill>
                          <a:prstClr val="black"/>
                        </a:solidFill>
                        <a:latin typeface="Cambria Math" panose="02040503050406030204" pitchFamily="18" charset="0"/>
                        <a:ea typeface="Cambria Math" panose="02040503050406030204" pitchFamily="18" charset="0"/>
                      </a:rPr>
                      <m:t> </m:t>
                    </m:r>
                    <m:f>
                      <m:fPr>
                        <m:ctrlPr>
                          <a:rPr lang="en-US" sz="2000" i="1">
                            <a:solidFill>
                              <a:prstClr val="black"/>
                            </a:solidFill>
                            <a:latin typeface="Cambria Math" panose="02040503050406030204" pitchFamily="18" charset="0"/>
                            <a:ea typeface="Cambria Math" panose="02040503050406030204" pitchFamily="18" charset="0"/>
                          </a:rPr>
                        </m:ctrlPr>
                      </m:fPr>
                      <m:num>
                        <m:sSub>
                          <m:sSubPr>
                            <m:ctrlPr>
                              <a:rPr lang="en-US" sz="2000" i="1">
                                <a:solidFill>
                                  <a:prstClr val="black"/>
                                </a:solidFill>
                                <a:latin typeface="Cambria Math" panose="02040503050406030204" pitchFamily="18" charset="0"/>
                                <a:ea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𝑟</m:t>
                            </m:r>
                          </m:e>
                          <m:sub>
                            <m:r>
                              <a:rPr lang="en-US" sz="2000" i="1">
                                <a:solidFill>
                                  <a:prstClr val="black"/>
                                </a:solidFill>
                                <a:latin typeface="Cambria Math" panose="02040503050406030204" pitchFamily="18" charset="0"/>
                                <a:ea typeface="Cambria Math" panose="02040503050406030204" pitchFamily="18" charset="0"/>
                              </a:rPr>
                              <m:t>0</m:t>
                            </m:r>
                          </m:sub>
                        </m:sSub>
                      </m:num>
                      <m:den>
                        <m:r>
                          <a:rPr lang="en-US" sz="2000" i="1">
                            <a:solidFill>
                              <a:prstClr val="black"/>
                            </a:solidFill>
                            <a:latin typeface="Cambria Math" panose="02040503050406030204" pitchFamily="18" charset="0"/>
                            <a:ea typeface="Cambria Math" panose="02040503050406030204" pitchFamily="18" charset="0"/>
                          </a:rPr>
                          <m:t>𝑟</m:t>
                        </m:r>
                      </m:den>
                    </m:f>
                  </m:oMath>
                </a14:m>
                <a:r>
                  <a:rPr lang="en-US" sz="2000" dirty="0">
                    <a:solidFill>
                      <a:srgbClr val="0070C0"/>
                    </a:solidFill>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a:solidFill>
                      <a:srgbClr val="0070C0"/>
                    </a:solidFill>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a:solidFill>
                      <a:srgbClr val="0070C0"/>
                    </a:solidFill>
                    <a:latin typeface="Times New Roman" panose="02020603050405020304" pitchFamily="18" charset="0"/>
                    <a:cs typeface="Times New Roman" panose="02020603050405020304" pitchFamily="18" charset="0"/>
                  </a:rPr>
                  <a:t>and decreases as you move away from the surface</a:t>
                </a:r>
                <a:r>
                  <a:rPr lang="en-US" sz="2400" dirty="0">
                    <a:solidFill>
                      <a:srgbClr val="0070C0"/>
                    </a:solidFill>
                    <a:latin typeface="Calibri" panose="020F0502020204030204" pitchFamily="34" charset="0"/>
                    <a:cs typeface="Arial" panose="020B0604020202020204" pitchFamily="34" charset="0"/>
                  </a:rPr>
                  <a:t>.</a:t>
                </a:r>
              </a:p>
            </p:txBody>
          </p:sp>
        </mc:Choice>
        <mc:Fallback xmlns="">
          <p:sp>
            <p:nvSpPr>
              <p:cNvPr id="6" name="Rectangle 5">
                <a:extLst>
                  <a:ext uri="{FF2B5EF4-FFF2-40B4-BE49-F238E27FC236}">
                    <a16:creationId xmlns:a16="http://schemas.microsoft.com/office/drawing/2014/main" id="{48AC8A95-2B46-4B1A-8D62-8C47FC1A2431}"/>
                  </a:ext>
                </a:extLst>
              </p:cNvPr>
              <p:cNvSpPr>
                <a:spLocks noRot="1" noChangeAspect="1" noMove="1" noResize="1" noEditPoints="1" noAdjustHandles="1" noChangeArrowheads="1" noChangeShapeType="1" noTextEdit="1"/>
              </p:cNvSpPr>
              <p:nvPr/>
            </p:nvSpPr>
            <p:spPr>
              <a:xfrm>
                <a:off x="237608" y="1997192"/>
                <a:ext cx="4572000" cy="1305550"/>
              </a:xfrm>
              <a:prstGeom prst="rect">
                <a:avLst/>
              </a:prstGeom>
              <a:blipFill>
                <a:blip r:embed="rId5"/>
                <a:stretch>
                  <a:fillRect l="-2133" t="-3738" r="-400" b="-9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13409EEC-B714-42FC-A4A2-B533F8588A7B}"/>
                  </a:ext>
                </a:extLst>
              </p:cNvPr>
              <p:cNvSpPr/>
              <p:nvPr/>
            </p:nvSpPr>
            <p:spPr>
              <a:xfrm>
                <a:off x="447658" y="4145161"/>
                <a:ext cx="2975045" cy="6597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ea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𝑉</m:t>
                          </m:r>
                        </m:e>
                        <m:sub>
                          <m:r>
                            <a:rPr lang="en-US" i="1" smtClean="0">
                              <a:solidFill>
                                <a:prstClr val="black"/>
                              </a:solidFill>
                              <a:latin typeface="Cambria Math" panose="02040503050406030204" pitchFamily="18" charset="0"/>
                              <a:ea typeface="Cambria Math" panose="02040503050406030204" pitchFamily="18" charset="0"/>
                            </a:rPr>
                            <m:t>𝑛</m:t>
                          </m:r>
                        </m:sub>
                      </m:sSub>
                      <m:r>
                        <a:rPr lang="en-US" i="1">
                          <a:solidFill>
                            <a:prstClr val="black"/>
                          </a:solidFill>
                          <a:latin typeface="Cambria Math" panose="02040503050406030204" pitchFamily="18" charset="0"/>
                          <a:ea typeface="Cambria Math" panose="02040503050406030204" pitchFamily="18" charset="0"/>
                        </a:rPr>
                        <m:t>= </m:t>
                      </m:r>
                      <m:f>
                        <m:fPr>
                          <m:ctrlPr>
                            <a:rPr lang="en-US" i="1">
                              <a:solidFill>
                                <a:prstClr val="black"/>
                              </a:solidFill>
                              <a:latin typeface="Cambria Math" panose="02040503050406030204" pitchFamily="18" charset="0"/>
                              <a:ea typeface="Cambria Math" panose="02040503050406030204" pitchFamily="18" charset="0"/>
                            </a:rPr>
                          </m:ctrlPr>
                        </m:fPr>
                        <m:num>
                          <m:r>
                            <a:rPr lang="en-US" i="1" smtClean="0">
                              <a:solidFill>
                                <a:prstClr val="black"/>
                              </a:solidFill>
                              <a:latin typeface="Cambria Math" panose="02040503050406030204" pitchFamily="18" charset="0"/>
                              <a:ea typeface="Cambria Math" panose="02040503050406030204" pitchFamily="18" charset="0"/>
                            </a:rPr>
                            <m:t>𝑄</m:t>
                          </m:r>
                        </m:num>
                        <m:den>
                          <m:r>
                            <a:rPr lang="en-US" i="1">
                              <a:solidFill>
                                <a:prstClr val="black"/>
                              </a:solidFill>
                              <a:latin typeface="Cambria Math" panose="02040503050406030204" pitchFamily="18" charset="0"/>
                              <a:ea typeface="Cambria Math" panose="02040503050406030204" pitchFamily="18" charset="0"/>
                            </a:rPr>
                            <m:t>4</m:t>
                          </m:r>
                          <m:r>
                            <a:rPr lang="en-US" i="1">
                              <a:solidFill>
                                <a:prstClr val="black"/>
                              </a:solidFill>
                              <a:latin typeface="Cambria Math" panose="02040503050406030204" pitchFamily="18" charset="0"/>
                              <a:ea typeface="Cambria Math" panose="02040503050406030204" pitchFamily="18" charset="0"/>
                            </a:rPr>
                            <m:t>𝜋</m:t>
                          </m:r>
                          <m:sSub>
                            <m:sSubPr>
                              <m:ctrlPr>
                                <a:rPr lang="en-US" i="1">
                                  <a:solidFill>
                                    <a:prstClr val="black"/>
                                  </a:solidFill>
                                  <a:latin typeface="Cambria Math" panose="02040503050406030204" pitchFamily="18" charset="0"/>
                                  <a:ea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𝜀</m:t>
                              </m:r>
                            </m:e>
                            <m:sub>
                              <m:r>
                                <a:rPr lang="en-US" i="1">
                                  <a:solidFill>
                                    <a:prstClr val="black"/>
                                  </a:solidFill>
                                  <a:latin typeface="Cambria Math" panose="02040503050406030204" pitchFamily="18" charset="0"/>
                                  <a:ea typeface="Cambria Math" panose="02040503050406030204" pitchFamily="18" charset="0"/>
                                </a:rPr>
                                <m:t>0</m:t>
                              </m:r>
                            </m:sub>
                          </m:sSub>
                          <m:sSub>
                            <m:sSubPr>
                              <m:ctrlPr>
                                <a:rPr lang="en-US" i="1">
                                  <a:solidFill>
                                    <a:prstClr val="black"/>
                                  </a:solidFill>
                                  <a:latin typeface="Cambria Math" panose="02040503050406030204" pitchFamily="18" charset="0"/>
                                  <a:ea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𝑟</m:t>
                              </m:r>
                            </m:e>
                            <m:sub>
                              <m:r>
                                <a:rPr lang="en-US" i="1">
                                  <a:solidFill>
                                    <a:prstClr val="black"/>
                                  </a:solidFill>
                                  <a:latin typeface="Cambria Math" panose="02040503050406030204" pitchFamily="18" charset="0"/>
                                  <a:ea typeface="Cambria Math" panose="02040503050406030204" pitchFamily="18" charset="0"/>
                                </a:rPr>
                                <m:t>𝑛</m:t>
                              </m:r>
                            </m:sub>
                          </m:sSub>
                        </m:den>
                      </m:f>
                      <m:r>
                        <a:rPr lang="en-US" i="1" smtClean="0">
                          <a:solidFill>
                            <a:prstClr val="black"/>
                          </a:solidFill>
                          <a:latin typeface="Cambria Math" panose="02040503050406030204" pitchFamily="18" charset="0"/>
                          <a:ea typeface="Cambria Math" panose="02040503050406030204" pitchFamily="18" charset="0"/>
                        </a:rPr>
                        <m:t>              </m:t>
                      </m:r>
                      <m:r>
                        <a:rPr lang="en-US" b="0" i="1" smtClean="0">
                          <a:solidFill>
                            <a:prstClr val="black"/>
                          </a:solidFill>
                          <a:latin typeface="Cambria Math" panose="02040503050406030204" pitchFamily="18" charset="0"/>
                          <a:ea typeface="Cambria Math" panose="02040503050406030204" pitchFamily="18" charset="0"/>
                        </a:rPr>
                        <m:t> </m:t>
                      </m:r>
                      <m:r>
                        <a:rPr lang="en-US" b="0" i="1" smtClean="0">
                          <a:solidFill>
                            <a:prstClr val="black"/>
                          </a:solidFill>
                          <a:latin typeface="Cambria Math" panose="02040503050406030204" pitchFamily="18" charset="0"/>
                          <a:ea typeface="Cambria Math" panose="02040503050406030204" pitchFamily="18" charset="0"/>
                        </a:rPr>
                        <m:t>𝐸𝑞</m:t>
                      </m:r>
                      <m:r>
                        <a:rPr lang="en-US" b="0" i="1" smtClean="0">
                          <a:solidFill>
                            <a:prstClr val="black"/>
                          </a:solidFill>
                          <a:latin typeface="Cambria Math" panose="02040503050406030204" pitchFamily="18" charset="0"/>
                          <a:ea typeface="Cambria Math" panose="02040503050406030204" pitchFamily="18" charset="0"/>
                        </a:rPr>
                        <m:t>.(2)</m:t>
                      </m:r>
                    </m:oMath>
                  </m:oMathPara>
                </a14:m>
                <a:endParaRPr lang="en-US" dirty="0">
                  <a:solidFill>
                    <a:prstClr val="black"/>
                  </a:solidFill>
                  <a:latin typeface="Gill Sans MT" panose="020B0502020104020203"/>
                </a:endParaRPr>
              </a:p>
            </p:txBody>
          </p:sp>
        </mc:Choice>
        <mc:Fallback xmlns="">
          <p:sp>
            <p:nvSpPr>
              <p:cNvPr id="22" name="Rectangle 21">
                <a:extLst>
                  <a:ext uri="{FF2B5EF4-FFF2-40B4-BE49-F238E27FC236}">
                    <a16:creationId xmlns:a16="http://schemas.microsoft.com/office/drawing/2014/main" id="{13409EEC-B714-42FC-A4A2-B533F8588A7B}"/>
                  </a:ext>
                </a:extLst>
              </p:cNvPr>
              <p:cNvSpPr>
                <a:spLocks noRot="1" noChangeAspect="1" noMove="1" noResize="1" noEditPoints="1" noAdjustHandles="1" noChangeArrowheads="1" noChangeShapeType="1" noTextEdit="1"/>
              </p:cNvSpPr>
              <p:nvPr/>
            </p:nvSpPr>
            <p:spPr>
              <a:xfrm>
                <a:off x="447658" y="4145161"/>
                <a:ext cx="2975045" cy="65979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986DC102-B16C-46D6-B7C0-4C0E61C6DC48}"/>
                  </a:ext>
                </a:extLst>
              </p:cNvPr>
              <p:cNvSpPr/>
              <p:nvPr/>
            </p:nvSpPr>
            <p:spPr>
              <a:xfrm>
                <a:off x="473785" y="3264504"/>
                <a:ext cx="2931956" cy="6597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ea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𝑉</m:t>
                          </m:r>
                        </m:e>
                        <m:sub>
                          <m:r>
                            <a:rPr lang="en-US" i="1" smtClean="0">
                              <a:solidFill>
                                <a:prstClr val="black"/>
                              </a:solidFill>
                              <a:latin typeface="Cambria Math" panose="02040503050406030204" pitchFamily="18" charset="0"/>
                              <a:ea typeface="Cambria Math" panose="02040503050406030204" pitchFamily="18" charset="0"/>
                            </a:rPr>
                            <m:t>0</m:t>
                          </m:r>
                        </m:sub>
                      </m:sSub>
                      <m:r>
                        <a:rPr lang="en-US" i="1">
                          <a:solidFill>
                            <a:prstClr val="black"/>
                          </a:solidFill>
                          <a:latin typeface="Cambria Math" panose="02040503050406030204" pitchFamily="18" charset="0"/>
                          <a:ea typeface="Cambria Math" panose="02040503050406030204" pitchFamily="18" charset="0"/>
                        </a:rPr>
                        <m:t>= </m:t>
                      </m:r>
                      <m:f>
                        <m:fPr>
                          <m:ctrlPr>
                            <a:rPr lang="en-US" i="1">
                              <a:solidFill>
                                <a:prstClr val="black"/>
                              </a:solidFill>
                              <a:latin typeface="Cambria Math" panose="02040503050406030204" pitchFamily="18" charset="0"/>
                              <a:ea typeface="Cambria Math" panose="02040503050406030204" pitchFamily="18" charset="0"/>
                            </a:rPr>
                          </m:ctrlPr>
                        </m:fPr>
                        <m:num>
                          <m:r>
                            <a:rPr lang="en-US" i="1" smtClean="0">
                              <a:solidFill>
                                <a:prstClr val="black"/>
                              </a:solidFill>
                              <a:latin typeface="Cambria Math" panose="02040503050406030204" pitchFamily="18" charset="0"/>
                              <a:ea typeface="Cambria Math" panose="02040503050406030204" pitchFamily="18" charset="0"/>
                            </a:rPr>
                            <m:t>𝑄</m:t>
                          </m:r>
                        </m:num>
                        <m:den>
                          <m:r>
                            <a:rPr lang="en-US" i="1">
                              <a:solidFill>
                                <a:prstClr val="black"/>
                              </a:solidFill>
                              <a:latin typeface="Cambria Math" panose="02040503050406030204" pitchFamily="18" charset="0"/>
                              <a:ea typeface="Cambria Math" panose="02040503050406030204" pitchFamily="18" charset="0"/>
                            </a:rPr>
                            <m:t>4</m:t>
                          </m:r>
                          <m:r>
                            <a:rPr lang="en-US" i="1">
                              <a:solidFill>
                                <a:prstClr val="black"/>
                              </a:solidFill>
                              <a:latin typeface="Cambria Math" panose="02040503050406030204" pitchFamily="18" charset="0"/>
                              <a:ea typeface="Cambria Math" panose="02040503050406030204" pitchFamily="18" charset="0"/>
                            </a:rPr>
                            <m:t>𝜋</m:t>
                          </m:r>
                          <m:sSub>
                            <m:sSubPr>
                              <m:ctrlPr>
                                <a:rPr lang="en-US" i="1">
                                  <a:solidFill>
                                    <a:prstClr val="black"/>
                                  </a:solidFill>
                                  <a:latin typeface="Cambria Math" panose="02040503050406030204" pitchFamily="18" charset="0"/>
                                  <a:ea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𝜀</m:t>
                              </m:r>
                            </m:e>
                            <m:sub>
                              <m:r>
                                <a:rPr lang="en-US" i="1">
                                  <a:solidFill>
                                    <a:prstClr val="black"/>
                                  </a:solidFill>
                                  <a:latin typeface="Cambria Math" panose="02040503050406030204" pitchFamily="18" charset="0"/>
                                  <a:ea typeface="Cambria Math" panose="02040503050406030204" pitchFamily="18" charset="0"/>
                                </a:rPr>
                                <m:t>0</m:t>
                              </m:r>
                            </m:sub>
                          </m:sSub>
                          <m:sSub>
                            <m:sSubPr>
                              <m:ctrlPr>
                                <a:rPr lang="en-US" i="1" smtClean="0">
                                  <a:solidFill>
                                    <a:prstClr val="black"/>
                                  </a:solidFill>
                                  <a:latin typeface="Cambria Math" panose="02040503050406030204" pitchFamily="18" charset="0"/>
                                  <a:ea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𝑟</m:t>
                              </m:r>
                            </m:e>
                            <m:sub>
                              <m:r>
                                <a:rPr lang="en-US" i="1" smtClean="0">
                                  <a:solidFill>
                                    <a:prstClr val="black"/>
                                  </a:solidFill>
                                  <a:latin typeface="Cambria Math" panose="02040503050406030204" pitchFamily="18" charset="0"/>
                                  <a:ea typeface="Cambria Math" panose="02040503050406030204" pitchFamily="18" charset="0"/>
                                </a:rPr>
                                <m:t>0</m:t>
                              </m:r>
                            </m:sub>
                          </m:sSub>
                        </m:den>
                      </m:f>
                      <m:r>
                        <a:rPr lang="en-US" i="1" smtClean="0">
                          <a:solidFill>
                            <a:prstClr val="black"/>
                          </a:solidFill>
                          <a:latin typeface="Cambria Math" panose="02040503050406030204" pitchFamily="18" charset="0"/>
                          <a:ea typeface="Cambria Math" panose="02040503050406030204" pitchFamily="18" charset="0"/>
                        </a:rPr>
                        <m:t>              </m:t>
                      </m:r>
                      <m:r>
                        <a:rPr lang="en-US" b="0" i="1" smtClean="0">
                          <a:solidFill>
                            <a:prstClr val="black"/>
                          </a:solidFill>
                          <a:latin typeface="Cambria Math" panose="02040503050406030204" pitchFamily="18" charset="0"/>
                          <a:ea typeface="Cambria Math" panose="02040503050406030204" pitchFamily="18" charset="0"/>
                        </a:rPr>
                        <m:t>𝐸𝑞</m:t>
                      </m:r>
                      <m:r>
                        <a:rPr lang="en-US" b="0" i="1" smtClean="0">
                          <a:solidFill>
                            <a:prstClr val="black"/>
                          </a:solidFill>
                          <a:latin typeface="Cambria Math" panose="02040503050406030204" pitchFamily="18" charset="0"/>
                          <a:ea typeface="Cambria Math" panose="02040503050406030204" pitchFamily="18" charset="0"/>
                        </a:rPr>
                        <m:t>.(1)</m:t>
                      </m:r>
                    </m:oMath>
                  </m:oMathPara>
                </a14:m>
                <a:endParaRPr lang="en-US" dirty="0">
                  <a:solidFill>
                    <a:prstClr val="black"/>
                  </a:solidFill>
                  <a:latin typeface="Gill Sans MT" panose="020B0502020104020203"/>
                </a:endParaRPr>
              </a:p>
            </p:txBody>
          </p:sp>
        </mc:Choice>
        <mc:Fallback xmlns="">
          <p:sp>
            <p:nvSpPr>
              <p:cNvPr id="23" name="Rectangle 22">
                <a:extLst>
                  <a:ext uri="{FF2B5EF4-FFF2-40B4-BE49-F238E27FC236}">
                    <a16:creationId xmlns:a16="http://schemas.microsoft.com/office/drawing/2014/main" id="{986DC102-B16C-46D6-B7C0-4C0E61C6DC48}"/>
                  </a:ext>
                </a:extLst>
              </p:cNvPr>
              <p:cNvSpPr>
                <a:spLocks noRot="1" noChangeAspect="1" noMove="1" noResize="1" noEditPoints="1" noAdjustHandles="1" noChangeArrowheads="1" noChangeShapeType="1" noTextEdit="1"/>
              </p:cNvSpPr>
              <p:nvPr/>
            </p:nvSpPr>
            <p:spPr>
              <a:xfrm>
                <a:off x="473785" y="3264504"/>
                <a:ext cx="2931956" cy="65979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CFD38FA1-FAA4-4A79-8A62-9669F2B95D7B}"/>
                  </a:ext>
                </a:extLst>
              </p:cNvPr>
              <p:cNvSpPr txBox="1"/>
              <p:nvPr/>
            </p:nvSpPr>
            <p:spPr>
              <a:xfrm>
                <a:off x="4176745" y="3857270"/>
                <a:ext cx="4693256" cy="542328"/>
              </a:xfrm>
              <a:prstGeom prst="rect">
                <a:avLst/>
              </a:prstGeom>
              <a:noFill/>
            </p:spPr>
            <p:txBody>
              <a:bodyPr wrap="square" rtlCol="0">
                <a:spAutoFit/>
              </a:bodyPr>
              <a:lstStyle/>
              <a:p>
                <a:r>
                  <a:rPr lang="en-GB" sz="2400" dirty="0">
                    <a:solidFill>
                      <a:prstClr val="black"/>
                    </a:solidFill>
                    <a:latin typeface="Calibri" panose="020F0502020204030204" pitchFamily="34" charset="0"/>
                  </a:rPr>
                  <a:t>Substitute (1) into (2) </a:t>
                </a:r>
                <a14:m>
                  <m:oMath xmlns:m="http://schemas.openxmlformats.org/officeDocument/2006/math">
                    <m:sSub>
                      <m:sSubPr>
                        <m:ctrlPr>
                          <a:rPr lang="en-US" sz="2000" i="1">
                            <a:solidFill>
                              <a:prstClr val="black"/>
                            </a:solidFill>
                            <a:latin typeface="Cambria Math" panose="02040503050406030204" pitchFamily="18" charset="0"/>
                            <a:ea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  </m:t>
                        </m:r>
                        <m:r>
                          <a:rPr lang="en-US" sz="2000" i="1">
                            <a:solidFill>
                              <a:prstClr val="black"/>
                            </a:solidFill>
                            <a:latin typeface="Cambria Math" panose="02040503050406030204" pitchFamily="18" charset="0"/>
                            <a:ea typeface="Cambria Math" panose="02040503050406030204" pitchFamily="18" charset="0"/>
                          </a:rPr>
                          <m:t>𝑉</m:t>
                        </m:r>
                      </m:e>
                      <m:sub>
                        <m:r>
                          <a:rPr lang="en-US" sz="2000" i="1">
                            <a:solidFill>
                              <a:prstClr val="black"/>
                            </a:solidFill>
                            <a:latin typeface="Cambria Math" panose="02040503050406030204" pitchFamily="18" charset="0"/>
                            <a:ea typeface="Cambria Math" panose="02040503050406030204" pitchFamily="18" charset="0"/>
                          </a:rPr>
                          <m:t>𝑛</m:t>
                        </m:r>
                      </m:sub>
                    </m:sSub>
                    <m:r>
                      <a:rPr lang="en-US" sz="2000" i="1">
                        <a:solidFill>
                          <a:prstClr val="black"/>
                        </a:solidFill>
                        <a:latin typeface="Cambria Math" panose="02040503050406030204" pitchFamily="18" charset="0"/>
                        <a:ea typeface="Cambria Math" panose="02040503050406030204" pitchFamily="18" charset="0"/>
                      </a:rPr>
                      <m:t>=</m:t>
                    </m:r>
                    <m:r>
                      <a:rPr lang="en-US" sz="2000" i="1">
                        <a:solidFill>
                          <a:prstClr val="black"/>
                        </a:solidFill>
                        <a:latin typeface="Cambria Math" panose="02040503050406030204" pitchFamily="18" charset="0"/>
                        <a:ea typeface="Cambria Math" panose="02040503050406030204" pitchFamily="18" charset="0"/>
                      </a:rPr>
                      <m:t>𝑉</m:t>
                    </m:r>
                    <m:r>
                      <a:rPr lang="en-US" sz="2000" i="1" baseline="-25000">
                        <a:solidFill>
                          <a:prstClr val="black"/>
                        </a:solidFill>
                        <a:latin typeface="Cambria Math" panose="02040503050406030204" pitchFamily="18" charset="0"/>
                        <a:ea typeface="Cambria Math" panose="02040503050406030204" pitchFamily="18" charset="0"/>
                      </a:rPr>
                      <m:t>0</m:t>
                    </m:r>
                    <m:f>
                      <m:fPr>
                        <m:ctrlPr>
                          <a:rPr lang="en-US" sz="2000" i="1">
                            <a:solidFill>
                              <a:prstClr val="black"/>
                            </a:solidFill>
                            <a:latin typeface="Cambria Math" panose="02040503050406030204" pitchFamily="18" charset="0"/>
                            <a:ea typeface="Cambria Math" panose="02040503050406030204" pitchFamily="18" charset="0"/>
                          </a:rPr>
                        </m:ctrlPr>
                      </m:fPr>
                      <m:num>
                        <m:sSub>
                          <m:sSubPr>
                            <m:ctrlPr>
                              <a:rPr lang="en-US" sz="2000" i="1">
                                <a:solidFill>
                                  <a:prstClr val="black"/>
                                </a:solidFill>
                                <a:latin typeface="Cambria Math" panose="02040503050406030204" pitchFamily="18" charset="0"/>
                                <a:ea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𝑟</m:t>
                            </m:r>
                          </m:e>
                          <m:sub>
                            <m:r>
                              <a:rPr lang="en-US" sz="2000" i="1">
                                <a:solidFill>
                                  <a:prstClr val="black"/>
                                </a:solidFill>
                                <a:latin typeface="Cambria Math" panose="02040503050406030204" pitchFamily="18" charset="0"/>
                                <a:ea typeface="Cambria Math" panose="02040503050406030204" pitchFamily="18" charset="0"/>
                              </a:rPr>
                              <m:t>0</m:t>
                            </m:r>
                          </m:sub>
                        </m:sSub>
                      </m:num>
                      <m:den>
                        <m:sSub>
                          <m:sSubPr>
                            <m:ctrlPr>
                              <a:rPr lang="en-US" sz="2000" i="1">
                                <a:solidFill>
                                  <a:prstClr val="black"/>
                                </a:solidFill>
                                <a:latin typeface="Cambria Math" panose="02040503050406030204" pitchFamily="18" charset="0"/>
                                <a:ea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𝑟</m:t>
                            </m:r>
                          </m:e>
                          <m:sub>
                            <m:r>
                              <a:rPr lang="en-US" sz="2000" i="1">
                                <a:solidFill>
                                  <a:prstClr val="black"/>
                                </a:solidFill>
                                <a:latin typeface="Cambria Math" panose="02040503050406030204" pitchFamily="18" charset="0"/>
                                <a:ea typeface="Cambria Math" panose="02040503050406030204" pitchFamily="18" charset="0"/>
                              </a:rPr>
                              <m:t>𝑛</m:t>
                            </m:r>
                          </m:sub>
                        </m:sSub>
                      </m:den>
                    </m:f>
                  </m:oMath>
                </a14:m>
                <a:endParaRPr lang="en-GB" sz="2400" dirty="0">
                  <a:solidFill>
                    <a:prstClr val="black"/>
                  </a:solidFill>
                  <a:latin typeface="Gill Sans MT" panose="020B0502020104020203"/>
                </a:endParaRPr>
              </a:p>
            </p:txBody>
          </p:sp>
        </mc:Choice>
        <mc:Fallback xmlns="">
          <p:sp>
            <p:nvSpPr>
              <p:cNvPr id="24" name="TextBox 23">
                <a:extLst>
                  <a:ext uri="{FF2B5EF4-FFF2-40B4-BE49-F238E27FC236}">
                    <a16:creationId xmlns:a16="http://schemas.microsoft.com/office/drawing/2014/main" id="{CFD38FA1-FAA4-4A79-8A62-9669F2B95D7B}"/>
                  </a:ext>
                </a:extLst>
              </p:cNvPr>
              <p:cNvSpPr txBox="1">
                <a:spLocks noRot="1" noChangeAspect="1" noMove="1" noResize="1" noEditPoints="1" noAdjustHandles="1" noChangeArrowheads="1" noChangeShapeType="1" noTextEdit="1"/>
              </p:cNvSpPr>
              <p:nvPr/>
            </p:nvSpPr>
            <p:spPr>
              <a:xfrm>
                <a:off x="4176745" y="3857270"/>
                <a:ext cx="4693256" cy="542328"/>
              </a:xfrm>
              <a:prstGeom prst="rect">
                <a:avLst/>
              </a:prstGeom>
              <a:blipFill>
                <a:blip r:embed="rId8"/>
                <a:stretch>
                  <a:fillRect l="-1948" t="-10112" b="-8989"/>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3C3F7281-593F-4586-9D97-BAD74D52D099}"/>
              </a:ext>
            </a:extLst>
          </p:cNvPr>
          <p:cNvSpPr/>
          <p:nvPr/>
        </p:nvSpPr>
        <p:spPr>
          <a:xfrm>
            <a:off x="237607" y="4955988"/>
            <a:ext cx="8905201" cy="830997"/>
          </a:xfrm>
          <a:prstGeom prst="rect">
            <a:avLst/>
          </a:prstGeom>
        </p:spPr>
        <p:txBody>
          <a:bodyPr wrap="square">
            <a:spAutoFit/>
          </a:bodyPr>
          <a:lstStyle/>
          <a:p>
            <a:pPr lvl="0"/>
            <a:r>
              <a:rPr lang="en-US" sz="2400" dirty="0">
                <a:solidFill>
                  <a:srgbClr val="0070C0"/>
                </a:solidFill>
                <a:latin typeface="Times New Roman" panose="02020603050405020304" pitchFamily="18" charset="0"/>
                <a:cs typeface="Times New Roman" panose="02020603050405020304" pitchFamily="18" charset="0"/>
              </a:rPr>
              <a:t>The difference in potential between a given location and the surface is to be a multiple of 100 V. </a:t>
            </a:r>
          </a:p>
        </p:txBody>
      </p: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CB4B39A0-AABC-4E3C-B7E4-6E6C75E2F129}"/>
                  </a:ext>
                </a:extLst>
              </p:cNvPr>
              <p:cNvSpPr/>
              <p:nvPr/>
            </p:nvSpPr>
            <p:spPr>
              <a:xfrm>
                <a:off x="3062079" y="5928238"/>
                <a:ext cx="2299797" cy="6713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solidFill>
                            <a:prstClr val="black"/>
                          </a:solidFill>
                          <a:latin typeface="Cambria Math" panose="02040503050406030204" pitchFamily="18" charset="0"/>
                          <a:ea typeface="Cambria Math" panose="02040503050406030204" pitchFamily="18" charset="0"/>
                        </a:rPr>
                        <m:t>𝑉</m:t>
                      </m:r>
                      <m:r>
                        <a:rPr lang="en-US" sz="2000" i="1" baseline="-25000">
                          <a:solidFill>
                            <a:prstClr val="black"/>
                          </a:solidFill>
                          <a:latin typeface="Cambria Math" panose="02040503050406030204" pitchFamily="18" charset="0"/>
                          <a:ea typeface="Cambria Math" panose="02040503050406030204" pitchFamily="18" charset="0"/>
                        </a:rPr>
                        <m:t>0</m:t>
                      </m:r>
                      <m:r>
                        <a:rPr lang="en-US" sz="2000" i="1" smtClean="0">
                          <a:solidFill>
                            <a:prstClr val="black"/>
                          </a:solidFill>
                          <a:latin typeface="Cambria Math" panose="02040503050406030204" pitchFamily="18" charset="0"/>
                          <a:ea typeface="Cambria Math" panose="02040503050406030204" pitchFamily="18" charset="0"/>
                        </a:rPr>
                        <m:t>−</m:t>
                      </m:r>
                      <m:r>
                        <a:rPr lang="en-US" sz="2000" i="1">
                          <a:solidFill>
                            <a:prstClr val="black"/>
                          </a:solidFill>
                          <a:latin typeface="Cambria Math" panose="02040503050406030204" pitchFamily="18" charset="0"/>
                          <a:ea typeface="Cambria Math" panose="02040503050406030204" pitchFamily="18" charset="0"/>
                        </a:rPr>
                        <m:t>𝑉</m:t>
                      </m:r>
                      <m:r>
                        <a:rPr lang="en-US" sz="2000" i="1" baseline="-25000">
                          <a:solidFill>
                            <a:prstClr val="black"/>
                          </a:solidFill>
                          <a:latin typeface="Cambria Math" panose="02040503050406030204" pitchFamily="18" charset="0"/>
                          <a:ea typeface="Cambria Math" panose="02040503050406030204" pitchFamily="18" charset="0"/>
                        </a:rPr>
                        <m:t>0</m:t>
                      </m:r>
                      <m:f>
                        <m:fPr>
                          <m:ctrlPr>
                            <a:rPr lang="en-US" sz="2000" i="1">
                              <a:solidFill>
                                <a:prstClr val="black"/>
                              </a:solidFill>
                              <a:latin typeface="Cambria Math" panose="02040503050406030204" pitchFamily="18" charset="0"/>
                              <a:ea typeface="Cambria Math" panose="02040503050406030204" pitchFamily="18" charset="0"/>
                            </a:rPr>
                          </m:ctrlPr>
                        </m:fPr>
                        <m:num>
                          <m:sSub>
                            <m:sSubPr>
                              <m:ctrlPr>
                                <a:rPr lang="en-US" sz="2000" i="1">
                                  <a:solidFill>
                                    <a:prstClr val="black"/>
                                  </a:solidFill>
                                  <a:latin typeface="Cambria Math" panose="02040503050406030204" pitchFamily="18" charset="0"/>
                                  <a:ea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𝑟</m:t>
                              </m:r>
                            </m:e>
                            <m:sub>
                              <m:r>
                                <a:rPr lang="en-US" sz="2000" i="1">
                                  <a:solidFill>
                                    <a:prstClr val="black"/>
                                  </a:solidFill>
                                  <a:latin typeface="Cambria Math" panose="02040503050406030204" pitchFamily="18" charset="0"/>
                                  <a:ea typeface="Cambria Math" panose="02040503050406030204" pitchFamily="18" charset="0"/>
                                </a:rPr>
                                <m:t>0</m:t>
                              </m:r>
                            </m:sub>
                          </m:sSub>
                        </m:num>
                        <m:den>
                          <m:sSub>
                            <m:sSubPr>
                              <m:ctrlPr>
                                <a:rPr lang="en-US" sz="2000" i="1">
                                  <a:solidFill>
                                    <a:prstClr val="black"/>
                                  </a:solidFill>
                                  <a:latin typeface="Cambria Math" panose="02040503050406030204" pitchFamily="18" charset="0"/>
                                  <a:ea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𝑟</m:t>
                              </m:r>
                            </m:e>
                            <m:sub>
                              <m:r>
                                <a:rPr lang="en-US" sz="2000" i="1">
                                  <a:solidFill>
                                    <a:prstClr val="black"/>
                                  </a:solidFill>
                                  <a:latin typeface="Cambria Math" panose="02040503050406030204" pitchFamily="18" charset="0"/>
                                  <a:ea typeface="Cambria Math" panose="02040503050406030204" pitchFamily="18" charset="0"/>
                                </a:rPr>
                                <m:t>𝑛</m:t>
                              </m:r>
                            </m:sub>
                          </m:sSub>
                        </m:den>
                      </m:f>
                      <m:r>
                        <a:rPr lang="en-US" sz="2000" i="1" smtClean="0">
                          <a:solidFill>
                            <a:prstClr val="black"/>
                          </a:solidFill>
                          <a:latin typeface="Cambria Math" panose="02040503050406030204" pitchFamily="18" charset="0"/>
                          <a:ea typeface="Cambria Math" panose="02040503050406030204" pitchFamily="18" charset="0"/>
                        </a:rPr>
                        <m:t>=100 </m:t>
                      </m:r>
                      <m:r>
                        <a:rPr lang="en-US" sz="2000" i="1" smtClean="0">
                          <a:solidFill>
                            <a:prstClr val="black"/>
                          </a:solidFill>
                          <a:latin typeface="Cambria Math" panose="02040503050406030204" pitchFamily="18" charset="0"/>
                          <a:ea typeface="Cambria Math" panose="02040503050406030204" pitchFamily="18" charset="0"/>
                        </a:rPr>
                        <m:t>𝑛</m:t>
                      </m:r>
                    </m:oMath>
                  </m:oMathPara>
                </a14:m>
                <a:endParaRPr lang="en-US" dirty="0">
                  <a:solidFill>
                    <a:prstClr val="black"/>
                  </a:solidFill>
                  <a:latin typeface="Gill Sans MT" panose="020B0502020104020203"/>
                </a:endParaRPr>
              </a:p>
            </p:txBody>
          </p:sp>
        </mc:Choice>
        <mc:Fallback xmlns="">
          <p:sp>
            <p:nvSpPr>
              <p:cNvPr id="25" name="Rectangle 24">
                <a:extLst>
                  <a:ext uri="{FF2B5EF4-FFF2-40B4-BE49-F238E27FC236}">
                    <a16:creationId xmlns:a16="http://schemas.microsoft.com/office/drawing/2014/main" id="{CB4B39A0-AABC-4E3C-B7E4-6E6C75E2F129}"/>
                  </a:ext>
                </a:extLst>
              </p:cNvPr>
              <p:cNvSpPr>
                <a:spLocks noRot="1" noChangeAspect="1" noMove="1" noResize="1" noEditPoints="1" noAdjustHandles="1" noChangeArrowheads="1" noChangeShapeType="1" noTextEdit="1"/>
              </p:cNvSpPr>
              <p:nvPr/>
            </p:nvSpPr>
            <p:spPr>
              <a:xfrm>
                <a:off x="3062079" y="5928238"/>
                <a:ext cx="2299797" cy="671338"/>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5262A168-41B7-4C38-A514-69577971A0BA}"/>
                  </a:ext>
                </a:extLst>
              </p:cNvPr>
              <p:cNvSpPr/>
              <p:nvPr/>
            </p:nvSpPr>
            <p:spPr>
              <a:xfrm>
                <a:off x="323198" y="6088871"/>
                <a:ext cx="242136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solidFill>
                            <a:prstClr val="black"/>
                          </a:solidFill>
                          <a:latin typeface="Cambria Math" panose="02040503050406030204" pitchFamily="18" charset="0"/>
                          <a:ea typeface="Cambria Math" panose="02040503050406030204" pitchFamily="18" charset="0"/>
                        </a:rPr>
                        <m:t>→  </m:t>
                      </m:r>
                      <m:r>
                        <a:rPr lang="en-US" sz="2000" i="1">
                          <a:solidFill>
                            <a:prstClr val="black"/>
                          </a:solidFill>
                          <a:latin typeface="Cambria Math" panose="02040503050406030204" pitchFamily="18" charset="0"/>
                          <a:ea typeface="Cambria Math" panose="02040503050406030204" pitchFamily="18" charset="0"/>
                        </a:rPr>
                        <m:t>𝑉</m:t>
                      </m:r>
                      <m:r>
                        <a:rPr lang="en-US" sz="2000" i="1" baseline="-25000">
                          <a:solidFill>
                            <a:prstClr val="black"/>
                          </a:solidFill>
                          <a:latin typeface="Cambria Math" panose="02040503050406030204" pitchFamily="18" charset="0"/>
                          <a:ea typeface="Cambria Math" panose="02040503050406030204" pitchFamily="18" charset="0"/>
                        </a:rPr>
                        <m:t>0</m:t>
                      </m:r>
                      <m:r>
                        <a:rPr lang="en-US" sz="2000" i="1">
                          <a:solidFill>
                            <a:prstClr val="black"/>
                          </a:solidFill>
                          <a:latin typeface="Cambria Math" panose="02040503050406030204" pitchFamily="18" charset="0"/>
                          <a:ea typeface="Cambria Math" panose="02040503050406030204" pitchFamily="18" charset="0"/>
                        </a:rPr>
                        <m:t>−</m:t>
                      </m:r>
                      <m:sSub>
                        <m:sSubPr>
                          <m:ctrlPr>
                            <a:rPr lang="en-US" sz="2000" i="1">
                              <a:solidFill>
                                <a:prstClr val="black"/>
                              </a:solidFill>
                              <a:latin typeface="Cambria Math" panose="02040503050406030204" pitchFamily="18" charset="0"/>
                              <a:ea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𝑉</m:t>
                          </m:r>
                        </m:e>
                        <m:sub>
                          <m:r>
                            <a:rPr lang="en-US" sz="2000" i="1">
                              <a:solidFill>
                                <a:prstClr val="black"/>
                              </a:solidFill>
                              <a:latin typeface="Cambria Math" panose="02040503050406030204" pitchFamily="18" charset="0"/>
                              <a:ea typeface="Cambria Math" panose="02040503050406030204" pitchFamily="18" charset="0"/>
                            </a:rPr>
                            <m:t>𝑛</m:t>
                          </m:r>
                        </m:sub>
                      </m:sSub>
                      <m:r>
                        <a:rPr lang="en-US" sz="2000" i="1">
                          <a:solidFill>
                            <a:prstClr val="black"/>
                          </a:solidFill>
                          <a:latin typeface="Cambria Math" panose="02040503050406030204" pitchFamily="18" charset="0"/>
                          <a:ea typeface="Cambria Math" panose="02040503050406030204" pitchFamily="18" charset="0"/>
                        </a:rPr>
                        <m:t>=100 </m:t>
                      </m:r>
                      <m:r>
                        <a:rPr lang="en-US" sz="2000" i="1">
                          <a:solidFill>
                            <a:prstClr val="black"/>
                          </a:solidFill>
                          <a:latin typeface="Cambria Math" panose="02040503050406030204" pitchFamily="18" charset="0"/>
                          <a:ea typeface="Cambria Math" panose="02040503050406030204" pitchFamily="18" charset="0"/>
                        </a:rPr>
                        <m:t>𝑛</m:t>
                      </m:r>
                    </m:oMath>
                  </m:oMathPara>
                </a14:m>
                <a:endParaRPr lang="en-US" dirty="0">
                  <a:solidFill>
                    <a:prstClr val="black"/>
                  </a:solidFill>
                  <a:latin typeface="Gill Sans MT" panose="020B0502020104020203"/>
                </a:endParaRPr>
              </a:p>
            </p:txBody>
          </p:sp>
        </mc:Choice>
        <mc:Fallback xmlns="">
          <p:sp>
            <p:nvSpPr>
              <p:cNvPr id="26" name="Rectangle 25">
                <a:extLst>
                  <a:ext uri="{FF2B5EF4-FFF2-40B4-BE49-F238E27FC236}">
                    <a16:creationId xmlns:a16="http://schemas.microsoft.com/office/drawing/2014/main" id="{5262A168-41B7-4C38-A514-69577971A0BA}"/>
                  </a:ext>
                </a:extLst>
              </p:cNvPr>
              <p:cNvSpPr>
                <a:spLocks noRot="1" noChangeAspect="1" noMove="1" noResize="1" noEditPoints="1" noAdjustHandles="1" noChangeArrowheads="1" noChangeShapeType="1" noTextEdit="1"/>
              </p:cNvSpPr>
              <p:nvPr/>
            </p:nvSpPr>
            <p:spPr>
              <a:xfrm>
                <a:off x="323198" y="6088871"/>
                <a:ext cx="2421368" cy="400110"/>
              </a:xfrm>
              <a:prstGeom prst="rect">
                <a:avLst/>
              </a:prstGeom>
              <a:blipFill>
                <a:blip r:embed="rId10"/>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B6EE3792-4FEB-48F4-9BF0-0F55F3B32470}"/>
                  </a:ext>
                </a:extLst>
              </p:cNvPr>
              <p:cNvSpPr/>
              <p:nvPr/>
            </p:nvSpPr>
            <p:spPr>
              <a:xfrm>
                <a:off x="5661090" y="5788247"/>
                <a:ext cx="2869035" cy="7120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ea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𝑟</m:t>
                          </m:r>
                        </m:e>
                        <m:sub>
                          <m:r>
                            <a:rPr lang="en-US" sz="2000" i="1" smtClean="0">
                              <a:solidFill>
                                <a:prstClr val="black"/>
                              </a:solidFill>
                              <a:latin typeface="Cambria Math" panose="02040503050406030204" pitchFamily="18" charset="0"/>
                              <a:ea typeface="Cambria Math" panose="02040503050406030204" pitchFamily="18" charset="0"/>
                            </a:rPr>
                            <m:t>𝑛</m:t>
                          </m:r>
                        </m:sub>
                      </m:sSub>
                      <m:r>
                        <a:rPr lang="en-US" sz="2000" i="1">
                          <a:solidFill>
                            <a:prstClr val="black"/>
                          </a:solidFill>
                          <a:latin typeface="Cambria Math" panose="02040503050406030204" pitchFamily="18" charset="0"/>
                          <a:ea typeface="Cambria Math" panose="02040503050406030204" pitchFamily="18" charset="0"/>
                        </a:rPr>
                        <m:t>= </m:t>
                      </m:r>
                      <m:f>
                        <m:fPr>
                          <m:ctrlPr>
                            <a:rPr lang="en-US" sz="2000" i="1">
                              <a:solidFill>
                                <a:prstClr val="black"/>
                              </a:solidFill>
                              <a:latin typeface="Cambria Math" panose="02040503050406030204" pitchFamily="18" charset="0"/>
                              <a:ea typeface="Cambria Math" panose="02040503050406030204" pitchFamily="18" charset="0"/>
                            </a:rPr>
                          </m:ctrlPr>
                        </m:fPr>
                        <m:num>
                          <m:r>
                            <a:rPr lang="en-US" sz="2000" i="1">
                              <a:solidFill>
                                <a:prstClr val="black"/>
                              </a:solidFill>
                              <a:latin typeface="Cambria Math" panose="02040503050406030204" pitchFamily="18" charset="0"/>
                              <a:ea typeface="Cambria Math" panose="02040503050406030204" pitchFamily="18" charset="0"/>
                            </a:rPr>
                            <m:t>𝑉</m:t>
                          </m:r>
                          <m:r>
                            <a:rPr lang="en-US" sz="2000" i="1" baseline="-25000">
                              <a:solidFill>
                                <a:prstClr val="black"/>
                              </a:solidFill>
                              <a:latin typeface="Cambria Math" panose="02040503050406030204" pitchFamily="18" charset="0"/>
                              <a:ea typeface="Cambria Math" panose="02040503050406030204" pitchFamily="18" charset="0"/>
                            </a:rPr>
                            <m:t>0</m:t>
                          </m:r>
                        </m:num>
                        <m:den>
                          <m:d>
                            <m:dPr>
                              <m:begChr m:val="["/>
                              <m:endChr m:val="]"/>
                              <m:ctrlPr>
                                <a:rPr lang="en-US" sz="2000" i="1" baseline="-25000" smtClean="0">
                                  <a:solidFill>
                                    <a:prstClr val="black"/>
                                  </a:solidFill>
                                  <a:latin typeface="Cambria Math" panose="02040503050406030204" pitchFamily="18" charset="0"/>
                                  <a:ea typeface="Cambria Math" panose="02040503050406030204" pitchFamily="18" charset="0"/>
                                </a:rPr>
                              </m:ctrlPr>
                            </m:dPr>
                            <m:e>
                              <m:r>
                                <a:rPr lang="en-US" sz="2000" i="1">
                                  <a:solidFill>
                                    <a:prstClr val="black"/>
                                  </a:solidFill>
                                  <a:latin typeface="Cambria Math" panose="02040503050406030204" pitchFamily="18" charset="0"/>
                                  <a:ea typeface="Cambria Math" panose="02040503050406030204" pitchFamily="18" charset="0"/>
                                </a:rPr>
                                <m:t>𝑉</m:t>
                              </m:r>
                              <m:r>
                                <a:rPr lang="en-US" sz="2000" i="1" baseline="-25000">
                                  <a:solidFill>
                                    <a:prstClr val="black"/>
                                  </a:solidFill>
                                  <a:latin typeface="Cambria Math" panose="02040503050406030204" pitchFamily="18" charset="0"/>
                                  <a:ea typeface="Cambria Math" panose="02040503050406030204" pitchFamily="18" charset="0"/>
                                </a:rPr>
                                <m:t>0</m:t>
                              </m:r>
                              <m:r>
                                <a:rPr lang="en-US" sz="2000" i="1">
                                  <a:solidFill>
                                    <a:prstClr val="black"/>
                                  </a:solidFill>
                                  <a:latin typeface="Cambria Math" panose="02040503050406030204" pitchFamily="18" charset="0"/>
                                  <a:ea typeface="Cambria Math" panose="02040503050406030204" pitchFamily="18" charset="0"/>
                                </a:rPr>
                                <m:t>−</m:t>
                              </m:r>
                              <m:d>
                                <m:dPr>
                                  <m:ctrlPr>
                                    <a:rPr lang="en-US" sz="2000" i="1" smtClean="0">
                                      <a:solidFill>
                                        <a:prstClr val="black"/>
                                      </a:solidFill>
                                      <a:latin typeface="Cambria Math" panose="02040503050406030204" pitchFamily="18" charset="0"/>
                                      <a:ea typeface="Cambria Math" panose="02040503050406030204" pitchFamily="18" charset="0"/>
                                    </a:rPr>
                                  </m:ctrlPr>
                                </m:dPr>
                                <m:e>
                                  <m:r>
                                    <a:rPr lang="en-US" sz="2000" i="1">
                                      <a:solidFill>
                                        <a:prstClr val="black"/>
                                      </a:solidFill>
                                      <a:latin typeface="Cambria Math" panose="02040503050406030204" pitchFamily="18" charset="0"/>
                                      <a:ea typeface="Cambria Math" panose="02040503050406030204" pitchFamily="18" charset="0"/>
                                    </a:rPr>
                                    <m:t>100</m:t>
                                  </m:r>
                                  <m:r>
                                    <a:rPr lang="en-US" sz="2000" i="1" smtClean="0">
                                      <a:solidFill>
                                        <a:prstClr val="black"/>
                                      </a:solidFill>
                                      <a:latin typeface="Cambria Math" panose="02040503050406030204" pitchFamily="18" charset="0"/>
                                      <a:ea typeface="Cambria Math" panose="02040503050406030204" pitchFamily="18" charset="0"/>
                                    </a:rPr>
                                    <m:t>×</m:t>
                                  </m:r>
                                  <m:r>
                                    <a:rPr lang="en-US" sz="2000" i="1">
                                      <a:solidFill>
                                        <a:prstClr val="black"/>
                                      </a:solidFill>
                                      <a:latin typeface="Cambria Math" panose="02040503050406030204" pitchFamily="18" charset="0"/>
                                      <a:ea typeface="Cambria Math" panose="02040503050406030204" pitchFamily="18" charset="0"/>
                                    </a:rPr>
                                    <m:t>𝑛</m:t>
                                  </m:r>
                                </m:e>
                              </m:d>
                            </m:e>
                          </m:d>
                        </m:den>
                      </m:f>
                      <m:sSub>
                        <m:sSubPr>
                          <m:ctrlPr>
                            <a:rPr lang="en-US" sz="2000" i="1">
                              <a:solidFill>
                                <a:prstClr val="black"/>
                              </a:solidFill>
                              <a:latin typeface="Cambria Math" panose="02040503050406030204" pitchFamily="18" charset="0"/>
                              <a:ea typeface="Cambria Math" panose="02040503050406030204" pitchFamily="18" charset="0"/>
                            </a:rPr>
                          </m:ctrlPr>
                        </m:sSubPr>
                        <m:e>
                          <m:r>
                            <a:rPr lang="en-US" sz="2000" i="1" smtClean="0">
                              <a:solidFill>
                                <a:prstClr val="black"/>
                              </a:solidFill>
                              <a:latin typeface="Cambria Math" panose="02040503050406030204" pitchFamily="18" charset="0"/>
                              <a:ea typeface="Cambria Math" panose="02040503050406030204" pitchFamily="18" charset="0"/>
                            </a:rPr>
                            <m:t> </m:t>
                          </m:r>
                          <m:r>
                            <a:rPr lang="en-US" sz="2000" i="1">
                              <a:solidFill>
                                <a:prstClr val="black"/>
                              </a:solidFill>
                              <a:latin typeface="Cambria Math" panose="02040503050406030204" pitchFamily="18" charset="0"/>
                              <a:ea typeface="Cambria Math" panose="02040503050406030204" pitchFamily="18" charset="0"/>
                            </a:rPr>
                            <m:t>𝑟</m:t>
                          </m:r>
                        </m:e>
                        <m:sub>
                          <m:r>
                            <a:rPr lang="en-US" sz="2000" i="1">
                              <a:solidFill>
                                <a:prstClr val="black"/>
                              </a:solidFill>
                              <a:latin typeface="Cambria Math" panose="02040503050406030204" pitchFamily="18" charset="0"/>
                              <a:ea typeface="Cambria Math" panose="02040503050406030204" pitchFamily="18" charset="0"/>
                            </a:rPr>
                            <m:t>0</m:t>
                          </m:r>
                        </m:sub>
                      </m:sSub>
                    </m:oMath>
                  </m:oMathPara>
                </a14:m>
                <a:endParaRPr lang="en-US" dirty="0">
                  <a:solidFill>
                    <a:prstClr val="black"/>
                  </a:solidFill>
                  <a:latin typeface="Gill Sans MT" panose="020B0502020104020203"/>
                </a:endParaRPr>
              </a:p>
            </p:txBody>
          </p:sp>
        </mc:Choice>
        <mc:Fallback xmlns="">
          <p:sp>
            <p:nvSpPr>
              <p:cNvPr id="27" name="Rectangle 26">
                <a:extLst>
                  <a:ext uri="{FF2B5EF4-FFF2-40B4-BE49-F238E27FC236}">
                    <a16:creationId xmlns:a16="http://schemas.microsoft.com/office/drawing/2014/main" id="{B6EE3792-4FEB-48F4-9BF0-0F55F3B32470}"/>
                  </a:ext>
                </a:extLst>
              </p:cNvPr>
              <p:cNvSpPr>
                <a:spLocks noRot="1" noChangeAspect="1" noMove="1" noResize="1" noEditPoints="1" noAdjustHandles="1" noChangeArrowheads="1" noChangeShapeType="1" noTextEdit="1"/>
              </p:cNvSpPr>
              <p:nvPr/>
            </p:nvSpPr>
            <p:spPr>
              <a:xfrm>
                <a:off x="5661090" y="5788247"/>
                <a:ext cx="2869035" cy="712054"/>
              </a:xfrm>
              <a:prstGeom prst="rect">
                <a:avLst/>
              </a:prstGeom>
              <a:blipFill>
                <a:blip r:embed="rId11"/>
                <a:stretch>
                  <a:fillRect b="-2586"/>
                </a:stretch>
              </a:blipFill>
            </p:spPr>
            <p:txBody>
              <a:bodyPr/>
              <a:lstStyle/>
              <a:p>
                <a:r>
                  <a:rPr lang="en-US">
                    <a:noFill/>
                  </a:rPr>
                  <a:t> </a:t>
                </a:r>
              </a:p>
            </p:txBody>
          </p:sp>
        </mc:Fallback>
      </mc:AlternateContent>
    </p:spTree>
    <p:extLst>
      <p:ext uri="{BB962C8B-B14F-4D97-AF65-F5344CB8AC3E}">
        <p14:creationId xmlns:p14="http://schemas.microsoft.com/office/powerpoint/2010/main" val="83284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9: ANSWER</a:t>
            </a:r>
          </a:p>
        </p:txBody>
      </p:sp>
      <p:sp>
        <p:nvSpPr>
          <p:cNvPr id="11" name="Oval 10">
            <a:extLst>
              <a:ext uri="{FF2B5EF4-FFF2-40B4-BE49-F238E27FC236}">
                <a16:creationId xmlns:a16="http://schemas.microsoft.com/office/drawing/2014/main" id="{B7B1C621-99DB-4028-B772-89BD9E4D866C}"/>
              </a:ext>
            </a:extLst>
          </p:cNvPr>
          <p:cNvSpPr/>
          <p:nvPr/>
        </p:nvSpPr>
        <p:spPr>
          <a:xfrm>
            <a:off x="7095607" y="2712489"/>
            <a:ext cx="998483" cy="980660"/>
          </a:xfrm>
          <a:prstGeom prst="ellipse">
            <a:avLst/>
          </a:prstGeom>
          <a:solidFill>
            <a:srgbClr val="A2C777">
              <a:lumMod val="75000"/>
            </a:srgbClr>
          </a:solidFill>
          <a:ln w="22225" cap="rnd"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Gill Sans MT" panose="020B0502020104020203"/>
              <a:ea typeface="+mn-ea"/>
              <a:cs typeface="+mn-cs"/>
            </a:endParaRPr>
          </a:p>
        </p:txBody>
      </p:sp>
      <p:sp>
        <p:nvSpPr>
          <p:cNvPr id="17" name="Oval 16">
            <a:extLst>
              <a:ext uri="{FF2B5EF4-FFF2-40B4-BE49-F238E27FC236}">
                <a16:creationId xmlns:a16="http://schemas.microsoft.com/office/drawing/2014/main" id="{D4752C14-EB7F-49C1-8AC6-0EEE68F85AAC}"/>
              </a:ext>
            </a:extLst>
          </p:cNvPr>
          <p:cNvSpPr/>
          <p:nvPr/>
        </p:nvSpPr>
        <p:spPr>
          <a:xfrm>
            <a:off x="6404577" y="2106149"/>
            <a:ext cx="2380541" cy="2224033"/>
          </a:xfrm>
          <a:prstGeom prst="ellipse">
            <a:avLst/>
          </a:prstGeom>
          <a:noFill/>
          <a:ln w="22225" cap="rnd" cmpd="sng" algn="ctr">
            <a:solidFill>
              <a:srgbClr val="1A326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Gill Sans MT" panose="020B0502020104020203"/>
              <a:ea typeface="+mn-ea"/>
              <a:cs typeface="+mn-cs"/>
            </a:endParaRPr>
          </a:p>
        </p:txBody>
      </p:sp>
      <p:cxnSp>
        <p:nvCxnSpPr>
          <p:cNvPr id="18" name="Straight Arrow Connector 17">
            <a:extLst>
              <a:ext uri="{FF2B5EF4-FFF2-40B4-BE49-F238E27FC236}">
                <a16:creationId xmlns:a16="http://schemas.microsoft.com/office/drawing/2014/main" id="{AF69D23D-4D2D-4E36-9FDF-9B8890CD079F}"/>
              </a:ext>
            </a:extLst>
          </p:cNvPr>
          <p:cNvCxnSpPr/>
          <p:nvPr/>
        </p:nvCxnSpPr>
        <p:spPr>
          <a:xfrm>
            <a:off x="7594848" y="3202819"/>
            <a:ext cx="499242" cy="0"/>
          </a:xfrm>
          <a:prstGeom prst="straightConnector1">
            <a:avLst/>
          </a:prstGeom>
          <a:noFill/>
          <a:ln w="12700" cap="rnd" cmpd="sng" algn="ctr">
            <a:solidFill>
              <a:srgbClr val="1A3260">
                <a:lumMod val="90000"/>
              </a:srgbClr>
            </a:solidFill>
            <a:prstDash val="solid"/>
            <a:tailEnd type="triangle"/>
          </a:ln>
          <a:effectLst/>
        </p:spPr>
      </p:cxnSp>
      <p:cxnSp>
        <p:nvCxnSpPr>
          <p:cNvPr id="19" name="Straight Arrow Connector 18">
            <a:extLst>
              <a:ext uri="{FF2B5EF4-FFF2-40B4-BE49-F238E27FC236}">
                <a16:creationId xmlns:a16="http://schemas.microsoft.com/office/drawing/2014/main" id="{DE9D9FB2-9732-4877-A719-C60D0F4D0815}"/>
              </a:ext>
            </a:extLst>
          </p:cNvPr>
          <p:cNvCxnSpPr>
            <a:endCxn id="17" idx="0"/>
          </p:cNvCxnSpPr>
          <p:nvPr/>
        </p:nvCxnSpPr>
        <p:spPr>
          <a:xfrm flipV="1">
            <a:off x="7594847" y="2106149"/>
            <a:ext cx="1" cy="1096670"/>
          </a:xfrm>
          <a:prstGeom prst="straightConnector1">
            <a:avLst/>
          </a:prstGeom>
          <a:noFill/>
          <a:ln w="12700" cap="rnd" cmpd="sng" algn="ctr">
            <a:solidFill>
              <a:srgbClr val="1A3260">
                <a:lumMod val="90000"/>
              </a:srgbClr>
            </a:solidFill>
            <a:prstDash val="solid"/>
            <a:tailEnd type="triangle"/>
          </a:ln>
          <a:effectLst/>
        </p:spPr>
      </p:cxn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F7D098E4-CF10-44DE-9205-07DB63D1592E}"/>
                  </a:ext>
                </a:extLst>
              </p:cNvPr>
              <p:cNvSpPr/>
              <p:nvPr/>
            </p:nvSpPr>
            <p:spPr>
              <a:xfrm>
                <a:off x="7594847" y="3076747"/>
                <a:ext cx="52431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panose="02040503050406030204" pitchFamily="18" charset="0"/>
                              <a:ea typeface="Cambria Math" panose="02040503050406030204" pitchFamily="18" charset="0"/>
                            </a:rPr>
                          </m:ctrlPr>
                        </m:sSubPr>
                        <m:e>
                          <m:r>
                            <a:rPr lang="en-US" sz="2400" i="1">
                              <a:solidFill>
                                <a:prstClr val="black"/>
                              </a:solidFill>
                              <a:latin typeface="Cambria Math" panose="02040503050406030204" pitchFamily="18" charset="0"/>
                              <a:ea typeface="Cambria Math" panose="02040503050406030204" pitchFamily="18" charset="0"/>
                            </a:rPr>
                            <m:t>𝑟</m:t>
                          </m:r>
                        </m:e>
                        <m:sub>
                          <m:r>
                            <a:rPr lang="en-US" sz="2400" i="1">
                              <a:solidFill>
                                <a:prstClr val="black"/>
                              </a:solidFill>
                              <a:latin typeface="Cambria Math" panose="02040503050406030204" pitchFamily="18" charset="0"/>
                              <a:ea typeface="Cambria Math" panose="02040503050406030204" pitchFamily="18" charset="0"/>
                            </a:rPr>
                            <m:t>0</m:t>
                          </m:r>
                        </m:sub>
                      </m:sSub>
                    </m:oMath>
                  </m:oMathPara>
                </a14:m>
                <a:endParaRPr lang="en-US" dirty="0">
                  <a:solidFill>
                    <a:prstClr val="black"/>
                  </a:solidFill>
                  <a:latin typeface="Gill Sans MT" panose="020B0502020104020203"/>
                </a:endParaRPr>
              </a:p>
            </p:txBody>
          </p:sp>
        </mc:Choice>
        <mc:Fallback xmlns="">
          <p:sp>
            <p:nvSpPr>
              <p:cNvPr id="20" name="Rectangle 19">
                <a:extLst>
                  <a:ext uri="{FF2B5EF4-FFF2-40B4-BE49-F238E27FC236}">
                    <a16:creationId xmlns:a16="http://schemas.microsoft.com/office/drawing/2014/main" id="{F7D098E4-CF10-44DE-9205-07DB63D1592E}"/>
                  </a:ext>
                </a:extLst>
              </p:cNvPr>
              <p:cNvSpPr>
                <a:spLocks noRot="1" noChangeAspect="1" noMove="1" noResize="1" noEditPoints="1" noAdjustHandles="1" noChangeArrowheads="1" noChangeShapeType="1" noTextEdit="1"/>
              </p:cNvSpPr>
              <p:nvPr/>
            </p:nvSpPr>
            <p:spPr>
              <a:xfrm>
                <a:off x="7594847" y="3076747"/>
                <a:ext cx="524311" cy="461665"/>
              </a:xfrm>
              <a:prstGeom prst="rect">
                <a:avLst/>
              </a:prstGeom>
              <a:blipFill>
                <a:blip r:embed="rId2"/>
                <a:stretch>
                  <a:fillRect b="-2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B8F97680-5A5A-41D5-A31F-B9C53C6513FE}"/>
                  </a:ext>
                </a:extLst>
              </p:cNvPr>
              <p:cNvSpPr/>
              <p:nvPr/>
            </p:nvSpPr>
            <p:spPr>
              <a:xfrm>
                <a:off x="7267886" y="2164664"/>
                <a:ext cx="42223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prstClr val="black"/>
                          </a:solidFill>
                          <a:latin typeface="Cambria Math" panose="02040503050406030204" pitchFamily="18" charset="0"/>
                          <a:ea typeface="Cambria Math" panose="02040503050406030204" pitchFamily="18" charset="0"/>
                        </a:rPr>
                        <m:t>𝑟</m:t>
                      </m:r>
                    </m:oMath>
                  </m:oMathPara>
                </a14:m>
                <a:endParaRPr lang="en-US" dirty="0">
                  <a:solidFill>
                    <a:prstClr val="black"/>
                  </a:solidFill>
                  <a:latin typeface="Gill Sans MT" panose="020B0502020104020203"/>
                </a:endParaRPr>
              </a:p>
            </p:txBody>
          </p:sp>
        </mc:Choice>
        <mc:Fallback xmlns="">
          <p:sp>
            <p:nvSpPr>
              <p:cNvPr id="21" name="Rectangle 20">
                <a:extLst>
                  <a:ext uri="{FF2B5EF4-FFF2-40B4-BE49-F238E27FC236}">
                    <a16:creationId xmlns:a16="http://schemas.microsoft.com/office/drawing/2014/main" id="{B8F97680-5A5A-41D5-A31F-B9C53C6513FE}"/>
                  </a:ext>
                </a:extLst>
              </p:cNvPr>
              <p:cNvSpPr>
                <a:spLocks noRot="1" noChangeAspect="1" noMove="1" noResize="1" noEditPoints="1" noAdjustHandles="1" noChangeArrowheads="1" noChangeShapeType="1" noTextEdit="1"/>
              </p:cNvSpPr>
              <p:nvPr/>
            </p:nvSpPr>
            <p:spPr>
              <a:xfrm>
                <a:off x="7267886" y="2164664"/>
                <a:ext cx="422230"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E5E7B051-42E1-498E-83DA-559D60FE5807}"/>
                  </a:ext>
                </a:extLst>
              </p:cNvPr>
              <p:cNvSpPr/>
              <p:nvPr/>
            </p:nvSpPr>
            <p:spPr>
              <a:xfrm>
                <a:off x="80969" y="1146952"/>
                <a:ext cx="8982061" cy="636585"/>
              </a:xfrm>
              <a:prstGeom prst="rect">
                <a:avLst/>
              </a:prstGeom>
            </p:spPr>
            <p:txBody>
              <a:bodyPr wrap="square">
                <a:spAutoFit/>
              </a:bodyPr>
              <a:lstStyle/>
              <a:p>
                <a14:m>
                  <m:oMath xmlns:m="http://schemas.openxmlformats.org/officeDocument/2006/math">
                    <m:r>
                      <a:rPr lang="en-US" sz="2000" i="1" smtClean="0">
                        <a:solidFill>
                          <a:prstClr val="black"/>
                        </a:solidFill>
                        <a:latin typeface="Cambria Math" panose="02040503050406030204" pitchFamily="18" charset="0"/>
                        <a:ea typeface="Cambria Math" panose="02040503050406030204" pitchFamily="18" charset="0"/>
                      </a:rPr>
                      <m:t>𝑉</m:t>
                    </m:r>
                    <m:r>
                      <a:rPr lang="en-US" sz="2000" i="1" baseline="-25000">
                        <a:solidFill>
                          <a:prstClr val="black"/>
                        </a:solidFill>
                        <a:latin typeface="Cambria Math" panose="02040503050406030204" pitchFamily="18" charset="0"/>
                        <a:ea typeface="Cambria Math" panose="02040503050406030204" pitchFamily="18" charset="0"/>
                      </a:rPr>
                      <m:t>0</m:t>
                    </m:r>
                    <m:r>
                      <a:rPr lang="en-US" sz="2000" i="1">
                        <a:solidFill>
                          <a:prstClr val="black"/>
                        </a:solidFill>
                        <a:latin typeface="Cambria Math" panose="02040503050406030204" pitchFamily="18" charset="0"/>
                        <a:ea typeface="Cambria Math" panose="02040503050406030204" pitchFamily="18" charset="0"/>
                      </a:rPr>
                      <m:t>= </m:t>
                    </m:r>
                    <m:f>
                      <m:fPr>
                        <m:ctrlPr>
                          <a:rPr lang="en-US" sz="2000" i="1">
                            <a:solidFill>
                              <a:prstClr val="black"/>
                            </a:solidFill>
                            <a:latin typeface="Cambria Math" panose="02040503050406030204" pitchFamily="18" charset="0"/>
                            <a:ea typeface="Cambria Math" panose="02040503050406030204" pitchFamily="18" charset="0"/>
                          </a:rPr>
                        </m:ctrlPr>
                      </m:fPr>
                      <m:num>
                        <m:r>
                          <a:rPr lang="en-US" sz="2000" i="1">
                            <a:solidFill>
                              <a:prstClr val="black"/>
                            </a:solidFill>
                            <a:latin typeface="Cambria Math" panose="02040503050406030204" pitchFamily="18" charset="0"/>
                            <a:ea typeface="Cambria Math" panose="02040503050406030204" pitchFamily="18" charset="0"/>
                          </a:rPr>
                          <m:t>1</m:t>
                        </m:r>
                      </m:num>
                      <m:den>
                        <m:r>
                          <a:rPr lang="en-US" sz="2000" i="1">
                            <a:solidFill>
                              <a:prstClr val="black"/>
                            </a:solidFill>
                            <a:latin typeface="Cambria Math" panose="02040503050406030204" pitchFamily="18" charset="0"/>
                            <a:ea typeface="Cambria Math" panose="02040503050406030204" pitchFamily="18" charset="0"/>
                          </a:rPr>
                          <m:t>4</m:t>
                        </m:r>
                        <m:r>
                          <a:rPr lang="en-US" sz="2000" i="1">
                            <a:solidFill>
                              <a:prstClr val="black"/>
                            </a:solidFill>
                            <a:latin typeface="Cambria Math" panose="02040503050406030204" pitchFamily="18" charset="0"/>
                            <a:ea typeface="Cambria Math" panose="02040503050406030204" pitchFamily="18" charset="0"/>
                          </a:rPr>
                          <m:t>𝜋</m:t>
                        </m:r>
                        <m:sSub>
                          <m:sSubPr>
                            <m:ctrlPr>
                              <a:rPr lang="en-US" sz="2000" i="1">
                                <a:solidFill>
                                  <a:prstClr val="black"/>
                                </a:solidFill>
                                <a:latin typeface="Cambria Math" panose="02040503050406030204" pitchFamily="18" charset="0"/>
                                <a:ea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𝜀</m:t>
                            </m:r>
                          </m:e>
                          <m:sub>
                            <m:r>
                              <a:rPr lang="en-US" sz="2000" i="1">
                                <a:solidFill>
                                  <a:prstClr val="black"/>
                                </a:solidFill>
                                <a:latin typeface="Cambria Math" panose="02040503050406030204" pitchFamily="18" charset="0"/>
                                <a:ea typeface="Cambria Math" panose="02040503050406030204" pitchFamily="18" charset="0"/>
                              </a:rPr>
                              <m:t>0</m:t>
                            </m:r>
                          </m:sub>
                        </m:sSub>
                      </m:den>
                    </m:f>
                    <m:r>
                      <a:rPr lang="en-US" sz="2000" smtClean="0">
                        <a:solidFill>
                          <a:prstClr val="black"/>
                        </a:solidFill>
                        <a:latin typeface="Cambria Math" panose="02040503050406030204" pitchFamily="18" charset="0"/>
                        <a:ea typeface="Cambria Math" panose="02040503050406030204" pitchFamily="18" charset="0"/>
                      </a:rPr>
                      <m:t> </m:t>
                    </m:r>
                    <m:f>
                      <m:fPr>
                        <m:ctrlPr>
                          <a:rPr lang="en-US" sz="2000" i="1" dirty="0">
                            <a:solidFill>
                              <a:prstClr val="black"/>
                            </a:solidFill>
                            <a:latin typeface="Cambria Math" panose="02040503050406030204" pitchFamily="18" charset="0"/>
                            <a:ea typeface="Cambria Math" panose="02040503050406030204" pitchFamily="18" charset="0"/>
                          </a:rPr>
                        </m:ctrlPr>
                      </m:fPr>
                      <m:num>
                        <m:r>
                          <a:rPr lang="en-US" sz="2000" i="1" dirty="0">
                            <a:solidFill>
                              <a:prstClr val="black"/>
                            </a:solidFill>
                            <a:latin typeface="Cambria Math" panose="02040503050406030204" pitchFamily="18" charset="0"/>
                            <a:ea typeface="Cambria Math" panose="02040503050406030204" pitchFamily="18" charset="0"/>
                          </a:rPr>
                          <m:t>𝑄</m:t>
                        </m:r>
                      </m:num>
                      <m:den>
                        <m:sSub>
                          <m:sSubPr>
                            <m:ctrlPr>
                              <a:rPr lang="en-US" sz="2000" i="1" dirty="0">
                                <a:solidFill>
                                  <a:prstClr val="black"/>
                                </a:solidFill>
                                <a:latin typeface="Cambria Math" panose="02040503050406030204" pitchFamily="18" charset="0"/>
                                <a:ea typeface="Cambria Math" panose="02040503050406030204" pitchFamily="18" charset="0"/>
                              </a:rPr>
                            </m:ctrlPr>
                          </m:sSubPr>
                          <m:e>
                            <m:r>
                              <a:rPr lang="en-US" sz="2000" i="1" dirty="0">
                                <a:solidFill>
                                  <a:prstClr val="black"/>
                                </a:solidFill>
                                <a:latin typeface="Cambria Math" panose="02040503050406030204" pitchFamily="18" charset="0"/>
                                <a:ea typeface="Cambria Math" panose="02040503050406030204" pitchFamily="18" charset="0"/>
                              </a:rPr>
                              <m:t>𝑟</m:t>
                            </m:r>
                          </m:e>
                          <m:sub>
                            <m:r>
                              <a:rPr lang="en-US" sz="2000" i="1" dirty="0">
                                <a:solidFill>
                                  <a:prstClr val="black"/>
                                </a:solidFill>
                                <a:latin typeface="Cambria Math" panose="02040503050406030204" pitchFamily="18" charset="0"/>
                                <a:ea typeface="Cambria Math" panose="02040503050406030204" pitchFamily="18" charset="0"/>
                              </a:rPr>
                              <m:t>0</m:t>
                            </m:r>
                          </m:sub>
                        </m:sSub>
                      </m:den>
                    </m:f>
                    <m:r>
                      <a:rPr lang="en-US" sz="2000" i="1">
                        <a:solidFill>
                          <a:prstClr val="black"/>
                        </a:solidFill>
                        <a:latin typeface="Cambria Math" panose="02040503050406030204" pitchFamily="18" charset="0"/>
                        <a:ea typeface="Cambria Math" panose="02040503050406030204" pitchFamily="18" charset="0"/>
                      </a:rPr>
                      <m:t>= 8.988 </m:t>
                    </m:r>
                    <m:r>
                      <a:rPr lang="en-US" sz="2000" i="1">
                        <a:solidFill>
                          <a:prstClr val="black"/>
                        </a:solidFill>
                        <a:latin typeface="Cambria Math" panose="02040503050406030204" pitchFamily="18" charset="0"/>
                        <a:ea typeface="Cambria Math" panose="02040503050406030204" pitchFamily="18" charset="0"/>
                        <a:sym typeface="Symbol" panose="05050102010706020507" pitchFamily="18" charset="2"/>
                      </a:rPr>
                      <m:t></m:t>
                    </m:r>
                    <m:sSup>
                      <m:sSupPr>
                        <m:ctrlPr>
                          <a:rPr lang="en-US" sz="2000" i="1">
                            <a:solidFill>
                              <a:prstClr val="black"/>
                            </a:solidFill>
                            <a:latin typeface="Cambria Math" panose="02040503050406030204" pitchFamily="18" charset="0"/>
                            <a:ea typeface="Cambria Math" panose="02040503050406030204" pitchFamily="18" charset="0"/>
                            <a:sym typeface="Symbol" panose="05050102010706020507" pitchFamily="18" charset="2"/>
                          </a:rPr>
                        </m:ctrlPr>
                      </m:sSupPr>
                      <m:e>
                        <m:r>
                          <a:rPr lang="en-US" sz="2000" i="1">
                            <a:solidFill>
                              <a:prstClr val="black"/>
                            </a:solidFill>
                            <a:latin typeface="Cambria Math" panose="02040503050406030204" pitchFamily="18" charset="0"/>
                            <a:ea typeface="Cambria Math" panose="02040503050406030204" pitchFamily="18" charset="0"/>
                            <a:sym typeface="Symbol" panose="05050102010706020507" pitchFamily="18" charset="2"/>
                          </a:rPr>
                          <m:t>10</m:t>
                        </m:r>
                      </m:e>
                      <m:sup>
                        <m:r>
                          <a:rPr lang="en-US" sz="2000" i="1">
                            <a:solidFill>
                              <a:prstClr val="black"/>
                            </a:solidFill>
                            <a:latin typeface="Cambria Math" panose="02040503050406030204" pitchFamily="18" charset="0"/>
                            <a:ea typeface="Cambria Math" panose="02040503050406030204" pitchFamily="18" charset="0"/>
                            <a:sym typeface="Symbol" panose="05050102010706020507" pitchFamily="18" charset="2"/>
                          </a:rPr>
                          <m:t>9</m:t>
                        </m:r>
                      </m:sup>
                    </m:sSup>
                    <m:r>
                      <m:rPr>
                        <m:nor/>
                      </m:rPr>
                      <a:rPr lang="en-US" sz="2000" dirty="0">
                        <a:solidFill>
                          <a:prstClr val="black"/>
                        </a:solidFill>
                        <a:latin typeface="Cambria Math" panose="02040503050406030204" pitchFamily="18" charset="0"/>
                        <a:ea typeface="Cambria Math" panose="02040503050406030204" pitchFamily="18" charset="0"/>
                      </a:rPr>
                      <m:t> </m:t>
                    </m:r>
                    <m:r>
                      <m:rPr>
                        <m:nor/>
                      </m:rPr>
                      <a:rPr lang="en-US" sz="2000" dirty="0">
                        <a:solidFill>
                          <a:prstClr val="black"/>
                        </a:solidFill>
                        <a:latin typeface="Cambria Math" panose="02040503050406030204" pitchFamily="18" charset="0"/>
                        <a:ea typeface="Cambria Math" panose="02040503050406030204" pitchFamily="18" charset="0"/>
                      </a:rPr>
                      <m:t>N</m:t>
                    </m:r>
                    <m:r>
                      <m:rPr>
                        <m:nor/>
                      </m:rPr>
                      <a:rPr lang="en-US" sz="2000" dirty="0">
                        <a:solidFill>
                          <a:prstClr val="black"/>
                        </a:solidFill>
                        <a:latin typeface="Cambria Math" panose="02040503050406030204" pitchFamily="18" charset="0"/>
                        <a:ea typeface="Cambria Math" panose="02040503050406030204" pitchFamily="18" charset="0"/>
                      </a:rPr>
                      <m:t>.</m:t>
                    </m:r>
                    <m:r>
                      <m:rPr>
                        <m:nor/>
                      </m:rPr>
                      <a:rPr lang="en-US" sz="2000" dirty="0">
                        <a:solidFill>
                          <a:prstClr val="black"/>
                        </a:solidFill>
                        <a:latin typeface="Cambria Math" panose="02040503050406030204" pitchFamily="18" charset="0"/>
                        <a:ea typeface="Cambria Math" panose="02040503050406030204" pitchFamily="18" charset="0"/>
                      </a:rPr>
                      <m:t>m</m:t>
                    </m:r>
                    <m:r>
                      <m:rPr>
                        <m:nor/>
                      </m:rPr>
                      <a:rPr lang="en-US" sz="2000" baseline="30000" dirty="0">
                        <a:solidFill>
                          <a:prstClr val="black"/>
                        </a:solidFill>
                        <a:latin typeface="Cambria Math" panose="02040503050406030204" pitchFamily="18" charset="0"/>
                        <a:ea typeface="Cambria Math" panose="02040503050406030204" pitchFamily="18" charset="0"/>
                      </a:rPr>
                      <m:t>2</m:t>
                    </m:r>
                    <m:r>
                      <m:rPr>
                        <m:nor/>
                      </m:rPr>
                      <a:rPr lang="en-US" sz="2000" dirty="0">
                        <a:solidFill>
                          <a:prstClr val="black"/>
                        </a:solidFill>
                        <a:latin typeface="Cambria Math" panose="02040503050406030204" pitchFamily="18" charset="0"/>
                        <a:ea typeface="Cambria Math" panose="02040503050406030204" pitchFamily="18" charset="0"/>
                      </a:rPr>
                      <m:t>.</m:t>
                    </m:r>
                    <m:r>
                      <m:rPr>
                        <m:nor/>
                      </m:rPr>
                      <a:rPr lang="en-US" sz="2000" dirty="0">
                        <a:solidFill>
                          <a:prstClr val="black"/>
                        </a:solidFill>
                        <a:latin typeface="Cambria Math" panose="02040503050406030204" pitchFamily="18" charset="0"/>
                        <a:ea typeface="Cambria Math" panose="02040503050406030204" pitchFamily="18" charset="0"/>
                      </a:rPr>
                      <m:t>C</m:t>
                    </m:r>
                    <m:r>
                      <m:rPr>
                        <m:nor/>
                      </m:rPr>
                      <a:rPr lang="en-US" sz="2000" baseline="30000" dirty="0">
                        <a:solidFill>
                          <a:prstClr val="black"/>
                        </a:solidFill>
                        <a:latin typeface="Cambria Math" panose="02040503050406030204" pitchFamily="18" charset="0"/>
                        <a:ea typeface="Cambria Math" panose="02040503050406030204" pitchFamily="18" charset="0"/>
                      </a:rPr>
                      <m:t>−</m:t>
                    </m:r>
                    <m:r>
                      <a:rPr lang="en-US" sz="2000" i="1" baseline="30000" dirty="0">
                        <a:solidFill>
                          <a:prstClr val="black"/>
                        </a:solidFill>
                        <a:latin typeface="Cambria Math" panose="02040503050406030204" pitchFamily="18" charset="0"/>
                        <a:ea typeface="Cambria Math" panose="02040503050406030204" pitchFamily="18" charset="0"/>
                      </a:rPr>
                      <m:t>2</m:t>
                    </m:r>
                    <m:r>
                      <m:rPr>
                        <m:nor/>
                      </m:rPr>
                      <a:rPr lang="en-US" sz="2000" dirty="0">
                        <a:solidFill>
                          <a:prstClr val="black"/>
                        </a:solidFill>
                        <a:latin typeface="Cambria Math" panose="02040503050406030204" pitchFamily="18" charset="0"/>
                        <a:ea typeface="Cambria Math" panose="02040503050406030204" pitchFamily="18" charset="0"/>
                      </a:rPr>
                      <m:t> </m:t>
                    </m:r>
                    <m:r>
                      <m:rPr>
                        <m:nor/>
                      </m:rPr>
                      <a:rPr lang="en-US" sz="2000" dirty="0">
                        <a:solidFill>
                          <a:prstClr val="black"/>
                        </a:solidFill>
                        <a:latin typeface="Cambria Math" panose="02040503050406030204" pitchFamily="18" charset="0"/>
                        <a:ea typeface="Cambria Math" panose="02040503050406030204" pitchFamily="18" charset="0"/>
                        <a:sym typeface="Symbol" panose="05050102010706020507" pitchFamily="18" charset="2"/>
                      </a:rPr>
                      <m:t> </m:t>
                    </m:r>
                    <m:d>
                      <m:dPr>
                        <m:ctrlPr>
                          <a:rPr lang="en-US" sz="2000" i="1">
                            <a:solidFill>
                              <a:prstClr val="black"/>
                            </a:solidFill>
                            <a:latin typeface="Cambria Math" panose="02040503050406030204" pitchFamily="18" charset="0"/>
                            <a:ea typeface="Cambria Math" panose="02040503050406030204" pitchFamily="18" charset="0"/>
                          </a:rPr>
                        </m:ctrlPr>
                      </m:dPr>
                      <m:e>
                        <m:f>
                          <m:fPr>
                            <m:ctrlPr>
                              <a:rPr lang="en-US" sz="2000" i="1">
                                <a:solidFill>
                                  <a:prstClr val="black"/>
                                </a:solidFill>
                                <a:latin typeface="Cambria Math" panose="02040503050406030204" pitchFamily="18" charset="0"/>
                                <a:ea typeface="Cambria Math" panose="02040503050406030204" pitchFamily="18" charset="0"/>
                              </a:rPr>
                            </m:ctrlPr>
                          </m:fPr>
                          <m:num>
                            <m:r>
                              <a:rPr lang="en-US" sz="2000" i="1">
                                <a:solidFill>
                                  <a:prstClr val="black"/>
                                </a:solidFill>
                                <a:latin typeface="Cambria Math" panose="02040503050406030204" pitchFamily="18" charset="0"/>
                                <a:ea typeface="Cambria Math" panose="02040503050406030204" pitchFamily="18" charset="0"/>
                              </a:rPr>
                              <m:t>0.50 ×</m:t>
                            </m:r>
                            <m:sSup>
                              <m:sSupPr>
                                <m:ctrlPr>
                                  <a:rPr lang="en-US" sz="2000" i="1">
                                    <a:solidFill>
                                      <a:prstClr val="black"/>
                                    </a:solidFill>
                                    <a:latin typeface="Cambria Math" panose="02040503050406030204" pitchFamily="18" charset="0"/>
                                    <a:ea typeface="Cambria Math" panose="02040503050406030204" pitchFamily="18" charset="0"/>
                                  </a:rPr>
                                </m:ctrlPr>
                              </m:sSupPr>
                              <m:e>
                                <m:r>
                                  <a:rPr lang="en-US" sz="2000" i="1">
                                    <a:solidFill>
                                      <a:prstClr val="black"/>
                                    </a:solidFill>
                                    <a:latin typeface="Cambria Math" panose="02040503050406030204" pitchFamily="18" charset="0"/>
                                    <a:ea typeface="Cambria Math" panose="02040503050406030204" pitchFamily="18" charset="0"/>
                                  </a:rPr>
                                  <m:t>10</m:t>
                                </m:r>
                              </m:e>
                              <m:sup>
                                <m:r>
                                  <a:rPr lang="en-US" sz="2000" i="1">
                                    <a:solidFill>
                                      <a:prstClr val="black"/>
                                    </a:solidFill>
                                    <a:latin typeface="Cambria Math" panose="02040503050406030204" pitchFamily="18" charset="0"/>
                                    <a:ea typeface="Cambria Math" panose="02040503050406030204" pitchFamily="18" charset="0"/>
                                  </a:rPr>
                                  <m:t>−6</m:t>
                                </m:r>
                              </m:sup>
                            </m:sSup>
                            <m:r>
                              <m:rPr>
                                <m:sty m:val="p"/>
                              </m:rPr>
                              <a:rPr lang="en-US" sz="2000">
                                <a:solidFill>
                                  <a:prstClr val="black"/>
                                </a:solidFill>
                                <a:latin typeface="Cambria Math" panose="02040503050406030204" pitchFamily="18" charset="0"/>
                                <a:ea typeface="Cambria Math" panose="02040503050406030204" pitchFamily="18" charset="0"/>
                              </a:rPr>
                              <m:t>C</m:t>
                            </m:r>
                          </m:num>
                          <m:den>
                            <m:r>
                              <a:rPr lang="en-US" sz="2000" i="1">
                                <a:solidFill>
                                  <a:prstClr val="black"/>
                                </a:solidFill>
                                <a:latin typeface="Cambria Math" panose="02040503050406030204" pitchFamily="18" charset="0"/>
                                <a:ea typeface="Cambria Math" panose="02040503050406030204" pitchFamily="18" charset="0"/>
                              </a:rPr>
                              <m:t>0.44 </m:t>
                            </m:r>
                            <m:r>
                              <m:rPr>
                                <m:sty m:val="p"/>
                              </m:rPr>
                              <a:rPr lang="en-US" sz="2000">
                                <a:solidFill>
                                  <a:prstClr val="black"/>
                                </a:solidFill>
                                <a:latin typeface="Cambria Math" panose="02040503050406030204" pitchFamily="18" charset="0"/>
                                <a:ea typeface="Cambria Math" panose="02040503050406030204" pitchFamily="18" charset="0"/>
                              </a:rPr>
                              <m:t>m</m:t>
                            </m:r>
                          </m:den>
                        </m:f>
                      </m:e>
                    </m:d>
                  </m:oMath>
                </a14:m>
                <a:r>
                  <a:rPr lang="en-US" sz="2000" dirty="0">
                    <a:solidFill>
                      <a:prstClr val="black"/>
                    </a:solidFill>
                    <a:latin typeface="Gill Sans MT" panose="020B0502020104020203"/>
                  </a:rPr>
                  <a:t> </a:t>
                </a:r>
                <a:r>
                  <a:rPr lang="en-US" sz="2000" dirty="0">
                    <a:solidFill>
                      <a:prstClr val="black"/>
                    </a:solidFill>
                    <a:latin typeface="Cambria Math" panose="02040503050406030204" pitchFamily="18" charset="0"/>
                    <a:ea typeface="Cambria Math" panose="02040503050406030204" pitchFamily="18" charset="0"/>
                  </a:rPr>
                  <a:t>= 10,214 </a:t>
                </a:r>
                <a:r>
                  <a:rPr lang="en-US" sz="2000" dirty="0">
                    <a:solidFill>
                      <a:prstClr val="black"/>
                    </a:solidFill>
                    <a:latin typeface="Cambria Math" panose="02040503050406030204" pitchFamily="18" charset="0"/>
                    <a:ea typeface="Cambria Math" panose="02040503050406030204" pitchFamily="18" charset="0"/>
                    <a:sym typeface="Symbol" panose="05050102010706020507" pitchFamily="18" charset="2"/>
                  </a:rPr>
                  <a:t> V</a:t>
                </a:r>
                <a:endParaRPr lang="en-US" sz="2000" dirty="0">
                  <a:solidFill>
                    <a:prstClr val="black"/>
                  </a:solidFill>
                  <a:latin typeface="Gill Sans MT" panose="020B0502020104020203"/>
                </a:endParaRPr>
              </a:p>
            </p:txBody>
          </p:sp>
        </mc:Choice>
        <mc:Fallback xmlns="">
          <p:sp>
            <p:nvSpPr>
              <p:cNvPr id="28" name="Rectangle 27">
                <a:extLst>
                  <a:ext uri="{FF2B5EF4-FFF2-40B4-BE49-F238E27FC236}">
                    <a16:creationId xmlns:a16="http://schemas.microsoft.com/office/drawing/2014/main" id="{E5E7B051-42E1-498E-83DA-559D60FE5807}"/>
                  </a:ext>
                </a:extLst>
              </p:cNvPr>
              <p:cNvSpPr>
                <a:spLocks noRot="1" noChangeAspect="1" noMove="1" noResize="1" noEditPoints="1" noAdjustHandles="1" noChangeArrowheads="1" noChangeShapeType="1" noTextEdit="1"/>
              </p:cNvSpPr>
              <p:nvPr/>
            </p:nvSpPr>
            <p:spPr>
              <a:xfrm>
                <a:off x="80969" y="1146952"/>
                <a:ext cx="8982061" cy="63658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1AA8CD7E-4E59-4EE8-A8A9-D17DCD9A51D0}"/>
                  </a:ext>
                </a:extLst>
              </p:cNvPr>
              <p:cNvSpPr/>
              <p:nvPr/>
            </p:nvSpPr>
            <p:spPr>
              <a:xfrm>
                <a:off x="-219567" y="2106149"/>
                <a:ext cx="4271228" cy="7120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ea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𝑟</m:t>
                          </m:r>
                        </m:e>
                        <m:sub>
                          <m:r>
                            <a:rPr lang="en-US" sz="2000" i="1" smtClean="0">
                              <a:solidFill>
                                <a:prstClr val="black"/>
                              </a:solidFill>
                              <a:latin typeface="Cambria Math" panose="02040503050406030204" pitchFamily="18" charset="0"/>
                              <a:ea typeface="Cambria Math" panose="02040503050406030204" pitchFamily="18" charset="0"/>
                            </a:rPr>
                            <m:t>𝑛</m:t>
                          </m:r>
                        </m:sub>
                      </m:sSub>
                      <m:r>
                        <a:rPr lang="en-US" sz="2000" i="1">
                          <a:solidFill>
                            <a:prstClr val="black"/>
                          </a:solidFill>
                          <a:latin typeface="Cambria Math" panose="02040503050406030204" pitchFamily="18" charset="0"/>
                          <a:ea typeface="Cambria Math" panose="02040503050406030204" pitchFamily="18" charset="0"/>
                        </a:rPr>
                        <m:t>= </m:t>
                      </m:r>
                      <m:f>
                        <m:fPr>
                          <m:ctrlPr>
                            <a:rPr lang="en-US" sz="2000" i="1">
                              <a:solidFill>
                                <a:prstClr val="black"/>
                              </a:solidFill>
                              <a:latin typeface="Cambria Math" panose="02040503050406030204" pitchFamily="18" charset="0"/>
                              <a:ea typeface="Cambria Math" panose="02040503050406030204" pitchFamily="18" charset="0"/>
                            </a:rPr>
                          </m:ctrlPr>
                        </m:fPr>
                        <m:num>
                          <m:r>
                            <a:rPr lang="en-US" sz="2000" i="1">
                              <a:solidFill>
                                <a:prstClr val="black"/>
                              </a:solidFill>
                              <a:latin typeface="Cambria Math" panose="02040503050406030204" pitchFamily="18" charset="0"/>
                              <a:ea typeface="Cambria Math" panose="02040503050406030204" pitchFamily="18" charset="0"/>
                            </a:rPr>
                            <m:t>𝑉</m:t>
                          </m:r>
                          <m:r>
                            <a:rPr lang="en-US" sz="2000" i="1" baseline="-25000">
                              <a:solidFill>
                                <a:prstClr val="black"/>
                              </a:solidFill>
                              <a:latin typeface="Cambria Math" panose="02040503050406030204" pitchFamily="18" charset="0"/>
                              <a:ea typeface="Cambria Math" panose="02040503050406030204" pitchFamily="18" charset="0"/>
                            </a:rPr>
                            <m:t>0</m:t>
                          </m:r>
                        </m:num>
                        <m:den>
                          <m:d>
                            <m:dPr>
                              <m:begChr m:val="["/>
                              <m:endChr m:val="]"/>
                              <m:ctrlPr>
                                <a:rPr lang="en-US" sz="2000" i="1" baseline="-25000" smtClean="0">
                                  <a:solidFill>
                                    <a:prstClr val="black"/>
                                  </a:solidFill>
                                  <a:latin typeface="Cambria Math" panose="02040503050406030204" pitchFamily="18" charset="0"/>
                                  <a:ea typeface="Cambria Math" panose="02040503050406030204" pitchFamily="18" charset="0"/>
                                </a:rPr>
                              </m:ctrlPr>
                            </m:dPr>
                            <m:e>
                              <m:r>
                                <a:rPr lang="en-US" sz="2000" i="1">
                                  <a:solidFill>
                                    <a:prstClr val="black"/>
                                  </a:solidFill>
                                  <a:latin typeface="Cambria Math" panose="02040503050406030204" pitchFamily="18" charset="0"/>
                                  <a:ea typeface="Cambria Math" panose="02040503050406030204" pitchFamily="18" charset="0"/>
                                </a:rPr>
                                <m:t>𝑉</m:t>
                              </m:r>
                              <m:r>
                                <a:rPr lang="en-US" sz="2000" i="1" baseline="-25000">
                                  <a:solidFill>
                                    <a:prstClr val="black"/>
                                  </a:solidFill>
                                  <a:latin typeface="Cambria Math" panose="02040503050406030204" pitchFamily="18" charset="0"/>
                                  <a:ea typeface="Cambria Math" panose="02040503050406030204" pitchFamily="18" charset="0"/>
                                </a:rPr>
                                <m:t>0</m:t>
                              </m:r>
                              <m:r>
                                <a:rPr lang="en-US" sz="2000" i="1">
                                  <a:solidFill>
                                    <a:prstClr val="black"/>
                                  </a:solidFill>
                                  <a:latin typeface="Cambria Math" panose="02040503050406030204" pitchFamily="18" charset="0"/>
                                  <a:ea typeface="Cambria Math" panose="02040503050406030204" pitchFamily="18" charset="0"/>
                                </a:rPr>
                                <m:t>−</m:t>
                              </m:r>
                              <m:d>
                                <m:dPr>
                                  <m:ctrlPr>
                                    <a:rPr lang="en-US" sz="2000" i="1" smtClean="0">
                                      <a:solidFill>
                                        <a:prstClr val="black"/>
                                      </a:solidFill>
                                      <a:latin typeface="Cambria Math" panose="02040503050406030204" pitchFamily="18" charset="0"/>
                                      <a:ea typeface="Cambria Math" panose="02040503050406030204" pitchFamily="18" charset="0"/>
                                    </a:rPr>
                                  </m:ctrlPr>
                                </m:dPr>
                                <m:e>
                                  <m:r>
                                    <a:rPr lang="en-US" sz="2000" i="1">
                                      <a:solidFill>
                                        <a:prstClr val="black"/>
                                      </a:solidFill>
                                      <a:latin typeface="Cambria Math" panose="02040503050406030204" pitchFamily="18" charset="0"/>
                                      <a:ea typeface="Cambria Math" panose="02040503050406030204" pitchFamily="18" charset="0"/>
                                    </a:rPr>
                                    <m:t>100</m:t>
                                  </m:r>
                                  <m:r>
                                    <a:rPr lang="en-US" sz="2000" i="1" smtClean="0">
                                      <a:solidFill>
                                        <a:prstClr val="black"/>
                                      </a:solidFill>
                                      <a:latin typeface="Cambria Math" panose="02040503050406030204" pitchFamily="18" charset="0"/>
                                      <a:ea typeface="Cambria Math" panose="02040503050406030204" pitchFamily="18" charset="0"/>
                                    </a:rPr>
                                    <m:t>×</m:t>
                                  </m:r>
                                  <m:r>
                                    <a:rPr lang="en-US" sz="2000" i="1">
                                      <a:solidFill>
                                        <a:prstClr val="black"/>
                                      </a:solidFill>
                                      <a:latin typeface="Cambria Math" panose="02040503050406030204" pitchFamily="18" charset="0"/>
                                      <a:ea typeface="Cambria Math" panose="02040503050406030204" pitchFamily="18" charset="0"/>
                                    </a:rPr>
                                    <m:t>𝑛</m:t>
                                  </m:r>
                                </m:e>
                              </m:d>
                            </m:e>
                          </m:d>
                        </m:den>
                      </m:f>
                      <m:sSub>
                        <m:sSubPr>
                          <m:ctrlPr>
                            <a:rPr lang="en-US" sz="2000" i="1">
                              <a:solidFill>
                                <a:prstClr val="black"/>
                              </a:solidFill>
                              <a:latin typeface="Cambria Math" panose="02040503050406030204" pitchFamily="18" charset="0"/>
                              <a:ea typeface="Cambria Math" panose="02040503050406030204" pitchFamily="18" charset="0"/>
                            </a:rPr>
                          </m:ctrlPr>
                        </m:sSubPr>
                        <m:e>
                          <m:r>
                            <a:rPr lang="en-US" sz="2000" i="1" smtClean="0">
                              <a:solidFill>
                                <a:prstClr val="black"/>
                              </a:solidFill>
                              <a:latin typeface="Cambria Math" panose="02040503050406030204" pitchFamily="18" charset="0"/>
                              <a:ea typeface="Cambria Math" panose="02040503050406030204" pitchFamily="18" charset="0"/>
                            </a:rPr>
                            <m:t> </m:t>
                          </m:r>
                          <m:r>
                            <a:rPr lang="en-US" sz="2000" i="1">
                              <a:solidFill>
                                <a:prstClr val="black"/>
                              </a:solidFill>
                              <a:latin typeface="Cambria Math" panose="02040503050406030204" pitchFamily="18" charset="0"/>
                              <a:ea typeface="Cambria Math" panose="02040503050406030204" pitchFamily="18" charset="0"/>
                            </a:rPr>
                            <m:t>𝑟</m:t>
                          </m:r>
                        </m:e>
                        <m:sub>
                          <m:r>
                            <a:rPr lang="en-US" sz="2000" i="1">
                              <a:solidFill>
                                <a:prstClr val="black"/>
                              </a:solidFill>
                              <a:latin typeface="Cambria Math" panose="02040503050406030204" pitchFamily="18" charset="0"/>
                              <a:ea typeface="Cambria Math" panose="02040503050406030204" pitchFamily="18" charset="0"/>
                            </a:rPr>
                            <m:t>0</m:t>
                          </m:r>
                        </m:sub>
                      </m:sSub>
                    </m:oMath>
                  </m:oMathPara>
                </a14:m>
                <a:endParaRPr lang="en-US" sz="2000" dirty="0">
                  <a:solidFill>
                    <a:prstClr val="black"/>
                  </a:solidFill>
                  <a:latin typeface="Gill Sans MT" panose="020B0502020104020203"/>
                </a:endParaRPr>
              </a:p>
            </p:txBody>
          </p:sp>
        </mc:Choice>
        <mc:Fallback xmlns="">
          <p:sp>
            <p:nvSpPr>
              <p:cNvPr id="29" name="Rectangle 28">
                <a:extLst>
                  <a:ext uri="{FF2B5EF4-FFF2-40B4-BE49-F238E27FC236}">
                    <a16:creationId xmlns:a16="http://schemas.microsoft.com/office/drawing/2014/main" id="{1AA8CD7E-4E59-4EE8-A8A9-D17DCD9A51D0}"/>
                  </a:ext>
                </a:extLst>
              </p:cNvPr>
              <p:cNvSpPr>
                <a:spLocks noRot="1" noChangeAspect="1" noMove="1" noResize="1" noEditPoints="1" noAdjustHandles="1" noChangeArrowheads="1" noChangeShapeType="1" noTextEdit="1"/>
              </p:cNvSpPr>
              <p:nvPr/>
            </p:nvSpPr>
            <p:spPr>
              <a:xfrm>
                <a:off x="-219567" y="2106149"/>
                <a:ext cx="4271228" cy="712054"/>
              </a:xfrm>
              <a:prstGeom prst="rect">
                <a:avLst/>
              </a:prstGeom>
              <a:blipFill>
                <a:blip r:embed="rId5"/>
                <a:stretch>
                  <a:fillRect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CCCC41FA-5BD9-45A8-9A48-4ADE63C6F635}"/>
                  </a:ext>
                </a:extLst>
              </p:cNvPr>
              <p:cNvSpPr/>
              <p:nvPr/>
            </p:nvSpPr>
            <p:spPr>
              <a:xfrm>
                <a:off x="165042" y="3343047"/>
                <a:ext cx="5195524" cy="567271"/>
              </a:xfrm>
              <a:prstGeom prst="rect">
                <a:avLst/>
              </a:prstGeom>
            </p:spPr>
            <p:txBody>
              <a:bodyPr wrap="square">
                <a:spAutoFit/>
              </a:bodyPr>
              <a:lstStyle/>
              <a:p>
                <a14:m>
                  <m:oMath xmlns:m="http://schemas.openxmlformats.org/officeDocument/2006/math">
                    <m:sSub>
                      <m:sSubPr>
                        <m:ctrlPr>
                          <a:rPr lang="en-US" sz="2000" i="1" smtClean="0">
                            <a:solidFill>
                              <a:prstClr val="black"/>
                            </a:solidFill>
                            <a:latin typeface="Cambria Math" panose="02040503050406030204" pitchFamily="18" charset="0"/>
                          </a:rPr>
                        </m:ctrlPr>
                      </m:sSubPr>
                      <m:e>
                        <m:r>
                          <m:rPr>
                            <m:nor/>
                          </m:rPr>
                          <a:rPr lang="en-US" sz="2000" b="0" i="0" smtClean="0">
                            <a:solidFill>
                              <a:prstClr val="black"/>
                            </a:solidFill>
                            <a:latin typeface="Cambria Math" panose="02040503050406030204" pitchFamily="18" charset="0"/>
                          </a:rPr>
                          <m:t>(</m:t>
                        </m:r>
                        <m:r>
                          <m:rPr>
                            <m:nor/>
                          </m:rPr>
                          <a:rPr lang="en-US" sz="2000" b="0" i="0" smtClean="0">
                            <a:solidFill>
                              <a:prstClr val="black"/>
                            </a:solidFill>
                            <a:latin typeface="Cambria Math" panose="02040503050406030204" pitchFamily="18" charset="0"/>
                          </a:rPr>
                          <m:t>a</m:t>
                        </m:r>
                        <m:r>
                          <m:rPr>
                            <m:nor/>
                          </m:rPr>
                          <a:rPr lang="en-US" sz="2000" b="0" i="0" smtClean="0">
                            <a:solidFill>
                              <a:prstClr val="black"/>
                            </a:solidFill>
                            <a:latin typeface="Cambria Math" panose="02040503050406030204" pitchFamily="18" charset="0"/>
                          </a:rPr>
                          <m:t>)</m:t>
                        </m:r>
                        <m:r>
                          <a:rPr lang="en-US" sz="2000" i="1" dirty="0" smtClean="0">
                            <a:solidFill>
                              <a:prstClr val="black"/>
                            </a:solidFill>
                            <a:latin typeface="Cambria Math" panose="02040503050406030204" pitchFamily="18" charset="0"/>
                            <a:cs typeface="Arial" panose="020B0604020202020204" pitchFamily="34" charset="0"/>
                          </a:rPr>
                          <m:t>   </m:t>
                        </m:r>
                        <m:r>
                          <a:rPr lang="en-US" sz="2000" i="1" smtClean="0">
                            <a:solidFill>
                              <a:prstClr val="black"/>
                            </a:solidFill>
                            <a:latin typeface="Cambria Math" panose="02040503050406030204" pitchFamily="18" charset="0"/>
                          </a:rPr>
                          <m:t>𝑟</m:t>
                        </m:r>
                      </m:e>
                      <m:sub>
                        <m:r>
                          <a:rPr lang="en-US" sz="2000" i="1" smtClean="0">
                            <a:solidFill>
                              <a:prstClr val="black"/>
                            </a:solidFill>
                            <a:latin typeface="Cambria Math" panose="02040503050406030204" pitchFamily="18" charset="0"/>
                          </a:rPr>
                          <m:t>1</m:t>
                        </m:r>
                      </m:sub>
                    </m:sSub>
                    <m:r>
                      <a:rPr lang="en-US" sz="2000" i="1">
                        <a:solidFill>
                          <a:prstClr val="black"/>
                        </a:solidFill>
                        <a:latin typeface="Cambria Math" panose="02040503050406030204" pitchFamily="18" charset="0"/>
                      </a:rPr>
                      <m:t> =</m:t>
                    </m:r>
                    <m:f>
                      <m:fPr>
                        <m:ctrlPr>
                          <a:rPr lang="en-US" sz="2000" i="1">
                            <a:solidFill>
                              <a:prstClr val="black"/>
                            </a:solidFill>
                            <a:latin typeface="Cambria Math" panose="02040503050406030204" pitchFamily="18" charset="0"/>
                            <a:ea typeface="Cambria Math" panose="02040503050406030204" pitchFamily="18" charset="0"/>
                          </a:rPr>
                        </m:ctrlPr>
                      </m:fPr>
                      <m:num>
                        <m:r>
                          <a:rPr lang="en-US" sz="2000" i="1">
                            <a:solidFill>
                              <a:prstClr val="black"/>
                            </a:solidFill>
                            <a:latin typeface="Cambria Math" panose="02040503050406030204" pitchFamily="18" charset="0"/>
                            <a:ea typeface="Cambria Math" panose="02040503050406030204" pitchFamily="18" charset="0"/>
                          </a:rPr>
                          <m:t>10,21</m:t>
                        </m:r>
                        <m:r>
                          <a:rPr lang="en-US" sz="2000" b="0" i="1" smtClean="0">
                            <a:solidFill>
                              <a:prstClr val="black"/>
                            </a:solidFill>
                            <a:latin typeface="Cambria Math" panose="02040503050406030204" pitchFamily="18" charset="0"/>
                            <a:ea typeface="Cambria Math" panose="02040503050406030204" pitchFamily="18" charset="0"/>
                          </a:rPr>
                          <m:t>4</m:t>
                        </m:r>
                        <m:r>
                          <a:rPr lang="en-US" sz="2000" i="1">
                            <a:solidFill>
                              <a:prstClr val="black"/>
                            </a:solidFill>
                            <a:latin typeface="Cambria Math" panose="02040503050406030204" pitchFamily="18" charset="0"/>
                            <a:ea typeface="Cambria Math" panose="02040503050406030204" pitchFamily="18" charset="0"/>
                          </a:rPr>
                          <m:t> </m:t>
                        </m:r>
                        <m:r>
                          <m:rPr>
                            <m:sty m:val="p"/>
                          </m:rPr>
                          <a:rPr lang="en-US" sz="2000">
                            <a:solidFill>
                              <a:prstClr val="black"/>
                            </a:solidFill>
                            <a:latin typeface="Cambria Math" panose="02040503050406030204" pitchFamily="18" charset="0"/>
                            <a:ea typeface="Cambria Math" panose="02040503050406030204" pitchFamily="18" charset="0"/>
                          </a:rPr>
                          <m:t>V</m:t>
                        </m:r>
                      </m:num>
                      <m:den>
                        <m:d>
                          <m:dPr>
                            <m:begChr m:val="["/>
                            <m:endChr m:val="]"/>
                            <m:ctrlPr>
                              <a:rPr lang="en-US" sz="2000" i="1" baseline="-25000">
                                <a:solidFill>
                                  <a:prstClr val="black"/>
                                </a:solidFill>
                                <a:latin typeface="Cambria Math" panose="02040503050406030204" pitchFamily="18" charset="0"/>
                                <a:ea typeface="Cambria Math" panose="02040503050406030204" pitchFamily="18" charset="0"/>
                              </a:rPr>
                            </m:ctrlPr>
                          </m:dPr>
                          <m:e>
                            <m:r>
                              <a:rPr lang="en-US" sz="2000" i="1">
                                <a:solidFill>
                                  <a:prstClr val="black"/>
                                </a:solidFill>
                                <a:latin typeface="Cambria Math" panose="02040503050406030204" pitchFamily="18" charset="0"/>
                                <a:ea typeface="Cambria Math" panose="02040503050406030204" pitchFamily="18" charset="0"/>
                              </a:rPr>
                              <m:t>10,21</m:t>
                            </m:r>
                            <m:r>
                              <a:rPr lang="en-US" sz="2000" b="0" i="1" smtClean="0">
                                <a:solidFill>
                                  <a:prstClr val="black"/>
                                </a:solidFill>
                                <a:latin typeface="Cambria Math" panose="02040503050406030204" pitchFamily="18" charset="0"/>
                                <a:ea typeface="Cambria Math" panose="02040503050406030204" pitchFamily="18" charset="0"/>
                              </a:rPr>
                              <m:t>4</m:t>
                            </m:r>
                            <m:r>
                              <a:rPr lang="en-US" sz="2000" i="1">
                                <a:solidFill>
                                  <a:prstClr val="black"/>
                                </a:solidFill>
                                <a:latin typeface="Cambria Math" panose="02040503050406030204" pitchFamily="18" charset="0"/>
                                <a:ea typeface="Cambria Math" panose="02040503050406030204" pitchFamily="18" charset="0"/>
                              </a:rPr>
                              <m:t> </m:t>
                            </m:r>
                            <m:r>
                              <m:rPr>
                                <m:sty m:val="p"/>
                              </m:rPr>
                              <a:rPr lang="en-US" sz="2000">
                                <a:solidFill>
                                  <a:prstClr val="black"/>
                                </a:solidFill>
                                <a:latin typeface="Cambria Math" panose="02040503050406030204" pitchFamily="18" charset="0"/>
                                <a:ea typeface="Cambria Math" panose="02040503050406030204" pitchFamily="18" charset="0"/>
                              </a:rPr>
                              <m:t>V</m:t>
                            </m:r>
                            <m:r>
                              <a:rPr lang="en-US" sz="2000" i="1">
                                <a:solidFill>
                                  <a:prstClr val="black"/>
                                </a:solidFill>
                                <a:latin typeface="Cambria Math" panose="02040503050406030204" pitchFamily="18" charset="0"/>
                                <a:ea typeface="Cambria Math" panose="02040503050406030204" pitchFamily="18" charset="0"/>
                              </a:rPr>
                              <m:t>−</m:t>
                            </m:r>
                            <m:d>
                              <m:dPr>
                                <m:ctrlPr>
                                  <a:rPr lang="en-US" sz="2000" i="1">
                                    <a:solidFill>
                                      <a:prstClr val="black"/>
                                    </a:solidFill>
                                    <a:latin typeface="Cambria Math" panose="02040503050406030204" pitchFamily="18" charset="0"/>
                                    <a:ea typeface="Cambria Math" panose="02040503050406030204" pitchFamily="18" charset="0"/>
                                  </a:rPr>
                                </m:ctrlPr>
                              </m:dPr>
                              <m:e>
                                <m:r>
                                  <a:rPr lang="en-US" sz="2000" i="1">
                                    <a:solidFill>
                                      <a:prstClr val="black"/>
                                    </a:solidFill>
                                    <a:latin typeface="Cambria Math" panose="02040503050406030204" pitchFamily="18" charset="0"/>
                                    <a:ea typeface="Cambria Math" panose="02040503050406030204" pitchFamily="18" charset="0"/>
                                  </a:rPr>
                                  <m:t>100×</m:t>
                                </m:r>
                                <m:r>
                                  <a:rPr lang="en-US" sz="2000" i="1" smtClean="0">
                                    <a:solidFill>
                                      <a:prstClr val="black"/>
                                    </a:solidFill>
                                    <a:latin typeface="Cambria Math" panose="02040503050406030204" pitchFamily="18" charset="0"/>
                                    <a:ea typeface="Cambria Math" panose="02040503050406030204" pitchFamily="18" charset="0"/>
                                  </a:rPr>
                                  <m:t>1</m:t>
                                </m:r>
                              </m:e>
                            </m:d>
                            <m:r>
                              <a:rPr lang="en-US" sz="2000" i="1" smtClean="0">
                                <a:solidFill>
                                  <a:prstClr val="black"/>
                                </a:solidFill>
                                <a:latin typeface="Cambria Math" panose="02040503050406030204" pitchFamily="18" charset="0"/>
                                <a:ea typeface="Cambria Math" panose="02040503050406030204" pitchFamily="18" charset="0"/>
                              </a:rPr>
                              <m:t> </m:t>
                            </m:r>
                            <m:r>
                              <a:rPr lang="en-US" sz="2000" i="1" smtClean="0">
                                <a:solidFill>
                                  <a:prstClr val="black"/>
                                </a:solidFill>
                                <a:latin typeface="Cambria Math" panose="02040503050406030204" pitchFamily="18" charset="0"/>
                                <a:ea typeface="Cambria Math" panose="02040503050406030204" pitchFamily="18" charset="0"/>
                              </a:rPr>
                              <m:t>𝑉</m:t>
                            </m:r>
                          </m:e>
                        </m:d>
                      </m:den>
                    </m:f>
                    <m:r>
                      <a:rPr lang="en-US" sz="2000" dirty="0">
                        <a:solidFill>
                          <a:prstClr val="black"/>
                        </a:solidFill>
                        <a:latin typeface="Cambria Math" panose="02040503050406030204" pitchFamily="18" charset="0"/>
                        <a:ea typeface="Cambria Math" panose="02040503050406030204" pitchFamily="18" charset="0"/>
                        <a:sym typeface="Symbol" panose="05050102010706020507" pitchFamily="18" charset="2"/>
                      </a:rPr>
                      <m:t></m:t>
                    </m:r>
                    <m:r>
                      <m:rPr>
                        <m:nor/>
                      </m:rPr>
                      <a:rPr lang="en-US" sz="2000" dirty="0">
                        <a:solidFill>
                          <a:prstClr val="black"/>
                        </a:solidFill>
                        <a:latin typeface="Cambria Math" panose="02040503050406030204" pitchFamily="18" charset="0"/>
                        <a:ea typeface="Cambria Math" panose="02040503050406030204" pitchFamily="18" charset="0"/>
                        <a:cs typeface="Arial" panose="020B0604020202020204" pitchFamily="34" charset="0"/>
                      </a:rPr>
                      <m:t> 0.44 </m:t>
                    </m:r>
                    <m:r>
                      <m:rPr>
                        <m:nor/>
                      </m:rPr>
                      <a:rPr lang="en-US" sz="2000" dirty="0">
                        <a:solidFill>
                          <a:prstClr val="black"/>
                        </a:solidFill>
                        <a:latin typeface="Cambria Math" panose="02040503050406030204" pitchFamily="18" charset="0"/>
                        <a:ea typeface="Cambria Math" panose="02040503050406030204" pitchFamily="18" charset="0"/>
                        <a:cs typeface="Arial" panose="020B0604020202020204" pitchFamily="34" charset="0"/>
                      </a:rPr>
                      <m:t>m</m:t>
                    </m:r>
                    <m:r>
                      <m:rPr>
                        <m:nor/>
                      </m:rPr>
                      <a:rPr lang="en-US" sz="2000" dirty="0" smtClean="0">
                        <a:solidFill>
                          <a:prstClr val="black"/>
                        </a:solidFill>
                        <a:latin typeface="Cambria Math" panose="02040503050406030204" pitchFamily="18" charset="0"/>
                        <a:ea typeface="Cambria Math" panose="02040503050406030204" pitchFamily="18" charset="0"/>
                        <a:cs typeface="Arial" panose="020B0604020202020204" pitchFamily="34" charset="0"/>
                      </a:rPr>
                      <m:t> </m:t>
                    </m:r>
                  </m:oMath>
                </a14:m>
                <a:r>
                  <a:rPr lang="en-US" sz="2000" b="1" dirty="0">
                    <a:solidFill>
                      <a:prstClr val="black"/>
                    </a:solidFill>
                    <a:latin typeface="Cambria Math" panose="02040503050406030204" pitchFamily="18" charset="0"/>
                    <a:ea typeface="Cambria Math" panose="02040503050406030204" pitchFamily="18" charset="0"/>
                  </a:rPr>
                  <a:t>= 0.44 m</a:t>
                </a:r>
                <a:endParaRPr lang="en-US" sz="2000" dirty="0">
                  <a:solidFill>
                    <a:prstClr val="black"/>
                  </a:solidFill>
                  <a:latin typeface="Gill Sans MT" panose="020B0502020104020203"/>
                </a:endParaRPr>
              </a:p>
            </p:txBody>
          </p:sp>
        </mc:Choice>
        <mc:Fallback xmlns="">
          <p:sp>
            <p:nvSpPr>
              <p:cNvPr id="30" name="Rectangle 29">
                <a:extLst>
                  <a:ext uri="{FF2B5EF4-FFF2-40B4-BE49-F238E27FC236}">
                    <a16:creationId xmlns:a16="http://schemas.microsoft.com/office/drawing/2014/main" id="{CCCC41FA-5BD9-45A8-9A48-4ADE63C6F635}"/>
                  </a:ext>
                </a:extLst>
              </p:cNvPr>
              <p:cNvSpPr>
                <a:spLocks noRot="1" noChangeAspect="1" noMove="1" noResize="1" noEditPoints="1" noAdjustHandles="1" noChangeArrowheads="1" noChangeShapeType="1" noTextEdit="1"/>
              </p:cNvSpPr>
              <p:nvPr/>
            </p:nvSpPr>
            <p:spPr>
              <a:xfrm>
                <a:off x="165042" y="3343047"/>
                <a:ext cx="5195524" cy="567271"/>
              </a:xfrm>
              <a:prstGeom prst="rect">
                <a:avLst/>
              </a:prstGeom>
              <a:blipFill>
                <a:blip r:embed="rId6"/>
                <a:stretch>
                  <a:fillRect b="-2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D3FEF4CE-A10D-4B60-A59C-291FA58F62A7}"/>
                  </a:ext>
                </a:extLst>
              </p:cNvPr>
              <p:cNvSpPr/>
              <p:nvPr/>
            </p:nvSpPr>
            <p:spPr>
              <a:xfrm>
                <a:off x="165042" y="4206041"/>
                <a:ext cx="5363304" cy="567271"/>
              </a:xfrm>
              <a:prstGeom prst="rect">
                <a:avLst/>
              </a:prstGeom>
            </p:spPr>
            <p:txBody>
              <a:bodyPr wrap="square">
                <a:spAutoFit/>
              </a:bodyPr>
              <a:lstStyle/>
              <a:p>
                <a14:m>
                  <m:oMath xmlns:m="http://schemas.openxmlformats.org/officeDocument/2006/math">
                    <m:sSub>
                      <m:sSubPr>
                        <m:ctrlPr>
                          <a:rPr lang="en-US" sz="2000" i="1" smtClean="0">
                            <a:solidFill>
                              <a:prstClr val="black"/>
                            </a:solidFill>
                            <a:latin typeface="Cambria Math" panose="02040503050406030204" pitchFamily="18" charset="0"/>
                            <a:ea typeface="Cambria Math" panose="02040503050406030204" pitchFamily="18" charset="0"/>
                          </a:rPr>
                        </m:ctrlPr>
                      </m:sSubPr>
                      <m:e>
                        <m:r>
                          <m:rPr>
                            <m:nor/>
                          </m:rPr>
                          <a:rPr lang="en-US" sz="2000" b="0" i="0" smtClean="0">
                            <a:solidFill>
                              <a:prstClr val="black"/>
                            </a:solidFill>
                            <a:latin typeface="Cambria Math" panose="02040503050406030204" pitchFamily="18" charset="0"/>
                            <a:ea typeface="Cambria Math" panose="02040503050406030204" pitchFamily="18" charset="0"/>
                          </a:rPr>
                          <m:t>(</m:t>
                        </m:r>
                        <m:r>
                          <m:rPr>
                            <m:nor/>
                          </m:rPr>
                          <a:rPr lang="en-US" sz="2000" b="0" i="0" smtClean="0">
                            <a:solidFill>
                              <a:prstClr val="black"/>
                            </a:solidFill>
                            <a:latin typeface="Cambria Math" panose="02040503050406030204" pitchFamily="18" charset="0"/>
                            <a:ea typeface="Cambria Math" panose="02040503050406030204" pitchFamily="18" charset="0"/>
                          </a:rPr>
                          <m:t>b</m:t>
                        </m:r>
                        <m:r>
                          <m:rPr>
                            <m:nor/>
                          </m:rPr>
                          <a:rPr lang="en-US" sz="2000" b="0" i="0" smtClean="0">
                            <a:solidFill>
                              <a:prstClr val="black"/>
                            </a:solidFill>
                            <a:latin typeface="Cambria Math" panose="02040503050406030204" pitchFamily="18" charset="0"/>
                            <a:ea typeface="Cambria Math" panose="02040503050406030204" pitchFamily="18" charset="0"/>
                          </a:rPr>
                          <m:t>)</m:t>
                        </m:r>
                        <m:r>
                          <a:rPr lang="en-US" sz="2000" i="1" dirty="0" smtClean="0">
                            <a:solidFill>
                              <a:prstClr val="black"/>
                            </a:solidFill>
                            <a:latin typeface="Cambria Math" panose="02040503050406030204" pitchFamily="18" charset="0"/>
                            <a:cs typeface="Arial" panose="020B0604020202020204" pitchFamily="34" charset="0"/>
                          </a:rPr>
                          <m:t> </m:t>
                        </m:r>
                        <m:r>
                          <a:rPr lang="en-US" sz="2000" i="1">
                            <a:solidFill>
                              <a:prstClr val="black"/>
                            </a:solidFill>
                            <a:latin typeface="Cambria Math" panose="02040503050406030204" pitchFamily="18" charset="0"/>
                            <a:ea typeface="Cambria Math" panose="02040503050406030204" pitchFamily="18" charset="0"/>
                          </a:rPr>
                          <m:t>𝑟</m:t>
                        </m:r>
                      </m:e>
                      <m:sub>
                        <m:r>
                          <a:rPr lang="en-US" sz="2000" i="1">
                            <a:solidFill>
                              <a:prstClr val="black"/>
                            </a:solidFill>
                            <a:latin typeface="Cambria Math" panose="02040503050406030204" pitchFamily="18" charset="0"/>
                            <a:ea typeface="Cambria Math" panose="02040503050406030204" pitchFamily="18" charset="0"/>
                          </a:rPr>
                          <m:t>1</m:t>
                        </m:r>
                        <m:r>
                          <a:rPr lang="en-US" sz="2000" i="1" smtClean="0">
                            <a:solidFill>
                              <a:prstClr val="black"/>
                            </a:solidFill>
                            <a:latin typeface="Cambria Math" panose="02040503050406030204" pitchFamily="18" charset="0"/>
                            <a:ea typeface="Cambria Math" panose="02040503050406030204" pitchFamily="18" charset="0"/>
                          </a:rPr>
                          <m:t>0</m:t>
                        </m:r>
                      </m:sub>
                    </m:sSub>
                    <m:r>
                      <a:rPr lang="en-US" sz="2000" i="1">
                        <a:solidFill>
                          <a:prstClr val="black"/>
                        </a:solidFill>
                        <a:latin typeface="Cambria Math" panose="02040503050406030204" pitchFamily="18" charset="0"/>
                        <a:ea typeface="Cambria Math" panose="02040503050406030204" pitchFamily="18" charset="0"/>
                      </a:rPr>
                      <m:t> =</m:t>
                    </m:r>
                    <m:f>
                      <m:fPr>
                        <m:ctrlPr>
                          <a:rPr lang="en-US" sz="2000" i="1">
                            <a:solidFill>
                              <a:prstClr val="black"/>
                            </a:solidFill>
                            <a:latin typeface="Cambria Math" panose="02040503050406030204" pitchFamily="18" charset="0"/>
                            <a:ea typeface="Cambria Math" panose="02040503050406030204" pitchFamily="18" charset="0"/>
                          </a:rPr>
                        </m:ctrlPr>
                      </m:fPr>
                      <m:num>
                        <m:r>
                          <a:rPr lang="en-US" sz="2000" i="1">
                            <a:solidFill>
                              <a:prstClr val="black"/>
                            </a:solidFill>
                            <a:latin typeface="Cambria Math" panose="02040503050406030204" pitchFamily="18" charset="0"/>
                            <a:ea typeface="Cambria Math" panose="02040503050406030204" pitchFamily="18" charset="0"/>
                          </a:rPr>
                          <m:t>10,21</m:t>
                        </m:r>
                        <m:r>
                          <a:rPr lang="en-US" sz="2000" b="0" i="1" smtClean="0">
                            <a:solidFill>
                              <a:prstClr val="black"/>
                            </a:solidFill>
                            <a:latin typeface="Cambria Math" panose="02040503050406030204" pitchFamily="18" charset="0"/>
                            <a:ea typeface="Cambria Math" panose="02040503050406030204" pitchFamily="18" charset="0"/>
                          </a:rPr>
                          <m:t>4</m:t>
                        </m:r>
                        <m:r>
                          <a:rPr lang="en-US" sz="2000" i="1">
                            <a:solidFill>
                              <a:prstClr val="black"/>
                            </a:solidFill>
                            <a:latin typeface="Cambria Math" panose="02040503050406030204" pitchFamily="18" charset="0"/>
                            <a:ea typeface="Cambria Math" panose="02040503050406030204" pitchFamily="18" charset="0"/>
                          </a:rPr>
                          <m:t> </m:t>
                        </m:r>
                        <m:r>
                          <m:rPr>
                            <m:sty m:val="p"/>
                          </m:rPr>
                          <a:rPr lang="en-US" sz="2000">
                            <a:solidFill>
                              <a:prstClr val="black"/>
                            </a:solidFill>
                            <a:latin typeface="Cambria Math" panose="02040503050406030204" pitchFamily="18" charset="0"/>
                            <a:ea typeface="Cambria Math" panose="02040503050406030204" pitchFamily="18" charset="0"/>
                          </a:rPr>
                          <m:t>V</m:t>
                        </m:r>
                      </m:num>
                      <m:den>
                        <m:d>
                          <m:dPr>
                            <m:begChr m:val="["/>
                            <m:endChr m:val="]"/>
                            <m:ctrlPr>
                              <a:rPr lang="en-US" sz="2000" i="1" baseline="-25000">
                                <a:solidFill>
                                  <a:prstClr val="black"/>
                                </a:solidFill>
                                <a:latin typeface="Cambria Math" panose="02040503050406030204" pitchFamily="18" charset="0"/>
                                <a:ea typeface="Cambria Math" panose="02040503050406030204" pitchFamily="18" charset="0"/>
                              </a:rPr>
                            </m:ctrlPr>
                          </m:dPr>
                          <m:e>
                            <m:r>
                              <a:rPr lang="en-US" sz="2000" i="1">
                                <a:solidFill>
                                  <a:prstClr val="black"/>
                                </a:solidFill>
                                <a:latin typeface="Cambria Math" panose="02040503050406030204" pitchFamily="18" charset="0"/>
                                <a:ea typeface="Cambria Math" panose="02040503050406030204" pitchFamily="18" charset="0"/>
                              </a:rPr>
                              <m:t>10,21</m:t>
                            </m:r>
                            <m:r>
                              <a:rPr lang="en-US" sz="2000" b="0" i="1" smtClean="0">
                                <a:solidFill>
                                  <a:prstClr val="black"/>
                                </a:solidFill>
                                <a:latin typeface="Cambria Math" panose="02040503050406030204" pitchFamily="18" charset="0"/>
                                <a:ea typeface="Cambria Math" panose="02040503050406030204" pitchFamily="18" charset="0"/>
                              </a:rPr>
                              <m:t>4</m:t>
                            </m:r>
                            <m:r>
                              <a:rPr lang="en-US" sz="2000" i="1">
                                <a:solidFill>
                                  <a:prstClr val="black"/>
                                </a:solidFill>
                                <a:latin typeface="Cambria Math" panose="02040503050406030204" pitchFamily="18" charset="0"/>
                                <a:ea typeface="Cambria Math" panose="02040503050406030204" pitchFamily="18" charset="0"/>
                              </a:rPr>
                              <m:t> </m:t>
                            </m:r>
                            <m:r>
                              <m:rPr>
                                <m:sty m:val="p"/>
                              </m:rPr>
                              <a:rPr lang="en-US" sz="2000">
                                <a:solidFill>
                                  <a:prstClr val="black"/>
                                </a:solidFill>
                                <a:latin typeface="Cambria Math" panose="02040503050406030204" pitchFamily="18" charset="0"/>
                                <a:ea typeface="Cambria Math" panose="02040503050406030204" pitchFamily="18" charset="0"/>
                              </a:rPr>
                              <m:t>V</m:t>
                            </m:r>
                            <m:r>
                              <a:rPr lang="en-US" sz="2000" i="1">
                                <a:solidFill>
                                  <a:prstClr val="black"/>
                                </a:solidFill>
                                <a:latin typeface="Cambria Math" panose="02040503050406030204" pitchFamily="18" charset="0"/>
                                <a:ea typeface="Cambria Math" panose="02040503050406030204" pitchFamily="18" charset="0"/>
                              </a:rPr>
                              <m:t>−</m:t>
                            </m:r>
                            <m:d>
                              <m:dPr>
                                <m:ctrlPr>
                                  <a:rPr lang="en-US" sz="2000" i="1">
                                    <a:solidFill>
                                      <a:prstClr val="black"/>
                                    </a:solidFill>
                                    <a:latin typeface="Cambria Math" panose="02040503050406030204" pitchFamily="18" charset="0"/>
                                    <a:ea typeface="Cambria Math" panose="02040503050406030204" pitchFamily="18" charset="0"/>
                                  </a:rPr>
                                </m:ctrlPr>
                              </m:dPr>
                              <m:e>
                                <m:r>
                                  <a:rPr lang="en-US" sz="2000" i="1">
                                    <a:solidFill>
                                      <a:prstClr val="black"/>
                                    </a:solidFill>
                                    <a:latin typeface="Cambria Math" panose="02040503050406030204" pitchFamily="18" charset="0"/>
                                    <a:ea typeface="Cambria Math" panose="02040503050406030204" pitchFamily="18" charset="0"/>
                                  </a:rPr>
                                  <m:t>100×1</m:t>
                                </m:r>
                                <m:r>
                                  <a:rPr lang="en-US" sz="2000" i="1" smtClean="0">
                                    <a:solidFill>
                                      <a:prstClr val="black"/>
                                    </a:solidFill>
                                    <a:latin typeface="Cambria Math" panose="02040503050406030204" pitchFamily="18" charset="0"/>
                                    <a:ea typeface="Cambria Math" panose="02040503050406030204" pitchFamily="18" charset="0"/>
                                  </a:rPr>
                                  <m:t>0</m:t>
                                </m:r>
                              </m:e>
                            </m:d>
                            <m:r>
                              <a:rPr lang="en-US" sz="2000" i="1">
                                <a:solidFill>
                                  <a:prstClr val="black"/>
                                </a:solidFill>
                                <a:latin typeface="Cambria Math" panose="02040503050406030204" pitchFamily="18" charset="0"/>
                                <a:ea typeface="Cambria Math" panose="02040503050406030204" pitchFamily="18" charset="0"/>
                              </a:rPr>
                              <m:t> </m:t>
                            </m:r>
                            <m:r>
                              <a:rPr lang="en-US" sz="2000" i="1">
                                <a:solidFill>
                                  <a:prstClr val="black"/>
                                </a:solidFill>
                                <a:latin typeface="Cambria Math" panose="02040503050406030204" pitchFamily="18" charset="0"/>
                                <a:ea typeface="Cambria Math" panose="02040503050406030204" pitchFamily="18" charset="0"/>
                              </a:rPr>
                              <m:t>𝑉</m:t>
                            </m:r>
                          </m:e>
                        </m:d>
                      </m:den>
                    </m:f>
                    <m:r>
                      <a:rPr lang="en-US" sz="2000" dirty="0">
                        <a:solidFill>
                          <a:prstClr val="black"/>
                        </a:solidFill>
                        <a:latin typeface="Cambria Math" panose="02040503050406030204" pitchFamily="18" charset="0"/>
                        <a:ea typeface="Cambria Math" panose="02040503050406030204" pitchFamily="18" charset="0"/>
                        <a:sym typeface="Symbol" panose="05050102010706020507" pitchFamily="18" charset="2"/>
                      </a:rPr>
                      <m:t></m:t>
                    </m:r>
                    <m:r>
                      <m:rPr>
                        <m:nor/>
                      </m:rPr>
                      <a:rPr lang="en-US" sz="2000" dirty="0">
                        <a:solidFill>
                          <a:prstClr val="black"/>
                        </a:solidFill>
                        <a:latin typeface="Cambria Math" panose="02040503050406030204" pitchFamily="18" charset="0"/>
                        <a:ea typeface="Cambria Math" panose="02040503050406030204" pitchFamily="18" charset="0"/>
                        <a:cs typeface="Arial" panose="020B0604020202020204" pitchFamily="34" charset="0"/>
                      </a:rPr>
                      <m:t> 0.44 </m:t>
                    </m:r>
                    <m:r>
                      <m:rPr>
                        <m:nor/>
                      </m:rPr>
                      <a:rPr lang="en-US" sz="2000" dirty="0">
                        <a:solidFill>
                          <a:prstClr val="black"/>
                        </a:solidFill>
                        <a:latin typeface="Cambria Math" panose="02040503050406030204" pitchFamily="18" charset="0"/>
                        <a:ea typeface="Cambria Math" panose="02040503050406030204" pitchFamily="18" charset="0"/>
                        <a:cs typeface="Arial" panose="020B0604020202020204" pitchFamily="34" charset="0"/>
                      </a:rPr>
                      <m:t>m</m:t>
                    </m:r>
                    <m:r>
                      <m:rPr>
                        <m:nor/>
                      </m:rPr>
                      <a:rPr lang="en-US" sz="2000" dirty="0" smtClean="0">
                        <a:solidFill>
                          <a:prstClr val="black"/>
                        </a:solidFill>
                        <a:latin typeface="Cambria Math" panose="02040503050406030204" pitchFamily="18" charset="0"/>
                        <a:ea typeface="Cambria Math" panose="02040503050406030204" pitchFamily="18" charset="0"/>
                        <a:cs typeface="Arial" panose="020B0604020202020204" pitchFamily="34" charset="0"/>
                      </a:rPr>
                      <m:t> </m:t>
                    </m:r>
                  </m:oMath>
                </a14:m>
                <a:r>
                  <a:rPr lang="en-US" sz="2000" b="1" dirty="0">
                    <a:solidFill>
                      <a:prstClr val="black"/>
                    </a:solidFill>
                    <a:latin typeface="Cambria Math" panose="02040503050406030204" pitchFamily="18" charset="0"/>
                    <a:ea typeface="Cambria Math" panose="02040503050406030204" pitchFamily="18" charset="0"/>
                  </a:rPr>
                  <a:t>= 0.49 m</a:t>
                </a:r>
                <a:endParaRPr lang="en-US" sz="2000" dirty="0">
                  <a:solidFill>
                    <a:prstClr val="black"/>
                  </a:solidFill>
                  <a:latin typeface="Cambria Math" panose="02040503050406030204" pitchFamily="18" charset="0"/>
                  <a:ea typeface="Cambria Math" panose="02040503050406030204" pitchFamily="18" charset="0"/>
                </a:endParaRPr>
              </a:p>
            </p:txBody>
          </p:sp>
        </mc:Choice>
        <mc:Fallback xmlns="">
          <p:sp>
            <p:nvSpPr>
              <p:cNvPr id="31" name="Rectangle 30">
                <a:extLst>
                  <a:ext uri="{FF2B5EF4-FFF2-40B4-BE49-F238E27FC236}">
                    <a16:creationId xmlns:a16="http://schemas.microsoft.com/office/drawing/2014/main" id="{D3FEF4CE-A10D-4B60-A59C-291FA58F62A7}"/>
                  </a:ext>
                </a:extLst>
              </p:cNvPr>
              <p:cNvSpPr>
                <a:spLocks noRot="1" noChangeAspect="1" noMove="1" noResize="1" noEditPoints="1" noAdjustHandles="1" noChangeArrowheads="1" noChangeShapeType="1" noTextEdit="1"/>
              </p:cNvSpPr>
              <p:nvPr/>
            </p:nvSpPr>
            <p:spPr>
              <a:xfrm>
                <a:off x="165042" y="4206041"/>
                <a:ext cx="5363304" cy="567271"/>
              </a:xfrm>
              <a:prstGeom prst="rect">
                <a:avLst/>
              </a:prstGeom>
              <a:blipFill>
                <a:blip r:embed="rId7"/>
                <a:stretch>
                  <a:fillRect b="-2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FF176090-03D5-4C30-A75F-440C75C5C537}"/>
                  </a:ext>
                </a:extLst>
              </p:cNvPr>
              <p:cNvSpPr/>
              <p:nvPr/>
            </p:nvSpPr>
            <p:spPr>
              <a:xfrm>
                <a:off x="121499" y="5111193"/>
                <a:ext cx="5465570" cy="567271"/>
              </a:xfrm>
              <a:prstGeom prst="rect">
                <a:avLst/>
              </a:prstGeom>
            </p:spPr>
            <p:txBody>
              <a:bodyPr wrap="square">
                <a:spAutoFit/>
              </a:bodyPr>
              <a:lstStyle/>
              <a:p>
                <a14:m>
                  <m:oMath xmlns:m="http://schemas.openxmlformats.org/officeDocument/2006/math">
                    <m:sSub>
                      <m:sSubPr>
                        <m:ctrlPr>
                          <a:rPr lang="en-US" sz="2000" i="1" smtClean="0">
                            <a:solidFill>
                              <a:prstClr val="black"/>
                            </a:solidFill>
                            <a:latin typeface="Cambria Math" panose="02040503050406030204" pitchFamily="18" charset="0"/>
                            <a:ea typeface="Cambria Math" panose="02040503050406030204" pitchFamily="18" charset="0"/>
                          </a:rPr>
                        </m:ctrlPr>
                      </m:sSubPr>
                      <m:e>
                        <m:r>
                          <m:rPr>
                            <m:nor/>
                          </m:rPr>
                          <a:rPr lang="en-US" sz="2000" b="0" i="0" smtClean="0">
                            <a:solidFill>
                              <a:prstClr val="black"/>
                            </a:solidFill>
                            <a:latin typeface="Cambria Math" panose="02040503050406030204" pitchFamily="18" charset="0"/>
                            <a:ea typeface="Cambria Math" panose="02040503050406030204" pitchFamily="18" charset="0"/>
                          </a:rPr>
                          <m:t>(</m:t>
                        </m:r>
                        <m:r>
                          <m:rPr>
                            <m:nor/>
                          </m:rPr>
                          <a:rPr lang="en-US" sz="2000" b="0" i="0" smtClean="0">
                            <a:solidFill>
                              <a:prstClr val="black"/>
                            </a:solidFill>
                            <a:latin typeface="Cambria Math" panose="02040503050406030204" pitchFamily="18" charset="0"/>
                            <a:ea typeface="Cambria Math" panose="02040503050406030204" pitchFamily="18" charset="0"/>
                          </a:rPr>
                          <m:t>c</m:t>
                        </m:r>
                        <m:r>
                          <m:rPr>
                            <m:nor/>
                          </m:rPr>
                          <a:rPr lang="en-US" sz="2000" b="0" i="0" smtClean="0">
                            <a:solidFill>
                              <a:prstClr val="black"/>
                            </a:solidFill>
                            <a:latin typeface="Cambria Math" panose="02040503050406030204" pitchFamily="18" charset="0"/>
                            <a:ea typeface="Cambria Math" panose="02040503050406030204" pitchFamily="18" charset="0"/>
                          </a:rPr>
                          <m:t>)</m:t>
                        </m:r>
                        <m:r>
                          <a:rPr lang="en-US" sz="2000" i="1" dirty="0" smtClean="0">
                            <a:solidFill>
                              <a:prstClr val="black"/>
                            </a:solidFill>
                            <a:latin typeface="Cambria Math" panose="02040503050406030204" pitchFamily="18" charset="0"/>
                            <a:cs typeface="Arial" panose="020B0604020202020204" pitchFamily="34" charset="0"/>
                          </a:rPr>
                          <m:t> </m:t>
                        </m:r>
                        <m:r>
                          <a:rPr lang="en-US" sz="2000" i="1">
                            <a:solidFill>
                              <a:prstClr val="black"/>
                            </a:solidFill>
                            <a:latin typeface="Cambria Math" panose="02040503050406030204" pitchFamily="18" charset="0"/>
                            <a:ea typeface="Cambria Math" panose="02040503050406030204" pitchFamily="18" charset="0"/>
                          </a:rPr>
                          <m:t>𝑟</m:t>
                        </m:r>
                      </m:e>
                      <m:sub>
                        <m:r>
                          <a:rPr lang="en-US" sz="2000" i="1">
                            <a:solidFill>
                              <a:prstClr val="black"/>
                            </a:solidFill>
                            <a:latin typeface="Cambria Math" panose="02040503050406030204" pitchFamily="18" charset="0"/>
                            <a:ea typeface="Cambria Math" panose="02040503050406030204" pitchFamily="18" charset="0"/>
                          </a:rPr>
                          <m:t>1</m:t>
                        </m:r>
                        <m:r>
                          <a:rPr lang="en-US" sz="2000" i="1" smtClean="0">
                            <a:solidFill>
                              <a:prstClr val="black"/>
                            </a:solidFill>
                            <a:latin typeface="Cambria Math" panose="02040503050406030204" pitchFamily="18" charset="0"/>
                            <a:ea typeface="Cambria Math" panose="02040503050406030204" pitchFamily="18" charset="0"/>
                          </a:rPr>
                          <m:t>00</m:t>
                        </m:r>
                      </m:sub>
                    </m:sSub>
                    <m:r>
                      <a:rPr lang="en-US" sz="2000" i="1">
                        <a:solidFill>
                          <a:prstClr val="black"/>
                        </a:solidFill>
                        <a:latin typeface="Cambria Math" panose="02040503050406030204" pitchFamily="18" charset="0"/>
                        <a:ea typeface="Cambria Math" panose="02040503050406030204" pitchFamily="18" charset="0"/>
                      </a:rPr>
                      <m:t> =</m:t>
                    </m:r>
                    <m:f>
                      <m:fPr>
                        <m:ctrlPr>
                          <a:rPr lang="en-US" sz="2000" i="1">
                            <a:solidFill>
                              <a:prstClr val="black"/>
                            </a:solidFill>
                            <a:latin typeface="Cambria Math" panose="02040503050406030204" pitchFamily="18" charset="0"/>
                            <a:ea typeface="Cambria Math" panose="02040503050406030204" pitchFamily="18" charset="0"/>
                          </a:rPr>
                        </m:ctrlPr>
                      </m:fPr>
                      <m:num>
                        <m:r>
                          <a:rPr lang="en-US" sz="2000" i="1">
                            <a:solidFill>
                              <a:prstClr val="black"/>
                            </a:solidFill>
                            <a:latin typeface="Cambria Math" panose="02040503050406030204" pitchFamily="18" charset="0"/>
                            <a:ea typeface="Cambria Math" panose="02040503050406030204" pitchFamily="18" charset="0"/>
                          </a:rPr>
                          <m:t>10,21</m:t>
                        </m:r>
                        <m:r>
                          <a:rPr lang="en-US" sz="2000" b="0" i="1" smtClean="0">
                            <a:solidFill>
                              <a:prstClr val="black"/>
                            </a:solidFill>
                            <a:latin typeface="Cambria Math" panose="02040503050406030204" pitchFamily="18" charset="0"/>
                            <a:ea typeface="Cambria Math" panose="02040503050406030204" pitchFamily="18" charset="0"/>
                          </a:rPr>
                          <m:t>4</m:t>
                        </m:r>
                        <m:r>
                          <a:rPr lang="en-US" sz="2000" i="1">
                            <a:solidFill>
                              <a:prstClr val="black"/>
                            </a:solidFill>
                            <a:latin typeface="Cambria Math" panose="02040503050406030204" pitchFamily="18" charset="0"/>
                            <a:ea typeface="Cambria Math" panose="02040503050406030204" pitchFamily="18" charset="0"/>
                          </a:rPr>
                          <m:t> </m:t>
                        </m:r>
                        <m:r>
                          <m:rPr>
                            <m:sty m:val="p"/>
                          </m:rPr>
                          <a:rPr lang="en-US" sz="2000">
                            <a:solidFill>
                              <a:prstClr val="black"/>
                            </a:solidFill>
                            <a:latin typeface="Cambria Math" panose="02040503050406030204" pitchFamily="18" charset="0"/>
                            <a:ea typeface="Cambria Math" panose="02040503050406030204" pitchFamily="18" charset="0"/>
                          </a:rPr>
                          <m:t>V</m:t>
                        </m:r>
                      </m:num>
                      <m:den>
                        <m:d>
                          <m:dPr>
                            <m:begChr m:val="["/>
                            <m:endChr m:val="]"/>
                            <m:ctrlPr>
                              <a:rPr lang="en-US" sz="2000" i="1" baseline="-25000">
                                <a:solidFill>
                                  <a:prstClr val="black"/>
                                </a:solidFill>
                                <a:latin typeface="Cambria Math" panose="02040503050406030204" pitchFamily="18" charset="0"/>
                                <a:ea typeface="Cambria Math" panose="02040503050406030204" pitchFamily="18" charset="0"/>
                              </a:rPr>
                            </m:ctrlPr>
                          </m:dPr>
                          <m:e>
                            <m:r>
                              <a:rPr lang="en-US" sz="2000" i="1">
                                <a:solidFill>
                                  <a:prstClr val="black"/>
                                </a:solidFill>
                                <a:latin typeface="Cambria Math" panose="02040503050406030204" pitchFamily="18" charset="0"/>
                                <a:ea typeface="Cambria Math" panose="02040503050406030204" pitchFamily="18" charset="0"/>
                              </a:rPr>
                              <m:t>10,21</m:t>
                            </m:r>
                            <m:r>
                              <a:rPr lang="en-US" sz="2000" b="0" i="1" smtClean="0">
                                <a:solidFill>
                                  <a:prstClr val="black"/>
                                </a:solidFill>
                                <a:latin typeface="Cambria Math" panose="02040503050406030204" pitchFamily="18" charset="0"/>
                                <a:ea typeface="Cambria Math" panose="02040503050406030204" pitchFamily="18" charset="0"/>
                              </a:rPr>
                              <m:t>4</m:t>
                            </m:r>
                            <m:r>
                              <a:rPr lang="en-US" sz="2000" i="1">
                                <a:solidFill>
                                  <a:prstClr val="black"/>
                                </a:solidFill>
                                <a:latin typeface="Cambria Math" panose="02040503050406030204" pitchFamily="18" charset="0"/>
                                <a:ea typeface="Cambria Math" panose="02040503050406030204" pitchFamily="18" charset="0"/>
                              </a:rPr>
                              <m:t> </m:t>
                            </m:r>
                            <m:r>
                              <m:rPr>
                                <m:sty m:val="p"/>
                              </m:rPr>
                              <a:rPr lang="en-US" sz="2000">
                                <a:solidFill>
                                  <a:prstClr val="black"/>
                                </a:solidFill>
                                <a:latin typeface="Cambria Math" panose="02040503050406030204" pitchFamily="18" charset="0"/>
                                <a:ea typeface="Cambria Math" panose="02040503050406030204" pitchFamily="18" charset="0"/>
                              </a:rPr>
                              <m:t>V</m:t>
                            </m:r>
                            <m:r>
                              <a:rPr lang="en-US" sz="2000" i="1">
                                <a:solidFill>
                                  <a:prstClr val="black"/>
                                </a:solidFill>
                                <a:latin typeface="Cambria Math" panose="02040503050406030204" pitchFamily="18" charset="0"/>
                                <a:ea typeface="Cambria Math" panose="02040503050406030204" pitchFamily="18" charset="0"/>
                              </a:rPr>
                              <m:t>−</m:t>
                            </m:r>
                            <m:d>
                              <m:dPr>
                                <m:ctrlPr>
                                  <a:rPr lang="en-US" sz="2000" i="1">
                                    <a:solidFill>
                                      <a:prstClr val="black"/>
                                    </a:solidFill>
                                    <a:latin typeface="Cambria Math" panose="02040503050406030204" pitchFamily="18" charset="0"/>
                                    <a:ea typeface="Cambria Math" panose="02040503050406030204" pitchFamily="18" charset="0"/>
                                  </a:rPr>
                                </m:ctrlPr>
                              </m:dPr>
                              <m:e>
                                <m:r>
                                  <a:rPr lang="en-US" sz="2000" i="1">
                                    <a:solidFill>
                                      <a:prstClr val="black"/>
                                    </a:solidFill>
                                    <a:latin typeface="Cambria Math" panose="02040503050406030204" pitchFamily="18" charset="0"/>
                                    <a:ea typeface="Cambria Math" panose="02040503050406030204" pitchFamily="18" charset="0"/>
                                  </a:rPr>
                                  <m:t>100×1</m:t>
                                </m:r>
                                <m:r>
                                  <a:rPr lang="en-US" sz="2000" i="1" smtClean="0">
                                    <a:solidFill>
                                      <a:prstClr val="black"/>
                                    </a:solidFill>
                                    <a:latin typeface="Cambria Math" panose="02040503050406030204" pitchFamily="18" charset="0"/>
                                    <a:ea typeface="Cambria Math" panose="02040503050406030204" pitchFamily="18" charset="0"/>
                                  </a:rPr>
                                  <m:t>00</m:t>
                                </m:r>
                              </m:e>
                            </m:d>
                            <m:r>
                              <a:rPr lang="en-US" sz="2000" i="1">
                                <a:solidFill>
                                  <a:prstClr val="black"/>
                                </a:solidFill>
                                <a:latin typeface="Cambria Math" panose="02040503050406030204" pitchFamily="18" charset="0"/>
                                <a:ea typeface="Cambria Math" panose="02040503050406030204" pitchFamily="18" charset="0"/>
                              </a:rPr>
                              <m:t> </m:t>
                            </m:r>
                            <m:r>
                              <a:rPr lang="en-US" sz="2000" i="1">
                                <a:solidFill>
                                  <a:prstClr val="black"/>
                                </a:solidFill>
                                <a:latin typeface="Cambria Math" panose="02040503050406030204" pitchFamily="18" charset="0"/>
                                <a:ea typeface="Cambria Math" panose="02040503050406030204" pitchFamily="18" charset="0"/>
                              </a:rPr>
                              <m:t>𝑉</m:t>
                            </m:r>
                          </m:e>
                        </m:d>
                      </m:den>
                    </m:f>
                    <m:r>
                      <a:rPr lang="en-US" sz="2000" dirty="0">
                        <a:solidFill>
                          <a:prstClr val="black"/>
                        </a:solidFill>
                        <a:latin typeface="Cambria Math" panose="02040503050406030204" pitchFamily="18" charset="0"/>
                        <a:ea typeface="Cambria Math" panose="02040503050406030204" pitchFamily="18" charset="0"/>
                        <a:sym typeface="Symbol" panose="05050102010706020507" pitchFamily="18" charset="2"/>
                      </a:rPr>
                      <m:t></m:t>
                    </m:r>
                    <m:r>
                      <m:rPr>
                        <m:nor/>
                      </m:rPr>
                      <a:rPr lang="en-US" sz="2000" dirty="0">
                        <a:solidFill>
                          <a:prstClr val="black"/>
                        </a:solidFill>
                        <a:latin typeface="Cambria Math" panose="02040503050406030204" pitchFamily="18" charset="0"/>
                        <a:ea typeface="Cambria Math" panose="02040503050406030204" pitchFamily="18" charset="0"/>
                        <a:cs typeface="Arial" panose="020B0604020202020204" pitchFamily="34" charset="0"/>
                      </a:rPr>
                      <m:t> 0.44 </m:t>
                    </m:r>
                    <m:r>
                      <m:rPr>
                        <m:nor/>
                      </m:rPr>
                      <a:rPr lang="en-US" sz="2000" dirty="0">
                        <a:solidFill>
                          <a:prstClr val="black"/>
                        </a:solidFill>
                        <a:latin typeface="Cambria Math" panose="02040503050406030204" pitchFamily="18" charset="0"/>
                        <a:ea typeface="Cambria Math" panose="02040503050406030204" pitchFamily="18" charset="0"/>
                        <a:cs typeface="Arial" panose="020B0604020202020204" pitchFamily="34" charset="0"/>
                      </a:rPr>
                      <m:t>m</m:t>
                    </m:r>
                  </m:oMath>
                </a14:m>
                <a:r>
                  <a:rPr lang="en-US" sz="2000" b="1" dirty="0">
                    <a:solidFill>
                      <a:prstClr val="black"/>
                    </a:solidFill>
                    <a:latin typeface="Cambria Math" panose="02040503050406030204" pitchFamily="18" charset="0"/>
                    <a:ea typeface="Cambria Math" panose="02040503050406030204" pitchFamily="18" charset="0"/>
                  </a:rPr>
                  <a:t> ≃ 21 m</a:t>
                </a:r>
                <a:endParaRPr lang="en-US" sz="2000" dirty="0">
                  <a:solidFill>
                    <a:prstClr val="black"/>
                  </a:solidFill>
                  <a:latin typeface="Cambria Math" panose="02040503050406030204" pitchFamily="18" charset="0"/>
                  <a:ea typeface="Cambria Math" panose="02040503050406030204" pitchFamily="18" charset="0"/>
                </a:endParaRPr>
              </a:p>
            </p:txBody>
          </p:sp>
        </mc:Choice>
        <mc:Fallback xmlns="">
          <p:sp>
            <p:nvSpPr>
              <p:cNvPr id="32" name="Rectangle 31">
                <a:extLst>
                  <a:ext uri="{FF2B5EF4-FFF2-40B4-BE49-F238E27FC236}">
                    <a16:creationId xmlns:a16="http://schemas.microsoft.com/office/drawing/2014/main" id="{FF176090-03D5-4C30-A75F-440C75C5C537}"/>
                  </a:ext>
                </a:extLst>
              </p:cNvPr>
              <p:cNvSpPr>
                <a:spLocks noRot="1" noChangeAspect="1" noMove="1" noResize="1" noEditPoints="1" noAdjustHandles="1" noChangeArrowheads="1" noChangeShapeType="1" noTextEdit="1"/>
              </p:cNvSpPr>
              <p:nvPr/>
            </p:nvSpPr>
            <p:spPr>
              <a:xfrm>
                <a:off x="121499" y="5111193"/>
                <a:ext cx="5465570" cy="567271"/>
              </a:xfrm>
              <a:prstGeom prst="rect">
                <a:avLst/>
              </a:prstGeom>
              <a:blipFill>
                <a:blip r:embed="rId8"/>
                <a:stretch>
                  <a:fillRect b="-1064"/>
                </a:stretch>
              </a:blipFill>
            </p:spPr>
            <p:txBody>
              <a:bodyPr/>
              <a:lstStyle/>
              <a:p>
                <a:r>
                  <a:rPr lang="en-US">
                    <a:noFill/>
                  </a:rPr>
                  <a:t> </a:t>
                </a:r>
              </a:p>
            </p:txBody>
          </p:sp>
        </mc:Fallback>
      </mc:AlternateContent>
    </p:spTree>
    <p:extLst>
      <p:ext uri="{BB962C8B-B14F-4D97-AF65-F5344CB8AC3E}">
        <p14:creationId xmlns:p14="http://schemas.microsoft.com/office/powerpoint/2010/main" val="2824879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10-Extension</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487F2406-70BD-4EE7-A55C-BB33CFB09CE2}"/>
                  </a:ext>
                </a:extLst>
              </p:cNvPr>
              <p:cNvSpPr/>
              <p:nvPr/>
            </p:nvSpPr>
            <p:spPr>
              <a:xfrm>
                <a:off x="0" y="822442"/>
                <a:ext cx="8785269" cy="1614416"/>
              </a:xfrm>
              <a:prstGeom prst="rect">
                <a:avLst/>
              </a:prstGeom>
            </p:spPr>
            <p:txBody>
              <a:bodyPr wrap="square">
                <a:spAutoFit/>
              </a:bodyPr>
              <a:lstStyle/>
              <a:p>
                <a:pPr lvl="0" algn="just"/>
                <a:r>
                  <a:rPr lang="en-US" sz="2400" dirty="0">
                    <a:solidFill>
                      <a:prstClr val="black"/>
                    </a:solidFill>
                    <a:latin typeface="Times New Roman" panose="02020603050405020304" pitchFamily="18" charset="0"/>
                    <a:cs typeface="Times New Roman" panose="02020603050405020304" pitchFamily="18" charset="0"/>
                  </a:rPr>
                  <a:t>Point 𝑎 is 26 cm north of a -3.8 μC point charge, and point 𝑏 is 36 cm west of the charge. Determine </a:t>
                </a:r>
              </a:p>
              <a:p>
                <a:pPr marL="457200" lvl="0" indent="-457200" algn="just">
                  <a:buAutoNum type="alphaLcParenBoth"/>
                </a:pPr>
                <a:r>
                  <a:rPr lang="en-US" sz="24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V</a:t>
                </a:r>
                <a:r>
                  <a:rPr lang="en-US" sz="2400" baseline="-25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b</a:t>
                </a:r>
                <a:r>
                  <a:rPr lang="en-US" sz="24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2400" i="0" dirty="0">
                        <a:solidFill>
                          <a:prstClr val="black"/>
                        </a:solidFill>
                        <a:latin typeface="Cambria Math" panose="02040503050406030204" pitchFamily="18" charset="0"/>
                        <a:sym typeface="Symbol" panose="05050102010706020507" pitchFamily="18" charset="2"/>
                      </a:rPr>
                      <m:t>−</m:t>
                    </m:r>
                  </m:oMath>
                </a14:m>
                <a:r>
                  <a:rPr lang="en-US" sz="24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 V</a:t>
                </a:r>
                <a:r>
                  <a:rPr lang="en-US" sz="2400" baseline="-25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a</a:t>
                </a:r>
                <a:r>
                  <a:rPr lang="en-US" sz="24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 </a:t>
                </a:r>
                <a:r>
                  <a:rPr lang="en-US" sz="2400" dirty="0">
                    <a:solidFill>
                      <a:prstClr val="black"/>
                    </a:solidFill>
                    <a:latin typeface="Times New Roman" panose="02020603050405020304" pitchFamily="18" charset="0"/>
                    <a:cs typeface="Times New Roman" panose="02020603050405020304" pitchFamily="18" charset="0"/>
                  </a:rPr>
                  <a:t>and </a:t>
                </a:r>
              </a:p>
              <a:p>
                <a:pPr marL="457200" lvl="0" indent="-457200" algn="just">
                  <a:buAutoNum type="alphaLcParenBoth"/>
                </a:pPr>
                <a:r>
                  <a:rPr lang="en-US" sz="2400" dirty="0">
                    <a:solidFill>
                      <a:prstClr val="black"/>
                    </a:solidFill>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sz="2400" i="1">
                            <a:solidFill>
                              <a:prstClr val="black"/>
                            </a:solidFill>
                            <a:latin typeface="Cambria Math" panose="02040503050406030204" pitchFamily="18" charset="0"/>
                            <a:cs typeface="Arial" panose="020B0604020202020204" pitchFamily="34" charset="0"/>
                          </a:rPr>
                        </m:ctrlPr>
                      </m:accPr>
                      <m:e>
                        <m:r>
                          <a:rPr lang="en-US" sz="2400" i="1">
                            <a:solidFill>
                              <a:prstClr val="black"/>
                            </a:solidFill>
                            <a:latin typeface="Cambria Math" panose="02040503050406030204" pitchFamily="18" charset="0"/>
                            <a:cs typeface="Arial" panose="020B0604020202020204" pitchFamily="34" charset="0"/>
                          </a:rPr>
                          <m:t>𝐸</m:t>
                        </m:r>
                      </m:e>
                    </m:acc>
                  </m:oMath>
                </a14:m>
                <a:r>
                  <a:rPr lang="en-US" sz="2400" baseline="-25000" dirty="0">
                    <a:solidFill>
                      <a:prstClr val="black"/>
                    </a:solidFill>
                    <a:latin typeface="Times New Roman" panose="02020603050405020304" pitchFamily="18" charset="0"/>
                    <a:cs typeface="Times New Roman" panose="02020603050405020304" pitchFamily="18" charset="0"/>
                  </a:rPr>
                  <a:t>b</a:t>
                </a:r>
                <a:r>
                  <a:rPr lang="en-US" sz="2400" dirty="0">
                    <a:solidFill>
                      <a:prstClr val="black"/>
                    </a:solidFill>
                    <a:latin typeface="Times New Roman" panose="02020603050405020304" pitchFamily="18" charset="0"/>
                    <a:cs typeface="Times New Roman" panose="02020603050405020304" pitchFamily="18" charset="0"/>
                    <a:sym typeface="Symbol" panose="05050102010706020507" pitchFamily="18" charset="2"/>
                  </a:rPr>
                  <a:t> </a:t>
                </a:r>
                <a14:m>
                  <m:oMath xmlns:m="http://schemas.openxmlformats.org/officeDocument/2006/math">
                    <m:r>
                      <a:rPr lang="en-US" sz="2400" i="1" dirty="0">
                        <a:solidFill>
                          <a:prstClr val="black"/>
                        </a:solidFill>
                        <a:latin typeface="Cambria Math" panose="02040503050406030204" pitchFamily="18" charset="0"/>
                        <a:sym typeface="Symbol" panose="05050102010706020507" pitchFamily="18" charset="2"/>
                      </a:rPr>
                      <m:t>−</m:t>
                    </m:r>
                  </m:oMath>
                </a14:m>
                <a:r>
                  <a:rPr lang="en-US" sz="2400" dirty="0">
                    <a:solidFill>
                      <a:prstClr val="black"/>
                    </a:solidFill>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sz="2400" i="1">
                            <a:solidFill>
                              <a:prstClr val="black"/>
                            </a:solidFill>
                            <a:latin typeface="Cambria Math" panose="02040503050406030204" pitchFamily="18" charset="0"/>
                            <a:cs typeface="Arial" panose="020B0604020202020204" pitchFamily="34" charset="0"/>
                          </a:rPr>
                        </m:ctrlPr>
                      </m:accPr>
                      <m:e>
                        <m:r>
                          <a:rPr lang="en-US" sz="2400" i="1">
                            <a:solidFill>
                              <a:prstClr val="black"/>
                            </a:solidFill>
                            <a:latin typeface="Cambria Math" panose="02040503050406030204" pitchFamily="18" charset="0"/>
                            <a:cs typeface="Arial" panose="020B0604020202020204" pitchFamily="34" charset="0"/>
                          </a:rPr>
                          <m:t>𝐸</m:t>
                        </m:r>
                      </m:e>
                    </m:acc>
                  </m:oMath>
                </a14:m>
                <a:r>
                  <a:rPr lang="en-US" sz="2400" baseline="-25000" dirty="0">
                    <a:solidFill>
                      <a:prstClr val="black"/>
                    </a:solidFill>
                    <a:latin typeface="Times New Roman" panose="02020603050405020304" pitchFamily="18" charset="0"/>
                    <a:cs typeface="Times New Roman" panose="02020603050405020304" pitchFamily="18" charset="0"/>
                  </a:rPr>
                  <a:t>a</a:t>
                </a:r>
                <a:r>
                  <a:rPr lang="en-US" sz="2400" dirty="0">
                    <a:solidFill>
                      <a:prstClr val="black"/>
                    </a:solidFill>
                    <a:latin typeface="Times New Roman" panose="02020603050405020304" pitchFamily="18" charset="0"/>
                    <a:cs typeface="Times New Roman" panose="02020603050405020304" pitchFamily="18" charset="0"/>
                  </a:rPr>
                  <a:t> (magnitude and direction). </a:t>
                </a:r>
                <a:endParaRPr lang="en-US" sz="2400" dirty="0">
                  <a:solidFill>
                    <a:srgbClr val="0070C0"/>
                  </a:solidFill>
                  <a:latin typeface="Times New Roman" panose="02020603050405020304" pitchFamily="18" charset="0"/>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487F2406-70BD-4EE7-A55C-BB33CFB09CE2}"/>
                  </a:ext>
                </a:extLst>
              </p:cNvPr>
              <p:cNvSpPr>
                <a:spLocks noRot="1" noChangeAspect="1" noMove="1" noResize="1" noEditPoints="1" noAdjustHandles="1" noChangeArrowheads="1" noChangeShapeType="1" noTextEdit="1"/>
              </p:cNvSpPr>
              <p:nvPr/>
            </p:nvSpPr>
            <p:spPr>
              <a:xfrm>
                <a:off x="0" y="822442"/>
                <a:ext cx="8785269" cy="1614416"/>
              </a:xfrm>
              <a:prstGeom prst="rect">
                <a:avLst/>
              </a:prstGeom>
              <a:blipFill>
                <a:blip r:embed="rId2"/>
                <a:stretch>
                  <a:fillRect l="-1041" t="-3396" r="-1041" b="-7925"/>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F7C2729E-B3E9-4825-9F64-1E5209B96991}"/>
              </a:ext>
            </a:extLst>
          </p:cNvPr>
          <p:cNvPicPr>
            <a:picLocks noChangeAspect="1"/>
          </p:cNvPicPr>
          <p:nvPr/>
        </p:nvPicPr>
        <p:blipFill>
          <a:blip r:embed="rId3"/>
          <a:stretch>
            <a:fillRect/>
          </a:stretch>
        </p:blipFill>
        <p:spPr>
          <a:xfrm>
            <a:off x="2388705" y="2847933"/>
            <a:ext cx="4007858" cy="2104968"/>
          </a:xfrm>
          <a:prstGeom prst="rect">
            <a:avLst/>
          </a:prstGeom>
        </p:spPr>
      </p:pic>
    </p:spTree>
    <p:extLst>
      <p:ext uri="{BB962C8B-B14F-4D97-AF65-F5344CB8AC3E}">
        <p14:creationId xmlns:p14="http://schemas.microsoft.com/office/powerpoint/2010/main" val="1292667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10: ANSWER</a:t>
            </a:r>
          </a:p>
        </p:txBody>
      </p:sp>
      <mc:AlternateContent xmlns:mc="http://schemas.openxmlformats.org/markup-compatibility/2006" xmlns:a14="http://schemas.microsoft.com/office/drawing/2010/main">
        <mc:Choice Requires="a14">
          <p:sp>
            <p:nvSpPr>
              <p:cNvPr id="14" name="Rectangle 18">
                <a:extLst>
                  <a:ext uri="{FF2B5EF4-FFF2-40B4-BE49-F238E27FC236}">
                    <a16:creationId xmlns:a16="http://schemas.microsoft.com/office/drawing/2014/main" id="{2B06AD4A-391C-4D01-BAEE-B6CC3D8F32F8}"/>
                  </a:ext>
                </a:extLst>
              </p:cNvPr>
              <p:cNvSpPr>
                <a:spLocks noChangeArrowheads="1"/>
              </p:cNvSpPr>
              <p:nvPr/>
            </p:nvSpPr>
            <p:spPr bwMode="auto">
              <a:xfrm>
                <a:off x="0" y="834217"/>
                <a:ext cx="3036815"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a:spcBef>
                    <a:spcPts val="0"/>
                  </a:spcBef>
                  <a:buSzTx/>
                  <a:buNone/>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(a) </a:t>
                </a:r>
                <a:r>
                  <a:rPr lang="en-US" sz="2400" dirty="0">
                    <a:solidFill>
                      <a:prstClr val="black"/>
                    </a:solidFill>
                    <a:cs typeface="Times New Roman" panose="02020603050405020304" pitchFamily="18" charset="0"/>
                  </a:rPr>
                  <a:t>Determine </a:t>
                </a:r>
                <a:r>
                  <a:rPr lang="en-US" sz="2400" i="1" dirty="0">
                    <a:solidFill>
                      <a:prstClr val="black"/>
                    </a:solidFill>
                    <a:ea typeface="Cambria Math" panose="02040503050406030204" pitchFamily="18" charset="0"/>
                    <a:cs typeface="Times New Roman" panose="02020603050405020304" pitchFamily="18" charset="0"/>
                  </a:rPr>
                  <a:t>V</a:t>
                </a:r>
                <a:r>
                  <a:rPr lang="en-US" sz="2400" baseline="-25000" dirty="0">
                    <a:solidFill>
                      <a:prstClr val="black"/>
                    </a:solidFill>
                    <a:ea typeface="Cambria Math" panose="02040503050406030204" pitchFamily="18" charset="0"/>
                    <a:cs typeface="Times New Roman" panose="02020603050405020304" pitchFamily="18" charset="0"/>
                  </a:rPr>
                  <a:t>b</a:t>
                </a:r>
                <a:r>
                  <a:rPr lang="en-US" sz="2400" dirty="0">
                    <a:solidFill>
                      <a:prstClr val="black"/>
                    </a:solidFill>
                    <a:ea typeface="Cambria Math" panose="02040503050406030204" pitchFamily="18" charset="0"/>
                    <a:cs typeface="Times New Roman" panose="02020603050405020304" pitchFamily="18" charset="0"/>
                  </a:rPr>
                  <a:t> </a:t>
                </a:r>
                <a14:m>
                  <m:oMath xmlns:m="http://schemas.openxmlformats.org/officeDocument/2006/math">
                    <m:r>
                      <a:rPr lang="en-US" sz="2400" i="1" dirty="0">
                        <a:solidFill>
                          <a:prstClr val="black"/>
                        </a:solidFill>
                        <a:latin typeface="Cambria Math" panose="02040503050406030204" pitchFamily="18" charset="0"/>
                        <a:sym typeface="Symbol" panose="05050102010706020507" pitchFamily="18" charset="2"/>
                      </a:rPr>
                      <m:t>−</m:t>
                    </m:r>
                  </m:oMath>
                </a14:m>
                <a:r>
                  <a:rPr lang="en-US" sz="2400" i="1" dirty="0">
                    <a:solidFill>
                      <a:prstClr val="black"/>
                    </a:solidFill>
                    <a:ea typeface="Cambria Math" panose="02040503050406030204" pitchFamily="18" charset="0"/>
                    <a:cs typeface="Times New Roman" panose="02020603050405020304" pitchFamily="18" charset="0"/>
                  </a:rPr>
                  <a:t> V</a:t>
                </a:r>
                <a:r>
                  <a:rPr lang="en-US" sz="2400" baseline="-25000" dirty="0">
                    <a:solidFill>
                      <a:prstClr val="black"/>
                    </a:solidFill>
                    <a:ea typeface="Cambria Math" panose="02040503050406030204" pitchFamily="18" charset="0"/>
                    <a:cs typeface="Times New Roman" panose="02020603050405020304" pitchFamily="18" charset="0"/>
                  </a:rPr>
                  <a:t>a</a:t>
                </a:r>
                <a:r>
                  <a:rPr lang="en-US" sz="2400" i="1" dirty="0">
                    <a:solidFill>
                      <a:prstClr val="black"/>
                    </a:solidFill>
                    <a:ea typeface="Cambria Math" panose="02040503050406030204" pitchFamily="18" charset="0"/>
                    <a:cs typeface="Times New Roman" panose="02020603050405020304" pitchFamily="18" charset="0"/>
                  </a:rPr>
                  <a:t> </a:t>
                </a:r>
                <a:r>
                  <a:rPr lang="en-US" sz="2400" dirty="0">
                    <a:solidFill>
                      <a:prstClr val="black"/>
                    </a:solidFill>
                    <a:cs typeface="Times New Roman" panose="02020603050405020304" pitchFamily="18" charset="0"/>
                  </a:rPr>
                  <a:t> </a:t>
                </a:r>
              </a:p>
            </p:txBody>
          </p:sp>
        </mc:Choice>
        <mc:Fallback xmlns="">
          <p:sp>
            <p:nvSpPr>
              <p:cNvPr id="14" name="Rectangle 18">
                <a:extLst>
                  <a:ext uri="{FF2B5EF4-FFF2-40B4-BE49-F238E27FC236}">
                    <a16:creationId xmlns:a16="http://schemas.microsoft.com/office/drawing/2014/main" id="{2B06AD4A-391C-4D01-BAEE-B6CC3D8F32F8}"/>
                  </a:ext>
                </a:extLst>
              </p:cNvPr>
              <p:cNvSpPr>
                <a:spLocks noRot="1" noChangeAspect="1" noMove="1" noResize="1" noEditPoints="1" noAdjustHandles="1" noChangeArrowheads="1" noChangeShapeType="1" noTextEdit="1"/>
              </p:cNvSpPr>
              <p:nvPr/>
            </p:nvSpPr>
            <p:spPr bwMode="auto">
              <a:xfrm>
                <a:off x="0" y="834217"/>
                <a:ext cx="3036815" cy="461665"/>
              </a:xfrm>
              <a:prstGeom prst="rect">
                <a:avLst/>
              </a:prstGeom>
              <a:blipFill>
                <a:blip r:embed="rId2"/>
                <a:stretch>
                  <a:fillRect l="-3012" t="-10526" b="-28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 name="Rectangle 1">
            <a:extLst>
              <a:ext uri="{FF2B5EF4-FFF2-40B4-BE49-F238E27FC236}">
                <a16:creationId xmlns:a16="http://schemas.microsoft.com/office/drawing/2014/main" id="{07ADE85A-52F5-41D1-9274-76E4CBB27E64}"/>
              </a:ext>
            </a:extLst>
          </p:cNvPr>
          <p:cNvSpPr/>
          <p:nvPr/>
        </p:nvSpPr>
        <p:spPr>
          <a:xfrm>
            <a:off x="333462" y="1407625"/>
            <a:ext cx="8477075" cy="461665"/>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The potential due to a point charge is given by the equation below. </a:t>
            </a:r>
            <a:endParaRPr kumimoji="0" lang="en-US" sz="1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C0199246-F121-48A4-BC3F-9BDCCDF79C0E}"/>
              </a:ext>
            </a:extLst>
          </p:cNvPr>
          <p:cNvPicPr>
            <a:picLocks noChangeAspect="1"/>
          </p:cNvPicPr>
          <p:nvPr/>
        </p:nvPicPr>
        <p:blipFill>
          <a:blip r:embed="rId3"/>
          <a:stretch>
            <a:fillRect/>
          </a:stretch>
        </p:blipFill>
        <p:spPr>
          <a:xfrm>
            <a:off x="5840099" y="1981033"/>
            <a:ext cx="3067817" cy="1611249"/>
          </a:xfrm>
          <a:prstGeom prst="rect">
            <a:avLst/>
          </a:prstGeom>
        </p:spPr>
      </p:pic>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DEF43FED-7C01-4331-9DBD-25ED52BB22BF}"/>
                  </a:ext>
                </a:extLst>
              </p:cNvPr>
              <p:cNvSpPr/>
              <p:nvPr/>
            </p:nvSpPr>
            <p:spPr>
              <a:xfrm>
                <a:off x="494603" y="2046098"/>
                <a:ext cx="1745606"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2000" b="0" i="1" u="none" strike="noStrike" kern="0" cap="none" spc="0" normalizeH="0" baseline="0" noProof="0">
                              <a:ln>
                                <a:noFill/>
                              </a:ln>
                              <a:solidFill>
                                <a:prstClr val="black"/>
                              </a:solidFill>
                              <a:effectLst/>
                              <a:uLnTx/>
                              <a:uFillTx/>
                              <a:latin typeface="Cambria Math" panose="02040503050406030204" pitchFamily="18" charset="0"/>
                            </a:rPr>
                            <m:t>𝑉</m:t>
                          </m:r>
                        </m:e>
                        <m:sub>
                          <m:r>
                            <a:rPr kumimoji="0" lang="en-US" sz="2000" b="0" i="1" u="none" strike="noStrike" kern="0" cap="none" spc="0" normalizeH="0" baseline="0" noProof="0">
                              <a:ln>
                                <a:noFill/>
                              </a:ln>
                              <a:solidFill>
                                <a:prstClr val="black"/>
                              </a:solidFill>
                              <a:effectLst/>
                              <a:uLnTx/>
                              <a:uFillTx/>
                              <a:latin typeface="Cambria Math" panose="02040503050406030204" pitchFamily="18" charset="0"/>
                            </a:rPr>
                            <m:t>𝑏𝑎</m:t>
                          </m:r>
                        </m:sub>
                      </m:sSub>
                      <m:r>
                        <a:rPr kumimoji="0" lang="en-US" sz="2000" b="0" i="1" u="none" strike="noStrike" kern="0" cap="none" spc="0" normalizeH="0" baseline="0" noProof="0">
                          <a:ln>
                            <a:noFill/>
                          </a:ln>
                          <a:solidFill>
                            <a:prstClr val="black"/>
                          </a:solidFill>
                          <a:effectLst/>
                          <a:uLnTx/>
                          <a:uFillTx/>
                          <a:latin typeface="Cambria Math" panose="02040503050406030204" pitchFamily="18" charset="0"/>
                        </a:rPr>
                        <m:t>=</m:t>
                      </m:r>
                      <m:sSub>
                        <m:sSubPr>
                          <m:ctrlPr>
                            <a:rPr kumimoji="0" lang="en-US" sz="2000" b="0" i="1" u="none" strike="noStrike" kern="0" cap="none" spc="0" normalizeH="0" baseline="0" noProof="0">
                              <a:ln>
                                <a:noFill/>
                              </a:ln>
                              <a:solidFill>
                                <a:prstClr val="black"/>
                              </a:solidFill>
                              <a:effectLst/>
                              <a:uLnTx/>
                              <a:uFillTx/>
                              <a:latin typeface="Cambria Math" panose="02040503050406030204" pitchFamily="18" charset="0"/>
                            </a:rPr>
                          </m:ctrlPr>
                        </m:sSubPr>
                        <m:e>
                          <m:r>
                            <a:rPr kumimoji="0" lang="en-US" sz="2000" b="0" i="1" u="none" strike="noStrike" kern="0" cap="none" spc="0" normalizeH="0" baseline="0" noProof="0">
                              <a:ln>
                                <a:noFill/>
                              </a:ln>
                              <a:solidFill>
                                <a:prstClr val="black"/>
                              </a:solidFill>
                              <a:effectLst/>
                              <a:uLnTx/>
                              <a:uFillTx/>
                              <a:latin typeface="Cambria Math" panose="02040503050406030204" pitchFamily="18" charset="0"/>
                            </a:rPr>
                            <m:t>𝑉</m:t>
                          </m:r>
                        </m:e>
                        <m:sub>
                          <m:r>
                            <a:rPr kumimoji="0" lang="en-US" sz="2000" b="0" i="1" u="none" strike="noStrike" kern="0" cap="none" spc="0" normalizeH="0" baseline="0" noProof="0">
                              <a:ln>
                                <a:noFill/>
                              </a:ln>
                              <a:solidFill>
                                <a:prstClr val="black"/>
                              </a:solidFill>
                              <a:effectLst/>
                              <a:uLnTx/>
                              <a:uFillTx/>
                              <a:latin typeface="Cambria Math" panose="02040503050406030204" pitchFamily="18" charset="0"/>
                            </a:rPr>
                            <m:t>𝑏</m:t>
                          </m:r>
                        </m:sub>
                      </m:sSub>
                      <m:r>
                        <a:rPr kumimoji="0" lang="en-US" sz="2000" b="0" i="0" u="none" strike="noStrike" kern="0" cap="none" spc="0" normalizeH="0" baseline="0" noProof="0" smtClean="0">
                          <a:ln>
                            <a:noFill/>
                          </a:ln>
                          <a:solidFill>
                            <a:prstClr val="black"/>
                          </a:solidFill>
                          <a:effectLst/>
                          <a:uLnTx/>
                          <a:uFillTx/>
                          <a:latin typeface="Cambria Math" panose="02040503050406030204" pitchFamily="18" charset="0"/>
                        </a:rPr>
                        <m:t>−</m:t>
                      </m:r>
                      <m:sSub>
                        <m:sSubPr>
                          <m:ctrlPr>
                            <a:rPr kumimoji="0" lang="en-US" sz="2000" b="0" i="1" u="none" strike="noStrike" kern="0" cap="none" spc="0" normalizeH="0" baseline="0" noProof="0">
                              <a:ln>
                                <a:noFill/>
                              </a:ln>
                              <a:solidFill>
                                <a:prstClr val="black"/>
                              </a:solidFill>
                              <a:effectLst/>
                              <a:uLnTx/>
                              <a:uFillTx/>
                              <a:latin typeface="Cambria Math" panose="02040503050406030204" pitchFamily="18" charset="0"/>
                            </a:rPr>
                          </m:ctrlPr>
                        </m:sSubPr>
                        <m:e>
                          <m:r>
                            <a:rPr kumimoji="0" lang="en-US" sz="2000" b="0" i="1" u="none" strike="noStrike" kern="0" cap="none" spc="0" normalizeH="0" baseline="0" noProof="0">
                              <a:ln>
                                <a:noFill/>
                              </a:ln>
                              <a:solidFill>
                                <a:prstClr val="black"/>
                              </a:solidFill>
                              <a:effectLst/>
                              <a:uLnTx/>
                              <a:uFillTx/>
                              <a:latin typeface="Cambria Math" panose="02040503050406030204" pitchFamily="18" charset="0"/>
                            </a:rPr>
                            <m:t>𝑉</m:t>
                          </m:r>
                        </m:e>
                        <m:sub>
                          <m:r>
                            <a:rPr kumimoji="0" lang="en-US" sz="2000" b="0" i="1" u="none" strike="noStrike" kern="0" cap="none" spc="0" normalizeH="0" baseline="0" noProof="0">
                              <a:ln>
                                <a:noFill/>
                              </a:ln>
                              <a:solidFill>
                                <a:prstClr val="black"/>
                              </a:solidFill>
                              <a:effectLst/>
                              <a:uLnTx/>
                              <a:uFillTx/>
                              <a:latin typeface="Cambria Math" panose="02040503050406030204" pitchFamily="18" charset="0"/>
                            </a:rPr>
                            <m:t>𝑎</m:t>
                          </m:r>
                        </m:sub>
                      </m:sSub>
                    </m:oMath>
                  </m:oMathPara>
                </a14:m>
                <a:endParaRPr kumimoji="0" lang="en-US" sz="1800" b="0" i="0" u="none" strike="noStrike" kern="0" cap="none" spc="0" normalizeH="0" baseline="0" noProof="0" dirty="0">
                  <a:ln>
                    <a:noFill/>
                  </a:ln>
                  <a:solidFill>
                    <a:sysClr val="windowText" lastClr="000000"/>
                  </a:solidFill>
                  <a:effectLst/>
                  <a:uLnTx/>
                  <a:uFillTx/>
                </a:endParaRPr>
              </a:p>
            </p:txBody>
          </p:sp>
        </mc:Choice>
        <mc:Fallback xmlns="">
          <p:sp>
            <p:nvSpPr>
              <p:cNvPr id="4" name="Rectangle 3">
                <a:extLst>
                  <a:ext uri="{FF2B5EF4-FFF2-40B4-BE49-F238E27FC236}">
                    <a16:creationId xmlns:a16="http://schemas.microsoft.com/office/drawing/2014/main" id="{DEF43FED-7C01-4331-9DBD-25ED52BB22BF}"/>
                  </a:ext>
                </a:extLst>
              </p:cNvPr>
              <p:cNvSpPr>
                <a:spLocks noRot="1" noChangeAspect="1" noMove="1" noResize="1" noEditPoints="1" noAdjustHandles="1" noChangeArrowheads="1" noChangeShapeType="1" noTextEdit="1"/>
              </p:cNvSpPr>
              <p:nvPr/>
            </p:nvSpPr>
            <p:spPr>
              <a:xfrm>
                <a:off x="494603" y="2046098"/>
                <a:ext cx="1745606" cy="400110"/>
              </a:xfrm>
              <a:prstGeom prst="rect">
                <a:avLst/>
              </a:prstGeom>
              <a:blipFill>
                <a:blip r:embed="rId4"/>
                <a:stretch>
                  <a:fillRect b="-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8995A40C-437A-42BD-A2CD-CC4E525D7D0C}"/>
                  </a:ext>
                </a:extLst>
              </p:cNvPr>
              <p:cNvSpPr/>
              <p:nvPr/>
            </p:nvSpPr>
            <p:spPr>
              <a:xfrm>
                <a:off x="494603" y="2576870"/>
                <a:ext cx="2853538" cy="661720"/>
              </a:xfrm>
              <a:prstGeom prst="rect">
                <a:avLst/>
              </a:prstGeom>
            </p:spPr>
            <p:txBody>
              <a:bodyPr wrap="none">
                <a:spAutoFit/>
              </a:bodyPr>
              <a:lstStyle/>
              <a:p>
                <a14:m>
                  <m:oMath xmlns:m="http://schemas.openxmlformats.org/officeDocument/2006/math">
                    <m:sSub>
                      <m:sSubPr>
                        <m:ctrlPr>
                          <a:rPr lang="en-US" sz="2000" i="1" kern="0">
                            <a:solidFill>
                              <a:prstClr val="black"/>
                            </a:solidFill>
                            <a:latin typeface="Cambria Math" panose="02040503050406030204" pitchFamily="18" charset="0"/>
                          </a:rPr>
                        </m:ctrlPr>
                      </m:sSubPr>
                      <m:e>
                        <m:r>
                          <a:rPr lang="en-US" sz="2000" i="1" kern="0">
                            <a:solidFill>
                              <a:prstClr val="black"/>
                            </a:solidFill>
                            <a:latin typeface="Cambria Math" panose="02040503050406030204" pitchFamily="18" charset="0"/>
                          </a:rPr>
                          <m:t>𝑉</m:t>
                        </m:r>
                      </m:e>
                      <m:sub>
                        <m:r>
                          <a:rPr lang="en-US" sz="2000" i="1" kern="0">
                            <a:solidFill>
                              <a:prstClr val="black"/>
                            </a:solidFill>
                            <a:latin typeface="Cambria Math" panose="02040503050406030204" pitchFamily="18" charset="0"/>
                          </a:rPr>
                          <m:t>𝑏𝑎</m:t>
                        </m:r>
                      </m:sub>
                    </m:sSub>
                    <m:r>
                      <a:rPr lang="en-US" sz="2000" i="1" smtClean="0">
                        <a:solidFill>
                          <a:prstClr val="black"/>
                        </a:solidFill>
                        <a:latin typeface="Cambria Math" panose="02040503050406030204" pitchFamily="18" charset="0"/>
                        <a:ea typeface="Cambria Math" panose="02040503050406030204" pitchFamily="18" charset="0"/>
                      </a:rPr>
                      <m:t>= </m:t>
                    </m:r>
                    <m:f>
                      <m:fPr>
                        <m:ctrlPr>
                          <a:rPr lang="en-US" sz="2000" i="1">
                            <a:solidFill>
                              <a:prstClr val="black"/>
                            </a:solidFill>
                            <a:latin typeface="Cambria Math" panose="02040503050406030204" pitchFamily="18" charset="0"/>
                            <a:ea typeface="Cambria Math" panose="02040503050406030204" pitchFamily="18" charset="0"/>
                          </a:rPr>
                        </m:ctrlPr>
                      </m:fPr>
                      <m:num>
                        <m:r>
                          <a:rPr lang="en-US" sz="2000" i="1">
                            <a:solidFill>
                              <a:prstClr val="black"/>
                            </a:solidFill>
                            <a:latin typeface="Cambria Math" panose="02040503050406030204" pitchFamily="18" charset="0"/>
                            <a:ea typeface="Cambria Math" panose="02040503050406030204" pitchFamily="18" charset="0"/>
                          </a:rPr>
                          <m:t>1</m:t>
                        </m:r>
                      </m:num>
                      <m:den>
                        <m:r>
                          <a:rPr lang="en-US" sz="2000" i="1">
                            <a:solidFill>
                              <a:prstClr val="black"/>
                            </a:solidFill>
                            <a:latin typeface="Cambria Math" panose="02040503050406030204" pitchFamily="18" charset="0"/>
                            <a:ea typeface="Cambria Math" panose="02040503050406030204" pitchFamily="18" charset="0"/>
                          </a:rPr>
                          <m:t>4</m:t>
                        </m:r>
                        <m:r>
                          <a:rPr lang="en-US" sz="2000" i="1">
                            <a:solidFill>
                              <a:prstClr val="black"/>
                            </a:solidFill>
                            <a:latin typeface="Cambria Math" panose="02040503050406030204" pitchFamily="18" charset="0"/>
                            <a:ea typeface="Cambria Math" panose="02040503050406030204" pitchFamily="18" charset="0"/>
                          </a:rPr>
                          <m:t>𝜋</m:t>
                        </m:r>
                        <m:sSub>
                          <m:sSubPr>
                            <m:ctrlPr>
                              <a:rPr lang="en-US" sz="2000" i="1">
                                <a:solidFill>
                                  <a:prstClr val="black"/>
                                </a:solidFill>
                                <a:latin typeface="Cambria Math" panose="02040503050406030204" pitchFamily="18" charset="0"/>
                                <a:ea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𝜀</m:t>
                            </m:r>
                          </m:e>
                          <m:sub>
                            <m:r>
                              <a:rPr lang="en-US" sz="2000" i="1">
                                <a:solidFill>
                                  <a:prstClr val="black"/>
                                </a:solidFill>
                                <a:latin typeface="Cambria Math" panose="02040503050406030204" pitchFamily="18" charset="0"/>
                                <a:ea typeface="Cambria Math" panose="02040503050406030204" pitchFamily="18" charset="0"/>
                              </a:rPr>
                              <m:t>0</m:t>
                            </m:r>
                          </m:sub>
                        </m:sSub>
                      </m:den>
                    </m:f>
                    <m:f>
                      <m:fPr>
                        <m:ctrlPr>
                          <a:rPr lang="en-US" sz="2000" i="1" dirty="0">
                            <a:solidFill>
                              <a:prstClr val="black"/>
                            </a:solidFill>
                            <a:latin typeface="Cambria Math" panose="02040503050406030204" pitchFamily="18" charset="0"/>
                            <a:ea typeface="Cambria Math" panose="02040503050406030204" pitchFamily="18" charset="0"/>
                          </a:rPr>
                        </m:ctrlPr>
                      </m:fPr>
                      <m:num>
                        <m:r>
                          <a:rPr lang="en-US" sz="2000" i="1" dirty="0" smtClean="0">
                            <a:solidFill>
                              <a:prstClr val="black"/>
                            </a:solidFill>
                            <a:latin typeface="Cambria Math" panose="02040503050406030204" pitchFamily="18" charset="0"/>
                            <a:ea typeface="Cambria Math" panose="02040503050406030204" pitchFamily="18" charset="0"/>
                          </a:rPr>
                          <m:t>𝑞</m:t>
                        </m:r>
                      </m:num>
                      <m:den>
                        <m:sSub>
                          <m:sSubPr>
                            <m:ctrlPr>
                              <a:rPr lang="en-US" sz="2000" i="1" dirty="0" smtClean="0">
                                <a:solidFill>
                                  <a:prstClr val="black"/>
                                </a:solidFill>
                                <a:latin typeface="Cambria Math" panose="02040503050406030204" pitchFamily="18" charset="0"/>
                                <a:ea typeface="Cambria Math" panose="02040503050406030204" pitchFamily="18" charset="0"/>
                              </a:rPr>
                            </m:ctrlPr>
                          </m:sSubPr>
                          <m:e>
                            <m:r>
                              <a:rPr lang="en-US" sz="2000" i="1" dirty="0" smtClean="0">
                                <a:solidFill>
                                  <a:prstClr val="black"/>
                                </a:solidFill>
                                <a:latin typeface="Cambria Math" panose="02040503050406030204" pitchFamily="18" charset="0"/>
                                <a:ea typeface="Cambria Math" panose="02040503050406030204" pitchFamily="18" charset="0"/>
                              </a:rPr>
                              <m:t>𝑟</m:t>
                            </m:r>
                          </m:e>
                          <m:sub>
                            <m:r>
                              <a:rPr lang="en-US" sz="2000" i="1" dirty="0" smtClean="0">
                                <a:solidFill>
                                  <a:prstClr val="black"/>
                                </a:solidFill>
                                <a:latin typeface="Cambria Math" panose="02040503050406030204" pitchFamily="18" charset="0"/>
                                <a:ea typeface="Cambria Math" panose="02040503050406030204" pitchFamily="18" charset="0"/>
                              </a:rPr>
                              <m:t>𝑏</m:t>
                            </m:r>
                          </m:sub>
                        </m:sSub>
                      </m:den>
                    </m:f>
                  </m:oMath>
                </a14:m>
                <a:r>
                  <a:rPr lang="en-US" sz="2400" dirty="0">
                    <a:solidFill>
                      <a:prstClr val="black"/>
                    </a:solidFill>
                    <a:latin typeface="Cambria Math" panose="02040503050406030204" pitchFamily="18" charset="0"/>
                    <a:ea typeface="Cambria Math" panose="02040503050406030204" pitchFamily="18" charset="0"/>
                  </a:rPr>
                  <a:t> </a:t>
                </a:r>
                <a14:m>
                  <m:oMath xmlns:m="http://schemas.openxmlformats.org/officeDocument/2006/math">
                    <m:r>
                      <a:rPr lang="en-US" sz="2400" i="1">
                        <a:solidFill>
                          <a:prstClr val="black"/>
                        </a:solidFill>
                        <a:latin typeface="Cambria Math" panose="02040503050406030204" pitchFamily="18" charset="0"/>
                        <a:ea typeface="Cambria Math" panose="02040503050406030204" pitchFamily="18" charset="0"/>
                      </a:rPr>
                      <m:t>−</m:t>
                    </m:r>
                  </m:oMath>
                </a14:m>
                <a:r>
                  <a:rPr lang="en-US" sz="2400" dirty="0">
                    <a:solidFill>
                      <a:prstClr val="black"/>
                    </a:solidFill>
                    <a:latin typeface="Cambria Math" panose="02040503050406030204" pitchFamily="18" charset="0"/>
                    <a:ea typeface="Cambria Math" panose="02040503050406030204" pitchFamily="18" charset="0"/>
                  </a:rPr>
                  <a:t> </a:t>
                </a:r>
                <a14:m>
                  <m:oMath xmlns:m="http://schemas.openxmlformats.org/officeDocument/2006/math">
                    <m:f>
                      <m:fPr>
                        <m:ctrlPr>
                          <a:rPr lang="en-US" sz="2400" i="1">
                            <a:solidFill>
                              <a:prstClr val="black"/>
                            </a:solidFill>
                            <a:latin typeface="Cambria Math" panose="02040503050406030204" pitchFamily="18" charset="0"/>
                            <a:ea typeface="Cambria Math" panose="02040503050406030204" pitchFamily="18" charset="0"/>
                          </a:rPr>
                        </m:ctrlPr>
                      </m:fPr>
                      <m:num>
                        <m:r>
                          <a:rPr lang="en-US" sz="2400" i="1">
                            <a:solidFill>
                              <a:prstClr val="black"/>
                            </a:solidFill>
                            <a:latin typeface="Cambria Math" panose="02040503050406030204" pitchFamily="18" charset="0"/>
                            <a:ea typeface="Cambria Math" panose="02040503050406030204" pitchFamily="18" charset="0"/>
                          </a:rPr>
                          <m:t>1</m:t>
                        </m:r>
                      </m:num>
                      <m:den>
                        <m:r>
                          <a:rPr lang="en-US" sz="2400" i="1">
                            <a:solidFill>
                              <a:prstClr val="black"/>
                            </a:solidFill>
                            <a:latin typeface="Cambria Math" panose="02040503050406030204" pitchFamily="18" charset="0"/>
                            <a:ea typeface="Cambria Math" panose="02040503050406030204" pitchFamily="18" charset="0"/>
                          </a:rPr>
                          <m:t>4</m:t>
                        </m:r>
                        <m:r>
                          <a:rPr lang="en-US" sz="2400" i="1">
                            <a:solidFill>
                              <a:prstClr val="black"/>
                            </a:solidFill>
                            <a:latin typeface="Cambria Math" panose="02040503050406030204" pitchFamily="18" charset="0"/>
                            <a:ea typeface="Cambria Math" panose="02040503050406030204" pitchFamily="18" charset="0"/>
                          </a:rPr>
                          <m:t>𝜋</m:t>
                        </m:r>
                        <m:sSub>
                          <m:sSubPr>
                            <m:ctrlPr>
                              <a:rPr lang="en-US" sz="2400" i="1">
                                <a:solidFill>
                                  <a:prstClr val="black"/>
                                </a:solidFill>
                                <a:latin typeface="Cambria Math" panose="02040503050406030204" pitchFamily="18" charset="0"/>
                                <a:ea typeface="Cambria Math" panose="02040503050406030204" pitchFamily="18" charset="0"/>
                              </a:rPr>
                            </m:ctrlPr>
                          </m:sSubPr>
                          <m:e>
                            <m:r>
                              <a:rPr lang="en-US" sz="2400" i="1">
                                <a:solidFill>
                                  <a:prstClr val="black"/>
                                </a:solidFill>
                                <a:latin typeface="Cambria Math" panose="02040503050406030204" pitchFamily="18" charset="0"/>
                                <a:ea typeface="Cambria Math" panose="02040503050406030204" pitchFamily="18" charset="0"/>
                              </a:rPr>
                              <m:t>𝜀</m:t>
                            </m:r>
                          </m:e>
                          <m:sub>
                            <m:r>
                              <a:rPr lang="en-US" sz="2400" i="1">
                                <a:solidFill>
                                  <a:prstClr val="black"/>
                                </a:solidFill>
                                <a:latin typeface="Cambria Math" panose="02040503050406030204" pitchFamily="18" charset="0"/>
                                <a:ea typeface="Cambria Math" panose="02040503050406030204" pitchFamily="18" charset="0"/>
                              </a:rPr>
                              <m:t>0</m:t>
                            </m:r>
                          </m:sub>
                        </m:sSub>
                      </m:den>
                    </m:f>
                    <m:f>
                      <m:fPr>
                        <m:ctrlPr>
                          <a:rPr lang="en-US" sz="2400" i="1" dirty="0">
                            <a:solidFill>
                              <a:prstClr val="black"/>
                            </a:solidFill>
                            <a:latin typeface="Cambria Math" panose="02040503050406030204" pitchFamily="18" charset="0"/>
                            <a:ea typeface="Cambria Math" panose="02040503050406030204" pitchFamily="18" charset="0"/>
                          </a:rPr>
                        </m:ctrlPr>
                      </m:fPr>
                      <m:num>
                        <m:r>
                          <a:rPr lang="en-US" sz="2400" i="1" dirty="0">
                            <a:solidFill>
                              <a:prstClr val="black"/>
                            </a:solidFill>
                            <a:latin typeface="Cambria Math" panose="02040503050406030204" pitchFamily="18" charset="0"/>
                            <a:ea typeface="Cambria Math" panose="02040503050406030204" pitchFamily="18" charset="0"/>
                          </a:rPr>
                          <m:t>𝑞</m:t>
                        </m:r>
                      </m:num>
                      <m:den>
                        <m:sSub>
                          <m:sSubPr>
                            <m:ctrlPr>
                              <a:rPr lang="en-US" sz="2400" i="1" dirty="0">
                                <a:solidFill>
                                  <a:prstClr val="black"/>
                                </a:solidFill>
                                <a:latin typeface="Cambria Math" panose="02040503050406030204" pitchFamily="18" charset="0"/>
                                <a:ea typeface="Cambria Math" panose="02040503050406030204" pitchFamily="18" charset="0"/>
                              </a:rPr>
                            </m:ctrlPr>
                          </m:sSubPr>
                          <m:e>
                            <m:r>
                              <a:rPr lang="en-US" sz="2400" i="1" dirty="0">
                                <a:solidFill>
                                  <a:prstClr val="black"/>
                                </a:solidFill>
                                <a:latin typeface="Cambria Math" panose="02040503050406030204" pitchFamily="18" charset="0"/>
                                <a:ea typeface="Cambria Math" panose="02040503050406030204" pitchFamily="18" charset="0"/>
                              </a:rPr>
                              <m:t>𝑟</m:t>
                            </m:r>
                          </m:e>
                          <m:sub>
                            <m:r>
                              <a:rPr lang="en-US" sz="2400" i="1" dirty="0" smtClean="0">
                                <a:solidFill>
                                  <a:prstClr val="black"/>
                                </a:solidFill>
                                <a:latin typeface="Cambria Math" panose="02040503050406030204" pitchFamily="18" charset="0"/>
                                <a:ea typeface="Cambria Math" panose="02040503050406030204" pitchFamily="18" charset="0"/>
                              </a:rPr>
                              <m:t>𝑎</m:t>
                            </m:r>
                          </m:sub>
                        </m:sSub>
                      </m:den>
                    </m:f>
                  </m:oMath>
                </a14:m>
                <a:r>
                  <a:rPr lang="en-US" dirty="0">
                    <a:solidFill>
                      <a:prstClr val="black"/>
                    </a:solidFill>
                    <a:latin typeface="Gill Sans MT" panose="020B0502020104020203"/>
                  </a:rPr>
                  <a:t> </a:t>
                </a:r>
              </a:p>
            </p:txBody>
          </p:sp>
        </mc:Choice>
        <mc:Fallback xmlns="">
          <p:sp>
            <p:nvSpPr>
              <p:cNvPr id="22" name="Rectangle 21">
                <a:extLst>
                  <a:ext uri="{FF2B5EF4-FFF2-40B4-BE49-F238E27FC236}">
                    <a16:creationId xmlns:a16="http://schemas.microsoft.com/office/drawing/2014/main" id="{8995A40C-437A-42BD-A2CD-CC4E525D7D0C}"/>
                  </a:ext>
                </a:extLst>
              </p:cNvPr>
              <p:cNvSpPr>
                <a:spLocks noRot="1" noChangeAspect="1" noMove="1" noResize="1" noEditPoints="1" noAdjustHandles="1" noChangeArrowheads="1" noChangeShapeType="1" noTextEdit="1"/>
              </p:cNvSpPr>
              <p:nvPr/>
            </p:nvSpPr>
            <p:spPr>
              <a:xfrm>
                <a:off x="494603" y="2576870"/>
                <a:ext cx="2853538" cy="6617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680EA545-E9CF-4035-9CE8-71B89C587E9F}"/>
                  </a:ext>
                </a:extLst>
              </p:cNvPr>
              <p:cNvSpPr/>
              <p:nvPr/>
            </p:nvSpPr>
            <p:spPr>
              <a:xfrm>
                <a:off x="494603" y="3239359"/>
                <a:ext cx="2555379" cy="783869"/>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sSub>
                        <m:sSubPr>
                          <m:ctrlPr>
                            <a:rPr lang="en-US" sz="2000" i="1" kern="0" smtClean="0">
                              <a:solidFill>
                                <a:prstClr val="black"/>
                              </a:solidFill>
                              <a:latin typeface="Cambria Math" panose="02040503050406030204" pitchFamily="18" charset="0"/>
                            </a:rPr>
                          </m:ctrlPr>
                        </m:sSubPr>
                        <m:e>
                          <m:r>
                            <a:rPr lang="en-US" sz="2000" i="1" kern="0">
                              <a:solidFill>
                                <a:prstClr val="black"/>
                              </a:solidFill>
                              <a:latin typeface="Cambria Math" panose="02040503050406030204" pitchFamily="18" charset="0"/>
                            </a:rPr>
                            <m:t>𝑉</m:t>
                          </m:r>
                        </m:e>
                        <m:sub>
                          <m:r>
                            <a:rPr lang="en-US" sz="2000" i="1" kern="0">
                              <a:solidFill>
                                <a:prstClr val="black"/>
                              </a:solidFill>
                              <a:latin typeface="Cambria Math" panose="02040503050406030204" pitchFamily="18" charset="0"/>
                            </a:rPr>
                            <m:t>𝑏𝑎</m:t>
                          </m:r>
                        </m:sub>
                      </m:sSub>
                      <m:r>
                        <a:rPr lang="en-US" sz="2000" b="0" i="1" kern="0" smtClean="0">
                          <a:solidFill>
                            <a:prstClr val="black"/>
                          </a:solidFill>
                          <a:latin typeface="Cambria Math" panose="02040503050406030204" pitchFamily="18" charset="0"/>
                        </a:rPr>
                        <m:t>=</m:t>
                      </m:r>
                      <m:f>
                        <m:fPr>
                          <m:ctrlPr>
                            <a:rPr lang="en-US" sz="2000" i="1">
                              <a:solidFill>
                                <a:prstClr val="black"/>
                              </a:solidFill>
                              <a:latin typeface="Cambria Math" panose="02040503050406030204" pitchFamily="18" charset="0"/>
                              <a:ea typeface="Cambria Math" panose="02040503050406030204" pitchFamily="18" charset="0"/>
                            </a:rPr>
                          </m:ctrlPr>
                        </m:fPr>
                        <m:num>
                          <m:r>
                            <a:rPr lang="en-US" sz="2000" i="1">
                              <a:solidFill>
                                <a:prstClr val="black"/>
                              </a:solidFill>
                              <a:latin typeface="Cambria Math" panose="02040503050406030204" pitchFamily="18" charset="0"/>
                              <a:ea typeface="Cambria Math" panose="02040503050406030204" pitchFamily="18" charset="0"/>
                            </a:rPr>
                            <m:t>𝑞</m:t>
                          </m:r>
                        </m:num>
                        <m:den>
                          <m:r>
                            <a:rPr lang="en-US" sz="2000" i="1">
                              <a:solidFill>
                                <a:prstClr val="black"/>
                              </a:solidFill>
                              <a:latin typeface="Cambria Math" panose="02040503050406030204" pitchFamily="18" charset="0"/>
                              <a:ea typeface="Cambria Math" panose="02040503050406030204" pitchFamily="18" charset="0"/>
                            </a:rPr>
                            <m:t>4</m:t>
                          </m:r>
                          <m:r>
                            <a:rPr lang="en-US" sz="2000" i="1">
                              <a:solidFill>
                                <a:prstClr val="black"/>
                              </a:solidFill>
                              <a:latin typeface="Cambria Math" panose="02040503050406030204" pitchFamily="18" charset="0"/>
                              <a:ea typeface="Cambria Math" panose="02040503050406030204" pitchFamily="18" charset="0"/>
                            </a:rPr>
                            <m:t>𝜋</m:t>
                          </m:r>
                          <m:sSub>
                            <m:sSubPr>
                              <m:ctrlPr>
                                <a:rPr lang="en-US" sz="2000" i="1">
                                  <a:solidFill>
                                    <a:prstClr val="black"/>
                                  </a:solidFill>
                                  <a:latin typeface="Cambria Math" panose="02040503050406030204" pitchFamily="18" charset="0"/>
                                  <a:ea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𝜀</m:t>
                              </m:r>
                            </m:e>
                            <m:sub>
                              <m:r>
                                <a:rPr lang="en-US" sz="2000" i="1">
                                  <a:solidFill>
                                    <a:prstClr val="black"/>
                                  </a:solidFill>
                                  <a:latin typeface="Cambria Math" panose="02040503050406030204" pitchFamily="18" charset="0"/>
                                  <a:ea typeface="Cambria Math" panose="02040503050406030204" pitchFamily="18" charset="0"/>
                                </a:rPr>
                                <m:t>0</m:t>
                              </m:r>
                            </m:sub>
                          </m:sSub>
                        </m:den>
                      </m:f>
                      <m:d>
                        <m:dPr>
                          <m:ctrlPr>
                            <a:rPr lang="en-US" sz="2000" i="1">
                              <a:solidFill>
                                <a:prstClr val="black"/>
                              </a:solidFill>
                              <a:latin typeface="Cambria Math" panose="02040503050406030204" pitchFamily="18" charset="0"/>
                              <a:ea typeface="Cambria Math" panose="02040503050406030204" pitchFamily="18" charset="0"/>
                            </a:rPr>
                          </m:ctrlPr>
                        </m:dPr>
                        <m:e>
                          <m:f>
                            <m:fPr>
                              <m:ctrlPr>
                                <a:rPr lang="en-US" sz="2000" i="1">
                                  <a:solidFill>
                                    <a:prstClr val="black"/>
                                  </a:solidFill>
                                  <a:latin typeface="Cambria Math" panose="02040503050406030204" pitchFamily="18" charset="0"/>
                                  <a:ea typeface="Cambria Math" panose="02040503050406030204" pitchFamily="18" charset="0"/>
                                </a:rPr>
                              </m:ctrlPr>
                            </m:fPr>
                            <m:num>
                              <m:r>
                                <a:rPr lang="en-US" sz="2000" i="1">
                                  <a:solidFill>
                                    <a:prstClr val="black"/>
                                  </a:solidFill>
                                  <a:latin typeface="Cambria Math" panose="02040503050406030204" pitchFamily="18" charset="0"/>
                                  <a:ea typeface="Cambria Math" panose="02040503050406030204" pitchFamily="18" charset="0"/>
                                </a:rPr>
                                <m:t>1</m:t>
                              </m:r>
                            </m:num>
                            <m:den>
                              <m:sSub>
                                <m:sSubPr>
                                  <m:ctrlPr>
                                    <a:rPr lang="en-US" sz="2000" i="1">
                                      <a:solidFill>
                                        <a:prstClr val="black"/>
                                      </a:solidFill>
                                      <a:latin typeface="Cambria Math" panose="02040503050406030204" pitchFamily="18" charset="0"/>
                                      <a:ea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𝑟</m:t>
                                  </m:r>
                                </m:e>
                                <m:sub>
                                  <m:r>
                                    <a:rPr lang="en-US" sz="2000" i="1">
                                      <a:solidFill>
                                        <a:prstClr val="black"/>
                                      </a:solidFill>
                                      <a:latin typeface="Cambria Math" panose="02040503050406030204" pitchFamily="18" charset="0"/>
                                      <a:ea typeface="Cambria Math" panose="02040503050406030204" pitchFamily="18" charset="0"/>
                                    </a:rPr>
                                    <m:t>𝑏</m:t>
                                  </m:r>
                                </m:sub>
                              </m:sSub>
                            </m:den>
                          </m:f>
                          <m:r>
                            <a:rPr lang="en-US" sz="2000" i="1">
                              <a:solidFill>
                                <a:prstClr val="black"/>
                              </a:solidFill>
                              <a:latin typeface="Cambria Math" panose="02040503050406030204" pitchFamily="18" charset="0"/>
                              <a:ea typeface="Cambria Math" panose="02040503050406030204" pitchFamily="18" charset="0"/>
                            </a:rPr>
                            <m:t>−</m:t>
                          </m:r>
                          <m:f>
                            <m:fPr>
                              <m:ctrlPr>
                                <a:rPr lang="en-US" sz="2000" i="1">
                                  <a:solidFill>
                                    <a:prstClr val="black"/>
                                  </a:solidFill>
                                  <a:latin typeface="Cambria Math" panose="02040503050406030204" pitchFamily="18" charset="0"/>
                                  <a:ea typeface="Cambria Math" panose="02040503050406030204" pitchFamily="18" charset="0"/>
                                </a:rPr>
                              </m:ctrlPr>
                            </m:fPr>
                            <m:num>
                              <m:r>
                                <a:rPr lang="en-US" sz="2000" i="1">
                                  <a:solidFill>
                                    <a:prstClr val="black"/>
                                  </a:solidFill>
                                  <a:latin typeface="Cambria Math" panose="02040503050406030204" pitchFamily="18" charset="0"/>
                                  <a:ea typeface="Cambria Math" panose="02040503050406030204" pitchFamily="18" charset="0"/>
                                </a:rPr>
                                <m:t>1</m:t>
                              </m:r>
                            </m:num>
                            <m:den>
                              <m:sSub>
                                <m:sSubPr>
                                  <m:ctrlPr>
                                    <a:rPr lang="en-US" sz="2000" i="1">
                                      <a:solidFill>
                                        <a:prstClr val="black"/>
                                      </a:solidFill>
                                      <a:latin typeface="Cambria Math" panose="02040503050406030204" pitchFamily="18" charset="0"/>
                                      <a:ea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𝑟</m:t>
                                  </m:r>
                                </m:e>
                                <m:sub>
                                  <m:r>
                                    <a:rPr lang="en-US" sz="2000" i="1">
                                      <a:solidFill>
                                        <a:prstClr val="black"/>
                                      </a:solidFill>
                                      <a:latin typeface="Cambria Math" panose="02040503050406030204" pitchFamily="18" charset="0"/>
                                      <a:ea typeface="Cambria Math" panose="02040503050406030204" pitchFamily="18" charset="0"/>
                                    </a:rPr>
                                    <m:t>𝑎</m:t>
                                  </m:r>
                                </m:sub>
                              </m:sSub>
                            </m:den>
                          </m:f>
                        </m:e>
                      </m:d>
                    </m:oMath>
                  </m:oMathPara>
                </a14:m>
                <a:endParaRPr lang="en-US" sz="2400" dirty="0">
                  <a:solidFill>
                    <a:prstClr val="black"/>
                  </a:solidFill>
                  <a:latin typeface="Cambria Math" panose="02040503050406030204" pitchFamily="18" charset="0"/>
                  <a:ea typeface="Cambria Math" panose="02040503050406030204" pitchFamily="18" charset="0"/>
                </a:endParaRPr>
              </a:p>
            </p:txBody>
          </p:sp>
        </mc:Choice>
        <mc:Fallback xmlns="">
          <p:sp>
            <p:nvSpPr>
              <p:cNvPr id="5" name="Rectangle 4">
                <a:extLst>
                  <a:ext uri="{FF2B5EF4-FFF2-40B4-BE49-F238E27FC236}">
                    <a16:creationId xmlns:a16="http://schemas.microsoft.com/office/drawing/2014/main" id="{680EA545-E9CF-4035-9CE8-71B89C587E9F}"/>
                  </a:ext>
                </a:extLst>
              </p:cNvPr>
              <p:cNvSpPr>
                <a:spLocks noRot="1" noChangeAspect="1" noMove="1" noResize="1" noEditPoints="1" noAdjustHandles="1" noChangeArrowheads="1" noChangeShapeType="1" noTextEdit="1"/>
              </p:cNvSpPr>
              <p:nvPr/>
            </p:nvSpPr>
            <p:spPr>
              <a:xfrm>
                <a:off x="494603" y="3239359"/>
                <a:ext cx="2555379" cy="78386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9A722DEE-9A0A-43A7-93F7-267C64077B64}"/>
                  </a:ext>
                </a:extLst>
              </p:cNvPr>
              <p:cNvSpPr/>
              <p:nvPr/>
            </p:nvSpPr>
            <p:spPr>
              <a:xfrm>
                <a:off x="494603" y="4218172"/>
                <a:ext cx="7263848" cy="552972"/>
              </a:xfrm>
              <a:prstGeom prst="rect">
                <a:avLst/>
              </a:prstGeom>
            </p:spPr>
            <p:txBody>
              <a:bodyPr wrap="none">
                <a:spAutoFit/>
              </a:bodyPr>
              <a:lstStyle/>
              <a:p>
                <a14:m>
                  <m:oMath xmlns:m="http://schemas.openxmlformats.org/officeDocument/2006/math">
                    <m:sSub>
                      <m:sSubPr>
                        <m:ctrlPr>
                          <a:rPr lang="en-US" sz="2000" i="1" kern="0">
                            <a:solidFill>
                              <a:prstClr val="black"/>
                            </a:solidFill>
                            <a:latin typeface="Cambria Math" panose="02040503050406030204" pitchFamily="18" charset="0"/>
                          </a:rPr>
                        </m:ctrlPr>
                      </m:sSubPr>
                      <m:e>
                        <m:r>
                          <a:rPr lang="en-US" sz="2000" i="1" kern="0">
                            <a:solidFill>
                              <a:prstClr val="black"/>
                            </a:solidFill>
                            <a:latin typeface="Cambria Math" panose="02040503050406030204" pitchFamily="18" charset="0"/>
                          </a:rPr>
                          <m:t>𝑉</m:t>
                        </m:r>
                      </m:e>
                      <m:sub>
                        <m:r>
                          <a:rPr lang="en-US" sz="2000" i="1" kern="0">
                            <a:solidFill>
                              <a:prstClr val="black"/>
                            </a:solidFill>
                            <a:latin typeface="Cambria Math" panose="02040503050406030204" pitchFamily="18" charset="0"/>
                          </a:rPr>
                          <m:t>𝑏𝑎</m:t>
                        </m:r>
                      </m:sub>
                    </m:sSub>
                    <m:r>
                      <a:rPr lang="en-US" sz="2000" i="1" smtClean="0">
                        <a:solidFill>
                          <a:prstClr val="black"/>
                        </a:solidFill>
                        <a:latin typeface="Cambria Math" panose="02040503050406030204" pitchFamily="18" charset="0"/>
                        <a:ea typeface="Cambria Math" panose="02040503050406030204" pitchFamily="18" charset="0"/>
                      </a:rPr>
                      <m:t>= 8.988 </m:t>
                    </m:r>
                    <m:r>
                      <a:rPr lang="en-US" sz="2000" i="1">
                        <a:solidFill>
                          <a:prstClr val="black"/>
                        </a:solidFill>
                        <a:latin typeface="Cambria Math" panose="02040503050406030204" pitchFamily="18" charset="0"/>
                        <a:ea typeface="Cambria Math" panose="02040503050406030204" pitchFamily="18" charset="0"/>
                        <a:sym typeface="Symbol" panose="05050102010706020507" pitchFamily="18" charset="2"/>
                      </a:rPr>
                      <m:t></m:t>
                    </m:r>
                    <m:sSup>
                      <m:sSupPr>
                        <m:ctrlPr>
                          <a:rPr lang="en-US" sz="2000" i="1">
                            <a:solidFill>
                              <a:prstClr val="black"/>
                            </a:solidFill>
                            <a:latin typeface="Cambria Math" panose="02040503050406030204" pitchFamily="18" charset="0"/>
                            <a:ea typeface="Cambria Math" panose="02040503050406030204" pitchFamily="18" charset="0"/>
                            <a:sym typeface="Symbol" panose="05050102010706020507" pitchFamily="18" charset="2"/>
                          </a:rPr>
                        </m:ctrlPr>
                      </m:sSupPr>
                      <m:e>
                        <m:r>
                          <a:rPr lang="en-US" sz="2000" i="1">
                            <a:solidFill>
                              <a:prstClr val="black"/>
                            </a:solidFill>
                            <a:latin typeface="Cambria Math" panose="02040503050406030204" pitchFamily="18" charset="0"/>
                            <a:ea typeface="Cambria Math" panose="02040503050406030204" pitchFamily="18" charset="0"/>
                            <a:sym typeface="Symbol" panose="05050102010706020507" pitchFamily="18" charset="2"/>
                          </a:rPr>
                          <m:t>10</m:t>
                        </m:r>
                      </m:e>
                      <m:sup>
                        <m:r>
                          <a:rPr lang="en-US" sz="2000" i="1">
                            <a:solidFill>
                              <a:prstClr val="black"/>
                            </a:solidFill>
                            <a:latin typeface="Cambria Math" panose="02040503050406030204" pitchFamily="18" charset="0"/>
                            <a:ea typeface="Cambria Math" panose="02040503050406030204" pitchFamily="18" charset="0"/>
                            <a:sym typeface="Symbol" panose="05050102010706020507" pitchFamily="18" charset="2"/>
                          </a:rPr>
                          <m:t>9</m:t>
                        </m:r>
                      </m:sup>
                    </m:sSup>
                    <m:r>
                      <m:rPr>
                        <m:nor/>
                      </m:rPr>
                      <a:rPr lang="en-US" sz="2000" dirty="0">
                        <a:solidFill>
                          <a:prstClr val="black"/>
                        </a:solidFill>
                        <a:latin typeface="Cambria Math" panose="02040503050406030204" pitchFamily="18" charset="0"/>
                        <a:ea typeface="Cambria Math" panose="02040503050406030204" pitchFamily="18" charset="0"/>
                      </a:rPr>
                      <m:t> </m:t>
                    </m:r>
                    <m:r>
                      <m:rPr>
                        <m:nor/>
                      </m:rPr>
                      <a:rPr lang="en-US" sz="2000" dirty="0">
                        <a:solidFill>
                          <a:prstClr val="black"/>
                        </a:solidFill>
                        <a:latin typeface="Cambria Math" panose="02040503050406030204" pitchFamily="18" charset="0"/>
                        <a:ea typeface="Cambria Math" panose="02040503050406030204" pitchFamily="18" charset="0"/>
                      </a:rPr>
                      <m:t>N</m:t>
                    </m:r>
                    <m:r>
                      <m:rPr>
                        <m:nor/>
                      </m:rPr>
                      <a:rPr lang="en-US" sz="2000" dirty="0">
                        <a:solidFill>
                          <a:prstClr val="black"/>
                        </a:solidFill>
                        <a:latin typeface="Cambria Math" panose="02040503050406030204" pitchFamily="18" charset="0"/>
                        <a:ea typeface="Cambria Math" panose="02040503050406030204" pitchFamily="18" charset="0"/>
                      </a:rPr>
                      <m:t>.</m:t>
                    </m:r>
                    <m:r>
                      <m:rPr>
                        <m:nor/>
                      </m:rPr>
                      <a:rPr lang="en-US" sz="2000" dirty="0">
                        <a:solidFill>
                          <a:prstClr val="black"/>
                        </a:solidFill>
                        <a:latin typeface="Cambria Math" panose="02040503050406030204" pitchFamily="18" charset="0"/>
                        <a:ea typeface="Cambria Math" panose="02040503050406030204" pitchFamily="18" charset="0"/>
                      </a:rPr>
                      <m:t>m</m:t>
                    </m:r>
                    <m:r>
                      <m:rPr>
                        <m:nor/>
                      </m:rPr>
                      <a:rPr lang="en-US" sz="2000" baseline="30000" dirty="0">
                        <a:solidFill>
                          <a:prstClr val="black"/>
                        </a:solidFill>
                        <a:latin typeface="Cambria Math" panose="02040503050406030204" pitchFamily="18" charset="0"/>
                        <a:ea typeface="Cambria Math" panose="02040503050406030204" pitchFamily="18" charset="0"/>
                      </a:rPr>
                      <m:t>2</m:t>
                    </m:r>
                    <m:r>
                      <m:rPr>
                        <m:nor/>
                      </m:rPr>
                      <a:rPr lang="en-US" sz="2000" dirty="0">
                        <a:solidFill>
                          <a:prstClr val="black"/>
                        </a:solidFill>
                        <a:latin typeface="Cambria Math" panose="02040503050406030204" pitchFamily="18" charset="0"/>
                        <a:ea typeface="Cambria Math" panose="02040503050406030204" pitchFamily="18" charset="0"/>
                      </a:rPr>
                      <m:t>.</m:t>
                    </m:r>
                    <m:r>
                      <m:rPr>
                        <m:nor/>
                      </m:rPr>
                      <a:rPr lang="en-US" sz="2000" dirty="0">
                        <a:solidFill>
                          <a:prstClr val="black"/>
                        </a:solidFill>
                        <a:latin typeface="Cambria Math" panose="02040503050406030204" pitchFamily="18" charset="0"/>
                        <a:ea typeface="Cambria Math" panose="02040503050406030204" pitchFamily="18" charset="0"/>
                      </a:rPr>
                      <m:t>C</m:t>
                    </m:r>
                    <m:r>
                      <m:rPr>
                        <m:nor/>
                      </m:rPr>
                      <a:rPr lang="en-US" sz="2000" baseline="30000" dirty="0">
                        <a:solidFill>
                          <a:prstClr val="black"/>
                        </a:solidFill>
                        <a:latin typeface="Cambria Math" panose="02040503050406030204" pitchFamily="18" charset="0"/>
                        <a:ea typeface="Cambria Math" panose="02040503050406030204" pitchFamily="18" charset="0"/>
                      </a:rPr>
                      <m:t>−</m:t>
                    </m:r>
                    <m:r>
                      <a:rPr lang="en-US" sz="2000" i="1" baseline="30000" dirty="0">
                        <a:solidFill>
                          <a:prstClr val="black"/>
                        </a:solidFill>
                        <a:latin typeface="Cambria Math" panose="02040503050406030204" pitchFamily="18" charset="0"/>
                        <a:ea typeface="Cambria Math" panose="02040503050406030204" pitchFamily="18" charset="0"/>
                      </a:rPr>
                      <m:t>2</m:t>
                    </m:r>
                  </m:oMath>
                </a14:m>
                <a:r>
                  <a:rPr lang="en-US" sz="2000" dirty="0">
                    <a:solidFill>
                      <a:prstClr val="black"/>
                    </a:solidFill>
                    <a:latin typeface="Gill Sans MT" panose="020B0502020104020203"/>
                  </a:rPr>
                  <a:t> </a:t>
                </a:r>
                <a:r>
                  <a:rPr lang="en-US" sz="2000" dirty="0">
                    <a:solidFill>
                      <a:prstClr val="black"/>
                    </a:solidFill>
                    <a:latin typeface="Gill Sans MT" panose="020B0502020104020203"/>
                    <a:sym typeface="Symbol" panose="05050102010706020507" pitchFamily="18" charset="2"/>
                  </a:rPr>
                  <a:t></a:t>
                </a:r>
                <a14:m>
                  <m:oMath xmlns:m="http://schemas.openxmlformats.org/officeDocument/2006/math">
                    <m:d>
                      <m:dPr>
                        <m:ctrlPr>
                          <a:rPr lang="en-US" sz="2000" i="1" dirty="0" smtClean="0">
                            <a:solidFill>
                              <a:prstClr val="black"/>
                            </a:solidFill>
                            <a:latin typeface="Cambria Math" panose="02040503050406030204" pitchFamily="18" charset="0"/>
                            <a:sym typeface="Symbol" panose="05050102010706020507" pitchFamily="18" charset="2"/>
                          </a:rPr>
                        </m:ctrlPr>
                      </m:dPr>
                      <m:e>
                        <m:r>
                          <a:rPr lang="en-US" sz="2000" i="1" dirty="0" smtClean="0">
                            <a:solidFill>
                              <a:prstClr val="black"/>
                            </a:solidFill>
                            <a:latin typeface="Cambria Math" panose="02040503050406030204" pitchFamily="18" charset="0"/>
                            <a:sym typeface="Symbol" panose="05050102010706020507" pitchFamily="18" charset="2"/>
                          </a:rPr>
                          <m:t>−3.8</m:t>
                        </m:r>
                        <m:r>
                          <a:rPr lang="en-US" sz="2000" i="1">
                            <a:solidFill>
                              <a:prstClr val="black"/>
                            </a:solidFill>
                            <a:latin typeface="Cambria Math" panose="02040503050406030204" pitchFamily="18" charset="0"/>
                            <a:ea typeface="Cambria Math" panose="02040503050406030204" pitchFamily="18" charset="0"/>
                          </a:rPr>
                          <m:t> </m:t>
                        </m:r>
                        <m:r>
                          <a:rPr lang="en-US" sz="2000" i="1">
                            <a:solidFill>
                              <a:prstClr val="black"/>
                            </a:solidFill>
                            <a:latin typeface="Cambria Math" panose="02040503050406030204" pitchFamily="18" charset="0"/>
                            <a:ea typeface="Cambria Math" panose="02040503050406030204" pitchFamily="18" charset="0"/>
                            <a:sym typeface="Symbol" panose="05050102010706020507" pitchFamily="18" charset="2"/>
                          </a:rPr>
                          <m:t></m:t>
                        </m:r>
                        <m:sSup>
                          <m:sSupPr>
                            <m:ctrlPr>
                              <a:rPr lang="en-US" sz="2000" i="1">
                                <a:solidFill>
                                  <a:prstClr val="black"/>
                                </a:solidFill>
                                <a:latin typeface="Cambria Math" panose="02040503050406030204" pitchFamily="18" charset="0"/>
                                <a:ea typeface="Cambria Math" panose="02040503050406030204" pitchFamily="18" charset="0"/>
                                <a:sym typeface="Symbol" panose="05050102010706020507" pitchFamily="18" charset="2"/>
                              </a:rPr>
                            </m:ctrlPr>
                          </m:sSupPr>
                          <m:e>
                            <m:r>
                              <a:rPr lang="en-US" sz="2000" i="1">
                                <a:solidFill>
                                  <a:prstClr val="black"/>
                                </a:solidFill>
                                <a:latin typeface="Cambria Math" panose="02040503050406030204" pitchFamily="18" charset="0"/>
                                <a:ea typeface="Cambria Math" panose="02040503050406030204" pitchFamily="18" charset="0"/>
                                <a:sym typeface="Symbol" panose="05050102010706020507" pitchFamily="18" charset="2"/>
                              </a:rPr>
                              <m:t>10</m:t>
                            </m:r>
                          </m:e>
                          <m:sup>
                            <m:r>
                              <a:rPr lang="en-US" sz="2000" i="1" smtClean="0">
                                <a:solidFill>
                                  <a:prstClr val="black"/>
                                </a:solidFill>
                                <a:latin typeface="Cambria Math" panose="02040503050406030204" pitchFamily="18" charset="0"/>
                                <a:ea typeface="Cambria Math" panose="02040503050406030204" pitchFamily="18" charset="0"/>
                                <a:sym typeface="Symbol" panose="05050102010706020507" pitchFamily="18" charset="2"/>
                              </a:rPr>
                              <m:t>−6</m:t>
                            </m:r>
                          </m:sup>
                        </m:sSup>
                        <m:r>
                          <m:rPr>
                            <m:nor/>
                          </m:rPr>
                          <a:rPr lang="en-US" sz="2000" dirty="0">
                            <a:solidFill>
                              <a:prstClr val="black"/>
                            </a:solidFill>
                            <a:latin typeface="Cambria Math" panose="02040503050406030204" pitchFamily="18" charset="0"/>
                            <a:ea typeface="Cambria Math" panose="02040503050406030204" pitchFamily="18" charset="0"/>
                          </a:rPr>
                          <m:t> </m:t>
                        </m:r>
                        <m:r>
                          <m:rPr>
                            <m:nor/>
                          </m:rPr>
                          <a:rPr lang="en-US" sz="2000" dirty="0">
                            <a:solidFill>
                              <a:prstClr val="black"/>
                            </a:solidFill>
                            <a:latin typeface="Cambria Math" panose="02040503050406030204" pitchFamily="18" charset="0"/>
                            <a:ea typeface="Cambria Math" panose="02040503050406030204" pitchFamily="18" charset="0"/>
                          </a:rPr>
                          <m:t>C</m:t>
                        </m:r>
                      </m:e>
                    </m:d>
                  </m:oMath>
                </a14:m>
                <a:r>
                  <a:rPr lang="en-US" sz="2000" dirty="0">
                    <a:solidFill>
                      <a:prstClr val="black"/>
                    </a:solidFill>
                    <a:latin typeface="Gill Sans MT" panose="020B0502020104020203"/>
                    <a:sym typeface="Symbol" panose="05050102010706020507" pitchFamily="18" charset="2"/>
                  </a:rPr>
                  <a:t>  </a:t>
                </a:r>
                <a14:m>
                  <m:oMath xmlns:m="http://schemas.openxmlformats.org/officeDocument/2006/math">
                    <m:d>
                      <m:dPr>
                        <m:ctrlPr>
                          <a:rPr lang="en-US" sz="2000" i="1">
                            <a:solidFill>
                              <a:prstClr val="black"/>
                            </a:solidFill>
                            <a:latin typeface="Cambria Math" panose="02040503050406030204" pitchFamily="18" charset="0"/>
                            <a:ea typeface="Cambria Math" panose="02040503050406030204" pitchFamily="18" charset="0"/>
                          </a:rPr>
                        </m:ctrlPr>
                      </m:dPr>
                      <m:e>
                        <m:f>
                          <m:fPr>
                            <m:ctrlPr>
                              <a:rPr lang="en-US" sz="2000" i="1">
                                <a:solidFill>
                                  <a:prstClr val="black"/>
                                </a:solidFill>
                                <a:latin typeface="Cambria Math" panose="02040503050406030204" pitchFamily="18" charset="0"/>
                                <a:ea typeface="Cambria Math" panose="02040503050406030204" pitchFamily="18" charset="0"/>
                              </a:rPr>
                            </m:ctrlPr>
                          </m:fPr>
                          <m:num>
                            <m:r>
                              <a:rPr lang="en-US" sz="2000" i="1">
                                <a:solidFill>
                                  <a:prstClr val="black"/>
                                </a:solidFill>
                                <a:latin typeface="Cambria Math" panose="02040503050406030204" pitchFamily="18" charset="0"/>
                                <a:ea typeface="Cambria Math" panose="02040503050406030204" pitchFamily="18" charset="0"/>
                              </a:rPr>
                              <m:t>1</m:t>
                            </m:r>
                          </m:num>
                          <m:den>
                            <m:r>
                              <a:rPr lang="en-US" sz="2000" i="1" smtClean="0">
                                <a:solidFill>
                                  <a:prstClr val="black"/>
                                </a:solidFill>
                                <a:latin typeface="Cambria Math" panose="02040503050406030204" pitchFamily="18" charset="0"/>
                                <a:ea typeface="Cambria Math" panose="02040503050406030204" pitchFamily="18" charset="0"/>
                              </a:rPr>
                              <m:t>0.36 </m:t>
                            </m:r>
                            <m:r>
                              <m:rPr>
                                <m:sty m:val="p"/>
                              </m:rPr>
                              <a:rPr lang="en-US" sz="2000" smtClean="0">
                                <a:solidFill>
                                  <a:prstClr val="black"/>
                                </a:solidFill>
                                <a:latin typeface="Cambria Math" panose="02040503050406030204" pitchFamily="18" charset="0"/>
                                <a:ea typeface="Cambria Math" panose="02040503050406030204" pitchFamily="18" charset="0"/>
                              </a:rPr>
                              <m:t>m</m:t>
                            </m:r>
                          </m:den>
                        </m:f>
                        <m:r>
                          <a:rPr lang="en-US" sz="2000" i="1">
                            <a:solidFill>
                              <a:prstClr val="black"/>
                            </a:solidFill>
                            <a:latin typeface="Cambria Math" panose="02040503050406030204" pitchFamily="18" charset="0"/>
                            <a:ea typeface="Cambria Math" panose="02040503050406030204" pitchFamily="18" charset="0"/>
                          </a:rPr>
                          <m:t>−</m:t>
                        </m:r>
                        <m:f>
                          <m:fPr>
                            <m:ctrlPr>
                              <a:rPr lang="en-US" sz="2000" i="1">
                                <a:solidFill>
                                  <a:prstClr val="black"/>
                                </a:solidFill>
                                <a:latin typeface="Cambria Math" panose="02040503050406030204" pitchFamily="18" charset="0"/>
                                <a:ea typeface="Cambria Math" panose="02040503050406030204" pitchFamily="18" charset="0"/>
                              </a:rPr>
                            </m:ctrlPr>
                          </m:fPr>
                          <m:num>
                            <m:r>
                              <a:rPr lang="en-US" sz="2000" i="1">
                                <a:solidFill>
                                  <a:prstClr val="black"/>
                                </a:solidFill>
                                <a:latin typeface="Cambria Math" panose="02040503050406030204" pitchFamily="18" charset="0"/>
                                <a:ea typeface="Cambria Math" panose="02040503050406030204" pitchFamily="18" charset="0"/>
                              </a:rPr>
                              <m:t>1</m:t>
                            </m:r>
                          </m:num>
                          <m:den>
                            <m:r>
                              <a:rPr lang="en-US" sz="2000" i="1" smtClean="0">
                                <a:solidFill>
                                  <a:prstClr val="black"/>
                                </a:solidFill>
                                <a:latin typeface="Cambria Math" panose="02040503050406030204" pitchFamily="18" charset="0"/>
                                <a:ea typeface="Cambria Math" panose="02040503050406030204" pitchFamily="18" charset="0"/>
                              </a:rPr>
                              <m:t>0.26 </m:t>
                            </m:r>
                            <m:r>
                              <m:rPr>
                                <m:sty m:val="p"/>
                              </m:rPr>
                              <a:rPr lang="en-US" sz="2000" smtClean="0">
                                <a:solidFill>
                                  <a:prstClr val="black"/>
                                </a:solidFill>
                                <a:latin typeface="Cambria Math" panose="02040503050406030204" pitchFamily="18" charset="0"/>
                                <a:ea typeface="Cambria Math" panose="02040503050406030204" pitchFamily="18" charset="0"/>
                              </a:rPr>
                              <m:t>m</m:t>
                            </m:r>
                          </m:den>
                        </m:f>
                      </m:e>
                    </m:d>
                  </m:oMath>
                </a14:m>
                <a:endParaRPr lang="en-US" sz="2000" dirty="0">
                  <a:solidFill>
                    <a:prstClr val="black"/>
                  </a:solidFill>
                  <a:latin typeface="Gill Sans MT" panose="020B0502020104020203"/>
                </a:endParaRPr>
              </a:p>
            </p:txBody>
          </p:sp>
        </mc:Choice>
        <mc:Fallback xmlns="">
          <p:sp>
            <p:nvSpPr>
              <p:cNvPr id="23" name="Rectangle 22">
                <a:extLst>
                  <a:ext uri="{FF2B5EF4-FFF2-40B4-BE49-F238E27FC236}">
                    <a16:creationId xmlns:a16="http://schemas.microsoft.com/office/drawing/2014/main" id="{9A722DEE-9A0A-43A7-93F7-267C64077B64}"/>
                  </a:ext>
                </a:extLst>
              </p:cNvPr>
              <p:cNvSpPr>
                <a:spLocks noRot="1" noChangeAspect="1" noMove="1" noResize="1" noEditPoints="1" noAdjustHandles="1" noChangeArrowheads="1" noChangeShapeType="1" noTextEdit="1"/>
              </p:cNvSpPr>
              <p:nvPr/>
            </p:nvSpPr>
            <p:spPr>
              <a:xfrm>
                <a:off x="494603" y="4218172"/>
                <a:ext cx="7263848" cy="552972"/>
              </a:xfrm>
              <a:prstGeom prst="rect">
                <a:avLst/>
              </a:prstGeom>
              <a:blipFill>
                <a:blip r:embed="rId7"/>
                <a:stretch>
                  <a:fillRect b="-32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0222EEF-7591-43A4-AF92-3C25080ABD7B}"/>
                  </a:ext>
                </a:extLst>
              </p:cNvPr>
              <p:cNvSpPr txBox="1"/>
              <p:nvPr/>
            </p:nvSpPr>
            <p:spPr>
              <a:xfrm>
                <a:off x="487148" y="4912812"/>
                <a:ext cx="212930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kern="0">
                              <a:solidFill>
                                <a:prstClr val="black"/>
                              </a:solidFill>
                              <a:latin typeface="Cambria Math" panose="02040503050406030204" pitchFamily="18" charset="0"/>
                            </a:rPr>
                          </m:ctrlPr>
                        </m:sSubPr>
                        <m:e>
                          <m:r>
                            <a:rPr lang="en-US" sz="2000" i="1" kern="0">
                              <a:solidFill>
                                <a:prstClr val="black"/>
                              </a:solidFill>
                              <a:latin typeface="Cambria Math" panose="02040503050406030204" pitchFamily="18" charset="0"/>
                            </a:rPr>
                            <m:t>𝑉</m:t>
                          </m:r>
                        </m:e>
                        <m:sub>
                          <m:r>
                            <a:rPr lang="en-US" sz="2000" i="1" kern="0">
                              <a:solidFill>
                                <a:prstClr val="black"/>
                              </a:solidFill>
                              <a:latin typeface="Cambria Math" panose="02040503050406030204" pitchFamily="18" charset="0"/>
                            </a:rPr>
                            <m:t>𝑏𝑎</m:t>
                          </m:r>
                        </m:sub>
                      </m:sSub>
                      <m:r>
                        <a:rPr lang="en-US" sz="2000" b="0" i="0" dirty="0" smtClean="0">
                          <a:solidFill>
                            <a:prstClr val="black"/>
                          </a:solidFill>
                          <a:latin typeface="Cambria Math" panose="02040503050406030204" pitchFamily="18" charset="0"/>
                          <a:ea typeface="Cambria Math" panose="02040503050406030204" pitchFamily="18" charset="0"/>
                        </a:rPr>
                        <m:t>= </m:t>
                      </m:r>
                      <m:r>
                        <a:rPr lang="en-US" sz="2000" b="0" i="0" dirty="0">
                          <a:solidFill>
                            <a:prstClr val="black"/>
                          </a:solidFill>
                          <a:latin typeface="Cambria Math" panose="02040503050406030204" pitchFamily="18" charset="0"/>
                          <a:ea typeface="Cambria Math" panose="02040503050406030204" pitchFamily="18" charset="0"/>
                        </a:rPr>
                        <m:t>3.6 </m:t>
                      </m:r>
                      <m:r>
                        <a:rPr lang="en-US" sz="2000" b="0" i="0" dirty="0">
                          <a:solidFill>
                            <a:prstClr val="black"/>
                          </a:solidFill>
                          <a:latin typeface="Cambria Math" panose="02040503050406030204" pitchFamily="18" charset="0"/>
                          <a:ea typeface="Cambria Math" panose="02040503050406030204" pitchFamily="18" charset="0"/>
                          <a:sym typeface="Symbol" panose="05050102010706020507" pitchFamily="18" charset="2"/>
                        </a:rPr>
                        <m:t>10</m:t>
                      </m:r>
                      <m:r>
                        <a:rPr lang="en-US" sz="2000" b="0" i="0" baseline="30000" dirty="0">
                          <a:solidFill>
                            <a:prstClr val="black"/>
                          </a:solidFill>
                          <a:latin typeface="Cambria Math" panose="02040503050406030204" pitchFamily="18" charset="0"/>
                          <a:ea typeface="Cambria Math" panose="02040503050406030204" pitchFamily="18" charset="0"/>
                          <a:sym typeface="Symbol" panose="05050102010706020507" pitchFamily="18" charset="2"/>
                        </a:rPr>
                        <m:t>4</m:t>
                      </m:r>
                      <m:r>
                        <a:rPr lang="en-US" sz="2000" b="0" i="0" dirty="0">
                          <a:solidFill>
                            <a:prstClr val="black"/>
                          </a:solidFill>
                          <a:latin typeface="Cambria Math" panose="02040503050406030204" pitchFamily="18" charset="0"/>
                          <a:ea typeface="Cambria Math" panose="02040503050406030204" pitchFamily="18" charset="0"/>
                          <a:sym typeface="Symbol" panose="05050102010706020507" pitchFamily="18" charset="2"/>
                        </a:rPr>
                        <m:t> </m:t>
                      </m:r>
                      <m:r>
                        <m:rPr>
                          <m:sty m:val="p"/>
                        </m:rPr>
                        <a:rPr lang="en-US" sz="2000" b="0" i="0" dirty="0">
                          <a:solidFill>
                            <a:prstClr val="black"/>
                          </a:solidFill>
                          <a:latin typeface="Cambria Math" panose="02040503050406030204" pitchFamily="18" charset="0"/>
                          <a:ea typeface="Cambria Math" panose="02040503050406030204" pitchFamily="18" charset="0"/>
                          <a:sym typeface="Symbol" panose="05050102010706020507" pitchFamily="18" charset="2"/>
                        </a:rPr>
                        <m:t>V</m:t>
                      </m:r>
                    </m:oMath>
                  </m:oMathPara>
                </a14:m>
                <a:endParaRPr lang="en-US" sz="2000" dirty="0">
                  <a:solidFill>
                    <a:prstClr val="black"/>
                  </a:solidFill>
                  <a:latin typeface="Cambria Math" panose="02040503050406030204" pitchFamily="18" charset="0"/>
                  <a:ea typeface="Cambria Math" panose="02040503050406030204" pitchFamily="18" charset="0"/>
                </a:endParaRPr>
              </a:p>
            </p:txBody>
          </p:sp>
        </mc:Choice>
        <mc:Fallback xmlns="">
          <p:sp>
            <p:nvSpPr>
              <p:cNvPr id="24" name="TextBox 23">
                <a:extLst>
                  <a:ext uri="{FF2B5EF4-FFF2-40B4-BE49-F238E27FC236}">
                    <a16:creationId xmlns:a16="http://schemas.microsoft.com/office/drawing/2014/main" id="{B0222EEF-7591-43A4-AF92-3C25080ABD7B}"/>
                  </a:ext>
                </a:extLst>
              </p:cNvPr>
              <p:cNvSpPr txBox="1">
                <a:spLocks noRot="1" noChangeAspect="1" noMove="1" noResize="1" noEditPoints="1" noAdjustHandles="1" noChangeArrowheads="1" noChangeShapeType="1" noTextEdit="1"/>
              </p:cNvSpPr>
              <p:nvPr/>
            </p:nvSpPr>
            <p:spPr>
              <a:xfrm>
                <a:off x="487148" y="4912812"/>
                <a:ext cx="2129301" cy="400110"/>
              </a:xfrm>
              <a:prstGeom prst="rect">
                <a:avLst/>
              </a:prstGeom>
              <a:blipFill>
                <a:blip r:embed="rId8"/>
                <a:stretch>
                  <a:fillRect b="-3030"/>
                </a:stretch>
              </a:blipFill>
            </p:spPr>
            <p:txBody>
              <a:bodyPr/>
              <a:lstStyle/>
              <a:p>
                <a:r>
                  <a:rPr lang="en-US">
                    <a:noFill/>
                  </a:rPr>
                  <a:t> </a:t>
                </a:r>
              </a:p>
            </p:txBody>
          </p:sp>
        </mc:Fallback>
      </mc:AlternateContent>
    </p:spTree>
    <p:extLst>
      <p:ext uri="{BB962C8B-B14F-4D97-AF65-F5344CB8AC3E}">
        <p14:creationId xmlns:p14="http://schemas.microsoft.com/office/powerpoint/2010/main" val="239907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10: ANSWER</a:t>
            </a:r>
          </a:p>
        </p:txBody>
      </p:sp>
      <mc:AlternateContent xmlns:mc="http://schemas.openxmlformats.org/markup-compatibility/2006" xmlns:a14="http://schemas.microsoft.com/office/drawing/2010/main">
        <mc:Choice Requires="a14">
          <p:sp>
            <p:nvSpPr>
              <p:cNvPr id="14" name="Rectangle 18">
                <a:extLst>
                  <a:ext uri="{FF2B5EF4-FFF2-40B4-BE49-F238E27FC236}">
                    <a16:creationId xmlns:a16="http://schemas.microsoft.com/office/drawing/2014/main" id="{2B06AD4A-391C-4D01-BAEE-B6CC3D8F32F8}"/>
                  </a:ext>
                </a:extLst>
              </p:cNvPr>
              <p:cNvSpPr>
                <a:spLocks noChangeArrowheads="1"/>
              </p:cNvSpPr>
              <p:nvPr/>
            </p:nvSpPr>
            <p:spPr bwMode="auto">
              <a:xfrm>
                <a:off x="0" y="834217"/>
                <a:ext cx="6585358" cy="50642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a:spcBef>
                    <a:spcPts val="0"/>
                  </a:spcBef>
                  <a:buSzTx/>
                  <a:buNone/>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(b) </a:t>
                </a:r>
                <a:r>
                  <a:rPr lang="en-US" sz="2400" dirty="0">
                    <a:solidFill>
                      <a:prstClr val="black"/>
                    </a:solidFill>
                    <a:cs typeface="Times New Roman" panose="02020603050405020304" pitchFamily="18" charset="0"/>
                  </a:rPr>
                  <a:t>Determine </a:t>
                </a:r>
                <a14:m>
                  <m:oMath xmlns:m="http://schemas.openxmlformats.org/officeDocument/2006/math">
                    <m:acc>
                      <m:accPr>
                        <m:chr m:val="⃗"/>
                        <m:ctrlPr>
                          <a:rPr lang="en-US" sz="2400" i="1">
                            <a:solidFill>
                              <a:prstClr val="black"/>
                            </a:solidFill>
                            <a:latin typeface="Cambria Math" panose="02040503050406030204" pitchFamily="18" charset="0"/>
                            <a:cs typeface="Arial" panose="020B0604020202020204" pitchFamily="34" charset="0"/>
                          </a:rPr>
                        </m:ctrlPr>
                      </m:accPr>
                      <m:e>
                        <m:r>
                          <a:rPr lang="en-US" sz="2400" i="1">
                            <a:solidFill>
                              <a:prstClr val="black"/>
                            </a:solidFill>
                            <a:latin typeface="Cambria Math" panose="02040503050406030204" pitchFamily="18" charset="0"/>
                            <a:cs typeface="Arial" panose="020B0604020202020204" pitchFamily="34" charset="0"/>
                          </a:rPr>
                          <m:t>𝐸</m:t>
                        </m:r>
                      </m:e>
                    </m:acc>
                  </m:oMath>
                </a14:m>
                <a:r>
                  <a:rPr lang="en-US" sz="2400" baseline="-25000" dirty="0">
                    <a:solidFill>
                      <a:prstClr val="black"/>
                    </a:solidFill>
                    <a:cs typeface="Times New Roman" panose="02020603050405020304" pitchFamily="18" charset="0"/>
                  </a:rPr>
                  <a:t>b</a:t>
                </a:r>
                <a:r>
                  <a:rPr lang="en-US" sz="2400" dirty="0">
                    <a:solidFill>
                      <a:prstClr val="black"/>
                    </a:solidFill>
                    <a:cs typeface="Times New Roman" panose="02020603050405020304" pitchFamily="18" charset="0"/>
                    <a:sym typeface="Symbol" panose="05050102010706020507" pitchFamily="18" charset="2"/>
                  </a:rPr>
                  <a:t> </a:t>
                </a:r>
                <a14:m>
                  <m:oMath xmlns:m="http://schemas.openxmlformats.org/officeDocument/2006/math">
                    <m:r>
                      <a:rPr lang="en-US" sz="2400" i="1" dirty="0">
                        <a:solidFill>
                          <a:prstClr val="black"/>
                        </a:solidFill>
                        <a:latin typeface="Cambria Math" panose="02040503050406030204" pitchFamily="18" charset="0"/>
                        <a:sym typeface="Symbol" panose="05050102010706020507" pitchFamily="18" charset="2"/>
                      </a:rPr>
                      <m:t>−</m:t>
                    </m:r>
                  </m:oMath>
                </a14:m>
                <a:r>
                  <a:rPr lang="en-US" sz="2400" dirty="0">
                    <a:solidFill>
                      <a:prstClr val="black"/>
                    </a:solidFill>
                    <a:cs typeface="Times New Roman" panose="02020603050405020304" pitchFamily="18" charset="0"/>
                  </a:rPr>
                  <a:t> </a:t>
                </a:r>
                <a14:m>
                  <m:oMath xmlns:m="http://schemas.openxmlformats.org/officeDocument/2006/math">
                    <m:acc>
                      <m:accPr>
                        <m:chr m:val="⃗"/>
                        <m:ctrlPr>
                          <a:rPr lang="en-US" sz="2400" i="1">
                            <a:solidFill>
                              <a:prstClr val="black"/>
                            </a:solidFill>
                            <a:latin typeface="Cambria Math" panose="02040503050406030204" pitchFamily="18" charset="0"/>
                            <a:cs typeface="Arial" panose="020B0604020202020204" pitchFamily="34" charset="0"/>
                          </a:rPr>
                        </m:ctrlPr>
                      </m:accPr>
                      <m:e>
                        <m:r>
                          <a:rPr lang="en-US" sz="2400" i="1">
                            <a:solidFill>
                              <a:prstClr val="black"/>
                            </a:solidFill>
                            <a:latin typeface="Cambria Math" panose="02040503050406030204" pitchFamily="18" charset="0"/>
                            <a:cs typeface="Arial" panose="020B0604020202020204" pitchFamily="34" charset="0"/>
                          </a:rPr>
                          <m:t>𝐸</m:t>
                        </m:r>
                      </m:e>
                    </m:acc>
                  </m:oMath>
                </a14:m>
                <a:r>
                  <a:rPr lang="en-US" sz="2400" baseline="-25000" dirty="0">
                    <a:solidFill>
                      <a:prstClr val="black"/>
                    </a:solidFill>
                    <a:cs typeface="Times New Roman" panose="02020603050405020304" pitchFamily="18" charset="0"/>
                  </a:rPr>
                  <a:t>a</a:t>
                </a:r>
                <a:r>
                  <a:rPr lang="en-US" sz="2400" dirty="0">
                    <a:solidFill>
                      <a:prstClr val="black"/>
                    </a:solidFill>
                    <a:cs typeface="Times New Roman" panose="02020603050405020304" pitchFamily="18" charset="0"/>
                  </a:rPr>
                  <a:t> (magnitude and direction) </a:t>
                </a:r>
              </a:p>
            </p:txBody>
          </p:sp>
        </mc:Choice>
        <mc:Fallback xmlns="">
          <p:sp>
            <p:nvSpPr>
              <p:cNvPr id="14" name="Rectangle 18">
                <a:extLst>
                  <a:ext uri="{FF2B5EF4-FFF2-40B4-BE49-F238E27FC236}">
                    <a16:creationId xmlns:a16="http://schemas.microsoft.com/office/drawing/2014/main" id="{2B06AD4A-391C-4D01-BAEE-B6CC3D8F32F8}"/>
                  </a:ext>
                </a:extLst>
              </p:cNvPr>
              <p:cNvSpPr>
                <a:spLocks noRot="1" noChangeAspect="1" noMove="1" noResize="1" noEditPoints="1" noAdjustHandles="1" noChangeArrowheads="1" noChangeShapeType="1" noTextEdit="1"/>
              </p:cNvSpPr>
              <p:nvPr/>
            </p:nvSpPr>
            <p:spPr bwMode="auto">
              <a:xfrm>
                <a:off x="0" y="834217"/>
                <a:ext cx="6585358" cy="506421"/>
              </a:xfrm>
              <a:prstGeom prst="rect">
                <a:avLst/>
              </a:prstGeom>
              <a:blipFill>
                <a:blip r:embed="rId2"/>
                <a:stretch>
                  <a:fillRect l="-1389" b="-277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68ED6166-3253-4351-ADFD-1B545FAE7686}"/>
                  </a:ext>
                </a:extLst>
              </p:cNvPr>
              <p:cNvSpPr/>
              <p:nvPr/>
            </p:nvSpPr>
            <p:spPr>
              <a:xfrm>
                <a:off x="206309" y="2521671"/>
                <a:ext cx="1719253" cy="608500"/>
              </a:xfrm>
              <a:prstGeom prst="rect">
                <a:avLst/>
              </a:prstGeom>
            </p:spPr>
            <p:txBody>
              <a:bodyPr wrap="none">
                <a:spAutoFit/>
              </a:bodyPr>
              <a:lstStyle/>
              <a:p>
                <a14:m>
                  <m:oMath xmlns:m="http://schemas.openxmlformats.org/officeDocument/2006/math">
                    <m:acc>
                      <m:accPr>
                        <m:chr m:val="⃗"/>
                        <m:ctrlPr>
                          <a:rPr lang="en-US" sz="2000" i="1" smtClean="0">
                            <a:solidFill>
                              <a:prstClr val="black"/>
                            </a:solidFill>
                            <a:latin typeface="Cambria Math" panose="02040503050406030204" pitchFamily="18" charset="0"/>
                            <a:ea typeface="Cambria Math" panose="02040503050406030204" pitchFamily="18" charset="0"/>
                          </a:rPr>
                        </m:ctrlPr>
                      </m:accPr>
                      <m:e>
                        <m:r>
                          <m:rPr>
                            <m:sty m:val="p"/>
                          </m:rPr>
                          <a:rPr lang="en-US" sz="2000">
                            <a:solidFill>
                              <a:prstClr val="black"/>
                            </a:solidFill>
                            <a:latin typeface="Cambria Math" panose="02040503050406030204" pitchFamily="18" charset="0"/>
                            <a:ea typeface="Cambria Math" panose="02040503050406030204" pitchFamily="18" charset="0"/>
                          </a:rPr>
                          <m:t>E</m:t>
                        </m:r>
                      </m:e>
                    </m:acc>
                    <m:r>
                      <m:rPr>
                        <m:sty m:val="p"/>
                      </m:rPr>
                      <a:rPr lang="en-US" sz="2000" baseline="-25000" smtClean="0">
                        <a:solidFill>
                          <a:prstClr val="black"/>
                        </a:solidFill>
                        <a:latin typeface="Cambria Math" panose="02040503050406030204" pitchFamily="18" charset="0"/>
                        <a:ea typeface="Cambria Math" panose="02040503050406030204" pitchFamily="18" charset="0"/>
                      </a:rPr>
                      <m:t>b</m:t>
                    </m:r>
                  </m:oMath>
                </a14:m>
                <a: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 = </a:t>
                </a:r>
                <a14:m>
                  <m:oMath xmlns:m="http://schemas.openxmlformats.org/officeDocument/2006/math">
                    <m:f>
                      <m:fPr>
                        <m:ctrlPr>
                          <a:rPr lang="en-US" sz="2000" i="1">
                            <a:solidFill>
                              <a:prstClr val="black"/>
                            </a:solidFill>
                            <a:latin typeface="Cambria Math" panose="02040503050406030204" pitchFamily="18" charset="0"/>
                            <a:ea typeface="Cambria Math" panose="02040503050406030204" pitchFamily="18" charset="0"/>
                          </a:rPr>
                        </m:ctrlPr>
                      </m:fPr>
                      <m:num>
                        <m:r>
                          <a:rPr lang="en-US" sz="2000" i="1">
                            <a:solidFill>
                              <a:prstClr val="black"/>
                            </a:solidFill>
                            <a:latin typeface="Cambria Math" panose="02040503050406030204" pitchFamily="18" charset="0"/>
                            <a:ea typeface="Cambria Math" panose="02040503050406030204" pitchFamily="18" charset="0"/>
                          </a:rPr>
                          <m:t>1</m:t>
                        </m:r>
                      </m:num>
                      <m:den>
                        <m:r>
                          <a:rPr lang="en-US" sz="2000" i="1">
                            <a:solidFill>
                              <a:prstClr val="black"/>
                            </a:solidFill>
                            <a:latin typeface="Cambria Math" panose="02040503050406030204" pitchFamily="18" charset="0"/>
                            <a:ea typeface="Cambria Math" panose="02040503050406030204" pitchFamily="18" charset="0"/>
                          </a:rPr>
                          <m:t>4</m:t>
                        </m:r>
                        <m:r>
                          <a:rPr lang="en-US" sz="2000" i="1">
                            <a:solidFill>
                              <a:prstClr val="black"/>
                            </a:solidFill>
                            <a:latin typeface="Cambria Math" panose="02040503050406030204" pitchFamily="18" charset="0"/>
                            <a:ea typeface="Cambria Math" panose="02040503050406030204" pitchFamily="18" charset="0"/>
                          </a:rPr>
                          <m:t>𝜋</m:t>
                        </m:r>
                        <m:sSub>
                          <m:sSubPr>
                            <m:ctrlPr>
                              <a:rPr lang="en-US" sz="2000" i="1">
                                <a:solidFill>
                                  <a:prstClr val="black"/>
                                </a:solidFill>
                                <a:latin typeface="Cambria Math" panose="02040503050406030204" pitchFamily="18" charset="0"/>
                                <a:ea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𝜀</m:t>
                            </m:r>
                          </m:e>
                          <m:sub>
                            <m:r>
                              <a:rPr lang="en-US" sz="2000" i="1">
                                <a:solidFill>
                                  <a:prstClr val="black"/>
                                </a:solidFill>
                                <a:latin typeface="Cambria Math" panose="02040503050406030204" pitchFamily="18" charset="0"/>
                                <a:ea typeface="Cambria Math" panose="02040503050406030204" pitchFamily="18" charset="0"/>
                              </a:rPr>
                              <m:t>0</m:t>
                            </m:r>
                          </m:sub>
                        </m:sSub>
                      </m:den>
                    </m:f>
                  </m:oMath>
                </a14:m>
                <a: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f>
                      <m:fPr>
                        <m:ctrlPr>
                          <a:rPr lang="en-US" sz="2000" i="1" dirty="0">
                            <a:solidFill>
                              <a:prstClr val="black"/>
                            </a:solidFill>
                            <a:latin typeface="Cambria Math" panose="02040503050406030204" pitchFamily="18" charset="0"/>
                            <a:ea typeface="Cambria Math" panose="02040503050406030204" pitchFamily="18" charset="0"/>
                          </a:rPr>
                        </m:ctrlPr>
                      </m:fPr>
                      <m:num>
                        <m:d>
                          <m:dPr>
                            <m:begChr m:val="|"/>
                            <m:endChr m:val="|"/>
                            <m:ctrlPr>
                              <a:rPr lang="en-US" sz="2000" i="1" dirty="0" smtClean="0">
                                <a:solidFill>
                                  <a:prstClr val="black"/>
                                </a:solidFill>
                                <a:latin typeface="Cambria Math" panose="02040503050406030204" pitchFamily="18" charset="0"/>
                                <a:ea typeface="Cambria Math" panose="02040503050406030204" pitchFamily="18" charset="0"/>
                              </a:rPr>
                            </m:ctrlPr>
                          </m:dPr>
                          <m:e>
                            <m:r>
                              <a:rPr lang="en-US" sz="2000" i="1" dirty="0" smtClean="0">
                                <a:solidFill>
                                  <a:prstClr val="black"/>
                                </a:solidFill>
                                <a:latin typeface="Cambria Math" panose="02040503050406030204" pitchFamily="18" charset="0"/>
                                <a:ea typeface="Cambria Math" panose="02040503050406030204" pitchFamily="18" charset="0"/>
                              </a:rPr>
                              <m:t>𝑞</m:t>
                            </m:r>
                          </m:e>
                        </m:d>
                      </m:num>
                      <m:den>
                        <m:sSubSup>
                          <m:sSubSupPr>
                            <m:ctrlPr>
                              <a:rPr lang="en-US" sz="2000" i="1" dirty="0" smtClean="0">
                                <a:solidFill>
                                  <a:prstClr val="black"/>
                                </a:solidFill>
                                <a:latin typeface="Cambria Math" panose="02040503050406030204" pitchFamily="18" charset="0"/>
                                <a:ea typeface="Cambria Math" panose="02040503050406030204" pitchFamily="18" charset="0"/>
                              </a:rPr>
                            </m:ctrlPr>
                          </m:sSubSupPr>
                          <m:e>
                            <m:r>
                              <a:rPr lang="en-US" sz="2000" i="1" dirty="0" smtClean="0">
                                <a:solidFill>
                                  <a:prstClr val="black"/>
                                </a:solidFill>
                                <a:latin typeface="Cambria Math" panose="02040503050406030204" pitchFamily="18" charset="0"/>
                                <a:ea typeface="Cambria Math" panose="02040503050406030204" pitchFamily="18" charset="0"/>
                              </a:rPr>
                              <m:t>𝑟</m:t>
                            </m:r>
                          </m:e>
                          <m:sub>
                            <m:r>
                              <a:rPr lang="en-US" sz="2000" i="1" dirty="0" smtClean="0">
                                <a:solidFill>
                                  <a:prstClr val="black"/>
                                </a:solidFill>
                                <a:latin typeface="Cambria Math" panose="02040503050406030204" pitchFamily="18" charset="0"/>
                                <a:ea typeface="Cambria Math" panose="02040503050406030204" pitchFamily="18" charset="0"/>
                              </a:rPr>
                              <m:t>𝑏</m:t>
                            </m:r>
                          </m:sub>
                          <m:sup>
                            <m:r>
                              <a:rPr lang="en-US" sz="2000" i="1" dirty="0" smtClean="0">
                                <a:solidFill>
                                  <a:prstClr val="black"/>
                                </a:solidFill>
                                <a:latin typeface="Cambria Math" panose="02040503050406030204" pitchFamily="18" charset="0"/>
                                <a:ea typeface="Cambria Math" panose="02040503050406030204" pitchFamily="18" charset="0"/>
                              </a:rPr>
                              <m:t> 2</m:t>
                            </m:r>
                          </m:sup>
                        </m:sSubSup>
                      </m:den>
                    </m:f>
                    <m:r>
                      <a:rPr lang="en-US" sz="2000" dirty="0" smtClean="0">
                        <a:solidFill>
                          <a:prstClr val="black"/>
                        </a:solidFill>
                        <a:latin typeface="Cambria Math" panose="02040503050406030204" pitchFamily="18" charset="0"/>
                        <a:ea typeface="Cambria Math" panose="02040503050406030204" pitchFamily="18" charset="0"/>
                      </a:rPr>
                      <m:t> </m:t>
                    </m:r>
                    <m:acc>
                      <m:accPr>
                        <m:chr m:val="̂"/>
                        <m:ctrlPr>
                          <a:rPr lang="en-US" sz="2000" i="1" dirty="0" smtClean="0">
                            <a:solidFill>
                              <a:prstClr val="black"/>
                            </a:solidFill>
                            <a:latin typeface="Cambria Math" panose="02040503050406030204" pitchFamily="18" charset="0"/>
                            <a:ea typeface="Cambria Math" panose="02040503050406030204" pitchFamily="18" charset="0"/>
                          </a:rPr>
                        </m:ctrlPr>
                      </m:accPr>
                      <m:e>
                        <m:r>
                          <a:rPr lang="en-US" sz="2000" b="1" i="1" dirty="0">
                            <a:solidFill>
                              <a:prstClr val="black"/>
                            </a:solidFill>
                            <a:latin typeface="Cambria Math" panose="02040503050406030204" pitchFamily="18" charset="0"/>
                            <a:ea typeface="Cambria Math" panose="02040503050406030204" pitchFamily="18" charset="0"/>
                          </a:rPr>
                          <m:t>ℹ</m:t>
                        </m:r>
                      </m:e>
                    </m:acc>
                  </m:oMath>
                </a14:m>
                <a:r>
                  <a:rPr lang="en-US" sz="2000" dirty="0">
                    <a:solidFill>
                      <a:prstClr val="black"/>
                    </a:solidFill>
                    <a:latin typeface="Times New Roman" panose="02020603050405020304" pitchFamily="18" charset="0"/>
                    <a:cs typeface="Times New Roman" panose="02020603050405020304" pitchFamily="18" charset="0"/>
                  </a:rPr>
                  <a:t> </a:t>
                </a:r>
              </a:p>
            </p:txBody>
          </p:sp>
        </mc:Choice>
        <mc:Fallback xmlns="">
          <p:sp>
            <p:nvSpPr>
              <p:cNvPr id="11" name="Rectangle 10">
                <a:extLst>
                  <a:ext uri="{FF2B5EF4-FFF2-40B4-BE49-F238E27FC236}">
                    <a16:creationId xmlns:a16="http://schemas.microsoft.com/office/drawing/2014/main" id="{68ED6166-3253-4351-ADFD-1B545FAE7686}"/>
                  </a:ext>
                </a:extLst>
              </p:cNvPr>
              <p:cNvSpPr>
                <a:spLocks noRot="1" noChangeAspect="1" noMove="1" noResize="1" noEditPoints="1" noAdjustHandles="1" noChangeArrowheads="1" noChangeShapeType="1" noTextEdit="1"/>
              </p:cNvSpPr>
              <p:nvPr/>
            </p:nvSpPr>
            <p:spPr>
              <a:xfrm>
                <a:off x="206309" y="2521671"/>
                <a:ext cx="1719253" cy="60850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69A25D96-244A-423F-A6A5-FF7E3D8A991A}"/>
                  </a:ext>
                </a:extLst>
              </p:cNvPr>
              <p:cNvSpPr/>
              <p:nvPr/>
            </p:nvSpPr>
            <p:spPr>
              <a:xfrm>
                <a:off x="1789696" y="2493414"/>
                <a:ext cx="3788538" cy="623056"/>
              </a:xfrm>
              <a:prstGeom prst="rect">
                <a:avLst/>
              </a:prstGeom>
            </p:spPr>
            <p:txBody>
              <a:bodyPr wrap="none">
                <a:spAutoFit/>
              </a:bodyPr>
              <a:lstStyle/>
              <a:p>
                <a: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f>
                      <m:fPr>
                        <m:ctrlPr>
                          <a:rPr lang="en-US" sz="2000" i="1">
                            <a:solidFill>
                              <a:prstClr val="black"/>
                            </a:solidFill>
                            <a:latin typeface="Cambria Math" panose="02040503050406030204" pitchFamily="18" charset="0"/>
                            <a:ea typeface="Cambria Math" panose="02040503050406030204" pitchFamily="18" charset="0"/>
                          </a:rPr>
                        </m:ctrlPr>
                      </m:fPr>
                      <m:num>
                        <m:r>
                          <a:rPr lang="en-US" sz="2000" i="1">
                            <a:solidFill>
                              <a:prstClr val="black"/>
                            </a:solidFill>
                            <a:latin typeface="Cambria Math" panose="02040503050406030204" pitchFamily="18" charset="0"/>
                            <a:ea typeface="Cambria Math" panose="02040503050406030204" pitchFamily="18" charset="0"/>
                          </a:rPr>
                          <m:t>8.988 </m:t>
                        </m:r>
                        <m:r>
                          <a:rPr lang="en-US" sz="2000" i="1">
                            <a:solidFill>
                              <a:prstClr val="black"/>
                            </a:solidFill>
                            <a:latin typeface="Cambria Math" panose="02040503050406030204" pitchFamily="18" charset="0"/>
                            <a:ea typeface="Cambria Math" panose="02040503050406030204" pitchFamily="18" charset="0"/>
                            <a:sym typeface="Symbol" panose="05050102010706020507" pitchFamily="18" charset="2"/>
                          </a:rPr>
                          <m:t></m:t>
                        </m:r>
                        <m:sSup>
                          <m:sSupPr>
                            <m:ctrlPr>
                              <a:rPr lang="en-US" sz="2000" i="1">
                                <a:solidFill>
                                  <a:prstClr val="black"/>
                                </a:solidFill>
                                <a:latin typeface="Cambria Math" panose="02040503050406030204" pitchFamily="18" charset="0"/>
                                <a:ea typeface="Cambria Math" panose="02040503050406030204" pitchFamily="18" charset="0"/>
                                <a:sym typeface="Symbol" panose="05050102010706020507" pitchFamily="18" charset="2"/>
                              </a:rPr>
                            </m:ctrlPr>
                          </m:sSupPr>
                          <m:e>
                            <m:r>
                              <a:rPr lang="en-US" sz="2000" i="1">
                                <a:solidFill>
                                  <a:prstClr val="black"/>
                                </a:solidFill>
                                <a:latin typeface="Cambria Math" panose="02040503050406030204" pitchFamily="18" charset="0"/>
                                <a:ea typeface="Cambria Math" panose="02040503050406030204" pitchFamily="18" charset="0"/>
                                <a:sym typeface="Symbol" panose="05050102010706020507" pitchFamily="18" charset="2"/>
                              </a:rPr>
                              <m:t>10</m:t>
                            </m:r>
                          </m:e>
                          <m:sup>
                            <m:r>
                              <a:rPr lang="en-US" sz="2000" i="1">
                                <a:solidFill>
                                  <a:prstClr val="black"/>
                                </a:solidFill>
                                <a:latin typeface="Cambria Math" panose="02040503050406030204" pitchFamily="18" charset="0"/>
                                <a:ea typeface="Cambria Math" panose="02040503050406030204" pitchFamily="18" charset="0"/>
                                <a:sym typeface="Symbol" panose="05050102010706020507" pitchFamily="18" charset="2"/>
                              </a:rPr>
                              <m:t>9</m:t>
                            </m:r>
                          </m:sup>
                        </m:sSup>
                        <m:r>
                          <m:rPr>
                            <m:nor/>
                          </m:rP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m:t> </m:t>
                        </m:r>
                        <m:r>
                          <m:rPr>
                            <m:nor/>
                          </m:rP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m:t>N</m:t>
                        </m:r>
                        <m:r>
                          <m:rPr>
                            <m:nor/>
                          </m:rP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m:t>m</m:t>
                        </m:r>
                        <m:r>
                          <m:rPr>
                            <m:nor/>
                          </m:rPr>
                          <a:rPr lang="en-US" sz="2000" baseline="30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m:t>2</m:t>
                        </m:r>
                        <m:r>
                          <m:rPr>
                            <m:nor/>
                          </m:rP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m:t>.</m:t>
                        </m:r>
                        <m:sSup>
                          <m:sSupPr>
                            <m:ctrlPr>
                              <a:rPr lang="en-US" sz="2000" i="1" dirty="0" smtClean="0">
                                <a:solidFill>
                                  <a:prstClr val="black"/>
                                </a:solidFill>
                                <a:latin typeface="Cambria Math" panose="02040503050406030204" pitchFamily="18" charset="0"/>
                                <a:ea typeface="Cambria Math" panose="02040503050406030204" pitchFamily="18" charset="0"/>
                              </a:rPr>
                            </m:ctrlPr>
                          </m:sSupPr>
                          <m:e>
                            <m:r>
                              <m:rPr>
                                <m:nor/>
                              </m:rP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m:t>C</m:t>
                            </m:r>
                          </m:e>
                          <m:sup>
                            <m:r>
                              <a:rPr lang="en-US" sz="2000" i="1" dirty="0" smtClean="0">
                                <a:solidFill>
                                  <a:prstClr val="black"/>
                                </a:solidFill>
                                <a:latin typeface="Cambria Math" panose="02040503050406030204" pitchFamily="18" charset="0"/>
                                <a:ea typeface="Cambria Math" panose="02040503050406030204" pitchFamily="18" charset="0"/>
                              </a:rPr>
                              <m:t>−2</m:t>
                            </m:r>
                          </m:sup>
                        </m:sSup>
                        <m:r>
                          <a:rPr lang="en-US" sz="2000" i="1" dirty="0" smtClean="0">
                            <a:solidFill>
                              <a:prstClr val="black"/>
                            </a:solidFill>
                            <a:latin typeface="Cambria Math" panose="02040503050406030204" pitchFamily="18" charset="0"/>
                            <a:ea typeface="Cambria Math" panose="02040503050406030204" pitchFamily="18" charset="0"/>
                          </a:rPr>
                          <m:t> </m:t>
                        </m:r>
                        <m:d>
                          <m:dPr>
                            <m:ctrlPr>
                              <a:rPr lang="en-US" sz="2000" i="1" dirty="0" smtClean="0">
                                <a:solidFill>
                                  <a:prstClr val="black"/>
                                </a:solidFill>
                                <a:latin typeface="Cambria Math" panose="02040503050406030204" pitchFamily="18" charset="0"/>
                                <a:ea typeface="Cambria Math" panose="02040503050406030204" pitchFamily="18" charset="0"/>
                              </a:rPr>
                            </m:ctrlPr>
                          </m:dPr>
                          <m:e>
                            <m:r>
                              <a:rPr lang="en-US" sz="2000" i="1" dirty="0" smtClean="0">
                                <a:solidFill>
                                  <a:prstClr val="black"/>
                                </a:solidFill>
                                <a:latin typeface="Cambria Math" panose="02040503050406030204" pitchFamily="18" charset="0"/>
                                <a:ea typeface="Cambria Math" panose="02040503050406030204" pitchFamily="18" charset="0"/>
                              </a:rPr>
                              <m:t>3.8 ×</m:t>
                            </m:r>
                            <m:sSup>
                              <m:sSupPr>
                                <m:ctrlPr>
                                  <a:rPr lang="en-US" sz="2000" i="1" dirty="0" smtClean="0">
                                    <a:solidFill>
                                      <a:prstClr val="black"/>
                                    </a:solidFill>
                                    <a:latin typeface="Cambria Math" panose="02040503050406030204" pitchFamily="18" charset="0"/>
                                    <a:ea typeface="Cambria Math" panose="02040503050406030204" pitchFamily="18" charset="0"/>
                                  </a:rPr>
                                </m:ctrlPr>
                              </m:sSupPr>
                              <m:e>
                                <m:r>
                                  <a:rPr lang="en-US" sz="2000" i="1" dirty="0" smtClean="0">
                                    <a:solidFill>
                                      <a:prstClr val="black"/>
                                    </a:solidFill>
                                    <a:latin typeface="Cambria Math" panose="02040503050406030204" pitchFamily="18" charset="0"/>
                                    <a:ea typeface="Cambria Math" panose="02040503050406030204" pitchFamily="18" charset="0"/>
                                  </a:rPr>
                                  <m:t>10</m:t>
                                </m:r>
                              </m:e>
                              <m:sup>
                                <m:r>
                                  <a:rPr lang="en-US" sz="2000" i="1" dirty="0" smtClean="0">
                                    <a:solidFill>
                                      <a:prstClr val="black"/>
                                    </a:solidFill>
                                    <a:latin typeface="Cambria Math" panose="02040503050406030204" pitchFamily="18" charset="0"/>
                                    <a:ea typeface="Cambria Math" panose="02040503050406030204" pitchFamily="18" charset="0"/>
                                  </a:rPr>
                                  <m:t>−6</m:t>
                                </m:r>
                              </m:sup>
                            </m:sSup>
                            <m:r>
                              <a:rPr lang="en-US" sz="2000" i="1" dirty="0" smtClean="0">
                                <a:solidFill>
                                  <a:prstClr val="black"/>
                                </a:solidFill>
                                <a:latin typeface="Cambria Math" panose="02040503050406030204" pitchFamily="18" charset="0"/>
                                <a:ea typeface="Cambria Math" panose="02040503050406030204" pitchFamily="18" charset="0"/>
                              </a:rPr>
                              <m:t> </m:t>
                            </m:r>
                            <m:r>
                              <m:rPr>
                                <m:sty m:val="p"/>
                              </m:rPr>
                              <a:rPr lang="en-US" sz="2000" dirty="0" smtClean="0">
                                <a:solidFill>
                                  <a:prstClr val="black"/>
                                </a:solidFill>
                                <a:latin typeface="Cambria Math" panose="02040503050406030204" pitchFamily="18" charset="0"/>
                                <a:ea typeface="Cambria Math" panose="02040503050406030204" pitchFamily="18" charset="0"/>
                              </a:rPr>
                              <m:t>C</m:t>
                            </m:r>
                          </m:e>
                        </m:d>
                      </m:num>
                      <m:den>
                        <m:sSup>
                          <m:sSupPr>
                            <m:ctrlPr>
                              <a:rPr lang="en-US" sz="2000" i="1" smtClean="0">
                                <a:solidFill>
                                  <a:prstClr val="black"/>
                                </a:solidFill>
                                <a:latin typeface="Cambria Math" panose="02040503050406030204" pitchFamily="18" charset="0"/>
                                <a:ea typeface="Cambria Math" panose="02040503050406030204" pitchFamily="18" charset="0"/>
                              </a:rPr>
                            </m:ctrlPr>
                          </m:sSupPr>
                          <m:e>
                            <m:d>
                              <m:dPr>
                                <m:ctrlPr>
                                  <a:rPr lang="en-US" sz="2000" i="1" smtClean="0">
                                    <a:solidFill>
                                      <a:prstClr val="black"/>
                                    </a:solidFill>
                                    <a:latin typeface="Cambria Math" panose="02040503050406030204" pitchFamily="18" charset="0"/>
                                    <a:ea typeface="Cambria Math" panose="02040503050406030204" pitchFamily="18" charset="0"/>
                                  </a:rPr>
                                </m:ctrlPr>
                              </m:dPr>
                              <m:e>
                                <m:r>
                                  <a:rPr lang="en-US" sz="2000" i="1" smtClean="0">
                                    <a:solidFill>
                                      <a:prstClr val="black"/>
                                    </a:solidFill>
                                    <a:latin typeface="Cambria Math" panose="02040503050406030204" pitchFamily="18" charset="0"/>
                                    <a:ea typeface="Cambria Math" panose="02040503050406030204" pitchFamily="18" charset="0"/>
                                  </a:rPr>
                                  <m:t>0.36 </m:t>
                                </m:r>
                                <m:r>
                                  <m:rPr>
                                    <m:sty m:val="p"/>
                                  </m:rPr>
                                  <a:rPr lang="en-US" sz="2000" smtClean="0">
                                    <a:solidFill>
                                      <a:prstClr val="black"/>
                                    </a:solidFill>
                                    <a:latin typeface="Cambria Math" panose="02040503050406030204" pitchFamily="18" charset="0"/>
                                    <a:ea typeface="Cambria Math" panose="02040503050406030204" pitchFamily="18" charset="0"/>
                                  </a:rPr>
                                  <m:t>m</m:t>
                                </m:r>
                              </m:e>
                            </m:d>
                          </m:e>
                          <m:sup>
                            <m:r>
                              <a:rPr lang="en-US" sz="2000" i="1" smtClean="0">
                                <a:solidFill>
                                  <a:prstClr val="black"/>
                                </a:solidFill>
                                <a:latin typeface="Cambria Math" panose="02040503050406030204" pitchFamily="18" charset="0"/>
                                <a:ea typeface="Cambria Math" panose="02040503050406030204" pitchFamily="18" charset="0"/>
                              </a:rPr>
                              <m:t>2</m:t>
                            </m:r>
                          </m:sup>
                        </m:sSup>
                      </m:den>
                    </m:f>
                  </m:oMath>
                </a14:m>
                <a: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acc>
                      <m:accPr>
                        <m:chr m:val="̂"/>
                        <m:ctrlPr>
                          <a:rPr lang="en-US" sz="2000" i="1" dirty="0">
                            <a:solidFill>
                              <a:prstClr val="black"/>
                            </a:solidFill>
                            <a:latin typeface="Cambria Math" panose="02040503050406030204" pitchFamily="18" charset="0"/>
                            <a:ea typeface="Cambria Math" panose="02040503050406030204" pitchFamily="18" charset="0"/>
                          </a:rPr>
                        </m:ctrlPr>
                      </m:accPr>
                      <m:e>
                        <m:r>
                          <a:rPr lang="en-US" sz="2000" b="1" i="1" dirty="0">
                            <a:solidFill>
                              <a:prstClr val="black"/>
                            </a:solidFill>
                            <a:latin typeface="Cambria Math" panose="02040503050406030204" pitchFamily="18" charset="0"/>
                            <a:ea typeface="Cambria Math" panose="02040503050406030204" pitchFamily="18" charset="0"/>
                          </a:rPr>
                          <m:t>ℹ</m:t>
                        </m:r>
                      </m:e>
                    </m:acc>
                  </m:oMath>
                </a14:m>
                <a:endPar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12" name="Rectangle 11">
                <a:extLst>
                  <a:ext uri="{FF2B5EF4-FFF2-40B4-BE49-F238E27FC236}">
                    <a16:creationId xmlns:a16="http://schemas.microsoft.com/office/drawing/2014/main" id="{69A25D96-244A-423F-A6A5-FF7E3D8A991A}"/>
                  </a:ext>
                </a:extLst>
              </p:cNvPr>
              <p:cNvSpPr>
                <a:spLocks noRot="1" noChangeAspect="1" noMove="1" noResize="1" noEditPoints="1" noAdjustHandles="1" noChangeArrowheads="1" noChangeShapeType="1" noTextEdit="1"/>
              </p:cNvSpPr>
              <p:nvPr/>
            </p:nvSpPr>
            <p:spPr>
              <a:xfrm>
                <a:off x="1789696" y="2493414"/>
                <a:ext cx="3788538" cy="623056"/>
              </a:xfrm>
              <a:prstGeom prst="rect">
                <a:avLst/>
              </a:prstGeom>
              <a:blipFill>
                <a:blip r:embed="rId4"/>
                <a:stretch>
                  <a:fillRect l="-1771" b="-9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6E6F7143-5AEF-4DA9-88A7-206F5286C277}"/>
                  </a:ext>
                </a:extLst>
              </p:cNvPr>
              <p:cNvSpPr/>
              <p:nvPr/>
            </p:nvSpPr>
            <p:spPr>
              <a:xfrm>
                <a:off x="5530587" y="2572519"/>
                <a:ext cx="2468112" cy="415563"/>
              </a:xfrm>
              <a:prstGeom prst="rect">
                <a:avLst/>
              </a:prstGeom>
            </p:spPr>
            <p:txBody>
              <a:bodyPr wrap="none">
                <a:spAutoFit/>
              </a:bodyPr>
              <a:lstStyle/>
              <a:p>
                <a: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 2.636 </a:t>
                </a:r>
                <a: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a:t>10</a:t>
                </a:r>
                <a:r>
                  <a:rPr lang="en-US" sz="2000" baseline="30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a:t>5</a:t>
                </a:r>
                <a: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a:t> V. </a:t>
                </a:r>
                <a14:m>
                  <m:oMath xmlns:m="http://schemas.openxmlformats.org/officeDocument/2006/math">
                    <m:r>
                      <m:rPr>
                        <m:nor/>
                      </m:rP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m:t>m</m:t>
                    </m:r>
                    <m:r>
                      <m:rPr>
                        <m:nor/>
                      </m:rPr>
                      <a:rPr lang="en-US" sz="2000" baseline="30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m:t>−1</m:t>
                    </m:r>
                  </m:oMath>
                </a14:m>
                <a: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a:t>  </a:t>
                </a:r>
                <a14:m>
                  <m:oMath xmlns:m="http://schemas.openxmlformats.org/officeDocument/2006/math">
                    <m:acc>
                      <m:accPr>
                        <m:chr m:val="̂"/>
                        <m:ctrlPr>
                          <a:rPr lang="en-US" sz="2000" i="1" dirty="0">
                            <a:solidFill>
                              <a:prstClr val="black"/>
                            </a:solidFill>
                            <a:latin typeface="Cambria Math" panose="02040503050406030204" pitchFamily="18" charset="0"/>
                            <a:ea typeface="Cambria Math" panose="02040503050406030204" pitchFamily="18" charset="0"/>
                          </a:rPr>
                        </m:ctrlPr>
                      </m:accPr>
                      <m:e>
                        <m:r>
                          <a:rPr lang="en-US" sz="2000" b="1" i="1" dirty="0">
                            <a:solidFill>
                              <a:prstClr val="black"/>
                            </a:solidFill>
                            <a:latin typeface="Cambria Math" panose="02040503050406030204" pitchFamily="18" charset="0"/>
                            <a:ea typeface="Cambria Math" panose="02040503050406030204" pitchFamily="18" charset="0"/>
                          </a:rPr>
                          <m:t>ℹ</m:t>
                        </m:r>
                      </m:e>
                    </m:acc>
                  </m:oMath>
                </a14:m>
                <a:endParaRPr lang="en-US" sz="20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13" name="Rectangle 12">
                <a:extLst>
                  <a:ext uri="{FF2B5EF4-FFF2-40B4-BE49-F238E27FC236}">
                    <a16:creationId xmlns:a16="http://schemas.microsoft.com/office/drawing/2014/main" id="{6E6F7143-5AEF-4DA9-88A7-206F5286C277}"/>
                  </a:ext>
                </a:extLst>
              </p:cNvPr>
              <p:cNvSpPr>
                <a:spLocks noRot="1" noChangeAspect="1" noMove="1" noResize="1" noEditPoints="1" noAdjustHandles="1" noChangeArrowheads="1" noChangeShapeType="1" noTextEdit="1"/>
              </p:cNvSpPr>
              <p:nvPr/>
            </p:nvSpPr>
            <p:spPr>
              <a:xfrm>
                <a:off x="5530587" y="2572519"/>
                <a:ext cx="2468112" cy="415563"/>
              </a:xfrm>
              <a:prstGeom prst="rect">
                <a:avLst/>
              </a:prstGeom>
              <a:blipFill>
                <a:blip r:embed="rId5"/>
                <a:stretch>
                  <a:fillRect l="-2469" t="-4412" r="-7901" b="-26471"/>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08D0DB17-A6BA-4D5A-9330-3CB9B3521FE6}"/>
              </a:ext>
            </a:extLst>
          </p:cNvPr>
          <p:cNvPicPr>
            <a:picLocks noChangeAspect="1"/>
          </p:cNvPicPr>
          <p:nvPr/>
        </p:nvPicPr>
        <p:blipFill>
          <a:blip r:embed="rId6"/>
          <a:stretch>
            <a:fillRect/>
          </a:stretch>
        </p:blipFill>
        <p:spPr>
          <a:xfrm>
            <a:off x="5840736" y="1273107"/>
            <a:ext cx="2468112" cy="1146182"/>
          </a:xfrm>
          <a:prstGeom prst="rect">
            <a:avLst/>
          </a:prstGeom>
        </p:spPr>
      </p:pic>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5476E1F8-AD8B-4586-9C3F-1D92AC378D02}"/>
                  </a:ext>
                </a:extLst>
              </p:cNvPr>
              <p:cNvSpPr/>
              <p:nvPr/>
            </p:nvSpPr>
            <p:spPr>
              <a:xfrm>
                <a:off x="5840736" y="3538715"/>
                <a:ext cx="2690929" cy="400110"/>
              </a:xfrm>
              <a:prstGeom prst="rect">
                <a:avLst/>
              </a:prstGeom>
            </p:spPr>
            <p:txBody>
              <a:bodyPr wrap="none">
                <a:spAutoFit/>
              </a:bodyPr>
              <a:lstStyle/>
              <a:p>
                <a: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2000" i="1">
                        <a:solidFill>
                          <a:prstClr val="black"/>
                        </a:solidFill>
                        <a:latin typeface="Cambria Math" panose="02040503050406030204" pitchFamily="18" charset="0"/>
                        <a:ea typeface="Cambria Math" panose="02040503050406030204" pitchFamily="18" charset="0"/>
                      </a:rPr>
                      <m:t>− </m:t>
                    </m:r>
                  </m:oMath>
                </a14:m>
                <a: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5.054 </a:t>
                </a:r>
                <a: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a:t>10</a:t>
                </a:r>
                <a:r>
                  <a:rPr lang="en-US" sz="2000" baseline="30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a:t>5</a:t>
                </a:r>
                <a: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a:t> V. </a:t>
                </a:r>
                <a14:m>
                  <m:oMath xmlns:m="http://schemas.openxmlformats.org/officeDocument/2006/math">
                    <m:r>
                      <m:rPr>
                        <m:nor/>
                      </m:rP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m:t>m</m:t>
                    </m:r>
                    <m:r>
                      <m:rPr>
                        <m:nor/>
                      </m:rPr>
                      <a:rPr lang="en-US" sz="2000" baseline="30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m:t>−1</m:t>
                    </m:r>
                  </m:oMath>
                </a14:m>
                <a: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a:t>  </a:t>
                </a:r>
                <a14:m>
                  <m:oMath xmlns:m="http://schemas.openxmlformats.org/officeDocument/2006/math">
                    <m:acc>
                      <m:accPr>
                        <m:chr m:val="̂"/>
                        <m:ctrlPr>
                          <a:rPr lang="en-US" sz="2000" i="1" dirty="0">
                            <a:solidFill>
                              <a:prstClr val="black"/>
                            </a:solidFill>
                            <a:latin typeface="Cambria Math" panose="02040503050406030204" pitchFamily="18" charset="0"/>
                            <a:ea typeface="Cambria Math" panose="02040503050406030204" pitchFamily="18" charset="0"/>
                          </a:rPr>
                        </m:ctrlPr>
                      </m:accPr>
                      <m:e>
                        <m:r>
                          <a:rPr lang="en-US" sz="2000" b="1" dirty="0" smtClean="0">
                            <a:solidFill>
                              <a:prstClr val="black"/>
                            </a:solidFill>
                            <a:latin typeface="Cambria Math" panose="02040503050406030204" pitchFamily="18" charset="0"/>
                            <a:ea typeface="Cambria Math" panose="02040503050406030204" pitchFamily="18" charset="0"/>
                          </a:rPr>
                          <m:t>𝐣</m:t>
                        </m:r>
                      </m:e>
                    </m:acc>
                  </m:oMath>
                </a14:m>
                <a:endParaRPr lang="en-US" sz="2000" b="1"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17" name="Rectangle 16">
                <a:extLst>
                  <a:ext uri="{FF2B5EF4-FFF2-40B4-BE49-F238E27FC236}">
                    <a16:creationId xmlns:a16="http://schemas.microsoft.com/office/drawing/2014/main" id="{5476E1F8-AD8B-4586-9C3F-1D92AC378D02}"/>
                  </a:ext>
                </a:extLst>
              </p:cNvPr>
              <p:cNvSpPr>
                <a:spLocks noRot="1" noChangeAspect="1" noMove="1" noResize="1" noEditPoints="1" noAdjustHandles="1" noChangeArrowheads="1" noChangeShapeType="1" noTextEdit="1"/>
              </p:cNvSpPr>
              <p:nvPr/>
            </p:nvSpPr>
            <p:spPr>
              <a:xfrm>
                <a:off x="5840736" y="3538715"/>
                <a:ext cx="2690929" cy="400110"/>
              </a:xfrm>
              <a:prstGeom prst="rect">
                <a:avLst/>
              </a:prstGeom>
              <a:blipFill>
                <a:blip r:embed="rId7"/>
                <a:stretch>
                  <a:fillRect l="-2262" t="-9091" r="-10181"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AADC9A3F-0013-4CE5-AF06-DBBD59FC032E}"/>
                  </a:ext>
                </a:extLst>
              </p:cNvPr>
              <p:cNvSpPr/>
              <p:nvPr/>
            </p:nvSpPr>
            <p:spPr>
              <a:xfrm>
                <a:off x="222777" y="3456621"/>
                <a:ext cx="1886478" cy="593560"/>
              </a:xfrm>
              <a:prstGeom prst="rect">
                <a:avLst/>
              </a:prstGeom>
            </p:spPr>
            <p:txBody>
              <a:bodyPr wrap="none">
                <a:spAutoFit/>
              </a:bodyPr>
              <a:lstStyle/>
              <a:p>
                <a14:m>
                  <m:oMath xmlns:m="http://schemas.openxmlformats.org/officeDocument/2006/math">
                    <m:acc>
                      <m:accPr>
                        <m:chr m:val="⃗"/>
                        <m:ctrlPr>
                          <a:rPr lang="en-US" sz="2000" i="1" smtClean="0">
                            <a:solidFill>
                              <a:prstClr val="black"/>
                            </a:solidFill>
                            <a:latin typeface="Cambria Math" panose="02040503050406030204" pitchFamily="18" charset="0"/>
                            <a:ea typeface="Cambria Math" panose="02040503050406030204" pitchFamily="18" charset="0"/>
                          </a:rPr>
                        </m:ctrlPr>
                      </m:accPr>
                      <m:e>
                        <m:r>
                          <m:rPr>
                            <m:sty m:val="p"/>
                          </m:rPr>
                          <a:rPr lang="en-US" sz="2000">
                            <a:solidFill>
                              <a:prstClr val="black"/>
                            </a:solidFill>
                            <a:latin typeface="Cambria Math" panose="02040503050406030204" pitchFamily="18" charset="0"/>
                            <a:ea typeface="Cambria Math" panose="02040503050406030204" pitchFamily="18" charset="0"/>
                          </a:rPr>
                          <m:t>E</m:t>
                        </m:r>
                      </m:e>
                    </m:acc>
                    <m:r>
                      <m:rPr>
                        <m:sty m:val="p"/>
                      </m:rPr>
                      <a:rPr lang="en-US" sz="2000" baseline="-25000" smtClean="0">
                        <a:solidFill>
                          <a:prstClr val="black"/>
                        </a:solidFill>
                        <a:latin typeface="Cambria Math" panose="02040503050406030204" pitchFamily="18" charset="0"/>
                        <a:ea typeface="Cambria Math" panose="02040503050406030204" pitchFamily="18" charset="0"/>
                      </a:rPr>
                      <m:t>a</m:t>
                    </m:r>
                  </m:oMath>
                </a14:m>
                <a: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 = </a:t>
                </a:r>
                <a14:m>
                  <m:oMath xmlns:m="http://schemas.openxmlformats.org/officeDocument/2006/math">
                    <m:r>
                      <a:rPr lang="en-US" sz="2000" i="1">
                        <a:solidFill>
                          <a:prstClr val="black"/>
                        </a:solidFill>
                        <a:latin typeface="Cambria Math" panose="02040503050406030204" pitchFamily="18" charset="0"/>
                        <a:ea typeface="Cambria Math" panose="02040503050406030204" pitchFamily="18" charset="0"/>
                      </a:rPr>
                      <m:t>−</m:t>
                    </m:r>
                  </m:oMath>
                </a14:m>
                <a: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f>
                      <m:fPr>
                        <m:ctrlPr>
                          <a:rPr lang="en-US" sz="2000" i="1">
                            <a:solidFill>
                              <a:prstClr val="black"/>
                            </a:solidFill>
                            <a:latin typeface="Cambria Math" panose="02040503050406030204" pitchFamily="18" charset="0"/>
                            <a:ea typeface="Cambria Math" panose="02040503050406030204" pitchFamily="18" charset="0"/>
                          </a:rPr>
                        </m:ctrlPr>
                      </m:fPr>
                      <m:num>
                        <m:r>
                          <a:rPr lang="en-US" sz="2000" i="1">
                            <a:solidFill>
                              <a:prstClr val="black"/>
                            </a:solidFill>
                            <a:latin typeface="Cambria Math" panose="02040503050406030204" pitchFamily="18" charset="0"/>
                            <a:ea typeface="Cambria Math" panose="02040503050406030204" pitchFamily="18" charset="0"/>
                          </a:rPr>
                          <m:t>1</m:t>
                        </m:r>
                      </m:num>
                      <m:den>
                        <m:r>
                          <a:rPr lang="en-US" sz="2000" i="1">
                            <a:solidFill>
                              <a:prstClr val="black"/>
                            </a:solidFill>
                            <a:latin typeface="Cambria Math" panose="02040503050406030204" pitchFamily="18" charset="0"/>
                            <a:ea typeface="Cambria Math" panose="02040503050406030204" pitchFamily="18" charset="0"/>
                          </a:rPr>
                          <m:t>4</m:t>
                        </m:r>
                        <m:r>
                          <a:rPr lang="en-US" sz="2000" i="1">
                            <a:solidFill>
                              <a:prstClr val="black"/>
                            </a:solidFill>
                            <a:latin typeface="Cambria Math" panose="02040503050406030204" pitchFamily="18" charset="0"/>
                            <a:ea typeface="Cambria Math" panose="02040503050406030204" pitchFamily="18" charset="0"/>
                          </a:rPr>
                          <m:t>𝜋</m:t>
                        </m:r>
                        <m:sSub>
                          <m:sSubPr>
                            <m:ctrlPr>
                              <a:rPr lang="en-US" sz="2000" i="1">
                                <a:solidFill>
                                  <a:prstClr val="black"/>
                                </a:solidFill>
                                <a:latin typeface="Cambria Math" panose="02040503050406030204" pitchFamily="18" charset="0"/>
                                <a:ea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𝜀</m:t>
                            </m:r>
                          </m:e>
                          <m:sub>
                            <m:r>
                              <a:rPr lang="en-US" sz="2000" i="1">
                                <a:solidFill>
                                  <a:prstClr val="black"/>
                                </a:solidFill>
                                <a:latin typeface="Cambria Math" panose="02040503050406030204" pitchFamily="18" charset="0"/>
                                <a:ea typeface="Cambria Math" panose="02040503050406030204" pitchFamily="18" charset="0"/>
                              </a:rPr>
                              <m:t>0</m:t>
                            </m:r>
                          </m:sub>
                        </m:sSub>
                      </m:den>
                    </m:f>
                  </m:oMath>
                </a14:m>
                <a: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f>
                      <m:fPr>
                        <m:ctrlPr>
                          <a:rPr lang="en-US" sz="2000" i="1" dirty="0">
                            <a:solidFill>
                              <a:prstClr val="black"/>
                            </a:solidFill>
                            <a:latin typeface="Cambria Math" panose="02040503050406030204" pitchFamily="18" charset="0"/>
                            <a:ea typeface="Cambria Math" panose="02040503050406030204" pitchFamily="18" charset="0"/>
                          </a:rPr>
                        </m:ctrlPr>
                      </m:fPr>
                      <m:num>
                        <m:d>
                          <m:dPr>
                            <m:begChr m:val="|"/>
                            <m:endChr m:val="|"/>
                            <m:ctrlPr>
                              <a:rPr lang="en-US" sz="2000" i="1" dirty="0">
                                <a:solidFill>
                                  <a:prstClr val="black"/>
                                </a:solidFill>
                                <a:latin typeface="Cambria Math" panose="02040503050406030204" pitchFamily="18" charset="0"/>
                                <a:ea typeface="Cambria Math" panose="02040503050406030204" pitchFamily="18" charset="0"/>
                              </a:rPr>
                            </m:ctrlPr>
                          </m:dPr>
                          <m:e>
                            <m:r>
                              <a:rPr lang="en-US" sz="2000" i="1" dirty="0">
                                <a:solidFill>
                                  <a:prstClr val="black"/>
                                </a:solidFill>
                                <a:latin typeface="Cambria Math" panose="02040503050406030204" pitchFamily="18" charset="0"/>
                                <a:ea typeface="Cambria Math" panose="02040503050406030204" pitchFamily="18" charset="0"/>
                              </a:rPr>
                              <m:t>𝑞</m:t>
                            </m:r>
                          </m:e>
                        </m:d>
                      </m:num>
                      <m:den>
                        <m:sSubSup>
                          <m:sSubSupPr>
                            <m:ctrlPr>
                              <a:rPr lang="en-US" sz="2000" i="1" dirty="0">
                                <a:solidFill>
                                  <a:prstClr val="black"/>
                                </a:solidFill>
                                <a:latin typeface="Cambria Math" panose="02040503050406030204" pitchFamily="18" charset="0"/>
                                <a:ea typeface="Cambria Math" panose="02040503050406030204" pitchFamily="18" charset="0"/>
                              </a:rPr>
                            </m:ctrlPr>
                          </m:sSubSupPr>
                          <m:e>
                            <m:r>
                              <a:rPr lang="en-US" sz="2000" i="1" dirty="0">
                                <a:solidFill>
                                  <a:prstClr val="black"/>
                                </a:solidFill>
                                <a:latin typeface="Cambria Math" panose="02040503050406030204" pitchFamily="18" charset="0"/>
                                <a:ea typeface="Cambria Math" panose="02040503050406030204" pitchFamily="18" charset="0"/>
                              </a:rPr>
                              <m:t>𝑟</m:t>
                            </m:r>
                          </m:e>
                          <m:sub>
                            <m:r>
                              <a:rPr lang="en-US" sz="2000" i="1" dirty="0" smtClean="0">
                                <a:solidFill>
                                  <a:prstClr val="black"/>
                                </a:solidFill>
                                <a:latin typeface="Cambria Math" panose="02040503050406030204" pitchFamily="18" charset="0"/>
                                <a:ea typeface="Cambria Math" panose="02040503050406030204" pitchFamily="18" charset="0"/>
                              </a:rPr>
                              <m:t>𝑎</m:t>
                            </m:r>
                          </m:sub>
                          <m:sup>
                            <m:r>
                              <a:rPr lang="en-US" sz="2000" i="1" dirty="0">
                                <a:solidFill>
                                  <a:prstClr val="black"/>
                                </a:solidFill>
                                <a:latin typeface="Cambria Math" panose="02040503050406030204" pitchFamily="18" charset="0"/>
                                <a:ea typeface="Cambria Math" panose="02040503050406030204" pitchFamily="18" charset="0"/>
                              </a:rPr>
                              <m:t> 2</m:t>
                            </m:r>
                          </m:sup>
                        </m:sSubSup>
                      </m:den>
                    </m:f>
                  </m:oMath>
                </a14:m>
                <a: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acc>
                      <m:accPr>
                        <m:chr m:val="̂"/>
                        <m:ctrlPr>
                          <a:rPr lang="en-US" sz="2000" i="1" dirty="0">
                            <a:solidFill>
                              <a:prstClr val="black"/>
                            </a:solidFill>
                            <a:latin typeface="Cambria Math" panose="02040503050406030204" pitchFamily="18" charset="0"/>
                            <a:ea typeface="Cambria Math" panose="02040503050406030204" pitchFamily="18" charset="0"/>
                          </a:rPr>
                        </m:ctrlPr>
                      </m:accPr>
                      <m:e>
                        <m:r>
                          <a:rPr lang="en-US" sz="2000" b="1" dirty="0" smtClean="0">
                            <a:solidFill>
                              <a:prstClr val="black"/>
                            </a:solidFill>
                            <a:latin typeface="Cambria Math" panose="02040503050406030204" pitchFamily="18" charset="0"/>
                            <a:ea typeface="Cambria Math" panose="02040503050406030204" pitchFamily="18" charset="0"/>
                          </a:rPr>
                          <m:t>𝐣</m:t>
                        </m:r>
                      </m:e>
                    </m:acc>
                  </m:oMath>
                </a14:m>
                <a:r>
                  <a:rPr lang="en-US" sz="2000" dirty="0">
                    <a:solidFill>
                      <a:prstClr val="black"/>
                    </a:solidFill>
                    <a:latin typeface="Times New Roman" panose="02020603050405020304" pitchFamily="18" charset="0"/>
                    <a:cs typeface="Times New Roman" panose="02020603050405020304" pitchFamily="18" charset="0"/>
                  </a:rPr>
                  <a:t> </a:t>
                </a:r>
              </a:p>
            </p:txBody>
          </p:sp>
        </mc:Choice>
        <mc:Fallback xmlns="">
          <p:sp>
            <p:nvSpPr>
              <p:cNvPr id="18" name="Rectangle 17">
                <a:extLst>
                  <a:ext uri="{FF2B5EF4-FFF2-40B4-BE49-F238E27FC236}">
                    <a16:creationId xmlns:a16="http://schemas.microsoft.com/office/drawing/2014/main" id="{AADC9A3F-0013-4CE5-AF06-DBBD59FC032E}"/>
                  </a:ext>
                </a:extLst>
              </p:cNvPr>
              <p:cNvSpPr>
                <a:spLocks noRot="1" noChangeAspect="1" noMove="1" noResize="1" noEditPoints="1" noAdjustHandles="1" noChangeArrowheads="1" noChangeShapeType="1" noTextEdit="1"/>
              </p:cNvSpPr>
              <p:nvPr/>
            </p:nvSpPr>
            <p:spPr>
              <a:xfrm>
                <a:off x="222777" y="3456621"/>
                <a:ext cx="1886478" cy="59356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AD5561A7-FCCB-4D92-9F20-BCCF933B7DB9}"/>
                  </a:ext>
                </a:extLst>
              </p:cNvPr>
              <p:cNvSpPr/>
              <p:nvPr/>
            </p:nvSpPr>
            <p:spPr>
              <a:xfrm>
                <a:off x="1925562" y="3436382"/>
                <a:ext cx="4068550" cy="623056"/>
              </a:xfrm>
              <a:prstGeom prst="rect">
                <a:avLst/>
              </a:prstGeom>
            </p:spPr>
            <p:txBody>
              <a:bodyPr wrap="none">
                <a:spAutoFit/>
              </a:bodyPr>
              <a:lstStyle/>
              <a:p>
                <a: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2000" i="1">
                        <a:solidFill>
                          <a:prstClr val="black"/>
                        </a:solidFill>
                        <a:latin typeface="Cambria Math" panose="02040503050406030204" pitchFamily="18" charset="0"/>
                        <a:ea typeface="Cambria Math" panose="02040503050406030204" pitchFamily="18" charset="0"/>
                      </a:rPr>
                      <m:t>−</m:t>
                    </m:r>
                  </m:oMath>
                </a14:m>
                <a: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f>
                      <m:fPr>
                        <m:ctrlPr>
                          <a:rPr lang="en-US" sz="2000" i="1">
                            <a:solidFill>
                              <a:prstClr val="black"/>
                            </a:solidFill>
                            <a:latin typeface="Cambria Math" panose="02040503050406030204" pitchFamily="18" charset="0"/>
                            <a:ea typeface="Cambria Math" panose="02040503050406030204" pitchFamily="18" charset="0"/>
                          </a:rPr>
                        </m:ctrlPr>
                      </m:fPr>
                      <m:num>
                        <m:r>
                          <a:rPr lang="en-US" sz="2000" i="1">
                            <a:solidFill>
                              <a:prstClr val="black"/>
                            </a:solidFill>
                            <a:latin typeface="Cambria Math" panose="02040503050406030204" pitchFamily="18" charset="0"/>
                            <a:ea typeface="Cambria Math" panose="02040503050406030204" pitchFamily="18" charset="0"/>
                          </a:rPr>
                          <m:t>8.988 </m:t>
                        </m:r>
                        <m:r>
                          <a:rPr lang="en-US" sz="2000" i="1">
                            <a:solidFill>
                              <a:prstClr val="black"/>
                            </a:solidFill>
                            <a:latin typeface="Cambria Math" panose="02040503050406030204" pitchFamily="18" charset="0"/>
                            <a:ea typeface="Cambria Math" panose="02040503050406030204" pitchFamily="18" charset="0"/>
                            <a:sym typeface="Symbol" panose="05050102010706020507" pitchFamily="18" charset="2"/>
                          </a:rPr>
                          <m:t></m:t>
                        </m:r>
                        <m:sSup>
                          <m:sSupPr>
                            <m:ctrlPr>
                              <a:rPr lang="en-US" sz="2000" i="1">
                                <a:solidFill>
                                  <a:prstClr val="black"/>
                                </a:solidFill>
                                <a:latin typeface="Cambria Math" panose="02040503050406030204" pitchFamily="18" charset="0"/>
                                <a:ea typeface="Cambria Math" panose="02040503050406030204" pitchFamily="18" charset="0"/>
                                <a:sym typeface="Symbol" panose="05050102010706020507" pitchFamily="18" charset="2"/>
                              </a:rPr>
                            </m:ctrlPr>
                          </m:sSupPr>
                          <m:e>
                            <m:r>
                              <a:rPr lang="en-US" sz="2000" i="1">
                                <a:solidFill>
                                  <a:prstClr val="black"/>
                                </a:solidFill>
                                <a:latin typeface="Cambria Math" panose="02040503050406030204" pitchFamily="18" charset="0"/>
                                <a:ea typeface="Cambria Math" panose="02040503050406030204" pitchFamily="18" charset="0"/>
                                <a:sym typeface="Symbol" panose="05050102010706020507" pitchFamily="18" charset="2"/>
                              </a:rPr>
                              <m:t>10</m:t>
                            </m:r>
                          </m:e>
                          <m:sup>
                            <m:r>
                              <a:rPr lang="en-US" sz="2000" i="1">
                                <a:solidFill>
                                  <a:prstClr val="black"/>
                                </a:solidFill>
                                <a:latin typeface="Cambria Math" panose="02040503050406030204" pitchFamily="18" charset="0"/>
                                <a:ea typeface="Cambria Math" panose="02040503050406030204" pitchFamily="18" charset="0"/>
                                <a:sym typeface="Symbol" panose="05050102010706020507" pitchFamily="18" charset="2"/>
                              </a:rPr>
                              <m:t>9</m:t>
                            </m:r>
                          </m:sup>
                        </m:sSup>
                        <m:r>
                          <m:rPr>
                            <m:nor/>
                          </m:rP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m:t> </m:t>
                        </m:r>
                        <m:r>
                          <m:rPr>
                            <m:nor/>
                          </m:rP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m:t>N</m:t>
                        </m:r>
                        <m:r>
                          <m:rPr>
                            <m:nor/>
                          </m:rP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m:t>.</m:t>
                        </m:r>
                        <m:r>
                          <m:rPr>
                            <m:nor/>
                          </m:rP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m:t>m</m:t>
                        </m:r>
                        <m:r>
                          <m:rPr>
                            <m:nor/>
                          </m:rPr>
                          <a:rPr lang="en-US" sz="2000" baseline="30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m:t>2</m:t>
                        </m:r>
                        <m:r>
                          <m:rPr>
                            <m:nor/>
                          </m:rP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m:t>.</m:t>
                        </m:r>
                        <m:sSup>
                          <m:sSupPr>
                            <m:ctrlPr>
                              <a:rPr lang="en-US" sz="2000" i="1" dirty="0">
                                <a:solidFill>
                                  <a:prstClr val="black"/>
                                </a:solidFill>
                                <a:latin typeface="Cambria Math" panose="02040503050406030204" pitchFamily="18" charset="0"/>
                                <a:ea typeface="Cambria Math" panose="02040503050406030204" pitchFamily="18" charset="0"/>
                              </a:rPr>
                            </m:ctrlPr>
                          </m:sSupPr>
                          <m:e>
                            <m:r>
                              <m:rPr>
                                <m:nor/>
                              </m:rP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m:t>C</m:t>
                            </m:r>
                          </m:e>
                          <m:sup>
                            <m:r>
                              <a:rPr lang="en-US" sz="2000" i="1" dirty="0">
                                <a:solidFill>
                                  <a:prstClr val="black"/>
                                </a:solidFill>
                                <a:latin typeface="Cambria Math" panose="02040503050406030204" pitchFamily="18" charset="0"/>
                                <a:ea typeface="Cambria Math" panose="02040503050406030204" pitchFamily="18" charset="0"/>
                              </a:rPr>
                              <m:t>−2</m:t>
                            </m:r>
                          </m:sup>
                        </m:sSup>
                        <m:r>
                          <a:rPr lang="en-US" sz="2000" i="1" dirty="0">
                            <a:solidFill>
                              <a:prstClr val="black"/>
                            </a:solidFill>
                            <a:latin typeface="Cambria Math" panose="02040503050406030204" pitchFamily="18" charset="0"/>
                            <a:ea typeface="Cambria Math" panose="02040503050406030204" pitchFamily="18" charset="0"/>
                          </a:rPr>
                          <m:t> </m:t>
                        </m:r>
                        <m:d>
                          <m:dPr>
                            <m:ctrlPr>
                              <a:rPr lang="en-US" sz="2000" i="1" dirty="0">
                                <a:solidFill>
                                  <a:prstClr val="black"/>
                                </a:solidFill>
                                <a:latin typeface="Cambria Math" panose="02040503050406030204" pitchFamily="18" charset="0"/>
                                <a:ea typeface="Cambria Math" panose="02040503050406030204" pitchFamily="18" charset="0"/>
                              </a:rPr>
                            </m:ctrlPr>
                          </m:dPr>
                          <m:e>
                            <m:r>
                              <a:rPr lang="en-US" sz="2000" i="1" dirty="0">
                                <a:solidFill>
                                  <a:prstClr val="black"/>
                                </a:solidFill>
                                <a:latin typeface="Cambria Math" panose="02040503050406030204" pitchFamily="18" charset="0"/>
                                <a:ea typeface="Cambria Math" panose="02040503050406030204" pitchFamily="18" charset="0"/>
                              </a:rPr>
                              <m:t>3.8 ×</m:t>
                            </m:r>
                            <m:sSup>
                              <m:sSupPr>
                                <m:ctrlPr>
                                  <a:rPr lang="en-US" sz="2000" i="1" dirty="0">
                                    <a:solidFill>
                                      <a:prstClr val="black"/>
                                    </a:solidFill>
                                    <a:latin typeface="Cambria Math" panose="02040503050406030204" pitchFamily="18" charset="0"/>
                                    <a:ea typeface="Cambria Math" panose="02040503050406030204" pitchFamily="18" charset="0"/>
                                  </a:rPr>
                                </m:ctrlPr>
                              </m:sSupPr>
                              <m:e>
                                <m:r>
                                  <a:rPr lang="en-US" sz="2000" i="1" dirty="0">
                                    <a:solidFill>
                                      <a:prstClr val="black"/>
                                    </a:solidFill>
                                    <a:latin typeface="Cambria Math" panose="02040503050406030204" pitchFamily="18" charset="0"/>
                                    <a:ea typeface="Cambria Math" panose="02040503050406030204" pitchFamily="18" charset="0"/>
                                  </a:rPr>
                                  <m:t>10</m:t>
                                </m:r>
                              </m:e>
                              <m:sup>
                                <m:r>
                                  <a:rPr lang="en-US" sz="2000" i="1" dirty="0">
                                    <a:solidFill>
                                      <a:prstClr val="black"/>
                                    </a:solidFill>
                                    <a:latin typeface="Cambria Math" panose="02040503050406030204" pitchFamily="18" charset="0"/>
                                    <a:ea typeface="Cambria Math" panose="02040503050406030204" pitchFamily="18" charset="0"/>
                                  </a:rPr>
                                  <m:t>−6</m:t>
                                </m:r>
                              </m:sup>
                            </m:sSup>
                            <m:r>
                              <a:rPr lang="en-US" sz="2000" i="1" dirty="0">
                                <a:solidFill>
                                  <a:prstClr val="black"/>
                                </a:solidFill>
                                <a:latin typeface="Cambria Math" panose="02040503050406030204" pitchFamily="18" charset="0"/>
                                <a:ea typeface="Cambria Math" panose="02040503050406030204" pitchFamily="18" charset="0"/>
                              </a:rPr>
                              <m:t> </m:t>
                            </m:r>
                            <m:r>
                              <m:rPr>
                                <m:sty m:val="p"/>
                              </m:rPr>
                              <a:rPr lang="en-US" sz="2000" dirty="0">
                                <a:solidFill>
                                  <a:prstClr val="black"/>
                                </a:solidFill>
                                <a:latin typeface="Cambria Math" panose="02040503050406030204" pitchFamily="18" charset="0"/>
                                <a:ea typeface="Cambria Math" panose="02040503050406030204" pitchFamily="18" charset="0"/>
                              </a:rPr>
                              <m:t>C</m:t>
                            </m:r>
                          </m:e>
                        </m:d>
                      </m:num>
                      <m:den>
                        <m:sSup>
                          <m:sSupPr>
                            <m:ctrlPr>
                              <a:rPr lang="en-US" sz="2000" i="1">
                                <a:solidFill>
                                  <a:prstClr val="black"/>
                                </a:solidFill>
                                <a:latin typeface="Cambria Math" panose="02040503050406030204" pitchFamily="18" charset="0"/>
                                <a:ea typeface="Cambria Math" panose="02040503050406030204" pitchFamily="18" charset="0"/>
                              </a:rPr>
                            </m:ctrlPr>
                          </m:sSupPr>
                          <m:e>
                            <m:d>
                              <m:dPr>
                                <m:ctrlPr>
                                  <a:rPr lang="en-US" sz="2000" i="1">
                                    <a:solidFill>
                                      <a:prstClr val="black"/>
                                    </a:solidFill>
                                    <a:latin typeface="Cambria Math" panose="02040503050406030204" pitchFamily="18" charset="0"/>
                                    <a:ea typeface="Cambria Math" panose="02040503050406030204" pitchFamily="18" charset="0"/>
                                  </a:rPr>
                                </m:ctrlPr>
                              </m:dPr>
                              <m:e>
                                <m:r>
                                  <a:rPr lang="en-US" sz="2000" i="1">
                                    <a:solidFill>
                                      <a:prstClr val="black"/>
                                    </a:solidFill>
                                    <a:latin typeface="Cambria Math" panose="02040503050406030204" pitchFamily="18" charset="0"/>
                                    <a:ea typeface="Cambria Math" panose="02040503050406030204" pitchFamily="18" charset="0"/>
                                  </a:rPr>
                                  <m:t>0.</m:t>
                                </m:r>
                                <m:r>
                                  <a:rPr lang="en-US" sz="2000" i="1" smtClean="0">
                                    <a:solidFill>
                                      <a:prstClr val="black"/>
                                    </a:solidFill>
                                    <a:latin typeface="Cambria Math" panose="02040503050406030204" pitchFamily="18" charset="0"/>
                                    <a:ea typeface="Cambria Math" panose="02040503050406030204" pitchFamily="18" charset="0"/>
                                  </a:rPr>
                                  <m:t>2</m:t>
                                </m:r>
                                <m:r>
                                  <a:rPr lang="en-US" sz="2000" i="1">
                                    <a:solidFill>
                                      <a:prstClr val="black"/>
                                    </a:solidFill>
                                    <a:latin typeface="Cambria Math" panose="02040503050406030204" pitchFamily="18" charset="0"/>
                                    <a:ea typeface="Cambria Math" panose="02040503050406030204" pitchFamily="18" charset="0"/>
                                  </a:rPr>
                                  <m:t>6 </m:t>
                                </m:r>
                                <m:r>
                                  <m:rPr>
                                    <m:sty m:val="p"/>
                                  </m:rPr>
                                  <a:rPr lang="en-US" sz="2000">
                                    <a:solidFill>
                                      <a:prstClr val="black"/>
                                    </a:solidFill>
                                    <a:latin typeface="Cambria Math" panose="02040503050406030204" pitchFamily="18" charset="0"/>
                                    <a:ea typeface="Cambria Math" panose="02040503050406030204" pitchFamily="18" charset="0"/>
                                  </a:rPr>
                                  <m:t>m</m:t>
                                </m:r>
                              </m:e>
                            </m:d>
                          </m:e>
                          <m:sup>
                            <m:r>
                              <a:rPr lang="en-US" sz="2000" i="1">
                                <a:solidFill>
                                  <a:prstClr val="black"/>
                                </a:solidFill>
                                <a:latin typeface="Cambria Math" panose="02040503050406030204" pitchFamily="18" charset="0"/>
                                <a:ea typeface="Cambria Math" panose="02040503050406030204" pitchFamily="18" charset="0"/>
                              </a:rPr>
                              <m:t>2</m:t>
                            </m:r>
                          </m:sup>
                        </m:sSup>
                      </m:den>
                    </m:f>
                    <m:r>
                      <a:rPr lang="en-US" sz="2000" smtClean="0">
                        <a:solidFill>
                          <a:prstClr val="black"/>
                        </a:solidFill>
                        <a:latin typeface="Cambria Math" panose="02040503050406030204" pitchFamily="18" charset="0"/>
                        <a:ea typeface="Cambria Math" panose="02040503050406030204" pitchFamily="18" charset="0"/>
                      </a:rPr>
                      <m:t> </m:t>
                    </m:r>
                    <m:acc>
                      <m:accPr>
                        <m:chr m:val="̂"/>
                        <m:ctrlPr>
                          <a:rPr lang="en-US" sz="2000" i="1" dirty="0">
                            <a:solidFill>
                              <a:prstClr val="black"/>
                            </a:solidFill>
                            <a:latin typeface="Cambria Math" panose="02040503050406030204" pitchFamily="18" charset="0"/>
                            <a:ea typeface="Cambria Math" panose="02040503050406030204" pitchFamily="18" charset="0"/>
                          </a:rPr>
                        </m:ctrlPr>
                      </m:accPr>
                      <m:e>
                        <m:r>
                          <a:rPr lang="en-US" sz="2000" b="1" dirty="0" smtClean="0">
                            <a:solidFill>
                              <a:prstClr val="black"/>
                            </a:solidFill>
                            <a:latin typeface="Cambria Math" panose="02040503050406030204" pitchFamily="18" charset="0"/>
                            <a:ea typeface="Cambria Math" panose="02040503050406030204" pitchFamily="18" charset="0"/>
                          </a:rPr>
                          <m:t>𝐣</m:t>
                        </m:r>
                      </m:e>
                    </m:acc>
                  </m:oMath>
                </a14:m>
                <a:endParaRPr lang="en-US" sz="20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19" name="Rectangle 18">
                <a:extLst>
                  <a:ext uri="{FF2B5EF4-FFF2-40B4-BE49-F238E27FC236}">
                    <a16:creationId xmlns:a16="http://schemas.microsoft.com/office/drawing/2014/main" id="{AD5561A7-FCCB-4D92-9F20-BCCF933B7DB9}"/>
                  </a:ext>
                </a:extLst>
              </p:cNvPr>
              <p:cNvSpPr>
                <a:spLocks noRot="1" noChangeAspect="1" noMove="1" noResize="1" noEditPoints="1" noAdjustHandles="1" noChangeArrowheads="1" noChangeShapeType="1" noTextEdit="1"/>
              </p:cNvSpPr>
              <p:nvPr/>
            </p:nvSpPr>
            <p:spPr>
              <a:xfrm>
                <a:off x="1925562" y="3436382"/>
                <a:ext cx="4068550" cy="623056"/>
              </a:xfrm>
              <a:prstGeom prst="rect">
                <a:avLst/>
              </a:prstGeom>
              <a:blipFill>
                <a:blip r:embed="rId9"/>
                <a:stretch>
                  <a:fillRect l="-1649" b="-9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8FE494B4-36B0-427B-9E15-5D1F08E85633}"/>
                  </a:ext>
                </a:extLst>
              </p:cNvPr>
              <p:cNvSpPr/>
              <p:nvPr/>
            </p:nvSpPr>
            <p:spPr>
              <a:xfrm>
                <a:off x="206309" y="4421576"/>
                <a:ext cx="6018314" cy="437492"/>
              </a:xfrm>
              <a:prstGeom prst="rect">
                <a:avLst/>
              </a:prstGeom>
            </p:spPr>
            <p:txBody>
              <a:bodyPr wrap="none">
                <a:spAutoFit/>
              </a:bodyPr>
              <a:lstStyle/>
              <a:p>
                <a14:m>
                  <m:oMath xmlns:m="http://schemas.openxmlformats.org/officeDocument/2006/math">
                    <m:acc>
                      <m:accPr>
                        <m:chr m:val="⃗"/>
                        <m:ctrlPr>
                          <a:rPr lang="en-US" sz="2000" i="1" smtClean="0">
                            <a:solidFill>
                              <a:prstClr val="black"/>
                            </a:solidFill>
                            <a:latin typeface="Cambria Math" panose="02040503050406030204" pitchFamily="18" charset="0"/>
                            <a:ea typeface="Cambria Math" panose="02040503050406030204" pitchFamily="18" charset="0"/>
                          </a:rPr>
                        </m:ctrlPr>
                      </m:accPr>
                      <m:e>
                        <m:r>
                          <m:rPr>
                            <m:sty m:val="p"/>
                          </m:rPr>
                          <a:rPr lang="en-US" sz="2000">
                            <a:solidFill>
                              <a:prstClr val="black"/>
                            </a:solidFill>
                            <a:latin typeface="Cambria Math" panose="02040503050406030204" pitchFamily="18" charset="0"/>
                            <a:ea typeface="Cambria Math" panose="02040503050406030204" pitchFamily="18" charset="0"/>
                          </a:rPr>
                          <m:t>E</m:t>
                        </m:r>
                      </m:e>
                    </m:acc>
                    <m:r>
                      <m:rPr>
                        <m:sty m:val="p"/>
                      </m:rPr>
                      <a:rPr lang="en-US" sz="2000" baseline="-25000">
                        <a:solidFill>
                          <a:prstClr val="black"/>
                        </a:solidFill>
                        <a:latin typeface="Cambria Math" panose="02040503050406030204" pitchFamily="18" charset="0"/>
                        <a:ea typeface="Cambria Math" panose="02040503050406030204" pitchFamily="18" charset="0"/>
                      </a:rPr>
                      <m:t>b</m:t>
                    </m:r>
                  </m:oMath>
                </a14:m>
                <a: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2000" i="1">
                        <a:solidFill>
                          <a:prstClr val="black"/>
                        </a:solidFill>
                        <a:latin typeface="Cambria Math" panose="02040503050406030204" pitchFamily="18" charset="0"/>
                        <a:ea typeface="Cambria Math" panose="02040503050406030204" pitchFamily="18" charset="0"/>
                      </a:rPr>
                      <m:t>−</m:t>
                    </m:r>
                  </m:oMath>
                </a14:m>
                <a: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acc>
                      <m:accPr>
                        <m:chr m:val="⃗"/>
                        <m:ctrlPr>
                          <a:rPr lang="en-US" sz="2000" i="1">
                            <a:solidFill>
                              <a:prstClr val="black"/>
                            </a:solidFill>
                            <a:latin typeface="Cambria Math" panose="02040503050406030204" pitchFamily="18" charset="0"/>
                            <a:ea typeface="Cambria Math" panose="02040503050406030204" pitchFamily="18" charset="0"/>
                          </a:rPr>
                        </m:ctrlPr>
                      </m:accPr>
                      <m:e>
                        <m:r>
                          <m:rPr>
                            <m:sty m:val="p"/>
                          </m:rPr>
                          <a:rPr lang="en-US" sz="2000">
                            <a:solidFill>
                              <a:prstClr val="black"/>
                            </a:solidFill>
                            <a:latin typeface="Cambria Math" panose="02040503050406030204" pitchFamily="18" charset="0"/>
                            <a:ea typeface="Cambria Math" panose="02040503050406030204" pitchFamily="18" charset="0"/>
                          </a:rPr>
                          <m:t>E</m:t>
                        </m:r>
                      </m:e>
                    </m:acc>
                    <m:r>
                      <m:rPr>
                        <m:sty m:val="p"/>
                      </m:rPr>
                      <a:rPr lang="en-US" sz="2000" baseline="-25000" smtClean="0">
                        <a:solidFill>
                          <a:prstClr val="black"/>
                        </a:solidFill>
                        <a:latin typeface="Cambria Math" panose="02040503050406030204" pitchFamily="18" charset="0"/>
                        <a:ea typeface="Cambria Math" panose="02040503050406030204" pitchFamily="18" charset="0"/>
                      </a:rPr>
                      <m:t>a</m:t>
                    </m:r>
                  </m:oMath>
                </a14:m>
                <a: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 = 2.636 </a:t>
                </a:r>
                <a: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a:t>10</a:t>
                </a:r>
                <a:r>
                  <a:rPr lang="en-US" sz="2000" baseline="30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a:t>5</a:t>
                </a:r>
                <a: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a:t> V. </a:t>
                </a:r>
                <a14:m>
                  <m:oMath xmlns:m="http://schemas.openxmlformats.org/officeDocument/2006/math">
                    <m:r>
                      <m:rPr>
                        <m:nor/>
                      </m:rP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m:t>m</m:t>
                    </m:r>
                    <m:r>
                      <m:rPr>
                        <m:nor/>
                      </m:rPr>
                      <a:rPr lang="en-US" sz="2000" baseline="30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m:t>−1</m:t>
                    </m:r>
                  </m:oMath>
                </a14:m>
                <a: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a:t>  </a:t>
                </a:r>
                <a14:m>
                  <m:oMath xmlns:m="http://schemas.openxmlformats.org/officeDocument/2006/math">
                    <m:acc>
                      <m:accPr>
                        <m:chr m:val="̂"/>
                        <m:ctrlPr>
                          <a:rPr lang="en-US" sz="2000" i="1" dirty="0">
                            <a:solidFill>
                              <a:prstClr val="black"/>
                            </a:solidFill>
                            <a:latin typeface="Cambria Math" panose="02040503050406030204" pitchFamily="18" charset="0"/>
                            <a:ea typeface="Cambria Math" panose="02040503050406030204" pitchFamily="18" charset="0"/>
                          </a:rPr>
                        </m:ctrlPr>
                      </m:accPr>
                      <m:e>
                        <m:r>
                          <a:rPr lang="en-US" sz="2000" b="1" i="1" dirty="0">
                            <a:solidFill>
                              <a:prstClr val="black"/>
                            </a:solidFill>
                            <a:latin typeface="Cambria Math" panose="02040503050406030204" pitchFamily="18" charset="0"/>
                            <a:ea typeface="Cambria Math" panose="02040503050406030204" pitchFamily="18" charset="0"/>
                          </a:rPr>
                          <m:t>ℹ</m:t>
                        </m:r>
                      </m:e>
                    </m:acc>
                  </m:oMath>
                </a14:m>
                <a: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 + 5.054 </a:t>
                </a:r>
                <a: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a:t>10</a:t>
                </a:r>
                <a:r>
                  <a:rPr lang="en-US" sz="2000" baseline="30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a:t>5</a:t>
                </a:r>
                <a: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a:t> V. </a:t>
                </a:r>
                <a14:m>
                  <m:oMath xmlns:m="http://schemas.openxmlformats.org/officeDocument/2006/math">
                    <m:r>
                      <m:rPr>
                        <m:nor/>
                      </m:rP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m:t>m</m:t>
                    </m:r>
                    <m:r>
                      <m:rPr>
                        <m:nor/>
                      </m:rPr>
                      <a:rPr lang="en-US" sz="2000" baseline="30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m:t>−1</m:t>
                    </m:r>
                  </m:oMath>
                </a14:m>
                <a: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a:t>  </a:t>
                </a:r>
                <a14:m>
                  <m:oMath xmlns:m="http://schemas.openxmlformats.org/officeDocument/2006/math">
                    <m:acc>
                      <m:accPr>
                        <m:chr m:val="̂"/>
                        <m:ctrlPr>
                          <a:rPr lang="en-US" sz="2000" i="1" dirty="0">
                            <a:solidFill>
                              <a:prstClr val="black"/>
                            </a:solidFill>
                            <a:latin typeface="Cambria Math" panose="02040503050406030204" pitchFamily="18" charset="0"/>
                            <a:ea typeface="Cambria Math" panose="02040503050406030204" pitchFamily="18" charset="0"/>
                          </a:rPr>
                        </m:ctrlPr>
                      </m:accPr>
                      <m:e>
                        <m:r>
                          <a:rPr lang="en-US" sz="2000" b="1" dirty="0">
                            <a:solidFill>
                              <a:prstClr val="black"/>
                            </a:solidFill>
                            <a:latin typeface="Cambria Math" panose="02040503050406030204" pitchFamily="18" charset="0"/>
                            <a:ea typeface="Cambria Math" panose="02040503050406030204" pitchFamily="18" charset="0"/>
                          </a:rPr>
                          <m:t>𝐣</m:t>
                        </m:r>
                      </m:e>
                    </m:acc>
                  </m:oMath>
                </a14:m>
                <a: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   </a:t>
                </a:r>
                <a:endParaRPr lang="en-US" sz="20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20" name="Rectangle 19">
                <a:extLst>
                  <a:ext uri="{FF2B5EF4-FFF2-40B4-BE49-F238E27FC236}">
                    <a16:creationId xmlns:a16="http://schemas.microsoft.com/office/drawing/2014/main" id="{8FE494B4-36B0-427B-9E15-5D1F08E85633}"/>
                  </a:ext>
                </a:extLst>
              </p:cNvPr>
              <p:cNvSpPr>
                <a:spLocks noRot="1" noChangeAspect="1" noMove="1" noResize="1" noEditPoints="1" noAdjustHandles="1" noChangeArrowheads="1" noChangeShapeType="1" noTextEdit="1"/>
              </p:cNvSpPr>
              <p:nvPr/>
            </p:nvSpPr>
            <p:spPr>
              <a:xfrm>
                <a:off x="206309" y="4421576"/>
                <a:ext cx="6018314" cy="437492"/>
              </a:xfrm>
              <a:prstGeom prst="rect">
                <a:avLst/>
              </a:prstGeom>
              <a:blipFill>
                <a:blip r:embed="rId10"/>
                <a:stretch>
                  <a:fillRect b="-236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5B5BD53-9C56-4DA5-AFB6-37C90A319ED8}"/>
                  </a:ext>
                </a:extLst>
              </p:cNvPr>
              <p:cNvSpPr txBox="1"/>
              <p:nvPr/>
            </p:nvSpPr>
            <p:spPr>
              <a:xfrm>
                <a:off x="110509" y="5149843"/>
                <a:ext cx="6474849" cy="4834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i="1" smtClean="0">
                              <a:solidFill>
                                <a:prstClr val="black"/>
                              </a:solidFill>
                              <a:latin typeface="Cambria Math" panose="02040503050406030204" pitchFamily="18" charset="0"/>
                              <a:ea typeface="Cambria Math" panose="02040503050406030204" pitchFamily="18" charset="0"/>
                            </a:rPr>
                          </m:ctrlPr>
                        </m:dPr>
                        <m:e>
                          <m:acc>
                            <m:accPr>
                              <m:chr m:val="⃗"/>
                              <m:ctrlPr>
                                <a:rPr lang="en-US" sz="2000" i="1">
                                  <a:solidFill>
                                    <a:prstClr val="black"/>
                                  </a:solidFill>
                                  <a:latin typeface="Cambria Math" panose="02040503050406030204" pitchFamily="18" charset="0"/>
                                  <a:ea typeface="Cambria Math" panose="02040503050406030204" pitchFamily="18" charset="0"/>
                                </a:rPr>
                              </m:ctrlPr>
                            </m:accPr>
                            <m:e>
                              <m:r>
                                <m:rPr>
                                  <m:sty m:val="p"/>
                                </m:rPr>
                                <a:rPr lang="en-US" sz="2000">
                                  <a:solidFill>
                                    <a:prstClr val="black"/>
                                  </a:solidFill>
                                  <a:latin typeface="Cambria Math" panose="02040503050406030204" pitchFamily="18" charset="0"/>
                                  <a:ea typeface="Cambria Math" panose="02040503050406030204" pitchFamily="18" charset="0"/>
                                </a:rPr>
                                <m:t>E</m:t>
                              </m:r>
                            </m:e>
                          </m:acc>
                          <m:r>
                            <m:rPr>
                              <m:sty m:val="p"/>
                            </m:rPr>
                            <a:rPr lang="en-US" sz="2000" baseline="-25000">
                              <a:solidFill>
                                <a:prstClr val="black"/>
                              </a:solidFill>
                              <a:latin typeface="Cambria Math" panose="02040503050406030204" pitchFamily="18" charset="0"/>
                              <a:ea typeface="Cambria Math" panose="02040503050406030204" pitchFamily="18" charset="0"/>
                            </a:rPr>
                            <m:t>b</m:t>
                          </m:r>
                          <m:r>
                            <m:rPr>
                              <m:nor/>
                            </m:rP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m:t> − </m:t>
                          </m:r>
                          <m:acc>
                            <m:accPr>
                              <m:chr m:val="⃗"/>
                              <m:ctrlPr>
                                <a:rPr lang="en-US" sz="2000" i="1">
                                  <a:solidFill>
                                    <a:prstClr val="black"/>
                                  </a:solidFill>
                                  <a:latin typeface="Cambria Math" panose="02040503050406030204" pitchFamily="18" charset="0"/>
                                  <a:ea typeface="Cambria Math" panose="02040503050406030204" pitchFamily="18" charset="0"/>
                                </a:rPr>
                              </m:ctrlPr>
                            </m:accPr>
                            <m:e>
                              <m:r>
                                <m:rPr>
                                  <m:sty m:val="p"/>
                                </m:rPr>
                                <a:rPr lang="en-US" sz="2000">
                                  <a:solidFill>
                                    <a:prstClr val="black"/>
                                  </a:solidFill>
                                  <a:latin typeface="Cambria Math" panose="02040503050406030204" pitchFamily="18" charset="0"/>
                                  <a:ea typeface="Cambria Math" panose="02040503050406030204" pitchFamily="18" charset="0"/>
                                </a:rPr>
                                <m:t>E</m:t>
                              </m:r>
                            </m:e>
                          </m:acc>
                          <m:r>
                            <m:rPr>
                              <m:sty m:val="p"/>
                            </m:rPr>
                            <a:rPr lang="en-US" sz="2000" baseline="-25000">
                              <a:solidFill>
                                <a:prstClr val="black"/>
                              </a:solidFill>
                              <a:latin typeface="Cambria Math" panose="02040503050406030204" pitchFamily="18" charset="0"/>
                              <a:ea typeface="Cambria Math" panose="02040503050406030204" pitchFamily="18" charset="0"/>
                            </a:rPr>
                            <m:t>a</m:t>
                          </m:r>
                          <m:r>
                            <m:rPr>
                              <m:nor/>
                            </m:rP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m:t> </m:t>
                          </m:r>
                        </m:e>
                      </m:d>
                      <m:r>
                        <a:rPr lang="en-US" sz="2000" i="1" smtClean="0">
                          <a:solidFill>
                            <a:prstClr val="black"/>
                          </a:solidFill>
                          <a:latin typeface="Cambria Math" panose="02040503050406030204" pitchFamily="18" charset="0"/>
                          <a:ea typeface="Cambria Math" panose="02040503050406030204" pitchFamily="18" charset="0"/>
                        </a:rPr>
                        <m:t>= </m:t>
                      </m:r>
                      <m:rad>
                        <m:radPr>
                          <m:degHide m:val="on"/>
                          <m:ctrlPr>
                            <a:rPr lang="en-US" sz="2000" i="1" smtClean="0">
                              <a:solidFill>
                                <a:prstClr val="black"/>
                              </a:solidFill>
                              <a:latin typeface="Cambria Math" panose="02040503050406030204" pitchFamily="18" charset="0"/>
                              <a:ea typeface="Cambria Math" panose="02040503050406030204" pitchFamily="18" charset="0"/>
                            </a:rPr>
                          </m:ctrlPr>
                        </m:radPr>
                        <m:deg/>
                        <m:e>
                          <m:sSup>
                            <m:sSupPr>
                              <m:ctrlPr>
                                <a:rPr lang="en-US" sz="2000" i="1" smtClean="0">
                                  <a:solidFill>
                                    <a:prstClr val="black"/>
                                  </a:solidFill>
                                  <a:latin typeface="Cambria Math" panose="02040503050406030204" pitchFamily="18" charset="0"/>
                                  <a:ea typeface="Cambria Math" panose="02040503050406030204" pitchFamily="18" charset="0"/>
                                </a:rPr>
                              </m:ctrlPr>
                            </m:sSupPr>
                            <m:e>
                              <m:d>
                                <m:dPr>
                                  <m:ctrlPr>
                                    <a:rPr lang="en-US" sz="2000" i="1" smtClean="0">
                                      <a:solidFill>
                                        <a:prstClr val="black"/>
                                      </a:solidFill>
                                      <a:latin typeface="Cambria Math" panose="02040503050406030204" pitchFamily="18" charset="0"/>
                                      <a:ea typeface="Cambria Math" panose="02040503050406030204" pitchFamily="18" charset="0"/>
                                    </a:rPr>
                                  </m:ctrlPr>
                                </m:dPr>
                                <m:e>
                                  <m:r>
                                    <m:rPr>
                                      <m:nor/>
                                    </m:rP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m:t>2.636 </m:t>
                                  </m:r>
                                  <m:r>
                                    <m:rPr>
                                      <m:nor/>
                                    </m:rP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m:t>10</m:t>
                                  </m:r>
                                  <m:r>
                                    <m:rPr>
                                      <m:nor/>
                                    </m:rPr>
                                    <a:rPr lang="en-US" sz="2000" baseline="30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m:t>5</m:t>
                                  </m:r>
                                  <m:r>
                                    <m:rPr>
                                      <m:nor/>
                                    </m:rP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m:t> </m:t>
                                  </m:r>
                                  <m:r>
                                    <m:rPr>
                                      <m:nor/>
                                    </m:rP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m:t>V</m:t>
                                  </m:r>
                                  <m:r>
                                    <m:rPr>
                                      <m:nor/>
                                    </m:rP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m:t>.</m:t>
                                  </m:r>
                                  <m:r>
                                    <m:rPr>
                                      <m:nor/>
                                    </m:rP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m:t>m</m:t>
                                  </m:r>
                                  <m:r>
                                    <m:rPr>
                                      <m:nor/>
                                    </m:rPr>
                                    <a:rPr lang="en-US" sz="2000" baseline="30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m:t>−1</m:t>
                                  </m:r>
                                </m:e>
                              </m:d>
                            </m:e>
                            <m:sup>
                              <m:r>
                                <a:rPr lang="en-US" sz="2000" i="1" smtClean="0">
                                  <a:solidFill>
                                    <a:prstClr val="black"/>
                                  </a:solidFill>
                                  <a:latin typeface="Cambria Math" panose="02040503050406030204" pitchFamily="18" charset="0"/>
                                  <a:ea typeface="Cambria Math" panose="02040503050406030204" pitchFamily="18" charset="0"/>
                                </a:rPr>
                                <m:t>2</m:t>
                              </m:r>
                            </m:sup>
                          </m:sSup>
                          <m:r>
                            <a:rPr lang="en-US" sz="2000" i="1" smtClean="0">
                              <a:solidFill>
                                <a:prstClr val="black"/>
                              </a:solidFill>
                              <a:latin typeface="Cambria Math" panose="02040503050406030204" pitchFamily="18" charset="0"/>
                              <a:ea typeface="Cambria Math" panose="02040503050406030204" pitchFamily="18" charset="0"/>
                            </a:rPr>
                            <m:t>+</m:t>
                          </m:r>
                          <m:sSup>
                            <m:sSupPr>
                              <m:ctrlPr>
                                <a:rPr lang="en-US" sz="2000" i="1">
                                  <a:solidFill>
                                    <a:prstClr val="black"/>
                                  </a:solidFill>
                                  <a:latin typeface="Cambria Math" panose="02040503050406030204" pitchFamily="18" charset="0"/>
                                  <a:ea typeface="Cambria Math" panose="02040503050406030204" pitchFamily="18" charset="0"/>
                                </a:rPr>
                              </m:ctrlPr>
                            </m:sSupPr>
                            <m:e>
                              <m:d>
                                <m:dPr>
                                  <m:ctrlPr>
                                    <a:rPr lang="en-US" sz="2000" i="1">
                                      <a:solidFill>
                                        <a:prstClr val="black"/>
                                      </a:solidFill>
                                      <a:latin typeface="Cambria Math" panose="02040503050406030204" pitchFamily="18" charset="0"/>
                                      <a:ea typeface="Cambria Math" panose="02040503050406030204" pitchFamily="18" charset="0"/>
                                    </a:rPr>
                                  </m:ctrlPr>
                                </m:dPr>
                                <m:e>
                                  <m:r>
                                    <m:rPr>
                                      <m:nor/>
                                    </m:rP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m:t>5.054 </m:t>
                                  </m:r>
                                  <m:r>
                                    <m:rPr>
                                      <m:nor/>
                                    </m:rP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m:t>10</m:t>
                                  </m:r>
                                  <m:r>
                                    <m:rPr>
                                      <m:nor/>
                                    </m:rPr>
                                    <a:rPr lang="en-US" sz="2000" baseline="30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m:t>5</m:t>
                                  </m:r>
                                  <m:r>
                                    <m:rPr>
                                      <m:nor/>
                                    </m:rP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m:t> </m:t>
                                  </m:r>
                                  <m:r>
                                    <m:rPr>
                                      <m:nor/>
                                    </m:rP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m:t>V</m:t>
                                  </m:r>
                                  <m:r>
                                    <m:rPr>
                                      <m:nor/>
                                    </m:rP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m:t>.</m:t>
                                  </m:r>
                                  <m:r>
                                    <m:rPr>
                                      <m:nor/>
                                    </m:rP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m:t>m</m:t>
                                  </m:r>
                                  <m:r>
                                    <m:rPr>
                                      <m:nor/>
                                    </m:rPr>
                                    <a:rPr lang="en-US" sz="2000" baseline="30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m:t>−1</m:t>
                                  </m:r>
                                </m:e>
                              </m:d>
                            </m:e>
                            <m:sup>
                              <m:r>
                                <a:rPr lang="en-US" sz="2000" i="1">
                                  <a:solidFill>
                                    <a:prstClr val="black"/>
                                  </a:solidFill>
                                  <a:latin typeface="Cambria Math" panose="02040503050406030204" pitchFamily="18" charset="0"/>
                                  <a:ea typeface="Cambria Math" panose="02040503050406030204" pitchFamily="18" charset="0"/>
                                </a:rPr>
                                <m:t>2</m:t>
                              </m:r>
                            </m:sup>
                          </m:sSup>
                        </m:e>
                      </m:rad>
                    </m:oMath>
                  </m:oMathPara>
                </a14:m>
                <a:endPar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21" name="TextBox 20">
                <a:extLst>
                  <a:ext uri="{FF2B5EF4-FFF2-40B4-BE49-F238E27FC236}">
                    <a16:creationId xmlns:a16="http://schemas.microsoft.com/office/drawing/2014/main" id="{F5B5BD53-9C56-4DA5-AFB6-37C90A319ED8}"/>
                  </a:ext>
                </a:extLst>
              </p:cNvPr>
              <p:cNvSpPr txBox="1">
                <a:spLocks noRot="1" noChangeAspect="1" noMove="1" noResize="1" noEditPoints="1" noAdjustHandles="1" noChangeArrowheads="1" noChangeShapeType="1" noTextEdit="1"/>
              </p:cNvSpPr>
              <p:nvPr/>
            </p:nvSpPr>
            <p:spPr>
              <a:xfrm>
                <a:off x="110509" y="5149843"/>
                <a:ext cx="6474849" cy="483466"/>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A9138C3F-C668-4EBC-90AE-0B65CFFF701A}"/>
                  </a:ext>
                </a:extLst>
              </p:cNvPr>
              <p:cNvSpPr/>
              <p:nvPr/>
            </p:nvSpPr>
            <p:spPr>
              <a:xfrm>
                <a:off x="6585358" y="5222001"/>
                <a:ext cx="1980799" cy="400110"/>
              </a:xfrm>
              <a:prstGeom prst="rect">
                <a:avLst/>
              </a:prstGeom>
            </p:spPr>
            <p:txBody>
              <a:bodyPr wrap="none">
                <a:spAutoFit/>
              </a:bodyPr>
              <a:lstStyle/>
              <a:p>
                <a: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 5.7 </a:t>
                </a:r>
                <a: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a:t>10</a:t>
                </a:r>
                <a:r>
                  <a:rPr lang="en-US" sz="2000" baseline="30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a:t>5</a:t>
                </a:r>
                <a: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a:t> V. </a:t>
                </a:r>
                <a14:m>
                  <m:oMath xmlns:m="http://schemas.openxmlformats.org/officeDocument/2006/math">
                    <m:r>
                      <m:rPr>
                        <m:nor/>
                      </m:rP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m:t>m</m:t>
                    </m:r>
                    <m:r>
                      <m:rPr>
                        <m:nor/>
                      </m:rPr>
                      <a:rPr lang="en-US" sz="2000" baseline="30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m:t>−1</m:t>
                    </m:r>
                  </m:oMath>
                </a14:m>
                <a:endParaRPr lang="en-US" sz="20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25" name="Rectangle 24">
                <a:extLst>
                  <a:ext uri="{FF2B5EF4-FFF2-40B4-BE49-F238E27FC236}">
                    <a16:creationId xmlns:a16="http://schemas.microsoft.com/office/drawing/2014/main" id="{A9138C3F-C668-4EBC-90AE-0B65CFFF701A}"/>
                  </a:ext>
                </a:extLst>
              </p:cNvPr>
              <p:cNvSpPr>
                <a:spLocks noRot="1" noChangeAspect="1" noMove="1" noResize="1" noEditPoints="1" noAdjustHandles="1" noChangeArrowheads="1" noChangeShapeType="1" noTextEdit="1"/>
              </p:cNvSpPr>
              <p:nvPr/>
            </p:nvSpPr>
            <p:spPr>
              <a:xfrm>
                <a:off x="6585358" y="5222001"/>
                <a:ext cx="1980799" cy="400110"/>
              </a:xfrm>
              <a:prstGeom prst="rect">
                <a:avLst/>
              </a:prstGeom>
              <a:blipFill>
                <a:blip r:embed="rId12"/>
                <a:stretch>
                  <a:fillRect l="-3077" t="-10769"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D199B47-31A1-4BA1-85B9-E652B4A50913}"/>
                  </a:ext>
                </a:extLst>
              </p:cNvPr>
              <p:cNvSpPr txBox="1"/>
              <p:nvPr/>
            </p:nvSpPr>
            <p:spPr>
              <a:xfrm>
                <a:off x="578709" y="5881849"/>
                <a:ext cx="1642181" cy="664926"/>
              </a:xfrm>
              <a:prstGeom prst="rect">
                <a:avLst/>
              </a:prstGeom>
              <a:noFill/>
            </p:spPr>
            <p:txBody>
              <a:bodyPr wrap="none" rtlCol="0">
                <a:spAutoFit/>
              </a:bodyPr>
              <a:lstStyle/>
              <a:p>
                <a:r>
                  <a:rPr lang="en-US" sz="2000" i="1" dirty="0">
                    <a:solidFill>
                      <a:prstClr val="black"/>
                    </a:solidFill>
                    <a:latin typeface="Cambria Math" panose="02040503050406030204" pitchFamily="18" charset="0"/>
                    <a:ea typeface="Cambria Math" panose="02040503050406030204" pitchFamily="18" charset="0"/>
                    <a:sym typeface="Symbol" panose="05050102010706020507" pitchFamily="18" charset="2"/>
                  </a:rPr>
                  <a:t></a:t>
                </a:r>
                <a:r>
                  <a:rPr lang="en-US" sz="2000" dirty="0">
                    <a:solidFill>
                      <a:prstClr val="black"/>
                    </a:solidFill>
                    <a:latin typeface="Cambria Math" panose="02040503050406030204" pitchFamily="18" charset="0"/>
                    <a:ea typeface="Cambria Math" panose="02040503050406030204" pitchFamily="18" charset="0"/>
                    <a:sym typeface="Symbol" panose="05050102010706020507" pitchFamily="18" charset="2"/>
                  </a:rPr>
                  <a:t> = </a:t>
                </a:r>
                <a14:m>
                  <m:oMath xmlns:m="http://schemas.openxmlformats.org/officeDocument/2006/math">
                    <m:func>
                      <m:funcPr>
                        <m:ctrlPr>
                          <a:rPr lang="en-US" sz="2000" i="1" smtClean="0">
                            <a:solidFill>
                              <a:prstClr val="black"/>
                            </a:solidFill>
                            <a:latin typeface="Cambria Math" panose="02040503050406030204" pitchFamily="18" charset="0"/>
                            <a:ea typeface="Cambria Math" panose="02040503050406030204" pitchFamily="18" charset="0"/>
                            <a:sym typeface="Symbol" panose="05050102010706020507" pitchFamily="18" charset="2"/>
                          </a:rPr>
                        </m:ctrlPr>
                      </m:funcPr>
                      <m:fName>
                        <m:sSup>
                          <m:sSupPr>
                            <m:ctrlPr>
                              <a:rPr lang="en-US" sz="2000" i="1" smtClean="0">
                                <a:solidFill>
                                  <a:prstClr val="black"/>
                                </a:solidFill>
                                <a:latin typeface="Cambria Math" panose="02040503050406030204" pitchFamily="18" charset="0"/>
                                <a:ea typeface="Cambria Math" panose="02040503050406030204" pitchFamily="18" charset="0"/>
                                <a:sym typeface="Symbol" panose="05050102010706020507" pitchFamily="18" charset="2"/>
                              </a:rPr>
                            </m:ctrlPr>
                          </m:sSupPr>
                          <m:e>
                            <m:r>
                              <m:rPr>
                                <m:sty m:val="p"/>
                              </m:rPr>
                              <a:rPr lang="en-US" sz="2000" smtClean="0">
                                <a:solidFill>
                                  <a:prstClr val="black"/>
                                </a:solidFill>
                                <a:latin typeface="Cambria Math" panose="02040503050406030204" pitchFamily="18" charset="0"/>
                                <a:ea typeface="Cambria Math" panose="02040503050406030204" pitchFamily="18" charset="0"/>
                                <a:sym typeface="Symbol" panose="05050102010706020507" pitchFamily="18" charset="2"/>
                              </a:rPr>
                              <m:t>tan</m:t>
                            </m:r>
                          </m:e>
                          <m:sup>
                            <m:r>
                              <a:rPr lang="en-US" sz="2000" i="1" smtClean="0">
                                <a:solidFill>
                                  <a:prstClr val="black"/>
                                </a:solidFill>
                                <a:latin typeface="Cambria Math" panose="02040503050406030204" pitchFamily="18" charset="0"/>
                                <a:ea typeface="Cambria Math" panose="02040503050406030204" pitchFamily="18" charset="0"/>
                                <a:sym typeface="Symbol" panose="05050102010706020507" pitchFamily="18" charset="2"/>
                              </a:rPr>
                              <m:t>−1</m:t>
                            </m:r>
                          </m:sup>
                        </m:sSup>
                      </m:fName>
                      <m:e>
                        <m:f>
                          <m:fPr>
                            <m:ctrlPr>
                              <a:rPr lang="en-US" sz="2000" i="1" smtClean="0">
                                <a:solidFill>
                                  <a:prstClr val="black"/>
                                </a:solidFill>
                                <a:latin typeface="Cambria Math" panose="02040503050406030204" pitchFamily="18" charset="0"/>
                                <a:ea typeface="Cambria Math" panose="02040503050406030204" pitchFamily="18" charset="0"/>
                                <a:sym typeface="Symbol" panose="05050102010706020507" pitchFamily="18" charset="2"/>
                              </a:rPr>
                            </m:ctrlPr>
                          </m:fPr>
                          <m:num>
                            <m:d>
                              <m:dPr>
                                <m:begChr m:val="|"/>
                                <m:endChr m:val="|"/>
                                <m:ctrlPr>
                                  <a:rPr lang="en-US" sz="2000" i="1" smtClean="0">
                                    <a:solidFill>
                                      <a:prstClr val="black"/>
                                    </a:solidFill>
                                    <a:latin typeface="Cambria Math" panose="02040503050406030204" pitchFamily="18" charset="0"/>
                                    <a:ea typeface="Cambria Math" panose="02040503050406030204" pitchFamily="18" charset="0"/>
                                    <a:sym typeface="Symbol" panose="05050102010706020507" pitchFamily="18" charset="2"/>
                                  </a:rPr>
                                </m:ctrlPr>
                              </m:dPr>
                              <m:e>
                                <m:acc>
                                  <m:accPr>
                                    <m:chr m:val="⃗"/>
                                    <m:ctrlPr>
                                      <a:rPr lang="en-US" sz="2000" i="1">
                                        <a:solidFill>
                                          <a:prstClr val="black"/>
                                        </a:solidFill>
                                        <a:latin typeface="Cambria Math" panose="02040503050406030204" pitchFamily="18" charset="0"/>
                                        <a:ea typeface="Cambria Math" panose="02040503050406030204" pitchFamily="18" charset="0"/>
                                      </a:rPr>
                                    </m:ctrlPr>
                                  </m:accPr>
                                  <m:e>
                                    <m:r>
                                      <m:rPr>
                                        <m:sty m:val="p"/>
                                      </m:rPr>
                                      <a:rPr lang="en-US" sz="2000">
                                        <a:solidFill>
                                          <a:prstClr val="black"/>
                                        </a:solidFill>
                                        <a:latin typeface="Cambria Math" panose="02040503050406030204" pitchFamily="18" charset="0"/>
                                        <a:ea typeface="Cambria Math" panose="02040503050406030204" pitchFamily="18" charset="0"/>
                                      </a:rPr>
                                      <m:t>E</m:t>
                                    </m:r>
                                  </m:e>
                                </m:acc>
                                <m:r>
                                  <m:rPr>
                                    <m:sty m:val="p"/>
                                  </m:rPr>
                                  <a:rPr lang="en-US" sz="2000" baseline="-25000">
                                    <a:solidFill>
                                      <a:prstClr val="black"/>
                                    </a:solidFill>
                                    <a:latin typeface="Cambria Math" panose="02040503050406030204" pitchFamily="18" charset="0"/>
                                    <a:ea typeface="Cambria Math" panose="02040503050406030204" pitchFamily="18" charset="0"/>
                                  </a:rPr>
                                  <m:t>a</m:t>
                                </m:r>
                              </m:e>
                            </m:d>
                          </m:num>
                          <m:den>
                            <m:d>
                              <m:dPr>
                                <m:begChr m:val="|"/>
                                <m:endChr m:val="|"/>
                                <m:ctrlPr>
                                  <a:rPr lang="en-US" sz="2000" i="1" smtClean="0">
                                    <a:solidFill>
                                      <a:prstClr val="black"/>
                                    </a:solidFill>
                                    <a:latin typeface="Cambria Math" panose="02040503050406030204" pitchFamily="18" charset="0"/>
                                    <a:ea typeface="Cambria Math" panose="02040503050406030204" pitchFamily="18" charset="0"/>
                                    <a:sym typeface="Symbol" panose="05050102010706020507" pitchFamily="18" charset="2"/>
                                  </a:rPr>
                                </m:ctrlPr>
                              </m:dPr>
                              <m:e>
                                <m:acc>
                                  <m:accPr>
                                    <m:chr m:val="⃗"/>
                                    <m:ctrlPr>
                                      <a:rPr lang="en-US" sz="2000" i="1">
                                        <a:solidFill>
                                          <a:prstClr val="black"/>
                                        </a:solidFill>
                                        <a:latin typeface="Cambria Math" panose="02040503050406030204" pitchFamily="18" charset="0"/>
                                        <a:ea typeface="Cambria Math" panose="02040503050406030204" pitchFamily="18" charset="0"/>
                                      </a:rPr>
                                    </m:ctrlPr>
                                  </m:accPr>
                                  <m:e>
                                    <m:r>
                                      <m:rPr>
                                        <m:sty m:val="p"/>
                                      </m:rPr>
                                      <a:rPr lang="en-US" sz="2000">
                                        <a:solidFill>
                                          <a:prstClr val="black"/>
                                        </a:solidFill>
                                        <a:latin typeface="Cambria Math" panose="02040503050406030204" pitchFamily="18" charset="0"/>
                                        <a:ea typeface="Cambria Math" panose="02040503050406030204" pitchFamily="18" charset="0"/>
                                      </a:rPr>
                                      <m:t>E</m:t>
                                    </m:r>
                                  </m:e>
                                </m:acc>
                                <m:r>
                                  <m:rPr>
                                    <m:sty m:val="p"/>
                                  </m:rPr>
                                  <a:rPr lang="en-US" sz="2000" baseline="-25000">
                                    <a:solidFill>
                                      <a:prstClr val="black"/>
                                    </a:solidFill>
                                    <a:latin typeface="Cambria Math" panose="02040503050406030204" pitchFamily="18" charset="0"/>
                                    <a:ea typeface="Cambria Math" panose="02040503050406030204" pitchFamily="18" charset="0"/>
                                  </a:rPr>
                                  <m:t>b</m:t>
                                </m:r>
                              </m:e>
                            </m:d>
                          </m:den>
                        </m:f>
                      </m:e>
                    </m:func>
                  </m:oMath>
                </a14:m>
                <a:r>
                  <a:rPr lang="en-US" sz="2000" dirty="0">
                    <a:solidFill>
                      <a:prstClr val="black"/>
                    </a:solidFill>
                    <a:latin typeface="Cambria Math" panose="02040503050406030204" pitchFamily="18" charset="0"/>
                    <a:ea typeface="Cambria Math" panose="02040503050406030204" pitchFamily="18" charset="0"/>
                    <a:sym typeface="Symbol" panose="05050102010706020507" pitchFamily="18" charset="2"/>
                  </a:rPr>
                  <a:t> </a:t>
                </a:r>
                <a:endParaRPr lang="en-US" sz="2000" dirty="0">
                  <a:solidFill>
                    <a:prstClr val="black"/>
                  </a:solidFill>
                  <a:latin typeface="Cambria Math" panose="02040503050406030204" pitchFamily="18" charset="0"/>
                  <a:ea typeface="Cambria Math" panose="02040503050406030204" pitchFamily="18" charset="0"/>
                </a:endParaRPr>
              </a:p>
            </p:txBody>
          </p:sp>
        </mc:Choice>
        <mc:Fallback xmlns="">
          <p:sp>
            <p:nvSpPr>
              <p:cNvPr id="26" name="TextBox 25">
                <a:extLst>
                  <a:ext uri="{FF2B5EF4-FFF2-40B4-BE49-F238E27FC236}">
                    <a16:creationId xmlns:a16="http://schemas.microsoft.com/office/drawing/2014/main" id="{4D199B47-31A1-4BA1-85B9-E652B4A50913}"/>
                  </a:ext>
                </a:extLst>
              </p:cNvPr>
              <p:cNvSpPr txBox="1">
                <a:spLocks noRot="1" noChangeAspect="1" noMove="1" noResize="1" noEditPoints="1" noAdjustHandles="1" noChangeArrowheads="1" noChangeShapeType="1" noTextEdit="1"/>
              </p:cNvSpPr>
              <p:nvPr/>
            </p:nvSpPr>
            <p:spPr>
              <a:xfrm>
                <a:off x="578709" y="5881849"/>
                <a:ext cx="1642181" cy="664926"/>
              </a:xfrm>
              <a:prstGeom prst="rect">
                <a:avLst/>
              </a:prstGeom>
              <a:blipFill>
                <a:blip r:embed="rId13"/>
                <a:stretch>
                  <a:fillRect l="-40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FAA4886-4BAE-45BD-B2C7-3F0B2269FD20}"/>
                  </a:ext>
                </a:extLst>
              </p:cNvPr>
              <p:cNvSpPr txBox="1"/>
              <p:nvPr/>
            </p:nvSpPr>
            <p:spPr>
              <a:xfrm>
                <a:off x="2677349" y="5885268"/>
                <a:ext cx="2397195" cy="5800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𝜃</m:t>
                      </m:r>
                      <m:r>
                        <a:rPr lang="en-US" sz="2000" b="0" i="0"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m:rPr>
                              <m:nor/>
                            </m:rP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m:t>5.054 </m:t>
                          </m:r>
                          <m:r>
                            <m:rPr>
                              <m:nor/>
                            </m:rP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m:t>10</m:t>
                          </m:r>
                          <m:r>
                            <m:rPr>
                              <m:nor/>
                            </m:rPr>
                            <a:rPr lang="en-US" sz="2000" baseline="30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m:t>5</m:t>
                          </m:r>
                        </m:num>
                        <m:den>
                          <m:r>
                            <m:rPr>
                              <m:nor/>
                            </m:rP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m:t>2.636 </m:t>
                          </m:r>
                          <m:r>
                            <m:rPr>
                              <m:nor/>
                            </m:rPr>
                            <a:rPr lang="en-US" sz="2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m:t>10</m:t>
                          </m:r>
                          <m:r>
                            <m:rPr>
                              <m:nor/>
                            </m:rPr>
                            <a:rPr lang="en-US" sz="2000" baseline="30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sym typeface="Symbol" panose="05050102010706020507" pitchFamily="18" charset="2"/>
                            </a:rPr>
                            <m:t>5</m:t>
                          </m:r>
                        </m:den>
                      </m:f>
                      <m:r>
                        <a:rPr lang="en-US" sz="2000" b="0" i="1" smtClean="0">
                          <a:latin typeface="Cambria Math" panose="02040503050406030204" pitchFamily="18" charset="0"/>
                          <a:ea typeface="Cambria Math" panose="02040503050406030204" pitchFamily="18" charset="0"/>
                        </a:rPr>
                        <m:t>=62°</m:t>
                      </m:r>
                    </m:oMath>
                  </m:oMathPara>
                </a14:m>
                <a:endParaRPr lang="en-US" sz="2000" dirty="0">
                  <a:latin typeface="+mj-lt"/>
                </a:endParaRPr>
              </a:p>
            </p:txBody>
          </p:sp>
        </mc:Choice>
        <mc:Fallback xmlns="">
          <p:sp>
            <p:nvSpPr>
              <p:cNvPr id="7" name="TextBox 6">
                <a:extLst>
                  <a:ext uri="{FF2B5EF4-FFF2-40B4-BE49-F238E27FC236}">
                    <a16:creationId xmlns:a16="http://schemas.microsoft.com/office/drawing/2014/main" id="{FFAA4886-4BAE-45BD-B2C7-3F0B2269FD20}"/>
                  </a:ext>
                </a:extLst>
              </p:cNvPr>
              <p:cNvSpPr txBox="1">
                <a:spLocks noRot="1" noChangeAspect="1" noMove="1" noResize="1" noEditPoints="1" noAdjustHandles="1" noChangeArrowheads="1" noChangeShapeType="1" noTextEdit="1"/>
              </p:cNvSpPr>
              <p:nvPr/>
            </p:nvSpPr>
            <p:spPr>
              <a:xfrm>
                <a:off x="2677349" y="5885268"/>
                <a:ext cx="2397195" cy="580095"/>
              </a:xfrm>
              <a:prstGeom prst="rect">
                <a:avLst/>
              </a:prstGeom>
              <a:blipFill>
                <a:blip r:embed="rId1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7969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11-Extension</a:t>
            </a:r>
          </a:p>
        </p:txBody>
      </p:sp>
      <p:sp>
        <p:nvSpPr>
          <p:cNvPr id="4" name="Rectangle 3">
            <a:extLst>
              <a:ext uri="{FF2B5EF4-FFF2-40B4-BE49-F238E27FC236}">
                <a16:creationId xmlns:a16="http://schemas.microsoft.com/office/drawing/2014/main" id="{487F2406-70BD-4EE7-A55C-BB33CFB09CE2}"/>
              </a:ext>
            </a:extLst>
          </p:cNvPr>
          <p:cNvSpPr/>
          <p:nvPr/>
        </p:nvSpPr>
        <p:spPr>
          <a:xfrm>
            <a:off x="0" y="822442"/>
            <a:ext cx="8785269" cy="1200329"/>
          </a:xfrm>
          <a:prstGeom prst="rect">
            <a:avLst/>
          </a:prstGeom>
        </p:spPr>
        <p:txBody>
          <a:bodyPr wrap="square">
            <a:spAutoFit/>
          </a:bodyPr>
          <a:lstStyle/>
          <a:p>
            <a:pPr lvl="0" algn="just"/>
            <a:r>
              <a:rPr lang="en-US" sz="2400" dirty="0">
                <a:solidFill>
                  <a:prstClr val="black"/>
                </a:solidFill>
                <a:latin typeface="Times New Roman" panose="02020603050405020304" pitchFamily="18" charset="0"/>
                <a:cs typeface="Times New Roman" panose="02020603050405020304" pitchFamily="18" charset="0"/>
              </a:rPr>
              <a:t>Three point charges are arranged at the corners of a square of side, 𝑙. What is the potential at the fourth corner (point </a:t>
            </a:r>
            <a:r>
              <a:rPr lang="en-US" sz="2400" i="1" dirty="0">
                <a:solidFill>
                  <a:prstClr val="black"/>
                </a:solidFill>
                <a:latin typeface="Times New Roman" panose="02020603050405020304" pitchFamily="18" charset="0"/>
                <a:cs typeface="Times New Roman" panose="02020603050405020304" pitchFamily="18" charset="0"/>
              </a:rPr>
              <a:t>A</a:t>
            </a:r>
            <a:r>
              <a:rPr lang="en-US" sz="2400" dirty="0">
                <a:solidFill>
                  <a:prstClr val="black"/>
                </a:solidFill>
                <a:latin typeface="Times New Roman" panose="02020603050405020304" pitchFamily="18" charset="0"/>
                <a:cs typeface="Times New Roman" panose="02020603050405020304" pitchFamily="18" charset="0"/>
              </a:rPr>
              <a:t>), taking </a:t>
            </a:r>
            <a:r>
              <a:rPr lang="en-US" sz="2400" i="1"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V</a:t>
            </a:r>
            <a:r>
              <a:rPr lang="en-US" sz="2400" dirty="0">
                <a:solidFill>
                  <a:prstClr val="black"/>
                </a:solidFill>
                <a:latin typeface="Times New Roman" panose="02020603050405020304" pitchFamily="18" charset="0"/>
                <a:cs typeface="Times New Roman" panose="02020603050405020304" pitchFamily="18" charset="0"/>
              </a:rPr>
              <a:t> = 0 at a great distance? </a:t>
            </a:r>
            <a:endParaRPr lang="en-US" dirty="0">
              <a:solidFill>
                <a:prstClr val="black"/>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D4332CD-079C-447D-AEF3-C4D637412E24}"/>
              </a:ext>
            </a:extLst>
          </p:cNvPr>
          <p:cNvPicPr>
            <a:picLocks noChangeAspect="1"/>
          </p:cNvPicPr>
          <p:nvPr/>
        </p:nvPicPr>
        <p:blipFill>
          <a:blip r:embed="rId2"/>
          <a:stretch>
            <a:fillRect/>
          </a:stretch>
        </p:blipFill>
        <p:spPr>
          <a:xfrm>
            <a:off x="3116996" y="2369218"/>
            <a:ext cx="2910008" cy="2365964"/>
          </a:xfrm>
          <a:prstGeom prst="rect">
            <a:avLst/>
          </a:prstGeom>
        </p:spPr>
      </p:pic>
    </p:spTree>
    <p:extLst>
      <p:ext uri="{BB962C8B-B14F-4D97-AF65-F5344CB8AC3E}">
        <p14:creationId xmlns:p14="http://schemas.microsoft.com/office/powerpoint/2010/main" val="2716589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ANSWER: Practice Question 1</a:t>
            </a:r>
          </a:p>
        </p:txBody>
      </p:sp>
      <p:sp>
        <p:nvSpPr>
          <p:cNvPr id="10" name="Rectangle 18">
            <a:extLst>
              <a:ext uri="{FF2B5EF4-FFF2-40B4-BE49-F238E27FC236}">
                <a16:creationId xmlns:a16="http://schemas.microsoft.com/office/drawing/2014/main" id="{F2F3C376-88A9-4298-9F30-3298BD6E7486}"/>
              </a:ext>
            </a:extLst>
          </p:cNvPr>
          <p:cNvSpPr>
            <a:spLocks noChangeArrowheads="1"/>
          </p:cNvSpPr>
          <p:nvPr/>
        </p:nvSpPr>
        <p:spPr bwMode="auto">
          <a:xfrm>
            <a:off x="20688" y="766235"/>
            <a:ext cx="90142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 </a:t>
            </a:r>
            <a:r>
              <a:rPr lang="en-US" altLang="en-US" sz="2400" kern="100" dirty="0">
                <a:solidFill>
                  <a:prstClr val="black"/>
                </a:solidFill>
                <a:cs typeface="Times New Roman" panose="02020603050405020304" pitchFamily="18" charset="0"/>
              </a:rPr>
              <a:t>Reason for field lines to be perpendicular to equipotential surfaces</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p:sp>
        <p:nvSpPr>
          <p:cNvPr id="2" name="Rectangle 1">
            <a:extLst>
              <a:ext uri="{FF2B5EF4-FFF2-40B4-BE49-F238E27FC236}">
                <a16:creationId xmlns:a16="http://schemas.microsoft.com/office/drawing/2014/main" id="{55783C06-71DB-423E-B889-15F728873BEC}"/>
              </a:ext>
            </a:extLst>
          </p:cNvPr>
          <p:cNvSpPr/>
          <p:nvPr/>
        </p:nvSpPr>
        <p:spPr>
          <a:xfrm>
            <a:off x="145106" y="2511040"/>
            <a:ext cx="8670022" cy="1446550"/>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Method 1: The work done to move a charge between two points (say points A and B) of an equipotential surface is always zero given that:</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BA9942A-E845-4DDD-A8D1-BDDC73794BB7}"/>
              </a:ext>
            </a:extLst>
          </p:cNvPr>
          <p:cNvSpPr/>
          <p:nvPr/>
        </p:nvSpPr>
        <p:spPr>
          <a:xfrm>
            <a:off x="89425" y="1453971"/>
            <a:ext cx="8670022" cy="769441"/>
          </a:xfrm>
          <a:prstGeom prst="rect">
            <a:avLst/>
          </a:prstGeom>
        </p:spPr>
        <p:txBody>
          <a:bodyPr wrap="square">
            <a:spAutoFit/>
          </a:bodyPr>
          <a:lstStyle/>
          <a:p>
            <a:pPr lvl="0" algn="just"/>
            <a:r>
              <a:rPr lang="en-US" sz="2000" dirty="0">
                <a:latin typeface="Times New Roman" panose="02020603050405020304" pitchFamily="18" charset="0"/>
                <a:cs typeface="Times New Roman" panose="02020603050405020304" pitchFamily="18" charset="0"/>
              </a:rPr>
              <a:t>A surface on which every point has the same potential is called an equipotential surface</a:t>
            </a:r>
            <a:r>
              <a:rPr lang="en-US" sz="2400" dirty="0">
                <a:latin typeface="Times New Roman" panose="02020603050405020304" pitchFamily="18" charset="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246DF63D-CCAF-40D5-9FDB-6AFF4D187382}"/>
                  </a:ext>
                </a:extLst>
              </p:cNvPr>
              <p:cNvSpPr/>
              <p:nvPr/>
            </p:nvSpPr>
            <p:spPr>
              <a:xfrm>
                <a:off x="3292754" y="3391957"/>
                <a:ext cx="3173433"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0" i="1" kern="100" smtClean="0">
                          <a:latin typeface="Cambria Math" panose="02040503050406030204" pitchFamily="18" charset="0"/>
                          <a:ea typeface="Calibri" panose="020F0502020204030204" pitchFamily="34" charset="0"/>
                          <a:cs typeface="Times New Roman" panose="02020603050405020304" pitchFamily="18" charset="0"/>
                        </a:rPr>
                        <m:t>𝑊</m:t>
                      </m:r>
                      <m:r>
                        <a:rPr lang="en-US" sz="2000" i="1" kern="100">
                          <a:latin typeface="Cambria Math" panose="02040503050406030204" pitchFamily="18" charset="0"/>
                          <a:ea typeface="Calibri" panose="020F0502020204030204" pitchFamily="34" charset="0"/>
                          <a:cs typeface="Times New Roman" panose="02020603050405020304" pitchFamily="18" charset="0"/>
                        </a:rPr>
                        <m:t>=</m:t>
                      </m:r>
                      <m:r>
                        <a:rPr lang="en-US" sz="2000" b="0" i="1" kern="100" smtClean="0">
                          <a:latin typeface="Cambria Math" panose="02040503050406030204" pitchFamily="18" charset="0"/>
                          <a:ea typeface="Calibri" panose="020F0502020204030204" pitchFamily="34" charset="0"/>
                          <a:cs typeface="Times New Roman" panose="02020603050405020304" pitchFamily="18" charset="0"/>
                        </a:rPr>
                        <m:t>−</m:t>
                      </m:r>
                      <m:r>
                        <a:rPr lang="en-US" sz="2000" b="0" i="1" kern="100"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kern="100" smtClean="0">
                          <a:latin typeface="Cambria Math" panose="02040503050406030204" pitchFamily="18" charset="0"/>
                          <a:ea typeface="Cambria Math" panose="02040503050406030204" pitchFamily="18" charset="0"/>
                          <a:cs typeface="Times New Roman" panose="02020603050405020304" pitchFamily="18" charset="0"/>
                        </a:rPr>
                        <m:t>𝑈</m:t>
                      </m:r>
                      <m:r>
                        <a:rPr lang="en-US" sz="2000" i="1" kern="100">
                          <a:latin typeface="Cambria Math" panose="02040503050406030204" pitchFamily="18" charset="0"/>
                          <a:ea typeface="Calibri" panose="020F0502020204030204" pitchFamily="34" charset="0"/>
                          <a:cs typeface="Times New Roman" panose="02020603050405020304" pitchFamily="18" charset="0"/>
                        </a:rPr>
                        <m:t>=</m:t>
                      </m:r>
                      <m:r>
                        <a:rPr lang="en-US" sz="2000" i="1" kern="100">
                          <a:latin typeface="Cambria Math" panose="02040503050406030204" pitchFamily="18" charset="0"/>
                          <a:ea typeface="Calibri" panose="020F0502020204030204" pitchFamily="34" charset="0"/>
                          <a:cs typeface="Times New Roman" panose="02020603050405020304" pitchFamily="18" charset="0"/>
                        </a:rPr>
                        <m:t>𝑞</m:t>
                      </m:r>
                      <m:d>
                        <m:dPr>
                          <m:ctrlPr>
                            <a:rPr lang="en-US" sz="2000" i="1" kern="100">
                              <a:latin typeface="Cambria Math" panose="02040503050406030204" pitchFamily="18" charset="0"/>
                              <a:cs typeface="Times New Roman" panose="02020603050405020304" pitchFamily="18" charset="0"/>
                            </a:rPr>
                          </m:ctrlPr>
                        </m:dPr>
                        <m:e>
                          <m:sSub>
                            <m:sSubPr>
                              <m:ctrlPr>
                                <a:rPr lang="en-US" sz="2000" i="1" kern="100">
                                  <a:latin typeface="Cambria Math" panose="02040503050406030204" pitchFamily="18" charset="0"/>
                                  <a:cs typeface="Times New Roman" panose="02020603050405020304" pitchFamily="18" charset="0"/>
                                </a:rPr>
                              </m:ctrlPr>
                            </m:sSubPr>
                            <m:e>
                              <m:r>
                                <a:rPr lang="en-US" sz="2000" i="1" kern="100">
                                  <a:latin typeface="Cambria Math" panose="02040503050406030204" pitchFamily="18" charset="0"/>
                                  <a:cs typeface="Times New Roman" panose="02020603050405020304" pitchFamily="18" charset="0"/>
                                </a:rPr>
                                <m:t>𝑉</m:t>
                              </m:r>
                            </m:e>
                            <m:sub>
                              <m:r>
                                <a:rPr lang="en-US" sz="2000" b="0" i="1" kern="100" smtClean="0">
                                  <a:latin typeface="Cambria Math" panose="02040503050406030204" pitchFamily="18" charset="0"/>
                                  <a:cs typeface="Times New Roman" panose="02020603050405020304" pitchFamily="18" charset="0"/>
                                </a:rPr>
                                <m:t>𝐴</m:t>
                              </m:r>
                            </m:sub>
                          </m:sSub>
                          <m:r>
                            <a:rPr lang="en-US" sz="2000" i="1" kern="100">
                              <a:latin typeface="Cambria Math" panose="02040503050406030204" pitchFamily="18" charset="0"/>
                              <a:cs typeface="Times New Roman" panose="02020603050405020304" pitchFamily="18" charset="0"/>
                            </a:rPr>
                            <m:t>−</m:t>
                          </m:r>
                          <m:sSub>
                            <m:sSubPr>
                              <m:ctrlPr>
                                <a:rPr lang="en-US" sz="2000" i="1" kern="100">
                                  <a:latin typeface="Cambria Math" panose="02040503050406030204" pitchFamily="18" charset="0"/>
                                  <a:cs typeface="Times New Roman" panose="02020603050405020304" pitchFamily="18" charset="0"/>
                                </a:rPr>
                              </m:ctrlPr>
                            </m:sSubPr>
                            <m:e>
                              <m:r>
                                <a:rPr lang="en-US" sz="2000" i="1" kern="100">
                                  <a:latin typeface="Cambria Math" panose="02040503050406030204" pitchFamily="18" charset="0"/>
                                  <a:cs typeface="Times New Roman" panose="02020603050405020304" pitchFamily="18" charset="0"/>
                                </a:rPr>
                                <m:t>𝑉</m:t>
                              </m:r>
                            </m:e>
                            <m:sub>
                              <m:r>
                                <a:rPr lang="en-US" sz="2000" b="0" i="1" kern="100" smtClean="0">
                                  <a:latin typeface="Cambria Math" panose="02040503050406030204" pitchFamily="18" charset="0"/>
                                  <a:cs typeface="Times New Roman" panose="02020603050405020304" pitchFamily="18" charset="0"/>
                                </a:rPr>
                                <m:t>𝐵</m:t>
                              </m:r>
                            </m:sub>
                          </m:sSub>
                        </m:e>
                      </m:d>
                    </m:oMath>
                  </m:oMathPara>
                </a14:m>
                <a:endParaRPr lang="en-US" sz="2000" dirty="0"/>
              </a:p>
              <a:p>
                <a:endParaRPr lang="en-US" sz="2000" dirty="0"/>
              </a:p>
            </p:txBody>
          </p:sp>
        </mc:Choice>
        <mc:Fallback xmlns="">
          <p:sp>
            <p:nvSpPr>
              <p:cNvPr id="9" name="Rectangle 8">
                <a:extLst>
                  <a:ext uri="{FF2B5EF4-FFF2-40B4-BE49-F238E27FC236}">
                    <a16:creationId xmlns:a16="http://schemas.microsoft.com/office/drawing/2014/main" id="{246DF63D-CCAF-40D5-9FDB-6AFF4D187382}"/>
                  </a:ext>
                </a:extLst>
              </p:cNvPr>
              <p:cNvSpPr>
                <a:spLocks noRot="1" noChangeAspect="1" noMove="1" noResize="1" noEditPoints="1" noAdjustHandles="1" noChangeArrowheads="1" noChangeShapeType="1" noTextEdit="1"/>
              </p:cNvSpPr>
              <p:nvPr/>
            </p:nvSpPr>
            <p:spPr>
              <a:xfrm>
                <a:off x="3292754" y="3391957"/>
                <a:ext cx="3173433" cy="707886"/>
              </a:xfrm>
              <a:prstGeom prst="rect">
                <a:avLst/>
              </a:prstGeom>
              <a:blipFill>
                <a:blip r:embed="rId2"/>
                <a:stretch>
                  <a:fillRect/>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28788681-D0D7-4E3A-A0EE-9993E3270254}"/>
              </a:ext>
            </a:extLst>
          </p:cNvPr>
          <p:cNvSpPr/>
          <p:nvPr/>
        </p:nvSpPr>
        <p:spPr>
          <a:xfrm>
            <a:off x="20688" y="5363840"/>
            <a:ext cx="8938754" cy="1323439"/>
          </a:xfrm>
          <a:prstGeom prst="rect">
            <a:avLst/>
          </a:prstGeom>
        </p:spPr>
        <p:txBody>
          <a:bodyPr wrap="square">
            <a:spAutoFit/>
          </a:bodyPr>
          <a:lstStyle/>
          <a:p>
            <a:pPr lvl="0" algn="just"/>
            <a:r>
              <a:rPr lang="en-US" sz="2000" dirty="0">
                <a:solidFill>
                  <a:prstClr val="black"/>
                </a:solidFill>
                <a:latin typeface="Times New Roman" panose="02020603050405020304" pitchFamily="18" charset="0"/>
                <a:cs typeface="Times New Roman" panose="02020603050405020304" pitchFamily="18" charset="0"/>
              </a:rPr>
              <a:t>Where d is an arbitrary displacement between the two points. From the above formula given that the product of the three quantities is zero, for arbitrary E, d and q that implies that cos(</a:t>
            </a:r>
            <a:r>
              <a:rPr lang="el-GR" sz="2000" dirty="0">
                <a:solidFill>
                  <a:prstClr val="black"/>
                </a:solidFill>
                <a:latin typeface="Times New Roman" panose="02020603050405020304" pitchFamily="18" charset="0"/>
                <a:cs typeface="Times New Roman" panose="02020603050405020304" pitchFamily="18" charset="0"/>
              </a:rPr>
              <a:t>θ</a:t>
            </a:r>
            <a:r>
              <a:rPr lang="en-US" sz="2000" dirty="0">
                <a:solidFill>
                  <a:prstClr val="black"/>
                </a:solidFill>
                <a:latin typeface="Times New Roman" panose="02020603050405020304" pitchFamily="18" charset="0"/>
                <a:cs typeface="Times New Roman" panose="02020603050405020304" pitchFamily="18" charset="0"/>
              </a:rPr>
              <a:t>)=0 and hence the angle between the displacement and electric field is 90 degrees.</a:t>
            </a:r>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ED4808BE-D3E5-4B36-B377-54D74EED1B89}"/>
                  </a:ext>
                </a:extLst>
              </p:cNvPr>
              <p:cNvSpPr/>
              <p:nvPr/>
            </p:nvSpPr>
            <p:spPr>
              <a:xfrm>
                <a:off x="3419713" y="4753480"/>
                <a:ext cx="2140703" cy="400110"/>
              </a:xfrm>
              <a:prstGeom prst="rect">
                <a:avLst/>
              </a:prstGeom>
            </p:spPr>
            <p:txBody>
              <a:bodyPr wrap="square">
                <a:spAutoFit/>
              </a:bodyPr>
              <a:lstStyle/>
              <a:p>
                <a:r>
                  <a:rPr lang="en-US" sz="2000" kern="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0</a:t>
                </a:r>
                <a14:m>
                  <m:oMath xmlns:m="http://schemas.openxmlformats.org/officeDocument/2006/math">
                    <m:r>
                      <a:rPr lang="en-US" sz="2000" i="1" kern="100">
                        <a:solidFill>
                          <a:prstClr val="black"/>
                        </a:solidFill>
                        <a:latin typeface="Cambria Math" panose="02040503050406030204" pitchFamily="18" charset="0"/>
                        <a:ea typeface="Calibri" panose="020F0502020204030204" pitchFamily="34" charset="0"/>
                        <a:cs typeface="Times New Roman" panose="02020603050405020304" pitchFamily="18" charset="0"/>
                      </a:rPr>
                      <m:t>=</m:t>
                    </m:r>
                    <m:r>
                      <a:rPr lang="en-US" sz="2000" b="0" i="1" kern="100" smtClean="0">
                        <a:solidFill>
                          <a:prstClr val="black"/>
                        </a:solidFill>
                        <a:latin typeface="Cambria Math" panose="02040503050406030204" pitchFamily="18" charset="0"/>
                        <a:ea typeface="Calibri" panose="020F0502020204030204" pitchFamily="34" charset="0"/>
                        <a:cs typeface="Times New Roman" panose="02020603050405020304" pitchFamily="18" charset="0"/>
                      </a:rPr>
                      <m:t>𝐹</m:t>
                    </m:r>
                    <m:r>
                      <a:rPr lang="en-US" sz="2000" b="0" i="1" kern="10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b="0" i="1" kern="10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𝑑</m:t>
                    </m:r>
                    <m:r>
                      <a:rPr lang="en-US" sz="2000" b="0" i="1" kern="10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b="0" i="1" kern="10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𝑐𝑜𝑠</m:t>
                    </m:r>
                    <m:r>
                      <a:rPr lang="en-US" sz="2000" b="0" i="1" kern="10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𝜃</m:t>
                    </m:r>
                  </m:oMath>
                </a14:m>
                <a:endParaRPr lang="en-US" dirty="0">
                  <a:latin typeface="Times New Roman" panose="02020603050405020304" pitchFamily="18" charset="0"/>
                  <a:cs typeface="Times New Roman" panose="02020603050405020304" pitchFamily="18" charset="0"/>
                </a:endParaRPr>
              </a:p>
            </p:txBody>
          </p:sp>
        </mc:Choice>
        <mc:Fallback xmlns="">
          <p:sp>
            <p:nvSpPr>
              <p:cNvPr id="15" name="Rectangle 14">
                <a:extLst>
                  <a:ext uri="{FF2B5EF4-FFF2-40B4-BE49-F238E27FC236}">
                    <a16:creationId xmlns:a16="http://schemas.microsoft.com/office/drawing/2014/main" id="{ED4808BE-D3E5-4B36-B377-54D74EED1B89}"/>
                  </a:ext>
                </a:extLst>
              </p:cNvPr>
              <p:cNvSpPr>
                <a:spLocks noRot="1" noChangeAspect="1" noMove="1" noResize="1" noEditPoints="1" noAdjustHandles="1" noChangeArrowheads="1" noChangeShapeType="1" noTextEdit="1"/>
              </p:cNvSpPr>
              <p:nvPr/>
            </p:nvSpPr>
            <p:spPr>
              <a:xfrm>
                <a:off x="3419713" y="4753480"/>
                <a:ext cx="2140703" cy="400110"/>
              </a:xfrm>
              <a:prstGeom prst="rect">
                <a:avLst/>
              </a:prstGeom>
              <a:blipFill>
                <a:blip r:embed="rId3"/>
                <a:stretch>
                  <a:fillRect l="-3134" t="-9231"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6ED25D73-6144-4F8E-BA27-D77330127E12}"/>
                  </a:ext>
                </a:extLst>
              </p:cNvPr>
              <p:cNvSpPr/>
              <p:nvPr/>
            </p:nvSpPr>
            <p:spPr>
              <a:xfrm>
                <a:off x="6189564" y="4730854"/>
                <a:ext cx="2133341" cy="400110"/>
              </a:xfrm>
              <a:prstGeom prst="rect">
                <a:avLst/>
              </a:prstGeom>
            </p:spPr>
            <p:txBody>
              <a:bodyPr wrap="none">
                <a:spAutoFit/>
              </a:bodyPr>
              <a:lstStyle/>
              <a:p>
                <a:r>
                  <a:rPr lang="en-US" sz="2000" kern="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0</a:t>
                </a:r>
                <a14:m>
                  <m:oMath xmlns:m="http://schemas.openxmlformats.org/officeDocument/2006/math">
                    <m:r>
                      <a:rPr lang="en-US" sz="2000" i="1" kern="100">
                        <a:solidFill>
                          <a:prstClr val="black"/>
                        </a:solidFill>
                        <a:latin typeface="Cambria Math" panose="02040503050406030204" pitchFamily="18" charset="0"/>
                        <a:ea typeface="Calibri" panose="020F0502020204030204" pitchFamily="34" charset="0"/>
                        <a:cs typeface="Times New Roman" panose="02020603050405020304" pitchFamily="18" charset="0"/>
                      </a:rPr>
                      <m:t>=</m:t>
                    </m:r>
                    <m:r>
                      <a:rPr lang="en-US" sz="2000" b="0" i="1" kern="100" smtClean="0">
                        <a:solidFill>
                          <a:prstClr val="black"/>
                        </a:solidFill>
                        <a:latin typeface="Cambria Math" panose="02040503050406030204" pitchFamily="18" charset="0"/>
                        <a:ea typeface="Calibri" panose="020F0502020204030204" pitchFamily="34" charset="0"/>
                        <a:cs typeface="Times New Roman" panose="02020603050405020304" pitchFamily="18" charset="0"/>
                      </a:rPr>
                      <m:t>𝑞</m:t>
                    </m:r>
                    <m:r>
                      <a:rPr lang="en-US" sz="20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b="0" i="1" kern="100" smtClean="0">
                        <a:solidFill>
                          <a:prstClr val="black"/>
                        </a:solidFill>
                        <a:latin typeface="Cambria Math" panose="02040503050406030204" pitchFamily="18" charset="0"/>
                        <a:ea typeface="Calibri" panose="020F0502020204030204" pitchFamily="34" charset="0"/>
                        <a:cs typeface="Times New Roman" panose="02020603050405020304" pitchFamily="18" charset="0"/>
                      </a:rPr>
                      <m:t>𝐸</m:t>
                    </m:r>
                    <m:r>
                      <a:rPr lang="en-US" sz="2000" b="0" i="1" kern="10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b="0" i="1" kern="10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𝑑</m:t>
                    </m:r>
                    <m:r>
                      <a:rPr lang="en-US" sz="2000" b="0" i="1" kern="10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𝑐𝑜𝑠</m:t>
                    </m:r>
                    <m:r>
                      <a:rPr lang="en-US" sz="20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𝜃</m:t>
                    </m:r>
                  </m:oMath>
                </a14:m>
                <a:endParaRPr lang="en-US" sz="2000" dirty="0">
                  <a:latin typeface="Times New Roman" panose="02020603050405020304" pitchFamily="18" charset="0"/>
                  <a:cs typeface="Times New Roman" panose="02020603050405020304" pitchFamily="18" charset="0"/>
                </a:endParaRPr>
              </a:p>
            </p:txBody>
          </p:sp>
        </mc:Choice>
        <mc:Fallback xmlns="">
          <p:sp>
            <p:nvSpPr>
              <p:cNvPr id="16" name="Rectangle 15">
                <a:extLst>
                  <a:ext uri="{FF2B5EF4-FFF2-40B4-BE49-F238E27FC236}">
                    <a16:creationId xmlns:a16="http://schemas.microsoft.com/office/drawing/2014/main" id="{6ED25D73-6144-4F8E-BA27-D77330127E12}"/>
                  </a:ext>
                </a:extLst>
              </p:cNvPr>
              <p:cNvSpPr>
                <a:spLocks noRot="1" noChangeAspect="1" noMove="1" noResize="1" noEditPoints="1" noAdjustHandles="1" noChangeArrowheads="1" noChangeShapeType="1" noTextEdit="1"/>
              </p:cNvSpPr>
              <p:nvPr/>
            </p:nvSpPr>
            <p:spPr>
              <a:xfrm>
                <a:off x="6189564" y="4730854"/>
                <a:ext cx="2133341" cy="400110"/>
              </a:xfrm>
              <a:prstGeom prst="rect">
                <a:avLst/>
              </a:prstGeom>
              <a:blipFill>
                <a:blip r:embed="rId4"/>
                <a:stretch>
                  <a:fillRect l="-2959" t="-6061" b="-242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1051081-44B9-4ACF-8039-937399E941C9}"/>
                  </a:ext>
                </a:extLst>
              </p:cNvPr>
              <p:cNvSpPr txBox="1"/>
              <p:nvPr/>
            </p:nvSpPr>
            <p:spPr>
              <a:xfrm>
                <a:off x="829850" y="4140918"/>
                <a:ext cx="3744697"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sz="200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𝑉</m:t>
                        </m:r>
                      </m:e>
                      <m:sub>
                        <m:r>
                          <a:rPr lang="en-US" sz="2000" b="0" i="1" smtClean="0">
                            <a:latin typeface="Cambria Math" panose="02040503050406030204" pitchFamily="18" charset="0"/>
                            <a:cs typeface="Times New Roman" panose="02020603050405020304" pitchFamily="18" charset="0"/>
                          </a:rPr>
                          <m:t>𝐴</m:t>
                        </m:r>
                      </m:sub>
                    </m:sSub>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𝑉</m:t>
                        </m:r>
                      </m:e>
                      <m:sub>
                        <m:r>
                          <a:rPr lang="en-US" sz="2000" b="0" i="1" smtClean="0">
                            <a:latin typeface="Cambria Math" panose="02040503050406030204" pitchFamily="18" charset="0"/>
                            <a:cs typeface="Times New Roman" panose="02020603050405020304" pitchFamily="18" charset="0"/>
                          </a:rPr>
                          <m:t>𝐵</m:t>
                        </m:r>
                      </m:sub>
                    </m:sSub>
                  </m:oMath>
                </a14:m>
                <a:r>
                  <a:rPr lang="en-US" sz="2000" dirty="0">
                    <a:latin typeface="Times New Roman" panose="02020603050405020304" pitchFamily="18" charset="0"/>
                    <a:cs typeface="Times New Roman" panose="02020603050405020304" pitchFamily="18" charset="0"/>
                  </a:rPr>
                  <a:t> and hence using the definition of work in mechanics we have:</a:t>
                </a:r>
              </a:p>
            </p:txBody>
          </p:sp>
        </mc:Choice>
        <mc:Fallback xmlns="">
          <p:sp>
            <p:nvSpPr>
              <p:cNvPr id="8" name="TextBox 7">
                <a:extLst>
                  <a:ext uri="{FF2B5EF4-FFF2-40B4-BE49-F238E27FC236}">
                    <a16:creationId xmlns:a16="http://schemas.microsoft.com/office/drawing/2014/main" id="{11051081-44B9-4ACF-8039-937399E941C9}"/>
                  </a:ext>
                </a:extLst>
              </p:cNvPr>
              <p:cNvSpPr txBox="1">
                <a:spLocks noRot="1" noChangeAspect="1" noMove="1" noResize="1" noEditPoints="1" noAdjustHandles="1" noChangeArrowheads="1" noChangeShapeType="1" noTextEdit="1"/>
              </p:cNvSpPr>
              <p:nvPr/>
            </p:nvSpPr>
            <p:spPr>
              <a:xfrm>
                <a:off x="829850" y="4140918"/>
                <a:ext cx="3744697" cy="1015663"/>
              </a:xfrm>
              <a:prstGeom prst="rect">
                <a:avLst/>
              </a:prstGeom>
              <a:blipFill>
                <a:blip r:embed="rId5"/>
                <a:stretch>
                  <a:fillRect l="-1629" t="-2994" b="-9581"/>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C1702C7E-59ED-4690-BF5E-A453F5A9AF2E}"/>
              </a:ext>
            </a:extLst>
          </p:cNvPr>
          <p:cNvCxnSpPr/>
          <p:nvPr/>
        </p:nvCxnSpPr>
        <p:spPr>
          <a:xfrm>
            <a:off x="7560129" y="4898571"/>
            <a:ext cx="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2773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9" grpId="0"/>
      <p:bldP spid="13" grpId="0"/>
      <p:bldP spid="15" grpId="0"/>
      <p:bldP spid="16" grpId="0"/>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11: ANSWER</a:t>
            </a:r>
          </a:p>
        </p:txBody>
      </p:sp>
      <p:sp>
        <p:nvSpPr>
          <p:cNvPr id="2" name="Rectangle 1">
            <a:extLst>
              <a:ext uri="{FF2B5EF4-FFF2-40B4-BE49-F238E27FC236}">
                <a16:creationId xmlns:a16="http://schemas.microsoft.com/office/drawing/2014/main" id="{3495EBDC-8D38-49CF-AF65-A693F25D5A8F}"/>
              </a:ext>
            </a:extLst>
          </p:cNvPr>
          <p:cNvSpPr/>
          <p:nvPr/>
        </p:nvSpPr>
        <p:spPr>
          <a:xfrm>
            <a:off x="138417" y="799311"/>
            <a:ext cx="8711968" cy="830997"/>
          </a:xfrm>
          <a:prstGeom prst="rect">
            <a:avLst/>
          </a:prstGeom>
        </p:spPr>
        <p:txBody>
          <a:bodyPr wrap="square">
            <a:spAutoFit/>
          </a:bodyPr>
          <a:lstStyle/>
          <a:p>
            <a:pPr lvl="0" algn="just"/>
            <a:r>
              <a:rPr lang="en-US" sz="2400" dirty="0">
                <a:solidFill>
                  <a:srgbClr val="0070C0"/>
                </a:solidFill>
                <a:latin typeface="Times New Roman" panose="02020603050405020304" pitchFamily="18" charset="0"/>
                <a:cs typeface="Times New Roman" panose="02020603050405020304" pitchFamily="18" charset="0"/>
              </a:rPr>
              <a:t>The potential at the corner is the sum of the potentials due to each of the charges, using the equation below. </a:t>
            </a:r>
            <a:endParaRPr lang="en-US" sz="2400" b="1" dirty="0">
              <a:solidFill>
                <a:srgbClr val="0070C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A24A15EB-32D9-4969-BCB8-5FAD541B426A}"/>
                  </a:ext>
                </a:extLst>
              </p:cNvPr>
              <p:cNvSpPr/>
              <p:nvPr/>
            </p:nvSpPr>
            <p:spPr>
              <a:xfrm>
                <a:off x="2410095" y="3495254"/>
                <a:ext cx="2851935" cy="661720"/>
              </a:xfrm>
              <a:prstGeom prst="rect">
                <a:avLst/>
              </a:prstGeom>
            </p:spPr>
            <p:txBody>
              <a:bodyPr wrap="none">
                <a:spAutoFit/>
              </a:bodyPr>
              <a:lstStyle/>
              <a:p>
                <a14:m>
                  <m:oMath xmlns:m="http://schemas.openxmlformats.org/officeDocument/2006/math">
                    <m:r>
                      <a:rPr lang="en-US" sz="2400" i="1">
                        <a:solidFill>
                          <a:prstClr val="black"/>
                        </a:solidFill>
                        <a:latin typeface="Cambria Math" panose="02040503050406030204" pitchFamily="18" charset="0"/>
                        <a:ea typeface="Cambria Math" panose="02040503050406030204" pitchFamily="18" charset="0"/>
                      </a:rPr>
                      <m:t>𝑉</m:t>
                    </m:r>
                    <m:r>
                      <a:rPr lang="en-US" sz="2400" i="1" smtClean="0">
                        <a:solidFill>
                          <a:prstClr val="black"/>
                        </a:solidFill>
                        <a:latin typeface="Cambria Math" panose="02040503050406030204" pitchFamily="18" charset="0"/>
                        <a:ea typeface="Cambria Math" panose="02040503050406030204" pitchFamily="18" charset="0"/>
                      </a:rPr>
                      <m:t>= </m:t>
                    </m:r>
                    <m:f>
                      <m:fPr>
                        <m:ctrlPr>
                          <a:rPr lang="en-US" sz="2400" i="1">
                            <a:solidFill>
                              <a:prstClr val="black"/>
                            </a:solidFill>
                            <a:latin typeface="Cambria Math" panose="02040503050406030204" pitchFamily="18" charset="0"/>
                            <a:ea typeface="Cambria Math" panose="02040503050406030204" pitchFamily="18" charset="0"/>
                          </a:rPr>
                        </m:ctrlPr>
                      </m:fPr>
                      <m:num>
                        <m:r>
                          <a:rPr lang="en-US" sz="2400" i="1">
                            <a:solidFill>
                              <a:prstClr val="black"/>
                            </a:solidFill>
                            <a:latin typeface="Cambria Math" panose="02040503050406030204" pitchFamily="18" charset="0"/>
                            <a:ea typeface="Cambria Math" panose="02040503050406030204" pitchFamily="18" charset="0"/>
                          </a:rPr>
                          <m:t>1</m:t>
                        </m:r>
                      </m:num>
                      <m:den>
                        <m:r>
                          <a:rPr lang="en-US" sz="2400" i="1">
                            <a:solidFill>
                              <a:prstClr val="black"/>
                            </a:solidFill>
                            <a:latin typeface="Cambria Math" panose="02040503050406030204" pitchFamily="18" charset="0"/>
                            <a:ea typeface="Cambria Math" panose="02040503050406030204" pitchFamily="18" charset="0"/>
                          </a:rPr>
                          <m:t>4</m:t>
                        </m:r>
                        <m:r>
                          <a:rPr lang="en-US" sz="2400" i="1">
                            <a:solidFill>
                              <a:prstClr val="black"/>
                            </a:solidFill>
                            <a:latin typeface="Cambria Math" panose="02040503050406030204" pitchFamily="18" charset="0"/>
                            <a:ea typeface="Cambria Math" panose="02040503050406030204" pitchFamily="18" charset="0"/>
                          </a:rPr>
                          <m:t>𝜋</m:t>
                        </m:r>
                        <m:sSub>
                          <m:sSubPr>
                            <m:ctrlPr>
                              <a:rPr lang="en-US" sz="2400" i="1">
                                <a:solidFill>
                                  <a:prstClr val="black"/>
                                </a:solidFill>
                                <a:latin typeface="Cambria Math" panose="02040503050406030204" pitchFamily="18" charset="0"/>
                                <a:ea typeface="Cambria Math" panose="02040503050406030204" pitchFamily="18" charset="0"/>
                              </a:rPr>
                            </m:ctrlPr>
                          </m:sSubPr>
                          <m:e>
                            <m:r>
                              <a:rPr lang="en-US" sz="2400" i="1">
                                <a:solidFill>
                                  <a:prstClr val="black"/>
                                </a:solidFill>
                                <a:latin typeface="Cambria Math" panose="02040503050406030204" pitchFamily="18" charset="0"/>
                                <a:ea typeface="Cambria Math" panose="02040503050406030204" pitchFamily="18" charset="0"/>
                              </a:rPr>
                              <m:t>𝜀</m:t>
                            </m:r>
                          </m:e>
                          <m:sub>
                            <m:r>
                              <a:rPr lang="en-US" sz="2400" i="1">
                                <a:solidFill>
                                  <a:prstClr val="black"/>
                                </a:solidFill>
                                <a:latin typeface="Cambria Math" panose="02040503050406030204" pitchFamily="18" charset="0"/>
                                <a:ea typeface="Cambria Math" panose="02040503050406030204" pitchFamily="18" charset="0"/>
                              </a:rPr>
                              <m:t>0</m:t>
                            </m:r>
                          </m:sub>
                        </m:sSub>
                      </m:den>
                    </m:f>
                  </m:oMath>
                </a14:m>
                <a:r>
                  <a:rPr lang="en-US" sz="2400" dirty="0">
                    <a:solidFill>
                      <a:prstClr val="black"/>
                    </a:solidFill>
                    <a:latin typeface="Cambria Math" panose="02040503050406030204" pitchFamily="18" charset="0"/>
                    <a:ea typeface="Cambria Math" panose="02040503050406030204" pitchFamily="18" charset="0"/>
                  </a:rPr>
                  <a:t> </a:t>
                </a:r>
                <a14:m>
                  <m:oMath xmlns:m="http://schemas.openxmlformats.org/officeDocument/2006/math">
                    <m:f>
                      <m:fPr>
                        <m:ctrlPr>
                          <a:rPr lang="en-US" sz="2400" i="1" dirty="0">
                            <a:solidFill>
                              <a:prstClr val="black"/>
                            </a:solidFill>
                            <a:latin typeface="Cambria Math" panose="02040503050406030204" pitchFamily="18" charset="0"/>
                            <a:ea typeface="Cambria Math" panose="02040503050406030204" pitchFamily="18" charset="0"/>
                          </a:rPr>
                        </m:ctrlPr>
                      </m:fPr>
                      <m:num>
                        <m:r>
                          <a:rPr lang="en-US" sz="2400" i="1" dirty="0" smtClean="0">
                            <a:solidFill>
                              <a:prstClr val="black"/>
                            </a:solidFill>
                            <a:latin typeface="Cambria Math" panose="02040503050406030204" pitchFamily="18" charset="0"/>
                            <a:ea typeface="Cambria Math" panose="02040503050406030204" pitchFamily="18" charset="0"/>
                          </a:rPr>
                          <m:t>𝑄</m:t>
                        </m:r>
                      </m:num>
                      <m:den>
                        <m:r>
                          <a:rPr lang="en-US" sz="2400" i="1" dirty="0" smtClean="0">
                            <a:solidFill>
                              <a:prstClr val="black"/>
                            </a:solidFill>
                            <a:latin typeface="Cambria Math" panose="02040503050406030204" pitchFamily="18" charset="0"/>
                            <a:ea typeface="Cambria Math" panose="02040503050406030204" pitchFamily="18" charset="0"/>
                          </a:rPr>
                          <m:t>𝑙</m:t>
                        </m:r>
                      </m:den>
                    </m:f>
                  </m:oMath>
                </a14:m>
                <a:r>
                  <a:rPr lang="en-US" sz="2400" dirty="0">
                    <a:solidFill>
                      <a:prstClr val="black"/>
                    </a:solidFill>
                    <a:latin typeface="Cambria Math" panose="02040503050406030204" pitchFamily="18" charset="0"/>
                    <a:ea typeface="Cambria Math" panose="02040503050406030204" pitchFamily="18" charset="0"/>
                  </a:rPr>
                  <a:t> </a:t>
                </a:r>
                <a14:m>
                  <m:oMath xmlns:m="http://schemas.openxmlformats.org/officeDocument/2006/math">
                    <m:d>
                      <m:dPr>
                        <m:ctrlPr>
                          <a:rPr lang="en-US" sz="2400" i="1" dirty="0" smtClean="0">
                            <a:solidFill>
                              <a:prstClr val="black"/>
                            </a:solidFill>
                            <a:latin typeface="Cambria Math" panose="02040503050406030204" pitchFamily="18" charset="0"/>
                            <a:ea typeface="Cambria Math" panose="02040503050406030204" pitchFamily="18" charset="0"/>
                          </a:rPr>
                        </m:ctrlPr>
                      </m:dPr>
                      <m:e>
                        <m:r>
                          <a:rPr lang="en-US" sz="2400" i="1" dirty="0" smtClean="0">
                            <a:solidFill>
                              <a:prstClr val="black"/>
                            </a:solidFill>
                            <a:latin typeface="Cambria Math" panose="02040503050406030204" pitchFamily="18" charset="0"/>
                            <a:ea typeface="Cambria Math" panose="02040503050406030204" pitchFamily="18" charset="0"/>
                          </a:rPr>
                          <m:t>1+ </m:t>
                        </m:r>
                        <m:f>
                          <m:fPr>
                            <m:ctrlPr>
                              <a:rPr lang="en-US" sz="2400" i="1" dirty="0" smtClean="0">
                                <a:solidFill>
                                  <a:prstClr val="black"/>
                                </a:solidFill>
                                <a:latin typeface="Cambria Math" panose="02040503050406030204" pitchFamily="18" charset="0"/>
                                <a:ea typeface="Cambria Math" panose="02040503050406030204" pitchFamily="18" charset="0"/>
                              </a:rPr>
                            </m:ctrlPr>
                          </m:fPr>
                          <m:num>
                            <m:r>
                              <a:rPr lang="en-US" sz="2400" i="1" dirty="0" smtClean="0">
                                <a:solidFill>
                                  <a:prstClr val="black"/>
                                </a:solidFill>
                                <a:latin typeface="Cambria Math" panose="02040503050406030204" pitchFamily="18" charset="0"/>
                                <a:ea typeface="Cambria Math" panose="02040503050406030204" pitchFamily="18" charset="0"/>
                              </a:rPr>
                              <m:t>1</m:t>
                            </m:r>
                          </m:num>
                          <m:den>
                            <m:rad>
                              <m:radPr>
                                <m:degHide m:val="on"/>
                                <m:ctrlPr>
                                  <a:rPr lang="en-US" sz="2400" i="1" dirty="0" smtClean="0">
                                    <a:solidFill>
                                      <a:prstClr val="black"/>
                                    </a:solidFill>
                                    <a:latin typeface="Cambria Math" panose="02040503050406030204" pitchFamily="18" charset="0"/>
                                    <a:ea typeface="Cambria Math" panose="02040503050406030204" pitchFamily="18" charset="0"/>
                                  </a:rPr>
                                </m:ctrlPr>
                              </m:radPr>
                              <m:deg/>
                              <m:e>
                                <m:r>
                                  <a:rPr lang="en-US" sz="2400" i="1" dirty="0" smtClean="0">
                                    <a:solidFill>
                                      <a:prstClr val="black"/>
                                    </a:solidFill>
                                    <a:latin typeface="Cambria Math" panose="02040503050406030204" pitchFamily="18" charset="0"/>
                                    <a:ea typeface="Cambria Math" panose="02040503050406030204" pitchFamily="18" charset="0"/>
                                  </a:rPr>
                                  <m:t>2</m:t>
                                </m:r>
                              </m:e>
                            </m:rad>
                          </m:den>
                        </m:f>
                      </m:e>
                    </m:d>
                  </m:oMath>
                </a14:m>
                <a:endParaRPr lang="en-US" sz="2400" dirty="0">
                  <a:solidFill>
                    <a:prstClr val="black"/>
                  </a:solidFill>
                  <a:latin typeface="Cambria Math" panose="02040503050406030204" pitchFamily="18" charset="0"/>
                  <a:ea typeface="Cambria Math" panose="02040503050406030204" pitchFamily="18" charset="0"/>
                </a:endParaRPr>
              </a:p>
            </p:txBody>
          </p:sp>
        </mc:Choice>
        <mc:Fallback xmlns="">
          <p:sp>
            <p:nvSpPr>
              <p:cNvPr id="22" name="Rectangle 21">
                <a:extLst>
                  <a:ext uri="{FF2B5EF4-FFF2-40B4-BE49-F238E27FC236}">
                    <a16:creationId xmlns:a16="http://schemas.microsoft.com/office/drawing/2014/main" id="{A24A15EB-32D9-4969-BCB8-5FAD541B426A}"/>
                  </a:ext>
                </a:extLst>
              </p:cNvPr>
              <p:cNvSpPr>
                <a:spLocks noRot="1" noChangeAspect="1" noMove="1" noResize="1" noEditPoints="1" noAdjustHandles="1" noChangeArrowheads="1" noChangeShapeType="1" noTextEdit="1"/>
              </p:cNvSpPr>
              <p:nvPr/>
            </p:nvSpPr>
            <p:spPr>
              <a:xfrm>
                <a:off x="2410095" y="3495254"/>
                <a:ext cx="2851935" cy="6617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2B8CBF72-827C-4EBD-934E-70F20EA60721}"/>
                  </a:ext>
                </a:extLst>
              </p:cNvPr>
              <p:cNvSpPr/>
              <p:nvPr/>
            </p:nvSpPr>
            <p:spPr>
              <a:xfrm>
                <a:off x="2494304" y="4839387"/>
                <a:ext cx="3131370" cy="682816"/>
              </a:xfrm>
              <a:prstGeom prst="rect">
                <a:avLst/>
              </a:prstGeom>
            </p:spPr>
            <p:txBody>
              <a:bodyPr wrap="none">
                <a:spAutoFit/>
              </a:bodyPr>
              <a:lstStyle/>
              <a:p>
                <a14:m>
                  <m:oMath xmlns:m="http://schemas.openxmlformats.org/officeDocument/2006/math">
                    <m:r>
                      <a:rPr lang="en-US" sz="2400" i="1">
                        <a:solidFill>
                          <a:prstClr val="black"/>
                        </a:solidFill>
                        <a:latin typeface="Cambria Math" panose="02040503050406030204" pitchFamily="18" charset="0"/>
                        <a:ea typeface="Cambria Math" panose="02040503050406030204" pitchFamily="18" charset="0"/>
                      </a:rPr>
                      <m:t>𝑉</m:t>
                    </m:r>
                    <m:r>
                      <a:rPr lang="en-US" sz="2400" i="1" smtClean="0">
                        <a:solidFill>
                          <a:prstClr val="black"/>
                        </a:solidFill>
                        <a:latin typeface="Cambria Math" panose="02040503050406030204" pitchFamily="18" charset="0"/>
                        <a:ea typeface="Cambria Math" panose="02040503050406030204" pitchFamily="18" charset="0"/>
                      </a:rPr>
                      <m:t>= </m:t>
                    </m:r>
                    <m:f>
                      <m:fPr>
                        <m:ctrlPr>
                          <a:rPr lang="en-US" sz="2400" i="1">
                            <a:solidFill>
                              <a:prstClr val="black"/>
                            </a:solidFill>
                            <a:latin typeface="Cambria Math" panose="02040503050406030204" pitchFamily="18" charset="0"/>
                            <a:ea typeface="Cambria Math" panose="02040503050406030204" pitchFamily="18" charset="0"/>
                          </a:rPr>
                        </m:ctrlPr>
                      </m:fPr>
                      <m:num>
                        <m:r>
                          <a:rPr lang="en-US" sz="2400" i="1">
                            <a:solidFill>
                              <a:prstClr val="black"/>
                            </a:solidFill>
                            <a:latin typeface="Cambria Math" panose="02040503050406030204" pitchFamily="18" charset="0"/>
                            <a:ea typeface="Cambria Math" panose="02040503050406030204" pitchFamily="18" charset="0"/>
                          </a:rPr>
                          <m:t>1</m:t>
                        </m:r>
                      </m:num>
                      <m:den>
                        <m:r>
                          <a:rPr lang="en-US" sz="2400" i="1">
                            <a:solidFill>
                              <a:prstClr val="black"/>
                            </a:solidFill>
                            <a:latin typeface="Cambria Math" panose="02040503050406030204" pitchFamily="18" charset="0"/>
                            <a:ea typeface="Cambria Math" panose="02040503050406030204" pitchFamily="18" charset="0"/>
                          </a:rPr>
                          <m:t>4</m:t>
                        </m:r>
                        <m:r>
                          <a:rPr lang="en-US" sz="2400" i="1">
                            <a:solidFill>
                              <a:prstClr val="black"/>
                            </a:solidFill>
                            <a:latin typeface="Cambria Math" panose="02040503050406030204" pitchFamily="18" charset="0"/>
                            <a:ea typeface="Cambria Math" panose="02040503050406030204" pitchFamily="18" charset="0"/>
                          </a:rPr>
                          <m:t>𝜋</m:t>
                        </m:r>
                        <m:sSub>
                          <m:sSubPr>
                            <m:ctrlPr>
                              <a:rPr lang="en-US" sz="2400" i="1">
                                <a:solidFill>
                                  <a:prstClr val="black"/>
                                </a:solidFill>
                                <a:latin typeface="Cambria Math" panose="02040503050406030204" pitchFamily="18" charset="0"/>
                                <a:ea typeface="Cambria Math" panose="02040503050406030204" pitchFamily="18" charset="0"/>
                              </a:rPr>
                            </m:ctrlPr>
                          </m:sSubPr>
                          <m:e>
                            <m:r>
                              <a:rPr lang="en-US" sz="2400" i="1">
                                <a:solidFill>
                                  <a:prstClr val="black"/>
                                </a:solidFill>
                                <a:latin typeface="Cambria Math" panose="02040503050406030204" pitchFamily="18" charset="0"/>
                                <a:ea typeface="Cambria Math" panose="02040503050406030204" pitchFamily="18" charset="0"/>
                              </a:rPr>
                              <m:t>𝜀</m:t>
                            </m:r>
                          </m:e>
                          <m:sub>
                            <m:r>
                              <a:rPr lang="en-US" sz="2400" i="1">
                                <a:solidFill>
                                  <a:prstClr val="black"/>
                                </a:solidFill>
                                <a:latin typeface="Cambria Math" panose="02040503050406030204" pitchFamily="18" charset="0"/>
                                <a:ea typeface="Cambria Math" panose="02040503050406030204" pitchFamily="18" charset="0"/>
                              </a:rPr>
                              <m:t>0</m:t>
                            </m:r>
                          </m:sub>
                        </m:sSub>
                      </m:den>
                    </m:f>
                  </m:oMath>
                </a14:m>
                <a:r>
                  <a:rPr lang="en-US" sz="2400" dirty="0">
                    <a:solidFill>
                      <a:prstClr val="black"/>
                    </a:solidFill>
                    <a:latin typeface="Cambria Math" panose="02040503050406030204" pitchFamily="18" charset="0"/>
                    <a:ea typeface="Cambria Math" panose="02040503050406030204" pitchFamily="18" charset="0"/>
                  </a:rPr>
                  <a:t> </a:t>
                </a:r>
                <a14:m>
                  <m:oMath xmlns:m="http://schemas.openxmlformats.org/officeDocument/2006/math">
                    <m:f>
                      <m:fPr>
                        <m:ctrlPr>
                          <a:rPr lang="en-US" sz="2400" i="1" dirty="0">
                            <a:solidFill>
                              <a:prstClr val="black"/>
                            </a:solidFill>
                            <a:latin typeface="Cambria Math" panose="02040503050406030204" pitchFamily="18" charset="0"/>
                            <a:ea typeface="Cambria Math" panose="02040503050406030204" pitchFamily="18" charset="0"/>
                          </a:rPr>
                        </m:ctrlPr>
                      </m:fPr>
                      <m:num>
                        <m:rad>
                          <m:radPr>
                            <m:degHide m:val="on"/>
                            <m:ctrlPr>
                              <a:rPr lang="en-US" sz="2400" i="1" dirty="0">
                                <a:solidFill>
                                  <a:prstClr val="black"/>
                                </a:solidFill>
                                <a:latin typeface="Cambria Math" panose="02040503050406030204" pitchFamily="18" charset="0"/>
                                <a:ea typeface="Cambria Math" panose="02040503050406030204" pitchFamily="18" charset="0"/>
                              </a:rPr>
                            </m:ctrlPr>
                          </m:radPr>
                          <m:deg/>
                          <m:e>
                            <m:r>
                              <a:rPr lang="en-US" sz="2400" i="1" dirty="0">
                                <a:solidFill>
                                  <a:prstClr val="black"/>
                                </a:solidFill>
                                <a:latin typeface="Cambria Math" panose="02040503050406030204" pitchFamily="18" charset="0"/>
                                <a:ea typeface="Cambria Math" panose="02040503050406030204" pitchFamily="18" charset="0"/>
                              </a:rPr>
                              <m:t>2</m:t>
                            </m:r>
                          </m:e>
                        </m:rad>
                        <m:r>
                          <a:rPr lang="en-US" sz="2400" i="1" dirty="0">
                            <a:solidFill>
                              <a:prstClr val="black"/>
                            </a:solidFill>
                            <a:latin typeface="Cambria Math" panose="02040503050406030204" pitchFamily="18" charset="0"/>
                            <a:ea typeface="Cambria Math" panose="02040503050406030204" pitchFamily="18" charset="0"/>
                          </a:rPr>
                          <m:t>𝑄</m:t>
                        </m:r>
                      </m:num>
                      <m:den>
                        <m:r>
                          <a:rPr lang="en-US" sz="2400" i="1" dirty="0" smtClean="0">
                            <a:solidFill>
                              <a:prstClr val="black"/>
                            </a:solidFill>
                            <a:latin typeface="Cambria Math" panose="02040503050406030204" pitchFamily="18" charset="0"/>
                            <a:ea typeface="Cambria Math" panose="02040503050406030204" pitchFamily="18" charset="0"/>
                          </a:rPr>
                          <m:t>2</m:t>
                        </m:r>
                        <m:r>
                          <a:rPr lang="en-US" sz="2400" i="1" dirty="0">
                            <a:solidFill>
                              <a:prstClr val="black"/>
                            </a:solidFill>
                            <a:latin typeface="Cambria Math" panose="02040503050406030204" pitchFamily="18" charset="0"/>
                            <a:ea typeface="Cambria Math" panose="02040503050406030204" pitchFamily="18" charset="0"/>
                          </a:rPr>
                          <m:t>𝑙</m:t>
                        </m:r>
                      </m:den>
                    </m:f>
                  </m:oMath>
                </a14:m>
                <a:r>
                  <a:rPr lang="en-US" sz="2400" dirty="0">
                    <a:solidFill>
                      <a:prstClr val="black"/>
                    </a:solidFill>
                    <a:latin typeface="Cambria Math" panose="02040503050406030204" pitchFamily="18" charset="0"/>
                    <a:ea typeface="Cambria Math" panose="02040503050406030204" pitchFamily="18" charset="0"/>
                  </a:rPr>
                  <a:t> </a:t>
                </a:r>
                <a14:m>
                  <m:oMath xmlns:m="http://schemas.openxmlformats.org/officeDocument/2006/math">
                    <m:d>
                      <m:dPr>
                        <m:ctrlPr>
                          <a:rPr lang="en-US" sz="2400" i="1" dirty="0">
                            <a:solidFill>
                              <a:prstClr val="black"/>
                            </a:solidFill>
                            <a:latin typeface="Cambria Math" panose="02040503050406030204" pitchFamily="18" charset="0"/>
                            <a:ea typeface="Cambria Math" panose="02040503050406030204" pitchFamily="18" charset="0"/>
                          </a:rPr>
                        </m:ctrlPr>
                      </m:dPr>
                      <m:e>
                        <m:rad>
                          <m:radPr>
                            <m:degHide m:val="on"/>
                            <m:ctrlPr>
                              <a:rPr lang="en-US" sz="2400" i="1" dirty="0">
                                <a:solidFill>
                                  <a:prstClr val="black"/>
                                </a:solidFill>
                                <a:latin typeface="Cambria Math" panose="02040503050406030204" pitchFamily="18" charset="0"/>
                                <a:ea typeface="Cambria Math" panose="02040503050406030204" pitchFamily="18" charset="0"/>
                              </a:rPr>
                            </m:ctrlPr>
                          </m:radPr>
                          <m:deg/>
                          <m:e>
                            <m:r>
                              <a:rPr lang="en-US" sz="2400" i="1" dirty="0">
                                <a:solidFill>
                                  <a:prstClr val="black"/>
                                </a:solidFill>
                                <a:latin typeface="Cambria Math" panose="02040503050406030204" pitchFamily="18" charset="0"/>
                                <a:ea typeface="Cambria Math" panose="02040503050406030204" pitchFamily="18" charset="0"/>
                              </a:rPr>
                              <m:t>2</m:t>
                            </m:r>
                          </m:e>
                        </m:rad>
                        <m:r>
                          <a:rPr lang="en-US" sz="2400" i="1" dirty="0" smtClean="0">
                            <a:solidFill>
                              <a:prstClr val="black"/>
                            </a:solidFill>
                            <a:latin typeface="Cambria Math" panose="02040503050406030204" pitchFamily="18" charset="0"/>
                            <a:ea typeface="Cambria Math" panose="02040503050406030204" pitchFamily="18" charset="0"/>
                          </a:rPr>
                          <m:t>+</m:t>
                        </m:r>
                        <m:r>
                          <a:rPr lang="en-US" sz="2400" i="1" dirty="0">
                            <a:solidFill>
                              <a:prstClr val="black"/>
                            </a:solidFill>
                            <a:latin typeface="Cambria Math" panose="02040503050406030204" pitchFamily="18" charset="0"/>
                            <a:ea typeface="Cambria Math" panose="02040503050406030204" pitchFamily="18" charset="0"/>
                          </a:rPr>
                          <m:t>1</m:t>
                        </m:r>
                      </m:e>
                    </m:d>
                  </m:oMath>
                </a14:m>
                <a:endParaRPr lang="en-US" sz="2400" dirty="0">
                  <a:solidFill>
                    <a:prstClr val="black"/>
                  </a:solidFill>
                  <a:latin typeface="Gill Sans MT" panose="020B0502020104020203"/>
                </a:endParaRPr>
              </a:p>
            </p:txBody>
          </p:sp>
        </mc:Choice>
        <mc:Fallback xmlns="">
          <p:sp>
            <p:nvSpPr>
              <p:cNvPr id="23" name="Rectangle 22">
                <a:extLst>
                  <a:ext uri="{FF2B5EF4-FFF2-40B4-BE49-F238E27FC236}">
                    <a16:creationId xmlns:a16="http://schemas.microsoft.com/office/drawing/2014/main" id="{2B8CBF72-827C-4EBD-934E-70F20EA60721}"/>
                  </a:ext>
                </a:extLst>
              </p:cNvPr>
              <p:cNvSpPr>
                <a:spLocks noRot="1" noChangeAspect="1" noMove="1" noResize="1" noEditPoints="1" noAdjustHandles="1" noChangeArrowheads="1" noChangeShapeType="1" noTextEdit="1"/>
              </p:cNvSpPr>
              <p:nvPr/>
            </p:nvSpPr>
            <p:spPr>
              <a:xfrm>
                <a:off x="2494304" y="4839387"/>
                <a:ext cx="3131370" cy="68281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82A173D3-9F61-4F37-8F61-BAA0F59BE6CF}"/>
                  </a:ext>
                </a:extLst>
              </p:cNvPr>
              <p:cNvSpPr/>
              <p:nvPr/>
            </p:nvSpPr>
            <p:spPr>
              <a:xfrm>
                <a:off x="2228666" y="2237652"/>
                <a:ext cx="4686668" cy="664797"/>
              </a:xfrm>
              <a:prstGeom prst="rect">
                <a:avLst/>
              </a:prstGeom>
            </p:spPr>
            <p:txBody>
              <a:bodyPr wrap="none">
                <a:spAutoFit/>
              </a:bodyPr>
              <a:lstStyle/>
              <a:p>
                <a14:m>
                  <m:oMath xmlns:m="http://schemas.openxmlformats.org/officeDocument/2006/math">
                    <m:r>
                      <a:rPr lang="en-US" sz="2400" i="1" smtClean="0">
                        <a:solidFill>
                          <a:prstClr val="black"/>
                        </a:solidFill>
                        <a:latin typeface="Cambria Math" panose="02040503050406030204" pitchFamily="18" charset="0"/>
                        <a:ea typeface="Cambria Math" panose="02040503050406030204" pitchFamily="18" charset="0"/>
                      </a:rPr>
                      <m:t>𝑉</m:t>
                    </m:r>
                    <m:r>
                      <a:rPr lang="en-US" sz="2400" i="1" smtClean="0">
                        <a:solidFill>
                          <a:prstClr val="black"/>
                        </a:solidFill>
                        <a:latin typeface="Cambria Math" panose="02040503050406030204" pitchFamily="18" charset="0"/>
                        <a:ea typeface="Cambria Math" panose="02040503050406030204" pitchFamily="18" charset="0"/>
                      </a:rPr>
                      <m:t> = </m:t>
                    </m:r>
                    <m:f>
                      <m:fPr>
                        <m:ctrlPr>
                          <a:rPr lang="en-US" sz="2400" i="1">
                            <a:solidFill>
                              <a:prstClr val="black"/>
                            </a:solidFill>
                            <a:latin typeface="Cambria Math" panose="02040503050406030204" pitchFamily="18" charset="0"/>
                            <a:ea typeface="Cambria Math" panose="02040503050406030204" pitchFamily="18" charset="0"/>
                          </a:rPr>
                        </m:ctrlPr>
                      </m:fPr>
                      <m:num>
                        <m:r>
                          <a:rPr lang="en-US" sz="2400" i="1">
                            <a:solidFill>
                              <a:prstClr val="black"/>
                            </a:solidFill>
                            <a:latin typeface="Cambria Math" panose="02040503050406030204" pitchFamily="18" charset="0"/>
                            <a:ea typeface="Cambria Math" panose="02040503050406030204" pitchFamily="18" charset="0"/>
                          </a:rPr>
                          <m:t>1</m:t>
                        </m:r>
                      </m:num>
                      <m:den>
                        <m:r>
                          <a:rPr lang="en-US" sz="2400" i="1">
                            <a:solidFill>
                              <a:prstClr val="black"/>
                            </a:solidFill>
                            <a:latin typeface="Cambria Math" panose="02040503050406030204" pitchFamily="18" charset="0"/>
                            <a:ea typeface="Cambria Math" panose="02040503050406030204" pitchFamily="18" charset="0"/>
                          </a:rPr>
                          <m:t>4</m:t>
                        </m:r>
                        <m:r>
                          <a:rPr lang="en-US" sz="2400" i="1">
                            <a:solidFill>
                              <a:prstClr val="black"/>
                            </a:solidFill>
                            <a:latin typeface="Cambria Math" panose="02040503050406030204" pitchFamily="18" charset="0"/>
                            <a:ea typeface="Cambria Math" panose="02040503050406030204" pitchFamily="18" charset="0"/>
                          </a:rPr>
                          <m:t>𝜋</m:t>
                        </m:r>
                        <m:sSub>
                          <m:sSubPr>
                            <m:ctrlPr>
                              <a:rPr lang="en-US" sz="2400" i="1">
                                <a:solidFill>
                                  <a:prstClr val="black"/>
                                </a:solidFill>
                                <a:latin typeface="Cambria Math" panose="02040503050406030204" pitchFamily="18" charset="0"/>
                                <a:ea typeface="Cambria Math" panose="02040503050406030204" pitchFamily="18" charset="0"/>
                              </a:rPr>
                            </m:ctrlPr>
                          </m:sSubPr>
                          <m:e>
                            <m:r>
                              <a:rPr lang="en-US" sz="2400" i="1">
                                <a:solidFill>
                                  <a:prstClr val="black"/>
                                </a:solidFill>
                                <a:latin typeface="Cambria Math" panose="02040503050406030204" pitchFamily="18" charset="0"/>
                                <a:ea typeface="Cambria Math" panose="02040503050406030204" pitchFamily="18" charset="0"/>
                              </a:rPr>
                              <m:t>𝜀</m:t>
                            </m:r>
                          </m:e>
                          <m:sub>
                            <m:r>
                              <a:rPr lang="en-US" sz="2400" i="1">
                                <a:solidFill>
                                  <a:prstClr val="black"/>
                                </a:solidFill>
                                <a:latin typeface="Cambria Math" panose="02040503050406030204" pitchFamily="18" charset="0"/>
                                <a:ea typeface="Cambria Math" panose="02040503050406030204" pitchFamily="18" charset="0"/>
                              </a:rPr>
                              <m:t>0</m:t>
                            </m:r>
                          </m:sub>
                        </m:sSub>
                      </m:den>
                    </m:f>
                    <m:r>
                      <a:rPr lang="en-US" sz="2400" smtClean="0">
                        <a:solidFill>
                          <a:prstClr val="black"/>
                        </a:solidFill>
                        <a:latin typeface="Cambria Math" panose="02040503050406030204" pitchFamily="18" charset="0"/>
                        <a:ea typeface="Cambria Math" panose="02040503050406030204" pitchFamily="18" charset="0"/>
                      </a:rPr>
                      <m:t> </m:t>
                    </m:r>
                    <m:f>
                      <m:fPr>
                        <m:ctrlPr>
                          <a:rPr lang="en-US" sz="2400" i="1" dirty="0">
                            <a:solidFill>
                              <a:prstClr val="black"/>
                            </a:solidFill>
                            <a:latin typeface="Cambria Math" panose="02040503050406030204" pitchFamily="18" charset="0"/>
                            <a:ea typeface="Cambria Math" panose="02040503050406030204" pitchFamily="18" charset="0"/>
                          </a:rPr>
                        </m:ctrlPr>
                      </m:fPr>
                      <m:num>
                        <m:r>
                          <a:rPr lang="en-US" sz="2400" i="1" dirty="0" smtClean="0">
                            <a:solidFill>
                              <a:prstClr val="black"/>
                            </a:solidFill>
                            <a:latin typeface="Cambria Math" panose="02040503050406030204" pitchFamily="18" charset="0"/>
                            <a:ea typeface="Cambria Math" panose="02040503050406030204" pitchFamily="18" charset="0"/>
                          </a:rPr>
                          <m:t>3</m:t>
                        </m:r>
                        <m:r>
                          <a:rPr lang="en-US" sz="2400" i="1" dirty="0">
                            <a:solidFill>
                              <a:prstClr val="black"/>
                            </a:solidFill>
                            <a:latin typeface="Cambria Math" panose="02040503050406030204" pitchFamily="18" charset="0"/>
                            <a:ea typeface="Cambria Math" panose="02040503050406030204" pitchFamily="18" charset="0"/>
                          </a:rPr>
                          <m:t>𝑄</m:t>
                        </m:r>
                      </m:num>
                      <m:den>
                        <m:r>
                          <a:rPr lang="en-US" sz="2400" i="1" dirty="0">
                            <a:solidFill>
                              <a:prstClr val="black"/>
                            </a:solidFill>
                            <a:latin typeface="Cambria Math" panose="02040503050406030204" pitchFamily="18" charset="0"/>
                            <a:ea typeface="Cambria Math" panose="02040503050406030204" pitchFamily="18" charset="0"/>
                          </a:rPr>
                          <m:t>𝑙</m:t>
                        </m:r>
                      </m:den>
                    </m:f>
                  </m:oMath>
                </a14:m>
                <a:r>
                  <a:rPr lang="en-US" sz="2400" dirty="0">
                    <a:solidFill>
                      <a:prstClr val="black"/>
                    </a:solidFill>
                    <a:latin typeface="Cambria Math" panose="02040503050406030204" pitchFamily="18" charset="0"/>
                    <a:ea typeface="Cambria Math" panose="02040503050406030204" pitchFamily="18" charset="0"/>
                  </a:rPr>
                  <a:t> + </a:t>
                </a:r>
                <a14:m>
                  <m:oMath xmlns:m="http://schemas.openxmlformats.org/officeDocument/2006/math">
                    <m:f>
                      <m:fPr>
                        <m:ctrlPr>
                          <a:rPr lang="en-US" sz="2400" i="1">
                            <a:solidFill>
                              <a:prstClr val="black"/>
                            </a:solidFill>
                            <a:latin typeface="Cambria Math" panose="02040503050406030204" pitchFamily="18" charset="0"/>
                            <a:ea typeface="Cambria Math" panose="02040503050406030204" pitchFamily="18" charset="0"/>
                          </a:rPr>
                        </m:ctrlPr>
                      </m:fPr>
                      <m:num>
                        <m:r>
                          <a:rPr lang="en-US" sz="2400" i="1">
                            <a:solidFill>
                              <a:prstClr val="black"/>
                            </a:solidFill>
                            <a:latin typeface="Cambria Math" panose="02040503050406030204" pitchFamily="18" charset="0"/>
                            <a:ea typeface="Cambria Math" panose="02040503050406030204" pitchFamily="18" charset="0"/>
                          </a:rPr>
                          <m:t>1</m:t>
                        </m:r>
                      </m:num>
                      <m:den>
                        <m:r>
                          <a:rPr lang="en-US" sz="2400" i="1">
                            <a:solidFill>
                              <a:prstClr val="black"/>
                            </a:solidFill>
                            <a:latin typeface="Cambria Math" panose="02040503050406030204" pitchFamily="18" charset="0"/>
                            <a:ea typeface="Cambria Math" panose="02040503050406030204" pitchFamily="18" charset="0"/>
                          </a:rPr>
                          <m:t>4</m:t>
                        </m:r>
                        <m:r>
                          <a:rPr lang="en-US" sz="2400" i="1">
                            <a:solidFill>
                              <a:prstClr val="black"/>
                            </a:solidFill>
                            <a:latin typeface="Cambria Math" panose="02040503050406030204" pitchFamily="18" charset="0"/>
                            <a:ea typeface="Cambria Math" panose="02040503050406030204" pitchFamily="18" charset="0"/>
                          </a:rPr>
                          <m:t>𝜋</m:t>
                        </m:r>
                        <m:sSub>
                          <m:sSubPr>
                            <m:ctrlPr>
                              <a:rPr lang="en-US" sz="2400" i="1">
                                <a:solidFill>
                                  <a:prstClr val="black"/>
                                </a:solidFill>
                                <a:latin typeface="Cambria Math" panose="02040503050406030204" pitchFamily="18" charset="0"/>
                                <a:ea typeface="Cambria Math" panose="02040503050406030204" pitchFamily="18" charset="0"/>
                              </a:rPr>
                            </m:ctrlPr>
                          </m:sSubPr>
                          <m:e>
                            <m:r>
                              <a:rPr lang="en-US" sz="2400" i="1">
                                <a:solidFill>
                                  <a:prstClr val="black"/>
                                </a:solidFill>
                                <a:latin typeface="Cambria Math" panose="02040503050406030204" pitchFamily="18" charset="0"/>
                                <a:ea typeface="Cambria Math" panose="02040503050406030204" pitchFamily="18" charset="0"/>
                              </a:rPr>
                              <m:t>𝜀</m:t>
                            </m:r>
                          </m:e>
                          <m:sub>
                            <m:r>
                              <a:rPr lang="en-US" sz="2400" i="1">
                                <a:solidFill>
                                  <a:prstClr val="black"/>
                                </a:solidFill>
                                <a:latin typeface="Cambria Math" panose="02040503050406030204" pitchFamily="18" charset="0"/>
                                <a:ea typeface="Cambria Math" panose="02040503050406030204" pitchFamily="18" charset="0"/>
                              </a:rPr>
                              <m:t>0</m:t>
                            </m:r>
                          </m:sub>
                        </m:sSub>
                      </m:den>
                    </m:f>
                  </m:oMath>
                </a14:m>
                <a:r>
                  <a:rPr lang="en-US" sz="2400" dirty="0">
                    <a:solidFill>
                      <a:prstClr val="black"/>
                    </a:solidFill>
                    <a:latin typeface="Cambria Math" panose="02040503050406030204" pitchFamily="18" charset="0"/>
                    <a:ea typeface="Cambria Math" panose="02040503050406030204" pitchFamily="18" charset="0"/>
                  </a:rPr>
                  <a:t> </a:t>
                </a:r>
                <a14:m>
                  <m:oMath xmlns:m="http://schemas.openxmlformats.org/officeDocument/2006/math">
                    <m:f>
                      <m:fPr>
                        <m:ctrlPr>
                          <a:rPr lang="en-US" sz="2400" i="1" dirty="0">
                            <a:solidFill>
                              <a:prstClr val="black"/>
                            </a:solidFill>
                            <a:latin typeface="Cambria Math" panose="02040503050406030204" pitchFamily="18" charset="0"/>
                            <a:ea typeface="Cambria Math" panose="02040503050406030204" pitchFamily="18" charset="0"/>
                          </a:rPr>
                        </m:ctrlPr>
                      </m:fPr>
                      <m:num>
                        <m:r>
                          <a:rPr lang="en-US" sz="2400" i="1" dirty="0">
                            <a:solidFill>
                              <a:prstClr val="black"/>
                            </a:solidFill>
                            <a:latin typeface="Cambria Math" panose="02040503050406030204" pitchFamily="18" charset="0"/>
                            <a:ea typeface="Cambria Math" panose="02040503050406030204" pitchFamily="18" charset="0"/>
                          </a:rPr>
                          <m:t>𝑄</m:t>
                        </m:r>
                      </m:num>
                      <m:den>
                        <m:rad>
                          <m:radPr>
                            <m:degHide m:val="on"/>
                            <m:ctrlPr>
                              <a:rPr lang="en-US" sz="2400" i="1" dirty="0" smtClean="0">
                                <a:solidFill>
                                  <a:prstClr val="black"/>
                                </a:solidFill>
                                <a:latin typeface="Cambria Math" panose="02040503050406030204" pitchFamily="18" charset="0"/>
                                <a:ea typeface="Cambria Math" panose="02040503050406030204" pitchFamily="18" charset="0"/>
                              </a:rPr>
                            </m:ctrlPr>
                          </m:radPr>
                          <m:deg/>
                          <m:e>
                            <m:r>
                              <a:rPr lang="en-US" sz="2400" i="1" dirty="0" smtClean="0">
                                <a:solidFill>
                                  <a:prstClr val="black"/>
                                </a:solidFill>
                                <a:latin typeface="Cambria Math" panose="02040503050406030204" pitchFamily="18" charset="0"/>
                                <a:ea typeface="Cambria Math" panose="02040503050406030204" pitchFamily="18" charset="0"/>
                              </a:rPr>
                              <m:t>2</m:t>
                            </m:r>
                          </m:e>
                        </m:rad>
                        <m:r>
                          <a:rPr lang="en-US" sz="2400" i="1" dirty="0">
                            <a:solidFill>
                              <a:prstClr val="black"/>
                            </a:solidFill>
                            <a:latin typeface="Cambria Math" panose="02040503050406030204" pitchFamily="18" charset="0"/>
                            <a:ea typeface="Cambria Math" panose="02040503050406030204" pitchFamily="18" charset="0"/>
                          </a:rPr>
                          <m:t>𝑙</m:t>
                        </m:r>
                      </m:den>
                    </m:f>
                  </m:oMath>
                </a14:m>
                <a:r>
                  <a:rPr lang="en-US" sz="2400" dirty="0">
                    <a:solidFill>
                      <a:prstClr val="black"/>
                    </a:solidFill>
                    <a:latin typeface="Cambria Math" panose="02040503050406030204" pitchFamily="18" charset="0"/>
                    <a:ea typeface="Cambria Math" panose="02040503050406030204" pitchFamily="18" charset="0"/>
                  </a:rPr>
                  <a:t> + </a:t>
                </a:r>
                <a14:m>
                  <m:oMath xmlns:m="http://schemas.openxmlformats.org/officeDocument/2006/math">
                    <m:f>
                      <m:fPr>
                        <m:ctrlPr>
                          <a:rPr lang="en-US" sz="2400" i="1">
                            <a:solidFill>
                              <a:prstClr val="black"/>
                            </a:solidFill>
                            <a:latin typeface="Cambria Math" panose="02040503050406030204" pitchFamily="18" charset="0"/>
                            <a:ea typeface="Cambria Math" panose="02040503050406030204" pitchFamily="18" charset="0"/>
                          </a:rPr>
                        </m:ctrlPr>
                      </m:fPr>
                      <m:num>
                        <m:r>
                          <a:rPr lang="en-US" sz="2400" i="1">
                            <a:solidFill>
                              <a:prstClr val="black"/>
                            </a:solidFill>
                            <a:latin typeface="Cambria Math" panose="02040503050406030204" pitchFamily="18" charset="0"/>
                            <a:ea typeface="Cambria Math" panose="02040503050406030204" pitchFamily="18" charset="0"/>
                          </a:rPr>
                          <m:t>1</m:t>
                        </m:r>
                      </m:num>
                      <m:den>
                        <m:r>
                          <a:rPr lang="en-US" sz="2400" i="1">
                            <a:solidFill>
                              <a:prstClr val="black"/>
                            </a:solidFill>
                            <a:latin typeface="Cambria Math" panose="02040503050406030204" pitchFamily="18" charset="0"/>
                            <a:ea typeface="Cambria Math" panose="02040503050406030204" pitchFamily="18" charset="0"/>
                          </a:rPr>
                          <m:t>4</m:t>
                        </m:r>
                        <m:r>
                          <a:rPr lang="en-US" sz="2400" i="1">
                            <a:solidFill>
                              <a:prstClr val="black"/>
                            </a:solidFill>
                            <a:latin typeface="Cambria Math" panose="02040503050406030204" pitchFamily="18" charset="0"/>
                            <a:ea typeface="Cambria Math" panose="02040503050406030204" pitchFamily="18" charset="0"/>
                          </a:rPr>
                          <m:t>𝜋</m:t>
                        </m:r>
                        <m:sSub>
                          <m:sSubPr>
                            <m:ctrlPr>
                              <a:rPr lang="en-US" sz="2400" i="1">
                                <a:solidFill>
                                  <a:prstClr val="black"/>
                                </a:solidFill>
                                <a:latin typeface="Cambria Math" panose="02040503050406030204" pitchFamily="18" charset="0"/>
                                <a:ea typeface="Cambria Math" panose="02040503050406030204" pitchFamily="18" charset="0"/>
                              </a:rPr>
                            </m:ctrlPr>
                          </m:sSubPr>
                          <m:e>
                            <m:r>
                              <a:rPr lang="en-US" sz="2400" i="1">
                                <a:solidFill>
                                  <a:prstClr val="black"/>
                                </a:solidFill>
                                <a:latin typeface="Cambria Math" panose="02040503050406030204" pitchFamily="18" charset="0"/>
                                <a:ea typeface="Cambria Math" panose="02040503050406030204" pitchFamily="18" charset="0"/>
                              </a:rPr>
                              <m:t>𝜀</m:t>
                            </m:r>
                          </m:e>
                          <m:sub>
                            <m:r>
                              <a:rPr lang="en-US" sz="2400" i="1">
                                <a:solidFill>
                                  <a:prstClr val="black"/>
                                </a:solidFill>
                                <a:latin typeface="Cambria Math" panose="02040503050406030204" pitchFamily="18" charset="0"/>
                                <a:ea typeface="Cambria Math" panose="02040503050406030204" pitchFamily="18" charset="0"/>
                              </a:rPr>
                              <m:t>0</m:t>
                            </m:r>
                          </m:sub>
                        </m:sSub>
                      </m:den>
                    </m:f>
                  </m:oMath>
                </a14:m>
                <a:r>
                  <a:rPr lang="en-US" sz="2400" dirty="0">
                    <a:solidFill>
                      <a:prstClr val="black"/>
                    </a:solidFill>
                    <a:latin typeface="Cambria Math" panose="02040503050406030204" pitchFamily="18" charset="0"/>
                    <a:ea typeface="Cambria Math" panose="02040503050406030204" pitchFamily="18" charset="0"/>
                  </a:rPr>
                  <a:t> </a:t>
                </a:r>
                <a14:m>
                  <m:oMath xmlns:m="http://schemas.openxmlformats.org/officeDocument/2006/math">
                    <m:f>
                      <m:fPr>
                        <m:ctrlPr>
                          <a:rPr lang="en-US" sz="2400" i="1" dirty="0">
                            <a:solidFill>
                              <a:prstClr val="black"/>
                            </a:solidFill>
                            <a:latin typeface="Cambria Math" panose="02040503050406030204" pitchFamily="18" charset="0"/>
                            <a:ea typeface="Cambria Math" panose="02040503050406030204" pitchFamily="18" charset="0"/>
                          </a:rPr>
                        </m:ctrlPr>
                      </m:fPr>
                      <m:num>
                        <m:r>
                          <a:rPr lang="en-US" sz="2400" i="1" dirty="0" smtClean="0">
                            <a:solidFill>
                              <a:prstClr val="black"/>
                            </a:solidFill>
                            <a:latin typeface="Cambria Math" panose="02040503050406030204" pitchFamily="18" charset="0"/>
                            <a:ea typeface="Cambria Math" panose="02040503050406030204" pitchFamily="18" charset="0"/>
                          </a:rPr>
                          <m:t>−2</m:t>
                        </m:r>
                        <m:r>
                          <a:rPr lang="en-US" sz="2400" i="1" dirty="0">
                            <a:solidFill>
                              <a:prstClr val="black"/>
                            </a:solidFill>
                            <a:latin typeface="Cambria Math" panose="02040503050406030204" pitchFamily="18" charset="0"/>
                            <a:ea typeface="Cambria Math" panose="02040503050406030204" pitchFamily="18" charset="0"/>
                          </a:rPr>
                          <m:t>𝑄</m:t>
                        </m:r>
                      </m:num>
                      <m:den>
                        <m:r>
                          <a:rPr lang="en-US" sz="2400" i="1" dirty="0">
                            <a:solidFill>
                              <a:prstClr val="black"/>
                            </a:solidFill>
                            <a:latin typeface="Cambria Math" panose="02040503050406030204" pitchFamily="18" charset="0"/>
                            <a:ea typeface="Cambria Math" panose="02040503050406030204" pitchFamily="18" charset="0"/>
                          </a:rPr>
                          <m:t>𝑙</m:t>
                        </m:r>
                      </m:den>
                    </m:f>
                  </m:oMath>
                </a14:m>
                <a:r>
                  <a:rPr lang="en-US" dirty="0">
                    <a:solidFill>
                      <a:prstClr val="black"/>
                    </a:solidFill>
                    <a:latin typeface="Gill Sans MT" panose="020B0502020104020203"/>
                  </a:rPr>
                  <a:t>  </a:t>
                </a:r>
              </a:p>
            </p:txBody>
          </p:sp>
        </mc:Choice>
        <mc:Fallback xmlns="">
          <p:sp>
            <p:nvSpPr>
              <p:cNvPr id="24" name="Rectangle 23">
                <a:extLst>
                  <a:ext uri="{FF2B5EF4-FFF2-40B4-BE49-F238E27FC236}">
                    <a16:creationId xmlns:a16="http://schemas.microsoft.com/office/drawing/2014/main" id="{82A173D3-9F61-4F37-8F61-BAA0F59BE6CF}"/>
                  </a:ext>
                </a:extLst>
              </p:cNvPr>
              <p:cNvSpPr>
                <a:spLocks noRot="1" noChangeAspect="1" noMove="1" noResize="1" noEditPoints="1" noAdjustHandles="1" noChangeArrowheads="1" noChangeShapeType="1" noTextEdit="1"/>
              </p:cNvSpPr>
              <p:nvPr/>
            </p:nvSpPr>
            <p:spPr>
              <a:xfrm>
                <a:off x="2228666" y="2237652"/>
                <a:ext cx="4686668" cy="66479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76817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ANSWER: Practice Question 1</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246DF63D-CCAF-40D5-9FDB-6AFF4D187382}"/>
                  </a:ext>
                </a:extLst>
              </p:cNvPr>
              <p:cNvSpPr/>
              <p:nvPr/>
            </p:nvSpPr>
            <p:spPr>
              <a:xfrm>
                <a:off x="3336202" y="1430010"/>
                <a:ext cx="239251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0" i="1" kern="100" smtClean="0">
                          <a:latin typeface="Cambria Math" panose="02040503050406030204" pitchFamily="18" charset="0"/>
                          <a:ea typeface="Calibri" panose="020F0502020204030204" pitchFamily="34" charset="0"/>
                          <a:cs typeface="Times New Roman" panose="02020603050405020304" pitchFamily="18" charset="0"/>
                        </a:rPr>
                        <m:t>𝑊</m:t>
                      </m:r>
                      <m:r>
                        <a:rPr lang="en-US" sz="2000" i="1" kern="100">
                          <a:latin typeface="Cambria Math" panose="02040503050406030204" pitchFamily="18" charset="0"/>
                          <a:ea typeface="Calibri" panose="020F0502020204030204" pitchFamily="34" charset="0"/>
                          <a:cs typeface="Times New Roman" panose="02020603050405020304" pitchFamily="18" charset="0"/>
                        </a:rPr>
                        <m:t>=</m:t>
                      </m:r>
                      <m:r>
                        <a:rPr lang="en-US" sz="2000" i="1" kern="100">
                          <a:solidFill>
                            <a:prstClr val="black"/>
                          </a:solidFill>
                          <a:latin typeface="Cambria Math" panose="02040503050406030204" pitchFamily="18" charset="0"/>
                          <a:ea typeface="Calibri" panose="020F0502020204030204" pitchFamily="34" charset="0"/>
                          <a:cs typeface="Times New Roman" panose="02020603050405020304" pitchFamily="18" charset="0"/>
                        </a:rPr>
                        <m:t>𝑞</m:t>
                      </m:r>
                      <m:r>
                        <a:rPr lang="en-US" sz="20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i="1" kern="100">
                          <a:solidFill>
                            <a:prstClr val="black"/>
                          </a:solidFill>
                          <a:latin typeface="Cambria Math" panose="02040503050406030204" pitchFamily="18" charset="0"/>
                          <a:ea typeface="Calibri" panose="020F0502020204030204" pitchFamily="34" charset="0"/>
                          <a:cs typeface="Times New Roman" panose="02020603050405020304" pitchFamily="18" charset="0"/>
                        </a:rPr>
                        <m:t>𝐸</m:t>
                      </m:r>
                      <m:r>
                        <a:rPr lang="en-US" sz="20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𝑑</m:t>
                      </m:r>
                      <m:r>
                        <a:rPr lang="en-US" sz="20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𝑐𝑜𝑠</m:t>
                      </m:r>
                      <m:r>
                        <a:rPr lang="en-US" sz="20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𝜃</m:t>
                      </m:r>
                    </m:oMath>
                  </m:oMathPara>
                </a14:m>
                <a:endParaRPr lang="en-US" sz="2000" dirty="0"/>
              </a:p>
            </p:txBody>
          </p:sp>
        </mc:Choice>
        <mc:Fallback xmlns="">
          <p:sp>
            <p:nvSpPr>
              <p:cNvPr id="9" name="Rectangle 8">
                <a:extLst>
                  <a:ext uri="{FF2B5EF4-FFF2-40B4-BE49-F238E27FC236}">
                    <a16:creationId xmlns:a16="http://schemas.microsoft.com/office/drawing/2014/main" id="{246DF63D-CCAF-40D5-9FDB-6AFF4D187382}"/>
                  </a:ext>
                </a:extLst>
              </p:cNvPr>
              <p:cNvSpPr>
                <a:spLocks noRot="1" noChangeAspect="1" noMove="1" noResize="1" noEditPoints="1" noAdjustHandles="1" noChangeArrowheads="1" noChangeShapeType="1" noTextEdit="1"/>
              </p:cNvSpPr>
              <p:nvPr/>
            </p:nvSpPr>
            <p:spPr>
              <a:xfrm>
                <a:off x="3336202" y="1430010"/>
                <a:ext cx="2392514" cy="400110"/>
              </a:xfrm>
              <a:prstGeom prst="rect">
                <a:avLst/>
              </a:prstGeom>
              <a:blipFill>
                <a:blip r:embed="rId2"/>
                <a:stretch>
                  <a:fillRect b="-9375"/>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50C07585-4881-40FE-A4A7-B1C842145AB1}"/>
              </a:ext>
            </a:extLst>
          </p:cNvPr>
          <p:cNvSpPr/>
          <p:nvPr/>
        </p:nvSpPr>
        <p:spPr>
          <a:xfrm>
            <a:off x="140301" y="2039988"/>
            <a:ext cx="8775027" cy="1200329"/>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If the electric field here is not perpendicular to the equipotential surface then there exists a non-zero component of the field along the surface.</a:t>
            </a:r>
          </a:p>
        </p:txBody>
      </p:sp>
      <p:sp>
        <p:nvSpPr>
          <p:cNvPr id="3" name="Rectangle 2">
            <a:extLst>
              <a:ext uri="{FF2B5EF4-FFF2-40B4-BE49-F238E27FC236}">
                <a16:creationId xmlns:a16="http://schemas.microsoft.com/office/drawing/2014/main" id="{C94700D1-819A-47F8-A2CC-45F22228E129}"/>
              </a:ext>
            </a:extLst>
          </p:cNvPr>
          <p:cNvSpPr/>
          <p:nvPr/>
        </p:nvSpPr>
        <p:spPr>
          <a:xfrm>
            <a:off x="140300" y="3161613"/>
            <a:ext cx="8775027" cy="1569660"/>
          </a:xfrm>
          <a:prstGeom prst="rect">
            <a:avLst/>
          </a:prstGeom>
        </p:spPr>
        <p:txBody>
          <a:bodyPr wrap="square">
            <a:spAutoFit/>
          </a:bodyPr>
          <a:lstStyle/>
          <a:p>
            <a:pPr algn="just"/>
            <a:r>
              <a:rPr lang="en-US" sz="2400" dirty="0">
                <a:solidFill>
                  <a:prstClr val="black"/>
                </a:solidFill>
                <a:latin typeface="Times New Roman" panose="02020603050405020304" pitchFamily="18" charset="0"/>
                <a:cs typeface="Times New Roman" panose="02020603050405020304" pitchFamily="18" charset="0"/>
              </a:rPr>
              <a:t>Hence some work will be done against/by this field when charge moves along the surface which would then contradict the definition of the equipotential surface because this work would increase or decrease the potential energy of the charge.</a:t>
            </a:r>
            <a:endParaRPr lang="en-US" dirty="0"/>
          </a:p>
        </p:txBody>
      </p:sp>
      <p:pic>
        <p:nvPicPr>
          <p:cNvPr id="5" name="Picture 4">
            <a:extLst>
              <a:ext uri="{FF2B5EF4-FFF2-40B4-BE49-F238E27FC236}">
                <a16:creationId xmlns:a16="http://schemas.microsoft.com/office/drawing/2014/main" id="{DFE6D844-AF11-40C0-9040-019E576DD967}"/>
              </a:ext>
            </a:extLst>
          </p:cNvPr>
          <p:cNvPicPr>
            <a:picLocks noChangeAspect="1"/>
          </p:cNvPicPr>
          <p:nvPr/>
        </p:nvPicPr>
        <p:blipFill>
          <a:blip r:embed="rId3"/>
          <a:stretch>
            <a:fillRect/>
          </a:stretch>
        </p:blipFill>
        <p:spPr>
          <a:xfrm>
            <a:off x="5610992" y="4911546"/>
            <a:ext cx="3037940" cy="1795147"/>
          </a:xfrm>
          <a:prstGeom prst="rect">
            <a:avLst/>
          </a:prstGeom>
        </p:spPr>
      </p:pic>
      <p:pic>
        <p:nvPicPr>
          <p:cNvPr id="7" name="Picture 6">
            <a:extLst>
              <a:ext uri="{FF2B5EF4-FFF2-40B4-BE49-F238E27FC236}">
                <a16:creationId xmlns:a16="http://schemas.microsoft.com/office/drawing/2014/main" id="{656D14BB-BA28-47CB-8D85-6017B761122C}"/>
              </a:ext>
            </a:extLst>
          </p:cNvPr>
          <p:cNvPicPr>
            <a:picLocks noChangeAspect="1"/>
          </p:cNvPicPr>
          <p:nvPr/>
        </p:nvPicPr>
        <p:blipFill>
          <a:blip r:embed="rId4"/>
          <a:stretch>
            <a:fillRect/>
          </a:stretch>
        </p:blipFill>
        <p:spPr>
          <a:xfrm>
            <a:off x="2958320" y="4652569"/>
            <a:ext cx="1991184" cy="2054124"/>
          </a:xfrm>
          <a:prstGeom prst="rect">
            <a:avLst/>
          </a:prstGeom>
        </p:spPr>
      </p:pic>
      <p:sp>
        <p:nvSpPr>
          <p:cNvPr id="12" name="Rectangle 18">
            <a:extLst>
              <a:ext uri="{FF2B5EF4-FFF2-40B4-BE49-F238E27FC236}">
                <a16:creationId xmlns:a16="http://schemas.microsoft.com/office/drawing/2014/main" id="{5142634C-451E-4CAF-8E40-F63AB2C08662}"/>
              </a:ext>
            </a:extLst>
          </p:cNvPr>
          <p:cNvSpPr>
            <a:spLocks noChangeArrowheads="1"/>
          </p:cNvSpPr>
          <p:nvPr/>
        </p:nvSpPr>
        <p:spPr bwMode="auto">
          <a:xfrm>
            <a:off x="20688" y="766235"/>
            <a:ext cx="901425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Method 2 (qualitative): </a:t>
            </a:r>
            <a:r>
              <a:rPr lang="en-US" altLang="en-US" sz="2400" kern="100" dirty="0">
                <a:solidFill>
                  <a:prstClr val="black"/>
                </a:solidFill>
                <a:cs typeface="Times New Roman" panose="02020603050405020304" pitchFamily="18" charset="0"/>
              </a:rPr>
              <a:t>Reason for field lines to be perpendicular to equipotential surfaces</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p:spTree>
    <p:extLst>
      <p:ext uri="{BB962C8B-B14F-4D97-AF65-F5344CB8AC3E}">
        <p14:creationId xmlns:p14="http://schemas.microsoft.com/office/powerpoint/2010/main" val="350013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r>
              <a:rPr lang="en-US" sz="2800" b="0" dirty="0">
                <a:solidFill>
                  <a:srgbClr val="FFFFFF"/>
                </a:solidFill>
                <a:latin typeface="Times New Roman"/>
                <a:cs typeface="Calibri" panose="020F0502020204030204" pitchFamily="34" charset="0"/>
              </a:rPr>
              <a:t>ANSWER: Practice Question 2</a:t>
            </a:r>
            <a:endParaRPr lang="en-US" dirty="0"/>
          </a:p>
        </p:txBody>
      </p:sp>
      <mc:AlternateContent xmlns:mc="http://schemas.openxmlformats.org/markup-compatibility/2006" xmlns:a14="http://schemas.microsoft.com/office/drawing/2010/main">
        <mc:Choice Requires="a14">
          <p:sp>
            <p:nvSpPr>
              <p:cNvPr id="12" name="Rectangle 6">
                <a:extLst>
                  <a:ext uri="{FF2B5EF4-FFF2-40B4-BE49-F238E27FC236}">
                    <a16:creationId xmlns:a16="http://schemas.microsoft.com/office/drawing/2014/main" id="{9AA78C8D-2C1B-4EE2-BCE0-645E4EA3DCA9}"/>
                  </a:ext>
                </a:extLst>
              </p:cNvPr>
              <p:cNvSpPr>
                <a:spLocks noChangeArrowheads="1"/>
              </p:cNvSpPr>
              <p:nvPr/>
            </p:nvSpPr>
            <p:spPr bwMode="auto">
              <a:xfrm>
                <a:off x="107692" y="755335"/>
                <a:ext cx="2792134" cy="50642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buNone/>
                </a:pPr>
                <a:r>
                  <a:rPr lang="en-US" sz="2400" dirty="0">
                    <a:solidFill>
                      <a:prstClr val="black"/>
                    </a:solidFill>
                    <a:cs typeface="Times New Roman" panose="02020603050405020304" pitchFamily="18" charset="0"/>
                  </a:rPr>
                  <a:t>The magnitude of </a:t>
                </a:r>
                <a14:m>
                  <m:oMath xmlns:m="http://schemas.openxmlformats.org/officeDocument/2006/math">
                    <m:acc>
                      <m:accPr>
                        <m:chr m:val="⃗"/>
                        <m:ctrlPr>
                          <a:rPr lang="en-US" sz="2400" i="1">
                            <a:solidFill>
                              <a:prstClr val="black"/>
                            </a:solidFill>
                            <a:latin typeface="Cambria Math" panose="02040503050406030204" pitchFamily="18" charset="0"/>
                            <a:cs typeface="Times New Roman" panose="02020603050405020304" pitchFamily="18" charset="0"/>
                          </a:rPr>
                        </m:ctrlPr>
                      </m:accPr>
                      <m:e>
                        <m:r>
                          <a:rPr lang="en-US" sz="2400" i="1">
                            <a:solidFill>
                              <a:prstClr val="black"/>
                            </a:solidFill>
                            <a:latin typeface="Cambria Math" panose="02040503050406030204" pitchFamily="18" charset="0"/>
                            <a:cs typeface="Times New Roman" panose="02020603050405020304" pitchFamily="18" charset="0"/>
                          </a:rPr>
                          <m:t>𝐸</m:t>
                        </m:r>
                      </m:e>
                    </m:acc>
                  </m:oMath>
                </a14:m>
                <a:r>
                  <a:rPr lang="en-US" sz="2400" dirty="0">
                    <a:solidFill>
                      <a:prstClr val="black"/>
                    </a:solidFill>
                    <a:cs typeface="Times New Roman" panose="02020603050405020304" pitchFamily="18" charset="0"/>
                  </a:rPr>
                  <a:t> </a:t>
                </a:r>
                <a:r>
                  <a:rPr lang="en-US" sz="2400" dirty="0">
                    <a:ea typeface="Times New Roman" panose="02020603050405020304" pitchFamily="18" charset="0"/>
                  </a:rPr>
                  <a:t>:</a:t>
                </a:r>
              </a:p>
            </p:txBody>
          </p:sp>
        </mc:Choice>
        <mc:Fallback xmlns="">
          <p:sp>
            <p:nvSpPr>
              <p:cNvPr id="12" name="Rectangle 6">
                <a:extLst>
                  <a:ext uri="{FF2B5EF4-FFF2-40B4-BE49-F238E27FC236}">
                    <a16:creationId xmlns:a16="http://schemas.microsoft.com/office/drawing/2014/main" id="{9AA78C8D-2C1B-4EE2-BCE0-645E4EA3DCA9}"/>
                  </a:ext>
                </a:extLst>
              </p:cNvPr>
              <p:cNvSpPr>
                <a:spLocks noRot="1" noChangeAspect="1" noMove="1" noResize="1" noEditPoints="1" noAdjustHandles="1" noChangeArrowheads="1" noChangeShapeType="1" noTextEdit="1"/>
              </p:cNvSpPr>
              <p:nvPr/>
            </p:nvSpPr>
            <p:spPr bwMode="auto">
              <a:xfrm>
                <a:off x="107692" y="755335"/>
                <a:ext cx="2792134" cy="506421"/>
              </a:xfrm>
              <a:prstGeom prst="rect">
                <a:avLst/>
              </a:prstGeom>
              <a:blipFill>
                <a:blip r:embed="rId2"/>
                <a:stretch>
                  <a:fillRect l="-3493" r="-3057" b="-277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pic>
        <p:nvPicPr>
          <p:cNvPr id="5" name="Picture 4">
            <a:extLst>
              <a:ext uri="{FF2B5EF4-FFF2-40B4-BE49-F238E27FC236}">
                <a16:creationId xmlns:a16="http://schemas.microsoft.com/office/drawing/2014/main" id="{86E29D48-F358-4181-95AE-6AE3E4934F1F}"/>
              </a:ext>
            </a:extLst>
          </p:cNvPr>
          <p:cNvPicPr>
            <a:picLocks noChangeAspect="1"/>
          </p:cNvPicPr>
          <p:nvPr/>
        </p:nvPicPr>
        <p:blipFill>
          <a:blip r:embed="rId3"/>
          <a:stretch>
            <a:fillRect/>
          </a:stretch>
        </p:blipFill>
        <p:spPr>
          <a:xfrm>
            <a:off x="5273880" y="4093733"/>
            <a:ext cx="2531651" cy="2405068"/>
          </a:xfrm>
          <a:prstGeom prst="rect">
            <a:avLst/>
          </a:prstGeom>
        </p:spPr>
      </p:pic>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1B19CDB3-FE34-4237-A479-B4F25671B983}"/>
                  </a:ext>
                </a:extLst>
              </p:cNvPr>
              <p:cNvSpPr/>
              <p:nvPr/>
            </p:nvSpPr>
            <p:spPr>
              <a:xfrm>
                <a:off x="107692" y="1321756"/>
                <a:ext cx="8845039" cy="2885021"/>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relation between electric field and potential in one dimension is: </a:t>
                </a:r>
                <a14:m>
                  <m:oMath xmlns:m="http://schemas.openxmlformats.org/officeDocument/2006/math">
                    <m:r>
                      <a:rPr lang="en-US" sz="2400" b="0" i="0"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𝐸</m:t>
                    </m:r>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𝑑𝑉</m:t>
                        </m:r>
                      </m:num>
                      <m:den>
                        <m:r>
                          <a:rPr lang="en-US" sz="2400" b="0" i="1" smtClean="0">
                            <a:latin typeface="Cambria Math" panose="02040503050406030204" pitchFamily="18" charset="0"/>
                            <a:cs typeface="Times New Roman" panose="02020603050405020304" pitchFamily="18" charset="0"/>
                          </a:rPr>
                          <m:t>𝑑𝑥</m:t>
                        </m:r>
                      </m:den>
                    </m:f>
                  </m:oMath>
                </a14:m>
                <a:r>
                  <a:rPr lang="en-US" sz="2400" dirty="0">
                    <a:latin typeface="Times New Roman" panose="02020603050405020304" pitchFamily="18" charset="0"/>
                    <a:cs typeface="Times New Roman" panose="02020603050405020304" pitchFamily="18" charset="0"/>
                  </a:rPr>
                  <a:t> , or otherwise, the electric field is the rate of change of the potential (up to sign). In regions where the magnitude of </a:t>
                </a:r>
                <a14:m>
                  <m:oMath xmlns:m="http://schemas.openxmlformats.org/officeDocument/2006/math">
                    <m:acc>
                      <m:accPr>
                        <m:chr m:val="⃗"/>
                        <m:ctrlPr>
                          <a:rPr lang="en-US" sz="240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𝐸</m:t>
                        </m:r>
                      </m:e>
                    </m:acc>
                  </m:oMath>
                </a14:m>
                <a:r>
                  <a:rPr lang="en-US" sz="2400" dirty="0">
                    <a:latin typeface="Times New Roman" panose="02020603050405020304" pitchFamily="18" charset="0"/>
                    <a:cs typeface="Times New Roman" panose="02020603050405020304" pitchFamily="18" charset="0"/>
                  </a:rPr>
                  <a:t> is large, the equipotential surfaces are close together because the field does a relatively large amount of work on a test charge in a relatively small displacement. Conversely, in regions where the field is weaker, the equipotential surfaces are farther apart.</a:t>
                </a:r>
              </a:p>
            </p:txBody>
          </p:sp>
        </mc:Choice>
        <mc:Fallback xmlns="">
          <p:sp>
            <p:nvSpPr>
              <p:cNvPr id="6" name="Rectangle 5">
                <a:extLst>
                  <a:ext uri="{FF2B5EF4-FFF2-40B4-BE49-F238E27FC236}">
                    <a16:creationId xmlns:a16="http://schemas.microsoft.com/office/drawing/2014/main" id="{1B19CDB3-FE34-4237-A479-B4F25671B983}"/>
                  </a:ext>
                </a:extLst>
              </p:cNvPr>
              <p:cNvSpPr>
                <a:spLocks noRot="1" noChangeAspect="1" noMove="1" noResize="1" noEditPoints="1" noAdjustHandles="1" noChangeArrowheads="1" noChangeShapeType="1" noTextEdit="1"/>
              </p:cNvSpPr>
              <p:nvPr/>
            </p:nvSpPr>
            <p:spPr>
              <a:xfrm>
                <a:off x="107692" y="1321756"/>
                <a:ext cx="8845039" cy="2885021"/>
              </a:xfrm>
              <a:prstGeom prst="rect">
                <a:avLst/>
              </a:prstGeom>
              <a:blipFill>
                <a:blip r:embed="rId4"/>
                <a:stretch>
                  <a:fillRect l="-1103" t="-1691" r="-1034" b="-4017"/>
                </a:stretch>
              </a:blipFill>
            </p:spPr>
            <p:txBody>
              <a:bodyPr/>
              <a:lstStyle/>
              <a:p>
                <a:r>
                  <a:rPr lang="en-US">
                    <a:noFill/>
                  </a:rPr>
                  <a:t> </a:t>
                </a:r>
              </a:p>
            </p:txBody>
          </p:sp>
        </mc:Fallback>
      </mc:AlternateContent>
    </p:spTree>
    <p:extLst>
      <p:ext uri="{BB962C8B-B14F-4D97-AF65-F5344CB8AC3E}">
        <p14:creationId xmlns:p14="http://schemas.microsoft.com/office/powerpoint/2010/main" val="1344066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487F2406-70BD-4EE7-A55C-BB33CFB09CE2}"/>
                  </a:ext>
                </a:extLst>
              </p:cNvPr>
              <p:cNvSpPr/>
              <p:nvPr/>
            </p:nvSpPr>
            <p:spPr>
              <a:xfrm>
                <a:off x="0" y="780262"/>
                <a:ext cx="9142809" cy="3768852"/>
              </a:xfrm>
              <a:prstGeom prst="rect">
                <a:avLst/>
              </a:prstGeom>
            </p:spPr>
            <p:txBody>
              <a:bodyPr wrap="square">
                <a:spAutoFit/>
              </a:bodyPr>
              <a:lstStyle/>
              <a:p>
                <a:pPr marL="685800" marR="0" indent="-457200" algn="just">
                  <a:spcBef>
                    <a:spcPts val="180"/>
                  </a:spcBef>
                  <a:spcAft>
                    <a:spcPts val="180"/>
                  </a:spcAft>
                  <a:buAutoNum type="alphaLcParenBoth"/>
                </a:pPr>
                <a:r>
                  <a:rPr lang="en-US" sz="2400" dirty="0">
                    <a:latin typeface="Times New Roman" panose="02020603050405020304" pitchFamily="18" charset="0"/>
                    <a:ea typeface="Aptos"/>
                    <a:cs typeface="Times New Roman" panose="02020603050405020304" pitchFamily="18" charset="0"/>
                  </a:rPr>
                  <a:t>Define electric flux and express it mathematically.</a:t>
                </a:r>
              </a:p>
              <a:p>
                <a:pPr marL="685800" marR="0" indent="-457200" algn="just">
                  <a:spcBef>
                    <a:spcPts val="180"/>
                  </a:spcBef>
                  <a:spcAft>
                    <a:spcPts val="180"/>
                  </a:spcAft>
                  <a:buAutoNum type="alphaLcParenBoth"/>
                </a:pPr>
                <a:endParaRPr lang="en-US" sz="2400" dirty="0">
                  <a:latin typeface="Times New Roman" panose="02020603050405020304" pitchFamily="18" charset="0"/>
                  <a:ea typeface="Aptos"/>
                  <a:cs typeface="Times New Roman" panose="02020603050405020304" pitchFamily="18" charset="0"/>
                </a:endParaRPr>
              </a:p>
              <a:p>
                <a:pPr marL="685800" marR="0" indent="-457200" algn="just">
                  <a:spcBef>
                    <a:spcPts val="180"/>
                  </a:spcBef>
                  <a:spcAft>
                    <a:spcPts val="180"/>
                  </a:spcAft>
                  <a:buAutoNum type="alphaLcParenBoth"/>
                </a:pPr>
                <a:r>
                  <a:rPr lang="en-US" sz="2400" dirty="0">
                    <a:latin typeface="Times New Roman" panose="02020603050405020304" pitchFamily="18" charset="0"/>
                    <a:ea typeface="Aptos"/>
                    <a:cs typeface="Times New Roman" panose="02020603050405020304" pitchFamily="18" charset="0"/>
                  </a:rPr>
                  <a:t>Consider a uniform electric field </a:t>
                </a:r>
                <a14:m>
                  <m:oMath xmlns:m="http://schemas.openxmlformats.org/officeDocument/2006/math">
                    <m:acc>
                      <m:accPr>
                        <m:chr m:val="⃗"/>
                        <m:ctrlPr>
                          <a:rPr lang="en-US" sz="2400" i="1">
                            <a:latin typeface="Cambria Math" panose="02040503050406030204" pitchFamily="18" charset="0"/>
                            <a:ea typeface="Aptos"/>
                            <a:cs typeface="Times New Roman" panose="02020603050405020304" pitchFamily="18" charset="0"/>
                          </a:rPr>
                        </m:ctrlPr>
                      </m:accPr>
                      <m:e>
                        <m:r>
                          <a:rPr lang="en-US" sz="2400" i="1">
                            <a:latin typeface="Cambria Math" panose="02040503050406030204" pitchFamily="18" charset="0"/>
                            <a:ea typeface="Aptos"/>
                            <a:cs typeface="Times New Roman" panose="02020603050405020304" pitchFamily="18" charset="0"/>
                          </a:rPr>
                          <m:t>𝐸</m:t>
                        </m:r>
                      </m:e>
                    </m:acc>
                    <m:r>
                      <a:rPr lang="en-US" sz="2400">
                        <a:latin typeface="Cambria Math" panose="02040503050406030204" pitchFamily="18" charset="0"/>
                        <a:ea typeface="Aptos"/>
                        <a:cs typeface="Times New Roman" panose="02020603050405020304" pitchFamily="18" charset="0"/>
                      </a:rPr>
                      <m:t>=</m:t>
                    </m:r>
                    <m:r>
                      <a:rPr lang="en-US" sz="2400" i="1">
                        <a:latin typeface="Cambria Math" panose="02040503050406030204" pitchFamily="18" charset="0"/>
                        <a:ea typeface="Aptos"/>
                        <a:cs typeface="Times New Roman" panose="02020603050405020304" pitchFamily="18" charset="0"/>
                      </a:rPr>
                      <m:t>4</m:t>
                    </m:r>
                    <m:r>
                      <a:rPr lang="en-US" sz="2400">
                        <a:latin typeface="Cambria Math" panose="02040503050406030204" pitchFamily="18" charset="0"/>
                        <a:ea typeface="Aptos"/>
                        <a:cs typeface="Times New Roman" panose="02020603050405020304" pitchFamily="18" charset="0"/>
                      </a:rPr>
                      <m:t>×</m:t>
                    </m:r>
                    <m:sSup>
                      <m:sSupPr>
                        <m:ctrlPr>
                          <a:rPr lang="en-US" sz="2400" i="1">
                            <a:latin typeface="Cambria Math" panose="02040503050406030204" pitchFamily="18" charset="0"/>
                            <a:ea typeface="Aptos"/>
                            <a:cs typeface="Times New Roman" panose="02020603050405020304" pitchFamily="18" charset="0"/>
                          </a:rPr>
                        </m:ctrlPr>
                      </m:sSupPr>
                      <m:e>
                        <m:r>
                          <a:rPr lang="en-US" sz="2400" i="1">
                            <a:latin typeface="Cambria Math" panose="02040503050406030204" pitchFamily="18" charset="0"/>
                            <a:ea typeface="Aptos"/>
                            <a:cs typeface="Times New Roman" panose="02020603050405020304" pitchFamily="18" charset="0"/>
                          </a:rPr>
                          <m:t>10</m:t>
                        </m:r>
                      </m:e>
                      <m:sup>
                        <m:r>
                          <a:rPr lang="en-US" sz="2400" i="1">
                            <a:latin typeface="Cambria Math" panose="02040503050406030204" pitchFamily="18" charset="0"/>
                            <a:ea typeface="Aptos"/>
                            <a:cs typeface="Times New Roman" panose="02020603050405020304" pitchFamily="18" charset="0"/>
                          </a:rPr>
                          <m:t>4</m:t>
                        </m:r>
                      </m:sup>
                    </m:sSup>
                    <m:r>
                      <a:rPr lang="en-US" sz="2400" i="1">
                        <a:latin typeface="Cambria Math" panose="02040503050406030204" pitchFamily="18" charset="0"/>
                        <a:ea typeface="Aptos"/>
                        <a:cs typeface="Times New Roman" panose="02020603050405020304" pitchFamily="18" charset="0"/>
                      </a:rPr>
                      <m:t> </m:t>
                    </m:r>
                  </m:oMath>
                </a14:m>
                <a:r>
                  <a:rPr lang="en-US" sz="2400" dirty="0">
                    <a:latin typeface="Times New Roman" panose="02020603050405020304" pitchFamily="18" charset="0"/>
                    <a:ea typeface="Aptos"/>
                    <a:cs typeface="Times New Roman" panose="02020603050405020304" pitchFamily="18" charset="0"/>
                  </a:rPr>
                  <a:t>N/C directed along the positive x-axis. Calculate the electric flux through a rectangular surface of area </a:t>
                </a:r>
                <a14:m>
                  <m:oMath xmlns:m="http://schemas.openxmlformats.org/officeDocument/2006/math">
                    <m:r>
                      <a:rPr lang="en-US" sz="2400" i="1">
                        <a:latin typeface="Cambria Math" panose="02040503050406030204" pitchFamily="18" charset="0"/>
                        <a:ea typeface="Aptos"/>
                        <a:cs typeface="Times New Roman" panose="02020603050405020304" pitchFamily="18" charset="0"/>
                      </a:rPr>
                      <m:t>𝐴</m:t>
                    </m:r>
                    <m:r>
                      <a:rPr lang="en-US" sz="2400">
                        <a:latin typeface="Cambria Math" panose="02040503050406030204" pitchFamily="18" charset="0"/>
                        <a:ea typeface="Aptos"/>
                        <a:cs typeface="Times New Roman" panose="02020603050405020304" pitchFamily="18" charset="0"/>
                      </a:rPr>
                      <m:t>=</m:t>
                    </m:r>
                    <m:r>
                      <a:rPr lang="en-US" sz="2400" i="1">
                        <a:latin typeface="Cambria Math" panose="02040503050406030204" pitchFamily="18" charset="0"/>
                        <a:ea typeface="Aptos"/>
                        <a:cs typeface="Times New Roman" panose="02020603050405020304" pitchFamily="18" charset="0"/>
                      </a:rPr>
                      <m:t>2 </m:t>
                    </m:r>
                    <m:sSup>
                      <m:sSupPr>
                        <m:ctrlPr>
                          <a:rPr lang="en-US" sz="2400" i="1">
                            <a:latin typeface="Cambria Math" panose="02040503050406030204" pitchFamily="18" charset="0"/>
                            <a:ea typeface="Aptos"/>
                            <a:cs typeface="Times New Roman" panose="02020603050405020304" pitchFamily="18" charset="0"/>
                          </a:rPr>
                        </m:ctrlPr>
                      </m:sSupPr>
                      <m:e>
                        <m:r>
                          <m:rPr>
                            <m:sty m:val="p"/>
                          </m:rPr>
                          <a:rPr lang="en-US" sz="2400">
                            <a:latin typeface="Cambria Math" panose="02040503050406030204" pitchFamily="18" charset="0"/>
                            <a:ea typeface="Aptos"/>
                            <a:cs typeface="Times New Roman" panose="02020603050405020304" pitchFamily="18" charset="0"/>
                          </a:rPr>
                          <m:t>m</m:t>
                        </m:r>
                      </m:e>
                      <m:sup>
                        <m:r>
                          <a:rPr lang="en-US" sz="2400" i="1">
                            <a:latin typeface="Cambria Math" panose="02040503050406030204" pitchFamily="18" charset="0"/>
                            <a:ea typeface="Aptos"/>
                            <a:cs typeface="Times New Roman" panose="02020603050405020304" pitchFamily="18" charset="0"/>
                          </a:rPr>
                          <m:t>2</m:t>
                        </m:r>
                      </m:sup>
                    </m:sSup>
                  </m:oMath>
                </a14:m>
                <a:r>
                  <a:rPr lang="en-US" sz="2400" dirty="0">
                    <a:latin typeface="Times New Roman" panose="02020603050405020304" pitchFamily="18" charset="0"/>
                    <a:ea typeface="Aptos"/>
                    <a:cs typeface="Times New Roman" panose="02020603050405020304" pitchFamily="18" charset="0"/>
                  </a:rPr>
                  <a:t> when the surface is </a:t>
                </a:r>
              </a:p>
              <a:p>
                <a:pPr marL="228600" marR="0" algn="just">
                  <a:spcBef>
                    <a:spcPts val="180"/>
                  </a:spcBef>
                  <a:spcAft>
                    <a:spcPts val="180"/>
                  </a:spcAft>
                </a:pPr>
                <a:r>
                  <a:rPr lang="en-US" sz="2400" dirty="0">
                    <a:latin typeface="Times New Roman" panose="02020603050405020304" pitchFamily="18" charset="0"/>
                    <a:ea typeface="Aptos"/>
                    <a:cs typeface="Times New Roman" panose="02020603050405020304" pitchFamily="18" charset="0"/>
                  </a:rPr>
                  <a:t>     (i) perpendicular to the field, </a:t>
                </a:r>
              </a:p>
              <a:p>
                <a:pPr marL="228600" marR="0" algn="just">
                  <a:spcBef>
                    <a:spcPts val="180"/>
                  </a:spcBef>
                  <a:spcAft>
                    <a:spcPts val="180"/>
                  </a:spcAft>
                </a:pPr>
                <a:r>
                  <a:rPr lang="en-US" sz="2400" dirty="0">
                    <a:latin typeface="Times New Roman" panose="02020603050405020304" pitchFamily="18" charset="0"/>
                    <a:ea typeface="Aptos"/>
                    <a:cs typeface="Times New Roman" panose="02020603050405020304" pitchFamily="18" charset="0"/>
                  </a:rPr>
                  <a:t>     (ii) parallel to the field, and </a:t>
                </a:r>
              </a:p>
              <a:p>
                <a:pPr marL="228600" marR="0" algn="just">
                  <a:spcBef>
                    <a:spcPts val="180"/>
                  </a:spcBef>
                  <a:spcAft>
                    <a:spcPts val="180"/>
                  </a:spcAft>
                </a:pPr>
                <a:r>
                  <a:rPr lang="en-US" sz="2400" dirty="0">
                    <a:latin typeface="Times New Roman" panose="02020603050405020304" pitchFamily="18" charset="0"/>
                    <a:ea typeface="Aptos"/>
                    <a:cs typeface="Times New Roman" panose="02020603050405020304" pitchFamily="18" charset="0"/>
                  </a:rPr>
                  <a:t>     (iii) making a </a:t>
                </a:r>
                <a14:m>
                  <m:oMath xmlns:m="http://schemas.openxmlformats.org/officeDocument/2006/math">
                    <m:sSup>
                      <m:sSupPr>
                        <m:ctrlPr>
                          <a:rPr lang="en-US" sz="2400" i="1">
                            <a:latin typeface="Cambria Math" panose="02040503050406030204" pitchFamily="18" charset="0"/>
                            <a:ea typeface="Aptos"/>
                            <a:cs typeface="Times New Roman" panose="02020603050405020304" pitchFamily="18" charset="0"/>
                          </a:rPr>
                        </m:ctrlPr>
                      </m:sSupPr>
                      <m:e>
                        <m:r>
                          <a:rPr lang="en-US" sz="2400" i="1">
                            <a:latin typeface="Cambria Math" panose="02040503050406030204" pitchFamily="18" charset="0"/>
                            <a:ea typeface="Aptos"/>
                            <a:cs typeface="Times New Roman" panose="02020603050405020304" pitchFamily="18" charset="0"/>
                          </a:rPr>
                          <m:t>30</m:t>
                        </m:r>
                      </m:e>
                      <m:sup>
                        <m:r>
                          <a:rPr lang="en-US" sz="2400">
                            <a:latin typeface="Cambria Math" panose="02040503050406030204" pitchFamily="18" charset="0"/>
                            <a:ea typeface="Aptos"/>
                            <a:cs typeface="Times New Roman" panose="02020603050405020304" pitchFamily="18" charset="0"/>
                          </a:rPr>
                          <m:t>∘</m:t>
                        </m:r>
                      </m:sup>
                    </m:sSup>
                  </m:oMath>
                </a14:m>
                <a:r>
                  <a:rPr lang="en-US" sz="2400" dirty="0">
                    <a:latin typeface="Times New Roman" panose="02020603050405020304" pitchFamily="18" charset="0"/>
                    <a:ea typeface="Aptos"/>
                    <a:cs typeface="Times New Roman" panose="02020603050405020304" pitchFamily="18" charset="0"/>
                  </a:rPr>
                  <a:t> angle with the field. </a:t>
                </a:r>
              </a:p>
              <a:p>
                <a:pPr marL="685800" marR="0" indent="-457200">
                  <a:spcBef>
                    <a:spcPts val="180"/>
                  </a:spcBef>
                  <a:spcAft>
                    <a:spcPts val="180"/>
                  </a:spcAft>
                  <a:buAutoNum type="alphaLcParenBoth"/>
                </a:pPr>
                <a:endParaRPr lang="en-US" sz="2400" dirty="0">
                  <a:latin typeface="Times New Roman" panose="02020603050405020304" pitchFamily="18" charset="0"/>
                  <a:ea typeface="Aptos"/>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487F2406-70BD-4EE7-A55C-BB33CFB09CE2}"/>
                  </a:ext>
                </a:extLst>
              </p:cNvPr>
              <p:cNvSpPr>
                <a:spLocks noRot="1" noChangeAspect="1" noMove="1" noResize="1" noEditPoints="1" noAdjustHandles="1" noChangeArrowheads="1" noChangeShapeType="1" noTextEdit="1"/>
              </p:cNvSpPr>
              <p:nvPr/>
            </p:nvSpPr>
            <p:spPr>
              <a:xfrm>
                <a:off x="0" y="780262"/>
                <a:ext cx="9142809" cy="3768852"/>
              </a:xfrm>
              <a:prstGeom prst="rect">
                <a:avLst/>
              </a:prstGeom>
              <a:blipFill>
                <a:blip r:embed="rId2"/>
                <a:stretch>
                  <a:fillRect t="-1294" r="-1000"/>
                </a:stretch>
              </a:blipFill>
            </p:spPr>
            <p:txBody>
              <a:bodyPr/>
              <a:lstStyle/>
              <a:p>
                <a:r>
                  <a:rPr lang="en-US">
                    <a:noFill/>
                  </a:rPr>
                  <a:t> </a:t>
                </a:r>
              </a:p>
            </p:txBody>
          </p:sp>
        </mc:Fallback>
      </mc:AlternateContent>
    </p:spTree>
    <p:extLst>
      <p:ext uri="{BB962C8B-B14F-4D97-AF65-F5344CB8AC3E}">
        <p14:creationId xmlns:p14="http://schemas.microsoft.com/office/powerpoint/2010/main" val="3098057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 ANSWER</a:t>
            </a:r>
          </a:p>
        </p:txBody>
      </p:sp>
      <mc:AlternateContent xmlns:mc="http://schemas.openxmlformats.org/markup-compatibility/2006" xmlns:a14="http://schemas.microsoft.com/office/drawing/2010/main">
        <mc:Choice Requires="a14">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0" y="745544"/>
                <a:ext cx="2751590"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a typeface="+mn-ea"/>
                    <a:cs typeface="Calibri" panose="020F0502020204030204" pitchFamily="34" charset="0"/>
                  </a:rPr>
                  <a:t>(a) </a:t>
                </a:r>
                <a:r>
                  <a:rPr lang="en-US" sz="2400" dirty="0">
                    <a:ea typeface="Aptos"/>
                    <a:cs typeface="Times New Roman" panose="02020603050405020304" pitchFamily="18" charset="0"/>
                  </a:rPr>
                  <a:t>Electric flux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Aptos"/>
                            <a:cs typeface="Times New Roman" panose="02020603050405020304" pitchFamily="18" charset="0"/>
                          </a:rPr>
                          <m:t>𝛷</m:t>
                        </m:r>
                      </m:e>
                      <m:sub>
                        <m:r>
                          <a:rPr lang="en-US" sz="2400" i="1">
                            <a:latin typeface="Cambria Math" panose="02040503050406030204" pitchFamily="18" charset="0"/>
                            <a:ea typeface="Aptos"/>
                            <a:cs typeface="Times New Roman" panose="02020603050405020304" pitchFamily="18" charset="0"/>
                          </a:rPr>
                          <m:t>𝐸</m:t>
                        </m:r>
                      </m:sub>
                    </m:sSub>
                  </m:oMath>
                </a14:m>
                <a:r>
                  <a:rPr lang="en-US" sz="2400" dirty="0">
                    <a:ea typeface="Aptos"/>
                    <a:cs typeface="Times New Roman" panose="02020603050405020304" pitchFamily="18" charset="0"/>
                  </a:rPr>
                  <a:t>  </a:t>
                </a:r>
                <a:endParaRPr kumimoji="0" lang="en-US" altLang="en-US" sz="2400" b="0" i="0" u="none" strike="noStrike" kern="0" cap="none" spc="0" normalizeH="0" baseline="0" noProof="0" dirty="0">
                  <a:ln>
                    <a:noFill/>
                  </a:ln>
                  <a:solidFill>
                    <a:srgbClr val="080800"/>
                  </a:solidFill>
                  <a:effectLst/>
                  <a:uLnTx/>
                  <a:uFillTx/>
                  <a:cs typeface="Times New Roman" panose="02020603050405020304" pitchFamily="18" charset="0"/>
                </a:endParaRPr>
              </a:p>
            </p:txBody>
          </p:sp>
        </mc:Choice>
        <mc:Fallback xmlns="">
          <p:sp>
            <p:nvSpPr>
              <p:cNvPr id="8" name="Rectangle 18">
                <a:extLst>
                  <a:ext uri="{FF2B5EF4-FFF2-40B4-BE49-F238E27FC236}">
                    <a16:creationId xmlns:a16="http://schemas.microsoft.com/office/drawing/2014/main" id="{5EEF21D8-E621-436B-8AEB-69574937C03E}"/>
                  </a:ext>
                </a:extLst>
              </p:cNvPr>
              <p:cNvSpPr>
                <a:spLocks noRot="1" noChangeAspect="1" noMove="1" noResize="1" noEditPoints="1" noAdjustHandles="1" noChangeArrowheads="1" noChangeShapeType="1" noTextEdit="1"/>
              </p:cNvSpPr>
              <p:nvPr/>
            </p:nvSpPr>
            <p:spPr bwMode="auto">
              <a:xfrm>
                <a:off x="0" y="745544"/>
                <a:ext cx="2751590" cy="461665"/>
              </a:xfrm>
              <a:prstGeom prst="rect">
                <a:avLst/>
              </a:prstGeom>
              <a:blipFill>
                <a:blip r:embed="rId2"/>
                <a:stretch>
                  <a:fillRect l="-3326" t="-10526" b="-28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84B7173-427A-4842-BF5A-15F210606484}"/>
                  </a:ext>
                </a:extLst>
              </p:cNvPr>
              <p:cNvSpPr/>
              <p:nvPr/>
            </p:nvSpPr>
            <p:spPr>
              <a:xfrm>
                <a:off x="312490" y="1229473"/>
                <a:ext cx="8519019" cy="830997"/>
              </a:xfrm>
              <a:prstGeom prst="rect">
                <a:avLst/>
              </a:prstGeom>
            </p:spPr>
            <p:txBody>
              <a:bodyPr wrap="square">
                <a:spAutoFit/>
              </a:bodyPr>
              <a:lstStyle/>
              <a:p>
                <a:pPr algn="just"/>
                <a:r>
                  <a:rPr lang="en-US" sz="2400" dirty="0">
                    <a:latin typeface="Times New Roman" panose="02020603050405020304" pitchFamily="18" charset="0"/>
                    <a:ea typeface="Aptos"/>
                    <a:cs typeface="Times New Roman" panose="02020603050405020304" pitchFamily="18" charset="0"/>
                  </a:rPr>
                  <a:t>Electric flux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Aptos"/>
                            <a:cs typeface="Times New Roman" panose="02020603050405020304" pitchFamily="18" charset="0"/>
                          </a:rPr>
                          <m:t>𝛷</m:t>
                        </m:r>
                      </m:e>
                      <m:sub>
                        <m:r>
                          <a:rPr lang="en-US" sz="2400" i="1">
                            <a:latin typeface="Cambria Math" panose="02040503050406030204" pitchFamily="18" charset="0"/>
                            <a:ea typeface="Aptos"/>
                            <a:cs typeface="Times New Roman" panose="02020603050405020304" pitchFamily="18" charset="0"/>
                          </a:rPr>
                          <m:t>𝐸</m:t>
                        </m:r>
                      </m:sub>
                    </m:sSub>
                  </m:oMath>
                </a14:m>
                <a:r>
                  <a:rPr lang="en-US" sz="2400" dirty="0">
                    <a:latin typeface="Times New Roman" panose="02020603050405020304" pitchFamily="18" charset="0"/>
                    <a:ea typeface="Aptos"/>
                    <a:cs typeface="Times New Roman" panose="02020603050405020304" pitchFamily="18" charset="0"/>
                  </a:rPr>
                  <a:t> is the measure of the electric field passing through a given surface. It is given by the formula:</a:t>
                </a:r>
                <a:endParaRPr lang="en-US" sz="2400" dirty="0">
                  <a:latin typeface="Times New Roman" panose="02020603050405020304" pitchFamily="18"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984B7173-427A-4842-BF5A-15F210606484}"/>
                  </a:ext>
                </a:extLst>
              </p:cNvPr>
              <p:cNvSpPr>
                <a:spLocks noRot="1" noChangeAspect="1" noMove="1" noResize="1" noEditPoints="1" noAdjustHandles="1" noChangeArrowheads="1" noChangeShapeType="1" noTextEdit="1"/>
              </p:cNvSpPr>
              <p:nvPr/>
            </p:nvSpPr>
            <p:spPr>
              <a:xfrm>
                <a:off x="312490" y="1229473"/>
                <a:ext cx="8519019" cy="830997"/>
              </a:xfrm>
              <a:prstGeom prst="rect">
                <a:avLst/>
              </a:prstGeom>
              <a:blipFill>
                <a:blip r:embed="rId3"/>
                <a:stretch>
                  <a:fillRect l="-1073" t="-5882" r="-1073"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C02339E2-7B9A-4609-B2BF-979C13D5D4E6}"/>
                  </a:ext>
                </a:extLst>
              </p:cNvPr>
              <p:cNvSpPr/>
              <p:nvPr/>
            </p:nvSpPr>
            <p:spPr>
              <a:xfrm>
                <a:off x="2416192" y="2261872"/>
                <a:ext cx="2592056" cy="4394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𝛷</m:t>
                          </m:r>
                        </m:e>
                        <m:sub>
                          <m:r>
                            <a:rPr lang="en-US" sz="2000" i="1">
                              <a:latin typeface="Cambria Math" panose="02040503050406030204" pitchFamily="18" charset="0"/>
                            </a:rPr>
                            <m:t>𝐸</m:t>
                          </m:r>
                        </m:sub>
                      </m:sSub>
                      <m:r>
                        <a:rPr lang="en-US" sz="2000">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𝐸</m:t>
                          </m:r>
                        </m:e>
                      </m:acc>
                      <m:r>
                        <a:rPr lang="en-US" sz="2000">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𝐴</m:t>
                          </m:r>
                        </m:e>
                      </m:acc>
                      <m:r>
                        <a:rPr lang="en-US" sz="2000">
                          <a:latin typeface="Cambria Math" panose="02040503050406030204" pitchFamily="18" charset="0"/>
                        </a:rPr>
                        <m:t>=</m:t>
                      </m:r>
                      <m:r>
                        <a:rPr lang="en-US" sz="2000" i="1">
                          <a:latin typeface="Cambria Math" panose="02040503050406030204" pitchFamily="18" charset="0"/>
                        </a:rPr>
                        <m:t>𝐸𝐴</m:t>
                      </m:r>
                      <m:r>
                        <m:rPr>
                          <m:sty m:val="p"/>
                        </m:rPr>
                        <a:rPr lang="en-US" sz="2000">
                          <a:latin typeface="Cambria Math" panose="02040503050406030204" pitchFamily="18" charset="0"/>
                        </a:rPr>
                        <m:t>cos</m:t>
                      </m:r>
                      <m:r>
                        <a:rPr lang="en-US" sz="2000" i="1">
                          <a:latin typeface="Cambria Math" panose="02040503050406030204" pitchFamily="18" charset="0"/>
                        </a:rPr>
                        <m:t>𝜃</m:t>
                      </m:r>
                    </m:oMath>
                  </m:oMathPara>
                </a14:m>
                <a:endParaRPr lang="en-US" sz="2000" dirty="0"/>
              </a:p>
            </p:txBody>
          </p:sp>
        </mc:Choice>
        <mc:Fallback xmlns="">
          <p:sp>
            <p:nvSpPr>
              <p:cNvPr id="6" name="Rectangle 5">
                <a:extLst>
                  <a:ext uri="{FF2B5EF4-FFF2-40B4-BE49-F238E27FC236}">
                    <a16:creationId xmlns:a16="http://schemas.microsoft.com/office/drawing/2014/main" id="{C02339E2-7B9A-4609-B2BF-979C13D5D4E6}"/>
                  </a:ext>
                </a:extLst>
              </p:cNvPr>
              <p:cNvSpPr>
                <a:spLocks noRot="1" noChangeAspect="1" noMove="1" noResize="1" noEditPoints="1" noAdjustHandles="1" noChangeArrowheads="1" noChangeShapeType="1" noTextEdit="1"/>
              </p:cNvSpPr>
              <p:nvPr/>
            </p:nvSpPr>
            <p:spPr>
              <a:xfrm>
                <a:off x="2416192" y="2261872"/>
                <a:ext cx="2592056" cy="439479"/>
              </a:xfrm>
              <a:prstGeom prst="rect">
                <a:avLst/>
              </a:prstGeom>
              <a:blipFill>
                <a:blip r:embed="rId4"/>
                <a:stretch>
                  <a:fillRect t="-16667" b="-2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699EA7DB-3AB3-4B14-B5B4-965759BE8566}"/>
                  </a:ext>
                </a:extLst>
              </p:cNvPr>
              <p:cNvSpPr/>
              <p:nvPr/>
            </p:nvSpPr>
            <p:spPr>
              <a:xfrm>
                <a:off x="312490" y="2701351"/>
                <a:ext cx="8164584" cy="707886"/>
              </a:xfrm>
              <a:prstGeom prst="rect">
                <a:avLst/>
              </a:prstGeom>
            </p:spPr>
            <p:txBody>
              <a:bodyPr wrap="square">
                <a:spAutoFit/>
              </a:bodyPr>
              <a:lstStyle/>
              <a:p>
                <a:r>
                  <a:rPr lang="en-US" sz="2000" dirty="0">
                    <a:latin typeface="Times New Roman" panose="02020603050405020304" pitchFamily="18" charset="0"/>
                    <a:ea typeface="Aptos"/>
                    <a:cs typeface="Times New Roman" panose="02020603050405020304" pitchFamily="18" charset="0"/>
                  </a:rPr>
                  <a:t>where </a:t>
                </a:r>
                <a14:m>
                  <m:oMath xmlns:m="http://schemas.openxmlformats.org/officeDocument/2006/math">
                    <m:r>
                      <a:rPr lang="en-US" sz="2000" i="1">
                        <a:latin typeface="Cambria Math" panose="02040503050406030204" pitchFamily="18" charset="0"/>
                        <a:ea typeface="Aptos"/>
                        <a:cs typeface="Times New Roman" panose="02020603050405020304" pitchFamily="18" charset="0"/>
                      </a:rPr>
                      <m:t>𝐸</m:t>
                    </m:r>
                  </m:oMath>
                </a14:m>
                <a:r>
                  <a:rPr lang="en-US" sz="2000" dirty="0">
                    <a:latin typeface="Times New Roman" panose="02020603050405020304" pitchFamily="18" charset="0"/>
                    <a:ea typeface="Aptos"/>
                    <a:cs typeface="Times New Roman" panose="02020603050405020304" pitchFamily="18" charset="0"/>
                  </a:rPr>
                  <a:t> is the magnitude of the electric field, </a:t>
                </a:r>
                <a14:m>
                  <m:oMath xmlns:m="http://schemas.openxmlformats.org/officeDocument/2006/math">
                    <m:r>
                      <a:rPr lang="en-US" sz="2000" i="1">
                        <a:latin typeface="Cambria Math" panose="02040503050406030204" pitchFamily="18" charset="0"/>
                        <a:ea typeface="Aptos"/>
                        <a:cs typeface="Times New Roman" panose="02020603050405020304" pitchFamily="18" charset="0"/>
                      </a:rPr>
                      <m:t>𝐴</m:t>
                    </m:r>
                  </m:oMath>
                </a14:m>
                <a:r>
                  <a:rPr lang="en-US" sz="2000" dirty="0">
                    <a:latin typeface="Times New Roman" panose="02020603050405020304" pitchFamily="18" charset="0"/>
                    <a:ea typeface="Aptos"/>
                    <a:cs typeface="Times New Roman" panose="02020603050405020304" pitchFamily="18" charset="0"/>
                  </a:rPr>
                  <a:t> is the area of the surface, and </a:t>
                </a:r>
                <a14:m>
                  <m:oMath xmlns:m="http://schemas.openxmlformats.org/officeDocument/2006/math">
                    <m:r>
                      <a:rPr lang="en-US" sz="2000" i="1">
                        <a:latin typeface="Cambria Math" panose="02040503050406030204" pitchFamily="18" charset="0"/>
                        <a:ea typeface="Aptos"/>
                        <a:cs typeface="Times New Roman" panose="02020603050405020304" pitchFamily="18" charset="0"/>
                      </a:rPr>
                      <m:t>𝜃</m:t>
                    </m:r>
                  </m:oMath>
                </a14:m>
                <a:r>
                  <a:rPr lang="en-US" sz="2000" dirty="0">
                    <a:latin typeface="Times New Roman" panose="02020603050405020304" pitchFamily="18" charset="0"/>
                    <a:ea typeface="Aptos"/>
                    <a:cs typeface="Times New Roman" panose="02020603050405020304" pitchFamily="18" charset="0"/>
                  </a:rPr>
                  <a:t> is the angle between the electric field and the </a:t>
                </a:r>
                <a:r>
                  <a:rPr lang="en-US" sz="2000" b="1" dirty="0">
                    <a:latin typeface="Times New Roman" panose="02020603050405020304" pitchFamily="18" charset="0"/>
                    <a:ea typeface="Aptos"/>
                    <a:cs typeface="Times New Roman" panose="02020603050405020304" pitchFamily="18" charset="0"/>
                  </a:rPr>
                  <a:t>normal</a:t>
                </a:r>
                <a:r>
                  <a:rPr lang="en-US" sz="2000" dirty="0">
                    <a:latin typeface="Times New Roman" panose="02020603050405020304" pitchFamily="18" charset="0"/>
                    <a:ea typeface="Aptos"/>
                    <a:cs typeface="Times New Roman" panose="02020603050405020304" pitchFamily="18" charset="0"/>
                  </a:rPr>
                  <a:t> to the surface.</a:t>
                </a:r>
                <a:endParaRPr lang="en-US" sz="2000" dirty="0">
                  <a:latin typeface="Times New Roman" panose="02020603050405020304" pitchFamily="18" charset="0"/>
                  <a:cs typeface="Times New Roman" panose="02020603050405020304" pitchFamily="18" charset="0"/>
                </a:endParaRPr>
              </a:p>
            </p:txBody>
          </p:sp>
        </mc:Choice>
        <mc:Fallback xmlns="">
          <p:sp>
            <p:nvSpPr>
              <p:cNvPr id="7" name="Rectangle 6">
                <a:extLst>
                  <a:ext uri="{FF2B5EF4-FFF2-40B4-BE49-F238E27FC236}">
                    <a16:creationId xmlns:a16="http://schemas.microsoft.com/office/drawing/2014/main" id="{699EA7DB-3AB3-4B14-B5B4-965759BE8566}"/>
                  </a:ext>
                </a:extLst>
              </p:cNvPr>
              <p:cNvSpPr>
                <a:spLocks noRot="1" noChangeAspect="1" noMove="1" noResize="1" noEditPoints="1" noAdjustHandles="1" noChangeArrowheads="1" noChangeShapeType="1" noTextEdit="1"/>
              </p:cNvSpPr>
              <p:nvPr/>
            </p:nvSpPr>
            <p:spPr>
              <a:xfrm>
                <a:off x="312490" y="2701351"/>
                <a:ext cx="8164584" cy="707886"/>
              </a:xfrm>
              <a:prstGeom prst="rect">
                <a:avLst/>
              </a:prstGeom>
              <a:blipFill>
                <a:blip r:embed="rId5"/>
                <a:stretch>
                  <a:fillRect l="-776" t="-3509" r="-466" b="-14035"/>
                </a:stretch>
              </a:blipFill>
            </p:spPr>
            <p:txBody>
              <a:bodyPr/>
              <a:lstStyle/>
              <a:p>
                <a:r>
                  <a:rPr lang="en-US">
                    <a:noFill/>
                  </a:rPr>
                  <a:t> </a:t>
                </a:r>
              </a:p>
            </p:txBody>
          </p:sp>
        </mc:Fallback>
      </mc:AlternateContent>
      <p:sp>
        <p:nvSpPr>
          <p:cNvPr id="18" name="Rectangle 18">
            <a:extLst>
              <a:ext uri="{FF2B5EF4-FFF2-40B4-BE49-F238E27FC236}">
                <a16:creationId xmlns:a16="http://schemas.microsoft.com/office/drawing/2014/main" id="{C0EBF51E-7488-4D44-8E5A-78F06A9B2CC0}"/>
              </a:ext>
            </a:extLst>
          </p:cNvPr>
          <p:cNvSpPr>
            <a:spLocks noChangeArrowheads="1"/>
          </p:cNvSpPr>
          <p:nvPr/>
        </p:nvSpPr>
        <p:spPr bwMode="auto">
          <a:xfrm>
            <a:off x="0" y="3561521"/>
            <a:ext cx="35569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a typeface="+mn-ea"/>
                <a:cs typeface="Calibri" panose="020F0502020204030204" pitchFamily="34" charset="0"/>
              </a:rPr>
              <a:t>(b) </a:t>
            </a:r>
            <a:r>
              <a:rPr lang="en-US" sz="2400" dirty="0">
                <a:ea typeface="Aptos"/>
                <a:cs typeface="Times New Roman" panose="02020603050405020304" pitchFamily="18" charset="0"/>
              </a:rPr>
              <a:t>For the given scenarios</a:t>
            </a:r>
            <a:endParaRPr kumimoji="0" lang="en-US" altLang="en-US" sz="2400" b="0" i="0" u="none" strike="noStrike" kern="0" cap="none" spc="0" normalizeH="0" baseline="0" noProof="0" dirty="0">
              <a:ln>
                <a:noFill/>
              </a:ln>
              <a:solidFill>
                <a:srgbClr val="080800"/>
              </a:solidFill>
              <a:effectLst/>
              <a:uLnTx/>
              <a:uFillTx/>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76548C51-E2DE-4204-AF2B-6F86D1DDF0B3}"/>
                  </a:ext>
                </a:extLst>
              </p:cNvPr>
              <p:cNvSpPr/>
              <p:nvPr/>
            </p:nvSpPr>
            <p:spPr>
              <a:xfrm>
                <a:off x="312489" y="4024928"/>
                <a:ext cx="8519019" cy="400110"/>
              </a:xfrm>
              <a:prstGeom prst="rect">
                <a:avLst/>
              </a:prstGeom>
            </p:spPr>
            <p:txBody>
              <a:bodyPr wrap="square">
                <a:spAutoFit/>
              </a:bodyPr>
              <a:lstStyle/>
              <a:p>
                <a:pPr marR="0" lvl="0">
                  <a:spcBef>
                    <a:spcPts val="180"/>
                  </a:spcBef>
                  <a:spcAft>
                    <a:spcPts val="180"/>
                  </a:spcAft>
                </a:pPr>
                <a:r>
                  <a:rPr lang="en-US" sz="2000" dirty="0">
                    <a:latin typeface="Times New Roman" panose="02020603050405020304" pitchFamily="18" charset="0"/>
                    <a:ea typeface="Aptos"/>
                    <a:cs typeface="Times New Roman" panose="02020603050405020304" pitchFamily="18" charset="0"/>
                  </a:rPr>
                  <a:t>(i) Perpendicular: </a:t>
                </a:r>
                <a14:m>
                  <m:oMath xmlns:m="http://schemas.openxmlformats.org/officeDocument/2006/math">
                    <m:r>
                      <a:rPr lang="en-US" sz="2000" i="1">
                        <a:latin typeface="Cambria Math" panose="02040503050406030204" pitchFamily="18" charset="0"/>
                        <a:ea typeface="Aptos"/>
                        <a:cs typeface="Symbol" panose="05050102010706020507" pitchFamily="18" charset="2"/>
                      </a:rPr>
                      <m:t>𝜃</m:t>
                    </m:r>
                    <m:r>
                      <a:rPr lang="en-US" sz="2000">
                        <a:latin typeface="Cambria Math" panose="02040503050406030204" pitchFamily="18" charset="0"/>
                        <a:ea typeface="Aptos"/>
                        <a:cs typeface="Symbol" panose="05050102010706020507" pitchFamily="18" charset="2"/>
                      </a:rPr>
                      <m:t>=</m:t>
                    </m:r>
                    <m:sSup>
                      <m:sSupPr>
                        <m:ctrlPr>
                          <a:rPr lang="en-US" sz="2000" i="1">
                            <a:latin typeface="Cambria Math" panose="02040503050406030204" pitchFamily="18" charset="0"/>
                            <a:ea typeface="Aptos"/>
                            <a:cs typeface="Symbol" panose="05050102010706020507" pitchFamily="18" charset="2"/>
                          </a:rPr>
                        </m:ctrlPr>
                      </m:sSupPr>
                      <m:e>
                        <m:r>
                          <a:rPr lang="en-US" sz="2000" i="1">
                            <a:latin typeface="Cambria Math" panose="02040503050406030204" pitchFamily="18" charset="0"/>
                            <a:ea typeface="Aptos"/>
                            <a:cs typeface="Symbol" panose="05050102010706020507" pitchFamily="18" charset="2"/>
                          </a:rPr>
                          <m:t>0</m:t>
                        </m:r>
                      </m:e>
                      <m:sup>
                        <m:r>
                          <a:rPr lang="en-US" sz="2000">
                            <a:latin typeface="Cambria Math" panose="02040503050406030204" pitchFamily="18" charset="0"/>
                            <a:ea typeface="Aptos"/>
                            <a:cs typeface="Symbol" panose="05050102010706020507" pitchFamily="18" charset="2"/>
                          </a:rPr>
                          <m:t>∘</m:t>
                        </m:r>
                      </m:sup>
                    </m:sSup>
                  </m:oMath>
                </a14:m>
                <a:r>
                  <a:rPr lang="en-US" sz="2000" dirty="0">
                    <a:latin typeface="Times New Roman" panose="02020603050405020304" pitchFamily="18" charset="0"/>
                    <a:ea typeface="Aptos"/>
                    <a:cs typeface="Times New Roman" panose="02020603050405020304" pitchFamily="18" charset="0"/>
                  </a:rPr>
                  <a:t>, so </a:t>
                </a:r>
                <a14:m>
                  <m:oMath xmlns:m="http://schemas.openxmlformats.org/officeDocument/2006/math">
                    <m:sSub>
                      <m:sSubPr>
                        <m:ctrlPr>
                          <a:rPr lang="en-US" sz="2000" i="1">
                            <a:latin typeface="Cambria Math" panose="02040503050406030204" pitchFamily="18" charset="0"/>
                            <a:ea typeface="Aptos"/>
                            <a:cs typeface="Symbol" panose="05050102010706020507" pitchFamily="18" charset="2"/>
                          </a:rPr>
                        </m:ctrlPr>
                      </m:sSubPr>
                      <m:e>
                        <m:r>
                          <a:rPr lang="en-US" sz="2000" i="1">
                            <a:latin typeface="Cambria Math" panose="02040503050406030204" pitchFamily="18" charset="0"/>
                            <a:ea typeface="Aptos"/>
                            <a:cs typeface="Symbol" panose="05050102010706020507" pitchFamily="18" charset="2"/>
                          </a:rPr>
                          <m:t>𝛷</m:t>
                        </m:r>
                      </m:e>
                      <m:sub>
                        <m:r>
                          <a:rPr lang="en-US" sz="2000" i="1">
                            <a:latin typeface="Cambria Math" panose="02040503050406030204" pitchFamily="18" charset="0"/>
                            <a:ea typeface="Aptos"/>
                            <a:cs typeface="Symbol" panose="05050102010706020507" pitchFamily="18" charset="2"/>
                          </a:rPr>
                          <m:t>𝐸</m:t>
                        </m:r>
                      </m:sub>
                    </m:sSub>
                    <m:r>
                      <a:rPr lang="en-US" sz="2000">
                        <a:latin typeface="Cambria Math" panose="02040503050406030204" pitchFamily="18" charset="0"/>
                        <a:ea typeface="Aptos"/>
                        <a:cs typeface="Symbol" panose="05050102010706020507" pitchFamily="18" charset="2"/>
                      </a:rPr>
                      <m:t>=</m:t>
                    </m:r>
                    <m:r>
                      <a:rPr lang="en-US" sz="2000" i="1">
                        <a:latin typeface="Cambria Math" panose="02040503050406030204" pitchFamily="18" charset="0"/>
                        <a:ea typeface="Aptos"/>
                        <a:cs typeface="Symbol" panose="05050102010706020507" pitchFamily="18" charset="2"/>
                      </a:rPr>
                      <m:t>𝐸𝐴</m:t>
                    </m:r>
                    <m:r>
                      <a:rPr lang="en-US" sz="2000">
                        <a:latin typeface="Cambria Math" panose="02040503050406030204" pitchFamily="18" charset="0"/>
                        <a:ea typeface="Aptos"/>
                        <a:cs typeface="Symbol" panose="05050102010706020507" pitchFamily="18" charset="2"/>
                      </a:rPr>
                      <m:t>=</m:t>
                    </m:r>
                    <m:r>
                      <a:rPr lang="en-US" sz="2000" i="1">
                        <a:latin typeface="Cambria Math" panose="02040503050406030204" pitchFamily="18" charset="0"/>
                        <a:ea typeface="Aptos"/>
                        <a:cs typeface="Symbol" panose="05050102010706020507" pitchFamily="18" charset="2"/>
                      </a:rPr>
                      <m:t>4</m:t>
                    </m:r>
                    <m:r>
                      <a:rPr lang="en-US" sz="2000">
                        <a:latin typeface="Cambria Math" panose="02040503050406030204" pitchFamily="18" charset="0"/>
                        <a:ea typeface="Aptos"/>
                        <a:cs typeface="Symbol" panose="05050102010706020507" pitchFamily="18" charset="2"/>
                      </a:rPr>
                      <m:t>×</m:t>
                    </m:r>
                    <m:sSup>
                      <m:sSupPr>
                        <m:ctrlPr>
                          <a:rPr lang="en-US" sz="2000" i="1">
                            <a:latin typeface="Cambria Math" panose="02040503050406030204" pitchFamily="18" charset="0"/>
                            <a:ea typeface="Aptos"/>
                            <a:cs typeface="Symbol" panose="05050102010706020507" pitchFamily="18" charset="2"/>
                          </a:rPr>
                        </m:ctrlPr>
                      </m:sSupPr>
                      <m:e>
                        <m:r>
                          <a:rPr lang="en-US" sz="2000" i="1">
                            <a:latin typeface="Cambria Math" panose="02040503050406030204" pitchFamily="18" charset="0"/>
                            <a:ea typeface="Aptos"/>
                            <a:cs typeface="Symbol" panose="05050102010706020507" pitchFamily="18" charset="2"/>
                          </a:rPr>
                          <m:t>10</m:t>
                        </m:r>
                      </m:e>
                      <m:sup>
                        <m:r>
                          <a:rPr lang="en-US" sz="2000" i="1">
                            <a:latin typeface="Cambria Math" panose="02040503050406030204" pitchFamily="18" charset="0"/>
                            <a:ea typeface="Aptos"/>
                            <a:cs typeface="Symbol" panose="05050102010706020507" pitchFamily="18" charset="2"/>
                          </a:rPr>
                          <m:t>4</m:t>
                        </m:r>
                      </m:sup>
                    </m:sSup>
                    <m:r>
                      <a:rPr lang="en-US" sz="2000">
                        <a:latin typeface="Cambria Math" panose="02040503050406030204" pitchFamily="18" charset="0"/>
                        <a:ea typeface="Aptos"/>
                        <a:cs typeface="Symbol" panose="05050102010706020507" pitchFamily="18" charset="2"/>
                      </a:rPr>
                      <m:t>×</m:t>
                    </m:r>
                    <m:r>
                      <a:rPr lang="en-US" sz="2000" i="1">
                        <a:latin typeface="Cambria Math" panose="02040503050406030204" pitchFamily="18" charset="0"/>
                        <a:ea typeface="Aptos"/>
                        <a:cs typeface="Symbol" panose="05050102010706020507" pitchFamily="18" charset="2"/>
                      </a:rPr>
                      <m:t>2</m:t>
                    </m:r>
                    <m:r>
                      <a:rPr lang="en-US" sz="2000">
                        <a:latin typeface="Cambria Math" panose="02040503050406030204" pitchFamily="18" charset="0"/>
                        <a:ea typeface="Aptos"/>
                        <a:cs typeface="Symbol" panose="05050102010706020507" pitchFamily="18" charset="2"/>
                      </a:rPr>
                      <m:t>=</m:t>
                    </m:r>
                    <m:r>
                      <a:rPr lang="en-US" sz="2000" i="1">
                        <a:latin typeface="Cambria Math" panose="02040503050406030204" pitchFamily="18" charset="0"/>
                        <a:ea typeface="Aptos"/>
                        <a:cs typeface="Symbol" panose="05050102010706020507" pitchFamily="18" charset="2"/>
                      </a:rPr>
                      <m:t>8</m:t>
                    </m:r>
                    <m:r>
                      <a:rPr lang="en-US" sz="2000">
                        <a:latin typeface="Cambria Math" panose="02040503050406030204" pitchFamily="18" charset="0"/>
                        <a:ea typeface="Aptos"/>
                        <a:cs typeface="Symbol" panose="05050102010706020507" pitchFamily="18" charset="2"/>
                      </a:rPr>
                      <m:t>×</m:t>
                    </m:r>
                    <m:sSup>
                      <m:sSupPr>
                        <m:ctrlPr>
                          <a:rPr lang="en-US" sz="2000" i="1">
                            <a:latin typeface="Cambria Math" panose="02040503050406030204" pitchFamily="18" charset="0"/>
                            <a:ea typeface="Aptos"/>
                            <a:cs typeface="Symbol" panose="05050102010706020507" pitchFamily="18" charset="2"/>
                          </a:rPr>
                        </m:ctrlPr>
                      </m:sSupPr>
                      <m:e>
                        <m:r>
                          <a:rPr lang="en-US" sz="2000" i="1">
                            <a:latin typeface="Cambria Math" panose="02040503050406030204" pitchFamily="18" charset="0"/>
                            <a:ea typeface="Aptos"/>
                            <a:cs typeface="Symbol" panose="05050102010706020507" pitchFamily="18" charset="2"/>
                          </a:rPr>
                          <m:t>10</m:t>
                        </m:r>
                      </m:e>
                      <m:sup>
                        <m:r>
                          <a:rPr lang="en-US" sz="2000" i="1">
                            <a:latin typeface="Cambria Math" panose="02040503050406030204" pitchFamily="18" charset="0"/>
                            <a:ea typeface="Aptos"/>
                            <a:cs typeface="Symbol" panose="05050102010706020507" pitchFamily="18" charset="2"/>
                          </a:rPr>
                          <m:t>4</m:t>
                        </m:r>
                      </m:sup>
                    </m:sSup>
                    <m:r>
                      <a:rPr lang="en-US" sz="2000" i="1">
                        <a:latin typeface="Cambria Math" panose="02040503050406030204" pitchFamily="18" charset="0"/>
                        <a:ea typeface="Aptos"/>
                        <a:cs typeface="Symbol" panose="05050102010706020507" pitchFamily="18" charset="2"/>
                      </a:rPr>
                      <m:t> </m:t>
                    </m:r>
                    <m:sSup>
                      <m:sSupPr>
                        <m:ctrlPr>
                          <a:rPr lang="en-US" sz="2000" i="1">
                            <a:latin typeface="Cambria Math" panose="02040503050406030204" pitchFamily="18" charset="0"/>
                            <a:ea typeface="Aptos"/>
                            <a:cs typeface="Symbol" panose="05050102010706020507" pitchFamily="18" charset="2"/>
                          </a:rPr>
                        </m:ctrlPr>
                      </m:sSupPr>
                      <m:e>
                        <m:r>
                          <m:rPr>
                            <m:sty m:val="p"/>
                          </m:rPr>
                          <a:rPr lang="en-US" sz="2000">
                            <a:latin typeface="Cambria Math" panose="02040503050406030204" pitchFamily="18" charset="0"/>
                            <a:ea typeface="Aptos"/>
                            <a:cs typeface="Symbol" panose="05050102010706020507" pitchFamily="18" charset="2"/>
                          </a:rPr>
                          <m:t>Nm</m:t>
                        </m:r>
                      </m:e>
                      <m:sup>
                        <m:r>
                          <a:rPr lang="en-US" sz="2000" i="1">
                            <a:latin typeface="Cambria Math" panose="02040503050406030204" pitchFamily="18" charset="0"/>
                            <a:ea typeface="Aptos"/>
                            <a:cs typeface="Symbol" panose="05050102010706020507" pitchFamily="18" charset="2"/>
                          </a:rPr>
                          <m:t>2</m:t>
                        </m:r>
                      </m:sup>
                    </m:sSup>
                    <m:r>
                      <a:rPr lang="en-US" sz="2000">
                        <a:latin typeface="Cambria Math" panose="02040503050406030204" pitchFamily="18" charset="0"/>
                        <a:ea typeface="Aptos"/>
                        <a:cs typeface="Symbol" panose="05050102010706020507" pitchFamily="18" charset="2"/>
                      </a:rPr>
                      <m:t>/</m:t>
                    </m:r>
                  </m:oMath>
                </a14:m>
                <a:r>
                  <a:rPr lang="en-US" sz="2000" dirty="0">
                    <a:latin typeface="Times New Roman" panose="02020603050405020304" pitchFamily="18" charset="0"/>
                    <a:ea typeface="Aptos"/>
                    <a:cs typeface="Times New Roman" panose="02020603050405020304" pitchFamily="18" charset="0"/>
                  </a:rPr>
                  <a:t>C</a:t>
                </a:r>
              </a:p>
            </p:txBody>
          </p:sp>
        </mc:Choice>
        <mc:Fallback xmlns="">
          <p:sp>
            <p:nvSpPr>
              <p:cNvPr id="9" name="Rectangle 8">
                <a:extLst>
                  <a:ext uri="{FF2B5EF4-FFF2-40B4-BE49-F238E27FC236}">
                    <a16:creationId xmlns:a16="http://schemas.microsoft.com/office/drawing/2014/main" id="{76548C51-E2DE-4204-AF2B-6F86D1DDF0B3}"/>
                  </a:ext>
                </a:extLst>
              </p:cNvPr>
              <p:cNvSpPr>
                <a:spLocks noRot="1" noChangeAspect="1" noMove="1" noResize="1" noEditPoints="1" noAdjustHandles="1" noChangeArrowheads="1" noChangeShapeType="1" noTextEdit="1"/>
              </p:cNvSpPr>
              <p:nvPr/>
            </p:nvSpPr>
            <p:spPr>
              <a:xfrm>
                <a:off x="312489" y="4024928"/>
                <a:ext cx="8519019" cy="400110"/>
              </a:xfrm>
              <a:prstGeom prst="rect">
                <a:avLst/>
              </a:prstGeom>
              <a:blipFill>
                <a:blip r:embed="rId6"/>
                <a:stretch>
                  <a:fillRect l="-715" t="-757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FCD75BFD-C317-4D68-BB5D-2570CDA0234F}"/>
                  </a:ext>
                </a:extLst>
              </p:cNvPr>
              <p:cNvSpPr/>
              <p:nvPr/>
            </p:nvSpPr>
            <p:spPr>
              <a:xfrm>
                <a:off x="312489" y="4636097"/>
                <a:ext cx="3622338" cy="400110"/>
              </a:xfrm>
              <a:prstGeom prst="rect">
                <a:avLst/>
              </a:prstGeom>
            </p:spPr>
            <p:txBody>
              <a:bodyPr wrap="none">
                <a:spAutoFit/>
              </a:bodyPr>
              <a:lstStyle/>
              <a:p>
                <a:r>
                  <a:rPr lang="en-US" sz="2000" dirty="0">
                    <a:latin typeface="Times New Roman" panose="02020603050405020304" pitchFamily="18" charset="0"/>
                    <a:ea typeface="Aptos"/>
                    <a:cs typeface="Times New Roman" panose="02020603050405020304" pitchFamily="18" charset="0"/>
                  </a:rPr>
                  <a:t>(ii)  Parallel: </a:t>
                </a:r>
                <a14:m>
                  <m:oMath xmlns:m="http://schemas.openxmlformats.org/officeDocument/2006/math">
                    <m:r>
                      <a:rPr lang="en-US" sz="2000" i="1">
                        <a:latin typeface="Cambria Math" panose="02040503050406030204" pitchFamily="18" charset="0"/>
                        <a:ea typeface="Aptos"/>
                        <a:cs typeface="Times New Roman" panose="02020603050405020304" pitchFamily="18" charset="0"/>
                      </a:rPr>
                      <m:t>𝜃</m:t>
                    </m:r>
                    <m:r>
                      <a:rPr lang="en-US" sz="2000">
                        <a:latin typeface="Cambria Math" panose="02040503050406030204" pitchFamily="18" charset="0"/>
                        <a:ea typeface="Aptos"/>
                        <a:cs typeface="Times New Roman" panose="020206030504050203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ea typeface="Aptos"/>
                            <a:cs typeface="Times New Roman" panose="02020603050405020304" pitchFamily="18" charset="0"/>
                          </a:rPr>
                          <m:t>90</m:t>
                        </m:r>
                      </m:e>
                      <m:sup>
                        <m:r>
                          <a:rPr lang="en-US" sz="2000">
                            <a:latin typeface="Cambria Math" panose="02040503050406030204" pitchFamily="18" charset="0"/>
                            <a:ea typeface="Aptos"/>
                            <a:cs typeface="Times New Roman" panose="02020603050405020304" pitchFamily="18" charset="0"/>
                          </a:rPr>
                          <m:t>∘</m:t>
                        </m:r>
                      </m:sup>
                    </m:sSup>
                  </m:oMath>
                </a14:m>
                <a:r>
                  <a:rPr lang="en-US" sz="2000" dirty="0">
                    <a:latin typeface="Times New Roman" panose="02020603050405020304" pitchFamily="18" charset="0"/>
                    <a:ea typeface="Aptos"/>
                    <a:cs typeface="Times New Roman" panose="02020603050405020304" pitchFamily="18" charset="0"/>
                  </a:rPr>
                  <a:t>, so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Aptos"/>
                            <a:cs typeface="Times New Roman" panose="02020603050405020304" pitchFamily="18" charset="0"/>
                          </a:rPr>
                          <m:t>𝛷</m:t>
                        </m:r>
                      </m:e>
                      <m:sub>
                        <m:r>
                          <a:rPr lang="en-US" sz="2000" i="1">
                            <a:latin typeface="Cambria Math" panose="02040503050406030204" pitchFamily="18" charset="0"/>
                            <a:ea typeface="Aptos"/>
                            <a:cs typeface="Times New Roman" panose="02020603050405020304" pitchFamily="18" charset="0"/>
                          </a:rPr>
                          <m:t>𝐸</m:t>
                        </m:r>
                      </m:sub>
                    </m:sSub>
                    <m:r>
                      <a:rPr lang="en-US" sz="2000">
                        <a:latin typeface="Cambria Math" panose="02040503050406030204" pitchFamily="18" charset="0"/>
                        <a:ea typeface="Aptos"/>
                        <a:cs typeface="Times New Roman" panose="02020603050405020304" pitchFamily="18" charset="0"/>
                      </a:rPr>
                      <m:t>=</m:t>
                    </m:r>
                    <m:r>
                      <a:rPr lang="en-US" sz="2000" i="1">
                        <a:latin typeface="Cambria Math" panose="02040503050406030204" pitchFamily="18" charset="0"/>
                        <a:ea typeface="Aptos"/>
                        <a:cs typeface="Times New Roman" panose="02020603050405020304" pitchFamily="18" charset="0"/>
                      </a:rPr>
                      <m:t>0</m:t>
                    </m:r>
                  </m:oMath>
                </a14:m>
                <a:endParaRPr lang="en-US" sz="2000" dirty="0">
                  <a:latin typeface="Times New Roman" panose="02020603050405020304" pitchFamily="18" charset="0"/>
                  <a:cs typeface="Times New Roman" panose="02020603050405020304" pitchFamily="18" charset="0"/>
                </a:endParaRPr>
              </a:p>
            </p:txBody>
          </p:sp>
        </mc:Choice>
        <mc:Fallback xmlns="">
          <p:sp>
            <p:nvSpPr>
              <p:cNvPr id="10" name="Rectangle 9">
                <a:extLst>
                  <a:ext uri="{FF2B5EF4-FFF2-40B4-BE49-F238E27FC236}">
                    <a16:creationId xmlns:a16="http://schemas.microsoft.com/office/drawing/2014/main" id="{FCD75BFD-C317-4D68-BB5D-2570CDA0234F}"/>
                  </a:ext>
                </a:extLst>
              </p:cNvPr>
              <p:cNvSpPr>
                <a:spLocks noRot="1" noChangeAspect="1" noMove="1" noResize="1" noEditPoints="1" noAdjustHandles="1" noChangeArrowheads="1" noChangeShapeType="1" noTextEdit="1"/>
              </p:cNvSpPr>
              <p:nvPr/>
            </p:nvSpPr>
            <p:spPr>
              <a:xfrm>
                <a:off x="312489" y="4636097"/>
                <a:ext cx="3622338" cy="400110"/>
              </a:xfrm>
              <a:prstGeom prst="rect">
                <a:avLst/>
              </a:prstGeom>
              <a:blipFill>
                <a:blip r:embed="rId7"/>
                <a:stretch>
                  <a:fillRect l="-1684" t="-9231"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A0A33FFB-C103-41B9-A0DE-FC05A2175412}"/>
                  </a:ext>
                </a:extLst>
              </p:cNvPr>
              <p:cNvSpPr/>
              <p:nvPr/>
            </p:nvSpPr>
            <p:spPr>
              <a:xfrm>
                <a:off x="85987" y="5209234"/>
                <a:ext cx="8997399" cy="1142492"/>
              </a:xfrm>
              <a:prstGeom prst="rect">
                <a:avLst/>
              </a:prstGeom>
            </p:spPr>
            <p:txBody>
              <a:bodyPr wrap="none">
                <a:spAutoFit/>
              </a:bodyPr>
              <a:lstStyle/>
              <a:p>
                <a:pPr marL="514350" indent="-514350">
                  <a:buAutoNum type="romanLcParenBoth" startAt="3"/>
                </a:pPr>
                <a:r>
                  <a:rPr lang="en-US" sz="2000" dirty="0">
                    <a:latin typeface="Times New Roman" panose="02020603050405020304" pitchFamily="18" charset="0"/>
                    <a:ea typeface="Aptos"/>
                    <a:cs typeface="Times New Roman" panose="02020603050405020304" pitchFamily="18" charset="0"/>
                  </a:rPr>
                  <a:t>When the surface is at a </a:t>
                </a:r>
                <a14:m>
                  <m:oMath xmlns:m="http://schemas.openxmlformats.org/officeDocument/2006/math">
                    <m:sSup>
                      <m:sSupPr>
                        <m:ctrlPr>
                          <a:rPr lang="en-US" sz="2000" i="1">
                            <a:latin typeface="Cambria Math" panose="02040503050406030204" pitchFamily="18" charset="0"/>
                          </a:rPr>
                        </m:ctrlPr>
                      </m:sSupPr>
                      <m:e>
                        <m:r>
                          <a:rPr lang="en-US" sz="2000" b="0" i="1" smtClean="0">
                            <a:latin typeface="Cambria Math" panose="02040503050406030204" pitchFamily="18" charset="0"/>
                          </a:rPr>
                          <m:t>3</m:t>
                        </m:r>
                        <m:r>
                          <a:rPr lang="en-US" sz="2000" i="1">
                            <a:latin typeface="Cambria Math" panose="02040503050406030204" pitchFamily="18" charset="0"/>
                            <a:ea typeface="Aptos"/>
                            <a:cs typeface="Times New Roman" panose="02020603050405020304" pitchFamily="18" charset="0"/>
                          </a:rPr>
                          <m:t>0</m:t>
                        </m:r>
                      </m:e>
                      <m:sup>
                        <m:r>
                          <a:rPr lang="en-US" sz="2000">
                            <a:latin typeface="Cambria Math" panose="02040503050406030204" pitchFamily="18" charset="0"/>
                            <a:ea typeface="Aptos"/>
                            <a:cs typeface="Times New Roman" panose="02020603050405020304" pitchFamily="18" charset="0"/>
                          </a:rPr>
                          <m:t>∘</m:t>
                        </m:r>
                      </m:sup>
                    </m:sSup>
                  </m:oMath>
                </a14:m>
                <a:r>
                  <a:rPr lang="en-US" sz="2000" dirty="0">
                    <a:latin typeface="Times New Roman" panose="02020603050405020304" pitchFamily="18" charset="0"/>
                    <a:ea typeface="Aptos"/>
                    <a:cs typeface="Times New Roman" panose="02020603050405020304" pitchFamily="18" charset="0"/>
                  </a:rPr>
                  <a:t>with the field, the perpendicular forms a 60°  angle,</a:t>
                </a:r>
              </a:p>
              <a:p>
                <a:r>
                  <a:rPr lang="en-US" sz="2000" dirty="0">
                    <a:latin typeface="Times New Roman" panose="02020603050405020304" pitchFamily="18" charset="0"/>
                    <a:ea typeface="Aptos"/>
                    <a:cs typeface="Times New Roman" panose="02020603050405020304" pitchFamily="18" charset="0"/>
                  </a:rPr>
                  <a:t> hence :</a:t>
                </a:r>
              </a:p>
              <a:p>
                <a:r>
                  <a:rPr lang="en-US" sz="2000" dirty="0">
                    <a:latin typeface="Times New Roman" panose="02020603050405020304" pitchFamily="18" charset="0"/>
                    <a:ea typeface="Aptos"/>
                    <a:cs typeface="Times New Roman" panose="02020603050405020304" pitchFamily="18"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Aptos"/>
                            <a:cs typeface="Times New Roman" panose="02020603050405020304" pitchFamily="18" charset="0"/>
                          </a:rPr>
                          <m:t>𝛷</m:t>
                        </m:r>
                      </m:e>
                      <m:sub>
                        <m:r>
                          <a:rPr lang="en-US" sz="2000" i="1">
                            <a:latin typeface="Cambria Math" panose="02040503050406030204" pitchFamily="18" charset="0"/>
                            <a:ea typeface="Aptos"/>
                            <a:cs typeface="Times New Roman" panose="02020603050405020304" pitchFamily="18" charset="0"/>
                          </a:rPr>
                          <m:t>𝐸</m:t>
                        </m:r>
                      </m:sub>
                    </m:sSub>
                    <m:r>
                      <a:rPr lang="en-US" sz="2000">
                        <a:latin typeface="Cambria Math" panose="02040503050406030204" pitchFamily="18" charset="0"/>
                        <a:ea typeface="Aptos"/>
                        <a:cs typeface="Times New Roman" panose="02020603050405020304" pitchFamily="18" charset="0"/>
                      </a:rPr>
                      <m:t>=</m:t>
                    </m:r>
                    <m:r>
                      <a:rPr lang="en-US" sz="2000" i="1">
                        <a:latin typeface="Cambria Math" panose="02040503050406030204" pitchFamily="18" charset="0"/>
                        <a:ea typeface="Aptos"/>
                        <a:cs typeface="Times New Roman" panose="02020603050405020304" pitchFamily="18" charset="0"/>
                      </a:rPr>
                      <m:t>𝐸𝐴</m:t>
                    </m:r>
                    <m:r>
                      <m:rPr>
                        <m:sty m:val="p"/>
                      </m:rPr>
                      <a:rPr lang="en-US" sz="2000">
                        <a:latin typeface="Cambria Math" panose="02040503050406030204" pitchFamily="18" charset="0"/>
                        <a:ea typeface="Aptos"/>
                        <a:cs typeface="Times New Roman" panose="02020603050405020304" pitchFamily="18" charset="0"/>
                      </a:rPr>
                      <m:t>cos</m:t>
                    </m:r>
                    <m:sSup>
                      <m:sSupPr>
                        <m:ctrlPr>
                          <a:rPr lang="en-US" sz="2000" i="1">
                            <a:latin typeface="Cambria Math" panose="02040503050406030204" pitchFamily="18" charset="0"/>
                          </a:rPr>
                        </m:ctrlPr>
                      </m:sSupPr>
                      <m:e>
                        <m:r>
                          <a:rPr lang="en-US" sz="2000" b="0" i="1" smtClean="0">
                            <a:latin typeface="Cambria Math" panose="02040503050406030204" pitchFamily="18" charset="0"/>
                            <a:ea typeface="Aptos"/>
                            <a:cs typeface="Times New Roman" panose="02020603050405020304" pitchFamily="18" charset="0"/>
                          </a:rPr>
                          <m:t>60</m:t>
                        </m:r>
                      </m:e>
                      <m:sup>
                        <m:r>
                          <a:rPr lang="en-US" sz="2000">
                            <a:latin typeface="Cambria Math" panose="02040503050406030204" pitchFamily="18" charset="0"/>
                            <a:ea typeface="Aptos"/>
                            <a:cs typeface="Times New Roman" panose="02020603050405020304" pitchFamily="18" charset="0"/>
                          </a:rPr>
                          <m:t>∘</m:t>
                        </m:r>
                      </m:sup>
                    </m:sSup>
                    <m:r>
                      <a:rPr lang="en-US" sz="2000">
                        <a:latin typeface="Cambria Math" panose="02040503050406030204" pitchFamily="18" charset="0"/>
                        <a:ea typeface="Aptos"/>
                        <a:cs typeface="Times New Roman" panose="02020603050405020304" pitchFamily="18" charset="0"/>
                      </a:rPr>
                      <m:t>=</m:t>
                    </m:r>
                    <m:r>
                      <a:rPr lang="en-US" sz="2000" i="1">
                        <a:latin typeface="Cambria Math" panose="02040503050406030204" pitchFamily="18" charset="0"/>
                        <a:ea typeface="Aptos"/>
                        <a:cs typeface="Times New Roman" panose="02020603050405020304" pitchFamily="18" charset="0"/>
                      </a:rPr>
                      <m:t>4</m:t>
                    </m:r>
                    <m:r>
                      <a:rPr lang="en-US" sz="2000">
                        <a:latin typeface="Cambria Math" panose="02040503050406030204" pitchFamily="18" charset="0"/>
                        <a:ea typeface="Aptos"/>
                        <a:cs typeface="Times New Roman" panose="020206030504050203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ea typeface="Aptos"/>
                            <a:cs typeface="Times New Roman" panose="02020603050405020304" pitchFamily="18" charset="0"/>
                          </a:rPr>
                          <m:t>10</m:t>
                        </m:r>
                      </m:e>
                      <m:sup>
                        <m:r>
                          <a:rPr lang="en-US" sz="2000" i="1">
                            <a:latin typeface="Cambria Math" panose="02040503050406030204" pitchFamily="18" charset="0"/>
                            <a:ea typeface="Aptos"/>
                            <a:cs typeface="Times New Roman" panose="02020603050405020304" pitchFamily="18" charset="0"/>
                          </a:rPr>
                          <m:t>4</m:t>
                        </m:r>
                      </m:sup>
                    </m:sSup>
                    <m:r>
                      <a:rPr lang="en-US" sz="2000">
                        <a:latin typeface="Cambria Math" panose="02040503050406030204" pitchFamily="18" charset="0"/>
                        <a:ea typeface="Aptos"/>
                        <a:cs typeface="Times New Roman" panose="02020603050405020304" pitchFamily="18" charset="0"/>
                      </a:rPr>
                      <m:t>×</m:t>
                    </m:r>
                    <m:r>
                      <a:rPr lang="en-US" sz="2000" i="1">
                        <a:latin typeface="Cambria Math" panose="02040503050406030204" pitchFamily="18" charset="0"/>
                        <a:ea typeface="Aptos"/>
                        <a:cs typeface="Times New Roman" panose="02020603050405020304" pitchFamily="18" charset="0"/>
                      </a:rPr>
                      <m:t>2</m:t>
                    </m:r>
                    <m:r>
                      <a:rPr lang="en-US" sz="2000">
                        <a:latin typeface="Cambria Math" panose="02040503050406030204" pitchFamily="18" charset="0"/>
                        <a:ea typeface="Aptos"/>
                        <a:cs typeface="Times New Roman" panose="02020603050405020304" pitchFamily="18" charset="0"/>
                      </a:rPr>
                      <m:t>×</m:t>
                    </m:r>
                    <m:f>
                      <m:fPr>
                        <m:ctrlPr>
                          <a:rPr lang="en-US" sz="2000" i="1">
                            <a:latin typeface="Cambria Math" panose="02040503050406030204" pitchFamily="18" charset="0"/>
                          </a:rPr>
                        </m:ctrlPr>
                      </m:fPr>
                      <m:num>
                        <m:r>
                          <a:rPr lang="en-US" sz="2000" b="0" i="1" smtClean="0">
                            <a:latin typeface="Cambria Math" panose="02040503050406030204" pitchFamily="18" charset="0"/>
                          </a:rPr>
                          <m:t>1</m:t>
                        </m:r>
                      </m:num>
                      <m:den>
                        <m:r>
                          <a:rPr lang="en-US" sz="2000" i="1">
                            <a:latin typeface="Cambria Math" panose="02040503050406030204" pitchFamily="18" charset="0"/>
                            <a:ea typeface="Aptos"/>
                            <a:cs typeface="Times New Roman" panose="02020603050405020304" pitchFamily="18" charset="0"/>
                          </a:rPr>
                          <m:t>2</m:t>
                        </m:r>
                      </m:den>
                    </m:f>
                    <m:r>
                      <a:rPr lang="en-US" sz="2000">
                        <a:latin typeface="Cambria Math" panose="02040503050406030204" pitchFamily="18" charset="0"/>
                        <a:ea typeface="Aptos"/>
                        <a:cs typeface="Times New Roman" panose="02020603050405020304" pitchFamily="18" charset="0"/>
                      </a:rPr>
                      <m:t>=</m:t>
                    </m:r>
                    <m:r>
                      <a:rPr lang="en-US" sz="2000" b="0" i="1" smtClean="0">
                        <a:latin typeface="Cambria Math" panose="02040503050406030204" pitchFamily="18" charset="0"/>
                        <a:ea typeface="Aptos"/>
                        <a:cs typeface="Times New Roman" panose="02020603050405020304" pitchFamily="18" charset="0"/>
                      </a:rPr>
                      <m:t>4</m:t>
                    </m:r>
                    <m:r>
                      <a:rPr lang="en-US" sz="2000">
                        <a:latin typeface="Cambria Math" panose="02040503050406030204" pitchFamily="18" charset="0"/>
                        <a:ea typeface="Aptos"/>
                        <a:cs typeface="Times New Roman" panose="020206030504050203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ea typeface="Aptos"/>
                            <a:cs typeface="Times New Roman" panose="02020603050405020304" pitchFamily="18" charset="0"/>
                          </a:rPr>
                          <m:t>10</m:t>
                        </m:r>
                      </m:e>
                      <m:sup>
                        <m:r>
                          <a:rPr lang="en-US" sz="2000" i="1">
                            <a:latin typeface="Cambria Math" panose="02040503050406030204" pitchFamily="18" charset="0"/>
                            <a:ea typeface="Aptos"/>
                            <a:cs typeface="Times New Roman" panose="02020603050405020304" pitchFamily="18" charset="0"/>
                          </a:rPr>
                          <m:t>4</m:t>
                        </m:r>
                      </m:sup>
                    </m:sSup>
                    <m:r>
                      <a:rPr lang="en-US" sz="2000" i="1">
                        <a:latin typeface="Cambria Math" panose="02040503050406030204" pitchFamily="18" charset="0"/>
                        <a:ea typeface="Aptos"/>
                        <a:cs typeface="Times New Roman" panose="02020603050405020304" pitchFamily="18" charset="0"/>
                      </a:rPr>
                      <m:t> </m:t>
                    </m:r>
                    <m:sSup>
                      <m:sSupPr>
                        <m:ctrlPr>
                          <a:rPr lang="en-US" sz="2000" i="1">
                            <a:latin typeface="Cambria Math" panose="02040503050406030204" pitchFamily="18" charset="0"/>
                          </a:rPr>
                        </m:ctrlPr>
                      </m:sSupPr>
                      <m:e>
                        <m:r>
                          <m:rPr>
                            <m:nor/>
                          </m:rPr>
                          <a:rPr lang="en-US" sz="2000">
                            <a:latin typeface="Times New Roman" panose="02020603050405020304" pitchFamily="18" charset="0"/>
                            <a:ea typeface="Aptos"/>
                            <a:cs typeface="Times New Roman" panose="02020603050405020304" pitchFamily="18" charset="0"/>
                          </a:rPr>
                          <m:t>Nm</m:t>
                        </m:r>
                      </m:e>
                      <m:sup>
                        <m:r>
                          <a:rPr lang="en-US" sz="2000" i="1">
                            <a:latin typeface="Cambria Math" panose="02040503050406030204" pitchFamily="18" charset="0"/>
                            <a:ea typeface="Aptos"/>
                            <a:cs typeface="Times New Roman" panose="02020603050405020304" pitchFamily="18" charset="0"/>
                          </a:rPr>
                          <m:t>2</m:t>
                        </m:r>
                      </m:sup>
                    </m:sSup>
                    <m:r>
                      <a:rPr lang="en-US" sz="2000">
                        <a:latin typeface="Cambria Math" panose="02040503050406030204" pitchFamily="18" charset="0"/>
                        <a:ea typeface="Aptos"/>
                        <a:cs typeface="Times New Roman" panose="02020603050405020304" pitchFamily="18" charset="0"/>
                      </a:rPr>
                      <m:t>/</m:t>
                    </m:r>
                    <m:r>
                      <m:rPr>
                        <m:nor/>
                      </m:rPr>
                      <a:rPr lang="en-US" sz="2000">
                        <a:latin typeface="Times New Roman" panose="02020603050405020304" pitchFamily="18" charset="0"/>
                        <a:ea typeface="Aptos"/>
                        <a:cs typeface="Times New Roman" panose="02020603050405020304" pitchFamily="18" charset="0"/>
                      </a:rPr>
                      <m:t>C</m:t>
                    </m:r>
                  </m:oMath>
                </a14:m>
                <a:r>
                  <a:rPr lang="en-US" sz="2000" dirty="0">
                    <a:latin typeface="Times New Roman" panose="02020603050405020304" pitchFamily="18" charset="0"/>
                    <a:cs typeface="Times New Roman" panose="02020603050405020304" pitchFamily="18" charset="0"/>
                  </a:rPr>
                  <a:t>=</a:t>
                </a:r>
                <a:r>
                  <a:rPr lang="en-US" sz="2000" dirty="0">
                    <a:ea typeface="Aptos"/>
                    <a:cs typeface="Times New Roman" panose="02020603050405020304" pitchFamily="18" charset="0"/>
                  </a:rPr>
                  <a:t> </a:t>
                </a:r>
                <a14:m>
                  <m:oMath xmlns:m="http://schemas.openxmlformats.org/officeDocument/2006/math">
                    <m:r>
                      <a:rPr lang="en-US" sz="2000" i="1">
                        <a:latin typeface="Cambria Math" panose="02040503050406030204" pitchFamily="18" charset="0"/>
                        <a:ea typeface="Aptos"/>
                        <a:cs typeface="Times New Roman" panose="02020603050405020304" pitchFamily="18" charset="0"/>
                      </a:rPr>
                      <m:t>4</m:t>
                    </m:r>
                    <m:r>
                      <a:rPr lang="en-US" sz="2000">
                        <a:latin typeface="Cambria Math" panose="02040503050406030204" pitchFamily="18" charset="0"/>
                        <a:ea typeface="Aptos"/>
                        <a:cs typeface="Times New Roman" panose="020206030504050203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ea typeface="Aptos"/>
                            <a:cs typeface="Times New Roman" panose="02020603050405020304" pitchFamily="18" charset="0"/>
                          </a:rPr>
                          <m:t>10</m:t>
                        </m:r>
                      </m:e>
                      <m:sup>
                        <m:r>
                          <a:rPr lang="en-US" sz="2000" i="1">
                            <a:latin typeface="Cambria Math" panose="02040503050406030204" pitchFamily="18" charset="0"/>
                            <a:ea typeface="Aptos"/>
                            <a:cs typeface="Times New Roman" panose="02020603050405020304" pitchFamily="18" charset="0"/>
                          </a:rPr>
                          <m:t>4</m:t>
                        </m:r>
                      </m:sup>
                    </m:sSup>
                  </m:oMath>
                </a14:m>
                <a:r>
                  <a:rPr lang="en-US" sz="2000" dirty="0">
                    <a:latin typeface="Times New Roman" panose="02020603050405020304" pitchFamily="18" charset="0"/>
                    <a:cs typeface="Times New Roman" panose="02020603050405020304" pitchFamily="18" charset="0"/>
                  </a:rPr>
                  <a:t>Wb</a:t>
                </a:r>
              </a:p>
            </p:txBody>
          </p:sp>
        </mc:Choice>
        <mc:Fallback xmlns="">
          <p:sp>
            <p:nvSpPr>
              <p:cNvPr id="11" name="Rectangle 10">
                <a:extLst>
                  <a:ext uri="{FF2B5EF4-FFF2-40B4-BE49-F238E27FC236}">
                    <a16:creationId xmlns:a16="http://schemas.microsoft.com/office/drawing/2014/main" id="{A0A33FFB-C103-41B9-A0DE-FC05A2175412}"/>
                  </a:ext>
                </a:extLst>
              </p:cNvPr>
              <p:cNvSpPr>
                <a:spLocks noRot="1" noChangeAspect="1" noMove="1" noResize="1" noEditPoints="1" noAdjustHandles="1" noChangeArrowheads="1" noChangeShapeType="1" noTextEdit="1"/>
              </p:cNvSpPr>
              <p:nvPr/>
            </p:nvSpPr>
            <p:spPr>
              <a:xfrm>
                <a:off x="85987" y="5209234"/>
                <a:ext cx="8997399" cy="1142492"/>
              </a:xfrm>
              <a:prstGeom prst="rect">
                <a:avLst/>
              </a:prstGeom>
              <a:blipFill>
                <a:blip r:embed="rId8"/>
                <a:stretch>
                  <a:fillRect l="-542" t="-3743" b="-3209"/>
                </a:stretch>
              </a:blipFill>
            </p:spPr>
            <p:txBody>
              <a:bodyPr/>
              <a:lstStyle/>
              <a:p>
                <a:r>
                  <a:rPr lang="en-US">
                    <a:noFill/>
                  </a:rPr>
                  <a:t> </a:t>
                </a:r>
              </a:p>
            </p:txBody>
          </p:sp>
        </mc:Fallback>
      </mc:AlternateContent>
    </p:spTree>
    <p:extLst>
      <p:ext uri="{BB962C8B-B14F-4D97-AF65-F5344CB8AC3E}">
        <p14:creationId xmlns:p14="http://schemas.microsoft.com/office/powerpoint/2010/main" val="3678457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18" grpId="0"/>
      <p:bldP spid="9" grpId="0"/>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2</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487F2406-70BD-4EE7-A55C-BB33CFB09CE2}"/>
                  </a:ext>
                </a:extLst>
              </p:cNvPr>
              <p:cNvSpPr/>
              <p:nvPr/>
            </p:nvSpPr>
            <p:spPr>
              <a:xfrm>
                <a:off x="81895" y="822442"/>
                <a:ext cx="8785268" cy="4411464"/>
              </a:xfrm>
              <a:prstGeom prst="rect">
                <a:avLst/>
              </a:prstGeom>
            </p:spPr>
            <p:txBody>
              <a:bodyPr wrap="square">
                <a:spAutoFit/>
              </a:bodyPr>
              <a:lstStyle/>
              <a:p>
                <a:pPr marR="0" lvl="0" algn="just">
                  <a:spcBef>
                    <a:spcPts val="180"/>
                  </a:spcBef>
                  <a:spcAft>
                    <a:spcPts val="180"/>
                  </a:spcAft>
                </a:pPr>
                <a:endParaRPr lang="en-US" sz="2400" dirty="0">
                  <a:latin typeface="Times New Roman" panose="02020603050405020304" pitchFamily="18" charset="0"/>
                  <a:ea typeface="Aptos"/>
                  <a:cs typeface="Times New Roman" panose="02020603050405020304" pitchFamily="18" charset="0"/>
                </a:endParaRPr>
              </a:p>
              <a:p>
                <a:pPr marL="457200" marR="0" lvl="0" indent="-457200" algn="just">
                  <a:spcBef>
                    <a:spcPts val="180"/>
                  </a:spcBef>
                  <a:spcAft>
                    <a:spcPts val="180"/>
                  </a:spcAft>
                  <a:buAutoNum type="alphaLcParenBoth"/>
                </a:pPr>
                <a:r>
                  <a:rPr lang="en-US" sz="2400" dirty="0">
                    <a:latin typeface="Times New Roman" panose="02020603050405020304" pitchFamily="18" charset="0"/>
                    <a:ea typeface="Aptos"/>
                    <a:cs typeface="Times New Roman" panose="02020603050405020304" pitchFamily="18" charset="0"/>
                  </a:rPr>
                  <a:t>Calculate the electric flux through a circular loop of radius </a:t>
                </a:r>
                <a14:m>
                  <m:oMath xmlns:m="http://schemas.openxmlformats.org/officeDocument/2006/math">
                    <m:r>
                      <a:rPr lang="en-US" sz="2400" i="1">
                        <a:latin typeface="Cambria Math" panose="02040503050406030204" pitchFamily="18" charset="0"/>
                        <a:ea typeface="Aptos"/>
                        <a:cs typeface="Times New Roman" panose="02020603050405020304" pitchFamily="18" charset="0"/>
                      </a:rPr>
                      <m:t>𝑟</m:t>
                    </m:r>
                    <m:r>
                      <a:rPr lang="en-US" sz="2400">
                        <a:latin typeface="Cambria Math" panose="02040503050406030204" pitchFamily="18" charset="0"/>
                        <a:ea typeface="Aptos"/>
                        <a:cs typeface="Times New Roman" panose="02020603050405020304" pitchFamily="18" charset="0"/>
                      </a:rPr>
                      <m:t>=</m:t>
                    </m:r>
                    <m:r>
                      <a:rPr lang="en-US" sz="2400" i="1">
                        <a:latin typeface="Cambria Math" panose="02040503050406030204" pitchFamily="18" charset="0"/>
                        <a:ea typeface="Aptos"/>
                        <a:cs typeface="Times New Roman" panose="02020603050405020304" pitchFamily="18" charset="0"/>
                      </a:rPr>
                      <m:t>5 </m:t>
                    </m:r>
                  </m:oMath>
                </a14:m>
                <a:r>
                  <a:rPr lang="en-US" sz="2400" dirty="0">
                    <a:latin typeface="Times New Roman" panose="02020603050405020304" pitchFamily="18" charset="0"/>
                    <a:ea typeface="Aptos"/>
                    <a:cs typeface="Times New Roman" panose="02020603050405020304" pitchFamily="18" charset="0"/>
                  </a:rPr>
                  <a:t>cm placed in a uniform electric field of magnitude </a:t>
                </a:r>
                <a14:m>
                  <m:oMath xmlns:m="http://schemas.openxmlformats.org/officeDocument/2006/math">
                    <m:r>
                      <a:rPr lang="en-US" sz="2400" i="1">
                        <a:latin typeface="Cambria Math" panose="02040503050406030204" pitchFamily="18" charset="0"/>
                        <a:ea typeface="Aptos"/>
                        <a:cs typeface="Times New Roman" panose="02020603050405020304" pitchFamily="18" charset="0"/>
                      </a:rPr>
                      <m:t>𝐸</m:t>
                    </m:r>
                    <m:r>
                      <a:rPr lang="en-US" sz="2400">
                        <a:latin typeface="Cambria Math" panose="02040503050406030204" pitchFamily="18" charset="0"/>
                        <a:ea typeface="Aptos"/>
                        <a:cs typeface="Times New Roman" panose="02020603050405020304" pitchFamily="18" charset="0"/>
                      </a:rPr>
                      <m:t>=</m:t>
                    </m:r>
                    <m:r>
                      <a:rPr lang="en-US" sz="2400" i="1">
                        <a:latin typeface="Cambria Math" panose="02040503050406030204" pitchFamily="18" charset="0"/>
                        <a:ea typeface="Aptos"/>
                        <a:cs typeface="Times New Roman" panose="02020603050405020304" pitchFamily="18" charset="0"/>
                      </a:rPr>
                      <m:t>300 </m:t>
                    </m:r>
                  </m:oMath>
                </a14:m>
                <a:r>
                  <a:rPr lang="en-US" sz="2400" dirty="0">
                    <a:latin typeface="Times New Roman" panose="02020603050405020304" pitchFamily="18" charset="0"/>
                    <a:ea typeface="Aptos"/>
                    <a:cs typeface="Times New Roman" panose="02020603050405020304" pitchFamily="18" charset="0"/>
                  </a:rPr>
                  <a:t>N/C, where the field is perpendicular to the plane of the loop.</a:t>
                </a:r>
              </a:p>
              <a:p>
                <a:pPr marL="457200" marR="0" lvl="0" indent="-457200" algn="just">
                  <a:spcBef>
                    <a:spcPts val="180"/>
                  </a:spcBef>
                  <a:spcAft>
                    <a:spcPts val="180"/>
                  </a:spcAft>
                  <a:buAutoNum type="alphaLcParenBoth"/>
                </a:pPr>
                <a:endParaRPr lang="en-US" sz="2400" dirty="0">
                  <a:latin typeface="Times New Roman" panose="02020603050405020304" pitchFamily="18" charset="0"/>
                  <a:ea typeface="Aptos"/>
                  <a:cs typeface="Times New Roman" panose="02020603050405020304" pitchFamily="18" charset="0"/>
                </a:endParaRPr>
              </a:p>
              <a:p>
                <a:pPr marL="457200" marR="0" lvl="0" indent="-457200" algn="just">
                  <a:spcBef>
                    <a:spcPts val="180"/>
                  </a:spcBef>
                  <a:spcAft>
                    <a:spcPts val="180"/>
                  </a:spcAft>
                  <a:buAutoNum type="alphaLcParenBoth"/>
                </a:pPr>
                <a:r>
                  <a:rPr lang="en-US" sz="2400" dirty="0">
                    <a:latin typeface="Times New Roman" panose="02020603050405020304" pitchFamily="18" charset="0"/>
                    <a:ea typeface="Aptos"/>
                    <a:cs typeface="Times New Roman" panose="02020603050405020304" pitchFamily="18" charset="0"/>
                  </a:rPr>
                  <a:t>How would the electric flux change if the loop were tilted at an angle of 30 degrees with respect to the electric field direction?</a:t>
                </a:r>
              </a:p>
              <a:p>
                <a:pPr marL="457200" marR="0" lvl="0" indent="-457200" algn="just">
                  <a:spcBef>
                    <a:spcPts val="180"/>
                  </a:spcBef>
                  <a:spcAft>
                    <a:spcPts val="180"/>
                  </a:spcAft>
                  <a:buAutoNum type="alphaLcParenBoth"/>
                </a:pPr>
                <a:endParaRPr lang="en-US" sz="2400" dirty="0">
                  <a:latin typeface="Times New Roman" panose="02020603050405020304" pitchFamily="18" charset="0"/>
                  <a:ea typeface="Aptos"/>
                  <a:cs typeface="Times New Roman" panose="02020603050405020304" pitchFamily="18" charset="0"/>
                </a:endParaRPr>
              </a:p>
              <a:p>
                <a:pPr marL="457200" marR="0" lvl="0" indent="-457200" algn="just">
                  <a:spcBef>
                    <a:spcPts val="180"/>
                  </a:spcBef>
                  <a:spcAft>
                    <a:spcPts val="180"/>
                  </a:spcAft>
                  <a:buAutoNum type="alphaLcParenBoth"/>
                </a:pPr>
                <a:r>
                  <a:rPr lang="en-US" sz="2400" dirty="0">
                    <a:latin typeface="Times New Roman" panose="02020603050405020304" pitchFamily="18" charset="0"/>
                    <a:ea typeface="Aptos"/>
                    <a:cs typeface="Times New Roman" panose="02020603050405020304" pitchFamily="18" charset="0"/>
                  </a:rPr>
                  <a:t>If the electric field is doubled, what is the new electric flux through the loop in both the perpendicular and tilted configurations?</a:t>
                </a:r>
              </a:p>
            </p:txBody>
          </p:sp>
        </mc:Choice>
        <mc:Fallback xmlns="">
          <p:sp>
            <p:nvSpPr>
              <p:cNvPr id="4" name="Rectangle 3">
                <a:extLst>
                  <a:ext uri="{FF2B5EF4-FFF2-40B4-BE49-F238E27FC236}">
                    <a16:creationId xmlns:a16="http://schemas.microsoft.com/office/drawing/2014/main" id="{487F2406-70BD-4EE7-A55C-BB33CFB09CE2}"/>
                  </a:ext>
                </a:extLst>
              </p:cNvPr>
              <p:cNvSpPr>
                <a:spLocks noRot="1" noChangeAspect="1" noMove="1" noResize="1" noEditPoints="1" noAdjustHandles="1" noChangeArrowheads="1" noChangeShapeType="1" noTextEdit="1"/>
              </p:cNvSpPr>
              <p:nvPr/>
            </p:nvSpPr>
            <p:spPr>
              <a:xfrm>
                <a:off x="81895" y="822442"/>
                <a:ext cx="8785268" cy="4411464"/>
              </a:xfrm>
              <a:prstGeom prst="rect">
                <a:avLst/>
              </a:prstGeom>
              <a:blipFill>
                <a:blip r:embed="rId2"/>
                <a:stretch>
                  <a:fillRect l="-902" r="-1040" b="-2210"/>
                </a:stretch>
              </a:blipFill>
            </p:spPr>
            <p:txBody>
              <a:bodyPr/>
              <a:lstStyle/>
              <a:p>
                <a:r>
                  <a:rPr lang="en-US">
                    <a:noFill/>
                  </a:rPr>
                  <a:t> </a:t>
                </a:r>
              </a:p>
            </p:txBody>
          </p:sp>
        </mc:Fallback>
      </mc:AlternateContent>
    </p:spTree>
    <p:extLst>
      <p:ext uri="{BB962C8B-B14F-4D97-AF65-F5344CB8AC3E}">
        <p14:creationId xmlns:p14="http://schemas.microsoft.com/office/powerpoint/2010/main" val="69349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Notts">
      <a:dk1>
        <a:sysClr val="windowText" lastClr="000000"/>
      </a:dk1>
      <a:lt1>
        <a:sysClr val="window" lastClr="FFFFFF"/>
      </a:lt1>
      <a:dk2>
        <a:srgbClr val="007DA8"/>
      </a:dk2>
      <a:lt2>
        <a:srgbClr val="009BBD"/>
      </a:lt2>
      <a:accent1>
        <a:srgbClr val="005697"/>
      </a:accent1>
      <a:accent2>
        <a:srgbClr val="1B2A6B"/>
      </a:accent2>
      <a:accent3>
        <a:srgbClr val="191A4F"/>
      </a:accent3>
      <a:accent4>
        <a:srgbClr val="B32C76"/>
      </a:accent4>
      <a:accent5>
        <a:srgbClr val="D27826"/>
      </a:accent5>
      <a:accent6>
        <a:srgbClr val="38A159"/>
      </a:accent6>
      <a:hlink>
        <a:srgbClr val="0563C1"/>
      </a:hlink>
      <a:folHlink>
        <a:srgbClr val="954F72"/>
      </a:folHlink>
    </a:clrScheme>
    <a:fontScheme name="Notts">
      <a:majorFont>
        <a:latin typeface="Arial"/>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70000">
              <a:srgbClr val="00487E">
                <a:lumMod val="85000"/>
                <a:lumOff val="15000"/>
              </a:srgbClr>
            </a:gs>
            <a:gs pos="17000">
              <a:schemeClr val="accent1"/>
            </a:gs>
            <a:gs pos="100000">
              <a:schemeClr val="accent1">
                <a:lumMod val="75000"/>
              </a:schemeClr>
            </a:gs>
          </a:gsLst>
          <a:lin ang="0" scaled="1"/>
          <a:tileRect/>
        </a:gradFill>
        <a:ln>
          <a:noFill/>
        </a:ln>
      </a:spPr>
      <a:bodyPr rtlCol="0" anchor="ctr"/>
      <a:lstStyle>
        <a:defPPr algn="ctr">
          <a:defRPr sz="2400" b="1" dirty="0">
            <a:latin typeface="+mj-lt"/>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400" dirty="0" err="1" smtClean="0">
            <a:latin typeface="+mj-lt"/>
          </a:defRPr>
        </a:defPPr>
      </a:lstStyle>
    </a:txDef>
  </a:objectDefaults>
  <a:extraClrSchemeLst/>
  <a:extLst>
    <a:ext uri="{05A4C25C-085E-4340-85A3-A5531E510DB2}">
      <thm15:themeFamily xmlns:thm15="http://schemas.microsoft.com/office/thememl/2012/main" name="NOTT_6103 (PowerPoint Guidelines) POT_4by3_001" id="{687AE245-6F4B-450E-9C8B-37CB810348D1}" vid="{550EAFB0-BFA7-4104-898A-F28DDBFFD947}"/>
    </a:ext>
  </a:extLst>
</a:theme>
</file>

<file path=ppt/theme/theme2.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Nottingham PPT Template</Template>
  <TotalTime>11053</TotalTime>
  <Words>2992</Words>
  <Application>Microsoft Office PowerPoint</Application>
  <PresentationFormat>On-screen Show (4:3)</PresentationFormat>
  <Paragraphs>279</Paragraphs>
  <Slides>40</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40</vt:i4>
      </vt:variant>
    </vt:vector>
  </HeadingPairs>
  <TitlesOfParts>
    <vt:vector size="51" baseType="lpstr">
      <vt:lpstr>Aptos</vt:lpstr>
      <vt:lpstr>Arial</vt:lpstr>
      <vt:lpstr>Calibri</vt:lpstr>
      <vt:lpstr>Cambria Math</vt:lpstr>
      <vt:lpstr>Georgia</vt:lpstr>
      <vt:lpstr>Gill Sans MT</vt:lpstr>
      <vt:lpstr>Symbol</vt:lpstr>
      <vt:lpstr>Times New Roman</vt:lpstr>
      <vt:lpstr>Wingdings 2</vt:lpstr>
      <vt:lpstr>Office Theme</vt:lpstr>
      <vt:lpstr>Dividend</vt:lpstr>
      <vt:lpstr>Foundation PHYSICS</vt:lpstr>
      <vt:lpstr>Learning outcomes</vt:lpstr>
      <vt:lpstr>Practice Questions</vt:lpstr>
      <vt:lpstr>ANSWER: Practice Question 1</vt:lpstr>
      <vt:lpstr>ANSWER: Practice Question 1</vt:lpstr>
      <vt:lpstr>ANSWER: Practice Question 2</vt:lpstr>
      <vt:lpstr>Question 1</vt:lpstr>
      <vt:lpstr>Question 1: ANSWER</vt:lpstr>
      <vt:lpstr>Question 2</vt:lpstr>
      <vt:lpstr>Question 2: ANSWER</vt:lpstr>
      <vt:lpstr>Question 2: ANSWER</vt:lpstr>
      <vt:lpstr>Question 3</vt:lpstr>
      <vt:lpstr>Question 3: ANSWER</vt:lpstr>
      <vt:lpstr>Question 4</vt:lpstr>
      <vt:lpstr>Question 4: ANSWER</vt:lpstr>
      <vt:lpstr>Question 5</vt:lpstr>
      <vt:lpstr>Question 5: ANSWER</vt:lpstr>
      <vt:lpstr>Question 6</vt:lpstr>
      <vt:lpstr>Question 6</vt:lpstr>
      <vt:lpstr>Question 6: ANSWER</vt:lpstr>
      <vt:lpstr>Question 6: ANSWER</vt:lpstr>
      <vt:lpstr>Question 6: ANSWER</vt:lpstr>
      <vt:lpstr>Question 6: ANSWER</vt:lpstr>
      <vt:lpstr>Question 6: ANSWER</vt:lpstr>
      <vt:lpstr>Question 6: ANSWER</vt:lpstr>
      <vt:lpstr>Question 7</vt:lpstr>
      <vt:lpstr>Question 7: ANSWER</vt:lpstr>
      <vt:lpstr>Question 8</vt:lpstr>
      <vt:lpstr>Question 8: ANSWER</vt:lpstr>
      <vt:lpstr>Question 8: ANSWER</vt:lpstr>
      <vt:lpstr>Question 8: ANSWER</vt:lpstr>
      <vt:lpstr>Q&amp;A? Office hours:</vt:lpstr>
      <vt:lpstr>Question 9-Extension</vt:lpstr>
      <vt:lpstr>Question 9: ANSWER</vt:lpstr>
      <vt:lpstr>Question 9: ANSWER</vt:lpstr>
      <vt:lpstr>Question 10-Extension</vt:lpstr>
      <vt:lpstr>Question 10: ANSWER</vt:lpstr>
      <vt:lpstr>Question 10: ANSWER</vt:lpstr>
      <vt:lpstr>Question 11-Extension</vt:lpstr>
      <vt:lpstr>Question 11: ANSWER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 PHYSICS</dc:title>
  <dc:creator>Stephen Asomani Ntiri</dc:creator>
  <cp:lastModifiedBy>Stavros Mouslopoulos</cp:lastModifiedBy>
  <cp:revision>271</cp:revision>
  <dcterms:created xsi:type="dcterms:W3CDTF">2024-08-27T01:06:16Z</dcterms:created>
  <dcterms:modified xsi:type="dcterms:W3CDTF">2024-11-25T11:03:07Z</dcterms:modified>
</cp:coreProperties>
</file>