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42"/>
  </p:notesMasterIdLst>
  <p:handoutMasterIdLst>
    <p:handoutMasterId r:id="rId43"/>
  </p:handoutMasterIdLst>
  <p:sldIdLst>
    <p:sldId id="256" r:id="rId3"/>
    <p:sldId id="257" r:id="rId4"/>
    <p:sldId id="298" r:id="rId5"/>
    <p:sldId id="391" r:id="rId6"/>
    <p:sldId id="302" r:id="rId7"/>
    <p:sldId id="406" r:id="rId8"/>
    <p:sldId id="405" r:id="rId9"/>
    <p:sldId id="303" r:id="rId10"/>
    <p:sldId id="304" r:id="rId11"/>
    <p:sldId id="426" r:id="rId12"/>
    <p:sldId id="427" r:id="rId13"/>
    <p:sldId id="398" r:id="rId14"/>
    <p:sldId id="437" r:id="rId15"/>
    <p:sldId id="428" r:id="rId16"/>
    <p:sldId id="401" r:id="rId17"/>
    <p:sldId id="438" r:id="rId18"/>
    <p:sldId id="429" r:id="rId19"/>
    <p:sldId id="417" r:id="rId20"/>
    <p:sldId id="433" r:id="rId21"/>
    <p:sldId id="404" r:id="rId22"/>
    <p:sldId id="439" r:id="rId23"/>
    <p:sldId id="440" r:id="rId24"/>
    <p:sldId id="408" r:id="rId25"/>
    <p:sldId id="367" r:id="rId26"/>
    <p:sldId id="441" r:id="rId27"/>
    <p:sldId id="442" r:id="rId28"/>
    <p:sldId id="410" r:id="rId29"/>
    <p:sldId id="342" r:id="rId30"/>
    <p:sldId id="436" r:id="rId31"/>
    <p:sldId id="443" r:id="rId32"/>
    <p:sldId id="323" r:id="rId33"/>
    <p:sldId id="444" r:id="rId34"/>
    <p:sldId id="445" r:id="rId35"/>
    <p:sldId id="446" r:id="rId36"/>
    <p:sldId id="447" r:id="rId37"/>
    <p:sldId id="448" r:id="rId38"/>
    <p:sldId id="449" r:id="rId39"/>
    <p:sldId id="450" r:id="rId40"/>
    <p:sldId id="45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4A74C-F69A-40BF-868C-AE17408811A6}">
          <p14:sldIdLst>
            <p14:sldId id="256"/>
            <p14:sldId id="257"/>
            <p14:sldId id="298"/>
            <p14:sldId id="391"/>
            <p14:sldId id="302"/>
            <p14:sldId id="406"/>
            <p14:sldId id="405"/>
            <p14:sldId id="303"/>
            <p14:sldId id="304"/>
            <p14:sldId id="426"/>
            <p14:sldId id="427"/>
            <p14:sldId id="398"/>
            <p14:sldId id="437"/>
            <p14:sldId id="428"/>
            <p14:sldId id="401"/>
            <p14:sldId id="438"/>
            <p14:sldId id="429"/>
            <p14:sldId id="417"/>
            <p14:sldId id="433"/>
            <p14:sldId id="404"/>
            <p14:sldId id="439"/>
            <p14:sldId id="440"/>
            <p14:sldId id="408"/>
            <p14:sldId id="367"/>
            <p14:sldId id="441"/>
            <p14:sldId id="442"/>
            <p14:sldId id="410"/>
            <p14:sldId id="342"/>
            <p14:sldId id="436"/>
            <p14:sldId id="443"/>
            <p14:sldId id="323"/>
            <p14:sldId id="444"/>
            <p14:sldId id="445"/>
            <p14:sldId id="446"/>
            <p14:sldId id="447"/>
            <p14:sldId id="448"/>
            <p14:sldId id="449"/>
            <p14:sldId id="450"/>
            <p14:sldId id="45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59"/>
    <a:srgbClr val="112C0B"/>
    <a:srgbClr val="B92121"/>
    <a:srgbClr val="D92A2B"/>
    <a:srgbClr val="004648"/>
    <a:srgbClr val="005E60"/>
    <a:srgbClr val="00766E"/>
    <a:srgbClr val="009186"/>
    <a:srgbClr val="009BBD"/>
    <a:srgbClr val="55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70" autoAdjust="0"/>
    <p:restoredTop sz="84771" autoAdjust="0"/>
  </p:normalViewPr>
  <p:slideViewPr>
    <p:cSldViewPr snapToGrid="0" snapToObjects="1">
      <p:cViewPr varScale="1">
        <p:scale>
          <a:sx n="72" d="100"/>
          <a:sy n="72" d="100"/>
        </p:scale>
        <p:origin x="1200" y="72"/>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98" d="100"/>
          <a:sy n="98" d="100"/>
        </p:scale>
        <p:origin x="-36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732D1-0119-4424-ADB1-6A88624C9257}" type="datetimeFigureOut">
              <a:rPr lang="en-GB" smtClean="0"/>
              <a:t>28/11/2024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F026BA-B8A7-4B5A-A3B0-0B7D31088B83}" type="slidenum">
              <a:rPr lang="en-GB" smtClean="0"/>
              <a:t>‹#›</a:t>
            </a:fld>
            <a:endParaRPr lang="en-GB" dirty="0"/>
          </a:p>
        </p:txBody>
      </p:sp>
    </p:spTree>
    <p:extLst>
      <p:ext uri="{BB962C8B-B14F-4D97-AF65-F5344CB8AC3E}">
        <p14:creationId xmlns:p14="http://schemas.microsoft.com/office/powerpoint/2010/main" val="2594197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54FE6-3F31-4904-9137-AFF662B7D702}" type="datetimeFigureOut">
              <a:rPr lang="en-GB" smtClean="0"/>
              <a:t>28/11/2024</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9E1F4-77C1-461E-ABFF-BFE7DD57AFD2}" type="slidenum">
              <a:rPr lang="en-GB" smtClean="0"/>
              <a:t>‹#›</a:t>
            </a:fld>
            <a:endParaRPr lang="en-GB" dirty="0"/>
          </a:p>
        </p:txBody>
      </p:sp>
    </p:spTree>
    <p:extLst>
      <p:ext uri="{BB962C8B-B14F-4D97-AF65-F5344CB8AC3E}">
        <p14:creationId xmlns:p14="http://schemas.microsoft.com/office/powerpoint/2010/main" val="215175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25894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4FA2E-E323-4A33-A645-D3C1812F0506}" type="datetimeFigureOut">
              <a:rPr lang="en-US" smtClean="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43968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4FA2E-E323-4A33-A645-D3C1812F0506}" type="datetimeFigureOut">
              <a:rPr lang="en-US" smtClean="0"/>
              <a:t>11/28/2024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260740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884FA2E-E323-4A33-A645-D3C1812F0506}" type="datetimeFigureOut">
              <a:rPr lang="en-US" smtClean="0"/>
              <a:t>11/28/2024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331060-5C85-4FB0-A70A-45E32D603670}" type="slidenum">
              <a:rPr lang="en-US" smtClean="0"/>
              <a:t>‹#›</a:t>
            </a:fld>
            <a:endParaRPr lang="en-US" dirty="0"/>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397214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4FA2E-E323-4A33-A645-D3C1812F0506}" type="datetimeFigureOut">
              <a:rPr lang="en-US" smtClean="0"/>
              <a:t>11/28/2024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5174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11/28/2024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90678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884FA2E-E323-4A33-A645-D3C1812F0506}" type="datetimeFigureOut">
              <a:rPr lang="en-US" smtClean="0"/>
              <a:t>11/28/2024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3020405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1641014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6884FA2E-E323-4A33-A645-D3C1812F0506}" type="datetimeFigureOut">
              <a:rPr lang="en-US" smtClean="0"/>
              <a:t>11/28/2024</a:t>
            </a:fld>
            <a:endParaRPr lang="en-US" dirty="0"/>
          </a:p>
        </p:txBody>
      </p:sp>
      <p:sp>
        <p:nvSpPr>
          <p:cNvPr id="5" name="Footer Placeholder 4"/>
          <p:cNvSpPr>
            <a:spLocks noGrp="1"/>
          </p:cNvSpPr>
          <p:nvPr>
            <p:ph type="ftr" sz="quarter" idx="11"/>
          </p:nvPr>
        </p:nvSpPr>
        <p:spPr>
          <a:xfrm>
            <a:off x="581193" y="5951812"/>
            <a:ext cx="5922209" cy="365125"/>
          </a:xfrm>
        </p:spPr>
        <p:txBody>
          <a:bodyPr/>
          <a:lstStyle/>
          <a:p>
            <a:endParaRPr lang="en-US" dirty="0"/>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379265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oint Client Slide">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34011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37000">
                <a:schemeClr val="accent4"/>
              </a:gs>
              <a:gs pos="7000">
                <a:schemeClr val="accent4"/>
              </a:gs>
              <a:gs pos="63000">
                <a:schemeClr val="accent2"/>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10" name="Rectangle 9"/>
          <p:cNvSpPr/>
          <p:nvPr userDrawn="1"/>
        </p:nvSpPr>
        <p:spPr>
          <a:xfrm flipH="1">
            <a:off x="0" y="0"/>
            <a:ext cx="9142809" cy="6858000"/>
          </a:xfrm>
          <a:prstGeom prst="rect">
            <a:avLst/>
          </a:prstGeom>
          <a:blipFill dpi="0" rotWithShape="1">
            <a:blip r:embed="rId2">
              <a:alphaModFix amt="40000"/>
            </a:blip>
            <a:srcRect/>
            <a:stretch>
              <a:fillRect l="-20737" t="-2407" r="-9007" b="-1296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b="1" dirty="0">
              <a:latin typeface="+mj-lt"/>
            </a:endParaRPr>
          </a:p>
        </p:txBody>
      </p:sp>
      <p:sp>
        <p:nvSpPr>
          <p:cNvPr id="2" name="Title 1"/>
          <p:cNvSpPr>
            <a:spLocks noGrp="1"/>
          </p:cNvSpPr>
          <p:nvPr>
            <p:ph type="ctrTitle"/>
          </p:nvPr>
        </p:nvSpPr>
        <p:spPr>
          <a:xfrm>
            <a:off x="3353908" y="2409650"/>
            <a:ext cx="5447192" cy="2387600"/>
          </a:xfrm>
        </p:spPr>
        <p:txBody>
          <a:bodyPr anchor="ctr">
            <a:noAutofit/>
          </a:bodyPr>
          <a:lstStyle>
            <a:lvl1pPr algn="r">
              <a:lnSpc>
                <a:spcPct val="100000"/>
              </a:lnSpc>
              <a:defRPr sz="600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157163" y="5562601"/>
            <a:ext cx="8643822" cy="947797"/>
          </a:xfrm>
          <a:prstGeom prst="rect">
            <a:avLst/>
          </a:prstGeom>
        </p:spPr>
        <p:txBody>
          <a:bodyPr anchor="ctr">
            <a:normAutofit/>
          </a:bodyPr>
          <a:lstStyle>
            <a:lvl1pPr marL="0" indent="0" algn="r">
              <a:buNone/>
              <a:defRPr sz="2700" b="0" baseline="0">
                <a:solidFill>
                  <a:schemeClr val="bg1"/>
                </a:solidFill>
                <a:latin typeface="+mn-lt"/>
              </a:defRPr>
            </a:lvl1pPr>
          </a:lstStyle>
          <a:p>
            <a:pPr lvl="0"/>
            <a:r>
              <a:rPr lang="en-GB" dirty="0"/>
              <a:t>Insert Text</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71507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imating TItle Bar">
    <p:spTree>
      <p:nvGrpSpPr>
        <p:cNvPr id="1" name=""/>
        <p:cNvGrpSpPr/>
        <p:nvPr/>
      </p:nvGrpSpPr>
      <p:grpSpPr>
        <a:xfrm>
          <a:off x="0" y="0"/>
          <a:ext cx="0" cy="0"/>
          <a:chOff x="0" y="0"/>
          <a:chExt cx="0" cy="0"/>
        </a:xfrm>
      </p:grpSpPr>
      <p:sp>
        <p:nvSpPr>
          <p:cNvPr id="7" name="Rectangle 6"/>
          <p:cNvSpPr/>
          <p:nvPr userDrawn="1"/>
        </p:nvSpPr>
        <p:spPr>
          <a:xfrm flipH="1" flipV="1">
            <a:off x="1503757" y="-2"/>
            <a:ext cx="7639046" cy="74645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title"/>
          </p:nvPr>
        </p:nvSpPr>
        <p:spPr>
          <a:xfrm>
            <a:off x="1503759" y="23973"/>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7306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extLst>
    <p:ext uri="{DCECCB84-F9BA-43D5-87BE-67443E8EF086}">
      <p15:sldGuideLst xmlns:p15="http://schemas.microsoft.com/office/powerpoint/2012/main">
        <p15:guide id="2" pos="5" userDrawn="1">
          <p15:clr>
            <a:srgbClr val="FBAE40"/>
          </p15:clr>
        </p15:guide>
        <p15:guide id="3" pos="56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n-Animating TItle Bar">
    <p:spTree>
      <p:nvGrpSpPr>
        <p:cNvPr id="1" name=""/>
        <p:cNvGrpSpPr/>
        <p:nvPr/>
      </p:nvGrpSpPr>
      <p:grpSpPr>
        <a:xfrm>
          <a:off x="0" y="0"/>
          <a:ext cx="0" cy="0"/>
          <a:chOff x="0" y="0"/>
          <a:chExt cx="0" cy="0"/>
        </a:xfrm>
      </p:grpSpPr>
      <p:sp>
        <p:nvSpPr>
          <p:cNvPr id="7" name="Rectangle 6"/>
          <p:cNvSpPr/>
          <p:nvPr userDrawn="1"/>
        </p:nvSpPr>
        <p:spPr>
          <a:xfrm flipH="1" flipV="1">
            <a:off x="1503758" y="-1"/>
            <a:ext cx="7639046" cy="746450"/>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title"/>
          </p:nvPr>
        </p:nvSpPr>
        <p:spPr>
          <a:xfrm>
            <a:off x="1503759" y="23974"/>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3984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565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Beacons of Excellence">
    <p:spTree>
      <p:nvGrpSpPr>
        <p:cNvPr id="1" name=""/>
        <p:cNvGrpSpPr/>
        <p:nvPr/>
      </p:nvGrpSpPr>
      <p:grpSpPr>
        <a:xfrm>
          <a:off x="0" y="0"/>
          <a:ext cx="0" cy="0"/>
          <a:chOff x="0" y="0"/>
          <a:chExt cx="0" cy="0"/>
        </a:xfrm>
      </p:grpSpPr>
      <p:sp>
        <p:nvSpPr>
          <p:cNvPr id="7" name="Rectangle 6"/>
          <p:cNvSpPr/>
          <p:nvPr userDrawn="1"/>
        </p:nvSpPr>
        <p:spPr>
          <a:xfrm flipH="1" flipV="1">
            <a:off x="0" y="-1"/>
            <a:ext cx="9144000" cy="6857999"/>
          </a:xfrm>
          <a:prstGeom prst="rect">
            <a:avLst/>
          </a:prstGeom>
          <a:gradFill flip="none" rotWithShape="1">
            <a:gsLst>
              <a:gs pos="50000">
                <a:srgbClr val="0E6394"/>
              </a:gs>
              <a:gs pos="17000">
                <a:srgbClr val="009BBD"/>
              </a:gs>
              <a:gs pos="100000">
                <a:srgbClr val="1B2A6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Tree>
    <p:extLst>
      <p:ext uri="{BB962C8B-B14F-4D97-AF65-F5344CB8AC3E}">
        <p14:creationId xmlns:p14="http://schemas.microsoft.com/office/powerpoint/2010/main" val="310443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6884FA2E-E323-4A33-A645-D3C1812F0506}" type="datetimeFigureOut">
              <a:rPr lang="en-US" smtClean="0"/>
              <a:t>11/28/2024</a:t>
            </a:fld>
            <a:endParaRPr lang="en-US" dirty="0"/>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84517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5956138"/>
            <a:ext cx="789381" cy="365125"/>
          </a:xfrm>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173808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11/28/2024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344946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flipH="1" flipV="1">
            <a:off x="-2" y="0"/>
            <a:ext cx="9142810" cy="746449"/>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7" name="Rectangle 6"/>
          <p:cNvSpPr/>
          <p:nvPr userDrawn="1"/>
        </p:nvSpPr>
        <p:spPr>
          <a:xfrm>
            <a:off x="1501503" y="1"/>
            <a:ext cx="7646069" cy="746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Placeholder 1"/>
          <p:cNvSpPr>
            <a:spLocks noGrp="1"/>
          </p:cNvSpPr>
          <p:nvPr>
            <p:ph type="title"/>
          </p:nvPr>
        </p:nvSpPr>
        <p:spPr>
          <a:xfrm>
            <a:off x="1501504" y="23976"/>
            <a:ext cx="7642496" cy="698498"/>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14E112F-1B58-4F80-8548-230F871317D2}" type="datetimeFigureOut">
              <a:rPr lang="en-GB" smtClean="0"/>
              <a:t>28/11/2024</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2D6D5-F6C2-4C88-B07F-0F9DC0B2C389}" type="slidenum">
              <a:rPr lang="en-GB" smtClean="0"/>
              <a:t>‹#›</a:t>
            </a:fld>
            <a:endParaRPr lang="en-GB" dirty="0"/>
          </a:p>
        </p:txBody>
      </p:sp>
      <p:cxnSp>
        <p:nvCxnSpPr>
          <p:cNvPr id="8" name="Straight Connector 7"/>
          <p:cNvCxnSpPr>
            <a:cxnSpLocks/>
          </p:cNvCxnSpPr>
          <p:nvPr userDrawn="1"/>
        </p:nvCxnSpPr>
        <p:spPr>
          <a:xfrm>
            <a:off x="1497932" y="1"/>
            <a:ext cx="0" cy="8964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1"/>
            <a:ext cx="1247775" cy="460429"/>
          </a:xfrm>
          <a:prstGeom prst="rect">
            <a:avLst/>
          </a:prstGeom>
        </p:spPr>
      </p:pic>
    </p:spTree>
    <p:extLst>
      <p:ext uri="{BB962C8B-B14F-4D97-AF65-F5344CB8AC3E}">
        <p14:creationId xmlns:p14="http://schemas.microsoft.com/office/powerpoint/2010/main" val="346649141"/>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62" r:id="rId3"/>
    <p:sldLayoutId id="2147483650" r:id="rId4"/>
    <p:sldLayoutId id="2147483658" r:id="rId5"/>
    <p:sldLayoutId id="21474836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18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675">
                <a:solidFill>
                  <a:schemeClr val="accent2"/>
                </a:solidFill>
              </a:defRPr>
            </a:lvl1pPr>
          </a:lstStyle>
          <a:p>
            <a:fld id="{6884FA2E-E323-4A33-A645-D3C1812F0506}" type="datetimeFigureOut">
              <a:rPr lang="en-US" smtClean="0"/>
              <a:t>11/28/2024</a:t>
            </a:fld>
            <a:endParaRPr lang="en-US" dirty="0"/>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675">
                <a:solidFill>
                  <a:schemeClr val="accent2"/>
                </a:solidFill>
              </a:defRPr>
            </a:lvl1pPr>
          </a:lstStyle>
          <a:p>
            <a:fld id="{51331060-5C85-4FB0-A70A-45E32D603670}" type="slidenum">
              <a:rPr lang="en-US" smtClean="0"/>
              <a:t>‹#›</a:t>
            </a:fld>
            <a:endParaRPr lang="en-US" dirty="0"/>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067902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4.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4.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26.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4.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4.xml"/><Relationship Id="rId5" Type="http://schemas.openxmlformats.org/officeDocument/2006/relationships/image" Target="../media/image86.png"/><Relationship Id="rId4" Type="http://schemas.openxmlformats.org/officeDocument/2006/relationships/image" Target="../media/image85.png"/></Relationships>
</file>

<file path=ppt/slides/_rels/slide29.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4.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 Id="rId9" Type="http://schemas.openxmlformats.org/officeDocument/2006/relationships/image" Target="../media/image10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png"/><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image" Target="../media/image102.png"/><Relationship Id="rId1" Type="http://schemas.openxmlformats.org/officeDocument/2006/relationships/slideLayout" Target="../slideLayouts/slideLayout4.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06.png"/><Relationship Id="rId10" Type="http://schemas.openxmlformats.org/officeDocument/2006/relationships/image" Target="../media/image111.png"/><Relationship Id="rId4" Type="http://schemas.openxmlformats.org/officeDocument/2006/relationships/image" Target="../media/image105.png"/><Relationship Id="rId9" Type="http://schemas.openxmlformats.org/officeDocument/2006/relationships/image" Target="../media/image110.png"/></Relationships>
</file>

<file path=ppt/slides/_rels/slide34.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image" Target="../media/image114.png"/><Relationship Id="rId1" Type="http://schemas.openxmlformats.org/officeDocument/2006/relationships/slideLayout" Target="../slideLayouts/slideLayout4.xml"/><Relationship Id="rId6" Type="http://schemas.openxmlformats.org/officeDocument/2006/relationships/image" Target="../media/image118.png"/><Relationship Id="rId5" Type="http://schemas.openxmlformats.org/officeDocument/2006/relationships/image" Target="../media/image117.png"/><Relationship Id="rId10" Type="http://schemas.openxmlformats.org/officeDocument/2006/relationships/image" Target="../media/image122.png"/><Relationship Id="rId4" Type="http://schemas.openxmlformats.org/officeDocument/2006/relationships/image" Target="../media/image116.png"/><Relationship Id="rId9" Type="http://schemas.openxmlformats.org/officeDocument/2006/relationships/image" Target="../media/image121.png"/></Relationships>
</file>

<file path=ppt/slides/_rels/slide3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124.png"/><Relationship Id="rId1" Type="http://schemas.openxmlformats.org/officeDocument/2006/relationships/slideLayout" Target="../slideLayouts/slideLayout4.xml"/><Relationship Id="rId6" Type="http://schemas.openxmlformats.org/officeDocument/2006/relationships/image" Target="../media/image128.png"/><Relationship Id="rId5" Type="http://schemas.openxmlformats.org/officeDocument/2006/relationships/image" Target="../media/image127.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s>
</file>

<file path=ppt/slides/_rels/slide3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2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38.png"/><Relationship Id="rId7" Type="http://schemas.openxmlformats.org/officeDocument/2006/relationships/image" Target="../media/image141.png"/><Relationship Id="rId2" Type="http://schemas.openxmlformats.org/officeDocument/2006/relationships/image" Target="../media/image137.png"/><Relationship Id="rId1" Type="http://schemas.openxmlformats.org/officeDocument/2006/relationships/slideLayout" Target="../slideLayouts/slideLayout4.xml"/><Relationship Id="rId6" Type="http://schemas.openxmlformats.org/officeDocument/2006/relationships/image" Target="../media/image140.png"/><Relationship Id="rId5" Type="http://schemas.openxmlformats.org/officeDocument/2006/relationships/image" Target="../media/image139.png"/><Relationship Id="rId4" Type="http://schemas.openxmlformats.org/officeDocument/2006/relationships/image" Target="../media/image138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4.xml"/><Relationship Id="rId5" Type="http://schemas.openxmlformats.org/officeDocument/2006/relationships/image" Target="../media/image121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0.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b="18803"/>
          <a:stretch/>
        </p:blipFill>
        <p:spPr bwMode="auto">
          <a:xfrm>
            <a:off x="7023682" y="854274"/>
            <a:ext cx="1827456" cy="71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37F67156-7988-4005-BA1A-FE9493A5B379}"/>
              </a:ext>
            </a:extLst>
          </p:cNvPr>
          <p:cNvSpPr>
            <a:spLocks noGrp="1"/>
          </p:cNvSpPr>
          <p:nvPr>
            <p:ph type="ctrTitle"/>
          </p:nvPr>
        </p:nvSpPr>
        <p:spPr>
          <a:xfrm>
            <a:off x="1476462" y="877957"/>
            <a:ext cx="5547220" cy="666750"/>
          </a:xfrm>
        </p:spPr>
        <p:txBody>
          <a:bodyPr>
            <a:noAutofit/>
          </a:bodyPr>
          <a:lstStyle/>
          <a:p>
            <a:pPr algn="ct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Foundation PHYSICS</a:t>
            </a:r>
          </a:p>
        </p:txBody>
      </p:sp>
      <p:sp>
        <p:nvSpPr>
          <p:cNvPr id="10" name="Subtitle 2">
            <a:extLst>
              <a:ext uri="{FF2B5EF4-FFF2-40B4-BE49-F238E27FC236}">
                <a16:creationId xmlns:a16="http://schemas.microsoft.com/office/drawing/2014/main" id="{63F1872A-C45F-4DD9-AFC4-8CAF0832CF80}"/>
              </a:ext>
            </a:extLst>
          </p:cNvPr>
          <p:cNvSpPr>
            <a:spLocks noGrp="1"/>
          </p:cNvSpPr>
          <p:nvPr>
            <p:ph type="subTitle" idx="1"/>
          </p:nvPr>
        </p:nvSpPr>
        <p:spPr>
          <a:xfrm>
            <a:off x="636799" y="1866900"/>
            <a:ext cx="7559675" cy="381000"/>
          </a:xfrm>
        </p:spPr>
        <p:txBody>
          <a:bodyPr rtlCol="0">
            <a:noAutofit/>
          </a:bodyPr>
          <a:lstStyle/>
          <a:p>
            <a:pPr algn="ctr">
              <a:defRPr/>
            </a:pPr>
            <a:r>
              <a:rPr lang="en-US" sz="3200" b="1" dirty="0">
                <a:latin typeface="Times New Roman" panose="02020603050405020304" pitchFamily="18" charset="0"/>
                <a:cs typeface="Times New Roman" panose="02020603050405020304" pitchFamily="18" charset="0"/>
              </a:rPr>
              <a:t>Seminar 7: ELECTRIC CURRENT, RESISTANCE, and CAPACITANCE</a:t>
            </a:r>
          </a:p>
        </p:txBody>
      </p:sp>
    </p:spTree>
    <p:extLst>
      <p:ext uri="{BB962C8B-B14F-4D97-AF65-F5344CB8AC3E}">
        <p14:creationId xmlns:p14="http://schemas.microsoft.com/office/powerpoint/2010/main" val="165146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6778" y="775786"/>
            <a:ext cx="91260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dirty="0">
                <a:solidFill>
                  <a:prstClr val="black"/>
                </a:solidFill>
                <a:ea typeface="Aptos"/>
                <a:cs typeface="Times New Roman" panose="02020603050405020304" pitchFamily="18" charset="0"/>
              </a:rPr>
              <a:t>Explain why the electron will not be pulled back to the positive plate </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p:sp>
        <p:nvSpPr>
          <p:cNvPr id="4" name="Rectangle 3">
            <a:extLst>
              <a:ext uri="{FF2B5EF4-FFF2-40B4-BE49-F238E27FC236}">
                <a16:creationId xmlns:a16="http://schemas.microsoft.com/office/drawing/2014/main" id="{C627ED03-BDD5-4DF0-895F-563BF32AC8FD}"/>
              </a:ext>
            </a:extLst>
          </p:cNvPr>
          <p:cNvSpPr/>
          <p:nvPr/>
        </p:nvSpPr>
        <p:spPr>
          <a:xfrm>
            <a:off x="339754" y="1397199"/>
            <a:ext cx="8586132" cy="2308324"/>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Even though there is a positive charge on the plate, it does not have a significant effect on the electron once it has exited through the hole, because the electron is already moving at a high speed and is far enough from the plate where the force acting on it becomes negligible. Also, the electric field of a capacitor is strong only between the plates and not outside.</a:t>
            </a:r>
          </a:p>
        </p:txBody>
      </p:sp>
      <p:sp>
        <p:nvSpPr>
          <p:cNvPr id="6" name="Rectangle 5">
            <a:extLst>
              <a:ext uri="{FF2B5EF4-FFF2-40B4-BE49-F238E27FC236}">
                <a16:creationId xmlns:a16="http://schemas.microsoft.com/office/drawing/2014/main" id="{4019B19F-681A-48B1-8691-DD64B2E9326F}"/>
              </a:ext>
            </a:extLst>
          </p:cNvPr>
          <p:cNvSpPr/>
          <p:nvPr/>
        </p:nvSpPr>
        <p:spPr>
          <a:xfrm>
            <a:off x="423644" y="3751625"/>
            <a:ext cx="8502242" cy="830997"/>
          </a:xfrm>
          <a:prstGeom prst="rect">
            <a:avLst/>
          </a:prstGeom>
        </p:spPr>
        <p:txBody>
          <a:bodyPr wrap="square">
            <a:spAutoFit/>
          </a:bodyPr>
          <a:lstStyle/>
          <a:p>
            <a:r>
              <a:rPr lang="en-US" sz="2400" dirty="0">
                <a:solidFill>
                  <a:prstClr val="black"/>
                </a:solidFill>
                <a:latin typeface="Times New Roman" panose="02020603050405020304" pitchFamily="18" charset="0"/>
                <a:ea typeface="Aptos"/>
                <a:cs typeface="Times New Roman" panose="02020603050405020304" pitchFamily="18" charset="0"/>
              </a:rPr>
              <a:t>This is why the electron will not be pulled back to the positive plate after it passes through the hole.</a:t>
            </a:r>
            <a:endParaRPr lang="en-US" dirty="0"/>
          </a:p>
        </p:txBody>
      </p:sp>
    </p:spTree>
    <p:extLst>
      <p:ext uri="{BB962C8B-B14F-4D97-AF65-F5344CB8AC3E}">
        <p14:creationId xmlns:p14="http://schemas.microsoft.com/office/powerpoint/2010/main" val="278847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a:t>
            </a:r>
          </a:p>
        </p:txBody>
      </p:sp>
      <p:sp>
        <p:nvSpPr>
          <p:cNvPr id="2" name="Rectangle 1">
            <a:extLst>
              <a:ext uri="{FF2B5EF4-FFF2-40B4-BE49-F238E27FC236}">
                <a16:creationId xmlns:a16="http://schemas.microsoft.com/office/drawing/2014/main" id="{ECDC2C63-339D-4ED9-BED3-AC2E2E9FD9BB}"/>
              </a:ext>
            </a:extLst>
          </p:cNvPr>
          <p:cNvSpPr/>
          <p:nvPr/>
        </p:nvSpPr>
        <p:spPr>
          <a:xfrm>
            <a:off x="129208" y="848504"/>
            <a:ext cx="8885583" cy="2410916"/>
          </a:xfrm>
          <a:prstGeom prst="rect">
            <a:avLst/>
          </a:prstGeom>
        </p:spPr>
        <p:txBody>
          <a:bodyPr wrap="square">
            <a:spAutoFit/>
          </a:bodyPr>
          <a:lstStyle/>
          <a:p>
            <a:pPr algn="just">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A small office-building air conditioner operates on 408V AC (RMS value) and consumes 50.0 kW. </a:t>
            </a:r>
          </a:p>
          <a:p>
            <a:pPr marL="45720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What is its effective resistance? </a:t>
            </a:r>
          </a:p>
          <a:p>
            <a:pPr marL="45720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What is the cost of running the air conditioner during a hot summer month when it is on 8.00 h per day for 30 days and electricity costs  0.5 RMB/kW⋅h?</a:t>
            </a:r>
          </a:p>
        </p:txBody>
      </p:sp>
    </p:spTree>
    <p:extLst>
      <p:ext uri="{BB962C8B-B14F-4D97-AF65-F5344CB8AC3E}">
        <p14:creationId xmlns:p14="http://schemas.microsoft.com/office/powerpoint/2010/main" val="37975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2" y="733549"/>
            <a:ext cx="5734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kern="0" dirty="0">
                <a:ea typeface="Times New Roman" panose="02020603050405020304" pitchFamily="18" charset="0"/>
              </a:rPr>
              <a:t>What is its effective resistance?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A6E34B9-101C-49F7-A381-4136524394E0}"/>
                  </a:ext>
                </a:extLst>
              </p:cNvPr>
              <p:cNvSpPr/>
              <p:nvPr/>
            </p:nvSpPr>
            <p:spPr>
              <a:xfrm>
                <a:off x="348612" y="1161300"/>
                <a:ext cx="7738375" cy="2608471"/>
              </a:xfrm>
              <a:prstGeom prst="rect">
                <a:avLst/>
              </a:prstGeom>
            </p:spPr>
            <p:txBody>
              <a:bodyPr wrap="square">
                <a:spAutoFit/>
              </a:bodyPr>
              <a:lstStyle/>
              <a:p>
                <a:pPr>
                  <a:spcAft>
                    <a:spcPts val="1000"/>
                  </a:spcAft>
                </a:pPr>
                <a:r>
                  <a:rPr lang="en-US" sz="2000" dirty="0">
                    <a:latin typeface="Times New Roman" panose="02020603050405020304" pitchFamily="18" charset="0"/>
                    <a:ea typeface="Aptos"/>
                    <a:cs typeface="Times New Roman" panose="02020603050405020304" pitchFamily="18" charset="0"/>
                  </a:rPr>
                  <a:t>Given:</a:t>
                </a:r>
              </a:p>
              <a:p>
                <a:pPr>
                  <a:spcAft>
                    <a:spcPts val="1000"/>
                  </a:spcAft>
                </a:pPr>
                <a:r>
                  <a:rPr lang="en-US" sz="2000" dirty="0">
                    <a:latin typeface="Times New Roman" panose="02020603050405020304" pitchFamily="18" charset="0"/>
                    <a:ea typeface="Aptos"/>
                    <a:cs typeface="Times New Roman" panose="02020603050405020304" pitchFamily="18" charset="0"/>
                  </a:rPr>
                  <a:t>Voltage: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𝑉</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408 </m:t>
                    </m:r>
                  </m:oMath>
                </a14:m>
                <a:r>
                  <a:rPr lang="en-US" sz="2000" dirty="0">
                    <a:latin typeface="Times New Roman" panose="02020603050405020304" pitchFamily="18" charset="0"/>
                    <a:ea typeface="Aptos"/>
                    <a:cs typeface="Times New Roman" panose="02020603050405020304" pitchFamily="18" charset="0"/>
                  </a:rPr>
                  <a:t>V (RMS value for AC voltage)</a:t>
                </a:r>
              </a:p>
              <a:p>
                <a:pPr>
                  <a:spcAft>
                    <a:spcPts val="1000"/>
                  </a:spcAft>
                </a:pPr>
                <a:r>
                  <a:rPr lang="en-US" sz="2000" dirty="0">
                    <a:latin typeface="Times New Roman" panose="02020603050405020304" pitchFamily="18" charset="0"/>
                    <a:ea typeface="Aptos"/>
                    <a:cs typeface="Times New Roman" panose="02020603050405020304" pitchFamily="18" charset="0"/>
                  </a:rPr>
                  <a:t>Power consumed: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𝑃</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50.0 </m:t>
                    </m:r>
                    <m:r>
                      <m:rPr>
                        <m:sty m:val="p"/>
                      </m:rPr>
                      <a:rPr lang="en-US" sz="2000">
                        <a:latin typeface="Cambria Math" panose="02040503050406030204" pitchFamily="18" charset="0"/>
                        <a:ea typeface="Aptos"/>
                        <a:cs typeface="Times New Roman" panose="02020603050405020304" pitchFamily="18" charset="0"/>
                      </a:rPr>
                      <m:t>kW</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50</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000 </m:t>
                    </m:r>
                  </m:oMath>
                </a14:m>
                <a:r>
                  <a:rPr lang="en-US" sz="2000" dirty="0">
                    <a:latin typeface="Times New Roman" panose="02020603050405020304" pitchFamily="18" charset="0"/>
                    <a:ea typeface="Aptos"/>
                    <a:cs typeface="Times New Roman" panose="02020603050405020304" pitchFamily="18" charset="0"/>
                  </a:rPr>
                  <a:t>W</a:t>
                </a:r>
              </a:p>
              <a:p>
                <a:pPr>
                  <a:spcAft>
                    <a:spcPts val="1000"/>
                  </a:spcAft>
                </a:pPr>
                <a:r>
                  <a:rPr lang="en-US" sz="2000" dirty="0">
                    <a:latin typeface="Times New Roman" panose="02020603050405020304" pitchFamily="18" charset="0"/>
                    <a:ea typeface="Aptos"/>
                    <a:cs typeface="Times New Roman" panose="02020603050405020304" pitchFamily="18" charset="0"/>
                  </a:rPr>
                  <a:t>Time per day: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𝑡</m:t>
                        </m:r>
                      </m:e>
                      <m:sub>
                        <m:r>
                          <m:rPr>
                            <m:sty m:val="p"/>
                          </m:rPr>
                          <a:rPr lang="en-US" sz="2000">
                            <a:latin typeface="Cambria Math" panose="02040503050406030204" pitchFamily="18" charset="0"/>
                            <a:ea typeface="Aptos"/>
                            <a:cs typeface="Times New Roman" panose="02020603050405020304" pitchFamily="18" charset="0"/>
                          </a:rPr>
                          <m:t>per</m:t>
                        </m:r>
                        <m:r>
                          <a:rPr lang="en-US" sz="2000">
                            <a:latin typeface="Cambria Math" panose="02040503050406030204" pitchFamily="18" charset="0"/>
                            <a:ea typeface="Aptos"/>
                            <a:cs typeface="Times New Roman" panose="02020603050405020304" pitchFamily="18" charset="0"/>
                          </a:rPr>
                          <m:t> </m:t>
                        </m:r>
                        <m:r>
                          <m:rPr>
                            <m:sty m:val="p"/>
                          </m:rPr>
                          <a:rPr lang="en-US" sz="2000">
                            <a:latin typeface="Cambria Math" panose="02040503050406030204" pitchFamily="18" charset="0"/>
                            <a:ea typeface="Aptos"/>
                            <a:cs typeface="Times New Roman" panose="02020603050405020304" pitchFamily="18" charset="0"/>
                          </a:rPr>
                          <m:t>day</m:t>
                        </m:r>
                      </m:sub>
                    </m:sSub>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8.00 </m:t>
                    </m:r>
                  </m:oMath>
                </a14:m>
                <a:r>
                  <a:rPr lang="en-US" sz="2000" dirty="0">
                    <a:latin typeface="Times New Roman" panose="02020603050405020304" pitchFamily="18" charset="0"/>
                    <a:ea typeface="Aptos"/>
                    <a:cs typeface="Times New Roman" panose="02020603050405020304" pitchFamily="18" charset="0"/>
                  </a:rPr>
                  <a:t>hours</a:t>
                </a:r>
              </a:p>
              <a:p>
                <a:pPr>
                  <a:spcAft>
                    <a:spcPts val="1000"/>
                  </a:spcAft>
                </a:pPr>
                <a:r>
                  <a:rPr lang="en-US" sz="2000" dirty="0">
                    <a:latin typeface="Times New Roman" panose="02020603050405020304" pitchFamily="18" charset="0"/>
                    <a:ea typeface="Aptos"/>
                    <a:cs typeface="Times New Roman" panose="02020603050405020304" pitchFamily="18" charset="0"/>
                  </a:rPr>
                  <a:t>Number of days: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𝑛</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30</m:t>
                    </m:r>
                  </m:oMath>
                </a14:m>
                <a:endParaRPr lang="en-US" sz="2000" dirty="0">
                  <a:latin typeface="Times New Roman" panose="02020603050405020304" pitchFamily="18" charset="0"/>
                  <a:ea typeface="Aptos"/>
                  <a:cs typeface="Times New Roman" panose="02020603050405020304" pitchFamily="18" charset="0"/>
                </a:endParaRPr>
              </a:p>
              <a:p>
                <a:pPr>
                  <a:spcAft>
                    <a:spcPts val="1000"/>
                  </a:spcAft>
                </a:pPr>
                <a:r>
                  <a:rPr lang="en-US" sz="2000" dirty="0">
                    <a:latin typeface="Times New Roman" panose="02020603050405020304" pitchFamily="18" charset="0"/>
                    <a:ea typeface="Aptos"/>
                    <a:cs typeface="Times New Roman" panose="02020603050405020304" pitchFamily="18" charset="0"/>
                  </a:rPr>
                  <a:t>Cost of electricity: </a:t>
                </a:r>
                <a14:m>
                  <m:oMath xmlns:m="http://schemas.openxmlformats.org/officeDocument/2006/math">
                    <m:r>
                      <m:rPr>
                        <m:nor/>
                      </m:rPr>
                      <a:rPr lang="en-US" sz="2000">
                        <a:latin typeface="Times New Roman" panose="02020603050405020304" pitchFamily="18" charset="0"/>
                        <a:ea typeface="Aptos"/>
                        <a:cs typeface="Times New Roman" panose="02020603050405020304" pitchFamily="18" charset="0"/>
                      </a:rPr>
                      <m:t>Cost</m:t>
                    </m:r>
                    <m:r>
                      <m:rPr>
                        <m:nor/>
                      </m:rPr>
                      <a:rPr lang="en-US" sz="2000" i="1">
                        <a:latin typeface="Times New Roman" panose="02020603050405020304" pitchFamily="18" charset="0"/>
                        <a:ea typeface="Aptos"/>
                        <a:cs typeface="Times New Roman" panose="02020603050405020304" pitchFamily="18" charset="0"/>
                      </a:rPr>
                      <m:t> </m:t>
                    </m:r>
                    <m:r>
                      <m:rPr>
                        <m:nor/>
                      </m:rPr>
                      <a:rPr lang="en-US" sz="2000">
                        <a:latin typeface="Times New Roman" panose="02020603050405020304" pitchFamily="18" charset="0"/>
                        <a:ea typeface="Aptos"/>
                        <a:cs typeface="Times New Roman" panose="02020603050405020304" pitchFamily="18" charset="0"/>
                      </a:rPr>
                      <m:t>per</m:t>
                    </m:r>
                    <m:r>
                      <m:rPr>
                        <m:nor/>
                      </m:rPr>
                      <a:rPr lang="en-US" sz="2000" i="1">
                        <a:latin typeface="Times New Roman" panose="02020603050405020304" pitchFamily="18" charset="0"/>
                        <a:ea typeface="Aptos"/>
                        <a:cs typeface="Times New Roman" panose="02020603050405020304" pitchFamily="18" charset="0"/>
                      </a:rPr>
                      <m:t> </m:t>
                    </m:r>
                    <m:r>
                      <m:rPr>
                        <m:nor/>
                      </m:rPr>
                      <a:rPr lang="en-US" sz="2000">
                        <a:latin typeface="Times New Roman" panose="02020603050405020304" pitchFamily="18" charset="0"/>
                        <a:ea typeface="Aptos"/>
                        <a:cs typeface="Times New Roman" panose="02020603050405020304" pitchFamily="18" charset="0"/>
                      </a:rPr>
                      <m:t>kW</m:t>
                    </m:r>
                    <m:r>
                      <m:rPr>
                        <m:nor/>
                      </m:rPr>
                      <a:rPr lang="en-US" sz="2000">
                        <a:latin typeface="Times New Roman" panose="02020603050405020304" pitchFamily="18" charset="0"/>
                        <a:ea typeface="Aptos"/>
                        <a:cs typeface="Times New Roman" panose="02020603050405020304" pitchFamily="18" charset="0"/>
                      </a:rPr>
                      <m:t>⋅</m:t>
                    </m:r>
                    <m:r>
                      <m:rPr>
                        <m:sty m:val="p"/>
                      </m:rPr>
                      <a:rPr lang="en-US" sz="2000">
                        <a:latin typeface="Cambria Math" panose="02040503050406030204" pitchFamily="18" charset="0"/>
                        <a:ea typeface="Aptos"/>
                        <a:cs typeface="Times New Roman" panose="02020603050405020304" pitchFamily="18" charset="0"/>
                      </a:rPr>
                      <m:t>h</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0.5 </m:t>
                    </m:r>
                    <m:r>
                      <m:rPr>
                        <m:nor/>
                      </m:rPr>
                      <a:rPr lang="en-US" sz="2000">
                        <a:latin typeface="Times New Roman" panose="02020603050405020304" pitchFamily="18" charset="0"/>
                        <a:ea typeface="Aptos"/>
                        <a:cs typeface="Times New Roman" panose="02020603050405020304" pitchFamily="18" charset="0"/>
                      </a:rPr>
                      <m:t>RMB</m:t>
                    </m:r>
                    <m:r>
                      <m:rPr>
                        <m:nor/>
                      </m:rPr>
                      <a:rPr lang="en-US" sz="2000">
                        <a:latin typeface="Times New Roman" panose="02020603050405020304" pitchFamily="18" charset="0"/>
                        <a:ea typeface="Aptos"/>
                        <a:cs typeface="Times New Roman" panose="02020603050405020304" pitchFamily="18" charset="0"/>
                      </a:rPr>
                      <m:t>/</m:t>
                    </m:r>
                    <m:r>
                      <m:rPr>
                        <m:nor/>
                      </m:rPr>
                      <a:rPr lang="en-US" sz="2000">
                        <a:latin typeface="Times New Roman" panose="02020603050405020304" pitchFamily="18" charset="0"/>
                        <a:ea typeface="Aptos"/>
                        <a:cs typeface="Times New Roman" panose="02020603050405020304" pitchFamily="18" charset="0"/>
                      </a:rPr>
                      <m:t>kW</m:t>
                    </m:r>
                    <m:r>
                      <m:rPr>
                        <m:nor/>
                      </m:rPr>
                      <a:rPr lang="en-US" sz="2000">
                        <a:latin typeface="Times New Roman" panose="02020603050405020304" pitchFamily="18" charset="0"/>
                        <a:ea typeface="Aptos"/>
                        <a:cs typeface="Times New Roman" panose="02020603050405020304" pitchFamily="18" charset="0"/>
                      </a:rPr>
                      <m:t>⋅</m:t>
                    </m:r>
                  </m:oMath>
                </a14:m>
                <a:r>
                  <a:rPr lang="en-US" sz="2000" dirty="0">
                    <a:latin typeface="Times New Roman" panose="02020603050405020304" pitchFamily="18" charset="0"/>
                    <a:ea typeface="Aptos"/>
                    <a:cs typeface="Times New Roman" panose="02020603050405020304" pitchFamily="18" charset="0"/>
                  </a:rPr>
                  <a:t>h</a:t>
                </a:r>
              </a:p>
            </p:txBody>
          </p:sp>
        </mc:Choice>
        <mc:Fallback xmlns="">
          <p:sp>
            <p:nvSpPr>
              <p:cNvPr id="11" name="Rectangle 10">
                <a:extLst>
                  <a:ext uri="{FF2B5EF4-FFF2-40B4-BE49-F238E27FC236}">
                    <a16:creationId xmlns:a16="http://schemas.microsoft.com/office/drawing/2014/main" id="{2A6E34B9-101C-49F7-A381-4136524394E0}"/>
                  </a:ext>
                </a:extLst>
              </p:cNvPr>
              <p:cNvSpPr>
                <a:spLocks noRot="1" noChangeAspect="1" noMove="1" noResize="1" noEditPoints="1" noAdjustHandles="1" noChangeArrowheads="1" noChangeShapeType="1" noTextEdit="1"/>
              </p:cNvSpPr>
              <p:nvPr/>
            </p:nvSpPr>
            <p:spPr>
              <a:xfrm>
                <a:off x="348612" y="1161300"/>
                <a:ext cx="7738375" cy="2608471"/>
              </a:xfrm>
              <a:prstGeom prst="rect">
                <a:avLst/>
              </a:prstGeom>
              <a:blipFill>
                <a:blip r:embed="rId2"/>
                <a:stretch>
                  <a:fillRect l="-787" t="-1405" b="-35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A7B5E23-8C4C-4584-A092-407FF3D99628}"/>
                  </a:ext>
                </a:extLst>
              </p:cNvPr>
              <p:cNvSpPr/>
              <p:nvPr/>
            </p:nvSpPr>
            <p:spPr>
              <a:xfrm>
                <a:off x="0" y="3745281"/>
                <a:ext cx="8703109"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For an AC circuit, the power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𝑃</m:t>
                    </m:r>
                  </m:oMath>
                </a14:m>
                <a:r>
                  <a:rPr lang="en-US" sz="2400" dirty="0">
                    <a:latin typeface="Times New Roman" panose="02020603050405020304" pitchFamily="18" charset="0"/>
                    <a:ea typeface="Aptos"/>
                    <a:cs typeface="Times New Roman" panose="02020603050405020304" pitchFamily="18" charset="0"/>
                  </a:rPr>
                  <a:t> is related to the RMS voltage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𝑉</m:t>
                    </m:r>
                  </m:oMath>
                </a14:m>
                <a:r>
                  <a:rPr lang="en-US" sz="2400" dirty="0">
                    <a:latin typeface="Times New Roman" panose="02020603050405020304" pitchFamily="18" charset="0"/>
                    <a:ea typeface="Aptos"/>
                    <a:cs typeface="Times New Roman" panose="02020603050405020304" pitchFamily="18" charset="0"/>
                  </a:rPr>
                  <a:t> and the effective resistance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𝑅</m:t>
                    </m:r>
                  </m:oMath>
                </a14:m>
                <a:r>
                  <a:rPr lang="en-US" sz="2400" dirty="0">
                    <a:latin typeface="Times New Roman" panose="02020603050405020304" pitchFamily="18" charset="0"/>
                    <a:ea typeface="Aptos"/>
                    <a:cs typeface="Times New Roman" panose="02020603050405020304" pitchFamily="18" charset="0"/>
                  </a:rPr>
                  <a:t> by the formula:</a:t>
                </a:r>
              </a:p>
            </p:txBody>
          </p:sp>
        </mc:Choice>
        <mc:Fallback xmlns="">
          <p:sp>
            <p:nvSpPr>
              <p:cNvPr id="13" name="Rectangle 12">
                <a:extLst>
                  <a:ext uri="{FF2B5EF4-FFF2-40B4-BE49-F238E27FC236}">
                    <a16:creationId xmlns:a16="http://schemas.microsoft.com/office/drawing/2014/main" id="{1A7B5E23-8C4C-4584-A092-407FF3D99628}"/>
                  </a:ext>
                </a:extLst>
              </p:cNvPr>
              <p:cNvSpPr>
                <a:spLocks noRot="1" noChangeAspect="1" noMove="1" noResize="1" noEditPoints="1" noAdjustHandles="1" noChangeArrowheads="1" noChangeShapeType="1" noTextEdit="1"/>
              </p:cNvSpPr>
              <p:nvPr/>
            </p:nvSpPr>
            <p:spPr>
              <a:xfrm>
                <a:off x="0" y="3745281"/>
                <a:ext cx="8703109" cy="830997"/>
              </a:xfrm>
              <a:prstGeom prst="rect">
                <a:avLst/>
              </a:prstGeom>
              <a:blipFill>
                <a:blip r:embed="rId3"/>
                <a:stretch>
                  <a:fillRect l="-1050" t="-5839" r="-1050"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096997C3-1949-46F7-A692-3959C834DD81}"/>
                  </a:ext>
                </a:extLst>
              </p:cNvPr>
              <p:cNvSpPr/>
              <p:nvPr/>
            </p:nvSpPr>
            <p:spPr>
              <a:xfrm>
                <a:off x="3262014" y="4422205"/>
                <a:ext cx="2698234"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m:t>
                      </m:r>
                      <m:r>
                        <a:rPr lang="en-US" sz="200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𝑉</m:t>
                              </m:r>
                            </m:e>
                            <m:sup>
                              <m:r>
                                <a:rPr lang="en-US" sz="2000">
                                  <a:latin typeface="Cambria Math" panose="02040503050406030204" pitchFamily="18" charset="0"/>
                                </a:rPr>
                                <m:t>2</m:t>
                              </m:r>
                            </m:sup>
                          </m:sSup>
                        </m:num>
                        <m:den>
                          <m:r>
                            <a:rPr lang="en-US" sz="2000" i="1">
                              <a:latin typeface="Cambria Math" panose="02040503050406030204" pitchFamily="18" charset="0"/>
                            </a:rPr>
                            <m:t>𝑅</m:t>
                          </m:r>
                        </m:den>
                      </m:f>
                      <m:r>
                        <a:rPr lang="en-US" sz="200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𝑅</m:t>
                      </m:r>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2</m:t>
                              </m:r>
                            </m:sup>
                          </m:sSup>
                        </m:num>
                        <m:den>
                          <m:r>
                            <a:rPr lang="en-US" i="1">
                              <a:latin typeface="Cambria Math" panose="02040503050406030204" pitchFamily="18" charset="0"/>
                            </a:rPr>
                            <m:t>𝑃</m:t>
                          </m:r>
                        </m:den>
                      </m:f>
                    </m:oMath>
                  </m:oMathPara>
                </a14:m>
                <a:endParaRPr lang="en-US" dirty="0"/>
              </a:p>
            </p:txBody>
          </p:sp>
        </mc:Choice>
        <mc:Fallback xmlns="">
          <p:sp>
            <p:nvSpPr>
              <p:cNvPr id="14" name="Rectangle 13">
                <a:extLst>
                  <a:ext uri="{FF2B5EF4-FFF2-40B4-BE49-F238E27FC236}">
                    <a16:creationId xmlns:a16="http://schemas.microsoft.com/office/drawing/2014/main" id="{096997C3-1949-46F7-A692-3959C834DD81}"/>
                  </a:ext>
                </a:extLst>
              </p:cNvPr>
              <p:cNvSpPr>
                <a:spLocks noRot="1" noChangeAspect="1" noMove="1" noResize="1" noEditPoints="1" noAdjustHandles="1" noChangeArrowheads="1" noChangeShapeType="1" noTextEdit="1"/>
              </p:cNvSpPr>
              <p:nvPr/>
            </p:nvSpPr>
            <p:spPr>
              <a:xfrm>
                <a:off x="3262014" y="4422205"/>
                <a:ext cx="2698234" cy="707886"/>
              </a:xfrm>
              <a:prstGeom prst="rect">
                <a:avLst/>
              </a:prstGeom>
              <a:blipFill>
                <a:blip r:embed="rId4"/>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77D4E3FC-625B-4CE1-A78B-6738F4175226}"/>
              </a:ext>
            </a:extLst>
          </p:cNvPr>
          <p:cNvSpPr/>
          <p:nvPr/>
        </p:nvSpPr>
        <p:spPr>
          <a:xfrm>
            <a:off x="-1" y="5110069"/>
            <a:ext cx="3573414"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Substitute the given values: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82973943-434F-4CC4-83FF-D87EAD9A1015}"/>
                  </a:ext>
                </a:extLst>
              </p:cNvPr>
              <p:cNvSpPr/>
              <p:nvPr/>
            </p:nvSpPr>
            <p:spPr>
              <a:xfrm>
                <a:off x="2917220" y="5436665"/>
                <a:ext cx="3309560" cy="7424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𝑅</m:t>
                      </m:r>
                      <m:r>
                        <a:rPr lang="en-US" sz="200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408 </m:t>
                                  </m:r>
                                  <m:r>
                                    <m:rPr>
                                      <m:nor/>
                                    </m:rPr>
                                    <a:rPr lang="en-US" sz="2000" i="1">
                                      <a:latin typeface="Cambria Math" panose="02040503050406030204" pitchFamily="18" charset="0"/>
                                    </a:rPr>
                                    <m:t>V</m:t>
                                  </m:r>
                                </m:e>
                              </m:d>
                            </m:e>
                            <m:sup>
                              <m:r>
                                <a:rPr lang="en-US" sz="2000">
                                  <a:latin typeface="Cambria Math" panose="02040503050406030204" pitchFamily="18" charset="0"/>
                                </a:rPr>
                                <m:t>2</m:t>
                              </m:r>
                            </m:sup>
                          </m:sSup>
                        </m:num>
                        <m:den>
                          <m:r>
                            <a:rPr lang="en-US" sz="2000">
                              <a:latin typeface="Cambria Math" panose="02040503050406030204" pitchFamily="18" charset="0"/>
                            </a:rPr>
                            <m:t>50,000 </m:t>
                          </m:r>
                          <m:r>
                            <m:rPr>
                              <m:nor/>
                            </m:rPr>
                            <a:rPr lang="en-US" sz="2000" i="1">
                              <a:latin typeface="Cambria Math" panose="02040503050406030204" pitchFamily="18" charset="0"/>
                            </a:rPr>
                            <m:t>W</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166,464</m:t>
                          </m:r>
                        </m:num>
                        <m:den>
                          <m:r>
                            <a:rPr lang="en-US" sz="2000">
                              <a:latin typeface="Cambria Math" panose="02040503050406030204" pitchFamily="18" charset="0"/>
                            </a:rPr>
                            <m:t>50,000</m:t>
                          </m:r>
                        </m:den>
                      </m:f>
                      <m:r>
                        <a:rPr lang="en-US" sz="2000">
                          <a:latin typeface="Cambria Math" panose="02040503050406030204" pitchFamily="18" charset="0"/>
                        </a:rPr>
                        <m:t> </m:t>
                      </m:r>
                      <m:r>
                        <a:rPr lang="en-US" sz="2000" i="1">
                          <a:latin typeface="Cambria Math" panose="02040503050406030204" pitchFamily="18" charset="0"/>
                        </a:rPr>
                        <m:t>𝛺</m:t>
                      </m:r>
                    </m:oMath>
                  </m:oMathPara>
                </a14:m>
                <a:endParaRPr lang="en-US" sz="2000" dirty="0"/>
              </a:p>
            </p:txBody>
          </p:sp>
        </mc:Choice>
        <mc:Fallback xmlns="">
          <p:sp>
            <p:nvSpPr>
              <p:cNvPr id="16" name="Rectangle 15">
                <a:extLst>
                  <a:ext uri="{FF2B5EF4-FFF2-40B4-BE49-F238E27FC236}">
                    <a16:creationId xmlns:a16="http://schemas.microsoft.com/office/drawing/2014/main" id="{82973943-434F-4CC4-83FF-D87EAD9A1015}"/>
                  </a:ext>
                </a:extLst>
              </p:cNvPr>
              <p:cNvSpPr>
                <a:spLocks noRot="1" noChangeAspect="1" noMove="1" noResize="1" noEditPoints="1" noAdjustHandles="1" noChangeArrowheads="1" noChangeShapeType="1" noTextEdit="1"/>
              </p:cNvSpPr>
              <p:nvPr/>
            </p:nvSpPr>
            <p:spPr>
              <a:xfrm>
                <a:off x="2917220" y="5436665"/>
                <a:ext cx="3309560" cy="74244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1A278E8-531D-4112-995F-17244E2D2CB5}"/>
                  </a:ext>
                </a:extLst>
              </p:cNvPr>
              <p:cNvSpPr/>
              <p:nvPr/>
            </p:nvSpPr>
            <p:spPr>
              <a:xfrm>
                <a:off x="6410638" y="5571734"/>
                <a:ext cx="13277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m:t>
                      </m:r>
                      <m:r>
                        <a:rPr lang="en-US">
                          <a:latin typeface="Cambria Math" panose="02040503050406030204" pitchFamily="18" charset="0"/>
                        </a:rPr>
                        <m:t>≈3.33 </m:t>
                      </m:r>
                      <m:r>
                        <a:rPr lang="en-US" i="1">
                          <a:latin typeface="Cambria Math" panose="02040503050406030204" pitchFamily="18" charset="0"/>
                        </a:rPr>
                        <m:t>𝛺</m:t>
                      </m:r>
                    </m:oMath>
                  </m:oMathPara>
                </a14:m>
                <a:endParaRPr lang="en-US" dirty="0"/>
              </a:p>
            </p:txBody>
          </p:sp>
        </mc:Choice>
        <mc:Fallback xmlns="">
          <p:sp>
            <p:nvSpPr>
              <p:cNvPr id="17" name="Rectangle 16">
                <a:extLst>
                  <a:ext uri="{FF2B5EF4-FFF2-40B4-BE49-F238E27FC236}">
                    <a16:creationId xmlns:a16="http://schemas.microsoft.com/office/drawing/2014/main" id="{A1A278E8-531D-4112-995F-17244E2D2CB5}"/>
                  </a:ext>
                </a:extLst>
              </p:cNvPr>
              <p:cNvSpPr>
                <a:spLocks noRot="1" noChangeAspect="1" noMove="1" noResize="1" noEditPoints="1" noAdjustHandles="1" noChangeArrowheads="1" noChangeShapeType="1" noTextEdit="1"/>
              </p:cNvSpPr>
              <p:nvPr/>
            </p:nvSpPr>
            <p:spPr>
              <a:xfrm>
                <a:off x="6410638" y="5571734"/>
                <a:ext cx="132773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2F449A3-3C24-4293-882D-8903B4FF36BA}"/>
                  </a:ext>
                </a:extLst>
              </p:cNvPr>
              <p:cNvSpPr/>
              <p:nvPr/>
            </p:nvSpPr>
            <p:spPr>
              <a:xfrm>
                <a:off x="-1" y="6278305"/>
                <a:ext cx="6627968" cy="461665"/>
              </a:xfrm>
              <a:prstGeom prst="rect">
                <a:avLst/>
              </a:prstGeom>
            </p:spPr>
            <p:txBody>
              <a:bodyPr wrap="none">
                <a:spAutoFit/>
              </a:bodyPr>
              <a:lstStyle/>
              <a:p>
                <a:r>
                  <a:rPr lang="en-US" sz="2400" dirty="0">
                    <a:latin typeface="Times New Roman" panose="02020603050405020304" pitchFamily="18" charset="0"/>
                    <a:ea typeface="Aptos"/>
                    <a:cs typeface="Times New Roman" panose="02020603050405020304" pitchFamily="18" charset="0"/>
                  </a:rPr>
                  <a:t>So, the effective resistance is approximately </a:t>
                </a:r>
                <a14:m>
                  <m:oMath xmlns:m="http://schemas.openxmlformats.org/officeDocument/2006/math">
                    <m:r>
                      <a:rPr lang="en-US" sz="2400" b="1" i="1">
                        <a:latin typeface="Cambria Math" panose="02040503050406030204" pitchFamily="18" charset="0"/>
                        <a:ea typeface="Aptos"/>
                        <a:cs typeface="Times New Roman" panose="02020603050405020304" pitchFamily="18" charset="0"/>
                      </a:rPr>
                      <m:t>𝟑</m:t>
                    </m:r>
                    <m:r>
                      <a:rPr lang="en-US" sz="2400" b="1" i="1">
                        <a:latin typeface="Cambria Math" panose="02040503050406030204" pitchFamily="18" charset="0"/>
                        <a:ea typeface="Aptos"/>
                        <a:cs typeface="Times New Roman" panose="02020603050405020304" pitchFamily="18" charset="0"/>
                      </a:rPr>
                      <m:t>.</m:t>
                    </m:r>
                    <m:r>
                      <a:rPr lang="en-US" sz="2400" b="1" i="1">
                        <a:latin typeface="Cambria Math" panose="02040503050406030204" pitchFamily="18" charset="0"/>
                        <a:ea typeface="Aptos"/>
                        <a:cs typeface="Times New Roman" panose="02020603050405020304" pitchFamily="18" charset="0"/>
                      </a:rPr>
                      <m:t>𝟑𝟑</m:t>
                    </m:r>
                    <m:r>
                      <a:rPr lang="en-US" sz="2400" b="1" i="1">
                        <a:latin typeface="Cambria Math" panose="02040503050406030204" pitchFamily="18" charset="0"/>
                        <a:ea typeface="Aptos"/>
                        <a:cs typeface="Times New Roman" panose="02020603050405020304" pitchFamily="18" charset="0"/>
                      </a:rPr>
                      <m:t> </m:t>
                    </m:r>
                    <m:r>
                      <a:rPr lang="en-US" sz="2400" b="1" i="1">
                        <a:latin typeface="Cambria Math" panose="02040503050406030204" pitchFamily="18" charset="0"/>
                        <a:ea typeface="Aptos"/>
                        <a:cs typeface="Times New Roman" panose="02020603050405020304" pitchFamily="18" charset="0"/>
                      </a:rPr>
                      <m:t>𝜴</m:t>
                    </m:r>
                  </m:oMath>
                </a14:m>
                <a:endParaRPr lang="en-US" sz="2400" b="1" dirty="0">
                  <a:latin typeface="Times New Roman" panose="02020603050405020304" pitchFamily="18" charset="0"/>
                  <a:cs typeface="Times New Roman" panose="02020603050405020304" pitchFamily="18" charset="0"/>
                </a:endParaRPr>
              </a:p>
            </p:txBody>
          </p:sp>
        </mc:Choice>
        <mc:Fallback xmlns="">
          <p:sp>
            <p:nvSpPr>
              <p:cNvPr id="18" name="Rectangle 17">
                <a:extLst>
                  <a:ext uri="{FF2B5EF4-FFF2-40B4-BE49-F238E27FC236}">
                    <a16:creationId xmlns:a16="http://schemas.microsoft.com/office/drawing/2014/main" id="{72F449A3-3C24-4293-882D-8903B4FF36BA}"/>
                  </a:ext>
                </a:extLst>
              </p:cNvPr>
              <p:cNvSpPr>
                <a:spLocks noRot="1" noChangeAspect="1" noMove="1" noResize="1" noEditPoints="1" noAdjustHandles="1" noChangeArrowheads="1" noChangeShapeType="1" noTextEdit="1"/>
              </p:cNvSpPr>
              <p:nvPr/>
            </p:nvSpPr>
            <p:spPr>
              <a:xfrm>
                <a:off x="-1" y="6278305"/>
                <a:ext cx="6627968" cy="461665"/>
              </a:xfrm>
              <a:prstGeom prst="rect">
                <a:avLst/>
              </a:prstGeom>
              <a:blipFill>
                <a:blip r:embed="rId7"/>
                <a:stretch>
                  <a:fillRect l="-1380"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319808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2" y="733549"/>
            <a:ext cx="8892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What is the cost of running the air conditioner during the month?</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2" name="Rectangle 1">
            <a:extLst>
              <a:ext uri="{FF2B5EF4-FFF2-40B4-BE49-F238E27FC236}">
                <a16:creationId xmlns:a16="http://schemas.microsoft.com/office/drawing/2014/main" id="{B7328C97-5193-4FC5-8242-E1F0D86A547C}"/>
              </a:ext>
            </a:extLst>
          </p:cNvPr>
          <p:cNvSpPr/>
          <p:nvPr/>
        </p:nvSpPr>
        <p:spPr>
          <a:xfrm>
            <a:off x="-2" y="1423494"/>
            <a:ext cx="3813095" cy="461665"/>
          </a:xfrm>
          <a:prstGeom prst="rect">
            <a:avLst/>
          </a:prstGeom>
        </p:spPr>
        <p:txBody>
          <a:bodyPr wrap="none">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Energy consumed per day:</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7825670-C638-4534-93E9-01857C500273}"/>
                  </a:ext>
                </a:extLst>
              </p:cNvPr>
              <p:cNvSpPr/>
              <p:nvPr/>
            </p:nvSpPr>
            <p:spPr>
              <a:xfrm>
                <a:off x="630049" y="2113439"/>
                <a:ext cx="7883902" cy="4742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2000">
                          <a:latin typeface="Times New Roman" panose="02020603050405020304" pitchFamily="18" charset="0"/>
                          <a:cs typeface="Times New Roman" panose="02020603050405020304" pitchFamily="18" charset="0"/>
                        </a:rPr>
                        <m:t>Energy</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per</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day</m:t>
                      </m:r>
                      <m:r>
                        <a:rPr lang="en-US" sz="2000">
                          <a:latin typeface="Cambria Math" panose="02040503050406030204" pitchFamily="18" charset="0"/>
                        </a:rPr>
                        <m:t>=</m:t>
                      </m:r>
                      <m:r>
                        <m:rPr>
                          <m:sty m:val="p"/>
                        </m:rPr>
                        <a:rPr lang="en-US" sz="2000" i="0">
                          <a:latin typeface="Cambria Math" panose="02040503050406030204" pitchFamily="18" charset="0"/>
                        </a:rPr>
                        <m:t>P</m:t>
                      </m:r>
                      <m:r>
                        <a:rPr lang="en-US" sz="2000" i="0">
                          <a:latin typeface="Cambria Math" panose="02040503050406030204" pitchFamily="18" charset="0"/>
                        </a:rPr>
                        <m:t>×</m:t>
                      </m:r>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t</m:t>
                          </m:r>
                        </m:e>
                        <m:sub>
                          <m:r>
                            <m:rPr>
                              <m:nor/>
                            </m:rPr>
                            <a:rPr lang="en-US" sz="2000">
                              <a:latin typeface="Times New Roman" panose="02020603050405020304" pitchFamily="18" charset="0"/>
                              <a:cs typeface="Times New Roman" panose="02020603050405020304" pitchFamily="18" charset="0"/>
                            </a:rPr>
                            <m:t>per</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day</m:t>
                          </m:r>
                        </m:sub>
                      </m:sSub>
                      <m:r>
                        <a:rPr lang="en-US" sz="2000" i="0">
                          <a:latin typeface="Cambria Math" panose="02040503050406030204" pitchFamily="18" charset="0"/>
                        </a:rPr>
                        <m:t>=50.0 </m:t>
                      </m:r>
                      <m:r>
                        <m:rPr>
                          <m:nor/>
                        </m:rPr>
                        <a:rPr lang="en-US" sz="2000">
                          <a:latin typeface="Times New Roman" panose="02020603050405020304" pitchFamily="18" charset="0"/>
                          <a:cs typeface="Times New Roman" panose="02020603050405020304" pitchFamily="18" charset="0"/>
                        </a:rPr>
                        <m:t>kW</m:t>
                      </m:r>
                      <m:r>
                        <a:rPr lang="en-US" sz="2000" i="0">
                          <a:latin typeface="Cambria Math" panose="02040503050406030204" pitchFamily="18" charset="0"/>
                        </a:rPr>
                        <m:t>×8.00 </m:t>
                      </m:r>
                      <m:r>
                        <m:rPr>
                          <m:nor/>
                        </m:rPr>
                        <a:rPr lang="en-US" sz="2000">
                          <a:latin typeface="Times New Roman" panose="02020603050405020304" pitchFamily="18" charset="0"/>
                          <a:cs typeface="Times New Roman" panose="02020603050405020304" pitchFamily="18" charset="0"/>
                        </a:rPr>
                        <m:t>hours</m:t>
                      </m:r>
                      <m:r>
                        <a:rPr lang="en-US" sz="2000">
                          <a:latin typeface="Cambria Math" panose="02040503050406030204" pitchFamily="18" charset="0"/>
                        </a:rPr>
                        <m:t>=400 </m:t>
                      </m:r>
                      <m:r>
                        <m:rPr>
                          <m:nor/>
                        </m:rPr>
                        <a:rPr lang="en-US" sz="2000">
                          <a:latin typeface="Times New Roman" panose="02020603050405020304" pitchFamily="18" charset="0"/>
                          <a:cs typeface="Times New Roman" panose="02020603050405020304" pitchFamily="18" charset="0"/>
                        </a:rPr>
                        <m:t>kW</m:t>
                      </m:r>
                      <m:r>
                        <m:rPr>
                          <m:nor/>
                        </m:rPr>
                        <a:rPr lang="en-US" sz="2000">
                          <a:latin typeface="Times New Roman" panose="02020603050405020304" pitchFamily="18" charset="0"/>
                          <a:cs typeface="Times New Roman" panose="02020603050405020304" pitchFamily="18" charset="0"/>
                        </a:rPr>
                        <m:t>⋅</m:t>
                      </m:r>
                      <m:r>
                        <m:rPr>
                          <m:nor/>
                        </m:rPr>
                        <a:rPr lang="en-US" sz="2000">
                          <a:latin typeface="Times New Roman" panose="02020603050405020304" pitchFamily="18" charset="0"/>
                          <a:cs typeface="Times New Roman" panose="02020603050405020304" pitchFamily="18" charset="0"/>
                        </a:rPr>
                        <m:t>h</m:t>
                      </m:r>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37825670-C638-4534-93E9-01857C500273}"/>
                  </a:ext>
                </a:extLst>
              </p:cNvPr>
              <p:cNvSpPr>
                <a:spLocks noRot="1" noChangeAspect="1" noMove="1" noResize="1" noEditPoints="1" noAdjustHandles="1" noChangeArrowheads="1" noChangeShapeType="1" noTextEdit="1"/>
              </p:cNvSpPr>
              <p:nvPr/>
            </p:nvSpPr>
            <p:spPr>
              <a:xfrm>
                <a:off x="630049" y="2113439"/>
                <a:ext cx="7883902" cy="474232"/>
              </a:xfrm>
              <a:prstGeom prst="rect">
                <a:avLst/>
              </a:prstGeom>
              <a:blipFill>
                <a:blip r:embed="rId2"/>
                <a:stretch>
                  <a:fillRect b="-15584"/>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20EE5817-D0AE-4255-BF34-9C865C63C69C}"/>
              </a:ext>
            </a:extLst>
          </p:cNvPr>
          <p:cNvSpPr/>
          <p:nvPr/>
        </p:nvSpPr>
        <p:spPr>
          <a:xfrm>
            <a:off x="-2" y="2815951"/>
            <a:ext cx="5157480" cy="461665"/>
          </a:xfrm>
          <a:prstGeom prst="rect">
            <a:avLst/>
          </a:prstGeom>
        </p:spPr>
        <p:txBody>
          <a:bodyPr wrap="square">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Total energy consumed in 30 days:</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FF73A78-D69F-4F66-8FA7-1FE730C135D6}"/>
                  </a:ext>
                </a:extLst>
              </p:cNvPr>
              <p:cNvSpPr/>
              <p:nvPr/>
            </p:nvSpPr>
            <p:spPr>
              <a:xfrm>
                <a:off x="1334914" y="3505895"/>
                <a:ext cx="6474172"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2000"/>
                        <m:t>Total</m:t>
                      </m:r>
                      <m:r>
                        <m:rPr>
                          <m:nor/>
                        </m:rPr>
                        <a:rPr lang="en-US" sz="2000"/>
                        <m:t> </m:t>
                      </m:r>
                      <m:r>
                        <m:rPr>
                          <m:nor/>
                        </m:rPr>
                        <a:rPr lang="en-US" sz="2000"/>
                        <m:t>energy</m:t>
                      </m:r>
                      <m:r>
                        <a:rPr lang="en-US" sz="2000">
                          <a:latin typeface="Cambria Math" panose="02040503050406030204" pitchFamily="18" charset="0"/>
                        </a:rPr>
                        <m:t>=</m:t>
                      </m:r>
                      <m:r>
                        <a:rPr lang="en-US" sz="2000" i="0">
                          <a:latin typeface="Cambria Math" panose="02040503050406030204" pitchFamily="18" charset="0"/>
                        </a:rPr>
                        <m:t>400 </m:t>
                      </m:r>
                      <m:r>
                        <m:rPr>
                          <m:nor/>
                        </m:rPr>
                        <a:rPr lang="en-US" sz="2000">
                          <a:latin typeface="Cambria Math" panose="02040503050406030204" pitchFamily="18" charset="0"/>
                        </a:rPr>
                        <m:t>kW</m:t>
                      </m:r>
                      <m:r>
                        <m:rPr>
                          <m:nor/>
                        </m:rPr>
                        <a:rPr lang="en-US" sz="2000">
                          <a:latin typeface="Cambria Math" panose="02040503050406030204" pitchFamily="18" charset="0"/>
                        </a:rPr>
                        <m:t>⋅</m:t>
                      </m:r>
                      <m:r>
                        <m:rPr>
                          <m:nor/>
                        </m:rPr>
                        <a:rPr lang="en-US" sz="2000">
                          <a:latin typeface="Cambria Math" panose="02040503050406030204" pitchFamily="18" charset="0"/>
                        </a:rPr>
                        <m:t>h</m:t>
                      </m:r>
                      <m:r>
                        <m:rPr>
                          <m:nor/>
                        </m:rPr>
                        <a:rPr lang="en-US" sz="2000">
                          <a:latin typeface="Cambria Math" panose="02040503050406030204" pitchFamily="18" charset="0"/>
                        </a:rPr>
                        <m:t>/</m:t>
                      </m:r>
                      <m:r>
                        <m:rPr>
                          <m:nor/>
                        </m:rPr>
                        <a:rPr lang="en-US" sz="2000">
                          <a:latin typeface="Cambria Math" panose="02040503050406030204" pitchFamily="18" charset="0"/>
                        </a:rPr>
                        <m:t>day</m:t>
                      </m:r>
                      <m:r>
                        <a:rPr lang="en-US" sz="2000" i="0">
                          <a:latin typeface="Cambria Math" panose="02040503050406030204" pitchFamily="18" charset="0"/>
                        </a:rPr>
                        <m:t>×30 </m:t>
                      </m:r>
                      <m:r>
                        <m:rPr>
                          <m:nor/>
                        </m:rPr>
                        <a:rPr lang="en-US" sz="2000">
                          <a:latin typeface="Cambria Math" panose="02040503050406030204" pitchFamily="18" charset="0"/>
                        </a:rPr>
                        <m:t>days</m:t>
                      </m:r>
                      <m:r>
                        <a:rPr lang="en-US" sz="2000">
                          <a:latin typeface="Cambria Math" panose="02040503050406030204" pitchFamily="18" charset="0"/>
                        </a:rPr>
                        <m:t>=</m:t>
                      </m:r>
                      <m:r>
                        <a:rPr lang="en-US" sz="2000" i="0">
                          <a:latin typeface="Cambria Math" panose="02040503050406030204" pitchFamily="18" charset="0"/>
                        </a:rPr>
                        <m:t>12,000 </m:t>
                      </m:r>
                      <m:r>
                        <m:rPr>
                          <m:nor/>
                        </m:rPr>
                        <a:rPr lang="en-US" sz="2000">
                          <a:latin typeface="Cambria Math" panose="02040503050406030204" pitchFamily="18" charset="0"/>
                        </a:rPr>
                        <m:t>kW</m:t>
                      </m:r>
                      <m:r>
                        <m:rPr>
                          <m:nor/>
                        </m:rPr>
                        <a:rPr lang="en-US" sz="2000">
                          <a:latin typeface="Cambria Math" panose="02040503050406030204" pitchFamily="18" charset="0"/>
                        </a:rPr>
                        <m:t>⋅</m:t>
                      </m:r>
                      <m:r>
                        <m:rPr>
                          <m:nor/>
                        </m:rPr>
                        <a:rPr lang="en-US" sz="2000">
                          <a:latin typeface="Cambria Math" panose="02040503050406030204" pitchFamily="18" charset="0"/>
                        </a:rPr>
                        <m:t>h</m:t>
                      </m:r>
                    </m:oMath>
                  </m:oMathPara>
                </a14:m>
                <a:endParaRPr lang="en-US" sz="2000" dirty="0"/>
              </a:p>
            </p:txBody>
          </p:sp>
        </mc:Choice>
        <mc:Fallback xmlns="">
          <p:sp>
            <p:nvSpPr>
              <p:cNvPr id="6" name="Rectangle 5">
                <a:extLst>
                  <a:ext uri="{FF2B5EF4-FFF2-40B4-BE49-F238E27FC236}">
                    <a16:creationId xmlns:a16="http://schemas.microsoft.com/office/drawing/2014/main" id="{3FF73A78-D69F-4F66-8FA7-1FE730C135D6}"/>
                  </a:ext>
                </a:extLst>
              </p:cNvPr>
              <p:cNvSpPr>
                <a:spLocks noRot="1" noChangeAspect="1" noMove="1" noResize="1" noEditPoints="1" noAdjustHandles="1" noChangeArrowheads="1" noChangeShapeType="1" noTextEdit="1"/>
              </p:cNvSpPr>
              <p:nvPr/>
            </p:nvSpPr>
            <p:spPr>
              <a:xfrm>
                <a:off x="1334914" y="3505895"/>
                <a:ext cx="6474172" cy="400110"/>
              </a:xfrm>
              <a:prstGeom prst="rect">
                <a:avLst/>
              </a:prstGeom>
              <a:blipFill>
                <a:blip r:embed="rId3"/>
                <a:stretch>
                  <a:fillRect b="-15152"/>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BE8ABE8-9633-44DF-A51C-1212B983550F}"/>
              </a:ext>
            </a:extLst>
          </p:cNvPr>
          <p:cNvSpPr/>
          <p:nvPr/>
        </p:nvSpPr>
        <p:spPr>
          <a:xfrm>
            <a:off x="-2" y="4134285"/>
            <a:ext cx="2598788" cy="400110"/>
          </a:xfrm>
          <a:prstGeom prst="rect">
            <a:avLst/>
          </a:prstGeom>
        </p:spPr>
        <p:txBody>
          <a:bodyPr wrap="none">
            <a:spAutoFit/>
          </a:bodyPr>
          <a:lstStyle/>
          <a:p>
            <a:pPr marL="342900" indent="-342900">
              <a:buFont typeface="Wingdings" panose="05000000000000000000" pitchFamily="2" charset="2"/>
              <a:buChar char="v"/>
            </a:pPr>
            <a:r>
              <a:rPr lang="en-US" sz="2000" dirty="0"/>
              <a:t>Calculate the cost:</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6A3D2CB-2BB4-4AE0-8654-006B42E403CE}"/>
                  </a:ext>
                </a:extLst>
              </p:cNvPr>
              <p:cNvSpPr/>
              <p:nvPr/>
            </p:nvSpPr>
            <p:spPr>
              <a:xfrm>
                <a:off x="2496600" y="4762675"/>
                <a:ext cx="4150801"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2000">
                          <a:latin typeface="Times New Roman" panose="02020603050405020304" pitchFamily="18" charset="0"/>
                          <a:cs typeface="Times New Roman" panose="02020603050405020304" pitchFamily="18" charset="0"/>
                        </a:rPr>
                        <m:t>Cost</m:t>
                      </m:r>
                      <m:r>
                        <a:rPr lang="en-US" sz="2000" i="0">
                          <a:latin typeface="Cambria Math" panose="02040503050406030204" pitchFamily="18" charset="0"/>
                        </a:rPr>
                        <m:t>=</m:t>
                      </m:r>
                      <m:r>
                        <m:rPr>
                          <m:nor/>
                        </m:rPr>
                        <a:rPr lang="en-US" sz="2000">
                          <a:latin typeface="Times New Roman" panose="02020603050405020304" pitchFamily="18" charset="0"/>
                          <a:cs typeface="Times New Roman" panose="02020603050405020304" pitchFamily="18" charset="0"/>
                        </a:rPr>
                        <m:t>Total</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energy</m:t>
                      </m:r>
                      <m:r>
                        <a:rPr lang="en-US" sz="2000" i="0">
                          <a:latin typeface="Cambria Math" panose="02040503050406030204" pitchFamily="18" charset="0"/>
                        </a:rPr>
                        <m:t>×</m:t>
                      </m:r>
                      <m:r>
                        <m:rPr>
                          <m:nor/>
                        </m:rPr>
                        <a:rPr lang="en-US" sz="2000">
                          <a:latin typeface="Times New Roman" panose="02020603050405020304" pitchFamily="18" charset="0"/>
                          <a:cs typeface="Times New Roman" panose="02020603050405020304" pitchFamily="18" charset="0"/>
                        </a:rPr>
                        <m:t>Cost</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per</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kW</m:t>
                      </m:r>
                      <m:r>
                        <m:rPr>
                          <m:nor/>
                        </m:rPr>
                        <a:rPr lang="en-US" sz="2000">
                          <a:latin typeface="Times New Roman" panose="02020603050405020304" pitchFamily="18" charset="0"/>
                          <a:cs typeface="Times New Roman" panose="02020603050405020304" pitchFamily="18" charset="0"/>
                        </a:rPr>
                        <m:t>⋅</m:t>
                      </m:r>
                      <m:r>
                        <m:rPr>
                          <m:nor/>
                        </m:rPr>
                        <a:rPr lang="en-US" sz="2000">
                          <a:latin typeface="Times New Roman" panose="02020603050405020304" pitchFamily="18" charset="0"/>
                          <a:cs typeface="Times New Roman" panose="02020603050405020304" pitchFamily="18" charset="0"/>
                        </a:rPr>
                        <m:t>h</m:t>
                      </m:r>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66A3D2CB-2BB4-4AE0-8654-006B42E403CE}"/>
                  </a:ext>
                </a:extLst>
              </p:cNvPr>
              <p:cNvSpPr>
                <a:spLocks noRot="1" noChangeAspect="1" noMove="1" noResize="1" noEditPoints="1" noAdjustHandles="1" noChangeArrowheads="1" noChangeShapeType="1" noTextEdit="1"/>
              </p:cNvSpPr>
              <p:nvPr/>
            </p:nvSpPr>
            <p:spPr>
              <a:xfrm>
                <a:off x="2496600" y="4762675"/>
                <a:ext cx="4150801"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204D7F6-9260-486F-B50C-092463977169}"/>
                  </a:ext>
                </a:extLst>
              </p:cNvPr>
              <p:cNvSpPr/>
              <p:nvPr/>
            </p:nvSpPr>
            <p:spPr>
              <a:xfrm>
                <a:off x="1684623" y="5391065"/>
                <a:ext cx="5774755"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2000">
                          <a:latin typeface="Times New Roman" panose="02020603050405020304" pitchFamily="18" charset="0"/>
                          <a:cs typeface="Times New Roman" panose="02020603050405020304" pitchFamily="18" charset="0"/>
                        </a:rPr>
                        <m:t>Cost</m:t>
                      </m:r>
                      <m:r>
                        <a:rPr lang="en-US" sz="2000" i="0">
                          <a:solidFill>
                            <a:prstClr val="black"/>
                          </a:solidFill>
                          <a:latin typeface="Cambria Math" panose="02040503050406030204" pitchFamily="18" charset="0"/>
                        </a:rPr>
                        <m:t>=12,000 </m:t>
                      </m:r>
                      <m:r>
                        <m:rPr>
                          <m:nor/>
                        </m:rPr>
                        <a:rPr lang="en-US" sz="2000">
                          <a:solidFill>
                            <a:prstClr val="black"/>
                          </a:solidFill>
                          <a:latin typeface="Cambria Math" panose="02040503050406030204" pitchFamily="18" charset="0"/>
                        </a:rPr>
                        <m:t>kW</m:t>
                      </m:r>
                      <m:r>
                        <m:rPr>
                          <m:nor/>
                        </m:rPr>
                        <a:rPr lang="en-US" sz="2000">
                          <a:solidFill>
                            <a:prstClr val="black"/>
                          </a:solidFill>
                          <a:latin typeface="Cambria Math" panose="02040503050406030204" pitchFamily="18" charset="0"/>
                        </a:rPr>
                        <m:t>⋅</m:t>
                      </m:r>
                      <m:r>
                        <m:rPr>
                          <m:nor/>
                        </m:rPr>
                        <a:rPr lang="en-US" sz="2000">
                          <a:solidFill>
                            <a:prstClr val="black"/>
                          </a:solidFill>
                          <a:latin typeface="Cambria Math" panose="02040503050406030204" pitchFamily="18" charset="0"/>
                        </a:rPr>
                        <m:t>h</m:t>
                      </m:r>
                      <m:r>
                        <a:rPr lang="en-US" sz="2000" i="0">
                          <a:solidFill>
                            <a:prstClr val="black"/>
                          </a:solidFill>
                          <a:latin typeface="Cambria Math" panose="02040503050406030204" pitchFamily="18" charset="0"/>
                        </a:rPr>
                        <m:t>×0.5 </m:t>
                      </m:r>
                      <m:r>
                        <m:rPr>
                          <m:nor/>
                        </m:rPr>
                        <a:rPr lang="en-US" sz="2000">
                          <a:solidFill>
                            <a:prstClr val="black"/>
                          </a:solidFill>
                          <a:latin typeface="Cambria Math" panose="02040503050406030204" pitchFamily="18" charset="0"/>
                        </a:rPr>
                        <m:t>RMB</m:t>
                      </m:r>
                      <m:r>
                        <m:rPr>
                          <m:nor/>
                        </m:rPr>
                        <a:rPr lang="en-US" sz="2000">
                          <a:solidFill>
                            <a:prstClr val="black"/>
                          </a:solidFill>
                          <a:latin typeface="Cambria Math" panose="02040503050406030204" pitchFamily="18" charset="0"/>
                        </a:rPr>
                        <m:t>/</m:t>
                      </m:r>
                      <m:r>
                        <m:rPr>
                          <m:nor/>
                        </m:rPr>
                        <a:rPr lang="en-US" sz="2000">
                          <a:solidFill>
                            <a:prstClr val="black"/>
                          </a:solidFill>
                          <a:latin typeface="Cambria Math" panose="02040503050406030204" pitchFamily="18" charset="0"/>
                        </a:rPr>
                        <m:t>kW</m:t>
                      </m:r>
                      <m:r>
                        <m:rPr>
                          <m:nor/>
                        </m:rPr>
                        <a:rPr lang="en-US" sz="2000">
                          <a:solidFill>
                            <a:prstClr val="black"/>
                          </a:solidFill>
                          <a:latin typeface="Cambria Math" panose="02040503050406030204" pitchFamily="18" charset="0"/>
                        </a:rPr>
                        <m:t>⋅</m:t>
                      </m:r>
                      <m:r>
                        <m:rPr>
                          <m:nor/>
                        </m:rPr>
                        <a:rPr lang="en-US" sz="2000">
                          <a:solidFill>
                            <a:prstClr val="black"/>
                          </a:solidFill>
                          <a:latin typeface="Cambria Math" panose="02040503050406030204" pitchFamily="18" charset="0"/>
                        </a:rPr>
                        <m:t>h</m:t>
                      </m:r>
                      <m:r>
                        <a:rPr lang="en-US" sz="2000" i="0">
                          <a:solidFill>
                            <a:prstClr val="black"/>
                          </a:solidFill>
                          <a:latin typeface="Cambria Math" panose="02040503050406030204" pitchFamily="18" charset="0"/>
                        </a:rPr>
                        <m:t>=6,000 </m:t>
                      </m:r>
                      <m:r>
                        <m:rPr>
                          <m:nor/>
                        </m:rPr>
                        <a:rPr lang="en-US" sz="2000">
                          <a:solidFill>
                            <a:prstClr val="black"/>
                          </a:solidFill>
                          <a:latin typeface="Cambria Math" panose="02040503050406030204" pitchFamily="18" charset="0"/>
                        </a:rPr>
                        <m:t>RMB</m:t>
                      </m:r>
                    </m:oMath>
                  </m:oMathPara>
                </a14:m>
                <a:endParaRPr lang="en-US" sz="2000" dirty="0"/>
              </a:p>
            </p:txBody>
          </p:sp>
        </mc:Choice>
        <mc:Fallback xmlns="">
          <p:sp>
            <p:nvSpPr>
              <p:cNvPr id="10" name="Rectangle 9">
                <a:extLst>
                  <a:ext uri="{FF2B5EF4-FFF2-40B4-BE49-F238E27FC236}">
                    <a16:creationId xmlns:a16="http://schemas.microsoft.com/office/drawing/2014/main" id="{F204D7F6-9260-486F-B50C-092463977169}"/>
                  </a:ext>
                </a:extLst>
              </p:cNvPr>
              <p:cNvSpPr>
                <a:spLocks noRot="1" noChangeAspect="1" noMove="1" noResize="1" noEditPoints="1" noAdjustHandles="1" noChangeArrowheads="1" noChangeShapeType="1" noTextEdit="1"/>
              </p:cNvSpPr>
              <p:nvPr/>
            </p:nvSpPr>
            <p:spPr>
              <a:xfrm>
                <a:off x="1684623" y="5391065"/>
                <a:ext cx="5774755" cy="400110"/>
              </a:xfrm>
              <a:prstGeom prst="rect">
                <a:avLst/>
              </a:prstGeom>
              <a:blipFill>
                <a:blip r:embed="rId5"/>
                <a:stretch>
                  <a:fillRect b="-15152"/>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6AF1A15C-BA8D-455A-9DC8-B5D240E0F39D}"/>
              </a:ext>
            </a:extLst>
          </p:cNvPr>
          <p:cNvSpPr/>
          <p:nvPr/>
        </p:nvSpPr>
        <p:spPr>
          <a:xfrm>
            <a:off x="-2" y="6019452"/>
            <a:ext cx="8981946"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So, the cost of running the air conditioner for the month is </a:t>
            </a:r>
            <a:r>
              <a:rPr lang="en-US" sz="2400" b="1" dirty="0">
                <a:latin typeface="Times New Roman" panose="02020603050405020304" pitchFamily="18" charset="0"/>
                <a:ea typeface="Aptos"/>
                <a:cs typeface="Times New Roman" panose="02020603050405020304" pitchFamily="18" charset="0"/>
              </a:rPr>
              <a:t>6,000 RMB</a:t>
            </a:r>
            <a:r>
              <a:rPr lang="en-US" sz="2400" dirty="0">
                <a:latin typeface="Times New Roman" panose="02020603050405020304" pitchFamily="18" charset="0"/>
                <a:ea typeface="Aptos"/>
                <a:cs typeface="Times New Roman" panose="02020603050405020304" pitchFamily="18" charset="0"/>
              </a:rPr>
              <a:t>.</a:t>
            </a:r>
          </a:p>
        </p:txBody>
      </p:sp>
    </p:spTree>
    <p:extLst>
      <p:ext uri="{BB962C8B-B14F-4D97-AF65-F5344CB8AC3E}">
        <p14:creationId xmlns:p14="http://schemas.microsoft.com/office/powerpoint/2010/main" val="30498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a:t>
            </a:r>
          </a:p>
        </p:txBody>
      </p:sp>
      <p:sp>
        <p:nvSpPr>
          <p:cNvPr id="2" name="Rectangle 1">
            <a:extLst>
              <a:ext uri="{FF2B5EF4-FFF2-40B4-BE49-F238E27FC236}">
                <a16:creationId xmlns:a16="http://schemas.microsoft.com/office/drawing/2014/main" id="{ECDC2C63-339D-4ED9-BED3-AC2E2E9FD9BB}"/>
              </a:ext>
            </a:extLst>
          </p:cNvPr>
          <p:cNvSpPr/>
          <p:nvPr/>
        </p:nvSpPr>
        <p:spPr>
          <a:xfrm>
            <a:off x="0" y="826497"/>
            <a:ext cx="8885583" cy="2246769"/>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An 1800 W toaster, a 1400 W electric frying pan, and a 75 W lamp are plugged into the same outlet in a 15 A, 120 V circuit. The three devices are in parallel when plugged into the same socket. </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What current is drawn by each device? </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Will this combination blow the 15 A fuse?</a:t>
            </a:r>
          </a:p>
        </p:txBody>
      </p:sp>
    </p:spTree>
    <p:extLst>
      <p:ext uri="{BB962C8B-B14F-4D97-AF65-F5344CB8AC3E}">
        <p14:creationId xmlns:p14="http://schemas.microsoft.com/office/powerpoint/2010/main" val="291291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2" y="733549"/>
            <a:ext cx="6417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What current is drawn by each device?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4" name="Rectangle 3">
            <a:extLst>
              <a:ext uri="{FF2B5EF4-FFF2-40B4-BE49-F238E27FC236}">
                <a16:creationId xmlns:a16="http://schemas.microsoft.com/office/drawing/2014/main" id="{6A007EC3-0F99-4A31-9A4B-14CD95FB0341}"/>
              </a:ext>
            </a:extLst>
          </p:cNvPr>
          <p:cNvSpPr/>
          <p:nvPr/>
        </p:nvSpPr>
        <p:spPr>
          <a:xfrm>
            <a:off x="211032" y="1302256"/>
            <a:ext cx="7952764"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current drawn by an electrical device can be calculated using the formula:</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C17FC2A-C59F-4C82-A28F-1E528B58BA63}"/>
                  </a:ext>
                </a:extLst>
              </p:cNvPr>
              <p:cNvSpPr/>
              <p:nvPr/>
            </p:nvSpPr>
            <p:spPr>
              <a:xfrm>
                <a:off x="4143806" y="1656363"/>
                <a:ext cx="856388"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𝐼</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𝑃</m:t>
                          </m:r>
                        </m:num>
                        <m:den>
                          <m:r>
                            <a:rPr lang="en-US" sz="2000" i="1">
                              <a:latin typeface="Cambria Math" panose="02040503050406030204" pitchFamily="18" charset="0"/>
                            </a:rPr>
                            <m:t>𝑉</m:t>
                          </m:r>
                        </m:den>
                      </m:f>
                    </m:oMath>
                  </m:oMathPara>
                </a14:m>
                <a:endParaRPr lang="en-US" sz="2000" dirty="0"/>
              </a:p>
            </p:txBody>
          </p:sp>
        </mc:Choice>
        <mc:Fallback xmlns="">
          <p:sp>
            <p:nvSpPr>
              <p:cNvPr id="5" name="Rectangle 4">
                <a:extLst>
                  <a:ext uri="{FF2B5EF4-FFF2-40B4-BE49-F238E27FC236}">
                    <a16:creationId xmlns:a16="http://schemas.microsoft.com/office/drawing/2014/main" id="{7C17FC2A-C59F-4C82-A28F-1E528B58BA63}"/>
                  </a:ext>
                </a:extLst>
              </p:cNvPr>
              <p:cNvSpPr>
                <a:spLocks noRot="1" noChangeAspect="1" noMove="1" noResize="1" noEditPoints="1" noAdjustHandles="1" noChangeArrowheads="1" noChangeShapeType="1" noTextEdit="1"/>
              </p:cNvSpPr>
              <p:nvPr/>
            </p:nvSpPr>
            <p:spPr>
              <a:xfrm>
                <a:off x="4143806" y="1656363"/>
                <a:ext cx="856388" cy="66851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2EC14AF-D0C3-468C-A48D-B545CD16FB86}"/>
                  </a:ext>
                </a:extLst>
              </p:cNvPr>
              <p:cNvSpPr/>
              <p:nvPr/>
            </p:nvSpPr>
            <p:spPr>
              <a:xfrm>
                <a:off x="211032" y="2248013"/>
                <a:ext cx="6531724"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Given that the voltage for all devices is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𝑉</m:t>
                    </m:r>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120 </m:t>
                    </m:r>
                  </m:oMath>
                </a14:m>
                <a:r>
                  <a:rPr lang="en-US" sz="2400" dirty="0">
                    <a:latin typeface="Times New Roman" panose="02020603050405020304" pitchFamily="18" charset="0"/>
                    <a:ea typeface="Aptos"/>
                    <a:cs typeface="Times New Roman" panose="02020603050405020304" pitchFamily="18" charset="0"/>
                  </a:rPr>
                  <a:t>V:</a:t>
                </a:r>
              </a:p>
            </p:txBody>
          </p:sp>
        </mc:Choice>
        <mc:Fallback xmlns="">
          <p:sp>
            <p:nvSpPr>
              <p:cNvPr id="11" name="Rectangle 10">
                <a:extLst>
                  <a:ext uri="{FF2B5EF4-FFF2-40B4-BE49-F238E27FC236}">
                    <a16:creationId xmlns:a16="http://schemas.microsoft.com/office/drawing/2014/main" id="{82EC14AF-D0C3-468C-A48D-B545CD16FB86}"/>
                  </a:ext>
                </a:extLst>
              </p:cNvPr>
              <p:cNvSpPr>
                <a:spLocks noRot="1" noChangeAspect="1" noMove="1" noResize="1" noEditPoints="1" noAdjustHandles="1" noChangeArrowheads="1" noChangeShapeType="1" noTextEdit="1"/>
              </p:cNvSpPr>
              <p:nvPr/>
            </p:nvSpPr>
            <p:spPr>
              <a:xfrm>
                <a:off x="211032" y="2248013"/>
                <a:ext cx="6531724" cy="461665"/>
              </a:xfrm>
              <a:prstGeom prst="rect">
                <a:avLst/>
              </a:prstGeom>
              <a:blipFill>
                <a:blip r:embed="rId3"/>
                <a:stretch>
                  <a:fillRect l="-1494" t="-10526" r="-467" b="-28947"/>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89075FEE-BE84-45AD-A9D5-392A4C8D5469}"/>
              </a:ext>
            </a:extLst>
          </p:cNvPr>
          <p:cNvSpPr/>
          <p:nvPr/>
        </p:nvSpPr>
        <p:spPr>
          <a:xfrm>
            <a:off x="211032" y="2824438"/>
            <a:ext cx="4134465" cy="461665"/>
          </a:xfrm>
          <a:prstGeom prst="rect">
            <a:avLst/>
          </a:prstGeom>
        </p:spPr>
        <p:txBody>
          <a:bodyPr wrap="none">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Current drawn by the toaster:</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81FBFA9-0C89-4243-9A9C-49D14C1907C8}"/>
                  </a:ext>
                </a:extLst>
              </p:cNvPr>
              <p:cNvSpPr/>
              <p:nvPr/>
            </p:nvSpPr>
            <p:spPr>
              <a:xfrm>
                <a:off x="2362165" y="3400863"/>
                <a:ext cx="4419671"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I</m:t>
                          </m:r>
                        </m:e>
                        <m:sub>
                          <m:r>
                            <m:rPr>
                              <m:nor/>
                            </m:rPr>
                            <a:rPr lang="en-US" sz="2000">
                              <a:latin typeface="Cambria Math" panose="02040503050406030204" pitchFamily="18" charset="0"/>
                            </a:rPr>
                            <m:t>toaster</m:t>
                          </m:r>
                        </m:sub>
                      </m:sSub>
                      <m:r>
                        <a:rPr lang="en-US" sz="2000" i="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P</m:t>
                              </m:r>
                            </m:e>
                            <m:sub>
                              <m:r>
                                <m:rPr>
                                  <m:nor/>
                                </m:rPr>
                                <a:rPr lang="en-US" sz="2000">
                                  <a:latin typeface="Cambria Math" panose="02040503050406030204" pitchFamily="18" charset="0"/>
                                </a:rPr>
                                <m:t>toaster</m:t>
                              </m:r>
                            </m:sub>
                          </m:sSub>
                        </m:num>
                        <m:den>
                          <m:r>
                            <m:rPr>
                              <m:sty m:val="p"/>
                            </m:rPr>
                            <a:rPr lang="en-US" sz="2000" i="0">
                              <a:latin typeface="Cambria Math" panose="02040503050406030204" pitchFamily="18" charset="0"/>
                            </a:rPr>
                            <m:t>V</m:t>
                          </m:r>
                        </m:den>
                      </m:f>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1800 </m:t>
                          </m:r>
                          <m:r>
                            <m:rPr>
                              <m:nor/>
                            </m:rPr>
                            <a:rPr lang="en-US" sz="2000">
                              <a:latin typeface="Cambria Math" panose="02040503050406030204" pitchFamily="18" charset="0"/>
                            </a:rPr>
                            <m:t>W</m:t>
                          </m:r>
                        </m:num>
                        <m:den>
                          <m:r>
                            <a:rPr lang="en-US" sz="2000" i="0">
                              <a:latin typeface="Cambria Math" panose="02040503050406030204" pitchFamily="18" charset="0"/>
                            </a:rPr>
                            <m:t>120 </m:t>
                          </m:r>
                          <m:r>
                            <m:rPr>
                              <m:nor/>
                            </m:rPr>
                            <a:rPr lang="en-US" sz="2000">
                              <a:latin typeface="Cambria Math" panose="02040503050406030204" pitchFamily="18" charset="0"/>
                            </a:rPr>
                            <m:t>V</m:t>
                          </m:r>
                        </m:den>
                      </m:f>
                      <m:r>
                        <a:rPr lang="en-US" sz="2000" i="0">
                          <a:latin typeface="Cambria Math" panose="02040503050406030204" pitchFamily="18" charset="0"/>
                        </a:rPr>
                        <m:t>=15 </m:t>
                      </m:r>
                      <m:r>
                        <m:rPr>
                          <m:nor/>
                        </m:rPr>
                        <a:rPr lang="en-US" sz="2000">
                          <a:latin typeface="Cambria Math" panose="02040503050406030204" pitchFamily="18" charset="0"/>
                        </a:rPr>
                        <m:t>A</m:t>
                      </m:r>
                    </m:oMath>
                  </m:oMathPara>
                </a14:m>
                <a:endParaRPr lang="en-US" sz="2000" dirty="0"/>
              </a:p>
            </p:txBody>
          </p:sp>
        </mc:Choice>
        <mc:Fallback xmlns="">
          <p:sp>
            <p:nvSpPr>
              <p:cNvPr id="13" name="Rectangle 12">
                <a:extLst>
                  <a:ext uri="{FF2B5EF4-FFF2-40B4-BE49-F238E27FC236}">
                    <a16:creationId xmlns:a16="http://schemas.microsoft.com/office/drawing/2014/main" id="{181FBFA9-0C89-4243-9A9C-49D14C1907C8}"/>
                  </a:ext>
                </a:extLst>
              </p:cNvPr>
              <p:cNvSpPr>
                <a:spLocks noRot="1" noChangeAspect="1" noMove="1" noResize="1" noEditPoints="1" noAdjustHandles="1" noChangeArrowheads="1" noChangeShapeType="1" noTextEdit="1"/>
              </p:cNvSpPr>
              <p:nvPr/>
            </p:nvSpPr>
            <p:spPr>
              <a:xfrm>
                <a:off x="2362165" y="3400863"/>
                <a:ext cx="4419671" cy="670568"/>
              </a:xfrm>
              <a:prstGeom prst="rect">
                <a:avLst/>
              </a:prstGeom>
              <a:blipFill>
                <a:blip r:embed="rId4"/>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A49937DE-3AA2-44ED-A25E-5D56050F5B45}"/>
              </a:ext>
            </a:extLst>
          </p:cNvPr>
          <p:cNvSpPr/>
          <p:nvPr/>
        </p:nvSpPr>
        <p:spPr>
          <a:xfrm>
            <a:off x="211032" y="4186191"/>
            <a:ext cx="5255703" cy="400110"/>
          </a:xfrm>
          <a:prstGeom prst="rect">
            <a:avLst/>
          </a:prstGeom>
        </p:spPr>
        <p:txBody>
          <a:bodyPr wrap="square">
            <a:spAutoFit/>
          </a:bodyPr>
          <a:lstStyle/>
          <a:p>
            <a:pPr marL="342900" indent="-342900">
              <a:buFont typeface="Wingdings" panose="05000000000000000000" pitchFamily="2" charset="2"/>
              <a:buChar char="v"/>
            </a:pPr>
            <a:r>
              <a:rPr lang="en-US" sz="2000" dirty="0"/>
              <a:t>Current drawn by the electric frying pan:</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84C6A40A-9A4E-4D41-88E1-72D6A7A7FB97}"/>
                  </a:ext>
                </a:extLst>
              </p:cNvPr>
              <p:cNvSpPr/>
              <p:nvPr/>
            </p:nvSpPr>
            <p:spPr>
              <a:xfrm>
                <a:off x="1843481" y="4701061"/>
                <a:ext cx="5457039" cy="7293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I</m:t>
                          </m:r>
                        </m:e>
                        <m:sub>
                          <m:r>
                            <m:rPr>
                              <m:nor/>
                            </m:rPr>
                            <a:rPr lang="en-GB" sz="2000" b="0" i="0" smtClean="0">
                              <a:latin typeface="Cambria Math" panose="02040503050406030204" pitchFamily="18" charset="0"/>
                            </a:rPr>
                            <m:t>f</m:t>
                          </m:r>
                          <m:r>
                            <m:rPr>
                              <m:nor/>
                            </m:rPr>
                            <a:rPr lang="en-US" sz="2000">
                              <a:latin typeface="Cambria Math" panose="02040503050406030204" pitchFamily="18" charset="0"/>
                            </a:rPr>
                            <m:t>rying</m:t>
                          </m:r>
                          <m:r>
                            <m:rPr>
                              <m:nor/>
                            </m:rPr>
                            <a:rPr lang="en-US" sz="2000">
                              <a:latin typeface="Cambria Math" panose="02040503050406030204" pitchFamily="18" charset="0"/>
                            </a:rPr>
                            <m:t> </m:t>
                          </m:r>
                          <m:r>
                            <m:rPr>
                              <m:nor/>
                            </m:rPr>
                            <a:rPr lang="en-US" sz="2000">
                              <a:latin typeface="Cambria Math" panose="02040503050406030204" pitchFamily="18" charset="0"/>
                            </a:rPr>
                            <m:t>pan</m:t>
                          </m:r>
                        </m:sub>
                      </m:sSub>
                      <m:r>
                        <a:rPr lang="en-US" sz="2000" i="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P</m:t>
                              </m:r>
                            </m:e>
                            <m:sub>
                              <m:r>
                                <m:rPr>
                                  <m:nor/>
                                </m:rPr>
                                <a:rPr lang="en-US" sz="2000">
                                  <a:latin typeface="Cambria Math" panose="02040503050406030204" pitchFamily="18" charset="0"/>
                                </a:rPr>
                                <m:t>frying</m:t>
                              </m:r>
                              <m:r>
                                <m:rPr>
                                  <m:nor/>
                                </m:rPr>
                                <a:rPr lang="en-US" sz="2000">
                                  <a:latin typeface="Cambria Math" panose="02040503050406030204" pitchFamily="18" charset="0"/>
                                </a:rPr>
                                <m:t> </m:t>
                              </m:r>
                              <m:r>
                                <m:rPr>
                                  <m:nor/>
                                </m:rPr>
                                <a:rPr lang="en-US" sz="2000">
                                  <a:latin typeface="Cambria Math" panose="02040503050406030204" pitchFamily="18" charset="0"/>
                                </a:rPr>
                                <m:t>pan</m:t>
                              </m:r>
                            </m:sub>
                          </m:sSub>
                        </m:num>
                        <m:den>
                          <m:r>
                            <m:rPr>
                              <m:sty m:val="p"/>
                            </m:rPr>
                            <a:rPr lang="en-US" sz="2000" i="0">
                              <a:latin typeface="Cambria Math" panose="02040503050406030204" pitchFamily="18" charset="0"/>
                            </a:rPr>
                            <m:t>V</m:t>
                          </m:r>
                        </m:den>
                      </m:f>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1400 </m:t>
                          </m:r>
                          <m:r>
                            <m:rPr>
                              <m:nor/>
                            </m:rPr>
                            <a:rPr lang="en-US" sz="2000">
                              <a:latin typeface="Cambria Math" panose="02040503050406030204" pitchFamily="18" charset="0"/>
                            </a:rPr>
                            <m:t>W</m:t>
                          </m:r>
                        </m:num>
                        <m:den>
                          <m:r>
                            <a:rPr lang="en-US" sz="2000" i="0">
                              <a:latin typeface="Cambria Math" panose="02040503050406030204" pitchFamily="18" charset="0"/>
                            </a:rPr>
                            <m:t>120 </m:t>
                          </m:r>
                          <m:r>
                            <m:rPr>
                              <m:nor/>
                            </m:rPr>
                            <a:rPr lang="en-US" sz="2000">
                              <a:latin typeface="Cambria Math" panose="02040503050406030204" pitchFamily="18" charset="0"/>
                            </a:rPr>
                            <m:t>V</m:t>
                          </m:r>
                        </m:den>
                      </m:f>
                      <m:r>
                        <a:rPr lang="en-US" sz="2000" i="0">
                          <a:latin typeface="Cambria Math" panose="02040503050406030204" pitchFamily="18" charset="0"/>
                        </a:rPr>
                        <m:t>=11.67 </m:t>
                      </m:r>
                      <m:r>
                        <m:rPr>
                          <m:nor/>
                        </m:rPr>
                        <a:rPr lang="en-US" sz="2000">
                          <a:latin typeface="Cambria Math" panose="02040503050406030204" pitchFamily="18" charset="0"/>
                        </a:rPr>
                        <m:t>A</m:t>
                      </m:r>
                    </m:oMath>
                  </m:oMathPara>
                </a14:m>
                <a:endParaRPr lang="en-US" sz="2000" dirty="0"/>
              </a:p>
            </p:txBody>
          </p:sp>
        </mc:Choice>
        <mc:Fallback xmlns="">
          <p:sp>
            <p:nvSpPr>
              <p:cNvPr id="15" name="Rectangle 14">
                <a:extLst>
                  <a:ext uri="{FF2B5EF4-FFF2-40B4-BE49-F238E27FC236}">
                    <a16:creationId xmlns:a16="http://schemas.microsoft.com/office/drawing/2014/main" id="{84C6A40A-9A4E-4D41-88E1-72D6A7A7FB97}"/>
                  </a:ext>
                </a:extLst>
              </p:cNvPr>
              <p:cNvSpPr>
                <a:spLocks noRot="1" noChangeAspect="1" noMove="1" noResize="1" noEditPoints="1" noAdjustHandles="1" noChangeArrowheads="1" noChangeShapeType="1" noTextEdit="1"/>
              </p:cNvSpPr>
              <p:nvPr/>
            </p:nvSpPr>
            <p:spPr>
              <a:xfrm>
                <a:off x="1843481" y="4701061"/>
                <a:ext cx="5457039" cy="729367"/>
              </a:xfrm>
              <a:prstGeom prst="rect">
                <a:avLst/>
              </a:prstGeom>
              <a:blipFill>
                <a:blip r:embed="rId5"/>
                <a:stretch>
                  <a:fillRect b="-17241"/>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333DC7CB-43DF-429A-9DE5-D3C144575784}"/>
              </a:ext>
            </a:extLst>
          </p:cNvPr>
          <p:cNvSpPr/>
          <p:nvPr/>
        </p:nvSpPr>
        <p:spPr>
          <a:xfrm>
            <a:off x="211032" y="5545188"/>
            <a:ext cx="3680816" cy="400110"/>
          </a:xfrm>
          <a:prstGeom prst="rect">
            <a:avLst/>
          </a:prstGeom>
        </p:spPr>
        <p:txBody>
          <a:bodyPr wrap="none">
            <a:spAutoFit/>
          </a:bodyPr>
          <a:lstStyle/>
          <a:p>
            <a:pPr marL="342900" indent="-342900">
              <a:buFont typeface="Wingdings" panose="05000000000000000000" pitchFamily="2" charset="2"/>
              <a:buChar char="v"/>
            </a:pPr>
            <a:r>
              <a:rPr lang="en-US" sz="2000" dirty="0"/>
              <a:t>Current drawn by the lamp:</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4BBF9809-C514-4918-8B98-1CDC72234B08}"/>
                  </a:ext>
                </a:extLst>
              </p:cNvPr>
              <p:cNvSpPr/>
              <p:nvPr/>
            </p:nvSpPr>
            <p:spPr>
              <a:xfrm>
                <a:off x="2726046" y="6060060"/>
                <a:ext cx="3691908" cy="662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I</m:t>
                          </m:r>
                        </m:e>
                        <m:sub>
                          <m:r>
                            <m:rPr>
                              <m:nor/>
                            </m:rPr>
                            <a:rPr lang="en-US">
                              <a:latin typeface="Cambria Math" panose="02040503050406030204" pitchFamily="18" charset="0"/>
                            </a:rPr>
                            <m:t>lamp</m:t>
                          </m:r>
                        </m:sub>
                      </m:sSub>
                      <m:r>
                        <a:rPr lang="en-US" i="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n-US" i="0">
                                  <a:latin typeface="Cambria Math" panose="02040503050406030204" pitchFamily="18" charset="0"/>
                                </a:rPr>
                                <m:t>P</m:t>
                              </m:r>
                            </m:e>
                            <m:sub>
                              <m:r>
                                <m:rPr>
                                  <m:nor/>
                                </m:rPr>
                                <a:rPr lang="en-US">
                                  <a:latin typeface="Cambria Math" panose="02040503050406030204" pitchFamily="18" charset="0"/>
                                </a:rPr>
                                <m:t>lamp</m:t>
                              </m:r>
                            </m:sub>
                          </m:sSub>
                        </m:num>
                        <m:den>
                          <m:r>
                            <m:rPr>
                              <m:sty m:val="p"/>
                            </m:rPr>
                            <a:rPr lang="en-US" i="0">
                              <a:latin typeface="Cambria Math" panose="02040503050406030204" pitchFamily="18" charset="0"/>
                            </a:rPr>
                            <m:t>V</m:t>
                          </m:r>
                        </m:den>
                      </m:f>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75 </m:t>
                          </m:r>
                          <m:r>
                            <m:rPr>
                              <m:nor/>
                            </m:rPr>
                            <a:rPr lang="en-US">
                              <a:latin typeface="Cambria Math" panose="02040503050406030204" pitchFamily="18" charset="0"/>
                            </a:rPr>
                            <m:t>W</m:t>
                          </m:r>
                        </m:num>
                        <m:den>
                          <m:r>
                            <a:rPr lang="en-US" i="0">
                              <a:latin typeface="Cambria Math" panose="02040503050406030204" pitchFamily="18" charset="0"/>
                            </a:rPr>
                            <m:t>120 </m:t>
                          </m:r>
                          <m:r>
                            <m:rPr>
                              <m:nor/>
                            </m:rPr>
                            <a:rPr lang="en-US">
                              <a:latin typeface="Cambria Math" panose="02040503050406030204" pitchFamily="18" charset="0"/>
                            </a:rPr>
                            <m:t>V</m:t>
                          </m:r>
                        </m:den>
                      </m:f>
                      <m:r>
                        <a:rPr lang="en-US" i="0">
                          <a:latin typeface="Cambria Math" panose="02040503050406030204" pitchFamily="18" charset="0"/>
                        </a:rPr>
                        <m:t>=0.625 </m:t>
                      </m:r>
                      <m:r>
                        <m:rPr>
                          <m:nor/>
                        </m:rPr>
                        <a:rPr lang="en-US">
                          <a:latin typeface="Cambria Math" panose="02040503050406030204" pitchFamily="18" charset="0"/>
                        </a:rPr>
                        <m:t>A</m:t>
                      </m:r>
                    </m:oMath>
                  </m:oMathPara>
                </a14:m>
                <a:endParaRPr lang="en-US" dirty="0"/>
              </a:p>
            </p:txBody>
          </p:sp>
        </mc:Choice>
        <mc:Fallback xmlns="">
          <p:sp>
            <p:nvSpPr>
              <p:cNvPr id="18" name="Rectangle 17">
                <a:extLst>
                  <a:ext uri="{FF2B5EF4-FFF2-40B4-BE49-F238E27FC236}">
                    <a16:creationId xmlns:a16="http://schemas.microsoft.com/office/drawing/2014/main" id="{4BBF9809-C514-4918-8B98-1CDC72234B08}"/>
                  </a:ext>
                </a:extLst>
              </p:cNvPr>
              <p:cNvSpPr>
                <a:spLocks noRot="1" noChangeAspect="1" noMove="1" noResize="1" noEditPoints="1" noAdjustHandles="1" noChangeArrowheads="1" noChangeShapeType="1" noTextEdit="1"/>
              </p:cNvSpPr>
              <p:nvPr/>
            </p:nvSpPr>
            <p:spPr>
              <a:xfrm>
                <a:off x="2726046" y="6060060"/>
                <a:ext cx="3691908" cy="66293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650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2" y="733549"/>
            <a:ext cx="6065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Will this combination blow the 15 A fuse?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2" name="Rectangle 1">
            <a:extLst>
              <a:ext uri="{FF2B5EF4-FFF2-40B4-BE49-F238E27FC236}">
                <a16:creationId xmlns:a16="http://schemas.microsoft.com/office/drawing/2014/main" id="{CA5B4AAF-A145-4434-81A5-1B96DAD655F9}"/>
              </a:ext>
            </a:extLst>
          </p:cNvPr>
          <p:cNvSpPr/>
          <p:nvPr/>
        </p:nvSpPr>
        <p:spPr>
          <a:xfrm>
            <a:off x="159390" y="1308919"/>
            <a:ext cx="8196046" cy="1200329"/>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To determine if the fuse will blow, we need to calculate the total current drawn by all three devices when plugged into the same outlet.</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9D0AC95-9B2B-4BE4-AE7F-3667A65CCD2B}"/>
                  </a:ext>
                </a:extLst>
              </p:cNvPr>
              <p:cNvSpPr/>
              <p:nvPr/>
            </p:nvSpPr>
            <p:spPr>
              <a:xfrm>
                <a:off x="159390" y="2731892"/>
                <a:ext cx="8196046"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Since the devices are in parallel, the total current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𝐼</m:t>
                        </m:r>
                      </m:e>
                      <m:sub>
                        <m:r>
                          <m:rPr>
                            <m:sty m:val="p"/>
                          </m:rPr>
                          <a:rPr lang="en-US" sz="2400">
                            <a:latin typeface="Cambria Math" panose="02040503050406030204" pitchFamily="18" charset="0"/>
                            <a:ea typeface="Aptos"/>
                            <a:cs typeface="Times New Roman" panose="02020603050405020304" pitchFamily="18" charset="0"/>
                          </a:rPr>
                          <m:t>total</m:t>
                        </m:r>
                      </m:sub>
                    </m:sSub>
                  </m:oMath>
                </a14:m>
                <a:r>
                  <a:rPr lang="en-US" sz="2400" dirty="0">
                    <a:latin typeface="Times New Roman" panose="02020603050405020304" pitchFamily="18" charset="0"/>
                    <a:ea typeface="Aptos"/>
                    <a:cs typeface="Times New Roman" panose="02020603050405020304" pitchFamily="18" charset="0"/>
                  </a:rPr>
                  <a:t> is the sum of the currents drawn by each device:</a:t>
                </a:r>
              </a:p>
            </p:txBody>
          </p:sp>
        </mc:Choice>
        <mc:Fallback xmlns="">
          <p:sp>
            <p:nvSpPr>
              <p:cNvPr id="6" name="Rectangle 5">
                <a:extLst>
                  <a:ext uri="{FF2B5EF4-FFF2-40B4-BE49-F238E27FC236}">
                    <a16:creationId xmlns:a16="http://schemas.microsoft.com/office/drawing/2014/main" id="{39D0AC95-9B2B-4BE4-AE7F-3667A65CCD2B}"/>
                  </a:ext>
                </a:extLst>
              </p:cNvPr>
              <p:cNvSpPr>
                <a:spLocks noRot="1" noChangeAspect="1" noMove="1" noResize="1" noEditPoints="1" noAdjustHandles="1" noChangeArrowheads="1" noChangeShapeType="1" noTextEdit="1"/>
              </p:cNvSpPr>
              <p:nvPr/>
            </p:nvSpPr>
            <p:spPr>
              <a:xfrm>
                <a:off x="159390" y="2731892"/>
                <a:ext cx="8196046" cy="830997"/>
              </a:xfrm>
              <a:prstGeom prst="rect">
                <a:avLst/>
              </a:prstGeom>
              <a:blipFill>
                <a:blip r:embed="rId2"/>
                <a:stretch>
                  <a:fillRect l="-1115" t="-5882" r="-1115"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0437F01-57F0-4230-8F27-076D17A5ACA2}"/>
                  </a:ext>
                </a:extLst>
              </p:cNvPr>
              <p:cNvSpPr/>
              <p:nvPr/>
            </p:nvSpPr>
            <p:spPr>
              <a:xfrm>
                <a:off x="2283810" y="3785533"/>
                <a:ext cx="4576381" cy="4766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I</m:t>
                          </m:r>
                        </m:e>
                        <m:sub>
                          <m:r>
                            <m:rPr>
                              <m:nor/>
                            </m:rPr>
                            <a:rPr lang="en-US" sz="2000">
                              <a:latin typeface="Cambria Math" panose="02040503050406030204" pitchFamily="18" charset="0"/>
                            </a:rPr>
                            <m:t>total</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I</m:t>
                          </m:r>
                        </m:e>
                        <m:sub>
                          <m:r>
                            <m:rPr>
                              <m:nor/>
                            </m:rPr>
                            <a:rPr lang="en-US" sz="2000">
                              <a:latin typeface="Cambria Math" panose="02040503050406030204" pitchFamily="18" charset="0"/>
                            </a:rPr>
                            <m:t>toaster</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I</m:t>
                          </m:r>
                        </m:e>
                        <m:sub>
                          <m:r>
                            <m:rPr>
                              <m:nor/>
                            </m:rPr>
                            <a:rPr lang="en-US" sz="2000">
                              <a:latin typeface="Cambria Math" panose="02040503050406030204" pitchFamily="18" charset="0"/>
                            </a:rPr>
                            <m:t>frying</m:t>
                          </m:r>
                          <m:r>
                            <m:rPr>
                              <m:nor/>
                            </m:rPr>
                            <a:rPr lang="en-US" sz="2000">
                              <a:latin typeface="Cambria Math" panose="02040503050406030204" pitchFamily="18" charset="0"/>
                            </a:rPr>
                            <m:t> </m:t>
                          </m:r>
                          <m:r>
                            <m:rPr>
                              <m:nor/>
                            </m:rPr>
                            <a:rPr lang="en-US" sz="2000">
                              <a:latin typeface="Cambria Math" panose="02040503050406030204" pitchFamily="18" charset="0"/>
                            </a:rPr>
                            <m:t>pan</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I</m:t>
                          </m:r>
                        </m:e>
                        <m:sub>
                          <m:r>
                            <m:rPr>
                              <m:nor/>
                            </m:rPr>
                            <a:rPr lang="en-US" sz="2000">
                              <a:latin typeface="Cambria Math" panose="02040503050406030204" pitchFamily="18" charset="0"/>
                            </a:rPr>
                            <m:t>lamp</m:t>
                          </m:r>
                        </m:sub>
                      </m:sSub>
                    </m:oMath>
                  </m:oMathPara>
                </a14:m>
                <a:endParaRPr lang="en-US" sz="2000" dirty="0"/>
              </a:p>
            </p:txBody>
          </p:sp>
        </mc:Choice>
        <mc:Fallback xmlns="">
          <p:sp>
            <p:nvSpPr>
              <p:cNvPr id="7" name="Rectangle 6">
                <a:extLst>
                  <a:ext uri="{FF2B5EF4-FFF2-40B4-BE49-F238E27FC236}">
                    <a16:creationId xmlns:a16="http://schemas.microsoft.com/office/drawing/2014/main" id="{40437F01-57F0-4230-8F27-076D17A5ACA2}"/>
                  </a:ext>
                </a:extLst>
              </p:cNvPr>
              <p:cNvSpPr>
                <a:spLocks noRot="1" noChangeAspect="1" noMove="1" noResize="1" noEditPoints="1" noAdjustHandles="1" noChangeArrowheads="1" noChangeShapeType="1" noTextEdit="1"/>
              </p:cNvSpPr>
              <p:nvPr/>
            </p:nvSpPr>
            <p:spPr>
              <a:xfrm>
                <a:off x="2283810" y="3785533"/>
                <a:ext cx="4576381" cy="476669"/>
              </a:xfrm>
              <a:prstGeom prst="rect">
                <a:avLst/>
              </a:prstGeom>
              <a:blipFill>
                <a:blip r:embed="rId3"/>
                <a:stretch>
                  <a:fillRect b="-14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7059B52-6122-4DAA-BFB5-F7D831D80042}"/>
                  </a:ext>
                </a:extLst>
              </p:cNvPr>
              <p:cNvSpPr/>
              <p:nvPr/>
            </p:nvSpPr>
            <p:spPr>
              <a:xfrm>
                <a:off x="1943087" y="4484846"/>
                <a:ext cx="5257826" cy="4223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I</m:t>
                          </m:r>
                        </m:e>
                        <m:sub>
                          <m:r>
                            <m:rPr>
                              <m:nor/>
                            </m:rPr>
                            <a:rPr lang="en-US" sz="2000">
                              <a:latin typeface="Times New Roman" panose="02020603050405020304" pitchFamily="18" charset="0"/>
                              <a:cs typeface="Times New Roman" panose="02020603050405020304" pitchFamily="18" charset="0"/>
                            </a:rPr>
                            <m:t>total</m:t>
                          </m:r>
                        </m:sub>
                      </m:sSub>
                      <m:r>
                        <a:rPr lang="en-US" sz="2000" i="0">
                          <a:latin typeface="Cambria Math" panose="02040503050406030204" pitchFamily="18" charset="0"/>
                        </a:rPr>
                        <m:t>=15 </m:t>
                      </m:r>
                      <m:r>
                        <m:rPr>
                          <m:nor/>
                        </m:rPr>
                        <a:rPr lang="en-US" sz="2000">
                          <a:latin typeface="Times New Roman" panose="02020603050405020304" pitchFamily="18" charset="0"/>
                          <a:cs typeface="Times New Roman" panose="02020603050405020304" pitchFamily="18" charset="0"/>
                        </a:rPr>
                        <m:t>A</m:t>
                      </m:r>
                      <m:r>
                        <a:rPr lang="en-US" sz="2000" i="0">
                          <a:latin typeface="Cambria Math" panose="02040503050406030204" pitchFamily="18" charset="0"/>
                        </a:rPr>
                        <m:t>+11.67 </m:t>
                      </m:r>
                      <m:r>
                        <m:rPr>
                          <m:nor/>
                        </m:rPr>
                        <a:rPr lang="en-US" sz="2000">
                          <a:latin typeface="Times New Roman" panose="02020603050405020304" pitchFamily="18" charset="0"/>
                          <a:cs typeface="Times New Roman" panose="02020603050405020304" pitchFamily="18" charset="0"/>
                        </a:rPr>
                        <m:t>A</m:t>
                      </m:r>
                      <m:r>
                        <a:rPr lang="en-US" sz="2000" i="0">
                          <a:latin typeface="Cambria Math" panose="02040503050406030204" pitchFamily="18" charset="0"/>
                        </a:rPr>
                        <m:t>+0.625 </m:t>
                      </m:r>
                      <m:r>
                        <m:rPr>
                          <m:nor/>
                        </m:rPr>
                        <a:rPr lang="en-US" sz="2000">
                          <a:latin typeface="Times New Roman" panose="02020603050405020304" pitchFamily="18" charset="0"/>
                          <a:cs typeface="Times New Roman" panose="02020603050405020304" pitchFamily="18" charset="0"/>
                        </a:rPr>
                        <m:t>A</m:t>
                      </m:r>
                      <m:r>
                        <a:rPr lang="en-US" sz="2000" i="0">
                          <a:latin typeface="Cambria Math" panose="02040503050406030204" pitchFamily="18" charset="0"/>
                        </a:rPr>
                        <m:t>=27.295 </m:t>
                      </m:r>
                      <m:r>
                        <m:rPr>
                          <m:nor/>
                        </m:rPr>
                        <a:rPr lang="en-US" sz="2000">
                          <a:latin typeface="Times New Roman" panose="02020603050405020304" pitchFamily="18" charset="0"/>
                          <a:cs typeface="Times New Roman" panose="02020603050405020304" pitchFamily="18" charset="0"/>
                        </a:rPr>
                        <m:t>A</m:t>
                      </m:r>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67059B52-6122-4DAA-BFB5-F7D831D80042}"/>
                  </a:ext>
                </a:extLst>
              </p:cNvPr>
              <p:cNvSpPr>
                <a:spLocks noRot="1" noChangeAspect="1" noMove="1" noResize="1" noEditPoints="1" noAdjustHandles="1" noChangeArrowheads="1" noChangeShapeType="1" noTextEdit="1"/>
              </p:cNvSpPr>
              <p:nvPr/>
            </p:nvSpPr>
            <p:spPr>
              <a:xfrm>
                <a:off x="1943087" y="4484846"/>
                <a:ext cx="5257826" cy="422360"/>
              </a:xfrm>
              <a:prstGeom prst="rect">
                <a:avLst/>
              </a:prstGeom>
              <a:blipFill>
                <a:blip r:embed="rId4"/>
                <a:stretch>
                  <a:fillRect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FDECDFF-DFB8-4C76-99CE-D3FD00EC624A}"/>
                  </a:ext>
                </a:extLst>
              </p:cNvPr>
              <p:cNvSpPr/>
              <p:nvPr/>
            </p:nvSpPr>
            <p:spPr>
              <a:xfrm>
                <a:off x="159390" y="5129850"/>
                <a:ext cx="8418353" cy="461665"/>
              </a:xfrm>
              <a:prstGeom prst="rect">
                <a:avLst/>
              </a:prstGeom>
            </p:spPr>
            <p:txBody>
              <a:bodyPr wrap="square">
                <a:spAutoFit/>
              </a:bodyPr>
              <a:lstStyle/>
              <a:p>
                <a:pPr marL="342900" marR="0" lvl="0" indent="-342900" algn="just">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The total current drawn by the three devices is </a:t>
                </a:r>
                <a14:m>
                  <m:oMath xmlns:m="http://schemas.openxmlformats.org/officeDocument/2006/math">
                    <m:r>
                      <a:rPr lang="en-US" sz="2400" b="1" i="1">
                        <a:latin typeface="Cambria Math" panose="02040503050406030204" pitchFamily="18" charset="0"/>
                        <a:ea typeface="Aptos"/>
                        <a:cs typeface="Symbol" panose="05050102010706020507" pitchFamily="18" charset="2"/>
                      </a:rPr>
                      <m:t>𝟐𝟕</m:t>
                    </m:r>
                    <m:r>
                      <a:rPr lang="en-US" sz="2400" b="1" i="1">
                        <a:latin typeface="Cambria Math" panose="02040503050406030204" pitchFamily="18" charset="0"/>
                        <a:ea typeface="Aptos"/>
                        <a:cs typeface="Symbol" panose="05050102010706020507" pitchFamily="18" charset="2"/>
                      </a:rPr>
                      <m:t>.</m:t>
                    </m:r>
                    <m:r>
                      <a:rPr lang="en-US" sz="2400" b="1" i="1">
                        <a:latin typeface="Cambria Math" panose="02040503050406030204" pitchFamily="18" charset="0"/>
                        <a:ea typeface="Aptos"/>
                        <a:cs typeface="Symbol" panose="05050102010706020507" pitchFamily="18" charset="2"/>
                      </a:rPr>
                      <m:t>𝟐𝟗𝟓</m:t>
                    </m:r>
                    <m:r>
                      <a:rPr lang="en-US" sz="2400" b="1" i="1">
                        <a:latin typeface="Cambria Math" panose="02040503050406030204" pitchFamily="18" charset="0"/>
                        <a:ea typeface="Aptos"/>
                        <a:cs typeface="Symbol" panose="05050102010706020507" pitchFamily="18" charset="2"/>
                      </a:rPr>
                      <m:t> </m:t>
                    </m:r>
                  </m:oMath>
                </a14:m>
                <a:r>
                  <a:rPr lang="en-US" sz="2400" b="1" dirty="0">
                    <a:latin typeface="Times New Roman" panose="02020603050405020304" pitchFamily="18" charset="0"/>
                    <a:ea typeface="Aptos"/>
                    <a:cs typeface="Times New Roman" panose="02020603050405020304" pitchFamily="18" charset="0"/>
                  </a:rPr>
                  <a:t>A.</a:t>
                </a:r>
              </a:p>
            </p:txBody>
          </p:sp>
        </mc:Choice>
        <mc:Fallback xmlns="">
          <p:sp>
            <p:nvSpPr>
              <p:cNvPr id="10" name="Rectangle 9">
                <a:extLst>
                  <a:ext uri="{FF2B5EF4-FFF2-40B4-BE49-F238E27FC236}">
                    <a16:creationId xmlns:a16="http://schemas.microsoft.com/office/drawing/2014/main" id="{7FDECDFF-DFB8-4C76-99CE-D3FD00EC624A}"/>
                  </a:ext>
                </a:extLst>
              </p:cNvPr>
              <p:cNvSpPr>
                <a:spLocks noRot="1" noChangeAspect="1" noMove="1" noResize="1" noEditPoints="1" noAdjustHandles="1" noChangeArrowheads="1" noChangeShapeType="1" noTextEdit="1"/>
              </p:cNvSpPr>
              <p:nvPr/>
            </p:nvSpPr>
            <p:spPr>
              <a:xfrm>
                <a:off x="159390" y="5129850"/>
                <a:ext cx="8418353" cy="461665"/>
              </a:xfrm>
              <a:prstGeom prst="rect">
                <a:avLst/>
              </a:prstGeom>
              <a:blipFill>
                <a:blip r:embed="rId5"/>
                <a:stretch>
                  <a:fillRect l="-1159" t="-14667" b="-30667"/>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F1CF81E1-5F91-4C9E-BC26-CDB115FF5549}"/>
              </a:ext>
            </a:extLst>
          </p:cNvPr>
          <p:cNvSpPr/>
          <p:nvPr/>
        </p:nvSpPr>
        <p:spPr>
          <a:xfrm>
            <a:off x="159390" y="5814158"/>
            <a:ext cx="8510632" cy="830997"/>
          </a:xfrm>
          <a:prstGeom prst="rect">
            <a:avLst/>
          </a:prstGeom>
        </p:spPr>
        <p:txBody>
          <a:bodyPr wrap="square">
            <a:spAutoFit/>
          </a:bodyPr>
          <a:lstStyle/>
          <a:p>
            <a:pPr marL="342900" lvl="0" indent="-342900" algn="just">
              <a:spcBef>
                <a:spcPts val="180"/>
              </a:spcBef>
              <a:spcAft>
                <a:spcPts val="180"/>
              </a:spcAft>
              <a:buFont typeface="Symbol" panose="05050102010706020507" pitchFamily="18" charset="2"/>
              <a:buChar char=""/>
            </a:pPr>
            <a:r>
              <a:rPr lang="en-US" sz="2400" dirty="0">
                <a:solidFill>
                  <a:prstClr val="black"/>
                </a:solidFill>
                <a:latin typeface="Times New Roman" panose="02020603050405020304" pitchFamily="18" charset="0"/>
                <a:ea typeface="Aptos"/>
                <a:cs typeface="Times New Roman" panose="02020603050405020304" pitchFamily="18" charset="0"/>
              </a:rPr>
              <a:t>This current exceeds the 15 A fuse rating, so </a:t>
            </a:r>
            <a:r>
              <a:rPr lang="en-US" sz="2400" b="1" dirty="0">
                <a:solidFill>
                  <a:prstClr val="black"/>
                </a:solidFill>
                <a:latin typeface="Times New Roman" panose="02020603050405020304" pitchFamily="18" charset="0"/>
                <a:ea typeface="Aptos"/>
                <a:cs typeface="Times New Roman" panose="02020603050405020304" pitchFamily="18" charset="0"/>
              </a:rPr>
              <a:t>the combination will blow the 15 A fuse</a:t>
            </a:r>
            <a:r>
              <a:rPr lang="en-US" sz="2400" dirty="0">
                <a:solidFill>
                  <a:prstClr val="black"/>
                </a:solidFill>
                <a:latin typeface="Times New Roman" panose="02020603050405020304" pitchFamily="18" charset="0"/>
                <a:ea typeface="Aptos"/>
                <a:cs typeface="Times New Roman" panose="02020603050405020304" pitchFamily="18" charset="0"/>
              </a:rPr>
              <a:t>.</a:t>
            </a:r>
          </a:p>
        </p:txBody>
      </p:sp>
    </p:spTree>
    <p:extLst>
      <p:ext uri="{BB962C8B-B14F-4D97-AF65-F5344CB8AC3E}">
        <p14:creationId xmlns:p14="http://schemas.microsoft.com/office/powerpoint/2010/main" val="19598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CDC2C63-339D-4ED9-BED3-AC2E2E9FD9BB}"/>
                  </a:ext>
                </a:extLst>
              </p:cNvPr>
              <p:cNvSpPr/>
              <p:nvPr/>
            </p:nvSpPr>
            <p:spPr>
              <a:xfrm>
                <a:off x="0" y="868503"/>
                <a:ext cx="8885583" cy="2410916"/>
              </a:xfrm>
              <a:prstGeom prst="rect">
                <a:avLst/>
              </a:prstGeom>
            </p:spPr>
            <p:txBody>
              <a:bodyPr wrap="square">
                <a:spAutoFit/>
              </a:bodyPr>
              <a:lstStyle/>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Define resistivity and its unit.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Given a copper wire (resistivity at 20°C is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1.68</m:t>
                    </m:r>
                    <m:r>
                      <a:rPr lang="en-US" sz="2400">
                        <a:latin typeface="Cambria Math" panose="02040503050406030204" pitchFamily="18" charset="0"/>
                        <a:ea typeface="Aptos"/>
                        <a:cs typeface="Times New Roman" panose="02020603050405020304" pitchFamily="18" charset="0"/>
                      </a:rPr>
                      <m:t>×</m:t>
                    </m:r>
                    <m:sSup>
                      <m:sSupPr>
                        <m:ctrlPr>
                          <a:rPr lang="en-US" sz="2400" i="1">
                            <a:latin typeface="Cambria Math" panose="02040503050406030204" pitchFamily="18" charset="0"/>
                            <a:ea typeface="Aptos"/>
                            <a:cs typeface="Times New Roman" panose="02020603050405020304" pitchFamily="18" charset="0"/>
                          </a:rPr>
                        </m:ctrlPr>
                      </m:sSupPr>
                      <m:e>
                        <m:r>
                          <a:rPr lang="en-US" sz="2400" i="1">
                            <a:latin typeface="Cambria Math" panose="02040503050406030204" pitchFamily="18" charset="0"/>
                            <a:ea typeface="Aptos"/>
                            <a:cs typeface="Times New Roman" panose="02020603050405020304" pitchFamily="18" charset="0"/>
                          </a:rPr>
                          <m:t>10</m:t>
                        </m:r>
                      </m:e>
                      <m:sup>
                        <m:r>
                          <a:rPr lang="en-US" sz="2400" i="1">
                            <a:latin typeface="Cambria Math" panose="02040503050406030204" pitchFamily="18" charset="0"/>
                            <a:ea typeface="Aptos"/>
                            <a:cs typeface="Times New Roman" panose="02020603050405020304" pitchFamily="18" charset="0"/>
                          </a:rPr>
                          <m:t>−8</m:t>
                        </m:r>
                      </m:sup>
                    </m:sSup>
                    <m:r>
                      <a:rPr lang="en-US" sz="2400" i="1">
                        <a:latin typeface="Cambria Math" panose="02040503050406030204" pitchFamily="18" charset="0"/>
                        <a:ea typeface="Aptos"/>
                        <a:cs typeface="Times New Roman" panose="02020603050405020304" pitchFamily="18" charset="0"/>
                      </a:rPr>
                      <m:t> </m:t>
                    </m:r>
                    <m:r>
                      <a:rPr lang="en-US" sz="2400" i="1">
                        <a:latin typeface="Cambria Math" panose="02040503050406030204" pitchFamily="18" charset="0"/>
                        <a:ea typeface="Aptos"/>
                        <a:cs typeface="Times New Roman" panose="02020603050405020304" pitchFamily="18" charset="0"/>
                      </a:rPr>
                      <m:t>𝛺</m:t>
                    </m:r>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𝑚</m:t>
                    </m:r>
                  </m:oMath>
                </a14:m>
                <a:r>
                  <a:rPr lang="en-US" sz="2400" dirty="0">
                    <a:latin typeface="Times New Roman" panose="02020603050405020304" pitchFamily="18" charset="0"/>
                    <a:ea typeface="Aptos"/>
                    <a:cs typeface="Times New Roman" panose="02020603050405020304" pitchFamily="18" charset="0"/>
                  </a:rPr>
                  <a:t>), calculate the new resistance if the temperature is raised to 100°C. Assume a temperature coefficient of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0.00386 </m:t>
                    </m:r>
                    <m:sSup>
                      <m:sSupPr>
                        <m:ctrlPr>
                          <a:rPr lang="en-US" sz="2400" i="1">
                            <a:latin typeface="Cambria Math" panose="02040503050406030204" pitchFamily="18" charset="0"/>
                            <a:ea typeface="Aptos"/>
                            <a:cs typeface="Times New Roman" panose="02020603050405020304" pitchFamily="18" charset="0"/>
                          </a:rPr>
                        </m:ctrlPr>
                      </m:sSupPr>
                      <m:e>
                        <m:r>
                          <a:rPr lang="en-US" sz="2400">
                            <a:latin typeface="Cambria Math" panose="02040503050406030204" pitchFamily="18" charset="0"/>
                            <a:ea typeface="Aptos"/>
                            <a:cs typeface="Times New Roman" panose="02020603050405020304" pitchFamily="18" charset="0"/>
                          </a:rPr>
                          <m:t>°</m:t>
                        </m:r>
                        <m:r>
                          <m:rPr>
                            <m:sty m:val="p"/>
                          </m:rPr>
                          <a:rPr lang="en-US" sz="2400">
                            <a:latin typeface="Cambria Math" panose="02040503050406030204" pitchFamily="18" charset="0"/>
                            <a:ea typeface="Aptos"/>
                            <a:cs typeface="Times New Roman" panose="02020603050405020304" pitchFamily="18" charset="0"/>
                          </a:rPr>
                          <m:t>C</m:t>
                        </m:r>
                      </m:e>
                      <m:sup>
                        <m:r>
                          <a:rPr lang="en-US" sz="2400" i="1">
                            <a:latin typeface="Cambria Math" panose="02040503050406030204" pitchFamily="18" charset="0"/>
                            <a:ea typeface="Aptos"/>
                            <a:cs typeface="Times New Roman" panose="02020603050405020304" pitchFamily="18" charset="0"/>
                          </a:rPr>
                          <m:t>−1</m:t>
                        </m:r>
                      </m:sup>
                    </m:sSup>
                  </m:oMath>
                </a14:m>
                <a:r>
                  <a:rPr lang="en-US" sz="2400" dirty="0">
                    <a:latin typeface="Times New Roman" panose="02020603050405020304" pitchFamily="18" charset="0"/>
                    <a:ea typeface="Aptos"/>
                    <a:cs typeface="Times New Roman" panose="02020603050405020304" pitchFamily="18" charset="0"/>
                  </a:rPr>
                  <a:t>.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Discuss how the resistivity change affects the efficiency of electrical transmission over long distances.</a:t>
                </a:r>
              </a:p>
            </p:txBody>
          </p:sp>
        </mc:Choice>
        <mc:Fallback xmlns="">
          <p:sp>
            <p:nvSpPr>
              <p:cNvPr id="2" name="Rectangle 1">
                <a:extLst>
                  <a:ext uri="{FF2B5EF4-FFF2-40B4-BE49-F238E27FC236}">
                    <a16:creationId xmlns:a16="http://schemas.microsoft.com/office/drawing/2014/main" id="{ECDC2C63-339D-4ED9-BED3-AC2E2E9FD9BB}"/>
                  </a:ext>
                </a:extLst>
              </p:cNvPr>
              <p:cNvSpPr>
                <a:spLocks noRot="1" noChangeAspect="1" noMove="1" noResize="1" noEditPoints="1" noAdjustHandles="1" noChangeArrowheads="1" noChangeShapeType="1" noTextEdit="1"/>
              </p:cNvSpPr>
              <p:nvPr/>
            </p:nvSpPr>
            <p:spPr>
              <a:xfrm>
                <a:off x="0" y="868503"/>
                <a:ext cx="8885583" cy="2410916"/>
              </a:xfrm>
              <a:prstGeom prst="rect">
                <a:avLst/>
              </a:prstGeom>
              <a:blipFill>
                <a:blip r:embed="rId2"/>
                <a:stretch>
                  <a:fillRect l="-1000" t="-2094" r="-1143" b="-4712"/>
                </a:stretch>
              </a:blipFill>
            </p:spPr>
            <p:txBody>
              <a:bodyPr/>
              <a:lstStyle/>
              <a:p>
                <a:r>
                  <a:rPr lang="en-US">
                    <a:noFill/>
                  </a:rPr>
                  <a:t> </a:t>
                </a:r>
              </a:p>
            </p:txBody>
          </p:sp>
        </mc:Fallback>
      </mc:AlternateContent>
    </p:spTree>
    <p:extLst>
      <p:ext uri="{BB962C8B-B14F-4D97-AF65-F5344CB8AC3E}">
        <p14:creationId xmlns:p14="http://schemas.microsoft.com/office/powerpoint/2010/main" val="342380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2" y="733549"/>
            <a:ext cx="3506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Resistivity is a material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2490E60-2086-4559-9A4B-D797BA455EEA}"/>
                  </a:ext>
                </a:extLst>
              </p:cNvPr>
              <p:cNvSpPr/>
              <p:nvPr/>
            </p:nvSpPr>
            <p:spPr>
              <a:xfrm>
                <a:off x="465589" y="1360925"/>
                <a:ext cx="8057626" cy="1200329"/>
              </a:xfrm>
              <a:prstGeom prst="rect">
                <a:avLst/>
              </a:prstGeom>
            </p:spPr>
            <p:txBody>
              <a:bodyPr wrap="square">
                <a:spAutoFit/>
              </a:bodyPr>
              <a:lstStyle/>
              <a:p>
                <a:pPr algn="just"/>
                <a:r>
                  <a:rPr lang="en-US" sz="2400" dirty="0">
                    <a:latin typeface="Times New Roman" panose="02020603050405020304" pitchFamily="18" charset="0"/>
                    <a:ea typeface="Aptos"/>
                    <a:cs typeface="Times New Roman" panose="02020603050405020304" pitchFamily="18" charset="0"/>
                  </a:rPr>
                  <a:t>Resistivity is a material property that quantifies how strongly a material opposes the flow of electric current, measured in ohm-meters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𝛺</m:t>
                    </m:r>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𝑚</m:t>
                    </m:r>
                  </m:oMath>
                </a14:m>
                <a:r>
                  <a:rPr lang="en-US" sz="2400" dirty="0">
                    <a:latin typeface="Times New Roman" panose="02020603050405020304" pitchFamily="18" charset="0"/>
                    <a:ea typeface="Aptos"/>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92490E60-2086-4559-9A4B-D797BA455EEA}"/>
                  </a:ext>
                </a:extLst>
              </p:cNvPr>
              <p:cNvSpPr>
                <a:spLocks noRot="1" noChangeAspect="1" noMove="1" noResize="1" noEditPoints="1" noAdjustHandles="1" noChangeArrowheads="1" noChangeShapeType="1" noTextEdit="1"/>
              </p:cNvSpPr>
              <p:nvPr/>
            </p:nvSpPr>
            <p:spPr>
              <a:xfrm>
                <a:off x="465589" y="1360925"/>
                <a:ext cx="8057626" cy="1200329"/>
              </a:xfrm>
              <a:prstGeom prst="rect">
                <a:avLst/>
              </a:prstGeom>
              <a:blipFill>
                <a:blip r:embed="rId2"/>
                <a:stretch>
                  <a:fillRect l="-1135" t="-4061" r="-1210" b="-10660"/>
                </a:stretch>
              </a:blipFill>
            </p:spPr>
            <p:txBody>
              <a:bodyPr/>
              <a:lstStyle/>
              <a:p>
                <a:r>
                  <a:rPr lang="en-US">
                    <a:noFill/>
                  </a:rPr>
                  <a:t> </a:t>
                </a:r>
              </a:p>
            </p:txBody>
          </p:sp>
        </mc:Fallback>
      </mc:AlternateContent>
      <p:sp>
        <p:nvSpPr>
          <p:cNvPr id="17" name="Rectangle 18">
            <a:extLst>
              <a:ext uri="{FF2B5EF4-FFF2-40B4-BE49-F238E27FC236}">
                <a16:creationId xmlns:a16="http://schemas.microsoft.com/office/drawing/2014/main" id="{85FD8CF0-74FE-4019-8E05-F207ED382962}"/>
              </a:ext>
            </a:extLst>
          </p:cNvPr>
          <p:cNvSpPr>
            <a:spLocks noChangeArrowheads="1"/>
          </p:cNvSpPr>
          <p:nvPr/>
        </p:nvSpPr>
        <p:spPr bwMode="auto">
          <a:xfrm>
            <a:off x="-2" y="2664415"/>
            <a:ext cx="27585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New resistivity </a:t>
            </a:r>
            <a:r>
              <a:rPr lang="el-GR" altLang="en-US" sz="2400" kern="0" dirty="0">
                <a:solidFill>
                  <a:srgbClr val="080800"/>
                </a:solidFill>
                <a:cs typeface="Calibri" panose="020F0502020204030204" pitchFamily="34" charset="0"/>
              </a:rPr>
              <a:t>ρ</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0F9FB78-8928-4FB6-BF55-7AD6881A84DA}"/>
                  </a:ext>
                </a:extLst>
              </p:cNvPr>
              <p:cNvSpPr/>
              <p:nvPr/>
            </p:nvSpPr>
            <p:spPr>
              <a:xfrm>
                <a:off x="700480" y="3213015"/>
                <a:ext cx="7948570" cy="400110"/>
              </a:xfrm>
              <a:prstGeom prst="rect">
                <a:avLst/>
              </a:prstGeom>
            </p:spPr>
            <p:txBody>
              <a:bodyPr wrap="square">
                <a:spAutoFit/>
              </a:bodyPr>
              <a:lstStyle/>
              <a:p>
                <a:pPr marR="0" lvl="0">
                  <a:spcBef>
                    <a:spcPts val="180"/>
                  </a:spcBef>
                  <a:spcAft>
                    <a:spcPts val="180"/>
                  </a:spcAft>
                </a:pPr>
                <a:r>
                  <a:rPr lang="en-US" sz="2000" dirty="0">
                    <a:latin typeface="Times New Roman" panose="02020603050405020304" pitchFamily="18" charset="0"/>
                    <a:ea typeface="Aptos"/>
                    <a:cs typeface="Times New Roman" panose="02020603050405020304" pitchFamily="18" charset="0"/>
                  </a:rPr>
                  <a:t>New resistivity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𝜌</m:t>
                    </m:r>
                    <m:r>
                      <a:rPr lang="en-US" sz="2000">
                        <a:latin typeface="Cambria Math" panose="02040503050406030204" pitchFamily="18" charset="0"/>
                        <a:ea typeface="Aptos"/>
                        <a:cs typeface="Times New Roman" panose="02020603050405020304" pitchFamily="18" charset="0"/>
                      </a:rPr>
                      <m:t>=</m:t>
                    </m:r>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𝜌</m:t>
                        </m:r>
                      </m:e>
                      <m:sub>
                        <m:r>
                          <a:rPr lang="en-US" sz="2000" i="1">
                            <a:latin typeface="Cambria Math" panose="02040503050406030204" pitchFamily="18" charset="0"/>
                            <a:ea typeface="Aptos"/>
                            <a:cs typeface="Times New Roman" panose="02020603050405020304" pitchFamily="18" charset="0"/>
                          </a:rPr>
                          <m:t>0</m:t>
                        </m:r>
                      </m:sub>
                    </m:sSub>
                    <m:d>
                      <m:dPr>
                        <m:ctrlPr>
                          <a:rPr lang="en-US" sz="2000" i="1">
                            <a:latin typeface="Cambria Math" panose="02040503050406030204" pitchFamily="18" charset="0"/>
                            <a:ea typeface="Aptos"/>
                            <a:cs typeface="Times New Roman" panose="02020603050405020304" pitchFamily="18" charset="0"/>
                          </a:rPr>
                        </m:ctrlPr>
                      </m:dPr>
                      <m:e>
                        <m:r>
                          <a:rPr lang="en-US" sz="2000" i="1">
                            <a:latin typeface="Cambria Math" panose="02040503050406030204" pitchFamily="18" charset="0"/>
                            <a:ea typeface="Aptos"/>
                            <a:cs typeface="Times New Roman" panose="02020603050405020304" pitchFamily="18" charset="0"/>
                          </a:rPr>
                          <m:t>1</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𝛼𝛥</m:t>
                        </m:r>
                        <m:r>
                          <a:rPr lang="en-US" sz="2000" i="1">
                            <a:latin typeface="Cambria Math" panose="02040503050406030204" pitchFamily="18" charset="0"/>
                            <a:ea typeface="Aptos"/>
                            <a:cs typeface="Times New Roman" panose="02020603050405020304" pitchFamily="18" charset="0"/>
                          </a:rPr>
                          <m:t>𝑇</m:t>
                        </m:r>
                      </m:e>
                    </m:d>
                  </m:oMath>
                </a14:m>
                <a:r>
                  <a:rPr lang="en-US" sz="2000" dirty="0">
                    <a:latin typeface="Times New Roman" panose="02020603050405020304" pitchFamily="18" charset="0"/>
                    <a:ea typeface="Aptos"/>
                    <a:cs typeface="Times New Roman" panose="02020603050405020304" pitchFamily="18" charset="0"/>
                  </a:rPr>
                  <a:t>, where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𝛥</m:t>
                    </m:r>
                    <m:r>
                      <a:rPr lang="en-US" sz="2000" i="1">
                        <a:latin typeface="Cambria Math" panose="02040503050406030204" pitchFamily="18" charset="0"/>
                        <a:ea typeface="Aptos"/>
                        <a:cs typeface="Times New Roman" panose="02020603050405020304" pitchFamily="18" charset="0"/>
                      </a:rPr>
                      <m:t>𝑇</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100−20</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80 </m:t>
                    </m:r>
                  </m:oMath>
                </a14:m>
                <a:r>
                  <a:rPr lang="en-US" sz="2000" dirty="0">
                    <a:latin typeface="Times New Roman" panose="02020603050405020304" pitchFamily="18" charset="0"/>
                    <a:ea typeface="Aptos"/>
                    <a:cs typeface="Times New Roman" panose="02020603050405020304" pitchFamily="18" charset="0"/>
                  </a:rPr>
                  <a:t>°C:</a:t>
                </a:r>
              </a:p>
            </p:txBody>
          </p:sp>
        </mc:Choice>
        <mc:Fallback xmlns="">
          <p:sp>
            <p:nvSpPr>
              <p:cNvPr id="6" name="Rectangle 5">
                <a:extLst>
                  <a:ext uri="{FF2B5EF4-FFF2-40B4-BE49-F238E27FC236}">
                    <a16:creationId xmlns:a16="http://schemas.microsoft.com/office/drawing/2014/main" id="{40F9FB78-8928-4FB6-BF55-7AD6881A84DA}"/>
                  </a:ext>
                </a:extLst>
              </p:cNvPr>
              <p:cNvSpPr>
                <a:spLocks noRot="1" noChangeAspect="1" noMove="1" noResize="1" noEditPoints="1" noAdjustHandles="1" noChangeArrowheads="1" noChangeShapeType="1" noTextEdit="1"/>
              </p:cNvSpPr>
              <p:nvPr/>
            </p:nvSpPr>
            <p:spPr>
              <a:xfrm>
                <a:off x="700480" y="3213015"/>
                <a:ext cx="7948570" cy="400110"/>
              </a:xfrm>
              <a:prstGeom prst="rect">
                <a:avLst/>
              </a:prstGeom>
              <a:blipFill>
                <a:blip r:embed="rId3"/>
                <a:stretch>
                  <a:fillRect l="-844" t="-9091"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7538ACF-B079-456D-8107-038ECCB64F7E}"/>
                  </a:ext>
                </a:extLst>
              </p:cNvPr>
              <p:cNvSpPr/>
              <p:nvPr/>
            </p:nvSpPr>
            <p:spPr>
              <a:xfrm>
                <a:off x="465589" y="3805130"/>
                <a:ext cx="7101281" cy="432747"/>
              </a:xfrm>
              <a:prstGeom prst="rect">
                <a:avLst/>
              </a:prstGeom>
            </p:spPr>
            <p:txBody>
              <a:bodyPr wrap="square">
                <a:spAutoFit/>
              </a:bodyPr>
              <a:lstStyle/>
              <a:p>
                <a:pPr lvl="0">
                  <a:spcBef>
                    <a:spcPts val="180"/>
                  </a:spcBef>
                  <a:spcAft>
                    <a:spcPts val="180"/>
                  </a:spcAft>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ea typeface="Aptos"/>
                          <a:cs typeface="Times New Roman" panose="02020603050405020304" pitchFamily="18" charset="0"/>
                        </a:rPr>
                        <m:t>𝜌</m:t>
                      </m:r>
                      <m:r>
                        <a:rPr lang="en-US" sz="2000">
                          <a:solidFill>
                            <a:prstClr val="black"/>
                          </a:solidFill>
                          <a:latin typeface="Cambria Math" panose="02040503050406030204" pitchFamily="18" charset="0"/>
                          <a:ea typeface="Aptos"/>
                          <a:cs typeface="Times New Roman" panose="02020603050405020304" pitchFamily="18" charset="0"/>
                        </a:rPr>
                        <m:t>=</m:t>
                      </m:r>
                      <m:r>
                        <a:rPr lang="en-US" sz="2000" i="1">
                          <a:solidFill>
                            <a:prstClr val="black"/>
                          </a:solidFill>
                          <a:latin typeface="Cambria Math" panose="02040503050406030204" pitchFamily="18" charset="0"/>
                          <a:ea typeface="Aptos"/>
                          <a:cs typeface="Times New Roman" panose="02020603050405020304" pitchFamily="18" charset="0"/>
                        </a:rPr>
                        <m:t>1.68</m:t>
                      </m:r>
                      <m:r>
                        <a:rPr lang="en-US" sz="2000">
                          <a:solidFill>
                            <a:prstClr val="black"/>
                          </a:solidFill>
                          <a:latin typeface="Cambria Math" panose="02040503050406030204" pitchFamily="18" charset="0"/>
                          <a:ea typeface="Aptos"/>
                          <a:cs typeface="Times New Roman" panose="02020603050405020304" pitchFamily="18" charset="0"/>
                        </a:rPr>
                        <m:t>×</m:t>
                      </m:r>
                      <m:sSup>
                        <m:sSupPr>
                          <m:ctrlPr>
                            <a:rPr lang="en-US" sz="2000" i="1">
                              <a:solidFill>
                                <a:prstClr val="black"/>
                              </a:solidFill>
                              <a:latin typeface="Cambria Math" panose="02040503050406030204" pitchFamily="18" charset="0"/>
                              <a:ea typeface="Aptos"/>
                              <a:cs typeface="Times New Roman" panose="02020603050405020304" pitchFamily="18" charset="0"/>
                            </a:rPr>
                          </m:ctrlPr>
                        </m:sSupPr>
                        <m:e>
                          <m:r>
                            <a:rPr lang="en-US" sz="2000" i="1">
                              <a:solidFill>
                                <a:prstClr val="black"/>
                              </a:solidFill>
                              <a:latin typeface="Cambria Math" panose="02040503050406030204" pitchFamily="18" charset="0"/>
                              <a:ea typeface="Aptos"/>
                              <a:cs typeface="Times New Roman" panose="02020603050405020304" pitchFamily="18" charset="0"/>
                            </a:rPr>
                            <m:t>10</m:t>
                          </m:r>
                        </m:e>
                        <m:sup>
                          <m:r>
                            <a:rPr lang="en-US" sz="2000" i="1">
                              <a:solidFill>
                                <a:prstClr val="black"/>
                              </a:solidFill>
                              <a:latin typeface="Cambria Math" panose="02040503050406030204" pitchFamily="18" charset="0"/>
                              <a:ea typeface="Aptos"/>
                              <a:cs typeface="Times New Roman" panose="02020603050405020304" pitchFamily="18" charset="0"/>
                            </a:rPr>
                            <m:t>−8</m:t>
                          </m:r>
                        </m:sup>
                      </m:sSup>
                      <m:d>
                        <m:dPr>
                          <m:ctrlPr>
                            <a:rPr lang="en-US" sz="2000" i="1">
                              <a:solidFill>
                                <a:prstClr val="black"/>
                              </a:solidFill>
                              <a:latin typeface="Cambria Math" panose="02040503050406030204" pitchFamily="18" charset="0"/>
                              <a:ea typeface="Aptos"/>
                              <a:cs typeface="Times New Roman" panose="02020603050405020304" pitchFamily="18" charset="0"/>
                            </a:rPr>
                          </m:ctrlPr>
                        </m:dPr>
                        <m:e>
                          <m:r>
                            <a:rPr lang="en-US" sz="2000" i="1">
                              <a:solidFill>
                                <a:prstClr val="black"/>
                              </a:solidFill>
                              <a:latin typeface="Cambria Math" panose="02040503050406030204" pitchFamily="18" charset="0"/>
                              <a:ea typeface="Aptos"/>
                              <a:cs typeface="Times New Roman" panose="02020603050405020304" pitchFamily="18" charset="0"/>
                            </a:rPr>
                            <m:t>1</m:t>
                          </m:r>
                          <m:r>
                            <a:rPr lang="en-US" sz="2000">
                              <a:solidFill>
                                <a:prstClr val="black"/>
                              </a:solidFill>
                              <a:latin typeface="Cambria Math" panose="02040503050406030204" pitchFamily="18" charset="0"/>
                              <a:ea typeface="Aptos"/>
                              <a:cs typeface="Times New Roman" panose="02020603050405020304" pitchFamily="18" charset="0"/>
                            </a:rPr>
                            <m:t>+</m:t>
                          </m:r>
                          <m:r>
                            <a:rPr lang="en-US" sz="2000" i="1">
                              <a:solidFill>
                                <a:prstClr val="black"/>
                              </a:solidFill>
                              <a:latin typeface="Cambria Math" panose="02040503050406030204" pitchFamily="18" charset="0"/>
                              <a:ea typeface="Aptos"/>
                              <a:cs typeface="Times New Roman" panose="02020603050405020304" pitchFamily="18" charset="0"/>
                            </a:rPr>
                            <m:t>0.00386</m:t>
                          </m:r>
                          <m:r>
                            <a:rPr lang="en-US" sz="2000">
                              <a:solidFill>
                                <a:prstClr val="black"/>
                              </a:solidFill>
                              <a:latin typeface="Cambria Math" panose="02040503050406030204" pitchFamily="18" charset="0"/>
                              <a:ea typeface="Aptos"/>
                              <a:cs typeface="Times New Roman" panose="02020603050405020304" pitchFamily="18" charset="0"/>
                            </a:rPr>
                            <m:t>×</m:t>
                          </m:r>
                          <m:r>
                            <a:rPr lang="en-US" sz="2000" i="1">
                              <a:solidFill>
                                <a:prstClr val="black"/>
                              </a:solidFill>
                              <a:latin typeface="Cambria Math" panose="02040503050406030204" pitchFamily="18" charset="0"/>
                              <a:ea typeface="Aptos"/>
                              <a:cs typeface="Times New Roman" panose="02020603050405020304" pitchFamily="18" charset="0"/>
                            </a:rPr>
                            <m:t>80</m:t>
                          </m:r>
                        </m:e>
                      </m:d>
                      <m:r>
                        <a:rPr lang="en-US" sz="2000" b="0" i="0" smtClean="0">
                          <a:solidFill>
                            <a:prstClr val="black"/>
                          </a:solidFill>
                          <a:latin typeface="Cambria Math" panose="02040503050406030204" pitchFamily="18" charset="0"/>
                          <a:ea typeface="Aptos"/>
                          <a:cs typeface="Times New Roman" panose="02020603050405020304" pitchFamily="18" charset="0"/>
                        </a:rPr>
                        <m:t>=</m:t>
                      </m:r>
                      <m:r>
                        <a:rPr lang="en-US" sz="2000" b="1" i="1">
                          <a:solidFill>
                            <a:prstClr val="black"/>
                          </a:solidFill>
                          <a:latin typeface="Cambria Math" panose="02040503050406030204" pitchFamily="18" charset="0"/>
                          <a:ea typeface="Aptos"/>
                          <a:cs typeface="Times New Roman" panose="02020603050405020304" pitchFamily="18" charset="0"/>
                        </a:rPr>
                        <m:t>𝟐</m:t>
                      </m:r>
                      <m:r>
                        <a:rPr lang="en-US" sz="2000" b="1" i="1">
                          <a:solidFill>
                            <a:prstClr val="black"/>
                          </a:solidFill>
                          <a:latin typeface="Cambria Math" panose="02040503050406030204" pitchFamily="18" charset="0"/>
                          <a:ea typeface="Aptos"/>
                          <a:cs typeface="Times New Roman" panose="02020603050405020304" pitchFamily="18" charset="0"/>
                        </a:rPr>
                        <m:t>.</m:t>
                      </m:r>
                      <m:r>
                        <a:rPr lang="en-US" sz="2000" b="1" i="1">
                          <a:solidFill>
                            <a:prstClr val="black"/>
                          </a:solidFill>
                          <a:latin typeface="Cambria Math" panose="02040503050406030204" pitchFamily="18" charset="0"/>
                          <a:ea typeface="Aptos"/>
                          <a:cs typeface="Times New Roman" panose="02020603050405020304" pitchFamily="18" charset="0"/>
                        </a:rPr>
                        <m:t>𝟏𝟎</m:t>
                      </m:r>
                      <m:r>
                        <a:rPr lang="en-US" sz="2000" b="1">
                          <a:solidFill>
                            <a:prstClr val="black"/>
                          </a:solidFill>
                          <a:latin typeface="Cambria Math" panose="02040503050406030204" pitchFamily="18" charset="0"/>
                          <a:ea typeface="Aptos"/>
                          <a:cs typeface="Times New Roman" panose="02020603050405020304" pitchFamily="18" charset="0"/>
                        </a:rPr>
                        <m:t>×</m:t>
                      </m:r>
                      <m:sSup>
                        <m:sSupPr>
                          <m:ctrlPr>
                            <a:rPr lang="en-US" sz="2000" b="1" i="1">
                              <a:solidFill>
                                <a:prstClr val="black"/>
                              </a:solidFill>
                              <a:latin typeface="Cambria Math" panose="02040503050406030204" pitchFamily="18" charset="0"/>
                              <a:ea typeface="Aptos"/>
                              <a:cs typeface="Times New Roman" panose="02020603050405020304" pitchFamily="18" charset="0"/>
                            </a:rPr>
                          </m:ctrlPr>
                        </m:sSupPr>
                        <m:e>
                          <m:r>
                            <a:rPr lang="en-US" sz="2000" b="1" i="1">
                              <a:solidFill>
                                <a:prstClr val="black"/>
                              </a:solidFill>
                              <a:latin typeface="Cambria Math" panose="02040503050406030204" pitchFamily="18" charset="0"/>
                              <a:ea typeface="Aptos"/>
                              <a:cs typeface="Times New Roman" panose="02020603050405020304" pitchFamily="18" charset="0"/>
                            </a:rPr>
                            <m:t>𝟏𝟎</m:t>
                          </m:r>
                        </m:e>
                        <m:sup>
                          <m:r>
                            <a:rPr lang="en-US" sz="2000" b="1" i="1">
                              <a:solidFill>
                                <a:prstClr val="black"/>
                              </a:solidFill>
                              <a:latin typeface="Cambria Math" panose="02040503050406030204" pitchFamily="18" charset="0"/>
                              <a:ea typeface="Aptos"/>
                              <a:cs typeface="Times New Roman" panose="02020603050405020304" pitchFamily="18" charset="0"/>
                            </a:rPr>
                            <m:t>−</m:t>
                          </m:r>
                          <m:r>
                            <a:rPr lang="en-US" sz="2000" b="1" i="1">
                              <a:solidFill>
                                <a:prstClr val="black"/>
                              </a:solidFill>
                              <a:latin typeface="Cambria Math" panose="02040503050406030204" pitchFamily="18" charset="0"/>
                              <a:ea typeface="Aptos"/>
                              <a:cs typeface="Times New Roman" panose="02020603050405020304" pitchFamily="18" charset="0"/>
                            </a:rPr>
                            <m:t>𝟖</m:t>
                          </m:r>
                        </m:sup>
                      </m:sSup>
                      <m:r>
                        <a:rPr lang="en-US" sz="2000" b="1" i="1">
                          <a:solidFill>
                            <a:prstClr val="black"/>
                          </a:solidFill>
                          <a:latin typeface="Cambria Math" panose="02040503050406030204" pitchFamily="18" charset="0"/>
                          <a:ea typeface="Aptos"/>
                          <a:cs typeface="Times New Roman" panose="02020603050405020304" pitchFamily="18" charset="0"/>
                        </a:rPr>
                        <m:t> </m:t>
                      </m:r>
                      <m:r>
                        <a:rPr lang="en-US" sz="2000" b="1" i="1">
                          <a:solidFill>
                            <a:prstClr val="black"/>
                          </a:solidFill>
                          <a:latin typeface="Cambria Math" panose="02040503050406030204" pitchFamily="18" charset="0"/>
                          <a:ea typeface="Aptos"/>
                          <a:cs typeface="Times New Roman" panose="02020603050405020304" pitchFamily="18" charset="0"/>
                        </a:rPr>
                        <m:t>𝜴</m:t>
                      </m:r>
                      <m:r>
                        <a:rPr lang="en-US" sz="2000" b="1">
                          <a:solidFill>
                            <a:prstClr val="black"/>
                          </a:solidFill>
                          <a:latin typeface="Cambria Math" panose="02040503050406030204" pitchFamily="18" charset="0"/>
                          <a:ea typeface="Aptos"/>
                          <a:cs typeface="Times New Roman" panose="02020603050405020304" pitchFamily="18" charset="0"/>
                        </a:rPr>
                        <m:t>⋅</m:t>
                      </m:r>
                      <m:r>
                        <a:rPr lang="en-US" sz="2000" b="1" i="1">
                          <a:solidFill>
                            <a:prstClr val="black"/>
                          </a:solidFill>
                          <a:latin typeface="Cambria Math" panose="02040503050406030204" pitchFamily="18" charset="0"/>
                          <a:ea typeface="Aptos"/>
                          <a:cs typeface="Times New Roman" panose="02020603050405020304" pitchFamily="18" charset="0"/>
                        </a:rPr>
                        <m:t>𝒎</m:t>
                      </m:r>
                    </m:oMath>
                  </m:oMathPara>
                </a14:m>
                <a:endParaRPr lang="en-US" sz="2000" b="1" dirty="0">
                  <a:solidFill>
                    <a:prstClr val="black"/>
                  </a:solidFill>
                  <a:latin typeface="Times New Roman" panose="02020603050405020304" pitchFamily="18" charset="0"/>
                  <a:ea typeface="Aptos"/>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87538ACF-B079-456D-8107-038ECCB64F7E}"/>
                  </a:ext>
                </a:extLst>
              </p:cNvPr>
              <p:cNvSpPr>
                <a:spLocks noRot="1" noChangeAspect="1" noMove="1" noResize="1" noEditPoints="1" noAdjustHandles="1" noChangeArrowheads="1" noChangeShapeType="1" noTextEdit="1"/>
              </p:cNvSpPr>
              <p:nvPr/>
            </p:nvSpPr>
            <p:spPr>
              <a:xfrm>
                <a:off x="465589" y="3805130"/>
                <a:ext cx="7101281" cy="432747"/>
              </a:xfrm>
              <a:prstGeom prst="rect">
                <a:avLst/>
              </a:prstGeom>
              <a:blipFill>
                <a:blip r:embed="rId4"/>
                <a:stretch>
                  <a:fillRect b="-2817"/>
                </a:stretch>
              </a:blipFill>
            </p:spPr>
            <p:txBody>
              <a:bodyPr/>
              <a:lstStyle/>
              <a:p>
                <a:r>
                  <a:rPr lang="en-US">
                    <a:noFill/>
                  </a:rPr>
                  <a:t> </a:t>
                </a:r>
              </a:p>
            </p:txBody>
          </p:sp>
        </mc:Fallback>
      </mc:AlternateContent>
      <p:sp>
        <p:nvSpPr>
          <p:cNvPr id="18" name="Rectangle 18">
            <a:extLst>
              <a:ext uri="{FF2B5EF4-FFF2-40B4-BE49-F238E27FC236}">
                <a16:creationId xmlns:a16="http://schemas.microsoft.com/office/drawing/2014/main" id="{B0CA94F9-EAD9-4741-B437-F7ED7069D31E}"/>
              </a:ext>
            </a:extLst>
          </p:cNvPr>
          <p:cNvSpPr>
            <a:spLocks noChangeArrowheads="1"/>
          </p:cNvSpPr>
          <p:nvPr/>
        </p:nvSpPr>
        <p:spPr bwMode="auto">
          <a:xfrm>
            <a:off x="0" y="4679105"/>
            <a:ext cx="3214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R</a:t>
            </a:r>
            <a:r>
              <a:rPr lang="en-US" altLang="en-US" sz="2400" kern="0" dirty="0">
                <a:solidFill>
                  <a:srgbClr val="080800"/>
                </a:solidFill>
                <a:cs typeface="Calibri" panose="020F0502020204030204" pitchFamily="34" charset="0"/>
              </a:rPr>
              <a:t>esistivity increases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19" name="Rectangle 18">
            <a:extLst>
              <a:ext uri="{FF2B5EF4-FFF2-40B4-BE49-F238E27FC236}">
                <a16:creationId xmlns:a16="http://schemas.microsoft.com/office/drawing/2014/main" id="{2D844EA2-37AF-4D34-8CC4-302C62C1E86E}"/>
              </a:ext>
            </a:extLst>
          </p:cNvPr>
          <p:cNvSpPr/>
          <p:nvPr/>
        </p:nvSpPr>
        <p:spPr>
          <a:xfrm>
            <a:off x="465589" y="5335238"/>
            <a:ext cx="8411361" cy="1200329"/>
          </a:xfrm>
          <a:prstGeom prst="rect">
            <a:avLst/>
          </a:prstGeom>
        </p:spPr>
        <p:txBody>
          <a:bodyPr wrap="square">
            <a:spAutoFit/>
          </a:bodyPr>
          <a:lstStyle/>
          <a:p>
            <a:pPr algn="just"/>
            <a:r>
              <a:rPr lang="en-US" sz="2400" dirty="0">
                <a:latin typeface="Times New Roman" panose="02020603050405020304" pitchFamily="18" charset="0"/>
                <a:ea typeface="Aptos"/>
                <a:cs typeface="Times New Roman" panose="02020603050405020304" pitchFamily="18" charset="0"/>
              </a:rPr>
              <a:t>As resistivity increases with temperature, resistance also increases, reducing the efficiency of power transmission due to higher energy losses as heat.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92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a:t>
            </a:r>
          </a:p>
        </p:txBody>
      </p:sp>
      <p:sp>
        <p:nvSpPr>
          <p:cNvPr id="2" name="Rectangle 1">
            <a:extLst>
              <a:ext uri="{FF2B5EF4-FFF2-40B4-BE49-F238E27FC236}">
                <a16:creationId xmlns:a16="http://schemas.microsoft.com/office/drawing/2014/main" id="{1EE363E0-0FE1-4E1E-A4D5-2E08F0141FA6}"/>
              </a:ext>
            </a:extLst>
          </p:cNvPr>
          <p:cNvSpPr/>
          <p:nvPr/>
        </p:nvSpPr>
        <p:spPr>
          <a:xfrm>
            <a:off x="79694" y="817038"/>
            <a:ext cx="8888137" cy="2349361"/>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How much charge does a 12 V battery have to supply to fully charge 2.5 μF capacitor and a 5 μF capacitor when they are:  </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in parallel </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in series </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How much energy does the battery have to supply in each case?</a:t>
            </a:r>
          </a:p>
        </p:txBody>
      </p:sp>
    </p:spTree>
    <p:extLst>
      <p:ext uri="{BB962C8B-B14F-4D97-AF65-F5344CB8AC3E}">
        <p14:creationId xmlns:p14="http://schemas.microsoft.com/office/powerpoint/2010/main" val="257131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Learning outcomes</a:t>
            </a:r>
          </a:p>
        </p:txBody>
      </p:sp>
      <p:pic>
        <p:nvPicPr>
          <p:cNvPr id="4"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7300448" y="848812"/>
            <a:ext cx="1329699" cy="51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67428FA-3B85-41F6-A41D-26E7E6CEC11B}"/>
              </a:ext>
            </a:extLst>
          </p:cNvPr>
          <p:cNvSpPr/>
          <p:nvPr/>
        </p:nvSpPr>
        <p:spPr>
          <a:xfrm>
            <a:off x="174071" y="1998837"/>
            <a:ext cx="8795858" cy="4028795"/>
          </a:xfrm>
          <a:prstGeom prst="rect">
            <a:avLst/>
          </a:prstGeom>
        </p:spPr>
        <p:txBody>
          <a:bodyPr wrap="square">
            <a:spAutoFit/>
          </a:bodyPr>
          <a:lstStyle/>
          <a:p>
            <a:pPr lvl="0" defTabSz="457200">
              <a:spcBef>
                <a:spcPct val="20000"/>
              </a:spcBef>
              <a:spcAft>
                <a:spcPts val="600"/>
              </a:spcAft>
              <a:buClr>
                <a:srgbClr val="4590B8"/>
              </a:buClr>
              <a:buSzPct val="92000"/>
              <a:defRPr/>
            </a:pPr>
            <a:r>
              <a:rPr lang="en-US" sz="2800" dirty="0">
                <a:solidFill>
                  <a:prstClr val="black"/>
                </a:solidFill>
                <a:latin typeface="Times New Roman"/>
              </a:rPr>
              <a:t>Students will </a:t>
            </a:r>
            <a:r>
              <a:rPr lang="en-US" sz="2800" dirty="0">
                <a:solidFill>
                  <a:prstClr val="black"/>
                </a:solidFill>
                <a:latin typeface="Times New Roman" panose="02020603050405020304" pitchFamily="18" charset="0"/>
                <a:cs typeface="Times New Roman" panose="02020603050405020304" pitchFamily="18" charset="0"/>
              </a:rPr>
              <a:t>be able to</a:t>
            </a:r>
            <a:r>
              <a:rPr lang="en-US" sz="2800" dirty="0">
                <a:solidFill>
                  <a:prstClr val="black"/>
                </a:solidFill>
                <a:latin typeface="Times New Roman"/>
              </a:rPr>
              <a:t>:</a:t>
            </a:r>
          </a:p>
          <a:p>
            <a:pPr marL="306000" lvl="0" indent="-306000"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Understand the use of Ohm’s Law which describes the relationship between current, resistance, and voltage; and of Joule’s Law regarding the electric power.</a:t>
            </a:r>
          </a:p>
          <a:p>
            <a:pPr marL="306000" lvl="0" indent="-306000"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Identify the properties of different types of resistors and capacitors.</a:t>
            </a:r>
          </a:p>
          <a:p>
            <a:pPr marL="306000" lvl="0" indent="-306000"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Determine the magnitude of capacitance when capacitors are arranged in series or in parallel in an electrical circuit.</a:t>
            </a:r>
          </a:p>
        </p:txBody>
      </p:sp>
    </p:spTree>
    <p:extLst>
      <p:ext uri="{BB962C8B-B14F-4D97-AF65-F5344CB8AC3E}">
        <p14:creationId xmlns:p14="http://schemas.microsoft.com/office/powerpoint/2010/main" val="135282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a:t>
            </a:r>
          </a:p>
        </p:txBody>
      </p:sp>
      <p:sp>
        <p:nvSpPr>
          <p:cNvPr id="11" name="Rectangle 18">
            <a:extLst>
              <a:ext uri="{FF2B5EF4-FFF2-40B4-BE49-F238E27FC236}">
                <a16:creationId xmlns:a16="http://schemas.microsoft.com/office/drawing/2014/main" id="{B06C87CD-BA7C-4A02-AF16-2BB48E44F64D}"/>
              </a:ext>
            </a:extLst>
          </p:cNvPr>
          <p:cNvSpPr>
            <a:spLocks noChangeArrowheads="1"/>
          </p:cNvSpPr>
          <p:nvPr/>
        </p:nvSpPr>
        <p:spPr bwMode="auto">
          <a:xfrm>
            <a:off x="0" y="2882302"/>
            <a:ext cx="3263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kern="0" dirty="0">
                <a:ea typeface="Times New Roman" panose="02020603050405020304" pitchFamily="18" charset="0"/>
              </a:rPr>
              <a:t>Capacitors in Parallel</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D0E931C-AF8B-484D-9090-28ECAF0DECC2}"/>
                  </a:ext>
                </a:extLst>
              </p:cNvPr>
              <p:cNvSpPr/>
              <p:nvPr/>
            </p:nvSpPr>
            <p:spPr>
              <a:xfrm>
                <a:off x="62917" y="810872"/>
                <a:ext cx="4572000" cy="1723549"/>
              </a:xfrm>
              <a:prstGeom prst="rect">
                <a:avLst/>
              </a:prstGeom>
            </p:spPr>
            <p:txBody>
              <a:bodyPr>
                <a:spAutoFit/>
              </a:bodyPr>
              <a:lstStyle/>
              <a:p>
                <a:pPr marR="0" lvl="0">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Given</a:t>
                </a:r>
              </a:p>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Battery Voltage, </a:t>
                </a:r>
                <a14:m>
                  <m:oMath xmlns:m="http://schemas.openxmlformats.org/officeDocument/2006/math">
                    <m:r>
                      <a:rPr lang="en-US" sz="2400" i="1">
                        <a:latin typeface="Cambria Math" panose="02040503050406030204" pitchFamily="18" charset="0"/>
                        <a:ea typeface="Aptos"/>
                        <a:cs typeface="Symbol" panose="05050102010706020507" pitchFamily="18" charset="2"/>
                      </a:rPr>
                      <m:t>𝑉</m:t>
                    </m:r>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12 </m:t>
                    </m:r>
                  </m:oMath>
                </a14:m>
                <a:r>
                  <a:rPr lang="en-US" sz="2400" dirty="0">
                    <a:latin typeface="Times New Roman" panose="02020603050405020304" pitchFamily="18" charset="0"/>
                    <a:ea typeface="Aptos"/>
                    <a:cs typeface="Times New Roman" panose="02020603050405020304" pitchFamily="18" charset="0"/>
                  </a:rPr>
                  <a:t>V</a:t>
                </a:r>
              </a:p>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Capacitor 1, </a:t>
                </a:r>
                <a14:m>
                  <m:oMath xmlns:m="http://schemas.openxmlformats.org/officeDocument/2006/math">
                    <m:sSub>
                      <m:sSubPr>
                        <m:ctrlPr>
                          <a:rPr lang="en-US" sz="2400" i="1">
                            <a:latin typeface="Cambria Math" panose="02040503050406030204" pitchFamily="18" charset="0"/>
                            <a:ea typeface="Aptos"/>
                            <a:cs typeface="Symbol" panose="05050102010706020507" pitchFamily="18" charset="2"/>
                          </a:rPr>
                        </m:ctrlPr>
                      </m:sSubPr>
                      <m:e>
                        <m:r>
                          <a:rPr lang="en-US" sz="2400" i="1">
                            <a:latin typeface="Cambria Math" panose="02040503050406030204" pitchFamily="18" charset="0"/>
                            <a:ea typeface="Aptos"/>
                            <a:cs typeface="Symbol" panose="05050102010706020507" pitchFamily="18" charset="2"/>
                          </a:rPr>
                          <m:t>𝐶</m:t>
                        </m:r>
                      </m:e>
                      <m:sub>
                        <m:r>
                          <a:rPr lang="en-US" sz="2400" i="1">
                            <a:latin typeface="Cambria Math" panose="02040503050406030204" pitchFamily="18" charset="0"/>
                            <a:ea typeface="Aptos"/>
                            <a:cs typeface="Symbol" panose="05050102010706020507" pitchFamily="18" charset="2"/>
                          </a:rPr>
                          <m:t>1</m:t>
                        </m:r>
                      </m:sub>
                    </m:sSub>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2.5 </m:t>
                    </m:r>
                    <m:r>
                      <a:rPr lang="en-US" sz="2400" i="1">
                        <a:latin typeface="Cambria Math" panose="02040503050406030204" pitchFamily="18" charset="0"/>
                        <a:ea typeface="Aptos"/>
                        <a:cs typeface="Symbol" panose="05050102010706020507" pitchFamily="18" charset="2"/>
                      </a:rPr>
                      <m:t>𝜇</m:t>
                    </m:r>
                  </m:oMath>
                </a14:m>
                <a:r>
                  <a:rPr lang="en-US" sz="2400" dirty="0">
                    <a:latin typeface="Times New Roman" panose="02020603050405020304" pitchFamily="18" charset="0"/>
                    <a:ea typeface="Aptos"/>
                    <a:cs typeface="Times New Roman" panose="02020603050405020304" pitchFamily="18" charset="0"/>
                  </a:rPr>
                  <a:t>F</a:t>
                </a:r>
              </a:p>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Capacitor 2, </a:t>
                </a:r>
                <a14:m>
                  <m:oMath xmlns:m="http://schemas.openxmlformats.org/officeDocument/2006/math">
                    <m:sSub>
                      <m:sSubPr>
                        <m:ctrlPr>
                          <a:rPr lang="en-US" sz="2400" i="1">
                            <a:latin typeface="Cambria Math" panose="02040503050406030204" pitchFamily="18" charset="0"/>
                            <a:ea typeface="Aptos"/>
                            <a:cs typeface="Symbol" panose="05050102010706020507" pitchFamily="18" charset="2"/>
                          </a:rPr>
                        </m:ctrlPr>
                      </m:sSubPr>
                      <m:e>
                        <m:r>
                          <a:rPr lang="en-US" sz="2400" i="1">
                            <a:latin typeface="Cambria Math" panose="02040503050406030204" pitchFamily="18" charset="0"/>
                            <a:ea typeface="Aptos"/>
                            <a:cs typeface="Symbol" panose="05050102010706020507" pitchFamily="18" charset="2"/>
                          </a:rPr>
                          <m:t>𝐶</m:t>
                        </m:r>
                      </m:e>
                      <m:sub>
                        <m:r>
                          <a:rPr lang="en-US" sz="2400" i="1">
                            <a:latin typeface="Cambria Math" panose="02040503050406030204" pitchFamily="18" charset="0"/>
                            <a:ea typeface="Aptos"/>
                            <a:cs typeface="Symbol" panose="05050102010706020507" pitchFamily="18" charset="2"/>
                          </a:rPr>
                          <m:t>2</m:t>
                        </m:r>
                      </m:sub>
                    </m:sSub>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5 </m:t>
                    </m:r>
                    <m:r>
                      <a:rPr lang="en-US" sz="2400" i="1">
                        <a:latin typeface="Cambria Math" panose="02040503050406030204" pitchFamily="18" charset="0"/>
                        <a:ea typeface="Aptos"/>
                        <a:cs typeface="Symbol" panose="05050102010706020507" pitchFamily="18" charset="2"/>
                      </a:rPr>
                      <m:t>𝜇</m:t>
                    </m:r>
                  </m:oMath>
                </a14:m>
                <a:r>
                  <a:rPr lang="en-US" sz="2400" dirty="0">
                    <a:latin typeface="Times New Roman" panose="02020603050405020304" pitchFamily="18" charset="0"/>
                    <a:ea typeface="Aptos"/>
                    <a:cs typeface="Times New Roman" panose="02020603050405020304" pitchFamily="18" charset="0"/>
                  </a:rPr>
                  <a:t>F</a:t>
                </a:r>
              </a:p>
            </p:txBody>
          </p:sp>
        </mc:Choice>
        <mc:Fallback xmlns="">
          <p:sp>
            <p:nvSpPr>
              <p:cNvPr id="2" name="Rectangle 1">
                <a:extLst>
                  <a:ext uri="{FF2B5EF4-FFF2-40B4-BE49-F238E27FC236}">
                    <a16:creationId xmlns:a16="http://schemas.microsoft.com/office/drawing/2014/main" id="{AD0E931C-AF8B-484D-9090-28ECAF0DECC2}"/>
                  </a:ext>
                </a:extLst>
              </p:cNvPr>
              <p:cNvSpPr>
                <a:spLocks noRot="1" noChangeAspect="1" noMove="1" noResize="1" noEditPoints="1" noAdjustHandles="1" noChangeArrowheads="1" noChangeShapeType="1" noTextEdit="1"/>
              </p:cNvSpPr>
              <p:nvPr/>
            </p:nvSpPr>
            <p:spPr>
              <a:xfrm>
                <a:off x="62917" y="810872"/>
                <a:ext cx="4572000" cy="1723549"/>
              </a:xfrm>
              <a:prstGeom prst="rect">
                <a:avLst/>
              </a:prstGeom>
              <a:blipFill>
                <a:blip r:embed="rId2"/>
                <a:stretch>
                  <a:fillRect l="-2133" t="-2827" b="-70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CF7AAB4-9852-4275-A689-3196763B3EDD}"/>
                  </a:ext>
                </a:extLst>
              </p:cNvPr>
              <p:cNvSpPr/>
              <p:nvPr/>
            </p:nvSpPr>
            <p:spPr>
              <a:xfrm>
                <a:off x="333462" y="3457564"/>
                <a:ext cx="8477075" cy="86414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When capacitors are connected in parallel, the total capacitance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𝐶</m:t>
                        </m:r>
                      </m:e>
                      <m:sub>
                        <m:r>
                          <m:rPr>
                            <m:sty m:val="p"/>
                          </m:rPr>
                          <a:rPr lang="en-US" sz="2400">
                            <a:latin typeface="Cambria Math" panose="02040503050406030204" pitchFamily="18" charset="0"/>
                            <a:ea typeface="Aptos"/>
                            <a:cs typeface="Times New Roman" panose="02020603050405020304" pitchFamily="18" charset="0"/>
                          </a:rPr>
                          <m:t>parallel</m:t>
                        </m:r>
                      </m:sub>
                    </m:sSub>
                  </m:oMath>
                </a14:m>
                <a:r>
                  <a:rPr lang="en-US" sz="2400" dirty="0">
                    <a:latin typeface="Times New Roman" panose="02020603050405020304" pitchFamily="18" charset="0"/>
                    <a:ea typeface="Aptos"/>
                    <a:cs typeface="Times New Roman" panose="02020603050405020304" pitchFamily="18" charset="0"/>
                  </a:rPr>
                  <a:t> is the sum of the individual capacitances:</a:t>
                </a:r>
              </a:p>
            </p:txBody>
          </p:sp>
        </mc:Choice>
        <mc:Fallback xmlns="">
          <p:sp>
            <p:nvSpPr>
              <p:cNvPr id="6" name="Rectangle 5">
                <a:extLst>
                  <a:ext uri="{FF2B5EF4-FFF2-40B4-BE49-F238E27FC236}">
                    <a16:creationId xmlns:a16="http://schemas.microsoft.com/office/drawing/2014/main" id="{CCF7AAB4-9852-4275-A689-3196763B3EDD}"/>
                  </a:ext>
                </a:extLst>
              </p:cNvPr>
              <p:cNvSpPr>
                <a:spLocks noRot="1" noChangeAspect="1" noMove="1" noResize="1" noEditPoints="1" noAdjustHandles="1" noChangeArrowheads="1" noChangeShapeType="1" noTextEdit="1"/>
              </p:cNvSpPr>
              <p:nvPr/>
            </p:nvSpPr>
            <p:spPr>
              <a:xfrm>
                <a:off x="333462" y="3457564"/>
                <a:ext cx="8477075" cy="864147"/>
              </a:xfrm>
              <a:prstGeom prst="rect">
                <a:avLst/>
              </a:prstGeom>
              <a:blipFill>
                <a:blip r:embed="rId3"/>
                <a:stretch>
                  <a:fillRect l="-1151" t="-5634" r="-1079" b="-11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318DFA8-7B5E-4CBE-B0CD-A51E2CD6EF3B}"/>
                  </a:ext>
                </a:extLst>
              </p:cNvPr>
              <p:cNvSpPr/>
              <p:nvPr/>
            </p:nvSpPr>
            <p:spPr>
              <a:xfrm>
                <a:off x="1347716" y="4541530"/>
                <a:ext cx="5151347" cy="4739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C</m:t>
                          </m:r>
                        </m:e>
                        <m:sub>
                          <m:r>
                            <m:rPr>
                              <m:nor/>
                            </m:rPr>
                            <a:rPr lang="en-US" sz="2000">
                              <a:latin typeface="Cambria Math" panose="02040503050406030204" pitchFamily="18" charset="0"/>
                            </a:rPr>
                            <m:t>parallel</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C</m:t>
                          </m:r>
                        </m:e>
                        <m:sub>
                          <m:r>
                            <a:rPr lang="en-US" sz="2000" i="0">
                              <a:latin typeface="Cambria Math" panose="02040503050406030204" pitchFamily="18" charset="0"/>
                            </a:rPr>
                            <m:t>1</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C</m:t>
                          </m:r>
                        </m:e>
                        <m:sub>
                          <m:r>
                            <a:rPr lang="en-US" sz="2000" i="0">
                              <a:latin typeface="Cambria Math" panose="02040503050406030204" pitchFamily="18" charset="0"/>
                            </a:rPr>
                            <m:t>2</m:t>
                          </m:r>
                        </m:sub>
                      </m:sSub>
                      <m:r>
                        <a:rPr lang="en-US" sz="2000" i="0">
                          <a:latin typeface="Cambria Math" panose="02040503050406030204" pitchFamily="18" charset="0"/>
                        </a:rPr>
                        <m:t>=2.5 </m:t>
                      </m:r>
                      <m:r>
                        <m:rPr>
                          <m:sty m:val="p"/>
                        </m:rPr>
                        <a:rPr lang="en-US" sz="2000" i="0">
                          <a:latin typeface="Cambria Math" panose="02040503050406030204" pitchFamily="18" charset="0"/>
                        </a:rPr>
                        <m:t>μ</m:t>
                      </m:r>
                      <m:r>
                        <m:rPr>
                          <m:nor/>
                        </m:rPr>
                        <a:rPr lang="en-US" sz="2000">
                          <a:latin typeface="Cambria Math" panose="02040503050406030204" pitchFamily="18" charset="0"/>
                        </a:rPr>
                        <m:t>F</m:t>
                      </m:r>
                      <m:r>
                        <a:rPr lang="en-US" sz="2000" i="0">
                          <a:latin typeface="Cambria Math" panose="02040503050406030204" pitchFamily="18" charset="0"/>
                        </a:rPr>
                        <m:t>+5 </m:t>
                      </m:r>
                      <m:r>
                        <m:rPr>
                          <m:sty m:val="p"/>
                        </m:rPr>
                        <a:rPr lang="en-US" sz="2000" i="0">
                          <a:latin typeface="Cambria Math" panose="02040503050406030204" pitchFamily="18" charset="0"/>
                        </a:rPr>
                        <m:t>μ</m:t>
                      </m:r>
                      <m:r>
                        <m:rPr>
                          <m:nor/>
                        </m:rPr>
                        <a:rPr lang="en-US" sz="2000">
                          <a:latin typeface="Cambria Math" panose="02040503050406030204" pitchFamily="18" charset="0"/>
                        </a:rPr>
                        <m:t>F</m:t>
                      </m:r>
                      <m:r>
                        <a:rPr lang="en-US" sz="2000" i="0">
                          <a:latin typeface="Cambria Math" panose="02040503050406030204" pitchFamily="18" charset="0"/>
                        </a:rPr>
                        <m:t>=7.5 </m:t>
                      </m:r>
                      <m:r>
                        <m:rPr>
                          <m:sty m:val="p"/>
                        </m:rPr>
                        <a:rPr lang="en-US" sz="2000" i="0">
                          <a:latin typeface="Cambria Math" panose="02040503050406030204" pitchFamily="18" charset="0"/>
                        </a:rPr>
                        <m:t>μ</m:t>
                      </m:r>
                      <m:r>
                        <m:rPr>
                          <m:nor/>
                        </m:rPr>
                        <a:rPr lang="en-US" sz="2000">
                          <a:latin typeface="Cambria Math" panose="02040503050406030204" pitchFamily="18" charset="0"/>
                        </a:rPr>
                        <m:t>F</m:t>
                      </m:r>
                    </m:oMath>
                  </m:oMathPara>
                </a14:m>
                <a:endParaRPr lang="en-US" sz="2000" dirty="0"/>
              </a:p>
            </p:txBody>
          </p:sp>
        </mc:Choice>
        <mc:Fallback xmlns="">
          <p:sp>
            <p:nvSpPr>
              <p:cNvPr id="7" name="Rectangle 6">
                <a:extLst>
                  <a:ext uri="{FF2B5EF4-FFF2-40B4-BE49-F238E27FC236}">
                    <a16:creationId xmlns:a16="http://schemas.microsoft.com/office/drawing/2014/main" id="{8318DFA8-7B5E-4CBE-B0CD-A51E2CD6EF3B}"/>
                  </a:ext>
                </a:extLst>
              </p:cNvPr>
              <p:cNvSpPr>
                <a:spLocks noRot="1" noChangeAspect="1" noMove="1" noResize="1" noEditPoints="1" noAdjustHandles="1" noChangeArrowheads="1" noChangeShapeType="1" noTextEdit="1"/>
              </p:cNvSpPr>
              <p:nvPr/>
            </p:nvSpPr>
            <p:spPr>
              <a:xfrm>
                <a:off x="1347716" y="4541530"/>
                <a:ext cx="5151347" cy="473912"/>
              </a:xfrm>
              <a:prstGeom prst="rect">
                <a:avLst/>
              </a:prstGeom>
              <a:blipFill>
                <a:blip r:embed="rId4"/>
                <a:stretch>
                  <a:fillRect b="-14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3D11038-648A-4B89-9A00-8450A04014D3}"/>
                  </a:ext>
                </a:extLst>
              </p:cNvPr>
              <p:cNvSpPr/>
              <p:nvPr/>
            </p:nvSpPr>
            <p:spPr>
              <a:xfrm>
                <a:off x="241184" y="5242635"/>
                <a:ext cx="6420604"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charge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𝑄</m:t>
                    </m:r>
                  </m:oMath>
                </a14:m>
                <a:r>
                  <a:rPr lang="en-US" sz="2400" dirty="0">
                    <a:latin typeface="Times New Roman" panose="02020603050405020304" pitchFamily="18" charset="0"/>
                    <a:ea typeface="Aptos"/>
                    <a:cs typeface="Times New Roman" panose="02020603050405020304" pitchFamily="18" charset="0"/>
                  </a:rPr>
                  <a:t> stored in the parallel combination is:</a:t>
                </a:r>
              </a:p>
            </p:txBody>
          </p:sp>
        </mc:Choice>
        <mc:Fallback xmlns="">
          <p:sp>
            <p:nvSpPr>
              <p:cNvPr id="12" name="Rectangle 11">
                <a:extLst>
                  <a:ext uri="{FF2B5EF4-FFF2-40B4-BE49-F238E27FC236}">
                    <a16:creationId xmlns:a16="http://schemas.microsoft.com/office/drawing/2014/main" id="{03D11038-648A-4B89-9A00-8450A04014D3}"/>
                  </a:ext>
                </a:extLst>
              </p:cNvPr>
              <p:cNvSpPr>
                <a:spLocks noRot="1" noChangeAspect="1" noMove="1" noResize="1" noEditPoints="1" noAdjustHandles="1" noChangeArrowheads="1" noChangeShapeType="1" noTextEdit="1"/>
              </p:cNvSpPr>
              <p:nvPr/>
            </p:nvSpPr>
            <p:spPr>
              <a:xfrm>
                <a:off x="241184" y="5242635"/>
                <a:ext cx="6420604" cy="461665"/>
              </a:xfrm>
              <a:prstGeom prst="rect">
                <a:avLst/>
              </a:prstGeom>
              <a:blipFill>
                <a:blip r:embed="rId5"/>
                <a:stretch>
                  <a:fillRect l="-1519" t="-10526" r="-28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893F31DE-C1EB-450D-9CF6-9BF40A0DEC2C}"/>
                  </a:ext>
                </a:extLst>
              </p:cNvPr>
              <p:cNvSpPr/>
              <p:nvPr/>
            </p:nvSpPr>
            <p:spPr>
              <a:xfrm>
                <a:off x="1245764" y="6047128"/>
                <a:ext cx="5800987" cy="4739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Q</m:t>
                          </m:r>
                        </m:e>
                        <m:sub>
                          <m:r>
                            <m:rPr>
                              <m:nor/>
                            </m:rPr>
                            <a:rPr lang="en-US" sz="2000">
                              <a:latin typeface="Cambria Math" panose="02040503050406030204" pitchFamily="18" charset="0"/>
                            </a:rPr>
                            <m:t>parallel</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C</m:t>
                          </m:r>
                        </m:e>
                        <m:sub>
                          <m:r>
                            <m:rPr>
                              <m:nor/>
                            </m:rPr>
                            <a:rPr lang="en-US" sz="2000">
                              <a:latin typeface="Cambria Math" panose="02040503050406030204" pitchFamily="18" charset="0"/>
                            </a:rPr>
                            <m:t>parallel</m:t>
                          </m:r>
                        </m:sub>
                      </m:sSub>
                      <m:r>
                        <a:rPr lang="en-US" sz="2000" i="0">
                          <a:latin typeface="Cambria Math" panose="02040503050406030204" pitchFamily="18" charset="0"/>
                        </a:rPr>
                        <m:t>×</m:t>
                      </m:r>
                      <m:r>
                        <m:rPr>
                          <m:sty m:val="p"/>
                        </m:rPr>
                        <a:rPr lang="en-US" sz="2000" i="0">
                          <a:latin typeface="Cambria Math" panose="02040503050406030204" pitchFamily="18" charset="0"/>
                        </a:rPr>
                        <m:t>V</m:t>
                      </m:r>
                      <m:r>
                        <a:rPr lang="en-US" sz="2000" i="0">
                          <a:latin typeface="Cambria Math" panose="02040503050406030204" pitchFamily="18" charset="0"/>
                        </a:rPr>
                        <m:t>=7.5 </m:t>
                      </m:r>
                      <m:r>
                        <m:rPr>
                          <m:sty m:val="p"/>
                        </m:rPr>
                        <a:rPr lang="en-US" sz="2000" i="0">
                          <a:latin typeface="Cambria Math" panose="02040503050406030204" pitchFamily="18" charset="0"/>
                        </a:rPr>
                        <m:t>μ</m:t>
                      </m:r>
                      <m:r>
                        <m:rPr>
                          <m:nor/>
                        </m:rPr>
                        <a:rPr lang="en-US" sz="2000">
                          <a:latin typeface="Cambria Math" panose="02040503050406030204" pitchFamily="18" charset="0"/>
                        </a:rPr>
                        <m:t>F</m:t>
                      </m:r>
                      <m:r>
                        <a:rPr lang="en-US" sz="2000" i="0">
                          <a:latin typeface="Cambria Math" panose="02040503050406030204" pitchFamily="18" charset="0"/>
                        </a:rPr>
                        <m:t>×12 </m:t>
                      </m:r>
                      <m:r>
                        <m:rPr>
                          <m:nor/>
                        </m:rPr>
                        <a:rPr lang="en-US" sz="2000">
                          <a:latin typeface="Cambria Math" panose="02040503050406030204" pitchFamily="18" charset="0"/>
                        </a:rPr>
                        <m:t>V</m:t>
                      </m:r>
                      <m:r>
                        <a:rPr lang="en-US" sz="2000" i="0">
                          <a:latin typeface="Cambria Math" panose="02040503050406030204" pitchFamily="18" charset="0"/>
                        </a:rPr>
                        <m:t>=</m:t>
                      </m:r>
                      <m:r>
                        <a:rPr lang="en-US" sz="2000" b="1" i="0">
                          <a:latin typeface="Cambria Math" panose="02040503050406030204" pitchFamily="18" charset="0"/>
                        </a:rPr>
                        <m:t>𝟗𝟎</m:t>
                      </m:r>
                      <m:r>
                        <a:rPr lang="en-US" sz="2000" b="1" i="0">
                          <a:latin typeface="Cambria Math" panose="02040503050406030204" pitchFamily="18" charset="0"/>
                        </a:rPr>
                        <m:t> </m:t>
                      </m:r>
                      <m:r>
                        <a:rPr lang="en-US" sz="2000" b="1" i="0">
                          <a:latin typeface="Cambria Math" panose="02040503050406030204" pitchFamily="18" charset="0"/>
                        </a:rPr>
                        <m:t>𝛍</m:t>
                      </m:r>
                      <m:r>
                        <m:rPr>
                          <m:nor/>
                        </m:rPr>
                        <a:rPr lang="en-US" sz="2000" b="1">
                          <a:latin typeface="Cambria Math" panose="02040503050406030204" pitchFamily="18" charset="0"/>
                        </a:rPr>
                        <m:t>C</m:t>
                      </m:r>
                    </m:oMath>
                  </m:oMathPara>
                </a14:m>
                <a:endParaRPr lang="en-US" sz="2000" b="1" dirty="0"/>
              </a:p>
            </p:txBody>
          </p:sp>
        </mc:Choice>
        <mc:Fallback xmlns="">
          <p:sp>
            <p:nvSpPr>
              <p:cNvPr id="13" name="Rectangle 12">
                <a:extLst>
                  <a:ext uri="{FF2B5EF4-FFF2-40B4-BE49-F238E27FC236}">
                    <a16:creationId xmlns:a16="http://schemas.microsoft.com/office/drawing/2014/main" id="{893F31DE-C1EB-450D-9CF6-9BF40A0DEC2C}"/>
                  </a:ext>
                </a:extLst>
              </p:cNvPr>
              <p:cNvSpPr>
                <a:spLocks noRot="1" noChangeAspect="1" noMove="1" noResize="1" noEditPoints="1" noAdjustHandles="1" noChangeArrowheads="1" noChangeShapeType="1" noTextEdit="1"/>
              </p:cNvSpPr>
              <p:nvPr/>
            </p:nvSpPr>
            <p:spPr>
              <a:xfrm>
                <a:off x="1245764" y="6047128"/>
                <a:ext cx="5800987" cy="473912"/>
              </a:xfrm>
              <a:prstGeom prst="rect">
                <a:avLst/>
              </a:prstGeom>
              <a:blipFill>
                <a:blip r:embed="rId6"/>
                <a:stretch>
                  <a:fillRect b="-14103"/>
                </a:stretch>
              </a:blipFill>
            </p:spPr>
            <p:txBody>
              <a:bodyPr/>
              <a:lstStyle/>
              <a:p>
                <a:r>
                  <a:rPr lang="en-US">
                    <a:noFill/>
                  </a:rPr>
                  <a:t> </a:t>
                </a:r>
              </a:p>
            </p:txBody>
          </p:sp>
        </mc:Fallback>
      </mc:AlternateContent>
    </p:spTree>
    <p:extLst>
      <p:ext uri="{BB962C8B-B14F-4D97-AF65-F5344CB8AC3E}">
        <p14:creationId xmlns:p14="http://schemas.microsoft.com/office/powerpoint/2010/main" val="3978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a:t>
            </a:r>
          </a:p>
        </p:txBody>
      </p:sp>
      <p:sp>
        <p:nvSpPr>
          <p:cNvPr id="11" name="Rectangle 18">
            <a:extLst>
              <a:ext uri="{FF2B5EF4-FFF2-40B4-BE49-F238E27FC236}">
                <a16:creationId xmlns:a16="http://schemas.microsoft.com/office/drawing/2014/main" id="{B06C87CD-BA7C-4A02-AF16-2BB48E44F64D}"/>
              </a:ext>
            </a:extLst>
          </p:cNvPr>
          <p:cNvSpPr>
            <a:spLocks noChangeArrowheads="1"/>
          </p:cNvSpPr>
          <p:nvPr/>
        </p:nvSpPr>
        <p:spPr bwMode="auto">
          <a:xfrm>
            <a:off x="0" y="722474"/>
            <a:ext cx="32633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Capacitors in Series</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62FD22B-DF0E-4D4E-85A7-BB07945F1964}"/>
                  </a:ext>
                </a:extLst>
              </p:cNvPr>
              <p:cNvSpPr/>
              <p:nvPr/>
            </p:nvSpPr>
            <p:spPr>
              <a:xfrm>
                <a:off x="2045287" y="1508600"/>
                <a:ext cx="3973332" cy="7442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0">
                              <a:latin typeface="Cambria Math" panose="02040503050406030204" pitchFamily="18" charset="0"/>
                            </a:rPr>
                            <m:t>1</m:t>
                          </m:r>
                        </m:num>
                        <m:den>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C</m:t>
                              </m:r>
                            </m:e>
                            <m:sub>
                              <m:r>
                                <m:rPr>
                                  <m:nor/>
                                </m:rPr>
                                <a:rPr lang="en-US" sz="2000">
                                  <a:latin typeface="Cambria Math" panose="02040503050406030204" pitchFamily="18" charset="0"/>
                                </a:rPr>
                                <m:t>series</m:t>
                              </m:r>
                            </m:sub>
                          </m:sSub>
                        </m:den>
                      </m:f>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C</m:t>
                              </m:r>
                            </m:e>
                            <m:sub>
                              <m:r>
                                <a:rPr lang="en-US" sz="2000" i="0">
                                  <a:latin typeface="Cambria Math" panose="02040503050406030204" pitchFamily="18" charset="0"/>
                                </a:rPr>
                                <m:t>1</m:t>
                              </m:r>
                            </m:sub>
                          </m:sSub>
                        </m:den>
                      </m:f>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C</m:t>
                              </m:r>
                            </m:e>
                            <m:sub>
                              <m:r>
                                <a:rPr lang="en-US" sz="2000" i="0">
                                  <a:latin typeface="Cambria Math" panose="02040503050406030204" pitchFamily="18" charset="0"/>
                                </a:rPr>
                                <m:t>2</m:t>
                              </m:r>
                            </m:sub>
                          </m:sSub>
                        </m:den>
                      </m:f>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2.5 </m:t>
                          </m:r>
                          <m:r>
                            <m:rPr>
                              <m:sty m:val="p"/>
                            </m:rPr>
                            <a:rPr lang="en-US" sz="2000" i="0">
                              <a:latin typeface="Cambria Math" panose="02040503050406030204" pitchFamily="18" charset="0"/>
                            </a:rPr>
                            <m:t>μ</m:t>
                          </m:r>
                          <m:r>
                            <m:rPr>
                              <m:nor/>
                            </m:rPr>
                            <a:rPr lang="en-US" sz="2000">
                              <a:latin typeface="Cambria Math" panose="02040503050406030204" pitchFamily="18" charset="0"/>
                            </a:rPr>
                            <m:t>F</m:t>
                          </m:r>
                        </m:den>
                      </m:f>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5 </m:t>
                          </m:r>
                          <m:r>
                            <m:rPr>
                              <m:sty m:val="p"/>
                            </m:rPr>
                            <a:rPr lang="en-US" sz="2000" i="0">
                              <a:latin typeface="Cambria Math" panose="02040503050406030204" pitchFamily="18" charset="0"/>
                            </a:rPr>
                            <m:t>μ</m:t>
                          </m:r>
                          <m:r>
                            <m:rPr>
                              <m:nor/>
                            </m:rPr>
                            <a:rPr lang="en-US" sz="2000">
                              <a:latin typeface="Cambria Math" panose="02040503050406030204" pitchFamily="18" charset="0"/>
                            </a:rPr>
                            <m:t>F</m:t>
                          </m:r>
                        </m:den>
                      </m:f>
                    </m:oMath>
                  </m:oMathPara>
                </a14:m>
                <a:endParaRPr lang="en-US" sz="2000" dirty="0"/>
              </a:p>
            </p:txBody>
          </p:sp>
        </mc:Choice>
        <mc:Fallback xmlns="">
          <p:sp>
            <p:nvSpPr>
              <p:cNvPr id="4" name="Rectangle 3">
                <a:extLst>
                  <a:ext uri="{FF2B5EF4-FFF2-40B4-BE49-F238E27FC236}">
                    <a16:creationId xmlns:a16="http://schemas.microsoft.com/office/drawing/2014/main" id="{F62FD22B-DF0E-4D4E-85A7-BB07945F1964}"/>
                  </a:ext>
                </a:extLst>
              </p:cNvPr>
              <p:cNvSpPr>
                <a:spLocks noRot="1" noChangeAspect="1" noMove="1" noResize="1" noEditPoints="1" noAdjustHandles="1" noChangeArrowheads="1" noChangeShapeType="1" noTextEdit="1"/>
              </p:cNvSpPr>
              <p:nvPr/>
            </p:nvSpPr>
            <p:spPr>
              <a:xfrm>
                <a:off x="2045287" y="1508600"/>
                <a:ext cx="3973332" cy="7442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9C9F1D1-043A-4067-819D-F26E349D5A71}"/>
                  </a:ext>
                </a:extLst>
              </p:cNvPr>
              <p:cNvSpPr/>
              <p:nvPr/>
            </p:nvSpPr>
            <p:spPr>
              <a:xfrm>
                <a:off x="239845" y="2528946"/>
                <a:ext cx="2118337" cy="400110"/>
              </a:xfrm>
              <a:prstGeom prst="rect">
                <a:avLst/>
              </a:prstGeom>
            </p:spPr>
            <p:txBody>
              <a:bodyPr wrap="none">
                <a:spAutoFit/>
              </a:bodyPr>
              <a:lstStyle/>
              <a:p>
                <a:pPr>
                  <a:spcBef>
                    <a:spcPts val="900"/>
                  </a:spcBef>
                  <a:spcAft>
                    <a:spcPts val="900"/>
                  </a:spcAft>
                </a:pPr>
                <a:r>
                  <a:rPr lang="en-US" sz="2000" dirty="0">
                    <a:latin typeface="Times New Roman" panose="02020603050405020304" pitchFamily="18" charset="0"/>
                    <a:ea typeface="Aptos"/>
                    <a:cs typeface="Times New Roman" panose="02020603050405020304" pitchFamily="18" charset="0"/>
                  </a:rPr>
                  <a:t>Calculating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𝐶</m:t>
                        </m:r>
                      </m:e>
                      <m:sub>
                        <m:r>
                          <m:rPr>
                            <m:sty m:val="p"/>
                          </m:rPr>
                          <a:rPr lang="en-US" sz="2000">
                            <a:latin typeface="Cambria Math" panose="02040503050406030204" pitchFamily="18" charset="0"/>
                            <a:ea typeface="Aptos"/>
                            <a:cs typeface="Times New Roman" panose="02020603050405020304" pitchFamily="18" charset="0"/>
                          </a:rPr>
                          <m:t>series</m:t>
                        </m:r>
                      </m:sub>
                    </m:sSub>
                  </m:oMath>
                </a14:m>
                <a:r>
                  <a:rPr lang="en-US" sz="2000" dirty="0">
                    <a:latin typeface="Times New Roman" panose="02020603050405020304" pitchFamily="18" charset="0"/>
                    <a:ea typeface="Aptos"/>
                    <a:cs typeface="Times New Roman" panose="02020603050405020304" pitchFamily="18" charset="0"/>
                  </a:rPr>
                  <a:t>:</a:t>
                </a:r>
              </a:p>
            </p:txBody>
          </p:sp>
        </mc:Choice>
        <mc:Fallback xmlns="">
          <p:sp>
            <p:nvSpPr>
              <p:cNvPr id="5" name="Rectangle 4">
                <a:extLst>
                  <a:ext uri="{FF2B5EF4-FFF2-40B4-BE49-F238E27FC236}">
                    <a16:creationId xmlns:a16="http://schemas.microsoft.com/office/drawing/2014/main" id="{D9C9F1D1-043A-4067-819D-F26E349D5A71}"/>
                  </a:ext>
                </a:extLst>
              </p:cNvPr>
              <p:cNvSpPr>
                <a:spLocks noRot="1" noChangeAspect="1" noMove="1" noResize="1" noEditPoints="1" noAdjustHandles="1" noChangeArrowheads="1" noChangeShapeType="1" noTextEdit="1"/>
              </p:cNvSpPr>
              <p:nvPr/>
            </p:nvSpPr>
            <p:spPr>
              <a:xfrm>
                <a:off x="239845" y="2528946"/>
                <a:ext cx="2118337" cy="400110"/>
              </a:xfrm>
              <a:prstGeom prst="rect">
                <a:avLst/>
              </a:prstGeom>
              <a:blipFill>
                <a:blip r:embed="rId3"/>
                <a:stretch>
                  <a:fillRect l="-2874" t="-9231" r="-2299"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253207E-5FCF-4614-AC16-D12DB2A2CD52}"/>
                  </a:ext>
                </a:extLst>
              </p:cNvPr>
              <p:cNvSpPr/>
              <p:nvPr/>
            </p:nvSpPr>
            <p:spPr>
              <a:xfrm>
                <a:off x="1220597" y="3056878"/>
                <a:ext cx="6581163" cy="7442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0">
                              <a:latin typeface="Cambria Math" panose="02040503050406030204" pitchFamily="18" charset="0"/>
                            </a:rPr>
                            <m:t>1</m:t>
                          </m:r>
                        </m:num>
                        <m:den>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C</m:t>
                              </m:r>
                            </m:e>
                            <m:sub>
                              <m:r>
                                <m:rPr>
                                  <m:nor/>
                                </m:rPr>
                                <a:rPr lang="en-US" sz="2000">
                                  <a:latin typeface="Cambria Math" panose="02040503050406030204" pitchFamily="18" charset="0"/>
                                </a:rPr>
                                <m:t>series</m:t>
                              </m:r>
                            </m:sub>
                          </m:sSub>
                        </m:den>
                      </m:f>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2.5 </m:t>
                          </m:r>
                          <m:r>
                            <m:rPr>
                              <m:sty m:val="p"/>
                            </m:rPr>
                            <a:rPr lang="en-US" sz="2000" i="0">
                              <a:latin typeface="Cambria Math" panose="02040503050406030204" pitchFamily="18" charset="0"/>
                            </a:rPr>
                            <m:t>μ</m:t>
                          </m:r>
                          <m:r>
                            <m:rPr>
                              <m:nor/>
                            </m:rPr>
                            <a:rPr lang="en-US" sz="2000">
                              <a:latin typeface="Cambria Math" panose="02040503050406030204" pitchFamily="18" charset="0"/>
                            </a:rPr>
                            <m:t>F</m:t>
                          </m:r>
                        </m:den>
                      </m:f>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5 </m:t>
                          </m:r>
                          <m:r>
                            <m:rPr>
                              <m:sty m:val="p"/>
                            </m:rPr>
                            <a:rPr lang="en-US" sz="2000" i="0">
                              <a:latin typeface="Cambria Math" panose="02040503050406030204" pitchFamily="18" charset="0"/>
                            </a:rPr>
                            <m:t>μ</m:t>
                          </m:r>
                          <m:r>
                            <m:rPr>
                              <m:nor/>
                            </m:rPr>
                            <a:rPr lang="en-US" sz="2000">
                              <a:latin typeface="Cambria Math" panose="02040503050406030204" pitchFamily="18" charset="0"/>
                            </a:rPr>
                            <m:t>F</m:t>
                          </m:r>
                        </m:den>
                      </m:f>
                      <m:r>
                        <a:rPr lang="en-US" sz="2000" i="0">
                          <a:latin typeface="Cambria Math" panose="02040503050406030204" pitchFamily="18" charset="0"/>
                        </a:rPr>
                        <m:t>=0.4 </m:t>
                      </m:r>
                      <m:r>
                        <m:rPr>
                          <m:sty m:val="p"/>
                        </m:rPr>
                        <a:rPr lang="en-US" sz="2000" i="0">
                          <a:latin typeface="Cambria Math" panose="02040503050406030204" pitchFamily="18" charset="0"/>
                        </a:rPr>
                        <m:t>μ</m:t>
                      </m:r>
                      <m:sSup>
                        <m:sSupPr>
                          <m:ctrlPr>
                            <a:rPr lang="en-US" sz="2000" i="1">
                              <a:latin typeface="Cambria Math" panose="02040503050406030204" pitchFamily="18" charset="0"/>
                            </a:rPr>
                          </m:ctrlPr>
                        </m:sSupPr>
                        <m:e>
                          <m:r>
                            <m:rPr>
                              <m:nor/>
                            </m:rPr>
                            <a:rPr lang="en-US" sz="2000">
                              <a:latin typeface="Cambria Math" panose="02040503050406030204" pitchFamily="18" charset="0"/>
                            </a:rPr>
                            <m:t>F</m:t>
                          </m:r>
                        </m:e>
                        <m:sup>
                          <m:r>
                            <a:rPr lang="en-US" sz="2000" i="0">
                              <a:latin typeface="Cambria Math" panose="02040503050406030204" pitchFamily="18" charset="0"/>
                            </a:rPr>
                            <m:t>−1</m:t>
                          </m:r>
                        </m:sup>
                      </m:sSup>
                      <m:r>
                        <a:rPr lang="en-US" sz="2000" i="0">
                          <a:latin typeface="Cambria Math" panose="02040503050406030204" pitchFamily="18" charset="0"/>
                        </a:rPr>
                        <m:t>+0.2 </m:t>
                      </m:r>
                      <m:r>
                        <m:rPr>
                          <m:sty m:val="p"/>
                        </m:rPr>
                        <a:rPr lang="en-US" sz="2000" i="0">
                          <a:latin typeface="Cambria Math" panose="02040503050406030204" pitchFamily="18" charset="0"/>
                        </a:rPr>
                        <m:t>μ</m:t>
                      </m:r>
                      <m:sSup>
                        <m:sSupPr>
                          <m:ctrlPr>
                            <a:rPr lang="en-US" sz="2000" i="1">
                              <a:latin typeface="Cambria Math" panose="02040503050406030204" pitchFamily="18" charset="0"/>
                            </a:rPr>
                          </m:ctrlPr>
                        </m:sSupPr>
                        <m:e>
                          <m:r>
                            <m:rPr>
                              <m:nor/>
                            </m:rPr>
                            <a:rPr lang="en-US" sz="2000">
                              <a:latin typeface="Cambria Math" panose="02040503050406030204" pitchFamily="18" charset="0"/>
                            </a:rPr>
                            <m:t>F</m:t>
                          </m:r>
                        </m:e>
                        <m:sup>
                          <m:r>
                            <a:rPr lang="en-US" sz="2000" i="0">
                              <a:latin typeface="Cambria Math" panose="02040503050406030204" pitchFamily="18" charset="0"/>
                            </a:rPr>
                            <m:t>−1</m:t>
                          </m:r>
                        </m:sup>
                      </m:sSup>
                      <m:r>
                        <a:rPr lang="en-US" sz="2000" i="0">
                          <a:latin typeface="Cambria Math" panose="02040503050406030204" pitchFamily="18" charset="0"/>
                        </a:rPr>
                        <m:t>=0.6 </m:t>
                      </m:r>
                      <m:r>
                        <m:rPr>
                          <m:sty m:val="p"/>
                        </m:rPr>
                        <a:rPr lang="en-US" sz="2000" i="0">
                          <a:latin typeface="Cambria Math" panose="02040503050406030204" pitchFamily="18" charset="0"/>
                        </a:rPr>
                        <m:t>μ</m:t>
                      </m:r>
                      <m:sSup>
                        <m:sSupPr>
                          <m:ctrlPr>
                            <a:rPr lang="en-US" sz="2000" i="1">
                              <a:latin typeface="Cambria Math" panose="02040503050406030204" pitchFamily="18" charset="0"/>
                            </a:rPr>
                          </m:ctrlPr>
                        </m:sSupPr>
                        <m:e>
                          <m:r>
                            <m:rPr>
                              <m:nor/>
                            </m:rPr>
                            <a:rPr lang="en-US" sz="2000">
                              <a:latin typeface="Cambria Math" panose="02040503050406030204" pitchFamily="18" charset="0"/>
                            </a:rPr>
                            <m:t>F</m:t>
                          </m:r>
                        </m:e>
                        <m:sup>
                          <m:r>
                            <a:rPr lang="en-US" sz="2000" i="0">
                              <a:latin typeface="Cambria Math" panose="02040503050406030204" pitchFamily="18" charset="0"/>
                            </a:rPr>
                            <m:t>−1</m:t>
                          </m:r>
                        </m:sup>
                      </m:sSup>
                    </m:oMath>
                  </m:oMathPara>
                </a14:m>
                <a:endParaRPr lang="en-US" sz="2000" dirty="0"/>
              </a:p>
            </p:txBody>
          </p:sp>
        </mc:Choice>
        <mc:Fallback xmlns="">
          <p:sp>
            <p:nvSpPr>
              <p:cNvPr id="8" name="Rectangle 7">
                <a:extLst>
                  <a:ext uri="{FF2B5EF4-FFF2-40B4-BE49-F238E27FC236}">
                    <a16:creationId xmlns:a16="http://schemas.microsoft.com/office/drawing/2014/main" id="{4253207E-5FCF-4614-AC16-D12DB2A2CD52}"/>
                  </a:ext>
                </a:extLst>
              </p:cNvPr>
              <p:cNvSpPr>
                <a:spLocks noRot="1" noChangeAspect="1" noMove="1" noResize="1" noEditPoints="1" noAdjustHandles="1" noChangeArrowheads="1" noChangeShapeType="1" noTextEdit="1"/>
              </p:cNvSpPr>
              <p:nvPr/>
            </p:nvSpPr>
            <p:spPr>
              <a:xfrm>
                <a:off x="1220597" y="3056878"/>
                <a:ext cx="6581163" cy="7442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53E60C0-9B75-4037-8709-0716629A1F21}"/>
                  </a:ext>
                </a:extLst>
              </p:cNvPr>
              <p:cNvSpPr/>
              <p:nvPr/>
            </p:nvSpPr>
            <p:spPr>
              <a:xfrm>
                <a:off x="2602682" y="3968796"/>
                <a:ext cx="3133294" cy="6561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C</m:t>
                          </m:r>
                        </m:e>
                        <m:sub>
                          <m:r>
                            <m:rPr>
                              <m:nor/>
                            </m:rPr>
                            <a:rPr lang="en-US">
                              <a:latin typeface="Cambria Math" panose="02040503050406030204" pitchFamily="18" charset="0"/>
                            </a:rPr>
                            <m:t>series</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num>
                        <m:den>
                          <m:r>
                            <a:rPr lang="en-US" i="0">
                              <a:latin typeface="Cambria Math" panose="02040503050406030204" pitchFamily="18" charset="0"/>
                            </a:rPr>
                            <m:t>0.6 </m:t>
                          </m:r>
                          <m:r>
                            <m:rPr>
                              <m:sty m:val="p"/>
                            </m:rPr>
                            <a:rPr lang="en-US" i="0">
                              <a:latin typeface="Cambria Math" panose="02040503050406030204" pitchFamily="18" charset="0"/>
                            </a:rPr>
                            <m:t>μ</m:t>
                          </m:r>
                          <m:sSup>
                            <m:sSupPr>
                              <m:ctrlPr>
                                <a:rPr lang="en-US" i="1">
                                  <a:latin typeface="Cambria Math" panose="02040503050406030204" pitchFamily="18" charset="0"/>
                                </a:rPr>
                              </m:ctrlPr>
                            </m:sSupPr>
                            <m:e>
                              <m:r>
                                <m:rPr>
                                  <m:nor/>
                                </m:rPr>
                                <a:rPr lang="en-US">
                                  <a:latin typeface="Cambria Math" panose="02040503050406030204" pitchFamily="18" charset="0"/>
                                </a:rPr>
                                <m:t>F</m:t>
                              </m:r>
                            </m:e>
                            <m:sup>
                              <m:r>
                                <a:rPr lang="en-US" i="0">
                                  <a:latin typeface="Cambria Math" panose="02040503050406030204" pitchFamily="18" charset="0"/>
                                </a:rPr>
                                <m:t>−1</m:t>
                              </m:r>
                            </m:sup>
                          </m:sSup>
                        </m:den>
                      </m:f>
                      <m:r>
                        <a:rPr lang="en-US" i="0">
                          <a:latin typeface="Cambria Math" panose="02040503050406030204" pitchFamily="18" charset="0"/>
                        </a:rPr>
                        <m:t>=1.67 </m:t>
                      </m:r>
                      <m:r>
                        <m:rPr>
                          <m:sty m:val="p"/>
                        </m:rPr>
                        <a:rPr lang="en-US" i="0">
                          <a:latin typeface="Cambria Math" panose="02040503050406030204" pitchFamily="18" charset="0"/>
                        </a:rPr>
                        <m:t>μ</m:t>
                      </m:r>
                      <m:r>
                        <m:rPr>
                          <m:nor/>
                        </m:rPr>
                        <a:rPr lang="en-US">
                          <a:latin typeface="Cambria Math" panose="02040503050406030204" pitchFamily="18" charset="0"/>
                        </a:rPr>
                        <m:t>F</m:t>
                      </m:r>
                    </m:oMath>
                  </m:oMathPara>
                </a14:m>
                <a:endParaRPr lang="en-US" dirty="0"/>
              </a:p>
            </p:txBody>
          </p:sp>
        </mc:Choice>
        <mc:Fallback xmlns="">
          <p:sp>
            <p:nvSpPr>
              <p:cNvPr id="9" name="Rectangle 8">
                <a:extLst>
                  <a:ext uri="{FF2B5EF4-FFF2-40B4-BE49-F238E27FC236}">
                    <a16:creationId xmlns:a16="http://schemas.microsoft.com/office/drawing/2014/main" id="{153E60C0-9B75-4037-8709-0716629A1F21}"/>
                  </a:ext>
                </a:extLst>
              </p:cNvPr>
              <p:cNvSpPr>
                <a:spLocks noRot="1" noChangeAspect="1" noMove="1" noResize="1" noEditPoints="1" noAdjustHandles="1" noChangeArrowheads="1" noChangeShapeType="1" noTextEdit="1"/>
              </p:cNvSpPr>
              <p:nvPr/>
            </p:nvSpPr>
            <p:spPr>
              <a:xfrm>
                <a:off x="2602682" y="3968796"/>
                <a:ext cx="3133294" cy="65614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190C944-6473-4B67-AD67-D81D6B848E2E}"/>
                  </a:ext>
                </a:extLst>
              </p:cNvPr>
              <p:cNvSpPr/>
              <p:nvPr/>
            </p:nvSpPr>
            <p:spPr>
              <a:xfrm>
                <a:off x="162820" y="4821425"/>
                <a:ext cx="6200993"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charge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𝑄</m:t>
                    </m:r>
                  </m:oMath>
                </a14:m>
                <a:r>
                  <a:rPr lang="en-US" sz="2400" dirty="0">
                    <a:latin typeface="Times New Roman" panose="02020603050405020304" pitchFamily="18" charset="0"/>
                    <a:ea typeface="Aptos"/>
                    <a:cs typeface="Times New Roman" panose="02020603050405020304" pitchFamily="18" charset="0"/>
                  </a:rPr>
                  <a:t> stored in the series combination is:</a:t>
                </a:r>
              </a:p>
            </p:txBody>
          </p:sp>
        </mc:Choice>
        <mc:Fallback xmlns="">
          <p:sp>
            <p:nvSpPr>
              <p:cNvPr id="10" name="Rectangle 9">
                <a:extLst>
                  <a:ext uri="{FF2B5EF4-FFF2-40B4-BE49-F238E27FC236}">
                    <a16:creationId xmlns:a16="http://schemas.microsoft.com/office/drawing/2014/main" id="{3190C944-6473-4B67-AD67-D81D6B848E2E}"/>
                  </a:ext>
                </a:extLst>
              </p:cNvPr>
              <p:cNvSpPr>
                <a:spLocks noRot="1" noChangeAspect="1" noMove="1" noResize="1" noEditPoints="1" noAdjustHandles="1" noChangeArrowheads="1" noChangeShapeType="1" noTextEdit="1"/>
              </p:cNvSpPr>
              <p:nvPr/>
            </p:nvSpPr>
            <p:spPr>
              <a:xfrm>
                <a:off x="162820" y="4821425"/>
                <a:ext cx="6200993" cy="461665"/>
              </a:xfrm>
              <a:prstGeom prst="rect">
                <a:avLst/>
              </a:prstGeom>
              <a:blipFill>
                <a:blip r:embed="rId6"/>
                <a:stretch>
                  <a:fillRect l="-1573" t="-10526" r="-2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1BD6D31-48FC-4479-A7C4-7809B3186591}"/>
                  </a:ext>
                </a:extLst>
              </p:cNvPr>
              <p:cNvSpPr/>
              <p:nvPr/>
            </p:nvSpPr>
            <p:spPr>
              <a:xfrm>
                <a:off x="1068833" y="5807648"/>
                <a:ext cx="6200992" cy="4117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Q</m:t>
                          </m:r>
                        </m:e>
                        <m:sub>
                          <m:r>
                            <m:rPr>
                              <m:nor/>
                            </m:rPr>
                            <a:rPr lang="en-US" sz="2000">
                              <a:latin typeface="Cambria Math" panose="02040503050406030204" pitchFamily="18" charset="0"/>
                            </a:rPr>
                            <m:t>series</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C</m:t>
                          </m:r>
                        </m:e>
                        <m:sub>
                          <m:r>
                            <m:rPr>
                              <m:nor/>
                            </m:rPr>
                            <a:rPr lang="en-US" sz="2000">
                              <a:latin typeface="Cambria Math" panose="02040503050406030204" pitchFamily="18" charset="0"/>
                            </a:rPr>
                            <m:t>series</m:t>
                          </m:r>
                        </m:sub>
                      </m:sSub>
                      <m:r>
                        <a:rPr lang="en-US" sz="2000" i="0">
                          <a:latin typeface="Cambria Math" panose="02040503050406030204" pitchFamily="18" charset="0"/>
                        </a:rPr>
                        <m:t>×</m:t>
                      </m:r>
                      <m:r>
                        <m:rPr>
                          <m:sty m:val="p"/>
                        </m:rPr>
                        <a:rPr lang="en-US" sz="2000" i="0">
                          <a:latin typeface="Cambria Math" panose="02040503050406030204" pitchFamily="18" charset="0"/>
                        </a:rPr>
                        <m:t>V</m:t>
                      </m:r>
                      <m:r>
                        <a:rPr lang="en-US" sz="2000" i="0">
                          <a:latin typeface="Cambria Math" panose="02040503050406030204" pitchFamily="18" charset="0"/>
                        </a:rPr>
                        <m:t>=1.67 </m:t>
                      </m:r>
                      <m:r>
                        <m:rPr>
                          <m:sty m:val="p"/>
                        </m:rPr>
                        <a:rPr lang="en-US" sz="2000" i="0">
                          <a:latin typeface="Cambria Math" panose="02040503050406030204" pitchFamily="18" charset="0"/>
                        </a:rPr>
                        <m:t>μ</m:t>
                      </m:r>
                      <m:r>
                        <m:rPr>
                          <m:nor/>
                        </m:rPr>
                        <a:rPr lang="en-US" sz="2000">
                          <a:latin typeface="Cambria Math" panose="02040503050406030204" pitchFamily="18" charset="0"/>
                        </a:rPr>
                        <m:t>F</m:t>
                      </m:r>
                      <m:r>
                        <a:rPr lang="en-US" sz="2000" i="0">
                          <a:latin typeface="Cambria Math" panose="02040503050406030204" pitchFamily="18" charset="0"/>
                        </a:rPr>
                        <m:t>×12 </m:t>
                      </m:r>
                      <m:r>
                        <m:rPr>
                          <m:nor/>
                        </m:rPr>
                        <a:rPr lang="en-US" sz="2000">
                          <a:latin typeface="Cambria Math" panose="02040503050406030204" pitchFamily="18" charset="0"/>
                        </a:rPr>
                        <m:t>V</m:t>
                      </m:r>
                      <m:r>
                        <a:rPr lang="en-US" sz="2000" i="0">
                          <a:latin typeface="Cambria Math" panose="02040503050406030204" pitchFamily="18" charset="0"/>
                        </a:rPr>
                        <m:t>=</m:t>
                      </m:r>
                      <m:r>
                        <a:rPr lang="en-US" sz="2000" b="1" i="0">
                          <a:latin typeface="Cambria Math" panose="02040503050406030204" pitchFamily="18" charset="0"/>
                        </a:rPr>
                        <m:t>𝟐𝟎</m:t>
                      </m:r>
                      <m:r>
                        <a:rPr lang="en-US" sz="2000" b="1" i="0">
                          <a:latin typeface="Cambria Math" panose="02040503050406030204" pitchFamily="18" charset="0"/>
                        </a:rPr>
                        <m:t>.</m:t>
                      </m:r>
                      <m:r>
                        <a:rPr lang="en-US" sz="2000" b="1" i="0">
                          <a:latin typeface="Cambria Math" panose="02040503050406030204" pitchFamily="18" charset="0"/>
                        </a:rPr>
                        <m:t>𝟎𝟒</m:t>
                      </m:r>
                      <m:r>
                        <a:rPr lang="en-US" sz="2000" b="1" i="0">
                          <a:latin typeface="Cambria Math" panose="02040503050406030204" pitchFamily="18" charset="0"/>
                        </a:rPr>
                        <m:t> </m:t>
                      </m:r>
                      <m:r>
                        <a:rPr lang="en-US" sz="2000" b="1" i="0">
                          <a:latin typeface="Cambria Math" panose="02040503050406030204" pitchFamily="18" charset="0"/>
                        </a:rPr>
                        <m:t>𝛍</m:t>
                      </m:r>
                      <m:r>
                        <m:rPr>
                          <m:nor/>
                        </m:rPr>
                        <a:rPr lang="en-US" sz="2000" b="1">
                          <a:latin typeface="Cambria Math" panose="02040503050406030204" pitchFamily="18" charset="0"/>
                        </a:rPr>
                        <m:t>C</m:t>
                      </m:r>
                    </m:oMath>
                  </m:oMathPara>
                </a14:m>
                <a:endParaRPr lang="en-US" sz="2000" b="1" dirty="0"/>
              </a:p>
            </p:txBody>
          </p:sp>
        </mc:Choice>
        <mc:Fallback xmlns="">
          <p:sp>
            <p:nvSpPr>
              <p:cNvPr id="14" name="Rectangle 13">
                <a:extLst>
                  <a:ext uri="{FF2B5EF4-FFF2-40B4-BE49-F238E27FC236}">
                    <a16:creationId xmlns:a16="http://schemas.microsoft.com/office/drawing/2014/main" id="{D1BD6D31-48FC-4479-A7C4-7809B3186591}"/>
                  </a:ext>
                </a:extLst>
              </p:cNvPr>
              <p:cNvSpPr>
                <a:spLocks noRot="1" noChangeAspect="1" noMove="1" noResize="1" noEditPoints="1" noAdjustHandles="1" noChangeArrowheads="1" noChangeShapeType="1" noTextEdit="1"/>
              </p:cNvSpPr>
              <p:nvPr/>
            </p:nvSpPr>
            <p:spPr>
              <a:xfrm>
                <a:off x="1068833" y="5807648"/>
                <a:ext cx="6200992" cy="411716"/>
              </a:xfrm>
              <a:prstGeom prst="rect">
                <a:avLst/>
              </a:prstGeom>
              <a:blipFill>
                <a:blip r:embed="rId7"/>
                <a:stretch>
                  <a:fillRect b="-10448"/>
                </a:stretch>
              </a:blipFill>
            </p:spPr>
            <p:txBody>
              <a:bodyPr/>
              <a:lstStyle/>
              <a:p>
                <a:r>
                  <a:rPr lang="en-US">
                    <a:noFill/>
                  </a:rPr>
                  <a:t> </a:t>
                </a:r>
              </a:p>
            </p:txBody>
          </p:sp>
        </mc:Fallback>
      </mc:AlternateContent>
    </p:spTree>
    <p:extLst>
      <p:ext uri="{BB962C8B-B14F-4D97-AF65-F5344CB8AC3E}">
        <p14:creationId xmlns:p14="http://schemas.microsoft.com/office/powerpoint/2010/main" val="29743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0"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a:t>
            </a:r>
          </a:p>
        </p:txBody>
      </p:sp>
      <p:sp>
        <p:nvSpPr>
          <p:cNvPr id="11" name="Rectangle 18">
            <a:extLst>
              <a:ext uri="{FF2B5EF4-FFF2-40B4-BE49-F238E27FC236}">
                <a16:creationId xmlns:a16="http://schemas.microsoft.com/office/drawing/2014/main" id="{B06C87CD-BA7C-4A02-AF16-2BB48E44F64D}"/>
              </a:ext>
            </a:extLst>
          </p:cNvPr>
          <p:cNvSpPr>
            <a:spLocks noChangeArrowheads="1"/>
          </p:cNvSpPr>
          <p:nvPr/>
        </p:nvSpPr>
        <p:spPr bwMode="auto">
          <a:xfrm>
            <a:off x="0" y="722474"/>
            <a:ext cx="45132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kern="0" dirty="0">
                <a:ea typeface="Times New Roman" panose="02020603050405020304" pitchFamily="18" charset="0"/>
              </a:rPr>
              <a:t>Energy Supplied by the Battery</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9181A38-9B40-41B3-AFBD-59CEE0AE83B7}"/>
                  </a:ext>
                </a:extLst>
              </p:cNvPr>
              <p:cNvSpPr/>
              <p:nvPr/>
            </p:nvSpPr>
            <p:spPr>
              <a:xfrm>
                <a:off x="77307" y="1285533"/>
                <a:ext cx="5936690"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energy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𝑈</m:t>
                    </m:r>
                  </m:oMath>
                </a14:m>
                <a:r>
                  <a:rPr lang="en-US" sz="2400" dirty="0">
                    <a:latin typeface="Times New Roman" panose="02020603050405020304" pitchFamily="18" charset="0"/>
                    <a:ea typeface="Aptos"/>
                    <a:cs typeface="Times New Roman" panose="02020603050405020304" pitchFamily="18" charset="0"/>
                  </a:rPr>
                  <a:t> stored in a capacitor is given by:</a:t>
                </a:r>
              </a:p>
            </p:txBody>
          </p:sp>
        </mc:Choice>
        <mc:Fallback xmlns="">
          <p:sp>
            <p:nvSpPr>
              <p:cNvPr id="2" name="Rectangle 1">
                <a:extLst>
                  <a:ext uri="{FF2B5EF4-FFF2-40B4-BE49-F238E27FC236}">
                    <a16:creationId xmlns:a16="http://schemas.microsoft.com/office/drawing/2014/main" id="{99181A38-9B40-41B3-AFBD-59CEE0AE83B7}"/>
                  </a:ext>
                </a:extLst>
              </p:cNvPr>
              <p:cNvSpPr>
                <a:spLocks noRot="1" noChangeAspect="1" noMove="1" noResize="1" noEditPoints="1" noAdjustHandles="1" noChangeArrowheads="1" noChangeShapeType="1" noTextEdit="1"/>
              </p:cNvSpPr>
              <p:nvPr/>
            </p:nvSpPr>
            <p:spPr>
              <a:xfrm>
                <a:off x="77307" y="1285533"/>
                <a:ext cx="5936690" cy="461665"/>
              </a:xfrm>
              <a:prstGeom prst="rect">
                <a:avLst/>
              </a:prstGeom>
              <a:blipFill>
                <a:blip r:embed="rId2"/>
                <a:stretch>
                  <a:fillRect l="-1643" t="-10526" r="-20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F238117-04FF-4D7A-9DB1-DDB3CD536C61}"/>
                  </a:ext>
                </a:extLst>
              </p:cNvPr>
              <p:cNvSpPr/>
              <p:nvPr/>
            </p:nvSpPr>
            <p:spPr>
              <a:xfrm>
                <a:off x="3929837" y="1747198"/>
                <a:ext cx="1284326"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𝐶</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a:latin typeface="Cambria Math" panose="02040503050406030204" pitchFamily="18" charset="0"/>
                            </a:rPr>
                            <m:t>2</m:t>
                          </m:r>
                        </m:sup>
                      </m:sSup>
                    </m:oMath>
                  </m:oMathPara>
                </a14:m>
                <a:endParaRPr lang="en-US" dirty="0"/>
              </a:p>
            </p:txBody>
          </p:sp>
        </mc:Choice>
        <mc:Fallback xmlns="">
          <p:sp>
            <p:nvSpPr>
              <p:cNvPr id="6" name="Rectangle 5">
                <a:extLst>
                  <a:ext uri="{FF2B5EF4-FFF2-40B4-BE49-F238E27FC236}">
                    <a16:creationId xmlns:a16="http://schemas.microsoft.com/office/drawing/2014/main" id="{FF238117-04FF-4D7A-9DB1-DDB3CD536C61}"/>
                  </a:ext>
                </a:extLst>
              </p:cNvPr>
              <p:cNvSpPr>
                <a:spLocks noRot="1" noChangeAspect="1" noMove="1" noResize="1" noEditPoints="1" noAdjustHandles="1" noChangeArrowheads="1" noChangeShapeType="1" noTextEdit="1"/>
              </p:cNvSpPr>
              <p:nvPr/>
            </p:nvSpPr>
            <p:spPr>
              <a:xfrm>
                <a:off x="3929837" y="1747198"/>
                <a:ext cx="1284326" cy="610936"/>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D3FB9168-5A40-445D-8D2C-465D62785515}"/>
              </a:ext>
            </a:extLst>
          </p:cNvPr>
          <p:cNvSpPr/>
          <p:nvPr/>
        </p:nvSpPr>
        <p:spPr>
          <a:xfrm>
            <a:off x="0" y="2299226"/>
            <a:ext cx="3740126" cy="461665"/>
          </a:xfrm>
          <a:prstGeom prst="rect">
            <a:avLst/>
          </a:prstGeom>
        </p:spPr>
        <p:txBody>
          <a:bodyPr wrap="none">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For Parallel Combination:</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EF5ADC4-3723-4C76-8D03-EA96608B2D1C}"/>
                  </a:ext>
                </a:extLst>
              </p:cNvPr>
              <p:cNvSpPr/>
              <p:nvPr/>
            </p:nvSpPr>
            <p:spPr>
              <a:xfrm>
                <a:off x="3022134" y="2760891"/>
                <a:ext cx="2982286" cy="668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U</m:t>
                          </m:r>
                        </m:e>
                        <m:sub>
                          <m:r>
                            <m:rPr>
                              <m:nor/>
                            </m:rPr>
                            <a:rPr lang="en-US" sz="2000">
                              <a:latin typeface="Cambria Math" panose="02040503050406030204" pitchFamily="18" charset="0"/>
                            </a:rPr>
                            <m:t>parallel</m:t>
                          </m:r>
                        </m:sub>
                      </m:sSub>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m:t>
                          </m:r>
                        </m:den>
                      </m:f>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C</m:t>
                          </m:r>
                        </m:e>
                        <m:sub>
                          <m:r>
                            <m:rPr>
                              <m:nor/>
                            </m:rPr>
                            <a:rPr lang="en-US" sz="2000">
                              <a:latin typeface="Cambria Math" panose="02040503050406030204" pitchFamily="18" charset="0"/>
                            </a:rPr>
                            <m:t>parallel</m:t>
                          </m:r>
                        </m:sub>
                      </m:sSub>
                      <m:sSup>
                        <m:sSupPr>
                          <m:ctrlPr>
                            <a:rPr lang="en-US" sz="2000" i="1">
                              <a:latin typeface="Cambria Math" panose="02040503050406030204" pitchFamily="18" charset="0"/>
                            </a:rPr>
                          </m:ctrlPr>
                        </m:sSupPr>
                        <m:e>
                          <m:r>
                            <m:rPr>
                              <m:sty m:val="p"/>
                            </m:rPr>
                            <a:rPr lang="en-US" sz="2000" i="0">
                              <a:latin typeface="Cambria Math" panose="02040503050406030204" pitchFamily="18" charset="0"/>
                            </a:rPr>
                            <m:t>V</m:t>
                          </m:r>
                        </m:e>
                        <m:sup>
                          <m:r>
                            <a:rPr lang="en-US" sz="2000" i="0">
                              <a:latin typeface="Cambria Math" panose="02040503050406030204" pitchFamily="18" charset="0"/>
                            </a:rPr>
                            <m:t>2</m:t>
                          </m:r>
                        </m:sup>
                      </m:sSup>
                    </m:oMath>
                  </m:oMathPara>
                </a14:m>
                <a:endParaRPr lang="en-US" sz="2000" dirty="0"/>
              </a:p>
            </p:txBody>
          </p:sp>
        </mc:Choice>
        <mc:Fallback xmlns="">
          <p:sp>
            <p:nvSpPr>
              <p:cNvPr id="12" name="Rectangle 11">
                <a:extLst>
                  <a:ext uri="{FF2B5EF4-FFF2-40B4-BE49-F238E27FC236}">
                    <a16:creationId xmlns:a16="http://schemas.microsoft.com/office/drawing/2014/main" id="{BEF5ADC4-3723-4C76-8D03-EA96608B2D1C}"/>
                  </a:ext>
                </a:extLst>
              </p:cNvPr>
              <p:cNvSpPr>
                <a:spLocks noRot="1" noChangeAspect="1" noMove="1" noResize="1" noEditPoints="1" noAdjustHandles="1" noChangeArrowheads="1" noChangeShapeType="1" noTextEdit="1"/>
              </p:cNvSpPr>
              <p:nvPr/>
            </p:nvSpPr>
            <p:spPr>
              <a:xfrm>
                <a:off x="3022134" y="2760891"/>
                <a:ext cx="2982286" cy="6685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A17564E-D8C3-4DB3-9EBB-27934F208FCA}"/>
                  </a:ext>
                </a:extLst>
              </p:cNvPr>
              <p:cNvSpPr/>
              <p:nvPr/>
            </p:nvSpPr>
            <p:spPr>
              <a:xfrm>
                <a:off x="693752" y="3497906"/>
                <a:ext cx="7639050" cy="668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U</m:t>
                          </m:r>
                        </m:e>
                        <m:sub>
                          <m:r>
                            <m:rPr>
                              <m:nor/>
                            </m:rPr>
                            <a:rPr lang="en-US" sz="2000">
                              <a:latin typeface="Cambria Math" panose="02040503050406030204" pitchFamily="18" charset="0"/>
                            </a:rPr>
                            <m:t>parallel</m:t>
                          </m:r>
                        </m:sub>
                      </m:sSub>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1</m:t>
                          </m:r>
                        </m:num>
                        <m:den>
                          <m:r>
                            <a:rPr lang="en-US" sz="2000">
                              <a:solidFill>
                                <a:prstClr val="black"/>
                              </a:solidFill>
                              <a:latin typeface="Cambria Math" panose="02040503050406030204" pitchFamily="18" charset="0"/>
                            </a:rPr>
                            <m:t>2</m:t>
                          </m:r>
                        </m:den>
                      </m:f>
                      <m:r>
                        <a:rPr lang="en-US" sz="2000">
                          <a:solidFill>
                            <a:prstClr val="black"/>
                          </a:solidFill>
                          <a:latin typeface="Cambria Math" panose="02040503050406030204" pitchFamily="18" charset="0"/>
                        </a:rPr>
                        <m:t>×7.5 </m:t>
                      </m:r>
                      <m:r>
                        <m:rPr>
                          <m:sty m:val="p"/>
                        </m:rPr>
                        <a:rPr lang="en-US" sz="2000">
                          <a:solidFill>
                            <a:prstClr val="black"/>
                          </a:solidFill>
                          <a:latin typeface="Cambria Math" panose="02040503050406030204" pitchFamily="18" charset="0"/>
                        </a:rPr>
                        <m:t>μ</m:t>
                      </m:r>
                      <m:r>
                        <m:rPr>
                          <m:nor/>
                        </m:rPr>
                        <a:rPr lang="en-US" sz="2000">
                          <a:solidFill>
                            <a:prstClr val="black"/>
                          </a:solidFill>
                          <a:latin typeface="Cambria Math" panose="02040503050406030204" pitchFamily="18" charset="0"/>
                        </a:rPr>
                        <m:t>F</m:t>
                      </m:r>
                      <m:r>
                        <a:rPr lang="en-US" sz="2000">
                          <a:solidFill>
                            <a:prstClr val="black"/>
                          </a:solidFill>
                          <a:latin typeface="Cambria Math" panose="02040503050406030204" pitchFamily="18" charset="0"/>
                        </a:rPr>
                        <m:t>×</m:t>
                      </m:r>
                      <m:sSup>
                        <m:sSupPr>
                          <m:ctrlPr>
                            <a:rPr lang="en-US" sz="2000" i="1">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r>
                                <a:rPr lang="en-US" sz="2000">
                                  <a:solidFill>
                                    <a:prstClr val="black"/>
                                  </a:solidFill>
                                  <a:latin typeface="Cambria Math" panose="02040503050406030204" pitchFamily="18" charset="0"/>
                                </a:rPr>
                                <m:t>12 </m:t>
                              </m:r>
                              <m:r>
                                <m:rPr>
                                  <m:nor/>
                                </m:rPr>
                                <a:rPr lang="en-US" sz="2000">
                                  <a:solidFill>
                                    <a:prstClr val="black"/>
                                  </a:solidFill>
                                  <a:latin typeface="Cambria Math" panose="02040503050406030204" pitchFamily="18" charset="0"/>
                                </a:rPr>
                                <m:t>V</m:t>
                              </m:r>
                            </m:e>
                          </m:d>
                        </m:e>
                        <m:sup>
                          <m:r>
                            <a:rPr lang="en-US" sz="2000">
                              <a:solidFill>
                                <a:prstClr val="black"/>
                              </a:solidFill>
                              <a:latin typeface="Cambria Math" panose="02040503050406030204" pitchFamily="18" charset="0"/>
                            </a:rPr>
                            <m:t>2</m:t>
                          </m:r>
                        </m:sup>
                      </m:sSup>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1</m:t>
                          </m:r>
                        </m:num>
                        <m:den>
                          <m:r>
                            <a:rPr lang="en-US" sz="2000">
                              <a:solidFill>
                                <a:prstClr val="black"/>
                              </a:solidFill>
                              <a:latin typeface="Cambria Math" panose="02040503050406030204" pitchFamily="18" charset="0"/>
                            </a:rPr>
                            <m:t>2</m:t>
                          </m:r>
                        </m:den>
                      </m:f>
                      <m:r>
                        <a:rPr lang="en-US" sz="2000">
                          <a:solidFill>
                            <a:prstClr val="black"/>
                          </a:solidFill>
                          <a:latin typeface="Cambria Math" panose="02040503050406030204" pitchFamily="18" charset="0"/>
                        </a:rPr>
                        <m:t>×7.5×144 </m:t>
                      </m:r>
                      <m:r>
                        <m:rPr>
                          <m:sty m:val="p"/>
                        </m:rPr>
                        <a:rPr lang="en-US" sz="2000">
                          <a:solidFill>
                            <a:prstClr val="black"/>
                          </a:solidFill>
                          <a:latin typeface="Cambria Math" panose="02040503050406030204" pitchFamily="18" charset="0"/>
                        </a:rPr>
                        <m:t>μ</m:t>
                      </m:r>
                      <m:r>
                        <m:rPr>
                          <m:nor/>
                        </m:rPr>
                        <a:rPr lang="en-US" sz="2000">
                          <a:solidFill>
                            <a:prstClr val="black"/>
                          </a:solidFill>
                          <a:latin typeface="Cambria Math" panose="02040503050406030204" pitchFamily="18" charset="0"/>
                        </a:rPr>
                        <m:t>J</m:t>
                      </m:r>
                      <m:r>
                        <a:rPr lang="en-US" sz="2000">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𝟓𝟒𝟎</m:t>
                      </m:r>
                      <m:r>
                        <a:rPr lang="en-US" sz="2000" b="1">
                          <a:solidFill>
                            <a:prstClr val="black"/>
                          </a:solidFill>
                          <a:latin typeface="Cambria Math" panose="02040503050406030204" pitchFamily="18" charset="0"/>
                        </a:rPr>
                        <m:t> </m:t>
                      </m:r>
                      <m:r>
                        <a:rPr lang="en-US" sz="2000" b="1" i="1">
                          <a:solidFill>
                            <a:prstClr val="black"/>
                          </a:solidFill>
                          <a:latin typeface="Cambria Math" panose="02040503050406030204" pitchFamily="18" charset="0"/>
                        </a:rPr>
                        <m:t>𝛍</m:t>
                      </m:r>
                      <m:r>
                        <m:rPr>
                          <m:nor/>
                        </m:rPr>
                        <a:rPr lang="en-US" sz="2000" b="1">
                          <a:solidFill>
                            <a:prstClr val="black"/>
                          </a:solidFill>
                          <a:latin typeface="Cambria Math" panose="02040503050406030204" pitchFamily="18" charset="0"/>
                        </a:rPr>
                        <m:t>J</m:t>
                      </m:r>
                    </m:oMath>
                  </m:oMathPara>
                </a14:m>
                <a:endParaRPr lang="en-US" b="1" dirty="0"/>
              </a:p>
            </p:txBody>
          </p:sp>
        </mc:Choice>
        <mc:Fallback xmlns="">
          <p:sp>
            <p:nvSpPr>
              <p:cNvPr id="13" name="Rectangle 12">
                <a:extLst>
                  <a:ext uri="{FF2B5EF4-FFF2-40B4-BE49-F238E27FC236}">
                    <a16:creationId xmlns:a16="http://schemas.microsoft.com/office/drawing/2014/main" id="{7A17564E-D8C3-4DB3-9EBB-27934F208FCA}"/>
                  </a:ext>
                </a:extLst>
              </p:cNvPr>
              <p:cNvSpPr>
                <a:spLocks noRot="1" noChangeAspect="1" noMove="1" noResize="1" noEditPoints="1" noAdjustHandles="1" noChangeArrowheads="1" noChangeShapeType="1" noTextEdit="1"/>
              </p:cNvSpPr>
              <p:nvPr/>
            </p:nvSpPr>
            <p:spPr>
              <a:xfrm>
                <a:off x="693752" y="3497906"/>
                <a:ext cx="7639050" cy="668516"/>
              </a:xfrm>
              <a:prstGeom prst="rect">
                <a:avLst/>
              </a:prstGeom>
              <a:blipFill>
                <a:blip r:embed="rId5"/>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519B559D-AA14-48ED-873D-AF8BBE88E949}"/>
              </a:ext>
            </a:extLst>
          </p:cNvPr>
          <p:cNvSpPr/>
          <p:nvPr/>
        </p:nvSpPr>
        <p:spPr>
          <a:xfrm>
            <a:off x="77307" y="4363907"/>
            <a:ext cx="3554178" cy="461665"/>
          </a:xfrm>
          <a:prstGeom prst="rect">
            <a:avLst/>
          </a:prstGeom>
        </p:spPr>
        <p:txBody>
          <a:bodyPr wrap="none">
            <a:sp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For Series Combination:</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6FF5794-3090-4B88-8C9D-92DEB1C159C6}"/>
                  </a:ext>
                </a:extLst>
              </p:cNvPr>
              <p:cNvSpPr/>
              <p:nvPr/>
            </p:nvSpPr>
            <p:spPr>
              <a:xfrm>
                <a:off x="2927757" y="4903951"/>
                <a:ext cx="2698419" cy="668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U</m:t>
                          </m:r>
                        </m:e>
                        <m:sub>
                          <m:r>
                            <m:rPr>
                              <m:nor/>
                            </m:rPr>
                            <a:rPr lang="en-US" sz="2000">
                              <a:latin typeface="Cambria Math" panose="02040503050406030204" pitchFamily="18" charset="0"/>
                            </a:rPr>
                            <m:t>series</m:t>
                          </m:r>
                        </m:sub>
                      </m:sSub>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m:t>
                          </m:r>
                        </m:den>
                      </m:f>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C</m:t>
                          </m:r>
                        </m:e>
                        <m:sub>
                          <m:r>
                            <m:rPr>
                              <m:nor/>
                            </m:rPr>
                            <a:rPr lang="en-US" sz="2000">
                              <a:latin typeface="Cambria Math" panose="02040503050406030204" pitchFamily="18" charset="0"/>
                            </a:rPr>
                            <m:t>series</m:t>
                          </m:r>
                        </m:sub>
                      </m:sSub>
                      <m:sSup>
                        <m:sSupPr>
                          <m:ctrlPr>
                            <a:rPr lang="en-US" sz="2000" i="1">
                              <a:latin typeface="Cambria Math" panose="02040503050406030204" pitchFamily="18" charset="0"/>
                            </a:rPr>
                          </m:ctrlPr>
                        </m:sSupPr>
                        <m:e>
                          <m:r>
                            <m:rPr>
                              <m:sty m:val="p"/>
                            </m:rPr>
                            <a:rPr lang="en-US" sz="2000" i="0">
                              <a:latin typeface="Cambria Math" panose="02040503050406030204" pitchFamily="18" charset="0"/>
                            </a:rPr>
                            <m:t>V</m:t>
                          </m:r>
                        </m:e>
                        <m:sup>
                          <m:r>
                            <a:rPr lang="en-US" sz="2000" i="0">
                              <a:latin typeface="Cambria Math" panose="02040503050406030204" pitchFamily="18" charset="0"/>
                            </a:rPr>
                            <m:t>2</m:t>
                          </m:r>
                        </m:sup>
                      </m:sSup>
                    </m:oMath>
                  </m:oMathPara>
                </a14:m>
                <a:endParaRPr lang="en-US" sz="2000" dirty="0"/>
              </a:p>
            </p:txBody>
          </p:sp>
        </mc:Choice>
        <mc:Fallback xmlns="">
          <p:sp>
            <p:nvSpPr>
              <p:cNvPr id="16" name="Rectangle 15">
                <a:extLst>
                  <a:ext uri="{FF2B5EF4-FFF2-40B4-BE49-F238E27FC236}">
                    <a16:creationId xmlns:a16="http://schemas.microsoft.com/office/drawing/2014/main" id="{66FF5794-3090-4B88-8C9D-92DEB1C159C6}"/>
                  </a:ext>
                </a:extLst>
              </p:cNvPr>
              <p:cNvSpPr>
                <a:spLocks noRot="1" noChangeAspect="1" noMove="1" noResize="1" noEditPoints="1" noAdjustHandles="1" noChangeArrowheads="1" noChangeShapeType="1" noTextEdit="1"/>
              </p:cNvSpPr>
              <p:nvPr/>
            </p:nvSpPr>
            <p:spPr>
              <a:xfrm>
                <a:off x="2927757" y="4903951"/>
                <a:ext cx="2698419" cy="66851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332DCF15-F4B0-4E93-8173-A5F7D4432A53}"/>
                  </a:ext>
                </a:extLst>
              </p:cNvPr>
              <p:cNvSpPr/>
              <p:nvPr/>
            </p:nvSpPr>
            <p:spPr>
              <a:xfrm>
                <a:off x="693752" y="5844786"/>
                <a:ext cx="8141516" cy="668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U</m:t>
                          </m:r>
                        </m:e>
                        <m:sub>
                          <m:r>
                            <m:rPr>
                              <m:nor/>
                            </m:rPr>
                            <a:rPr lang="en-US" sz="2000">
                              <a:latin typeface="Cambria Math" panose="02040503050406030204" pitchFamily="18" charset="0"/>
                            </a:rPr>
                            <m:t>series</m:t>
                          </m:r>
                        </m:sub>
                      </m:sSub>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1</m:t>
                          </m:r>
                        </m:num>
                        <m:den>
                          <m:r>
                            <a:rPr lang="en-US" sz="2000">
                              <a:solidFill>
                                <a:prstClr val="black"/>
                              </a:solidFill>
                              <a:latin typeface="Cambria Math" panose="02040503050406030204" pitchFamily="18" charset="0"/>
                            </a:rPr>
                            <m:t>2</m:t>
                          </m:r>
                        </m:den>
                      </m:f>
                      <m:r>
                        <a:rPr lang="en-US" sz="2000">
                          <a:solidFill>
                            <a:prstClr val="black"/>
                          </a:solidFill>
                          <a:latin typeface="Cambria Math" panose="02040503050406030204" pitchFamily="18" charset="0"/>
                        </a:rPr>
                        <m:t>×1.67 </m:t>
                      </m:r>
                      <m:r>
                        <m:rPr>
                          <m:sty m:val="p"/>
                        </m:rPr>
                        <a:rPr lang="en-US" sz="2000">
                          <a:solidFill>
                            <a:prstClr val="black"/>
                          </a:solidFill>
                          <a:latin typeface="Cambria Math" panose="02040503050406030204" pitchFamily="18" charset="0"/>
                        </a:rPr>
                        <m:t>μ</m:t>
                      </m:r>
                      <m:r>
                        <m:rPr>
                          <m:nor/>
                        </m:rPr>
                        <a:rPr lang="en-US" sz="2000">
                          <a:solidFill>
                            <a:prstClr val="black"/>
                          </a:solidFill>
                          <a:latin typeface="Cambria Math" panose="02040503050406030204" pitchFamily="18" charset="0"/>
                        </a:rPr>
                        <m:t>F</m:t>
                      </m:r>
                      <m:r>
                        <a:rPr lang="en-US" sz="2000">
                          <a:solidFill>
                            <a:prstClr val="black"/>
                          </a:solidFill>
                          <a:latin typeface="Cambria Math" panose="02040503050406030204" pitchFamily="18" charset="0"/>
                        </a:rPr>
                        <m:t>×</m:t>
                      </m:r>
                      <m:sSup>
                        <m:sSupPr>
                          <m:ctrlPr>
                            <a:rPr lang="en-US" sz="2000" i="1">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r>
                                <a:rPr lang="en-US" sz="2000">
                                  <a:solidFill>
                                    <a:prstClr val="black"/>
                                  </a:solidFill>
                                  <a:latin typeface="Cambria Math" panose="02040503050406030204" pitchFamily="18" charset="0"/>
                                </a:rPr>
                                <m:t>12 </m:t>
                              </m:r>
                              <m:r>
                                <m:rPr>
                                  <m:nor/>
                                </m:rPr>
                                <a:rPr lang="en-US" sz="2000">
                                  <a:solidFill>
                                    <a:prstClr val="black"/>
                                  </a:solidFill>
                                  <a:latin typeface="Cambria Math" panose="02040503050406030204" pitchFamily="18" charset="0"/>
                                </a:rPr>
                                <m:t>V</m:t>
                              </m:r>
                            </m:e>
                          </m:d>
                        </m:e>
                        <m:sup>
                          <m:r>
                            <a:rPr lang="en-US" sz="2000">
                              <a:solidFill>
                                <a:prstClr val="black"/>
                              </a:solidFill>
                              <a:latin typeface="Cambria Math" panose="02040503050406030204" pitchFamily="18" charset="0"/>
                            </a:rPr>
                            <m:t>2</m:t>
                          </m:r>
                        </m:sup>
                      </m:sSup>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1</m:t>
                          </m:r>
                        </m:num>
                        <m:den>
                          <m:r>
                            <a:rPr lang="en-US" sz="2000">
                              <a:solidFill>
                                <a:prstClr val="black"/>
                              </a:solidFill>
                              <a:latin typeface="Cambria Math" panose="02040503050406030204" pitchFamily="18" charset="0"/>
                            </a:rPr>
                            <m:t>2</m:t>
                          </m:r>
                        </m:den>
                      </m:f>
                      <m:r>
                        <a:rPr lang="en-US" sz="2000">
                          <a:solidFill>
                            <a:prstClr val="black"/>
                          </a:solidFill>
                          <a:latin typeface="Cambria Math" panose="02040503050406030204" pitchFamily="18" charset="0"/>
                        </a:rPr>
                        <m:t>×1.67×144 </m:t>
                      </m:r>
                      <m:r>
                        <m:rPr>
                          <m:sty m:val="p"/>
                        </m:rPr>
                        <a:rPr lang="en-US" sz="2000">
                          <a:solidFill>
                            <a:prstClr val="black"/>
                          </a:solidFill>
                          <a:latin typeface="Cambria Math" panose="02040503050406030204" pitchFamily="18" charset="0"/>
                        </a:rPr>
                        <m:t>μ</m:t>
                      </m:r>
                      <m:r>
                        <m:rPr>
                          <m:nor/>
                        </m:rPr>
                        <a:rPr lang="en-US" sz="2000">
                          <a:solidFill>
                            <a:prstClr val="black"/>
                          </a:solidFill>
                          <a:latin typeface="Cambria Math" panose="02040503050406030204" pitchFamily="18" charset="0"/>
                        </a:rPr>
                        <m:t>J</m:t>
                      </m:r>
                      <m:r>
                        <a:rPr lang="en-US" sz="2000">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𝟏𝟐𝟎</m:t>
                      </m:r>
                      <m:r>
                        <a:rPr lang="en-US" sz="2000" b="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𝟐𝟒</m:t>
                      </m:r>
                      <m:r>
                        <a:rPr lang="en-US" sz="2000" b="1">
                          <a:solidFill>
                            <a:prstClr val="black"/>
                          </a:solidFill>
                          <a:latin typeface="Cambria Math" panose="02040503050406030204" pitchFamily="18" charset="0"/>
                        </a:rPr>
                        <m:t> </m:t>
                      </m:r>
                      <m:r>
                        <a:rPr lang="en-US" sz="2000" b="1" i="1">
                          <a:solidFill>
                            <a:prstClr val="black"/>
                          </a:solidFill>
                          <a:latin typeface="Cambria Math" panose="02040503050406030204" pitchFamily="18" charset="0"/>
                        </a:rPr>
                        <m:t>𝛍</m:t>
                      </m:r>
                      <m:r>
                        <m:rPr>
                          <m:nor/>
                        </m:rPr>
                        <a:rPr lang="en-US" sz="2000" b="1">
                          <a:solidFill>
                            <a:prstClr val="black"/>
                          </a:solidFill>
                          <a:latin typeface="Cambria Math" panose="02040503050406030204" pitchFamily="18" charset="0"/>
                        </a:rPr>
                        <m:t>J</m:t>
                      </m:r>
                    </m:oMath>
                  </m:oMathPara>
                </a14:m>
                <a:endParaRPr lang="en-US" b="1" dirty="0"/>
              </a:p>
            </p:txBody>
          </p:sp>
        </mc:Choice>
        <mc:Fallback xmlns="">
          <p:sp>
            <p:nvSpPr>
              <p:cNvPr id="17" name="Rectangle 16">
                <a:extLst>
                  <a:ext uri="{FF2B5EF4-FFF2-40B4-BE49-F238E27FC236}">
                    <a16:creationId xmlns:a16="http://schemas.microsoft.com/office/drawing/2014/main" id="{332DCF15-F4B0-4E93-8173-A5F7D4432A53}"/>
                  </a:ext>
                </a:extLst>
              </p:cNvPr>
              <p:cNvSpPr>
                <a:spLocks noRot="1" noChangeAspect="1" noMove="1" noResize="1" noEditPoints="1" noAdjustHandles="1" noChangeArrowheads="1" noChangeShapeType="1" noTextEdit="1"/>
              </p:cNvSpPr>
              <p:nvPr/>
            </p:nvSpPr>
            <p:spPr>
              <a:xfrm>
                <a:off x="693752" y="5844786"/>
                <a:ext cx="8141516" cy="66851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08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a:t>
            </a:r>
          </a:p>
        </p:txBody>
      </p:sp>
      <p:sp>
        <p:nvSpPr>
          <p:cNvPr id="4" name="Rectangle 3">
            <a:extLst>
              <a:ext uri="{FF2B5EF4-FFF2-40B4-BE49-F238E27FC236}">
                <a16:creationId xmlns:a16="http://schemas.microsoft.com/office/drawing/2014/main" id="{487F2406-70BD-4EE7-A55C-BB33CFB09CE2}"/>
              </a:ext>
            </a:extLst>
          </p:cNvPr>
          <p:cNvSpPr/>
          <p:nvPr/>
        </p:nvSpPr>
        <p:spPr>
          <a:xfrm>
            <a:off x="81894" y="822442"/>
            <a:ext cx="8863323" cy="3037113"/>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 parallel-plate vacuum capacitor has 8.38 J of energy stored in it. The separation between the plates is 2.30 mm. If the separation is decreased to 1.15 mm, what is the energy stored?</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if the capacitor is disconnected from the potential source so the charge on the plates remains constant, and </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 if the capacitor remains connected to the potential source so the potential difference between the plates remains constant</a:t>
            </a:r>
          </a:p>
        </p:txBody>
      </p:sp>
      <p:pic>
        <p:nvPicPr>
          <p:cNvPr id="5" name="Picture 4">
            <a:extLst>
              <a:ext uri="{FF2B5EF4-FFF2-40B4-BE49-F238E27FC236}">
                <a16:creationId xmlns:a16="http://schemas.microsoft.com/office/drawing/2014/main" id="{5B04D689-7384-4BB3-A7CE-D69763D85F43}"/>
              </a:ext>
            </a:extLst>
          </p:cNvPr>
          <p:cNvPicPr/>
          <p:nvPr/>
        </p:nvPicPr>
        <p:blipFill>
          <a:blip r:embed="rId2"/>
          <a:stretch>
            <a:fillRect/>
          </a:stretch>
        </p:blipFill>
        <p:spPr>
          <a:xfrm>
            <a:off x="3735880" y="3859555"/>
            <a:ext cx="1555350" cy="2671112"/>
          </a:xfrm>
          <a:prstGeom prst="rect">
            <a:avLst/>
          </a:prstGeom>
        </p:spPr>
      </p:pic>
    </p:spTree>
    <p:extLst>
      <p:ext uri="{BB962C8B-B14F-4D97-AF65-F5344CB8AC3E}">
        <p14:creationId xmlns:p14="http://schemas.microsoft.com/office/powerpoint/2010/main" val="14172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3287A89-AC48-4CFC-97F3-E2742499602F}"/>
                  </a:ext>
                </a:extLst>
              </p:cNvPr>
              <p:cNvSpPr/>
              <p:nvPr/>
            </p:nvSpPr>
            <p:spPr>
              <a:xfrm>
                <a:off x="311425" y="894015"/>
                <a:ext cx="7374835" cy="1749197"/>
              </a:xfrm>
              <a:prstGeom prst="rect">
                <a:avLst/>
              </a:prstGeom>
            </p:spPr>
            <p:txBody>
              <a:bodyPr wrap="square">
                <a:spAutoFit/>
              </a:bodyPr>
              <a:lstStyle/>
              <a:p>
                <a:pPr>
                  <a:spcBef>
                    <a:spcPts val="800"/>
                  </a:spcBef>
                  <a:spcAft>
                    <a:spcPts val="400"/>
                  </a:spcAft>
                </a:pPr>
                <a:r>
                  <a:rPr lang="en-US" sz="2400" b="1" dirty="0">
                    <a:solidFill>
                      <a:srgbClr val="0F4761"/>
                    </a:solidFill>
                    <a:latin typeface="Times New Roman" panose="02020603050405020304" pitchFamily="18" charset="0"/>
                    <a:ea typeface="DengXian Light" panose="02010600030101010101" pitchFamily="2" charset="-122"/>
                    <a:cs typeface="Times New Roman" panose="02020603050405020304" pitchFamily="18" charset="0"/>
                  </a:rPr>
                  <a:t>Given:</a:t>
                </a:r>
              </a:p>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Initial energy stored in the capacitor: </a:t>
                </a:r>
                <a14:m>
                  <m:oMath xmlns:m="http://schemas.openxmlformats.org/officeDocument/2006/math">
                    <m:sSub>
                      <m:sSubPr>
                        <m:ctrlPr>
                          <a:rPr lang="en-US" sz="2400" i="1">
                            <a:latin typeface="Cambria Math" panose="02040503050406030204" pitchFamily="18" charset="0"/>
                            <a:ea typeface="Aptos"/>
                            <a:cs typeface="Symbol" panose="05050102010706020507" pitchFamily="18" charset="2"/>
                          </a:rPr>
                        </m:ctrlPr>
                      </m:sSubPr>
                      <m:e>
                        <m:r>
                          <a:rPr lang="en-US" sz="2400" i="1">
                            <a:latin typeface="Cambria Math" panose="02040503050406030204" pitchFamily="18" charset="0"/>
                            <a:ea typeface="Aptos"/>
                            <a:cs typeface="Symbol" panose="05050102010706020507" pitchFamily="18" charset="2"/>
                          </a:rPr>
                          <m:t>𝑈</m:t>
                        </m:r>
                      </m:e>
                      <m:sub>
                        <m:r>
                          <a:rPr lang="en-US" sz="2400" i="1">
                            <a:latin typeface="Cambria Math" panose="02040503050406030204" pitchFamily="18" charset="0"/>
                            <a:ea typeface="Aptos"/>
                            <a:cs typeface="Symbol" panose="05050102010706020507" pitchFamily="18" charset="2"/>
                          </a:rPr>
                          <m:t>1</m:t>
                        </m:r>
                      </m:sub>
                    </m:sSub>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8.38 </m:t>
                    </m:r>
                    <m:r>
                      <m:rPr>
                        <m:nor/>
                      </m:rPr>
                      <a:rPr lang="en-US" sz="2400">
                        <a:latin typeface="Times New Roman" panose="02020603050405020304" pitchFamily="18" charset="0"/>
                        <a:ea typeface="Aptos"/>
                        <a:cs typeface="Times New Roman" panose="02020603050405020304" pitchFamily="18" charset="0"/>
                      </a:rPr>
                      <m:t>J</m:t>
                    </m:r>
                  </m:oMath>
                </a14:m>
                <a:endParaRPr lang="en-US" sz="2400" dirty="0">
                  <a:latin typeface="Times New Roman" panose="02020603050405020304" pitchFamily="18" charset="0"/>
                  <a:ea typeface="Aptos"/>
                  <a:cs typeface="Times New Roman" panose="02020603050405020304" pitchFamily="18" charset="0"/>
                </a:endParaRPr>
              </a:p>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Initial separation between plates: </a:t>
                </a:r>
                <a14:m>
                  <m:oMath xmlns:m="http://schemas.openxmlformats.org/officeDocument/2006/math">
                    <m:sSub>
                      <m:sSubPr>
                        <m:ctrlPr>
                          <a:rPr lang="en-US" sz="2400" i="1">
                            <a:latin typeface="Cambria Math" panose="02040503050406030204" pitchFamily="18" charset="0"/>
                            <a:ea typeface="Aptos"/>
                            <a:cs typeface="Symbol" panose="05050102010706020507" pitchFamily="18" charset="2"/>
                          </a:rPr>
                        </m:ctrlPr>
                      </m:sSubPr>
                      <m:e>
                        <m:r>
                          <a:rPr lang="en-US" sz="2400" i="1">
                            <a:latin typeface="Cambria Math" panose="02040503050406030204" pitchFamily="18" charset="0"/>
                            <a:ea typeface="Aptos"/>
                            <a:cs typeface="Symbol" panose="05050102010706020507" pitchFamily="18" charset="2"/>
                          </a:rPr>
                          <m:t>𝑑</m:t>
                        </m:r>
                      </m:e>
                      <m:sub>
                        <m:r>
                          <a:rPr lang="en-US" sz="2400" i="1">
                            <a:latin typeface="Cambria Math" panose="02040503050406030204" pitchFamily="18" charset="0"/>
                            <a:ea typeface="Aptos"/>
                            <a:cs typeface="Symbol" panose="05050102010706020507" pitchFamily="18" charset="2"/>
                          </a:rPr>
                          <m:t>1</m:t>
                        </m:r>
                      </m:sub>
                    </m:sSub>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2.30 </m:t>
                    </m:r>
                    <m:r>
                      <m:rPr>
                        <m:nor/>
                      </m:rPr>
                      <a:rPr lang="en-US" sz="2400">
                        <a:latin typeface="Times New Roman" panose="02020603050405020304" pitchFamily="18" charset="0"/>
                        <a:ea typeface="Aptos"/>
                        <a:cs typeface="Times New Roman" panose="02020603050405020304" pitchFamily="18" charset="0"/>
                      </a:rPr>
                      <m:t>mm</m:t>
                    </m:r>
                  </m:oMath>
                </a14:m>
                <a:endParaRPr lang="en-US" sz="2400" dirty="0">
                  <a:latin typeface="Times New Roman" panose="02020603050405020304" pitchFamily="18" charset="0"/>
                  <a:ea typeface="Aptos"/>
                  <a:cs typeface="Times New Roman" panose="02020603050405020304" pitchFamily="18" charset="0"/>
                </a:endParaRPr>
              </a:p>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New separation between plates: </a:t>
                </a:r>
                <a14:m>
                  <m:oMath xmlns:m="http://schemas.openxmlformats.org/officeDocument/2006/math">
                    <m:sSub>
                      <m:sSubPr>
                        <m:ctrlPr>
                          <a:rPr lang="en-US" sz="2400" i="1">
                            <a:latin typeface="Cambria Math" panose="02040503050406030204" pitchFamily="18" charset="0"/>
                            <a:ea typeface="Aptos"/>
                            <a:cs typeface="Symbol" panose="05050102010706020507" pitchFamily="18" charset="2"/>
                          </a:rPr>
                        </m:ctrlPr>
                      </m:sSubPr>
                      <m:e>
                        <m:r>
                          <a:rPr lang="en-US" sz="2400" i="1">
                            <a:latin typeface="Cambria Math" panose="02040503050406030204" pitchFamily="18" charset="0"/>
                            <a:ea typeface="Aptos"/>
                            <a:cs typeface="Symbol" panose="05050102010706020507" pitchFamily="18" charset="2"/>
                          </a:rPr>
                          <m:t>𝑑</m:t>
                        </m:r>
                      </m:e>
                      <m:sub>
                        <m:r>
                          <a:rPr lang="en-US" sz="2400" i="1">
                            <a:latin typeface="Cambria Math" panose="02040503050406030204" pitchFamily="18" charset="0"/>
                            <a:ea typeface="Aptos"/>
                            <a:cs typeface="Symbol" panose="05050102010706020507" pitchFamily="18" charset="2"/>
                          </a:rPr>
                          <m:t>2</m:t>
                        </m:r>
                      </m:sub>
                    </m:sSub>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1.15 </m:t>
                    </m:r>
                    <m:r>
                      <m:rPr>
                        <m:nor/>
                      </m:rPr>
                      <a:rPr lang="en-US" sz="2400">
                        <a:latin typeface="Times New Roman" panose="02020603050405020304" pitchFamily="18" charset="0"/>
                        <a:ea typeface="Aptos"/>
                        <a:cs typeface="Times New Roman" panose="02020603050405020304" pitchFamily="18" charset="0"/>
                      </a:rPr>
                      <m:t>mm</m:t>
                    </m:r>
                  </m:oMath>
                </a14:m>
                <a:endParaRPr lang="en-US" sz="2400" dirty="0">
                  <a:latin typeface="Times New Roman" panose="02020603050405020304" pitchFamily="18" charset="0"/>
                  <a:ea typeface="Aptos"/>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73287A89-AC48-4CFC-97F3-E2742499602F}"/>
                  </a:ext>
                </a:extLst>
              </p:cNvPr>
              <p:cNvSpPr>
                <a:spLocks noRot="1" noChangeAspect="1" noMove="1" noResize="1" noEditPoints="1" noAdjustHandles="1" noChangeArrowheads="1" noChangeShapeType="1" noTextEdit="1"/>
              </p:cNvSpPr>
              <p:nvPr/>
            </p:nvSpPr>
            <p:spPr>
              <a:xfrm>
                <a:off x="311425" y="894015"/>
                <a:ext cx="7374835" cy="1749197"/>
              </a:xfrm>
              <a:prstGeom prst="rect">
                <a:avLst/>
              </a:prstGeom>
              <a:blipFill>
                <a:blip r:embed="rId2"/>
                <a:stretch>
                  <a:fillRect l="-1322" t="-2787" b="-6969"/>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12C88070-E1E5-4264-9D00-D4FD82D54A7B}"/>
              </a:ext>
            </a:extLst>
          </p:cNvPr>
          <p:cNvSpPr/>
          <p:nvPr/>
        </p:nvSpPr>
        <p:spPr>
          <a:xfrm>
            <a:off x="125896" y="2814753"/>
            <a:ext cx="540026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Capacitance of a parallel-plate capacitor: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C92D956-C205-49D1-B838-2C8DF470C0CF}"/>
                  </a:ext>
                </a:extLst>
              </p:cNvPr>
              <p:cNvSpPr/>
              <p:nvPr/>
            </p:nvSpPr>
            <p:spPr>
              <a:xfrm>
                <a:off x="3661196" y="3447959"/>
                <a:ext cx="1148263" cy="670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𝐶</m:t>
                      </m:r>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r>
                            <a:rPr lang="en-US" sz="2000" i="1">
                              <a:latin typeface="Cambria Math" panose="02040503050406030204" pitchFamily="18" charset="0"/>
                            </a:rPr>
                            <m:t>𝐴</m:t>
                          </m:r>
                        </m:num>
                        <m:den>
                          <m:r>
                            <a:rPr lang="en-US" sz="2000" i="1">
                              <a:latin typeface="Cambria Math" panose="02040503050406030204" pitchFamily="18" charset="0"/>
                            </a:rPr>
                            <m:t>𝑑</m:t>
                          </m:r>
                        </m:den>
                      </m:f>
                    </m:oMath>
                  </m:oMathPara>
                </a14:m>
                <a:endParaRPr lang="en-US" sz="2000" dirty="0"/>
              </a:p>
            </p:txBody>
          </p:sp>
        </mc:Choice>
        <mc:Fallback xmlns="">
          <p:sp>
            <p:nvSpPr>
              <p:cNvPr id="9" name="Rectangle 8">
                <a:extLst>
                  <a:ext uri="{FF2B5EF4-FFF2-40B4-BE49-F238E27FC236}">
                    <a16:creationId xmlns:a16="http://schemas.microsoft.com/office/drawing/2014/main" id="{BC92D956-C205-49D1-B838-2C8DF470C0CF}"/>
                  </a:ext>
                </a:extLst>
              </p:cNvPr>
              <p:cNvSpPr>
                <a:spLocks noRot="1" noChangeAspect="1" noMove="1" noResize="1" noEditPoints="1" noAdjustHandles="1" noChangeArrowheads="1" noChangeShapeType="1" noTextEdit="1"/>
              </p:cNvSpPr>
              <p:nvPr/>
            </p:nvSpPr>
            <p:spPr>
              <a:xfrm>
                <a:off x="3661196" y="3447959"/>
                <a:ext cx="1148263" cy="6705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754CEBA-76B4-4D42-AE3A-7CBF81CACAC0}"/>
                  </a:ext>
                </a:extLst>
              </p:cNvPr>
              <p:cNvSpPr/>
              <p:nvPr/>
            </p:nvSpPr>
            <p:spPr>
              <a:xfrm>
                <a:off x="125896" y="3625720"/>
                <a:ext cx="8608907" cy="1328569"/>
              </a:xfrm>
              <a:prstGeom prst="rect">
                <a:avLst/>
              </a:prstGeom>
            </p:spPr>
            <p:txBody>
              <a:bodyPr wrap="square">
                <a:spAutoFit/>
              </a:bodyPr>
              <a:lstStyle/>
              <a:p>
                <a:pPr marR="0" lvl="0">
                  <a:spcBef>
                    <a:spcPts val="0"/>
                  </a:spcBef>
                  <a:spcAft>
                    <a:spcPts val="1000"/>
                  </a:spcAft>
                </a:pPr>
                <a:r>
                  <a:rPr lang="en-US" sz="2400" dirty="0">
                    <a:latin typeface="Times New Roman" panose="02020603050405020304" pitchFamily="18" charset="0"/>
                    <a:ea typeface="Aptos"/>
                    <a:cs typeface="Times New Roman" panose="02020603050405020304" pitchFamily="18" charset="0"/>
                  </a:rPr>
                  <a:t>where:</a:t>
                </a:r>
              </a:p>
              <a:p>
                <a:pPr marR="0" lvl="0" algn="just">
                  <a:spcBef>
                    <a:spcPts val="0"/>
                  </a:spcBef>
                  <a:spcAft>
                    <a:spcPts val="1000"/>
                  </a:spcAft>
                </a:pP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𝜖</m:t>
                        </m:r>
                      </m:e>
                      <m:sub>
                        <m:r>
                          <a:rPr lang="en-US" sz="2400" i="1">
                            <a:latin typeface="Cambria Math" panose="02040503050406030204" pitchFamily="18" charset="0"/>
                            <a:ea typeface="Aptos"/>
                            <a:cs typeface="Times New Roman" panose="02020603050405020304" pitchFamily="18" charset="0"/>
                          </a:rPr>
                          <m:t>0</m:t>
                        </m:r>
                      </m:sub>
                    </m:sSub>
                  </m:oMath>
                </a14:m>
                <a:r>
                  <a:rPr lang="en-US" sz="2400" dirty="0">
                    <a:latin typeface="Times New Roman" panose="02020603050405020304" pitchFamily="18" charset="0"/>
                    <a:ea typeface="Aptos"/>
                    <a:cs typeface="Times New Roman" panose="02020603050405020304" pitchFamily="18" charset="0"/>
                  </a:rPr>
                  <a:t> is the permittivity of free space,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𝐴</m:t>
                    </m:r>
                  </m:oMath>
                </a14:m>
                <a:r>
                  <a:rPr lang="en-US" sz="2400" dirty="0">
                    <a:latin typeface="Times New Roman" panose="02020603050405020304" pitchFamily="18" charset="0"/>
                    <a:ea typeface="Aptos"/>
                    <a:cs typeface="Times New Roman" panose="02020603050405020304" pitchFamily="18" charset="0"/>
                  </a:rPr>
                  <a:t> is the area of the plates,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𝑑</m:t>
                    </m:r>
                  </m:oMath>
                </a14:m>
                <a:r>
                  <a:rPr lang="en-US" sz="2400" dirty="0">
                    <a:latin typeface="Times New Roman" panose="02020603050405020304" pitchFamily="18" charset="0"/>
                    <a:ea typeface="Aptos"/>
                    <a:cs typeface="Times New Roman" panose="02020603050405020304" pitchFamily="18" charset="0"/>
                  </a:rPr>
                  <a:t> is the separation between the plates.</a:t>
                </a:r>
              </a:p>
            </p:txBody>
          </p:sp>
        </mc:Choice>
        <mc:Fallback xmlns="">
          <p:sp>
            <p:nvSpPr>
              <p:cNvPr id="13" name="Rectangle 12">
                <a:extLst>
                  <a:ext uri="{FF2B5EF4-FFF2-40B4-BE49-F238E27FC236}">
                    <a16:creationId xmlns:a16="http://schemas.microsoft.com/office/drawing/2014/main" id="{0754CEBA-76B4-4D42-AE3A-7CBF81CACAC0}"/>
                  </a:ext>
                </a:extLst>
              </p:cNvPr>
              <p:cNvSpPr>
                <a:spLocks noRot="1" noChangeAspect="1" noMove="1" noResize="1" noEditPoints="1" noAdjustHandles="1" noChangeArrowheads="1" noChangeShapeType="1" noTextEdit="1"/>
              </p:cNvSpPr>
              <p:nvPr/>
            </p:nvSpPr>
            <p:spPr>
              <a:xfrm>
                <a:off x="125896" y="3625720"/>
                <a:ext cx="8608907" cy="1328569"/>
              </a:xfrm>
              <a:prstGeom prst="rect">
                <a:avLst/>
              </a:prstGeom>
              <a:blipFill>
                <a:blip r:embed="rId4"/>
                <a:stretch>
                  <a:fillRect l="-1133" t="-3670" r="-1062" b="-9633"/>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C6489FE4-5502-44AD-838B-0F4F05527C63}"/>
              </a:ext>
            </a:extLst>
          </p:cNvPr>
          <p:cNvSpPr/>
          <p:nvPr/>
        </p:nvSpPr>
        <p:spPr>
          <a:xfrm>
            <a:off x="125896" y="5198133"/>
            <a:ext cx="3712106" cy="461665"/>
          </a:xfrm>
          <a:prstGeom prst="rect">
            <a:avLst/>
          </a:prstGeom>
        </p:spPr>
        <p:txBody>
          <a:bodyPr wrap="none">
            <a:spAutoFit/>
          </a:bodyPr>
          <a:lstStyle/>
          <a:p>
            <a:pPr marR="0" lvl="0">
              <a:spcBef>
                <a:spcPts val="0"/>
              </a:spcBef>
              <a:spcAft>
                <a:spcPts val="1000"/>
              </a:spcAft>
            </a:pPr>
            <a:r>
              <a:rPr lang="en-US" sz="2400" dirty="0">
                <a:latin typeface="Times New Roman" panose="02020603050405020304" pitchFamily="18" charset="0"/>
                <a:ea typeface="Aptos"/>
                <a:cs typeface="Times New Roman" panose="02020603050405020304" pitchFamily="18" charset="0"/>
              </a:rPr>
              <a:t>Energy stored in a capacitor:</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F6AA2E2D-9C97-4D37-A055-ED808D410386}"/>
                  </a:ext>
                </a:extLst>
              </p:cNvPr>
              <p:cNvSpPr/>
              <p:nvPr/>
            </p:nvSpPr>
            <p:spPr>
              <a:xfrm>
                <a:off x="3641040" y="5702252"/>
                <a:ext cx="2047548" cy="709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𝑈</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𝐶</m:t>
                      </m:r>
                      <m:sSup>
                        <m:sSupPr>
                          <m:ctrlPr>
                            <a:rPr lang="en-US" sz="2000" i="1">
                              <a:latin typeface="Cambria Math" panose="02040503050406030204" pitchFamily="18" charset="0"/>
                            </a:rPr>
                          </m:ctrlPr>
                        </m:sSupPr>
                        <m:e>
                          <m:r>
                            <a:rPr lang="en-US" sz="2000" i="1">
                              <a:latin typeface="Cambria Math" panose="02040503050406030204" pitchFamily="18" charset="0"/>
                            </a:rPr>
                            <m:t>𝑉</m:t>
                          </m:r>
                        </m:e>
                        <m:sup>
                          <m:r>
                            <a:rPr lang="en-US" sz="2000">
                              <a:latin typeface="Cambria Math" panose="02040503050406030204" pitchFamily="18" charset="0"/>
                            </a:rPr>
                            <m:t>2</m:t>
                          </m:r>
                        </m:sup>
                      </m:sSup>
                      <m:r>
                        <a:rPr lang="en-US" sz="200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𝑄</m:t>
                              </m:r>
                            </m:e>
                            <m:sup>
                              <m:r>
                                <a:rPr lang="en-US" sz="2000">
                                  <a:latin typeface="Cambria Math" panose="02040503050406030204" pitchFamily="18" charset="0"/>
                                </a:rPr>
                                <m:t>2</m:t>
                              </m:r>
                            </m:sup>
                          </m:sSup>
                        </m:num>
                        <m:den>
                          <m:r>
                            <a:rPr lang="en-US" sz="2000">
                              <a:latin typeface="Cambria Math" panose="02040503050406030204" pitchFamily="18" charset="0"/>
                            </a:rPr>
                            <m:t>2</m:t>
                          </m:r>
                          <m:r>
                            <a:rPr lang="en-US" sz="2000" i="1">
                              <a:latin typeface="Cambria Math" panose="02040503050406030204" pitchFamily="18" charset="0"/>
                            </a:rPr>
                            <m:t>𝐶</m:t>
                          </m:r>
                        </m:den>
                      </m:f>
                    </m:oMath>
                  </m:oMathPara>
                </a14:m>
                <a:endParaRPr lang="en-US" sz="2000" dirty="0"/>
              </a:p>
            </p:txBody>
          </p:sp>
        </mc:Choice>
        <mc:Fallback xmlns="">
          <p:sp>
            <p:nvSpPr>
              <p:cNvPr id="18" name="Rectangle 17">
                <a:extLst>
                  <a:ext uri="{FF2B5EF4-FFF2-40B4-BE49-F238E27FC236}">
                    <a16:creationId xmlns:a16="http://schemas.microsoft.com/office/drawing/2014/main" id="{F6AA2E2D-9C97-4D37-A055-ED808D410386}"/>
                  </a:ext>
                </a:extLst>
              </p:cNvPr>
              <p:cNvSpPr>
                <a:spLocks noRot="1" noChangeAspect="1" noMove="1" noResize="1" noEditPoints="1" noAdjustHandles="1" noChangeArrowheads="1" noChangeShapeType="1" noTextEdit="1"/>
              </p:cNvSpPr>
              <p:nvPr/>
            </p:nvSpPr>
            <p:spPr>
              <a:xfrm>
                <a:off x="3641040" y="5702252"/>
                <a:ext cx="2047548" cy="70993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157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p:sp>
        <p:nvSpPr>
          <p:cNvPr id="14" name="Rectangle 13">
            <a:extLst>
              <a:ext uri="{FF2B5EF4-FFF2-40B4-BE49-F238E27FC236}">
                <a16:creationId xmlns:a16="http://schemas.microsoft.com/office/drawing/2014/main" id="{C6489FE4-5502-44AD-838B-0F4F05527C63}"/>
              </a:ext>
            </a:extLst>
          </p:cNvPr>
          <p:cNvSpPr/>
          <p:nvPr/>
        </p:nvSpPr>
        <p:spPr>
          <a:xfrm>
            <a:off x="-21181" y="739007"/>
            <a:ext cx="8910644" cy="461665"/>
          </a:xfrm>
          <a:prstGeom prst="rect">
            <a:avLst/>
          </a:prstGeom>
        </p:spPr>
        <p:txBody>
          <a:bodyPr wrap="none">
            <a:spAutoFit/>
          </a:bodyPr>
          <a:lstStyle/>
          <a:p>
            <a:pPr marR="0" lvl="0">
              <a:spcBef>
                <a:spcPts val="0"/>
              </a:spcBef>
              <a:spcAft>
                <a:spcPts val="1000"/>
              </a:spcAft>
            </a:pPr>
            <a:r>
              <a:rPr lang="en-US" altLang="en-US" sz="2400" kern="0" dirty="0">
                <a:solidFill>
                  <a:srgbClr val="080800"/>
                </a:solidFill>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Capacitor disconnected from the potential source (constant charge)</a:t>
            </a:r>
            <a:endParaRPr lang="en-US" sz="2400" dirty="0">
              <a:latin typeface="Times New Roman" panose="02020603050405020304" pitchFamily="18" charset="0"/>
              <a:ea typeface="Aptos"/>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B0FB962-5360-4BF4-A8AB-E8AC63C3EEF5}"/>
                  </a:ext>
                </a:extLst>
              </p:cNvPr>
              <p:cNvSpPr/>
              <p:nvPr/>
            </p:nvSpPr>
            <p:spPr>
              <a:xfrm>
                <a:off x="258417" y="1273118"/>
                <a:ext cx="8647044"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When the capacitor is disconnected from the potential source, the charge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𝑄</m:t>
                    </m:r>
                  </m:oMath>
                </a14:m>
                <a:r>
                  <a:rPr lang="en-US" sz="2400" dirty="0">
                    <a:latin typeface="Times New Roman" panose="02020603050405020304" pitchFamily="18" charset="0"/>
                    <a:ea typeface="Aptos"/>
                    <a:cs typeface="Times New Roman" panose="02020603050405020304" pitchFamily="18" charset="0"/>
                  </a:rPr>
                  <a:t> remains constant.</a:t>
                </a:r>
              </a:p>
            </p:txBody>
          </p:sp>
        </mc:Choice>
        <mc:Fallback xmlns="">
          <p:sp>
            <p:nvSpPr>
              <p:cNvPr id="4" name="Rectangle 3">
                <a:extLst>
                  <a:ext uri="{FF2B5EF4-FFF2-40B4-BE49-F238E27FC236}">
                    <a16:creationId xmlns:a16="http://schemas.microsoft.com/office/drawing/2014/main" id="{9B0FB962-5360-4BF4-A8AB-E8AC63C3EEF5}"/>
                  </a:ext>
                </a:extLst>
              </p:cNvPr>
              <p:cNvSpPr>
                <a:spLocks noRot="1" noChangeAspect="1" noMove="1" noResize="1" noEditPoints="1" noAdjustHandles="1" noChangeArrowheads="1" noChangeShapeType="1" noTextEdit="1"/>
              </p:cNvSpPr>
              <p:nvPr/>
            </p:nvSpPr>
            <p:spPr>
              <a:xfrm>
                <a:off x="258417" y="1273118"/>
                <a:ext cx="8647044" cy="830997"/>
              </a:xfrm>
              <a:prstGeom prst="rect">
                <a:avLst/>
              </a:prstGeom>
              <a:blipFill>
                <a:blip r:embed="rId2"/>
                <a:stretch>
                  <a:fillRect l="-1057" t="-5882" r="-1057" b="-16176"/>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F83E936C-AF38-464F-9266-92A3A7CEBB8C}"/>
              </a:ext>
            </a:extLst>
          </p:cNvPr>
          <p:cNvSpPr/>
          <p:nvPr/>
        </p:nvSpPr>
        <p:spPr>
          <a:xfrm>
            <a:off x="251428" y="2149192"/>
            <a:ext cx="7515199" cy="461665"/>
          </a:xfrm>
          <a:prstGeom prst="rect">
            <a:avLst/>
          </a:prstGeom>
        </p:spPr>
        <p:txBody>
          <a:bodyPr wrap="none">
            <a:spAutoFit/>
          </a:bodyPr>
          <a:lstStyle/>
          <a:p>
            <a:r>
              <a:rPr lang="en-US" sz="2400" dirty="0">
                <a:latin typeface="Times New Roman" panose="02020603050405020304" pitchFamily="18" charset="0"/>
                <a:ea typeface="Aptos"/>
                <a:cs typeface="Times New Roman" panose="02020603050405020304" pitchFamily="18" charset="0"/>
              </a:rPr>
              <a:t>The capacitance changes when the plate separation changes</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4737F4C-A0DE-43CA-B4C7-32D3ADDB949E}"/>
                  </a:ext>
                </a:extLst>
              </p:cNvPr>
              <p:cNvSpPr/>
              <p:nvPr/>
            </p:nvSpPr>
            <p:spPr>
              <a:xfrm>
                <a:off x="3097226" y="2708713"/>
                <a:ext cx="2625014" cy="7208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a:latin typeface="Cambria Math" panose="02040503050406030204" pitchFamily="18" charset="0"/>
                            </a:rPr>
                            <m:t>1</m:t>
                          </m:r>
                        </m:sub>
                      </m:sSub>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r>
                            <a:rPr lang="en-US" sz="2000" i="1">
                              <a:latin typeface="Cambria Math" panose="02040503050406030204" pitchFamily="18" charset="0"/>
                            </a:rPr>
                            <m:t>𝐴</m:t>
                          </m:r>
                        </m:num>
                        <m:den>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a:latin typeface="Cambria Math" panose="02040503050406030204" pitchFamily="18" charset="0"/>
                                </a:rPr>
                                <m:t>1</m:t>
                              </m:r>
                            </m:sub>
                          </m:sSub>
                        </m:den>
                      </m:f>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a:latin typeface="Cambria Math" panose="02040503050406030204" pitchFamily="18" charset="0"/>
                            </a:rPr>
                            <m:t>2</m:t>
                          </m:r>
                        </m:sub>
                      </m:sSub>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r>
                            <a:rPr lang="en-US" sz="2000" i="1">
                              <a:latin typeface="Cambria Math" panose="02040503050406030204" pitchFamily="18" charset="0"/>
                            </a:rPr>
                            <m:t>𝐴</m:t>
                          </m:r>
                        </m:num>
                        <m:den>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a:latin typeface="Cambria Math" panose="02040503050406030204" pitchFamily="18" charset="0"/>
                                </a:rPr>
                                <m:t>2</m:t>
                              </m:r>
                            </m:sub>
                          </m:sSub>
                        </m:den>
                      </m:f>
                    </m:oMath>
                  </m:oMathPara>
                </a14:m>
                <a:endParaRPr lang="en-US" sz="2000" dirty="0"/>
              </a:p>
            </p:txBody>
          </p:sp>
        </mc:Choice>
        <mc:Fallback xmlns="">
          <p:sp>
            <p:nvSpPr>
              <p:cNvPr id="6" name="Rectangle 5">
                <a:extLst>
                  <a:ext uri="{FF2B5EF4-FFF2-40B4-BE49-F238E27FC236}">
                    <a16:creationId xmlns:a16="http://schemas.microsoft.com/office/drawing/2014/main" id="{54737F4C-A0DE-43CA-B4C7-32D3ADDB949E}"/>
                  </a:ext>
                </a:extLst>
              </p:cNvPr>
              <p:cNvSpPr>
                <a:spLocks noRot="1" noChangeAspect="1" noMove="1" noResize="1" noEditPoints="1" noAdjustHandles="1" noChangeArrowheads="1" noChangeShapeType="1" noTextEdit="1"/>
              </p:cNvSpPr>
              <p:nvPr/>
            </p:nvSpPr>
            <p:spPr>
              <a:xfrm>
                <a:off x="3097226" y="2708713"/>
                <a:ext cx="2625014" cy="7208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EB05530-8DC8-4E92-AB5D-0E30C3AAC6BB}"/>
                  </a:ext>
                </a:extLst>
              </p:cNvPr>
              <p:cNvSpPr/>
              <p:nvPr/>
            </p:nvSpPr>
            <p:spPr>
              <a:xfrm>
                <a:off x="251428" y="3409393"/>
                <a:ext cx="5000728" cy="622286"/>
              </a:xfrm>
              <a:prstGeom prst="rect">
                <a:avLst/>
              </a:prstGeom>
            </p:spPr>
            <p:txBody>
              <a:bodyPr wrap="none">
                <a:spAutoFit/>
              </a:bodyPr>
              <a:lstStyle/>
              <a:p>
                <a:r>
                  <a:rPr lang="en-US" sz="2400" dirty="0">
                    <a:latin typeface="Times New Roman" panose="02020603050405020304" pitchFamily="18" charset="0"/>
                    <a:ea typeface="Aptos"/>
                    <a:cs typeface="Times New Roman" panose="02020603050405020304" pitchFamily="18" charset="0"/>
                  </a:rPr>
                  <a:t>Since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Aptos"/>
                            <a:cs typeface="Times New Roman" panose="02020603050405020304" pitchFamily="18" charset="0"/>
                          </a:rPr>
                          <m:t>𝑑</m:t>
                        </m:r>
                      </m:e>
                      <m:sub>
                        <m:r>
                          <a:rPr lang="en-US" sz="2400" i="1">
                            <a:latin typeface="Cambria Math" panose="02040503050406030204" pitchFamily="18" charset="0"/>
                            <a:ea typeface="Aptos"/>
                            <a:cs typeface="Times New Roman" panose="02020603050405020304" pitchFamily="18" charset="0"/>
                          </a:rPr>
                          <m:t>2</m:t>
                        </m:r>
                      </m:sub>
                    </m:sSub>
                    <m:r>
                      <a:rPr lang="en-US" sz="2400">
                        <a:latin typeface="Cambria Math" panose="02040503050406030204" pitchFamily="18" charset="0"/>
                        <a:ea typeface="Aptos"/>
                        <a:cs typeface="Times New Roman" panose="020206030504050203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Aptos"/>
                                <a:cs typeface="Times New Roman" panose="02020603050405020304" pitchFamily="18" charset="0"/>
                              </a:rPr>
                              <m:t>𝑑</m:t>
                            </m:r>
                          </m:e>
                          <m:sub>
                            <m:r>
                              <a:rPr lang="en-US" sz="2400" i="1">
                                <a:latin typeface="Cambria Math" panose="02040503050406030204" pitchFamily="18" charset="0"/>
                                <a:ea typeface="Aptos"/>
                                <a:cs typeface="Times New Roman" panose="02020603050405020304" pitchFamily="18" charset="0"/>
                              </a:rPr>
                              <m:t>1</m:t>
                            </m:r>
                          </m:sub>
                        </m:sSub>
                      </m:num>
                      <m:den>
                        <m:r>
                          <a:rPr lang="en-US" sz="2400" i="1">
                            <a:latin typeface="Cambria Math" panose="02040503050406030204" pitchFamily="18" charset="0"/>
                            <a:ea typeface="Aptos"/>
                            <a:cs typeface="Times New Roman" panose="02020603050405020304" pitchFamily="18" charset="0"/>
                          </a:rPr>
                          <m:t>2</m:t>
                        </m:r>
                      </m:den>
                    </m:f>
                  </m:oMath>
                </a14:m>
                <a:r>
                  <a:rPr lang="en-US" sz="2400" dirty="0">
                    <a:latin typeface="Times New Roman" panose="02020603050405020304" pitchFamily="18" charset="0"/>
                    <a:ea typeface="Aptos"/>
                    <a:cs typeface="Times New Roman" panose="02020603050405020304" pitchFamily="18" charset="0"/>
                  </a:rPr>
                  <a:t>, the capacitance doubles</a:t>
                </a:r>
                <a:endParaRPr lang="en-US" sz="2400" dirty="0">
                  <a:latin typeface="Times New Roman" panose="02020603050405020304" pitchFamily="18"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8EB05530-8DC8-4E92-AB5D-0E30C3AAC6BB}"/>
                  </a:ext>
                </a:extLst>
              </p:cNvPr>
              <p:cNvSpPr>
                <a:spLocks noRot="1" noChangeAspect="1" noMove="1" noResize="1" noEditPoints="1" noAdjustHandles="1" noChangeArrowheads="1" noChangeShapeType="1" noTextEdit="1"/>
              </p:cNvSpPr>
              <p:nvPr/>
            </p:nvSpPr>
            <p:spPr>
              <a:xfrm>
                <a:off x="251428" y="3409393"/>
                <a:ext cx="5000728" cy="622286"/>
              </a:xfrm>
              <a:prstGeom prst="rect">
                <a:avLst/>
              </a:prstGeom>
              <a:blipFill>
                <a:blip r:embed="rId4"/>
                <a:stretch>
                  <a:fillRect l="-1827" r="-609"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79E5579-2786-4C49-9FB3-6A9F98BB873A}"/>
                  </a:ext>
                </a:extLst>
              </p:cNvPr>
              <p:cNvSpPr/>
              <p:nvPr/>
            </p:nvSpPr>
            <p:spPr>
              <a:xfrm>
                <a:off x="5333204" y="3499782"/>
                <a:ext cx="123418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a:latin typeface="Cambria Math" panose="02040503050406030204" pitchFamily="18" charset="0"/>
                            </a:rPr>
                            <m:t>2</m:t>
                          </m:r>
                        </m:sub>
                      </m:sSub>
                      <m:r>
                        <a:rPr lang="en-US" sz="2000">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a:latin typeface="Cambria Math" panose="02040503050406030204" pitchFamily="18" charset="0"/>
                            </a:rPr>
                            <m:t>1</m:t>
                          </m:r>
                        </m:sub>
                      </m:sSub>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D79E5579-2786-4C49-9FB3-6A9F98BB873A}"/>
                  </a:ext>
                </a:extLst>
              </p:cNvPr>
              <p:cNvSpPr>
                <a:spLocks noRot="1" noChangeAspect="1" noMove="1" noResize="1" noEditPoints="1" noAdjustHandles="1" noChangeArrowheads="1" noChangeShapeType="1" noTextEdit="1"/>
              </p:cNvSpPr>
              <p:nvPr/>
            </p:nvSpPr>
            <p:spPr>
              <a:xfrm>
                <a:off x="5333204" y="3499782"/>
                <a:ext cx="1234184" cy="400110"/>
              </a:xfrm>
              <a:prstGeom prst="rect">
                <a:avLst/>
              </a:prstGeom>
              <a:blipFill>
                <a:blip r:embed="rId5"/>
                <a:stretch>
                  <a:fillRect b="-1515"/>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D04D75F8-31C5-46F6-AAFA-EEFE5F9A4A13}"/>
              </a:ext>
            </a:extLst>
          </p:cNvPr>
          <p:cNvSpPr/>
          <p:nvPr/>
        </p:nvSpPr>
        <p:spPr>
          <a:xfrm>
            <a:off x="154286" y="4150978"/>
            <a:ext cx="5796010" cy="461665"/>
          </a:xfrm>
          <a:prstGeom prst="rect">
            <a:avLst/>
          </a:prstGeom>
        </p:spPr>
        <p:txBody>
          <a:bodyPr wrap="none">
            <a:spAutoFit/>
          </a:bodyPr>
          <a:lstStyle/>
          <a:p>
            <a:r>
              <a:rPr lang="en-US" sz="2400" dirty="0">
                <a:latin typeface="Times New Roman" panose="02020603050405020304" pitchFamily="18" charset="0"/>
                <a:ea typeface="Aptos"/>
                <a:cs typeface="Times New Roman" panose="02020603050405020304" pitchFamily="18" charset="0"/>
              </a:rPr>
              <a:t>The energy stored in the capacitor is given by</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3DB0B24-FB00-47B3-A3B0-4ACB7A6EE29F}"/>
                  </a:ext>
                </a:extLst>
              </p:cNvPr>
              <p:cNvSpPr/>
              <p:nvPr/>
            </p:nvSpPr>
            <p:spPr>
              <a:xfrm>
                <a:off x="5950296" y="4021445"/>
                <a:ext cx="1164228" cy="709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𝑈</m:t>
                          </m:r>
                        </m:e>
                        <m:sub>
                          <m:r>
                            <a:rPr lang="en-US" sz="2000" b="0" i="1" smtClean="0">
                              <a:latin typeface="Cambria Math" panose="02040503050406030204" pitchFamily="18" charset="0"/>
                            </a:rPr>
                            <m:t>1</m:t>
                          </m:r>
                        </m:sub>
                      </m:sSub>
                      <m:r>
                        <a:rPr lang="en-US" sz="200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𝑄</m:t>
                              </m:r>
                            </m:e>
                            <m:sup>
                              <m:r>
                                <a:rPr lang="en-US" sz="2000">
                                  <a:latin typeface="Cambria Math" panose="02040503050406030204" pitchFamily="18" charset="0"/>
                                </a:rPr>
                                <m:t>2</m:t>
                              </m:r>
                            </m:sup>
                          </m:sSup>
                        </m:num>
                        <m:den>
                          <m:r>
                            <a:rPr lang="en-US" sz="2000">
                              <a:latin typeface="Cambria Math" panose="02040503050406030204" pitchFamily="18" charset="0"/>
                            </a:rPr>
                            <m:t>2</m:t>
                          </m:r>
                          <m:r>
                            <a:rPr lang="en-US" sz="2000" i="1">
                              <a:latin typeface="Cambria Math" panose="02040503050406030204" pitchFamily="18" charset="0"/>
                            </a:rPr>
                            <m:t>𝐶</m:t>
                          </m:r>
                        </m:den>
                      </m:f>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C3DB0B24-FB00-47B3-A3B0-4ACB7A6EE29F}"/>
                  </a:ext>
                </a:extLst>
              </p:cNvPr>
              <p:cNvSpPr>
                <a:spLocks noRot="1" noChangeAspect="1" noMove="1" noResize="1" noEditPoints="1" noAdjustHandles="1" noChangeArrowheads="1" noChangeShapeType="1" noTextEdit="1"/>
              </p:cNvSpPr>
              <p:nvPr/>
            </p:nvSpPr>
            <p:spPr>
              <a:xfrm>
                <a:off x="5950296" y="4021445"/>
                <a:ext cx="1164228" cy="70993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5BDDA49-B66D-41D7-A052-21760658073C}"/>
                  </a:ext>
                </a:extLst>
              </p:cNvPr>
              <p:cNvSpPr/>
              <p:nvPr/>
            </p:nvSpPr>
            <p:spPr>
              <a:xfrm>
                <a:off x="258417" y="4881720"/>
                <a:ext cx="1783886" cy="461665"/>
              </a:xfrm>
              <a:prstGeom prst="rect">
                <a:avLst/>
              </a:prstGeom>
            </p:spPr>
            <p:txBody>
              <a:bodyPr wrap="none">
                <a:spAutoFit/>
              </a:bodyPr>
              <a:lstStyle/>
              <a:p>
                <a:pPr marR="0" lvl="0">
                  <a:spcBef>
                    <a:spcPts val="0"/>
                  </a:spcBef>
                  <a:spcAft>
                    <a:spcPts val="1000"/>
                  </a:spcAft>
                </a:pPr>
                <a:r>
                  <a:rPr lang="en-US" sz="2400" dirty="0">
                    <a:latin typeface="Times New Roman" panose="02020603050405020304" pitchFamily="18" charset="0"/>
                    <a:ea typeface="Aptos"/>
                    <a:cs typeface="Times New Roman" panose="02020603050405020304" pitchFamily="18" charset="0"/>
                  </a:rPr>
                  <a:t>as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𝐶</m:t>
                        </m:r>
                      </m:e>
                      <m:sub>
                        <m:r>
                          <a:rPr lang="en-US" sz="2400" i="1">
                            <a:latin typeface="Cambria Math" panose="02040503050406030204" pitchFamily="18" charset="0"/>
                            <a:ea typeface="Aptos"/>
                            <a:cs typeface="Times New Roman" panose="02020603050405020304" pitchFamily="18" charset="0"/>
                          </a:rPr>
                          <m:t>2</m:t>
                        </m:r>
                      </m:sub>
                    </m:sSub>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2</m:t>
                    </m:r>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𝐶</m:t>
                        </m:r>
                      </m:e>
                      <m:sub>
                        <m:r>
                          <a:rPr lang="en-US" sz="2400" i="1">
                            <a:latin typeface="Cambria Math" panose="02040503050406030204" pitchFamily="18" charset="0"/>
                            <a:ea typeface="Aptos"/>
                            <a:cs typeface="Times New Roman" panose="02020603050405020304" pitchFamily="18" charset="0"/>
                          </a:rPr>
                          <m:t>1</m:t>
                        </m:r>
                      </m:sub>
                    </m:sSub>
                  </m:oMath>
                </a14:m>
                <a:r>
                  <a:rPr lang="en-US" sz="2400" dirty="0">
                    <a:latin typeface="Times New Roman" panose="02020603050405020304" pitchFamily="18" charset="0"/>
                    <a:ea typeface="Aptos"/>
                    <a:cs typeface="Times New Roman" panose="02020603050405020304" pitchFamily="18" charset="0"/>
                  </a:rPr>
                  <a:t>:</a:t>
                </a:r>
              </a:p>
            </p:txBody>
          </p:sp>
        </mc:Choice>
        <mc:Fallback xmlns="">
          <p:sp>
            <p:nvSpPr>
              <p:cNvPr id="15" name="Rectangle 14">
                <a:extLst>
                  <a:ext uri="{FF2B5EF4-FFF2-40B4-BE49-F238E27FC236}">
                    <a16:creationId xmlns:a16="http://schemas.microsoft.com/office/drawing/2014/main" id="{95BDDA49-B66D-41D7-A052-21760658073C}"/>
                  </a:ext>
                </a:extLst>
              </p:cNvPr>
              <p:cNvSpPr>
                <a:spLocks noRot="1" noChangeAspect="1" noMove="1" noResize="1" noEditPoints="1" noAdjustHandles="1" noChangeArrowheads="1" noChangeShapeType="1" noTextEdit="1"/>
              </p:cNvSpPr>
              <p:nvPr/>
            </p:nvSpPr>
            <p:spPr>
              <a:xfrm>
                <a:off x="258417" y="4881720"/>
                <a:ext cx="1783886" cy="461665"/>
              </a:xfrm>
              <a:prstGeom prst="rect">
                <a:avLst/>
              </a:prstGeom>
              <a:blipFill>
                <a:blip r:embed="rId7"/>
                <a:stretch>
                  <a:fillRect l="-5119" t="-10526" r="-4437"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09F59BE9-8383-4483-BC92-CA002244068F}"/>
                  </a:ext>
                </a:extLst>
              </p:cNvPr>
              <p:cNvSpPr/>
              <p:nvPr/>
            </p:nvSpPr>
            <p:spPr>
              <a:xfrm>
                <a:off x="2574436" y="4813069"/>
                <a:ext cx="2677720" cy="6934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a:latin typeface="Cambria Math" panose="02040503050406030204" pitchFamily="18" charset="0"/>
                            </a:rPr>
                            <m:t>2</m:t>
                          </m:r>
                        </m:sub>
                      </m:sSub>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a:latin typeface="Cambria Math" panose="02040503050406030204" pitchFamily="18" charset="0"/>
                                </a:rPr>
                                <m:t>2</m:t>
                              </m:r>
                            </m:sup>
                          </m:sSup>
                        </m:num>
                        <m:den>
                          <m:r>
                            <a:rPr lang="en-US">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a:latin typeface="Cambria Math" panose="02040503050406030204" pitchFamily="18" charset="0"/>
                                </a:rPr>
                                <m:t>2</m:t>
                              </m:r>
                            </m:sub>
                          </m:sSub>
                        </m:den>
                      </m:f>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a:latin typeface="Cambria Math" panose="02040503050406030204" pitchFamily="18" charset="0"/>
                                </a:rPr>
                                <m:t>2</m:t>
                              </m:r>
                            </m:sup>
                          </m:sSup>
                        </m:num>
                        <m:den>
                          <m:r>
                            <a:rPr lang="en-US">
                              <a:latin typeface="Cambria Math" panose="02040503050406030204" pitchFamily="18" charset="0"/>
                            </a:rPr>
                            <m:t>2</m:t>
                          </m:r>
                          <m:d>
                            <m:dPr>
                              <m:ctrlPr>
                                <a:rPr lang="en-US" i="1">
                                  <a:latin typeface="Cambria Math" panose="02040503050406030204" pitchFamily="18" charset="0"/>
                                </a:rPr>
                              </m:ctrlPr>
                            </m:dPr>
                            <m:e>
                              <m:r>
                                <a:rPr lang="en-US">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a:latin typeface="Cambria Math" panose="02040503050406030204" pitchFamily="18" charset="0"/>
                                    </a:rPr>
                                    <m:t>1</m:t>
                                  </m:r>
                                </m:sub>
                              </m:sSub>
                            </m:e>
                          </m:d>
                        </m:den>
                      </m:f>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a:latin typeface="Cambria Math" panose="02040503050406030204" pitchFamily="18" charset="0"/>
                                </a:rPr>
                                <m:t>1</m:t>
                              </m:r>
                            </m:sub>
                          </m:sSub>
                        </m:num>
                        <m:den>
                          <m:r>
                            <a:rPr lang="en-US">
                              <a:latin typeface="Cambria Math" panose="02040503050406030204" pitchFamily="18" charset="0"/>
                            </a:rPr>
                            <m:t>2</m:t>
                          </m:r>
                        </m:den>
                      </m:f>
                    </m:oMath>
                  </m:oMathPara>
                </a14:m>
                <a:endParaRPr lang="en-US" dirty="0"/>
              </a:p>
            </p:txBody>
          </p:sp>
        </mc:Choice>
        <mc:Fallback xmlns="">
          <p:sp>
            <p:nvSpPr>
              <p:cNvPr id="16" name="Rectangle 15">
                <a:extLst>
                  <a:ext uri="{FF2B5EF4-FFF2-40B4-BE49-F238E27FC236}">
                    <a16:creationId xmlns:a16="http://schemas.microsoft.com/office/drawing/2014/main" id="{09F59BE9-8383-4483-BC92-CA002244068F}"/>
                  </a:ext>
                </a:extLst>
              </p:cNvPr>
              <p:cNvSpPr>
                <a:spLocks noRot="1" noChangeAspect="1" noMove="1" noResize="1" noEditPoints="1" noAdjustHandles="1" noChangeArrowheads="1" noChangeShapeType="1" noTextEdit="1"/>
              </p:cNvSpPr>
              <p:nvPr/>
            </p:nvSpPr>
            <p:spPr>
              <a:xfrm>
                <a:off x="2574436" y="4813069"/>
                <a:ext cx="2677720" cy="693460"/>
              </a:xfrm>
              <a:prstGeom prst="rect">
                <a:avLst/>
              </a:prstGeom>
              <a:blipFill>
                <a:blip r:embed="rId8"/>
                <a:stretch>
                  <a:fillRect/>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9CF8CD38-B460-4DD9-8BAC-9E6B914A6F97}"/>
              </a:ext>
            </a:extLst>
          </p:cNvPr>
          <p:cNvSpPr/>
          <p:nvPr/>
        </p:nvSpPr>
        <p:spPr>
          <a:xfrm>
            <a:off x="251428" y="5786643"/>
            <a:ext cx="4023089"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Thus, the new energy stored is:</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760A76-89CE-4A68-BBBE-3AC0028678D4}"/>
                  </a:ext>
                </a:extLst>
              </p:cNvPr>
              <p:cNvSpPr/>
              <p:nvPr/>
            </p:nvSpPr>
            <p:spPr>
              <a:xfrm>
                <a:off x="4409733" y="5712007"/>
                <a:ext cx="2480679"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a:latin typeface="Cambria Math" panose="02040503050406030204" pitchFamily="18" charset="0"/>
                            </a:rPr>
                            <m:t>2</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8.38 </m:t>
                          </m:r>
                          <m:r>
                            <m:rPr>
                              <m:nor/>
                            </m:rPr>
                            <a:rPr lang="en-US" sz="2000" i="1">
                              <a:latin typeface="Cambria Math" panose="02040503050406030204" pitchFamily="18" charset="0"/>
                            </a:rPr>
                            <m:t>J</m:t>
                          </m:r>
                        </m:num>
                        <m:den>
                          <m:r>
                            <a:rPr lang="en-US" sz="2000">
                              <a:latin typeface="Cambria Math" panose="02040503050406030204" pitchFamily="18" charset="0"/>
                            </a:rPr>
                            <m:t>2</m:t>
                          </m:r>
                        </m:den>
                      </m:f>
                      <m:r>
                        <a:rPr lang="en-US" sz="2000">
                          <a:latin typeface="Cambria Math" panose="02040503050406030204" pitchFamily="18" charset="0"/>
                        </a:rPr>
                        <m:t>=</m:t>
                      </m:r>
                      <m:r>
                        <a:rPr lang="en-US" sz="2000" b="1" i="1">
                          <a:latin typeface="Cambria Math" panose="02040503050406030204" pitchFamily="18" charset="0"/>
                        </a:rPr>
                        <m:t>𝟒</m:t>
                      </m:r>
                      <m:r>
                        <a:rPr lang="en-US" sz="2000" b="1">
                          <a:latin typeface="Cambria Math" panose="02040503050406030204" pitchFamily="18" charset="0"/>
                        </a:rPr>
                        <m:t>.</m:t>
                      </m:r>
                      <m:r>
                        <a:rPr lang="en-US" sz="2000" b="1" i="1">
                          <a:latin typeface="Cambria Math" panose="02040503050406030204" pitchFamily="18" charset="0"/>
                        </a:rPr>
                        <m:t>𝟏𝟗</m:t>
                      </m:r>
                      <m:r>
                        <a:rPr lang="en-US" sz="2000" b="1">
                          <a:latin typeface="Cambria Math" panose="02040503050406030204" pitchFamily="18" charset="0"/>
                        </a:rPr>
                        <m:t> </m:t>
                      </m:r>
                      <m:r>
                        <m:rPr>
                          <m:nor/>
                        </m:rPr>
                        <a:rPr lang="en-US" sz="2000" b="1" i="1">
                          <a:latin typeface="Cambria Math" panose="02040503050406030204" pitchFamily="18" charset="0"/>
                        </a:rPr>
                        <m:t>J</m:t>
                      </m:r>
                    </m:oMath>
                  </m:oMathPara>
                </a14:m>
                <a:endParaRPr lang="en-US" sz="2000" b="1" dirty="0"/>
              </a:p>
            </p:txBody>
          </p:sp>
        </mc:Choice>
        <mc:Fallback xmlns="">
          <p:sp>
            <p:nvSpPr>
              <p:cNvPr id="19" name="Rectangle 18">
                <a:extLst>
                  <a:ext uri="{FF2B5EF4-FFF2-40B4-BE49-F238E27FC236}">
                    <a16:creationId xmlns:a16="http://schemas.microsoft.com/office/drawing/2014/main" id="{11760A76-89CE-4A68-BBBE-3AC0028678D4}"/>
                  </a:ext>
                </a:extLst>
              </p:cNvPr>
              <p:cNvSpPr>
                <a:spLocks noRot="1" noChangeAspect="1" noMove="1" noResize="1" noEditPoints="1" noAdjustHandles="1" noChangeArrowheads="1" noChangeShapeType="1" noTextEdit="1"/>
              </p:cNvSpPr>
              <p:nvPr/>
            </p:nvSpPr>
            <p:spPr>
              <a:xfrm>
                <a:off x="4409733" y="5712007"/>
                <a:ext cx="2480679" cy="66851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7275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p:sp>
        <p:nvSpPr>
          <p:cNvPr id="14" name="Rectangle 13">
            <a:extLst>
              <a:ext uri="{FF2B5EF4-FFF2-40B4-BE49-F238E27FC236}">
                <a16:creationId xmlns:a16="http://schemas.microsoft.com/office/drawing/2014/main" id="{C6489FE4-5502-44AD-838B-0F4F05527C63}"/>
              </a:ext>
            </a:extLst>
          </p:cNvPr>
          <p:cNvSpPr/>
          <p:nvPr/>
        </p:nvSpPr>
        <p:spPr>
          <a:xfrm>
            <a:off x="257385" y="739007"/>
            <a:ext cx="7786685" cy="461665"/>
          </a:xfrm>
          <a:prstGeom prst="rect">
            <a:avLst/>
          </a:prstGeom>
        </p:spPr>
        <p:txBody>
          <a:bodyPr wrap="square">
            <a:spAutoFit/>
          </a:bodyPr>
          <a:lstStyle/>
          <a:p>
            <a:pPr marR="0" lvl="0">
              <a:spcBef>
                <a:spcPts val="0"/>
              </a:spcBef>
              <a:spcAft>
                <a:spcPts val="1000"/>
              </a:spcAft>
            </a:pPr>
            <a:r>
              <a:rPr lang="en-US" altLang="en-US" sz="2400" kern="0" dirty="0">
                <a:solidFill>
                  <a:srgbClr val="080800"/>
                </a:solidFill>
                <a:latin typeface="Times New Roman" panose="02020603050405020304" pitchFamily="18" charset="0"/>
                <a:cs typeface="Times New Roman" panose="02020603050405020304" pitchFamily="18" charset="0"/>
              </a:rPr>
              <a:t> (b)  Capacitor remains connected to the potential source</a:t>
            </a:r>
            <a:endParaRPr lang="en-US" sz="2400" dirty="0">
              <a:latin typeface="Times New Roman" panose="02020603050405020304" pitchFamily="18" charset="0"/>
              <a:ea typeface="Aptos"/>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BAC7F48-8DE2-4387-8B90-C8B16C2DB8C2}"/>
                  </a:ext>
                </a:extLst>
              </p:cNvPr>
              <p:cNvSpPr/>
              <p:nvPr/>
            </p:nvSpPr>
            <p:spPr>
              <a:xfrm>
                <a:off x="351181" y="1293201"/>
                <a:ext cx="8620539"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When the capacitor remains connected to the potential source, the voltage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𝑉</m:t>
                    </m:r>
                  </m:oMath>
                </a14:m>
                <a:r>
                  <a:rPr lang="en-US" sz="2400" dirty="0">
                    <a:latin typeface="Times New Roman" panose="02020603050405020304" pitchFamily="18" charset="0"/>
                    <a:ea typeface="Aptos"/>
                    <a:cs typeface="Times New Roman" panose="02020603050405020304" pitchFamily="18" charset="0"/>
                  </a:rPr>
                  <a:t> remains constant.</a:t>
                </a:r>
              </a:p>
            </p:txBody>
          </p:sp>
        </mc:Choice>
        <mc:Fallback xmlns="">
          <p:sp>
            <p:nvSpPr>
              <p:cNvPr id="2" name="Rectangle 1">
                <a:extLst>
                  <a:ext uri="{FF2B5EF4-FFF2-40B4-BE49-F238E27FC236}">
                    <a16:creationId xmlns:a16="http://schemas.microsoft.com/office/drawing/2014/main" id="{5BAC7F48-8DE2-4387-8B90-C8B16C2DB8C2}"/>
                  </a:ext>
                </a:extLst>
              </p:cNvPr>
              <p:cNvSpPr>
                <a:spLocks noRot="1" noChangeAspect="1" noMove="1" noResize="1" noEditPoints="1" noAdjustHandles="1" noChangeArrowheads="1" noChangeShapeType="1" noTextEdit="1"/>
              </p:cNvSpPr>
              <p:nvPr/>
            </p:nvSpPr>
            <p:spPr>
              <a:xfrm>
                <a:off x="351181" y="1293201"/>
                <a:ext cx="8620539" cy="830997"/>
              </a:xfrm>
              <a:prstGeom prst="rect">
                <a:avLst/>
              </a:prstGeom>
              <a:blipFill>
                <a:blip r:embed="rId2"/>
                <a:stretch>
                  <a:fillRect l="-1132" t="-5882" r="-1061" b="-16176"/>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88DBDC6-216B-48C8-9B03-7223FBA29484}"/>
              </a:ext>
            </a:extLst>
          </p:cNvPr>
          <p:cNvSpPr/>
          <p:nvPr/>
        </p:nvSpPr>
        <p:spPr>
          <a:xfrm>
            <a:off x="313000" y="2176096"/>
            <a:ext cx="5880969" cy="461665"/>
          </a:xfrm>
          <a:prstGeom prst="rect">
            <a:avLst/>
          </a:prstGeom>
        </p:spPr>
        <p:txBody>
          <a:bodyPr wrap="none">
            <a:spAutoFit/>
          </a:bodyPr>
          <a:lstStyle/>
          <a:p>
            <a:pPr marR="0" lvl="0">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The energy stored in the capacitor is given by:</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4B928C6-902D-4BBD-ADC2-C2401A1F4469}"/>
                  </a:ext>
                </a:extLst>
              </p:cNvPr>
              <p:cNvSpPr/>
              <p:nvPr/>
            </p:nvSpPr>
            <p:spPr>
              <a:xfrm>
                <a:off x="3879194" y="2911422"/>
                <a:ext cx="1586908"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𝑈</m:t>
                          </m:r>
                        </m:e>
                        <m:sub>
                          <m:r>
                            <a:rPr lang="en-US" sz="2000" b="0" i="1" smtClean="0">
                              <a:latin typeface="Cambria Math" panose="02040503050406030204" pitchFamily="18" charset="0"/>
                            </a:rPr>
                            <m:t>1</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sSub>
                        <m:sSubPr>
                          <m:ctrlPr>
                            <a:rPr lang="en-US" sz="2000" i="1" smtClean="0">
                              <a:latin typeface="Cambria Math" panose="02040503050406030204" pitchFamily="18" charset="0"/>
                            </a:rPr>
                          </m:ctrlPr>
                        </m:sSubPr>
                        <m:e>
                          <m:r>
                            <a:rPr lang="en-US" sz="2000" i="1">
                              <a:latin typeface="Cambria Math" panose="02040503050406030204" pitchFamily="18" charset="0"/>
                            </a:rPr>
                            <m:t>𝐶</m:t>
                          </m:r>
                        </m:e>
                        <m:sub>
                          <m:r>
                            <a:rPr lang="en-US" sz="2000" b="0" i="1" smtClean="0">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𝑉</m:t>
                          </m:r>
                        </m:e>
                        <m:sup>
                          <m:r>
                            <a:rPr lang="en-US" sz="2000">
                              <a:latin typeface="Cambria Math" panose="02040503050406030204" pitchFamily="18" charset="0"/>
                            </a:rPr>
                            <m:t>2</m:t>
                          </m:r>
                        </m:sup>
                      </m:sSup>
                    </m:oMath>
                  </m:oMathPara>
                </a14:m>
                <a:endParaRPr lang="en-US" sz="2000" dirty="0"/>
              </a:p>
            </p:txBody>
          </p:sp>
        </mc:Choice>
        <mc:Fallback xmlns="">
          <p:sp>
            <p:nvSpPr>
              <p:cNvPr id="9" name="Rectangle 8">
                <a:extLst>
                  <a:ext uri="{FF2B5EF4-FFF2-40B4-BE49-F238E27FC236}">
                    <a16:creationId xmlns:a16="http://schemas.microsoft.com/office/drawing/2014/main" id="{C4B928C6-902D-4BBD-ADC2-C2401A1F4469}"/>
                  </a:ext>
                </a:extLst>
              </p:cNvPr>
              <p:cNvSpPr>
                <a:spLocks noRot="1" noChangeAspect="1" noMove="1" noResize="1" noEditPoints="1" noAdjustHandles="1" noChangeArrowheads="1" noChangeShapeType="1" noTextEdit="1"/>
              </p:cNvSpPr>
              <p:nvPr/>
            </p:nvSpPr>
            <p:spPr>
              <a:xfrm>
                <a:off x="3879194" y="2911422"/>
                <a:ext cx="1586908"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444B3AA-DDAD-46BF-AF4E-79E7D45634FA}"/>
                  </a:ext>
                </a:extLst>
              </p:cNvPr>
              <p:cNvSpPr/>
              <p:nvPr/>
            </p:nvSpPr>
            <p:spPr>
              <a:xfrm>
                <a:off x="313000" y="3813383"/>
                <a:ext cx="7598811" cy="461665"/>
              </a:xfrm>
              <a:prstGeom prst="rect">
                <a:avLst/>
              </a:prstGeom>
            </p:spPr>
            <p:txBody>
              <a:bodyPr wrap="none">
                <a:spAutoFit/>
              </a:bodyPr>
              <a:lstStyle/>
              <a:p>
                <a:pPr marR="0" lvl="0">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Since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𝐶</m:t>
                        </m:r>
                      </m:e>
                      <m:sub>
                        <m:r>
                          <a:rPr lang="en-US" sz="2400" i="1">
                            <a:latin typeface="Cambria Math" panose="02040503050406030204" pitchFamily="18" charset="0"/>
                            <a:ea typeface="Aptos"/>
                            <a:cs typeface="Times New Roman" panose="02020603050405020304" pitchFamily="18" charset="0"/>
                          </a:rPr>
                          <m:t>2</m:t>
                        </m:r>
                      </m:sub>
                    </m:sSub>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2</m:t>
                    </m:r>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𝐶</m:t>
                        </m:r>
                      </m:e>
                      <m:sub>
                        <m:r>
                          <a:rPr lang="en-US" sz="2400" i="1">
                            <a:latin typeface="Cambria Math" panose="02040503050406030204" pitchFamily="18" charset="0"/>
                            <a:ea typeface="Aptos"/>
                            <a:cs typeface="Times New Roman" panose="02020603050405020304" pitchFamily="18" charset="0"/>
                          </a:rPr>
                          <m:t>1</m:t>
                        </m:r>
                      </m:sub>
                    </m:sSub>
                  </m:oMath>
                </a14:m>
                <a:r>
                  <a:rPr lang="en-US" sz="2400" dirty="0">
                    <a:latin typeface="Times New Roman" panose="02020603050405020304" pitchFamily="18" charset="0"/>
                    <a:ea typeface="Aptos"/>
                    <a:cs typeface="Times New Roman" panose="02020603050405020304" pitchFamily="18" charset="0"/>
                  </a:rPr>
                  <a:t>, the energy stored in the capacitor becomes:</a:t>
                </a:r>
              </a:p>
            </p:txBody>
          </p:sp>
        </mc:Choice>
        <mc:Fallback xmlns="">
          <p:sp>
            <p:nvSpPr>
              <p:cNvPr id="13" name="Rectangle 12">
                <a:extLst>
                  <a:ext uri="{FF2B5EF4-FFF2-40B4-BE49-F238E27FC236}">
                    <a16:creationId xmlns:a16="http://schemas.microsoft.com/office/drawing/2014/main" id="{D444B3AA-DDAD-46BF-AF4E-79E7D45634FA}"/>
                  </a:ext>
                </a:extLst>
              </p:cNvPr>
              <p:cNvSpPr>
                <a:spLocks noRot="1" noChangeAspect="1" noMove="1" noResize="1" noEditPoints="1" noAdjustHandles="1" noChangeArrowheads="1" noChangeShapeType="1" noTextEdit="1"/>
              </p:cNvSpPr>
              <p:nvPr/>
            </p:nvSpPr>
            <p:spPr>
              <a:xfrm>
                <a:off x="313000" y="3813383"/>
                <a:ext cx="7598811" cy="461665"/>
              </a:xfrm>
              <a:prstGeom prst="rect">
                <a:avLst/>
              </a:prstGeom>
              <a:blipFill>
                <a:blip r:embed="rId4"/>
                <a:stretch>
                  <a:fillRect l="-1203" t="-10667" r="-80"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4385A325-C088-48D1-833D-CF35DB211853}"/>
                  </a:ext>
                </a:extLst>
              </p:cNvPr>
              <p:cNvSpPr/>
              <p:nvPr/>
            </p:nvSpPr>
            <p:spPr>
              <a:xfrm>
                <a:off x="3225833" y="4655880"/>
                <a:ext cx="2816925"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a:latin typeface="Cambria Math" panose="02040503050406030204" pitchFamily="18" charset="0"/>
                            </a:rPr>
                            <m:t>2</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a:latin typeface="Cambria Math" panose="02040503050406030204" pitchFamily="18" charset="0"/>
                            </a:rPr>
                            <m:t>1</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𝑉</m:t>
                          </m:r>
                        </m:e>
                        <m:sup>
                          <m:r>
                            <a:rPr lang="en-US" sz="2000">
                              <a:latin typeface="Cambria Math" panose="02040503050406030204" pitchFamily="18" charset="0"/>
                            </a:rPr>
                            <m:t>2</m:t>
                          </m:r>
                        </m:sup>
                      </m:sSup>
                      <m:r>
                        <a:rPr lang="en-US" sz="2000">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a:latin typeface="Cambria Math" panose="02040503050406030204" pitchFamily="18" charset="0"/>
                            </a:rPr>
                            <m:t>1</m:t>
                          </m:r>
                        </m:sub>
                      </m:sSub>
                    </m:oMath>
                  </m:oMathPara>
                </a14:m>
                <a:endParaRPr lang="en-US" sz="2000" dirty="0"/>
              </a:p>
            </p:txBody>
          </p:sp>
        </mc:Choice>
        <mc:Fallback xmlns="">
          <p:sp>
            <p:nvSpPr>
              <p:cNvPr id="18" name="Rectangle 17">
                <a:extLst>
                  <a:ext uri="{FF2B5EF4-FFF2-40B4-BE49-F238E27FC236}">
                    <a16:creationId xmlns:a16="http://schemas.microsoft.com/office/drawing/2014/main" id="{4385A325-C088-48D1-833D-CF35DB211853}"/>
                  </a:ext>
                </a:extLst>
              </p:cNvPr>
              <p:cNvSpPr>
                <a:spLocks noRot="1" noChangeAspect="1" noMove="1" noResize="1" noEditPoints="1" noAdjustHandles="1" noChangeArrowheads="1" noChangeShapeType="1" noTextEdit="1"/>
              </p:cNvSpPr>
              <p:nvPr/>
            </p:nvSpPr>
            <p:spPr>
              <a:xfrm>
                <a:off x="3225833" y="4655880"/>
                <a:ext cx="2816925" cy="6685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6B21CCA3-A738-414B-8F1D-4C4858715A11}"/>
                  </a:ext>
                </a:extLst>
              </p:cNvPr>
              <p:cNvSpPr/>
              <p:nvPr/>
            </p:nvSpPr>
            <p:spPr>
              <a:xfrm>
                <a:off x="1393154" y="4613399"/>
                <a:ext cx="1598836"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𝑈</m:t>
                          </m:r>
                        </m:e>
                        <m:sub>
                          <m:r>
                            <a:rPr lang="en-US" sz="2000" b="0" i="1" smtClean="0">
                              <a:solidFill>
                                <a:prstClr val="black"/>
                              </a:solidFill>
                              <a:latin typeface="Cambria Math" panose="02040503050406030204" pitchFamily="18" charset="0"/>
                            </a:rPr>
                            <m:t>2</m:t>
                          </m:r>
                        </m:sub>
                      </m:sSub>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1</m:t>
                          </m:r>
                        </m:num>
                        <m:den>
                          <m:r>
                            <a:rPr lang="en-US" sz="2000">
                              <a:solidFill>
                                <a:prstClr val="black"/>
                              </a:solidFill>
                              <a:latin typeface="Cambria Math" panose="02040503050406030204" pitchFamily="18" charset="0"/>
                            </a:rPr>
                            <m:t>2</m:t>
                          </m:r>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𝐶</m:t>
                          </m:r>
                        </m:e>
                        <m:sub>
                          <m:r>
                            <a:rPr lang="en-US" sz="2000" b="0" i="1" smtClean="0">
                              <a:solidFill>
                                <a:prstClr val="black"/>
                              </a:solidFill>
                              <a:latin typeface="Cambria Math" panose="02040503050406030204" pitchFamily="18" charset="0"/>
                            </a:rPr>
                            <m:t>2</m:t>
                          </m:r>
                        </m:sub>
                      </m:sSub>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𝑉</m:t>
                          </m:r>
                        </m:e>
                        <m:sup>
                          <m:r>
                            <a:rPr lang="en-US" sz="2000">
                              <a:solidFill>
                                <a:prstClr val="black"/>
                              </a:solidFill>
                              <a:latin typeface="Cambria Math" panose="02040503050406030204" pitchFamily="18" charset="0"/>
                            </a:rPr>
                            <m:t>2</m:t>
                          </m:r>
                        </m:sup>
                      </m:sSup>
                    </m:oMath>
                  </m:oMathPara>
                </a14:m>
                <a:endParaRPr lang="en-US" dirty="0"/>
              </a:p>
            </p:txBody>
          </p:sp>
        </mc:Choice>
        <mc:Fallback xmlns="">
          <p:sp>
            <p:nvSpPr>
              <p:cNvPr id="20" name="Rectangle 19">
                <a:extLst>
                  <a:ext uri="{FF2B5EF4-FFF2-40B4-BE49-F238E27FC236}">
                    <a16:creationId xmlns:a16="http://schemas.microsoft.com/office/drawing/2014/main" id="{6B21CCA3-A738-414B-8F1D-4C4858715A11}"/>
                  </a:ext>
                </a:extLst>
              </p:cNvPr>
              <p:cNvSpPr>
                <a:spLocks noRot="1" noChangeAspect="1" noMove="1" noResize="1" noEditPoints="1" noAdjustHandles="1" noChangeArrowheads="1" noChangeShapeType="1" noTextEdit="1"/>
              </p:cNvSpPr>
              <p:nvPr/>
            </p:nvSpPr>
            <p:spPr>
              <a:xfrm>
                <a:off x="1393154" y="4613399"/>
                <a:ext cx="1598836" cy="668516"/>
              </a:xfrm>
              <a:prstGeom prst="rect">
                <a:avLst/>
              </a:prstGeom>
              <a:blipFill>
                <a:blip r:embed="rId6"/>
                <a:stretch>
                  <a:fillRect/>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63409F30-BE55-45E7-AB2F-5CDCF643C747}"/>
              </a:ext>
            </a:extLst>
          </p:cNvPr>
          <p:cNvSpPr/>
          <p:nvPr/>
        </p:nvSpPr>
        <p:spPr>
          <a:xfrm>
            <a:off x="313000" y="5686235"/>
            <a:ext cx="4023089"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Thus, the new energy stored is:</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F9D6EAE-FD51-4AC6-962E-C2E7C0E62EDA}"/>
                  </a:ext>
                </a:extLst>
              </p:cNvPr>
              <p:cNvSpPr/>
              <p:nvPr/>
            </p:nvSpPr>
            <p:spPr>
              <a:xfrm>
                <a:off x="4550394" y="5717825"/>
                <a:ext cx="307398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a:latin typeface="Cambria Math" panose="02040503050406030204" pitchFamily="18" charset="0"/>
                            </a:rPr>
                            <m:t>2</m:t>
                          </m:r>
                        </m:sub>
                      </m:sSub>
                      <m:r>
                        <a:rPr lang="en-US" sz="2000">
                          <a:latin typeface="Cambria Math" panose="02040503050406030204" pitchFamily="18" charset="0"/>
                        </a:rPr>
                        <m:t>=2×8.38 </m:t>
                      </m:r>
                      <m:r>
                        <m:rPr>
                          <m:nor/>
                        </m:rPr>
                        <a:rPr lang="en-US" sz="2000" i="1">
                          <a:latin typeface="Cambria Math" panose="02040503050406030204" pitchFamily="18" charset="0"/>
                        </a:rPr>
                        <m:t>J</m:t>
                      </m:r>
                      <m:r>
                        <a:rPr lang="en-US" sz="2000">
                          <a:latin typeface="Cambria Math" panose="02040503050406030204" pitchFamily="18" charset="0"/>
                        </a:rPr>
                        <m:t>=</m:t>
                      </m:r>
                      <m:r>
                        <a:rPr lang="en-US" sz="2000" b="1" i="1">
                          <a:latin typeface="Cambria Math" panose="02040503050406030204" pitchFamily="18" charset="0"/>
                        </a:rPr>
                        <m:t>𝟏𝟔</m:t>
                      </m:r>
                      <m:r>
                        <a:rPr lang="en-US" sz="2000" b="1">
                          <a:latin typeface="Cambria Math" panose="02040503050406030204" pitchFamily="18" charset="0"/>
                        </a:rPr>
                        <m:t>.</m:t>
                      </m:r>
                      <m:r>
                        <a:rPr lang="en-US" sz="2000" b="1" i="1">
                          <a:latin typeface="Cambria Math" panose="02040503050406030204" pitchFamily="18" charset="0"/>
                        </a:rPr>
                        <m:t>𝟕𝟔</m:t>
                      </m:r>
                      <m:r>
                        <a:rPr lang="en-US" sz="2000" b="1">
                          <a:latin typeface="Cambria Math" panose="02040503050406030204" pitchFamily="18" charset="0"/>
                        </a:rPr>
                        <m:t> </m:t>
                      </m:r>
                      <m:r>
                        <m:rPr>
                          <m:nor/>
                        </m:rPr>
                        <a:rPr lang="en-US" sz="2000" b="1" i="1">
                          <a:latin typeface="Cambria Math" panose="02040503050406030204" pitchFamily="18" charset="0"/>
                        </a:rPr>
                        <m:t>J</m:t>
                      </m:r>
                    </m:oMath>
                  </m:oMathPara>
                </a14:m>
                <a:endParaRPr lang="en-US" sz="2000" b="1" dirty="0"/>
              </a:p>
            </p:txBody>
          </p:sp>
        </mc:Choice>
        <mc:Fallback xmlns="">
          <p:sp>
            <p:nvSpPr>
              <p:cNvPr id="22" name="Rectangle 21">
                <a:extLst>
                  <a:ext uri="{FF2B5EF4-FFF2-40B4-BE49-F238E27FC236}">
                    <a16:creationId xmlns:a16="http://schemas.microsoft.com/office/drawing/2014/main" id="{6F9D6EAE-FD51-4AC6-962E-C2E7C0E62EDA}"/>
                  </a:ext>
                </a:extLst>
              </p:cNvPr>
              <p:cNvSpPr>
                <a:spLocks noRot="1" noChangeAspect="1" noMove="1" noResize="1" noEditPoints="1" noAdjustHandles="1" noChangeArrowheads="1" noChangeShapeType="1" noTextEdit="1"/>
              </p:cNvSpPr>
              <p:nvPr/>
            </p:nvSpPr>
            <p:spPr>
              <a:xfrm>
                <a:off x="4550394" y="5717825"/>
                <a:ext cx="3073983" cy="400110"/>
              </a:xfrm>
              <a:prstGeom prst="rect">
                <a:avLst/>
              </a:prstGeom>
              <a:blipFill>
                <a:blip r:embed="rId7"/>
                <a:stretch>
                  <a:fillRect b="-12121"/>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F0AC6D44-C50A-4C1D-99F3-71589720A0CF}"/>
              </a:ext>
            </a:extLst>
          </p:cNvPr>
          <p:cNvSpPr/>
          <p:nvPr/>
        </p:nvSpPr>
        <p:spPr>
          <a:xfrm>
            <a:off x="313000" y="5754179"/>
            <a:ext cx="9679138" cy="815608"/>
          </a:xfrm>
          <a:prstGeom prst="rect">
            <a:avLst/>
          </a:prstGeom>
        </p:spPr>
        <p:txBody>
          <a:bodyPr wrap="square">
            <a:spAutoFit/>
          </a:bodyPr>
          <a:lstStyle/>
          <a:p>
            <a:pPr>
              <a:spcBef>
                <a:spcPts val="900"/>
              </a:spcBef>
              <a:spcAft>
                <a:spcPts val="900"/>
              </a:spcAft>
            </a:pPr>
            <a:endParaRPr lang="en-US" sz="2000" dirty="0">
              <a:latin typeface="Times New Roman" panose="02020603050405020304" pitchFamily="18" charset="0"/>
              <a:ea typeface="Aptos"/>
              <a:cs typeface="Times New Roman" panose="02020603050405020304" pitchFamily="18" charset="0"/>
            </a:endParaRPr>
          </a:p>
          <a:p>
            <a:pPr>
              <a:spcBef>
                <a:spcPts val="900"/>
              </a:spcBef>
              <a:spcAft>
                <a:spcPts val="900"/>
              </a:spcAft>
            </a:pPr>
            <a:endParaRPr lang="en-US" sz="1200" dirty="0">
              <a:latin typeface="Aptos"/>
              <a:ea typeface="Aptos"/>
              <a:cs typeface="Times New Roman" panose="02020603050405020304" pitchFamily="18" charset="0"/>
            </a:endParaRPr>
          </a:p>
        </p:txBody>
      </p:sp>
    </p:spTree>
    <p:extLst>
      <p:ext uri="{BB962C8B-B14F-4D97-AF65-F5344CB8AC3E}">
        <p14:creationId xmlns:p14="http://schemas.microsoft.com/office/powerpoint/2010/main" val="248382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0" y="822442"/>
                <a:ext cx="8785269" cy="3242298"/>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 parallel-plate air capacitor has a capacitance of 500.0 pF and a charge of magnitude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0.2 </m:t>
                    </m:r>
                    <m:r>
                      <a:rPr lang="en-US" sz="2400" i="1" kern="100">
                        <a:latin typeface="Cambria Math" panose="02040503050406030204" pitchFamily="18" charset="0"/>
                        <a:ea typeface="Calibri" panose="020F0502020204030204" pitchFamily="34" charset="0"/>
                        <a:cs typeface="Times New Roman" panose="02020603050405020304" pitchFamily="18" charset="0"/>
                      </a:rPr>
                      <m:t>𝜇</m:t>
                    </m:r>
                    <m:r>
                      <a:rPr lang="en-US" sz="2400" i="1" kern="100">
                        <a:latin typeface="Cambria Math" panose="02040503050406030204" pitchFamily="18" charset="0"/>
                        <a:ea typeface="Calibri" panose="020F0502020204030204" pitchFamily="34" charset="0"/>
                        <a:cs typeface="Times New Roman" panose="02020603050405020304" pitchFamily="18" charset="0"/>
                      </a:rPr>
                      <m:t>𝐶</m:t>
                    </m:r>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on each plate. The plates are 0.600 mm apart. </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What is the potential difference between the plates? </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What is the area of each plate? </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What is the electric-field magnitude between the plates? </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What is the surface charge density on each plate?</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0" y="822442"/>
                <a:ext cx="8785269" cy="3242298"/>
              </a:xfrm>
              <a:prstGeom prst="rect">
                <a:avLst/>
              </a:prstGeom>
              <a:blipFill>
                <a:blip r:embed="rId2"/>
                <a:stretch>
                  <a:fillRect l="-1041" t="-1504" r="-1041" b="-3383"/>
                </a:stretch>
              </a:blipFill>
            </p:spPr>
            <p:txBody>
              <a:bodyPr/>
              <a:lstStyle/>
              <a:p>
                <a:r>
                  <a:rPr lang="en-US">
                    <a:noFill/>
                  </a:rPr>
                  <a:t> </a:t>
                </a:r>
              </a:p>
            </p:txBody>
          </p:sp>
        </mc:Fallback>
      </mc:AlternateContent>
    </p:spTree>
    <p:extLst>
      <p:ext uri="{BB962C8B-B14F-4D97-AF65-F5344CB8AC3E}">
        <p14:creationId xmlns:p14="http://schemas.microsoft.com/office/powerpoint/2010/main" val="234057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4" name="Rectangle 18">
            <a:extLst>
              <a:ext uri="{FF2B5EF4-FFF2-40B4-BE49-F238E27FC236}">
                <a16:creationId xmlns:a16="http://schemas.microsoft.com/office/drawing/2014/main" id="{01CD3106-2451-4F8F-A781-1A337D83A97F}"/>
              </a:ext>
            </a:extLst>
          </p:cNvPr>
          <p:cNvSpPr>
            <a:spLocks noChangeArrowheads="1"/>
          </p:cNvSpPr>
          <p:nvPr/>
        </p:nvSpPr>
        <p:spPr bwMode="auto">
          <a:xfrm>
            <a:off x="0" y="2966665"/>
            <a:ext cx="58208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altLang="en-US" sz="2400" kern="0" dirty="0">
                <a:solidFill>
                  <a:srgbClr val="080800"/>
                </a:solidFill>
                <a:cs typeface="Calibri" panose="020F0502020204030204" pitchFamily="34" charset="0"/>
              </a:rPr>
              <a:t>(a) Potential Difference between the Plates</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3253711-001B-4384-AC3C-6A269596F422}"/>
                  </a:ext>
                </a:extLst>
              </p:cNvPr>
              <p:cNvSpPr/>
              <p:nvPr/>
            </p:nvSpPr>
            <p:spPr>
              <a:xfrm>
                <a:off x="0" y="1077208"/>
                <a:ext cx="8958470" cy="1723549"/>
              </a:xfrm>
              <a:prstGeom prst="rect">
                <a:avLst/>
              </a:prstGeom>
            </p:spPr>
            <p:txBody>
              <a:bodyPr wrap="square">
                <a:spAutoFit/>
              </a:bodyPr>
              <a:lstStyle/>
              <a:p>
                <a:pPr lvl="1">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Given</a:t>
                </a:r>
              </a:p>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Capacitance, </a:t>
                </a:r>
                <a14:m>
                  <m:oMath xmlns:m="http://schemas.openxmlformats.org/officeDocument/2006/math">
                    <m:r>
                      <a:rPr lang="en-US" sz="2400" i="1">
                        <a:latin typeface="Cambria Math" panose="02040503050406030204" pitchFamily="18" charset="0"/>
                        <a:ea typeface="Aptos"/>
                        <a:cs typeface="Symbol" panose="05050102010706020507" pitchFamily="18" charset="2"/>
                      </a:rPr>
                      <m:t>𝐶</m:t>
                    </m:r>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500.0 </m:t>
                    </m:r>
                    <m:r>
                      <m:rPr>
                        <m:sty m:val="p"/>
                      </m:rPr>
                      <a:rPr lang="en-US" sz="2400">
                        <a:latin typeface="Cambria Math" panose="02040503050406030204" pitchFamily="18" charset="0"/>
                        <a:ea typeface="Aptos"/>
                        <a:cs typeface="Symbol" panose="05050102010706020507" pitchFamily="18" charset="2"/>
                      </a:rPr>
                      <m:t>pF</m:t>
                    </m:r>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500.0</m:t>
                    </m:r>
                    <m:r>
                      <a:rPr lang="en-US" sz="2400">
                        <a:latin typeface="Cambria Math" panose="02040503050406030204" pitchFamily="18" charset="0"/>
                        <a:ea typeface="Aptos"/>
                        <a:cs typeface="Symbol" panose="05050102010706020507" pitchFamily="18" charset="2"/>
                      </a:rPr>
                      <m:t>×</m:t>
                    </m:r>
                    <m:sSup>
                      <m:sSupPr>
                        <m:ctrlPr>
                          <a:rPr lang="en-US" sz="2400" i="1">
                            <a:latin typeface="Cambria Math" panose="02040503050406030204" pitchFamily="18" charset="0"/>
                            <a:ea typeface="Aptos"/>
                            <a:cs typeface="Symbol" panose="05050102010706020507" pitchFamily="18" charset="2"/>
                          </a:rPr>
                        </m:ctrlPr>
                      </m:sSupPr>
                      <m:e>
                        <m:r>
                          <a:rPr lang="en-US" sz="2400" i="1">
                            <a:latin typeface="Cambria Math" panose="02040503050406030204" pitchFamily="18" charset="0"/>
                            <a:ea typeface="Aptos"/>
                            <a:cs typeface="Symbol" panose="05050102010706020507" pitchFamily="18" charset="2"/>
                          </a:rPr>
                          <m:t>10</m:t>
                        </m:r>
                      </m:e>
                      <m:sup>
                        <m:r>
                          <a:rPr lang="en-US" sz="2400" i="1">
                            <a:latin typeface="Cambria Math" panose="02040503050406030204" pitchFamily="18" charset="0"/>
                            <a:ea typeface="Aptos"/>
                            <a:cs typeface="Symbol" panose="05050102010706020507" pitchFamily="18" charset="2"/>
                          </a:rPr>
                          <m:t>−12</m:t>
                        </m:r>
                      </m:sup>
                    </m:sSup>
                    <m:r>
                      <a:rPr lang="en-US" sz="2400" i="1">
                        <a:latin typeface="Cambria Math" panose="02040503050406030204" pitchFamily="18" charset="0"/>
                        <a:ea typeface="Aptos"/>
                        <a:cs typeface="Symbol" panose="05050102010706020507" pitchFamily="18" charset="2"/>
                      </a:rPr>
                      <m:t> </m:t>
                    </m:r>
                  </m:oMath>
                </a14:m>
                <a:r>
                  <a:rPr lang="en-US" sz="2400" dirty="0">
                    <a:latin typeface="Times New Roman" panose="02020603050405020304" pitchFamily="18" charset="0"/>
                    <a:ea typeface="Aptos"/>
                    <a:cs typeface="Times New Roman" panose="02020603050405020304" pitchFamily="18" charset="0"/>
                  </a:rPr>
                  <a:t>F</a:t>
                </a:r>
              </a:p>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Charge, </a:t>
                </a:r>
                <a14:m>
                  <m:oMath xmlns:m="http://schemas.openxmlformats.org/officeDocument/2006/math">
                    <m:r>
                      <a:rPr lang="en-US" sz="2400" i="1">
                        <a:latin typeface="Cambria Math" panose="02040503050406030204" pitchFamily="18" charset="0"/>
                        <a:ea typeface="Aptos"/>
                        <a:cs typeface="Symbol" panose="05050102010706020507" pitchFamily="18" charset="2"/>
                      </a:rPr>
                      <m:t>𝑄</m:t>
                    </m:r>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0.2 </m:t>
                    </m:r>
                    <m:r>
                      <a:rPr lang="en-US" sz="2400" i="1">
                        <a:latin typeface="Cambria Math" panose="02040503050406030204" pitchFamily="18" charset="0"/>
                        <a:ea typeface="Aptos"/>
                        <a:cs typeface="Symbol" panose="05050102010706020507" pitchFamily="18" charset="2"/>
                      </a:rPr>
                      <m:t>𝜇</m:t>
                    </m:r>
                    <m:r>
                      <m:rPr>
                        <m:sty m:val="p"/>
                      </m:rPr>
                      <a:rPr lang="en-US" sz="2400">
                        <a:latin typeface="Cambria Math" panose="02040503050406030204" pitchFamily="18" charset="0"/>
                        <a:ea typeface="Aptos"/>
                        <a:cs typeface="Symbol" panose="05050102010706020507" pitchFamily="18" charset="2"/>
                      </a:rPr>
                      <m:t>C</m:t>
                    </m:r>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0.2</m:t>
                    </m:r>
                    <m:r>
                      <a:rPr lang="en-US" sz="2400">
                        <a:latin typeface="Cambria Math" panose="02040503050406030204" pitchFamily="18" charset="0"/>
                        <a:ea typeface="Aptos"/>
                        <a:cs typeface="Symbol" panose="05050102010706020507" pitchFamily="18" charset="2"/>
                      </a:rPr>
                      <m:t>×</m:t>
                    </m:r>
                    <m:sSup>
                      <m:sSupPr>
                        <m:ctrlPr>
                          <a:rPr lang="en-US" sz="2400" i="1">
                            <a:latin typeface="Cambria Math" panose="02040503050406030204" pitchFamily="18" charset="0"/>
                            <a:ea typeface="Aptos"/>
                            <a:cs typeface="Symbol" panose="05050102010706020507" pitchFamily="18" charset="2"/>
                          </a:rPr>
                        </m:ctrlPr>
                      </m:sSupPr>
                      <m:e>
                        <m:r>
                          <a:rPr lang="en-US" sz="2400" i="1">
                            <a:latin typeface="Cambria Math" panose="02040503050406030204" pitchFamily="18" charset="0"/>
                            <a:ea typeface="Aptos"/>
                            <a:cs typeface="Symbol" panose="05050102010706020507" pitchFamily="18" charset="2"/>
                          </a:rPr>
                          <m:t>10</m:t>
                        </m:r>
                      </m:e>
                      <m:sup>
                        <m:r>
                          <a:rPr lang="en-US" sz="2400" i="1">
                            <a:latin typeface="Cambria Math" panose="02040503050406030204" pitchFamily="18" charset="0"/>
                            <a:ea typeface="Aptos"/>
                            <a:cs typeface="Symbol" panose="05050102010706020507" pitchFamily="18" charset="2"/>
                          </a:rPr>
                          <m:t>−6</m:t>
                        </m:r>
                      </m:sup>
                    </m:sSup>
                    <m:r>
                      <a:rPr lang="en-US" sz="2400" i="1">
                        <a:latin typeface="Cambria Math" panose="02040503050406030204" pitchFamily="18" charset="0"/>
                        <a:ea typeface="Aptos"/>
                        <a:cs typeface="Symbol" panose="05050102010706020507" pitchFamily="18" charset="2"/>
                      </a:rPr>
                      <m:t> </m:t>
                    </m:r>
                  </m:oMath>
                </a14:m>
                <a:r>
                  <a:rPr lang="en-US" sz="2400" dirty="0">
                    <a:latin typeface="Times New Roman" panose="02020603050405020304" pitchFamily="18" charset="0"/>
                    <a:ea typeface="Aptos"/>
                    <a:cs typeface="Times New Roman" panose="02020603050405020304" pitchFamily="18" charset="0"/>
                  </a:rPr>
                  <a:t>C</a:t>
                </a:r>
              </a:p>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Separation between the plates, </a:t>
                </a:r>
                <a14:m>
                  <m:oMath xmlns:m="http://schemas.openxmlformats.org/officeDocument/2006/math">
                    <m:r>
                      <a:rPr lang="en-US" sz="2400" i="1">
                        <a:latin typeface="Cambria Math" panose="02040503050406030204" pitchFamily="18" charset="0"/>
                        <a:ea typeface="Aptos"/>
                        <a:cs typeface="Symbol" panose="05050102010706020507" pitchFamily="18" charset="2"/>
                      </a:rPr>
                      <m:t>𝑑</m:t>
                    </m:r>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0.6</m:t>
                    </m:r>
                    <m:r>
                      <a:rPr lang="en-US" sz="2400" b="0" i="1" smtClean="0">
                        <a:latin typeface="Cambria Math" panose="02040503050406030204" pitchFamily="18" charset="0"/>
                        <a:ea typeface="Aptos"/>
                        <a:cs typeface="Symbol" panose="05050102010706020507" pitchFamily="18" charset="2"/>
                      </a:rPr>
                      <m:t>0</m:t>
                    </m:r>
                    <m:r>
                      <a:rPr lang="en-US" sz="2400" i="1">
                        <a:latin typeface="Cambria Math" panose="02040503050406030204" pitchFamily="18" charset="0"/>
                        <a:ea typeface="Aptos"/>
                        <a:cs typeface="Symbol" panose="05050102010706020507" pitchFamily="18" charset="2"/>
                      </a:rPr>
                      <m:t> </m:t>
                    </m:r>
                    <m:r>
                      <m:rPr>
                        <m:sty m:val="p"/>
                      </m:rPr>
                      <a:rPr lang="en-US" sz="2400">
                        <a:latin typeface="Cambria Math" panose="02040503050406030204" pitchFamily="18" charset="0"/>
                        <a:ea typeface="Aptos"/>
                        <a:cs typeface="Symbol" panose="05050102010706020507" pitchFamily="18" charset="2"/>
                      </a:rPr>
                      <m:t>mm</m:t>
                    </m:r>
                    <m:r>
                      <a:rPr lang="en-US" sz="2400">
                        <a:latin typeface="Cambria Math" panose="02040503050406030204" pitchFamily="18" charset="0"/>
                        <a:ea typeface="Aptos"/>
                        <a:cs typeface="Symbol" panose="05050102010706020507" pitchFamily="18" charset="2"/>
                      </a:rPr>
                      <m:t>=</m:t>
                    </m:r>
                    <m:r>
                      <a:rPr lang="en-US" sz="2400" i="1">
                        <a:latin typeface="Cambria Math" panose="02040503050406030204" pitchFamily="18" charset="0"/>
                        <a:ea typeface="Aptos"/>
                        <a:cs typeface="Symbol" panose="05050102010706020507" pitchFamily="18" charset="2"/>
                      </a:rPr>
                      <m:t>0.60</m:t>
                    </m:r>
                    <m:r>
                      <a:rPr lang="en-US" sz="2400">
                        <a:latin typeface="Cambria Math" panose="02040503050406030204" pitchFamily="18" charset="0"/>
                        <a:ea typeface="Aptos"/>
                        <a:cs typeface="Symbol" panose="05050102010706020507" pitchFamily="18" charset="2"/>
                      </a:rPr>
                      <m:t>×</m:t>
                    </m:r>
                    <m:sSup>
                      <m:sSupPr>
                        <m:ctrlPr>
                          <a:rPr lang="en-US" sz="2400" i="1">
                            <a:latin typeface="Cambria Math" panose="02040503050406030204" pitchFamily="18" charset="0"/>
                            <a:ea typeface="Aptos"/>
                            <a:cs typeface="Symbol" panose="05050102010706020507" pitchFamily="18" charset="2"/>
                          </a:rPr>
                        </m:ctrlPr>
                      </m:sSupPr>
                      <m:e>
                        <m:r>
                          <a:rPr lang="en-US" sz="2400" i="1">
                            <a:latin typeface="Cambria Math" panose="02040503050406030204" pitchFamily="18" charset="0"/>
                            <a:ea typeface="Aptos"/>
                            <a:cs typeface="Symbol" panose="05050102010706020507" pitchFamily="18" charset="2"/>
                          </a:rPr>
                          <m:t>10</m:t>
                        </m:r>
                      </m:e>
                      <m:sup>
                        <m:r>
                          <a:rPr lang="en-US" sz="2400" i="1">
                            <a:latin typeface="Cambria Math" panose="02040503050406030204" pitchFamily="18" charset="0"/>
                            <a:ea typeface="Aptos"/>
                            <a:cs typeface="Symbol" panose="05050102010706020507" pitchFamily="18" charset="2"/>
                          </a:rPr>
                          <m:t>−3</m:t>
                        </m:r>
                      </m:sup>
                    </m:sSup>
                    <m:r>
                      <a:rPr lang="en-US" sz="2400" i="1">
                        <a:latin typeface="Cambria Math" panose="02040503050406030204" pitchFamily="18" charset="0"/>
                        <a:ea typeface="Aptos"/>
                        <a:cs typeface="Symbol" panose="05050102010706020507" pitchFamily="18" charset="2"/>
                      </a:rPr>
                      <m:t> </m:t>
                    </m:r>
                  </m:oMath>
                </a14:m>
                <a:r>
                  <a:rPr lang="en-US" sz="2400" dirty="0">
                    <a:latin typeface="Times New Roman" panose="02020603050405020304" pitchFamily="18" charset="0"/>
                    <a:ea typeface="Aptos"/>
                    <a:cs typeface="Times New Roman" panose="02020603050405020304" pitchFamily="18" charset="0"/>
                  </a:rPr>
                  <a:t>m</a:t>
                </a:r>
              </a:p>
            </p:txBody>
          </p:sp>
        </mc:Choice>
        <mc:Fallback xmlns="">
          <p:sp>
            <p:nvSpPr>
              <p:cNvPr id="9" name="Rectangle 8">
                <a:extLst>
                  <a:ext uri="{FF2B5EF4-FFF2-40B4-BE49-F238E27FC236}">
                    <a16:creationId xmlns:a16="http://schemas.microsoft.com/office/drawing/2014/main" id="{C3253711-001B-4384-AC3C-6A269596F422}"/>
                  </a:ext>
                </a:extLst>
              </p:cNvPr>
              <p:cNvSpPr>
                <a:spLocks noRot="1" noChangeAspect="1" noMove="1" noResize="1" noEditPoints="1" noAdjustHandles="1" noChangeArrowheads="1" noChangeShapeType="1" noTextEdit="1"/>
              </p:cNvSpPr>
              <p:nvPr/>
            </p:nvSpPr>
            <p:spPr>
              <a:xfrm>
                <a:off x="0" y="1077208"/>
                <a:ext cx="8958470" cy="1723549"/>
              </a:xfrm>
              <a:prstGeom prst="rect">
                <a:avLst/>
              </a:prstGeom>
              <a:blipFill>
                <a:blip r:embed="rId2"/>
                <a:stretch>
                  <a:fillRect l="-1088" t="-2837" b="-7447"/>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960239A0-5F09-4858-9414-64B7086254CA}"/>
              </a:ext>
            </a:extLst>
          </p:cNvPr>
          <p:cNvSpPr/>
          <p:nvPr/>
        </p:nvSpPr>
        <p:spPr>
          <a:xfrm>
            <a:off x="375642" y="3566582"/>
            <a:ext cx="8582828" cy="83099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potential difference V between the plates of a capacitor can be found using the formula:</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80FA21AD-0679-4E87-A474-D622C796A9BA}"/>
                  </a:ext>
                </a:extLst>
              </p:cNvPr>
              <p:cNvSpPr/>
              <p:nvPr/>
            </p:nvSpPr>
            <p:spPr>
              <a:xfrm>
                <a:off x="4051265" y="4229465"/>
                <a:ext cx="931089"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𝑉</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𝑄</m:t>
                          </m:r>
                        </m:num>
                        <m:den>
                          <m:r>
                            <a:rPr lang="en-US" sz="2000" i="1">
                              <a:latin typeface="Cambria Math" panose="02040503050406030204" pitchFamily="18" charset="0"/>
                            </a:rPr>
                            <m:t>𝐶</m:t>
                          </m:r>
                        </m:den>
                      </m:f>
                    </m:oMath>
                  </m:oMathPara>
                </a14:m>
                <a:endParaRPr lang="en-US" sz="2000" dirty="0"/>
              </a:p>
            </p:txBody>
          </p:sp>
        </mc:Choice>
        <mc:Fallback xmlns="">
          <p:sp>
            <p:nvSpPr>
              <p:cNvPr id="13" name="Rectangle 12">
                <a:extLst>
                  <a:ext uri="{FF2B5EF4-FFF2-40B4-BE49-F238E27FC236}">
                    <a16:creationId xmlns:a16="http://schemas.microsoft.com/office/drawing/2014/main" id="{80FA21AD-0679-4E87-A474-D622C796A9BA}"/>
                  </a:ext>
                </a:extLst>
              </p:cNvPr>
              <p:cNvSpPr>
                <a:spLocks noRot="1" noChangeAspect="1" noMove="1" noResize="1" noEditPoints="1" noAdjustHandles="1" noChangeArrowheads="1" noChangeShapeType="1" noTextEdit="1"/>
              </p:cNvSpPr>
              <p:nvPr/>
            </p:nvSpPr>
            <p:spPr>
              <a:xfrm>
                <a:off x="4051265" y="4229465"/>
                <a:ext cx="931089" cy="670568"/>
              </a:xfrm>
              <a:prstGeom prst="rect">
                <a:avLst/>
              </a:prstGeom>
              <a:blipFill>
                <a:blip r:embed="rId3"/>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40629733-9F27-42F6-A2AA-45E8F31395F3}"/>
              </a:ext>
            </a:extLst>
          </p:cNvPr>
          <p:cNvSpPr/>
          <p:nvPr/>
        </p:nvSpPr>
        <p:spPr>
          <a:xfrm>
            <a:off x="375642" y="4900033"/>
            <a:ext cx="3573414"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Substitute the given values:</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8730644C-355A-4CA8-9E27-7EC4ED80D6EE}"/>
                  </a:ext>
                </a:extLst>
              </p:cNvPr>
              <p:cNvSpPr/>
              <p:nvPr/>
            </p:nvSpPr>
            <p:spPr>
              <a:xfrm>
                <a:off x="4189384" y="4839308"/>
                <a:ext cx="2502160" cy="709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𝑉</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0.2×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r>
                            <a:rPr lang="en-US" sz="2000">
                              <a:latin typeface="Cambria Math" panose="02040503050406030204" pitchFamily="18" charset="0"/>
                            </a:rPr>
                            <m:t> </m:t>
                          </m:r>
                          <m:r>
                            <m:rPr>
                              <m:nor/>
                            </m:rPr>
                            <a:rPr lang="en-US" sz="2000" i="1">
                              <a:latin typeface="Cambria Math" panose="02040503050406030204" pitchFamily="18" charset="0"/>
                            </a:rPr>
                            <m:t>C</m:t>
                          </m:r>
                        </m:num>
                        <m:den>
                          <m:r>
                            <a:rPr lang="en-US" sz="2000">
                              <a:latin typeface="Cambria Math" panose="02040503050406030204" pitchFamily="18" charset="0"/>
                            </a:rPr>
                            <m:t>500.0×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−12</m:t>
                              </m:r>
                            </m:sup>
                          </m:sSup>
                          <m:r>
                            <a:rPr lang="en-US" sz="2000">
                              <a:latin typeface="Cambria Math" panose="02040503050406030204" pitchFamily="18" charset="0"/>
                            </a:rPr>
                            <m:t> </m:t>
                          </m:r>
                          <m:r>
                            <m:rPr>
                              <m:nor/>
                            </m:rPr>
                            <a:rPr lang="en-US" sz="2000" i="1">
                              <a:latin typeface="Cambria Math" panose="02040503050406030204" pitchFamily="18" charset="0"/>
                            </a:rPr>
                            <m:t>F</m:t>
                          </m:r>
                        </m:den>
                      </m:f>
                    </m:oMath>
                  </m:oMathPara>
                </a14:m>
                <a:endParaRPr lang="en-US" sz="2000" dirty="0"/>
              </a:p>
            </p:txBody>
          </p:sp>
        </mc:Choice>
        <mc:Fallback xmlns="">
          <p:sp>
            <p:nvSpPr>
              <p:cNvPr id="15" name="Rectangle 14">
                <a:extLst>
                  <a:ext uri="{FF2B5EF4-FFF2-40B4-BE49-F238E27FC236}">
                    <a16:creationId xmlns:a16="http://schemas.microsoft.com/office/drawing/2014/main" id="{8730644C-355A-4CA8-9E27-7EC4ED80D6EE}"/>
                  </a:ext>
                </a:extLst>
              </p:cNvPr>
              <p:cNvSpPr>
                <a:spLocks noRot="1" noChangeAspect="1" noMove="1" noResize="1" noEditPoints="1" noAdjustHandles="1" noChangeArrowheads="1" noChangeShapeType="1" noTextEdit="1"/>
              </p:cNvSpPr>
              <p:nvPr/>
            </p:nvSpPr>
            <p:spPr>
              <a:xfrm>
                <a:off x="4189384" y="4839308"/>
                <a:ext cx="2502160" cy="70993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B8D0135-3A94-4444-BFD4-9D6F4A40BE2F}"/>
                  </a:ext>
                </a:extLst>
              </p:cNvPr>
              <p:cNvSpPr/>
              <p:nvPr/>
            </p:nvSpPr>
            <p:spPr>
              <a:xfrm>
                <a:off x="6958377" y="5000011"/>
                <a:ext cx="137723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𝑉</m:t>
                      </m:r>
                      <m:r>
                        <a:rPr lang="en-US" sz="2000">
                          <a:latin typeface="Cambria Math" panose="02040503050406030204" pitchFamily="18" charset="0"/>
                        </a:rPr>
                        <m:t>=400 </m:t>
                      </m:r>
                      <m:r>
                        <m:rPr>
                          <m:nor/>
                        </m:rPr>
                        <a:rPr lang="en-US" sz="2000" i="1">
                          <a:latin typeface="Cambria Math" panose="02040503050406030204" pitchFamily="18" charset="0"/>
                        </a:rPr>
                        <m:t>V</m:t>
                      </m:r>
                    </m:oMath>
                  </m:oMathPara>
                </a14:m>
                <a:endParaRPr lang="en-US" sz="2000" dirty="0"/>
              </a:p>
            </p:txBody>
          </p:sp>
        </mc:Choice>
        <mc:Fallback xmlns="">
          <p:sp>
            <p:nvSpPr>
              <p:cNvPr id="16" name="Rectangle 15">
                <a:extLst>
                  <a:ext uri="{FF2B5EF4-FFF2-40B4-BE49-F238E27FC236}">
                    <a16:creationId xmlns:a16="http://schemas.microsoft.com/office/drawing/2014/main" id="{DB8D0135-3A94-4444-BFD4-9D6F4A40BE2F}"/>
                  </a:ext>
                </a:extLst>
              </p:cNvPr>
              <p:cNvSpPr>
                <a:spLocks noRot="1" noChangeAspect="1" noMove="1" noResize="1" noEditPoints="1" noAdjustHandles="1" noChangeArrowheads="1" noChangeShapeType="1" noTextEdit="1"/>
              </p:cNvSpPr>
              <p:nvPr/>
            </p:nvSpPr>
            <p:spPr>
              <a:xfrm>
                <a:off x="6958377" y="5000011"/>
                <a:ext cx="1377237" cy="400110"/>
              </a:xfrm>
              <a:prstGeom prst="rect">
                <a:avLst/>
              </a:prstGeom>
              <a:blipFill>
                <a:blip r:embed="rId5"/>
                <a:stretch>
                  <a:fillRect/>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52E756A6-CAD5-40D9-A4A2-4582017918EA}"/>
              </a:ext>
            </a:extLst>
          </p:cNvPr>
          <p:cNvSpPr/>
          <p:nvPr/>
        </p:nvSpPr>
        <p:spPr>
          <a:xfrm>
            <a:off x="426264" y="5920845"/>
            <a:ext cx="7045583"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So, the potential difference between the plates is </a:t>
            </a:r>
            <a:r>
              <a:rPr lang="en-US" sz="2400" b="1" dirty="0">
                <a:latin typeface="Times New Roman" panose="02020603050405020304" pitchFamily="18" charset="0"/>
                <a:ea typeface="Aptos"/>
                <a:cs typeface="Times New Roman" panose="02020603050405020304" pitchFamily="18" charset="0"/>
              </a:rPr>
              <a:t>400 V</a:t>
            </a:r>
            <a:r>
              <a:rPr lang="en-US" sz="2400" dirty="0">
                <a:latin typeface="Times New Roman" panose="02020603050405020304" pitchFamily="18" charset="0"/>
                <a:ea typeface="Aptos"/>
                <a:cs typeface="Times New Roman" panose="02020603050405020304" pitchFamily="18" charset="0"/>
              </a:rPr>
              <a:t>.</a:t>
            </a:r>
          </a:p>
        </p:txBody>
      </p:sp>
    </p:spTree>
    <p:extLst>
      <p:ext uri="{BB962C8B-B14F-4D97-AF65-F5344CB8AC3E}">
        <p14:creationId xmlns:p14="http://schemas.microsoft.com/office/powerpoint/2010/main" val="265469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4" name="Rectangle 18">
            <a:extLst>
              <a:ext uri="{FF2B5EF4-FFF2-40B4-BE49-F238E27FC236}">
                <a16:creationId xmlns:a16="http://schemas.microsoft.com/office/drawing/2014/main" id="{01CD3106-2451-4F8F-A781-1A337D83A97F}"/>
              </a:ext>
            </a:extLst>
          </p:cNvPr>
          <p:cNvSpPr>
            <a:spLocks noChangeArrowheads="1"/>
          </p:cNvSpPr>
          <p:nvPr/>
        </p:nvSpPr>
        <p:spPr bwMode="auto">
          <a:xfrm>
            <a:off x="0" y="834217"/>
            <a:ext cx="4429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dirty="0">
                <a:cs typeface="Times New Roman" panose="02020603050405020304" pitchFamily="18" charset="0"/>
              </a:rPr>
              <a:t>Area of Each Plate</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p:sp>
        <p:nvSpPr>
          <p:cNvPr id="2" name="Rectangle 1">
            <a:extLst>
              <a:ext uri="{FF2B5EF4-FFF2-40B4-BE49-F238E27FC236}">
                <a16:creationId xmlns:a16="http://schemas.microsoft.com/office/drawing/2014/main" id="{33889949-D603-4FF1-AF4C-38267C3E241A}"/>
              </a:ext>
            </a:extLst>
          </p:cNvPr>
          <p:cNvSpPr/>
          <p:nvPr/>
        </p:nvSpPr>
        <p:spPr>
          <a:xfrm>
            <a:off x="258417" y="1438955"/>
            <a:ext cx="7414591"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capacitance C of a parallel-plate capacitor is given by:</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D4FB399-77CF-4A14-B498-B1DEEA9288D2}"/>
                  </a:ext>
                </a:extLst>
              </p:cNvPr>
              <p:cNvSpPr/>
              <p:nvPr/>
            </p:nvSpPr>
            <p:spPr>
              <a:xfrm>
                <a:off x="3902896" y="2012363"/>
                <a:ext cx="1148263" cy="670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𝐶</m:t>
                      </m:r>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r>
                            <a:rPr lang="en-US" sz="2000" i="1">
                              <a:latin typeface="Cambria Math" panose="02040503050406030204" pitchFamily="18" charset="0"/>
                            </a:rPr>
                            <m:t>𝐴</m:t>
                          </m:r>
                        </m:num>
                        <m:den>
                          <m:r>
                            <a:rPr lang="en-US" sz="2000" i="1">
                              <a:latin typeface="Cambria Math" panose="02040503050406030204" pitchFamily="18" charset="0"/>
                            </a:rPr>
                            <m:t>𝑑</m:t>
                          </m:r>
                        </m:den>
                      </m:f>
                    </m:oMath>
                  </m:oMathPara>
                </a14:m>
                <a:endParaRPr lang="en-US" sz="2000" dirty="0"/>
              </a:p>
            </p:txBody>
          </p:sp>
        </mc:Choice>
        <mc:Fallback xmlns="">
          <p:sp>
            <p:nvSpPr>
              <p:cNvPr id="6" name="Rectangle 5">
                <a:extLst>
                  <a:ext uri="{FF2B5EF4-FFF2-40B4-BE49-F238E27FC236}">
                    <a16:creationId xmlns:a16="http://schemas.microsoft.com/office/drawing/2014/main" id="{9D4FB399-77CF-4A14-B498-B1DEEA9288D2}"/>
                  </a:ext>
                </a:extLst>
              </p:cNvPr>
              <p:cNvSpPr>
                <a:spLocks noRot="1" noChangeAspect="1" noMove="1" noResize="1" noEditPoints="1" noAdjustHandles="1" noChangeArrowheads="1" noChangeShapeType="1" noTextEdit="1"/>
              </p:cNvSpPr>
              <p:nvPr/>
            </p:nvSpPr>
            <p:spPr>
              <a:xfrm>
                <a:off x="3902896" y="2012363"/>
                <a:ext cx="1148263" cy="67050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3168988-8EC3-48C9-A196-86EE72016D85}"/>
                  </a:ext>
                </a:extLst>
              </p:cNvPr>
              <p:cNvSpPr/>
              <p:nvPr/>
            </p:nvSpPr>
            <p:spPr>
              <a:xfrm>
                <a:off x="258416" y="2347615"/>
                <a:ext cx="8554279" cy="1208023"/>
              </a:xfrm>
              <a:prstGeom prst="rect">
                <a:avLst/>
              </a:prstGeom>
            </p:spPr>
            <p:txBody>
              <a:bodyPr wrap="square">
                <a:spAutoFit/>
              </a:bodyPr>
              <a:lstStyle/>
              <a:p>
                <a:pPr>
                  <a:spcBef>
                    <a:spcPts val="900"/>
                  </a:spcBef>
                  <a:spcAft>
                    <a:spcPts val="900"/>
                  </a:spcAft>
                </a:pPr>
                <a:r>
                  <a:rPr lang="en-US" sz="2000" dirty="0">
                    <a:latin typeface="Times New Roman" panose="02020603050405020304" pitchFamily="18" charset="0"/>
                    <a:ea typeface="Aptos"/>
                    <a:cs typeface="Times New Roman" panose="02020603050405020304" pitchFamily="18" charset="0"/>
                  </a:rPr>
                  <a:t>where:</a:t>
                </a:r>
              </a:p>
              <a:p>
                <a:pPr marL="342900" marR="0" lvl="0" indent="-342900">
                  <a:spcBef>
                    <a:spcPts val="180"/>
                  </a:spcBef>
                  <a:spcAft>
                    <a:spcPts val="180"/>
                  </a:spcAft>
                  <a:buFont typeface="Symbol" panose="05050102010706020507" pitchFamily="18" charset="2"/>
                  <a:buChar char=""/>
                </a:pPr>
                <a14:m>
                  <m:oMath xmlns:m="http://schemas.openxmlformats.org/officeDocument/2006/math">
                    <m:sSub>
                      <m:sSubPr>
                        <m:ctrlPr>
                          <a:rPr lang="en-US" sz="2000" i="1">
                            <a:latin typeface="Cambria Math" panose="02040503050406030204" pitchFamily="18" charset="0"/>
                            <a:ea typeface="Aptos"/>
                            <a:cs typeface="Symbol" panose="05050102010706020507" pitchFamily="18" charset="2"/>
                          </a:rPr>
                        </m:ctrlPr>
                      </m:sSubPr>
                      <m:e>
                        <m:r>
                          <a:rPr lang="en-US" sz="2000" i="1">
                            <a:latin typeface="Cambria Math" panose="02040503050406030204" pitchFamily="18" charset="0"/>
                            <a:ea typeface="Aptos"/>
                            <a:cs typeface="Symbol" panose="05050102010706020507" pitchFamily="18" charset="2"/>
                          </a:rPr>
                          <m:t>𝜖</m:t>
                        </m:r>
                      </m:e>
                      <m:sub>
                        <m:r>
                          <a:rPr lang="en-US" sz="2000" i="1">
                            <a:latin typeface="Cambria Math" panose="02040503050406030204" pitchFamily="18" charset="0"/>
                            <a:ea typeface="Aptos"/>
                            <a:cs typeface="Symbol" panose="05050102010706020507" pitchFamily="18" charset="2"/>
                          </a:rPr>
                          <m:t>0</m:t>
                        </m:r>
                      </m:sub>
                    </m:sSub>
                  </m:oMath>
                </a14:m>
                <a:r>
                  <a:rPr lang="en-US" sz="2000" dirty="0">
                    <a:latin typeface="Times New Roman" panose="02020603050405020304" pitchFamily="18" charset="0"/>
                    <a:ea typeface="Aptos"/>
                    <a:cs typeface="Times New Roman" panose="02020603050405020304" pitchFamily="18" charset="0"/>
                  </a:rPr>
                  <a:t> is the permittivity of free space, </a:t>
                </a:r>
                <a14:m>
                  <m:oMath xmlns:m="http://schemas.openxmlformats.org/officeDocument/2006/math">
                    <m:sSub>
                      <m:sSubPr>
                        <m:ctrlPr>
                          <a:rPr lang="en-US" sz="2000" i="1">
                            <a:latin typeface="Cambria Math" panose="02040503050406030204" pitchFamily="18" charset="0"/>
                            <a:ea typeface="Aptos"/>
                            <a:cs typeface="Symbol" panose="05050102010706020507" pitchFamily="18" charset="2"/>
                          </a:rPr>
                        </m:ctrlPr>
                      </m:sSubPr>
                      <m:e>
                        <m:r>
                          <a:rPr lang="en-US" sz="2000" i="1">
                            <a:latin typeface="Cambria Math" panose="02040503050406030204" pitchFamily="18" charset="0"/>
                            <a:ea typeface="Aptos"/>
                            <a:cs typeface="Symbol" panose="05050102010706020507" pitchFamily="18" charset="2"/>
                          </a:rPr>
                          <m:t>𝜖</m:t>
                        </m:r>
                      </m:e>
                      <m:sub>
                        <m:r>
                          <a:rPr lang="en-US" sz="2000" i="1">
                            <a:latin typeface="Cambria Math" panose="02040503050406030204" pitchFamily="18" charset="0"/>
                            <a:ea typeface="Aptos"/>
                            <a:cs typeface="Symbol" panose="05050102010706020507" pitchFamily="18" charset="2"/>
                          </a:rPr>
                          <m:t>0</m:t>
                        </m:r>
                      </m:sub>
                    </m:sSub>
                    <m:r>
                      <a:rPr lang="en-US" sz="2000">
                        <a:latin typeface="Cambria Math" panose="02040503050406030204" pitchFamily="18" charset="0"/>
                        <a:ea typeface="Aptos"/>
                        <a:cs typeface="Symbol" panose="05050102010706020507" pitchFamily="18" charset="2"/>
                      </a:rPr>
                      <m:t>=</m:t>
                    </m:r>
                    <m:r>
                      <a:rPr lang="en-US" sz="2000" i="1">
                        <a:latin typeface="Cambria Math" panose="02040503050406030204" pitchFamily="18" charset="0"/>
                        <a:ea typeface="Aptos"/>
                        <a:cs typeface="Symbol" panose="05050102010706020507" pitchFamily="18" charset="2"/>
                      </a:rPr>
                      <m:t>8.854</m:t>
                    </m:r>
                    <m:r>
                      <a:rPr lang="en-US" sz="2000">
                        <a:latin typeface="Cambria Math" panose="02040503050406030204" pitchFamily="18" charset="0"/>
                        <a:ea typeface="Aptos"/>
                        <a:cs typeface="Symbol" panose="05050102010706020507" pitchFamily="18" charset="2"/>
                      </a:rPr>
                      <m:t>×</m:t>
                    </m:r>
                    <m:sSup>
                      <m:sSupPr>
                        <m:ctrlPr>
                          <a:rPr lang="en-US" sz="2000" i="1">
                            <a:latin typeface="Cambria Math" panose="02040503050406030204" pitchFamily="18" charset="0"/>
                            <a:ea typeface="Aptos"/>
                            <a:cs typeface="Symbol" panose="05050102010706020507" pitchFamily="18" charset="2"/>
                          </a:rPr>
                        </m:ctrlPr>
                      </m:sSupPr>
                      <m:e>
                        <m:r>
                          <a:rPr lang="en-US" sz="2000" i="1">
                            <a:latin typeface="Cambria Math" panose="02040503050406030204" pitchFamily="18" charset="0"/>
                            <a:ea typeface="Aptos"/>
                            <a:cs typeface="Symbol" panose="05050102010706020507" pitchFamily="18" charset="2"/>
                          </a:rPr>
                          <m:t>10</m:t>
                        </m:r>
                      </m:e>
                      <m:sup>
                        <m:r>
                          <a:rPr lang="en-US" sz="2000" i="1">
                            <a:latin typeface="Cambria Math" panose="02040503050406030204" pitchFamily="18" charset="0"/>
                            <a:ea typeface="Aptos"/>
                            <a:cs typeface="Symbol" panose="05050102010706020507" pitchFamily="18" charset="2"/>
                          </a:rPr>
                          <m:t>−12</m:t>
                        </m:r>
                      </m:sup>
                    </m:sSup>
                    <m:r>
                      <a:rPr lang="en-US" sz="2000" i="1">
                        <a:latin typeface="Cambria Math" panose="02040503050406030204" pitchFamily="18" charset="0"/>
                        <a:ea typeface="Aptos"/>
                        <a:cs typeface="Symbol" panose="05050102010706020507" pitchFamily="18" charset="2"/>
                      </a:rPr>
                      <m:t> </m:t>
                    </m:r>
                  </m:oMath>
                </a14:m>
                <a:r>
                  <a:rPr lang="en-US" sz="2000" dirty="0">
                    <a:latin typeface="Times New Roman" panose="02020603050405020304" pitchFamily="18" charset="0"/>
                    <a:ea typeface="Aptos"/>
                    <a:cs typeface="Times New Roman" panose="02020603050405020304" pitchFamily="18" charset="0"/>
                  </a:rPr>
                  <a:t>F/m,</a:t>
                </a:r>
              </a:p>
              <a:p>
                <a:pPr marL="342900" marR="0" lvl="0" indent="-342900">
                  <a:spcBef>
                    <a:spcPts val="180"/>
                  </a:spcBef>
                  <a:spcAft>
                    <a:spcPts val="180"/>
                  </a:spcAft>
                  <a:buFont typeface="Symbol" panose="05050102010706020507" pitchFamily="18" charset="2"/>
                  <a:buChar char=""/>
                </a:pPr>
                <a14:m>
                  <m:oMath xmlns:m="http://schemas.openxmlformats.org/officeDocument/2006/math">
                    <m:r>
                      <a:rPr lang="en-US" sz="2000" i="1">
                        <a:latin typeface="Cambria Math" panose="02040503050406030204" pitchFamily="18" charset="0"/>
                        <a:ea typeface="Aptos"/>
                        <a:cs typeface="Symbol" panose="05050102010706020507" pitchFamily="18" charset="2"/>
                      </a:rPr>
                      <m:t>𝐴</m:t>
                    </m:r>
                  </m:oMath>
                </a14:m>
                <a:r>
                  <a:rPr lang="en-US" sz="2000" dirty="0">
                    <a:latin typeface="Times New Roman" panose="02020603050405020304" pitchFamily="18" charset="0"/>
                    <a:ea typeface="Aptos"/>
                    <a:cs typeface="Times New Roman" panose="02020603050405020304" pitchFamily="18" charset="0"/>
                  </a:rPr>
                  <a:t> is the area of each plate.</a:t>
                </a:r>
              </a:p>
            </p:txBody>
          </p:sp>
        </mc:Choice>
        <mc:Fallback xmlns="">
          <p:sp>
            <p:nvSpPr>
              <p:cNvPr id="7" name="Rectangle 6">
                <a:extLst>
                  <a:ext uri="{FF2B5EF4-FFF2-40B4-BE49-F238E27FC236}">
                    <a16:creationId xmlns:a16="http://schemas.microsoft.com/office/drawing/2014/main" id="{E3168988-8EC3-48C9-A196-86EE72016D85}"/>
                  </a:ext>
                </a:extLst>
              </p:cNvPr>
              <p:cNvSpPr>
                <a:spLocks noRot="1" noChangeAspect="1" noMove="1" noResize="1" noEditPoints="1" noAdjustHandles="1" noChangeArrowheads="1" noChangeShapeType="1" noTextEdit="1"/>
              </p:cNvSpPr>
              <p:nvPr/>
            </p:nvSpPr>
            <p:spPr>
              <a:xfrm>
                <a:off x="258416" y="2347615"/>
                <a:ext cx="8554279" cy="1208023"/>
              </a:xfrm>
              <a:prstGeom prst="rect">
                <a:avLst/>
              </a:prstGeom>
              <a:blipFill>
                <a:blip r:embed="rId3"/>
                <a:stretch>
                  <a:fillRect l="-783" t="-2525" b="-8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2F1A5B9-6DC3-4F4F-B356-FED19005E99B}"/>
                  </a:ext>
                </a:extLst>
              </p:cNvPr>
              <p:cNvSpPr/>
              <p:nvPr/>
            </p:nvSpPr>
            <p:spPr>
              <a:xfrm>
                <a:off x="125896" y="3677365"/>
                <a:ext cx="4788298"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Rearrange the formula to solve for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𝐴</m:t>
                    </m:r>
                  </m:oMath>
                </a14:m>
                <a:r>
                  <a:rPr lang="en-US" sz="2400" dirty="0">
                    <a:latin typeface="Times New Roman" panose="02020603050405020304" pitchFamily="18" charset="0"/>
                    <a:ea typeface="Aptos"/>
                    <a:cs typeface="Times New Roman" panose="02020603050405020304" pitchFamily="18" charset="0"/>
                  </a:rPr>
                  <a:t>:</a:t>
                </a:r>
              </a:p>
            </p:txBody>
          </p:sp>
        </mc:Choice>
        <mc:Fallback xmlns="">
          <p:sp>
            <p:nvSpPr>
              <p:cNvPr id="8" name="Rectangle 7">
                <a:extLst>
                  <a:ext uri="{FF2B5EF4-FFF2-40B4-BE49-F238E27FC236}">
                    <a16:creationId xmlns:a16="http://schemas.microsoft.com/office/drawing/2014/main" id="{22F1A5B9-6DC3-4F4F-B356-FED19005E99B}"/>
                  </a:ext>
                </a:extLst>
              </p:cNvPr>
              <p:cNvSpPr>
                <a:spLocks noRot="1" noChangeAspect="1" noMove="1" noResize="1" noEditPoints="1" noAdjustHandles="1" noChangeArrowheads="1" noChangeShapeType="1" noTextEdit="1"/>
              </p:cNvSpPr>
              <p:nvPr/>
            </p:nvSpPr>
            <p:spPr>
              <a:xfrm>
                <a:off x="125896" y="3677365"/>
                <a:ext cx="4788298" cy="461665"/>
              </a:xfrm>
              <a:prstGeom prst="rect">
                <a:avLst/>
              </a:prstGeom>
              <a:blipFill>
                <a:blip r:embed="rId4"/>
                <a:stretch>
                  <a:fillRect l="-2038" t="-10526" r="-1019"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786D040-DC62-48FC-B1DC-5FB3875BC11E}"/>
                  </a:ext>
                </a:extLst>
              </p:cNvPr>
              <p:cNvSpPr/>
              <p:nvPr/>
            </p:nvSpPr>
            <p:spPr>
              <a:xfrm>
                <a:off x="5145458" y="3575542"/>
                <a:ext cx="1253356" cy="7289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𝐴</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𝐶</m:t>
                          </m:r>
                          <m:r>
                            <a:rPr lang="en-US" sz="2000">
                              <a:latin typeface="Cambria Math" panose="02040503050406030204" pitchFamily="18" charset="0"/>
                            </a:rPr>
                            <m:t>⋅</m:t>
                          </m:r>
                          <m:r>
                            <a:rPr lang="en-US" sz="2000" i="1">
                              <a:latin typeface="Cambria Math" panose="02040503050406030204" pitchFamily="18" charset="0"/>
                            </a:rPr>
                            <m:t>𝑑</m:t>
                          </m:r>
                        </m:num>
                        <m:den>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den>
                      </m:f>
                    </m:oMath>
                  </m:oMathPara>
                </a14:m>
                <a:endParaRPr lang="en-US" sz="2000" dirty="0"/>
              </a:p>
            </p:txBody>
          </p:sp>
        </mc:Choice>
        <mc:Fallback xmlns="">
          <p:sp>
            <p:nvSpPr>
              <p:cNvPr id="10" name="Rectangle 9">
                <a:extLst>
                  <a:ext uri="{FF2B5EF4-FFF2-40B4-BE49-F238E27FC236}">
                    <a16:creationId xmlns:a16="http://schemas.microsoft.com/office/drawing/2014/main" id="{9786D040-DC62-48FC-B1DC-5FB3875BC11E}"/>
                  </a:ext>
                </a:extLst>
              </p:cNvPr>
              <p:cNvSpPr>
                <a:spLocks noRot="1" noChangeAspect="1" noMove="1" noResize="1" noEditPoints="1" noAdjustHandles="1" noChangeArrowheads="1" noChangeShapeType="1" noTextEdit="1"/>
              </p:cNvSpPr>
              <p:nvPr/>
            </p:nvSpPr>
            <p:spPr>
              <a:xfrm>
                <a:off x="5145458" y="3575542"/>
                <a:ext cx="1253356" cy="728917"/>
              </a:xfrm>
              <a:prstGeom prst="rect">
                <a:avLst/>
              </a:prstGeom>
              <a:blipFill>
                <a:blip r:embed="rId5"/>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A9B096E0-BE4E-4825-A1BD-A94CF1B0664B}"/>
              </a:ext>
            </a:extLst>
          </p:cNvPr>
          <p:cNvSpPr/>
          <p:nvPr/>
        </p:nvSpPr>
        <p:spPr>
          <a:xfrm>
            <a:off x="173990" y="4455911"/>
            <a:ext cx="3728906"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Substitute the known values:</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975BC05-3682-4214-A67D-8EE8FC7B8CFC}"/>
                  </a:ext>
                </a:extLst>
              </p:cNvPr>
              <p:cNvSpPr/>
              <p:nvPr/>
            </p:nvSpPr>
            <p:spPr>
              <a:xfrm>
                <a:off x="2794708" y="4885432"/>
                <a:ext cx="4512902" cy="761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i="0">
                          <a:latin typeface="Cambria Math" panose="02040503050406030204" pitchFamily="18" charset="0"/>
                        </a:rPr>
                        <m:t>A</m:t>
                      </m:r>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500.0×</m:t>
                          </m:r>
                          <m:sSup>
                            <m:sSupPr>
                              <m:ctrlPr>
                                <a:rPr lang="en-US" sz="2000" i="1">
                                  <a:latin typeface="Cambria Math" panose="02040503050406030204" pitchFamily="18" charset="0"/>
                                </a:rPr>
                              </m:ctrlPr>
                            </m:sSupPr>
                            <m:e>
                              <m:r>
                                <a:rPr lang="en-US" sz="2000" i="0">
                                  <a:latin typeface="Cambria Math" panose="02040503050406030204" pitchFamily="18" charset="0"/>
                                </a:rPr>
                                <m:t>10</m:t>
                              </m:r>
                            </m:e>
                            <m:sup>
                              <m:r>
                                <a:rPr lang="en-US" sz="2000" i="0">
                                  <a:latin typeface="Cambria Math" panose="02040503050406030204" pitchFamily="18" charset="0"/>
                                </a:rPr>
                                <m:t>−12</m:t>
                              </m:r>
                            </m:sup>
                          </m:sSup>
                          <m:r>
                            <a:rPr lang="en-US" sz="2000" i="0">
                              <a:latin typeface="Cambria Math" panose="02040503050406030204" pitchFamily="18" charset="0"/>
                            </a:rPr>
                            <m:t> </m:t>
                          </m:r>
                          <m:r>
                            <m:rPr>
                              <m:nor/>
                            </m:rPr>
                            <a:rPr lang="en-US" sz="2000">
                              <a:latin typeface="Cambria Math" panose="02040503050406030204" pitchFamily="18" charset="0"/>
                            </a:rPr>
                            <m:t>F</m:t>
                          </m:r>
                          <m:r>
                            <a:rPr lang="en-US" sz="2000" i="0">
                              <a:latin typeface="Cambria Math" panose="02040503050406030204" pitchFamily="18" charset="0"/>
                            </a:rPr>
                            <m:t>×0.600×</m:t>
                          </m:r>
                          <m:sSup>
                            <m:sSupPr>
                              <m:ctrlPr>
                                <a:rPr lang="en-US" sz="2000" i="1">
                                  <a:latin typeface="Cambria Math" panose="02040503050406030204" pitchFamily="18" charset="0"/>
                                </a:rPr>
                              </m:ctrlPr>
                            </m:sSupPr>
                            <m:e>
                              <m:r>
                                <a:rPr lang="en-US" sz="2000" i="0">
                                  <a:latin typeface="Cambria Math" panose="02040503050406030204" pitchFamily="18" charset="0"/>
                                </a:rPr>
                                <m:t>10</m:t>
                              </m:r>
                            </m:e>
                            <m:sup>
                              <m:r>
                                <a:rPr lang="en-US" sz="2000" i="0">
                                  <a:latin typeface="Cambria Math" panose="02040503050406030204" pitchFamily="18" charset="0"/>
                                </a:rPr>
                                <m:t>−3</m:t>
                              </m:r>
                            </m:sup>
                          </m:sSup>
                          <m:r>
                            <a:rPr lang="en-US" sz="2000" i="0">
                              <a:latin typeface="Cambria Math" panose="02040503050406030204" pitchFamily="18" charset="0"/>
                            </a:rPr>
                            <m:t> </m:t>
                          </m:r>
                          <m:r>
                            <m:rPr>
                              <m:nor/>
                            </m:rPr>
                            <a:rPr lang="en-US" sz="2000">
                              <a:latin typeface="Cambria Math" panose="02040503050406030204" pitchFamily="18" charset="0"/>
                            </a:rPr>
                            <m:t>m</m:t>
                          </m:r>
                        </m:num>
                        <m:den>
                          <m:r>
                            <a:rPr lang="en-US" sz="2000" i="0">
                              <a:latin typeface="Cambria Math" panose="02040503050406030204" pitchFamily="18" charset="0"/>
                            </a:rPr>
                            <m:t>8.854×</m:t>
                          </m:r>
                          <m:sSup>
                            <m:sSupPr>
                              <m:ctrlPr>
                                <a:rPr lang="en-US" sz="2000" i="1">
                                  <a:latin typeface="Cambria Math" panose="02040503050406030204" pitchFamily="18" charset="0"/>
                                </a:rPr>
                              </m:ctrlPr>
                            </m:sSupPr>
                            <m:e>
                              <m:r>
                                <a:rPr lang="en-US" sz="2000" i="0">
                                  <a:latin typeface="Cambria Math" panose="02040503050406030204" pitchFamily="18" charset="0"/>
                                </a:rPr>
                                <m:t>10</m:t>
                              </m:r>
                            </m:e>
                            <m:sup>
                              <m:r>
                                <a:rPr lang="en-US" sz="2000" i="0">
                                  <a:latin typeface="Cambria Math" panose="02040503050406030204" pitchFamily="18" charset="0"/>
                                </a:rPr>
                                <m:t>−12</m:t>
                              </m:r>
                            </m:sup>
                          </m:sSup>
                          <m:r>
                            <a:rPr lang="en-US" sz="2000" i="0">
                              <a:latin typeface="Cambria Math" panose="02040503050406030204" pitchFamily="18" charset="0"/>
                            </a:rPr>
                            <m:t> </m:t>
                          </m:r>
                          <m:r>
                            <m:rPr>
                              <m:nor/>
                            </m:rPr>
                            <a:rPr lang="en-US" sz="2000">
                              <a:latin typeface="Cambria Math" panose="02040503050406030204" pitchFamily="18" charset="0"/>
                            </a:rPr>
                            <m:t>F</m:t>
                          </m:r>
                          <m:r>
                            <m:rPr>
                              <m:nor/>
                            </m:rPr>
                            <a:rPr lang="en-US" sz="2000">
                              <a:latin typeface="Cambria Math" panose="02040503050406030204" pitchFamily="18" charset="0"/>
                            </a:rPr>
                            <m:t>/</m:t>
                          </m:r>
                          <m:r>
                            <m:rPr>
                              <m:nor/>
                            </m:rPr>
                            <a:rPr lang="en-US" sz="2000">
                              <a:latin typeface="Cambria Math" panose="02040503050406030204" pitchFamily="18" charset="0"/>
                            </a:rPr>
                            <m:t>m</m:t>
                          </m:r>
                        </m:den>
                      </m:f>
                    </m:oMath>
                  </m:oMathPara>
                </a14:m>
                <a:endParaRPr lang="en-US" sz="2000" dirty="0"/>
              </a:p>
            </p:txBody>
          </p:sp>
        </mc:Choice>
        <mc:Fallback xmlns="">
          <p:sp>
            <p:nvSpPr>
              <p:cNvPr id="17" name="Rectangle 16">
                <a:extLst>
                  <a:ext uri="{FF2B5EF4-FFF2-40B4-BE49-F238E27FC236}">
                    <a16:creationId xmlns:a16="http://schemas.microsoft.com/office/drawing/2014/main" id="{9975BC05-3682-4214-A67D-8EE8FC7B8CFC}"/>
                  </a:ext>
                </a:extLst>
              </p:cNvPr>
              <p:cNvSpPr>
                <a:spLocks noRot="1" noChangeAspect="1" noMove="1" noResize="1" noEditPoints="1" noAdjustHandles="1" noChangeArrowheads="1" noChangeShapeType="1" noTextEdit="1"/>
              </p:cNvSpPr>
              <p:nvPr/>
            </p:nvSpPr>
            <p:spPr>
              <a:xfrm>
                <a:off x="2794708" y="4885432"/>
                <a:ext cx="4512902" cy="76174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25F4D7A9-77B0-42CA-B1D1-A347BD1FBC71}"/>
                  </a:ext>
                </a:extLst>
              </p:cNvPr>
              <p:cNvSpPr/>
              <p:nvPr/>
            </p:nvSpPr>
            <p:spPr>
              <a:xfrm>
                <a:off x="3279576" y="5774683"/>
                <a:ext cx="202824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i="0">
                          <a:latin typeface="Cambria Math" panose="02040503050406030204" pitchFamily="18" charset="0"/>
                        </a:rPr>
                        <m:t>A</m:t>
                      </m:r>
                      <m:r>
                        <a:rPr lang="en-US" sz="2000" i="0">
                          <a:latin typeface="Cambria Math" panose="02040503050406030204" pitchFamily="18" charset="0"/>
                        </a:rPr>
                        <m:t>≈0.03387 </m:t>
                      </m:r>
                      <m:sSup>
                        <m:sSupPr>
                          <m:ctrlPr>
                            <a:rPr lang="en-US" sz="2000" i="1">
                              <a:latin typeface="Cambria Math" panose="02040503050406030204" pitchFamily="18" charset="0"/>
                            </a:rPr>
                          </m:ctrlPr>
                        </m:sSupPr>
                        <m:e>
                          <m:r>
                            <m:rPr>
                              <m:nor/>
                            </m:rPr>
                            <a:rPr lang="en-US" sz="2000">
                              <a:latin typeface="Cambria Math" panose="02040503050406030204" pitchFamily="18" charset="0"/>
                            </a:rPr>
                            <m:t>m</m:t>
                          </m:r>
                        </m:e>
                        <m:sup>
                          <m:r>
                            <a:rPr lang="en-US" sz="2000" i="0">
                              <a:latin typeface="Cambria Math" panose="02040503050406030204" pitchFamily="18" charset="0"/>
                            </a:rPr>
                            <m:t>2</m:t>
                          </m:r>
                        </m:sup>
                      </m:sSup>
                    </m:oMath>
                  </m:oMathPara>
                </a14:m>
                <a:endParaRPr lang="en-US" sz="2000" dirty="0"/>
              </a:p>
            </p:txBody>
          </p:sp>
        </mc:Choice>
        <mc:Fallback xmlns="">
          <p:sp>
            <p:nvSpPr>
              <p:cNvPr id="18" name="Rectangle 17">
                <a:extLst>
                  <a:ext uri="{FF2B5EF4-FFF2-40B4-BE49-F238E27FC236}">
                    <a16:creationId xmlns:a16="http://schemas.microsoft.com/office/drawing/2014/main" id="{25F4D7A9-77B0-42CA-B1D1-A347BD1FBC71}"/>
                  </a:ext>
                </a:extLst>
              </p:cNvPr>
              <p:cNvSpPr>
                <a:spLocks noRot="1" noChangeAspect="1" noMove="1" noResize="1" noEditPoints="1" noAdjustHandles="1" noChangeArrowheads="1" noChangeShapeType="1" noTextEdit="1"/>
              </p:cNvSpPr>
              <p:nvPr/>
            </p:nvSpPr>
            <p:spPr>
              <a:xfrm>
                <a:off x="3279576" y="5774683"/>
                <a:ext cx="2028248" cy="400110"/>
              </a:xfrm>
              <a:prstGeom prst="rect">
                <a:avLst/>
              </a:prstGeom>
              <a:blipFill>
                <a:blip r:embed="rId7"/>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00441428-74AB-4B7B-963D-2486A9C18BEF}"/>
              </a:ext>
            </a:extLst>
          </p:cNvPr>
          <p:cNvSpPr/>
          <p:nvPr/>
        </p:nvSpPr>
        <p:spPr>
          <a:xfrm>
            <a:off x="125896" y="6281051"/>
            <a:ext cx="6833922"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So, the area of each plate is approximately </a:t>
            </a:r>
            <a:r>
              <a:rPr lang="en-US" sz="2400" b="1" dirty="0">
                <a:latin typeface="Times New Roman" panose="02020603050405020304" pitchFamily="18" charset="0"/>
                <a:ea typeface="Aptos"/>
                <a:cs typeface="Times New Roman" panose="02020603050405020304" pitchFamily="18" charset="0"/>
              </a:rPr>
              <a:t>0.0339 m²</a:t>
            </a:r>
            <a:r>
              <a:rPr lang="en-US" sz="2400" dirty="0">
                <a:latin typeface="Times New Roman" panose="02020603050405020304" pitchFamily="18" charset="0"/>
                <a:ea typeface="Aptos"/>
                <a:cs typeface="Times New Roman" panose="02020603050405020304" pitchFamily="18" charset="0"/>
              </a:rPr>
              <a:t>.</a:t>
            </a:r>
          </a:p>
        </p:txBody>
      </p:sp>
    </p:spTree>
    <p:extLst>
      <p:ext uri="{BB962C8B-B14F-4D97-AF65-F5344CB8AC3E}">
        <p14:creationId xmlns:p14="http://schemas.microsoft.com/office/powerpoint/2010/main" val="310302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Practice Questions</a:t>
            </a:r>
          </a:p>
        </p:txBody>
      </p:sp>
      <p:sp>
        <p:nvSpPr>
          <p:cNvPr id="3" name="Rectangle 2">
            <a:extLst>
              <a:ext uri="{FF2B5EF4-FFF2-40B4-BE49-F238E27FC236}">
                <a16:creationId xmlns:a16="http://schemas.microsoft.com/office/drawing/2014/main" id="{B8F2B8BB-55AD-4B9C-A83D-E62CEC7A0E83}"/>
              </a:ext>
            </a:extLst>
          </p:cNvPr>
          <p:cNvSpPr/>
          <p:nvPr/>
        </p:nvSpPr>
        <p:spPr>
          <a:xfrm>
            <a:off x="278235" y="3966218"/>
            <a:ext cx="8587530" cy="400110"/>
          </a:xfrm>
          <a:prstGeom prst="rect">
            <a:avLst/>
          </a:prstGeom>
        </p:spPr>
        <p:txBody>
          <a:bodyPr wrap="square">
            <a:spAutoFit/>
          </a:bodyPr>
          <a:lstStyle/>
          <a:p>
            <a:pPr marL="457200" lvl="0" indent="-457200" algn="just" eaLnBrk="0" fontAlgn="base" hangingPunct="0">
              <a:spcBef>
                <a:spcPct val="0"/>
              </a:spcBef>
              <a:spcAft>
                <a:spcPct val="0"/>
              </a:spcAft>
              <a:buFont typeface="+mj-lt"/>
              <a:buAutoNum type="arabicPeriod" startAt="2"/>
              <a:defRPr/>
            </a:pPr>
            <a:r>
              <a:rPr lang="en-US" sz="2000" dirty="0">
                <a:solidFill>
                  <a:srgbClr val="080800"/>
                </a:solidFill>
                <a:latin typeface="Times New Roman"/>
                <a:cs typeface="Calibri" panose="020F0502020204030204" pitchFamily="34" charset="0"/>
              </a:rPr>
              <a:t>Why are parallel circuits preferred in household wiring? </a:t>
            </a:r>
            <a:endParaRPr lang="en-US" sz="2000" dirty="0">
              <a:solidFill>
                <a:srgbClr val="080800"/>
              </a:solidFill>
              <a:highlight>
                <a:srgbClr val="FFFF00"/>
              </a:highlight>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D5213AA-8278-4F0A-866D-292B3B6C78B2}"/>
                  </a:ext>
                </a:extLst>
              </p:cNvPr>
              <p:cNvSpPr/>
              <p:nvPr/>
            </p:nvSpPr>
            <p:spPr>
              <a:xfrm>
                <a:off x="0" y="835612"/>
                <a:ext cx="8590813" cy="1323439"/>
              </a:xfrm>
              <a:prstGeom prst="rect">
                <a:avLst/>
              </a:prstGeom>
            </p:spPr>
            <p:txBody>
              <a:bodyPr wrap="none">
                <a:spAutoFit/>
              </a:bodyPr>
              <a:lstStyle/>
              <a:p>
                <a:pPr marL="457200" indent="-457200">
                  <a:buAutoNum type="arabicPeriod"/>
                </a:pPr>
                <a:r>
                  <a:rPr lang="en-US" sz="2000" dirty="0">
                    <a:latin typeface="Times New Roman" panose="02020603050405020304" pitchFamily="18" charset="0"/>
                    <a:ea typeface="Aptos"/>
                    <a:cs typeface="Times New Roman" panose="02020603050405020304" pitchFamily="18" charset="0"/>
                  </a:rPr>
                  <a:t>Why the relation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𝜌</m:t>
                    </m:r>
                    <m:r>
                      <a:rPr lang="en-US" sz="2000">
                        <a:latin typeface="Cambria Math" panose="02040503050406030204" pitchFamily="18" charset="0"/>
                        <a:ea typeface="Aptos"/>
                        <a:cs typeface="Times New Roman" panose="020206030504050203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Aptos"/>
                            <a:cs typeface="Times New Roman" panose="02020603050405020304" pitchFamily="18" charset="0"/>
                          </a:rPr>
                          <m:t>𝜌</m:t>
                        </m:r>
                      </m:e>
                      <m:sub>
                        <m:r>
                          <a:rPr lang="en-US" sz="2000" i="1">
                            <a:latin typeface="Cambria Math" panose="02040503050406030204" pitchFamily="18" charset="0"/>
                            <a:ea typeface="Aptos"/>
                            <a:cs typeface="Times New Roman" panose="02020603050405020304" pitchFamily="18" charset="0"/>
                          </a:rPr>
                          <m:t>0</m:t>
                        </m:r>
                      </m:sub>
                    </m:sSub>
                    <m:d>
                      <m:dPr>
                        <m:ctrlPr>
                          <a:rPr lang="en-US" sz="2000" i="1">
                            <a:latin typeface="Cambria Math" panose="02040503050406030204" pitchFamily="18" charset="0"/>
                          </a:rPr>
                        </m:ctrlPr>
                      </m:dPr>
                      <m:e>
                        <m:r>
                          <a:rPr lang="en-US" sz="2000" i="1">
                            <a:latin typeface="Cambria Math" panose="02040503050406030204" pitchFamily="18" charset="0"/>
                            <a:ea typeface="Aptos"/>
                            <a:cs typeface="Times New Roman" panose="02020603050405020304" pitchFamily="18" charset="0"/>
                          </a:rPr>
                          <m:t>1</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𝛼𝛥</m:t>
                        </m:r>
                        <m:r>
                          <a:rPr lang="en-US" sz="2000" i="1">
                            <a:latin typeface="Cambria Math" panose="02040503050406030204" pitchFamily="18" charset="0"/>
                            <a:ea typeface="Aptos"/>
                            <a:cs typeface="Times New Roman" panose="02020603050405020304" pitchFamily="18" charset="0"/>
                          </a:rPr>
                          <m:t>𝑇</m:t>
                        </m:r>
                      </m:e>
                    </m:d>
                  </m:oMath>
                </a14:m>
                <a:r>
                  <a:rPr lang="en-US" sz="2000" dirty="0">
                    <a:latin typeface="Times New Roman" panose="02020603050405020304" pitchFamily="18" charset="0"/>
                    <a:ea typeface="Aptos"/>
                    <a:cs typeface="Times New Roman" panose="02020603050405020304" pitchFamily="18" charset="0"/>
                  </a:rPr>
                  <a:t> for the resistivity describes better </a:t>
                </a:r>
              </a:p>
              <a:p>
                <a:r>
                  <a:rPr lang="en-US" sz="2000" dirty="0">
                    <a:latin typeface="Times New Roman" panose="02020603050405020304" pitchFamily="18" charset="0"/>
                    <a:ea typeface="Aptos"/>
                    <a:cs typeface="Times New Roman" panose="02020603050405020304" pitchFamily="18" charset="0"/>
                  </a:rPr>
                  <a:t> the change of the resistive properties of a material as a function to the temperature</a:t>
                </a:r>
              </a:p>
              <a:p>
                <a:r>
                  <a:rPr lang="en-US" sz="2000" dirty="0">
                    <a:latin typeface="Times New Roman" panose="02020603050405020304" pitchFamily="18" charset="0"/>
                    <a:ea typeface="Aptos"/>
                    <a:cs typeface="Times New Roman" panose="02020603050405020304" pitchFamily="18" charset="0"/>
                  </a:rPr>
                  <a:t>  than the corresponding relation for the resistance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𝑅</m:t>
                    </m:r>
                    <m:r>
                      <a:rPr lang="en-US" sz="2000">
                        <a:latin typeface="Cambria Math" panose="02040503050406030204" pitchFamily="18" charset="0"/>
                        <a:ea typeface="Aptos"/>
                        <a:cs typeface="Times New Roman" panose="020206030504050203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Aptos"/>
                            <a:cs typeface="Times New Roman" panose="02020603050405020304" pitchFamily="18" charset="0"/>
                          </a:rPr>
                          <m:t>𝑅</m:t>
                        </m:r>
                      </m:e>
                      <m:sub>
                        <m:r>
                          <a:rPr lang="en-US" sz="2000" i="1">
                            <a:latin typeface="Cambria Math" panose="02040503050406030204" pitchFamily="18" charset="0"/>
                            <a:ea typeface="Aptos"/>
                            <a:cs typeface="Times New Roman" panose="02020603050405020304" pitchFamily="18" charset="0"/>
                          </a:rPr>
                          <m:t>0</m:t>
                        </m:r>
                      </m:sub>
                    </m:sSub>
                    <m:d>
                      <m:dPr>
                        <m:ctrlPr>
                          <a:rPr lang="en-US" sz="2000" i="1">
                            <a:latin typeface="Cambria Math" panose="02040503050406030204" pitchFamily="18" charset="0"/>
                          </a:rPr>
                        </m:ctrlPr>
                      </m:dPr>
                      <m:e>
                        <m:r>
                          <a:rPr lang="en-US" sz="2000" i="1">
                            <a:latin typeface="Cambria Math" panose="02040503050406030204" pitchFamily="18" charset="0"/>
                            <a:ea typeface="Aptos"/>
                            <a:cs typeface="Times New Roman" panose="02020603050405020304" pitchFamily="18" charset="0"/>
                          </a:rPr>
                          <m:t>1</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𝛼𝛥</m:t>
                        </m:r>
                        <m:r>
                          <a:rPr lang="en-US" sz="2000" i="1">
                            <a:latin typeface="Cambria Math" panose="02040503050406030204" pitchFamily="18" charset="0"/>
                            <a:ea typeface="Aptos"/>
                            <a:cs typeface="Times New Roman" panose="02020603050405020304" pitchFamily="18" charset="0"/>
                          </a:rPr>
                          <m:t>𝑇</m:t>
                        </m:r>
                      </m:e>
                    </m:d>
                  </m:oMath>
                </a14:m>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4D5213AA-8278-4F0A-866D-292B3B6C78B2}"/>
                  </a:ext>
                </a:extLst>
              </p:cNvPr>
              <p:cNvSpPr>
                <a:spLocks noRot="1" noChangeAspect="1" noMove="1" noResize="1" noEditPoints="1" noAdjustHandles="1" noChangeArrowheads="1" noChangeShapeType="1" noTextEdit="1"/>
              </p:cNvSpPr>
              <p:nvPr/>
            </p:nvSpPr>
            <p:spPr>
              <a:xfrm>
                <a:off x="0" y="835612"/>
                <a:ext cx="8590813" cy="1323439"/>
              </a:xfrm>
              <a:prstGeom prst="rect">
                <a:avLst/>
              </a:prstGeom>
              <a:blipFill>
                <a:blip r:embed="rId2"/>
                <a:stretch>
                  <a:fillRect l="-568" t="-2304" r="-781"/>
                </a:stretch>
              </a:blipFill>
            </p:spPr>
            <p:txBody>
              <a:bodyPr/>
              <a:lstStyle/>
              <a:p>
                <a:r>
                  <a:rPr lang="en-US">
                    <a:noFill/>
                  </a:rPr>
                  <a:t> </a:t>
                </a:r>
              </a:p>
            </p:txBody>
          </p:sp>
        </mc:Fallback>
      </mc:AlternateContent>
    </p:spTree>
    <p:extLst>
      <p:ext uri="{BB962C8B-B14F-4D97-AF65-F5344CB8AC3E}">
        <p14:creationId xmlns:p14="http://schemas.microsoft.com/office/powerpoint/2010/main" val="322092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4" name="Rectangle 18">
            <a:extLst>
              <a:ext uri="{FF2B5EF4-FFF2-40B4-BE49-F238E27FC236}">
                <a16:creationId xmlns:a16="http://schemas.microsoft.com/office/drawing/2014/main" id="{01CD3106-2451-4F8F-A781-1A337D83A97F}"/>
              </a:ext>
            </a:extLst>
          </p:cNvPr>
          <p:cNvSpPr>
            <a:spLocks noChangeArrowheads="1"/>
          </p:cNvSpPr>
          <p:nvPr/>
        </p:nvSpPr>
        <p:spPr bwMode="auto">
          <a:xfrm>
            <a:off x="0" y="834217"/>
            <a:ext cx="6149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altLang="en-US" sz="2400" dirty="0">
                <a:cs typeface="Times New Roman" panose="02020603050405020304" pitchFamily="18" charset="0"/>
              </a:rPr>
              <a:t>Electric-Field Magnitude between the Plates</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05A5341-BCCD-4472-B83E-39CFCE17AFC4}"/>
                  </a:ext>
                </a:extLst>
              </p:cNvPr>
              <p:cNvSpPr/>
              <p:nvPr/>
            </p:nvSpPr>
            <p:spPr>
              <a:xfrm>
                <a:off x="364434" y="1313529"/>
                <a:ext cx="8156713"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electric field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𝐸</m:t>
                    </m:r>
                  </m:oMath>
                </a14:m>
                <a:r>
                  <a:rPr lang="en-US" sz="2400" dirty="0">
                    <a:latin typeface="Times New Roman" panose="02020603050405020304" pitchFamily="18" charset="0"/>
                    <a:ea typeface="Aptos"/>
                    <a:cs typeface="Times New Roman" panose="02020603050405020304" pitchFamily="18" charset="0"/>
                  </a:rPr>
                  <a:t> between the plates of a parallel-plate capacitor is given by:</a:t>
                </a:r>
              </a:p>
            </p:txBody>
          </p:sp>
        </mc:Choice>
        <mc:Fallback xmlns="">
          <p:sp>
            <p:nvSpPr>
              <p:cNvPr id="5" name="Rectangle 4">
                <a:extLst>
                  <a:ext uri="{FF2B5EF4-FFF2-40B4-BE49-F238E27FC236}">
                    <a16:creationId xmlns:a16="http://schemas.microsoft.com/office/drawing/2014/main" id="{E05A5341-BCCD-4472-B83E-39CFCE17AFC4}"/>
                  </a:ext>
                </a:extLst>
              </p:cNvPr>
              <p:cNvSpPr>
                <a:spLocks noRot="1" noChangeAspect="1" noMove="1" noResize="1" noEditPoints="1" noAdjustHandles="1" noChangeArrowheads="1" noChangeShapeType="1" noTextEdit="1"/>
              </p:cNvSpPr>
              <p:nvPr/>
            </p:nvSpPr>
            <p:spPr>
              <a:xfrm>
                <a:off x="364434" y="1313529"/>
                <a:ext cx="8156713" cy="830997"/>
              </a:xfrm>
              <a:prstGeom prst="rect">
                <a:avLst/>
              </a:prstGeom>
              <a:blipFill>
                <a:blip r:embed="rId2"/>
                <a:stretch>
                  <a:fillRect l="-1196" t="-5839" r="-1121"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08B6D0B-54EF-4C33-B6EC-608B1D5CD391}"/>
                  </a:ext>
                </a:extLst>
              </p:cNvPr>
              <p:cNvSpPr/>
              <p:nvPr/>
            </p:nvSpPr>
            <p:spPr>
              <a:xfrm>
                <a:off x="3340104" y="1886937"/>
                <a:ext cx="920765"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𝑉</m:t>
                          </m:r>
                        </m:num>
                        <m:den>
                          <m:r>
                            <a:rPr lang="en-US" sz="2000" i="1">
                              <a:latin typeface="Cambria Math" panose="02040503050406030204" pitchFamily="18" charset="0"/>
                            </a:rPr>
                            <m:t>𝑑</m:t>
                          </m:r>
                        </m:den>
                      </m:f>
                    </m:oMath>
                  </m:oMathPara>
                </a14:m>
                <a:endParaRPr lang="en-US" sz="2000" dirty="0"/>
              </a:p>
            </p:txBody>
          </p:sp>
        </mc:Choice>
        <mc:Fallback xmlns="">
          <p:sp>
            <p:nvSpPr>
              <p:cNvPr id="9" name="Rectangle 8">
                <a:extLst>
                  <a:ext uri="{FF2B5EF4-FFF2-40B4-BE49-F238E27FC236}">
                    <a16:creationId xmlns:a16="http://schemas.microsoft.com/office/drawing/2014/main" id="{008B6D0B-54EF-4C33-B6EC-608B1D5CD391}"/>
                  </a:ext>
                </a:extLst>
              </p:cNvPr>
              <p:cNvSpPr>
                <a:spLocks noRot="1" noChangeAspect="1" noMove="1" noResize="1" noEditPoints="1" noAdjustHandles="1" noChangeArrowheads="1" noChangeShapeType="1" noTextEdit="1"/>
              </p:cNvSpPr>
              <p:nvPr/>
            </p:nvSpPr>
            <p:spPr>
              <a:xfrm>
                <a:off x="3340104" y="1886937"/>
                <a:ext cx="920765" cy="668516"/>
              </a:xfrm>
              <a:prstGeom prst="rect">
                <a:avLst/>
              </a:prstGeom>
              <a:blipFill>
                <a:blip r:embed="rId3"/>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ABAEE852-1900-4849-9E4A-702420D5110E}"/>
              </a:ext>
            </a:extLst>
          </p:cNvPr>
          <p:cNvSpPr/>
          <p:nvPr/>
        </p:nvSpPr>
        <p:spPr>
          <a:xfrm>
            <a:off x="364434" y="2504748"/>
            <a:ext cx="3728906"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Substitute the known values:</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8C85BE9-0EB7-46F7-9BE8-E0F1D7967256}"/>
                  </a:ext>
                </a:extLst>
              </p:cNvPr>
              <p:cNvSpPr/>
              <p:nvPr/>
            </p:nvSpPr>
            <p:spPr>
              <a:xfrm>
                <a:off x="4471839" y="2326172"/>
                <a:ext cx="2470356"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400 </m:t>
                          </m:r>
                          <m:r>
                            <m:rPr>
                              <m:nor/>
                            </m:rPr>
                            <a:rPr lang="en-US" sz="2000" i="1">
                              <a:latin typeface="Cambria Math" panose="02040503050406030204" pitchFamily="18" charset="0"/>
                            </a:rPr>
                            <m:t>V</m:t>
                          </m:r>
                        </m:num>
                        <m:den>
                          <m:r>
                            <a:rPr lang="en-US" sz="2000">
                              <a:latin typeface="Cambria Math" panose="02040503050406030204" pitchFamily="18" charset="0"/>
                            </a:rPr>
                            <m:t>0.600×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−3</m:t>
                              </m:r>
                            </m:sup>
                          </m:sSup>
                          <m:r>
                            <a:rPr lang="en-US" sz="2000">
                              <a:latin typeface="Cambria Math" panose="02040503050406030204" pitchFamily="18" charset="0"/>
                            </a:rPr>
                            <m:t> </m:t>
                          </m:r>
                          <m:r>
                            <m:rPr>
                              <m:nor/>
                            </m:rPr>
                            <a:rPr lang="en-US" sz="2000" i="1">
                              <a:latin typeface="Cambria Math" panose="02040503050406030204" pitchFamily="18" charset="0"/>
                            </a:rPr>
                            <m:t>m</m:t>
                          </m:r>
                        </m:den>
                      </m:f>
                    </m:oMath>
                  </m:oMathPara>
                </a14:m>
                <a:endParaRPr lang="en-US" sz="2000" dirty="0"/>
              </a:p>
            </p:txBody>
          </p:sp>
        </mc:Choice>
        <mc:Fallback xmlns="">
          <p:sp>
            <p:nvSpPr>
              <p:cNvPr id="13" name="Rectangle 12">
                <a:extLst>
                  <a:ext uri="{FF2B5EF4-FFF2-40B4-BE49-F238E27FC236}">
                    <a16:creationId xmlns:a16="http://schemas.microsoft.com/office/drawing/2014/main" id="{28C85BE9-0EB7-46F7-9BE8-E0F1D7967256}"/>
                  </a:ext>
                </a:extLst>
              </p:cNvPr>
              <p:cNvSpPr>
                <a:spLocks noRot="1" noChangeAspect="1" noMove="1" noResize="1" noEditPoints="1" noAdjustHandles="1" noChangeArrowheads="1" noChangeShapeType="1" noTextEdit="1"/>
              </p:cNvSpPr>
              <p:nvPr/>
            </p:nvSpPr>
            <p:spPr>
              <a:xfrm>
                <a:off x="4471839" y="2326172"/>
                <a:ext cx="2470356" cy="6705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F1833C5-1851-4F49-B3BA-60B48951F139}"/>
                  </a:ext>
                </a:extLst>
              </p:cNvPr>
              <p:cNvSpPr/>
              <p:nvPr/>
            </p:nvSpPr>
            <p:spPr>
              <a:xfrm>
                <a:off x="3800486" y="3124816"/>
                <a:ext cx="2471959" cy="4036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=6.67×</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5</m:t>
                          </m:r>
                        </m:sup>
                      </m:sSup>
                      <m:r>
                        <a:rPr lang="en-US" sz="2000">
                          <a:latin typeface="Cambria Math" panose="02040503050406030204" pitchFamily="18" charset="0"/>
                        </a:rPr>
                        <m:t> </m:t>
                      </m:r>
                      <m:r>
                        <m:rPr>
                          <m:nor/>
                        </m:rPr>
                        <a:rPr lang="en-US" sz="2000" i="1">
                          <a:latin typeface="Cambria Math" panose="02040503050406030204" pitchFamily="18" charset="0"/>
                        </a:rPr>
                        <m:t>V</m:t>
                      </m:r>
                      <m:r>
                        <m:rPr>
                          <m:nor/>
                        </m:rPr>
                        <a:rPr lang="en-US" sz="2000" i="1">
                          <a:latin typeface="Cambria Math" panose="02040503050406030204" pitchFamily="18" charset="0"/>
                        </a:rPr>
                        <m:t>/</m:t>
                      </m:r>
                      <m:r>
                        <m:rPr>
                          <m:nor/>
                        </m:rPr>
                        <a:rPr lang="en-US" sz="2000" i="1">
                          <a:latin typeface="Cambria Math" panose="02040503050406030204" pitchFamily="18" charset="0"/>
                        </a:rPr>
                        <m:t>m</m:t>
                      </m:r>
                    </m:oMath>
                  </m:oMathPara>
                </a14:m>
                <a:endParaRPr lang="en-US" sz="2000" dirty="0"/>
              </a:p>
            </p:txBody>
          </p:sp>
        </mc:Choice>
        <mc:Fallback xmlns="">
          <p:sp>
            <p:nvSpPr>
              <p:cNvPr id="14" name="Rectangle 13">
                <a:extLst>
                  <a:ext uri="{FF2B5EF4-FFF2-40B4-BE49-F238E27FC236}">
                    <a16:creationId xmlns:a16="http://schemas.microsoft.com/office/drawing/2014/main" id="{7F1833C5-1851-4F49-B3BA-60B48951F139}"/>
                  </a:ext>
                </a:extLst>
              </p:cNvPr>
              <p:cNvSpPr>
                <a:spLocks noRot="1" noChangeAspect="1" noMove="1" noResize="1" noEditPoints="1" noAdjustHandles="1" noChangeArrowheads="1" noChangeShapeType="1" noTextEdit="1"/>
              </p:cNvSpPr>
              <p:nvPr/>
            </p:nvSpPr>
            <p:spPr>
              <a:xfrm>
                <a:off x="3800486" y="3124816"/>
                <a:ext cx="2471959" cy="403637"/>
              </a:xfrm>
              <a:prstGeom prst="rect">
                <a:avLst/>
              </a:prstGeom>
              <a:blipFill>
                <a:blip r:embed="rId5"/>
                <a:stretch>
                  <a:fillRect b="-16667"/>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CD4F6976-8E45-4F1F-8094-4FAB77F05FE3}"/>
              </a:ext>
            </a:extLst>
          </p:cNvPr>
          <p:cNvSpPr/>
          <p:nvPr/>
        </p:nvSpPr>
        <p:spPr>
          <a:xfrm>
            <a:off x="123116" y="3630428"/>
            <a:ext cx="8697446"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So, the electric field magnitude between the plates is </a:t>
            </a:r>
            <a:r>
              <a:rPr lang="en-US" sz="2400" b="1" dirty="0">
                <a:latin typeface="Times New Roman" panose="02020603050405020304" pitchFamily="18" charset="0"/>
                <a:ea typeface="Aptos"/>
                <a:cs typeface="Times New Roman" panose="02020603050405020304" pitchFamily="18" charset="0"/>
              </a:rPr>
              <a:t>6.67 × 10⁵ V/m</a:t>
            </a:r>
            <a:r>
              <a:rPr lang="en-US" sz="2400" dirty="0">
                <a:latin typeface="Times New Roman" panose="02020603050405020304" pitchFamily="18" charset="0"/>
                <a:ea typeface="Aptos"/>
                <a:cs typeface="Times New Roman" panose="02020603050405020304" pitchFamily="18" charset="0"/>
              </a:rPr>
              <a:t>.</a:t>
            </a:r>
          </a:p>
        </p:txBody>
      </p:sp>
      <p:sp>
        <p:nvSpPr>
          <p:cNvPr id="20" name="Rectangle 18">
            <a:extLst>
              <a:ext uri="{FF2B5EF4-FFF2-40B4-BE49-F238E27FC236}">
                <a16:creationId xmlns:a16="http://schemas.microsoft.com/office/drawing/2014/main" id="{6831ED59-218B-49CF-8DD9-A459AFBE0036}"/>
              </a:ext>
            </a:extLst>
          </p:cNvPr>
          <p:cNvSpPr>
            <a:spLocks noChangeArrowheads="1"/>
          </p:cNvSpPr>
          <p:nvPr/>
        </p:nvSpPr>
        <p:spPr bwMode="auto">
          <a:xfrm>
            <a:off x="1" y="4248239"/>
            <a:ext cx="53671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(d) </a:t>
            </a:r>
            <a:r>
              <a:rPr lang="en-US" altLang="en-US" sz="2400" dirty="0">
                <a:cs typeface="Times New Roman" panose="02020603050405020304" pitchFamily="18" charset="0"/>
              </a:rPr>
              <a:t>Surface Charge Density on Each Plate</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7EF9BCB0-6074-4CFD-B875-D3C2CEFC7E7C}"/>
                  </a:ext>
                </a:extLst>
              </p:cNvPr>
              <p:cNvSpPr/>
              <p:nvPr/>
            </p:nvSpPr>
            <p:spPr>
              <a:xfrm>
                <a:off x="373187" y="4810007"/>
                <a:ext cx="5258491"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surface charge density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𝜎</m:t>
                    </m:r>
                  </m:oMath>
                </a14:m>
                <a:r>
                  <a:rPr lang="en-US" sz="2400" dirty="0">
                    <a:latin typeface="Times New Roman" panose="02020603050405020304" pitchFamily="18" charset="0"/>
                    <a:ea typeface="Aptos"/>
                    <a:cs typeface="Times New Roman" panose="02020603050405020304" pitchFamily="18" charset="0"/>
                  </a:rPr>
                  <a:t> is given by:</a:t>
                </a:r>
              </a:p>
            </p:txBody>
          </p:sp>
        </mc:Choice>
        <mc:Fallback xmlns="">
          <p:sp>
            <p:nvSpPr>
              <p:cNvPr id="16" name="Rectangle 15">
                <a:extLst>
                  <a:ext uri="{FF2B5EF4-FFF2-40B4-BE49-F238E27FC236}">
                    <a16:creationId xmlns:a16="http://schemas.microsoft.com/office/drawing/2014/main" id="{7EF9BCB0-6074-4CFD-B875-D3C2CEFC7E7C}"/>
                  </a:ext>
                </a:extLst>
              </p:cNvPr>
              <p:cNvSpPr>
                <a:spLocks noRot="1" noChangeAspect="1" noMove="1" noResize="1" noEditPoints="1" noAdjustHandles="1" noChangeArrowheads="1" noChangeShapeType="1" noTextEdit="1"/>
              </p:cNvSpPr>
              <p:nvPr/>
            </p:nvSpPr>
            <p:spPr>
              <a:xfrm>
                <a:off x="373187" y="4810007"/>
                <a:ext cx="5258491" cy="461665"/>
              </a:xfrm>
              <a:prstGeom prst="rect">
                <a:avLst/>
              </a:prstGeom>
              <a:blipFill>
                <a:blip r:embed="rId6"/>
                <a:stretch>
                  <a:fillRect l="-1738" t="-10526" r="-463"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A1B2161-246E-4627-8778-AF0810C4CFAE}"/>
                  </a:ext>
                </a:extLst>
              </p:cNvPr>
              <p:cNvSpPr/>
              <p:nvPr/>
            </p:nvSpPr>
            <p:spPr>
              <a:xfrm>
                <a:off x="5726682" y="4709904"/>
                <a:ext cx="919611"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𝜎</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𝑄</m:t>
                          </m:r>
                        </m:num>
                        <m:den>
                          <m:r>
                            <a:rPr lang="en-US" sz="2000" i="1">
                              <a:latin typeface="Cambria Math" panose="02040503050406030204" pitchFamily="18" charset="0"/>
                            </a:rPr>
                            <m:t>𝐴</m:t>
                          </m:r>
                        </m:den>
                      </m:f>
                    </m:oMath>
                  </m:oMathPara>
                </a14:m>
                <a:endParaRPr lang="en-US" sz="2000" dirty="0"/>
              </a:p>
            </p:txBody>
          </p:sp>
        </mc:Choice>
        <mc:Fallback xmlns="">
          <p:sp>
            <p:nvSpPr>
              <p:cNvPr id="21" name="Rectangle 20">
                <a:extLst>
                  <a:ext uri="{FF2B5EF4-FFF2-40B4-BE49-F238E27FC236}">
                    <a16:creationId xmlns:a16="http://schemas.microsoft.com/office/drawing/2014/main" id="{7A1B2161-246E-4627-8778-AF0810C4CFAE}"/>
                  </a:ext>
                </a:extLst>
              </p:cNvPr>
              <p:cNvSpPr>
                <a:spLocks noRot="1" noChangeAspect="1" noMove="1" noResize="1" noEditPoints="1" noAdjustHandles="1" noChangeArrowheads="1" noChangeShapeType="1" noTextEdit="1"/>
              </p:cNvSpPr>
              <p:nvPr/>
            </p:nvSpPr>
            <p:spPr>
              <a:xfrm>
                <a:off x="5726682" y="4709904"/>
                <a:ext cx="919611" cy="66851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2CBC4566-E580-499F-A733-1BFA3050E430}"/>
                  </a:ext>
                </a:extLst>
              </p:cNvPr>
              <p:cNvSpPr/>
              <p:nvPr/>
            </p:nvSpPr>
            <p:spPr>
              <a:xfrm>
                <a:off x="985557" y="5300959"/>
                <a:ext cx="2102755" cy="709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𝜎</m:t>
                      </m:r>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0.2×</m:t>
                          </m:r>
                          <m:sSup>
                            <m:sSupPr>
                              <m:ctrlPr>
                                <a:rPr lang="en-US" sz="2000" i="1">
                                  <a:latin typeface="Cambria Math" panose="02040503050406030204" pitchFamily="18" charset="0"/>
                                </a:rPr>
                              </m:ctrlPr>
                            </m:sSupPr>
                            <m:e>
                              <m:r>
                                <a:rPr lang="en-US" sz="2000" i="0">
                                  <a:latin typeface="Cambria Math" panose="02040503050406030204" pitchFamily="18" charset="0"/>
                                </a:rPr>
                                <m:t>10</m:t>
                              </m:r>
                            </m:e>
                            <m:sup>
                              <m:r>
                                <a:rPr lang="en-US" sz="2000" i="0">
                                  <a:latin typeface="Cambria Math" panose="02040503050406030204" pitchFamily="18" charset="0"/>
                                </a:rPr>
                                <m:t>−6</m:t>
                              </m:r>
                            </m:sup>
                          </m:sSup>
                          <m:r>
                            <a:rPr lang="en-US" sz="2000" i="0">
                              <a:latin typeface="Cambria Math" panose="02040503050406030204" pitchFamily="18" charset="0"/>
                            </a:rPr>
                            <m:t> </m:t>
                          </m:r>
                          <m:r>
                            <m:rPr>
                              <m:nor/>
                            </m:rPr>
                            <a:rPr lang="en-US" sz="2000">
                              <a:latin typeface="Cambria Math" panose="02040503050406030204" pitchFamily="18" charset="0"/>
                            </a:rPr>
                            <m:t>C</m:t>
                          </m:r>
                        </m:num>
                        <m:den>
                          <m:r>
                            <a:rPr lang="en-US" sz="2000" i="0">
                              <a:latin typeface="Cambria Math" panose="02040503050406030204" pitchFamily="18" charset="0"/>
                            </a:rPr>
                            <m:t>0.03387 </m:t>
                          </m:r>
                          <m:sSup>
                            <m:sSupPr>
                              <m:ctrlPr>
                                <a:rPr lang="en-US" sz="2000" i="1">
                                  <a:latin typeface="Cambria Math" panose="02040503050406030204" pitchFamily="18" charset="0"/>
                                </a:rPr>
                              </m:ctrlPr>
                            </m:sSupPr>
                            <m:e>
                              <m:r>
                                <m:rPr>
                                  <m:nor/>
                                </m:rPr>
                                <a:rPr lang="en-US" sz="2000">
                                  <a:latin typeface="Cambria Math" panose="02040503050406030204" pitchFamily="18" charset="0"/>
                                </a:rPr>
                                <m:t>m</m:t>
                              </m:r>
                            </m:e>
                            <m:sup>
                              <m:r>
                                <a:rPr lang="en-US" sz="2000" i="0">
                                  <a:latin typeface="Cambria Math" panose="02040503050406030204" pitchFamily="18" charset="0"/>
                                </a:rPr>
                                <m:t>2</m:t>
                              </m:r>
                            </m:sup>
                          </m:sSup>
                        </m:den>
                      </m:f>
                    </m:oMath>
                  </m:oMathPara>
                </a14:m>
                <a:endParaRPr lang="en-US" sz="2000" dirty="0"/>
              </a:p>
            </p:txBody>
          </p:sp>
        </mc:Choice>
        <mc:Fallback xmlns="">
          <p:sp>
            <p:nvSpPr>
              <p:cNvPr id="22" name="Rectangle 21">
                <a:extLst>
                  <a:ext uri="{FF2B5EF4-FFF2-40B4-BE49-F238E27FC236}">
                    <a16:creationId xmlns:a16="http://schemas.microsoft.com/office/drawing/2014/main" id="{2CBC4566-E580-499F-A733-1BFA3050E430}"/>
                  </a:ext>
                </a:extLst>
              </p:cNvPr>
              <p:cNvSpPr>
                <a:spLocks noRot="1" noChangeAspect="1" noMove="1" noResize="1" noEditPoints="1" noAdjustHandles="1" noChangeArrowheads="1" noChangeShapeType="1" noTextEdit="1"/>
              </p:cNvSpPr>
              <p:nvPr/>
            </p:nvSpPr>
            <p:spPr>
              <a:xfrm>
                <a:off x="985557" y="5300959"/>
                <a:ext cx="2102755" cy="70993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E98BEC88-D5BE-48BB-B94B-6E9AE370E587}"/>
                  </a:ext>
                </a:extLst>
              </p:cNvPr>
              <p:cNvSpPr/>
              <p:nvPr/>
            </p:nvSpPr>
            <p:spPr>
              <a:xfrm>
                <a:off x="3441161" y="5499259"/>
                <a:ext cx="270330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𝜎</m:t>
                      </m:r>
                      <m:r>
                        <a:rPr lang="en-US" sz="2000" b="0" i="0" smtClean="0">
                          <a:latin typeface="Cambria Math" panose="02040503050406030204" pitchFamily="18" charset="0"/>
                        </a:rPr>
                        <m:t>=</m:t>
                      </m:r>
                      <m:r>
                        <a:rPr lang="en-US" sz="2000">
                          <a:latin typeface="Cambria Math" panose="02040503050406030204" pitchFamily="18" charset="0"/>
                        </a:rPr>
                        <m:t>5.90×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r>
                        <a:rPr lang="en-US" sz="2000">
                          <a:latin typeface="Cambria Math" panose="02040503050406030204" pitchFamily="18" charset="0"/>
                        </a:rPr>
                        <m:t> </m:t>
                      </m:r>
                      <m:sSup>
                        <m:sSupPr>
                          <m:ctrlPr>
                            <a:rPr lang="en-US" sz="2000" i="1">
                              <a:latin typeface="Cambria Math" panose="02040503050406030204" pitchFamily="18" charset="0"/>
                            </a:rPr>
                          </m:ctrlPr>
                        </m:sSupPr>
                        <m:e>
                          <m:r>
                            <m:rPr>
                              <m:nor/>
                            </m:rPr>
                            <a:rPr lang="en-US" sz="2000" i="1">
                              <a:latin typeface="Cambria Math" panose="02040503050406030204" pitchFamily="18" charset="0"/>
                            </a:rPr>
                            <m:t>C</m:t>
                          </m:r>
                          <m:r>
                            <m:rPr>
                              <m:nor/>
                            </m:rPr>
                            <a:rPr lang="en-US" sz="2000" i="1">
                              <a:latin typeface="Cambria Math" panose="02040503050406030204" pitchFamily="18" charset="0"/>
                            </a:rPr>
                            <m:t>/</m:t>
                          </m:r>
                          <m:r>
                            <m:rPr>
                              <m:nor/>
                            </m:rPr>
                            <a:rPr lang="en-US" sz="2000" i="1">
                              <a:latin typeface="Cambria Math" panose="02040503050406030204" pitchFamily="18" charset="0"/>
                            </a:rPr>
                            <m:t>m</m:t>
                          </m:r>
                        </m:e>
                        <m:sup>
                          <m:r>
                            <a:rPr lang="en-US" sz="2000">
                              <a:latin typeface="Cambria Math" panose="02040503050406030204" pitchFamily="18" charset="0"/>
                            </a:rPr>
                            <m:t>2</m:t>
                          </m:r>
                        </m:sup>
                      </m:sSup>
                    </m:oMath>
                  </m:oMathPara>
                </a14:m>
                <a:endParaRPr lang="en-US" sz="2000" dirty="0"/>
              </a:p>
            </p:txBody>
          </p:sp>
        </mc:Choice>
        <mc:Fallback xmlns="">
          <p:sp>
            <p:nvSpPr>
              <p:cNvPr id="23" name="Rectangle 22">
                <a:extLst>
                  <a:ext uri="{FF2B5EF4-FFF2-40B4-BE49-F238E27FC236}">
                    <a16:creationId xmlns:a16="http://schemas.microsoft.com/office/drawing/2014/main" id="{E98BEC88-D5BE-48BB-B94B-6E9AE370E587}"/>
                  </a:ext>
                </a:extLst>
              </p:cNvPr>
              <p:cNvSpPr>
                <a:spLocks noRot="1" noChangeAspect="1" noMove="1" noResize="1" noEditPoints="1" noAdjustHandles="1" noChangeArrowheads="1" noChangeShapeType="1" noTextEdit="1"/>
              </p:cNvSpPr>
              <p:nvPr/>
            </p:nvSpPr>
            <p:spPr>
              <a:xfrm>
                <a:off x="3441161" y="5499259"/>
                <a:ext cx="2703304" cy="400110"/>
              </a:xfrm>
              <a:prstGeom prst="rect">
                <a:avLst/>
              </a:prstGeom>
              <a:blipFill>
                <a:blip r:embed="rId9"/>
                <a:stretch>
                  <a:fillRect b="-15152"/>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C52A54DA-1084-4F6F-9844-158EA80C3638}"/>
              </a:ext>
            </a:extLst>
          </p:cNvPr>
          <p:cNvSpPr/>
          <p:nvPr/>
        </p:nvSpPr>
        <p:spPr>
          <a:xfrm>
            <a:off x="325233" y="6010897"/>
            <a:ext cx="7997132" cy="830997"/>
          </a:xfrm>
          <a:prstGeom prst="rect">
            <a:avLst/>
          </a:prstGeom>
        </p:spPr>
        <p:txBody>
          <a:bodyPr wrap="square">
            <a:spAutoFit/>
          </a:bodyPr>
          <a:lstStyle/>
          <a:p>
            <a:pPr algn="just"/>
            <a:r>
              <a:rPr lang="en-US" sz="2400" dirty="0">
                <a:latin typeface="Times New Roman" panose="02020603050405020304" pitchFamily="18" charset="0"/>
                <a:ea typeface="Aptos"/>
                <a:cs typeface="Times New Roman" panose="02020603050405020304" pitchFamily="18" charset="0"/>
              </a:rPr>
              <a:t>So, the surface charge density on each plate is approximately </a:t>
            </a:r>
            <a:r>
              <a:rPr lang="en-US" sz="2400" b="1" dirty="0">
                <a:latin typeface="Times New Roman" panose="02020603050405020304" pitchFamily="18" charset="0"/>
                <a:ea typeface="Aptos"/>
                <a:cs typeface="Times New Roman" panose="02020603050405020304" pitchFamily="18" charset="0"/>
              </a:rPr>
              <a:t>5.90 × 10⁻⁶ C/m²</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75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P spid="14"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Q&amp;A?</a:t>
            </a:r>
            <a:br>
              <a:rPr lang="en-US" dirty="0"/>
            </a:br>
            <a:r>
              <a:rPr lang="en-US" dirty="0"/>
              <a:t>Office hours:</a:t>
            </a:r>
          </a:p>
        </p:txBody>
      </p:sp>
    </p:spTree>
    <p:extLst>
      <p:ext uri="{BB962C8B-B14F-4D97-AF65-F5344CB8AC3E}">
        <p14:creationId xmlns:p14="http://schemas.microsoft.com/office/powerpoint/2010/main" val="2565269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9-Extension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0" y="822442"/>
                <a:ext cx="8785269" cy="1569660"/>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What is the capacitance per unit length (</a:t>
                </a:r>
                <a14:m>
                  <m:oMath xmlns:m="http://schemas.openxmlformats.org/officeDocument/2006/math">
                    <m:f>
                      <m:fPr>
                        <m:type m:val="skw"/>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𝐹</m:t>
                        </m:r>
                      </m:num>
                      <m:den>
                        <m:r>
                          <a:rPr lang="en-US" sz="2400" i="1">
                            <a:solidFill>
                              <a:prstClr val="black"/>
                            </a:solidFill>
                            <a:latin typeface="Cambria Math" panose="02040503050406030204" pitchFamily="18" charset="0"/>
                          </a:rPr>
                          <m:t>𝑚</m:t>
                        </m:r>
                      </m:den>
                    </m:f>
                  </m:oMath>
                </a14:m>
                <a:r>
                  <a:rPr lang="en-US" sz="2400" dirty="0">
                    <a:solidFill>
                      <a:prstClr val="black"/>
                    </a:solidFill>
                    <a:latin typeface="Times New Roman" panose="02020603050405020304" pitchFamily="18" charset="0"/>
                    <a:cs typeface="Times New Roman" panose="02020603050405020304" pitchFamily="18" charset="0"/>
                  </a:rPr>
                  <a:t>) of a coaxial cable whose inner conductor has a 1.0 mm diameter, and the outer cylindrical sheath has a 5.0 mm diameter? Assume the space between is filled with air. </a:t>
                </a:r>
                <a:endParaRPr lang="en-US"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0" y="822442"/>
                <a:ext cx="8785269" cy="1569660"/>
              </a:xfrm>
              <a:prstGeom prst="rect">
                <a:avLst/>
              </a:prstGeom>
              <a:blipFill>
                <a:blip r:embed="rId2"/>
                <a:stretch>
                  <a:fillRect l="-1156" t="-38400" r="-1156" b="-8800"/>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0B0A9FE4-02D7-4E3E-99E9-D8D53BA6ECF6}"/>
              </a:ext>
            </a:extLst>
          </p:cNvPr>
          <p:cNvPicPr>
            <a:picLocks noChangeAspect="1"/>
          </p:cNvPicPr>
          <p:nvPr/>
        </p:nvPicPr>
        <p:blipFill>
          <a:blip r:embed="rId3"/>
          <a:stretch>
            <a:fillRect/>
          </a:stretch>
        </p:blipFill>
        <p:spPr>
          <a:xfrm>
            <a:off x="2210974" y="2667698"/>
            <a:ext cx="4370363" cy="2345073"/>
          </a:xfrm>
          <a:prstGeom prst="rect">
            <a:avLst/>
          </a:prstGeom>
        </p:spPr>
      </p:pic>
    </p:spTree>
    <p:extLst>
      <p:ext uri="{BB962C8B-B14F-4D97-AF65-F5344CB8AC3E}">
        <p14:creationId xmlns:p14="http://schemas.microsoft.com/office/powerpoint/2010/main" val="311357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 ANSWERS</a:t>
            </a:r>
          </a:p>
        </p:txBody>
      </p:sp>
      <p:pic>
        <p:nvPicPr>
          <p:cNvPr id="17" name="Picture 16">
            <a:extLst>
              <a:ext uri="{FF2B5EF4-FFF2-40B4-BE49-F238E27FC236}">
                <a16:creationId xmlns:a16="http://schemas.microsoft.com/office/drawing/2014/main" id="{3A82FAF3-A677-4155-8E50-EBEF9921BD41}"/>
              </a:ext>
            </a:extLst>
          </p:cNvPr>
          <p:cNvPicPr>
            <a:picLocks noChangeAspect="1"/>
          </p:cNvPicPr>
          <p:nvPr/>
        </p:nvPicPr>
        <p:blipFill>
          <a:blip r:embed="rId2"/>
          <a:stretch>
            <a:fillRect/>
          </a:stretch>
        </p:blipFill>
        <p:spPr>
          <a:xfrm>
            <a:off x="5914239" y="890818"/>
            <a:ext cx="2772735" cy="1487809"/>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ED75A3A-CB96-484C-90F5-29CB4CF4B559}"/>
                  </a:ext>
                </a:extLst>
              </p:cNvPr>
              <p:cNvSpPr txBox="1"/>
              <p:nvPr/>
            </p:nvSpPr>
            <p:spPr>
              <a:xfrm>
                <a:off x="1272251" y="889666"/>
                <a:ext cx="1088391" cy="5781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𝐶</m:t>
                      </m:r>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𝑄</m:t>
                          </m:r>
                        </m:num>
                        <m:den>
                          <m:r>
                            <a:rPr lang="en-US" sz="2000" i="1" smtClean="0">
                              <a:solidFill>
                                <a:prstClr val="black"/>
                              </a:solidFill>
                              <a:latin typeface="Cambria Math" panose="02040503050406030204" pitchFamily="18" charset="0"/>
                            </a:rPr>
                            <m:t>𝑉</m:t>
                          </m:r>
                        </m:den>
                      </m:f>
                    </m:oMath>
                  </m:oMathPara>
                </a14:m>
                <a:endParaRPr lang="en-US" sz="2000" dirty="0">
                  <a:solidFill>
                    <a:prstClr val="black"/>
                  </a:solidFill>
                  <a:latin typeface="Gill Sans MT" panose="020B0502020104020203"/>
                </a:endParaRPr>
              </a:p>
            </p:txBody>
          </p:sp>
        </mc:Choice>
        <mc:Fallback xmlns="">
          <p:sp>
            <p:nvSpPr>
              <p:cNvPr id="18" name="TextBox 17">
                <a:extLst>
                  <a:ext uri="{FF2B5EF4-FFF2-40B4-BE49-F238E27FC236}">
                    <a16:creationId xmlns:a16="http://schemas.microsoft.com/office/drawing/2014/main" id="{3ED75A3A-CB96-484C-90F5-29CB4CF4B559}"/>
                  </a:ext>
                </a:extLst>
              </p:cNvPr>
              <p:cNvSpPr txBox="1">
                <a:spLocks noRot="1" noChangeAspect="1" noMove="1" noResize="1" noEditPoints="1" noAdjustHandles="1" noChangeArrowheads="1" noChangeShapeType="1" noTextEdit="1"/>
              </p:cNvSpPr>
              <p:nvPr/>
            </p:nvSpPr>
            <p:spPr>
              <a:xfrm>
                <a:off x="1272251" y="889666"/>
                <a:ext cx="1088391" cy="5781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9EDB04E-3567-4D23-9753-719E111DF257}"/>
                  </a:ext>
                </a:extLst>
              </p:cNvPr>
              <p:cNvSpPr txBox="1"/>
              <p:nvPr/>
            </p:nvSpPr>
            <p:spPr>
              <a:xfrm>
                <a:off x="2511772" y="844144"/>
                <a:ext cx="2264700" cy="5761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𝜌</m:t>
                      </m:r>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𝑄</m:t>
                          </m:r>
                        </m:num>
                        <m:den>
                          <m:r>
                            <a:rPr lang="en-US" sz="2000" i="1" smtClean="0">
                              <a:solidFill>
                                <a:prstClr val="black"/>
                              </a:solidFill>
                              <a:latin typeface="Cambria Math" panose="02040503050406030204" pitchFamily="18" charset="0"/>
                            </a:rPr>
                            <m:t>𝐿</m:t>
                          </m:r>
                        </m:den>
                      </m:f>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𝑄</m:t>
                      </m:r>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𝜌</m:t>
                      </m:r>
                      <m:r>
                        <a:rPr lang="en-US" sz="2000" i="1" smtClean="0">
                          <a:solidFill>
                            <a:prstClr val="black"/>
                          </a:solidFill>
                          <a:latin typeface="Cambria Math" panose="02040503050406030204" pitchFamily="18" charset="0"/>
                          <a:ea typeface="Cambria Math" panose="02040503050406030204" pitchFamily="18" charset="0"/>
                        </a:rPr>
                        <m:t>𝐿</m:t>
                      </m:r>
                    </m:oMath>
                  </m:oMathPara>
                </a14:m>
                <a:endParaRPr lang="en-US" sz="2000" dirty="0">
                  <a:solidFill>
                    <a:prstClr val="black"/>
                  </a:solidFill>
                  <a:latin typeface="Gill Sans MT" panose="020B0502020104020203"/>
                </a:endParaRPr>
              </a:p>
            </p:txBody>
          </p:sp>
        </mc:Choice>
        <mc:Fallback xmlns="">
          <p:sp>
            <p:nvSpPr>
              <p:cNvPr id="19" name="TextBox 18">
                <a:extLst>
                  <a:ext uri="{FF2B5EF4-FFF2-40B4-BE49-F238E27FC236}">
                    <a16:creationId xmlns:a16="http://schemas.microsoft.com/office/drawing/2014/main" id="{D9EDB04E-3567-4D23-9753-719E111DF257}"/>
                  </a:ext>
                </a:extLst>
              </p:cNvPr>
              <p:cNvSpPr txBox="1">
                <a:spLocks noRot="1" noChangeAspect="1" noMove="1" noResize="1" noEditPoints="1" noAdjustHandles="1" noChangeArrowheads="1" noChangeShapeType="1" noTextEdit="1"/>
              </p:cNvSpPr>
              <p:nvPr/>
            </p:nvSpPr>
            <p:spPr>
              <a:xfrm>
                <a:off x="2511772" y="844144"/>
                <a:ext cx="2264700" cy="57618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6436855-C54F-4705-9CE7-DFCBFABE6521}"/>
                  </a:ext>
                </a:extLst>
              </p:cNvPr>
              <p:cNvSpPr txBox="1"/>
              <p:nvPr/>
            </p:nvSpPr>
            <p:spPr>
              <a:xfrm>
                <a:off x="1282755" y="1743354"/>
                <a:ext cx="1088391" cy="5761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𝐶</m:t>
                      </m:r>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𝜌</m:t>
                          </m:r>
                          <m:r>
                            <a:rPr lang="en-US" sz="2000" i="1" smtClean="0">
                              <a:solidFill>
                                <a:prstClr val="black"/>
                              </a:solidFill>
                              <a:latin typeface="Cambria Math" panose="02040503050406030204" pitchFamily="18" charset="0"/>
                              <a:ea typeface="Cambria Math" panose="02040503050406030204" pitchFamily="18" charset="0"/>
                            </a:rPr>
                            <m:t>𝐿</m:t>
                          </m:r>
                        </m:num>
                        <m:den>
                          <m:r>
                            <a:rPr lang="en-US" sz="2000" i="1" smtClean="0">
                              <a:solidFill>
                                <a:prstClr val="black"/>
                              </a:solidFill>
                              <a:latin typeface="Cambria Math" panose="02040503050406030204" pitchFamily="18" charset="0"/>
                            </a:rPr>
                            <m:t>𝑉</m:t>
                          </m:r>
                        </m:den>
                      </m:f>
                    </m:oMath>
                  </m:oMathPara>
                </a14:m>
                <a:endParaRPr lang="en-US" sz="2000" dirty="0">
                  <a:solidFill>
                    <a:prstClr val="black"/>
                  </a:solidFill>
                  <a:latin typeface="Gill Sans MT" panose="020B0502020104020203"/>
                </a:endParaRPr>
              </a:p>
            </p:txBody>
          </p:sp>
        </mc:Choice>
        <mc:Fallback xmlns="">
          <p:sp>
            <p:nvSpPr>
              <p:cNvPr id="25" name="TextBox 24">
                <a:extLst>
                  <a:ext uri="{FF2B5EF4-FFF2-40B4-BE49-F238E27FC236}">
                    <a16:creationId xmlns:a16="http://schemas.microsoft.com/office/drawing/2014/main" id="{16436855-C54F-4705-9CE7-DFCBFABE6521}"/>
                  </a:ext>
                </a:extLst>
              </p:cNvPr>
              <p:cNvSpPr txBox="1">
                <a:spLocks noRot="1" noChangeAspect="1" noMove="1" noResize="1" noEditPoints="1" noAdjustHandles="1" noChangeArrowheads="1" noChangeShapeType="1" noTextEdit="1"/>
              </p:cNvSpPr>
              <p:nvPr/>
            </p:nvSpPr>
            <p:spPr>
              <a:xfrm>
                <a:off x="1282755" y="1743354"/>
                <a:ext cx="1088391" cy="57618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C5342D4B-3260-42D3-BBE8-33201072E132}"/>
                  </a:ext>
                </a:extLst>
              </p:cNvPr>
              <p:cNvSpPr/>
              <p:nvPr/>
            </p:nvSpPr>
            <p:spPr>
              <a:xfrm>
                <a:off x="2878713" y="1704840"/>
                <a:ext cx="1737847" cy="670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𝐶</m:t>
                          </m:r>
                        </m:num>
                        <m:den>
                          <m:r>
                            <a:rPr lang="en-US" sz="2000" i="1">
                              <a:solidFill>
                                <a:prstClr val="black"/>
                              </a:solidFill>
                              <a:latin typeface="Cambria Math" panose="02040503050406030204" pitchFamily="18" charset="0"/>
                              <a:ea typeface="Cambria Math" panose="02040503050406030204" pitchFamily="18" charset="0"/>
                            </a:rPr>
                            <m:t>𝐿</m:t>
                          </m:r>
                        </m:den>
                      </m:f>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𝜌</m:t>
                          </m:r>
                        </m:num>
                        <m:den>
                          <m:r>
                            <a:rPr lang="en-US" sz="2000" i="1">
                              <a:solidFill>
                                <a:prstClr val="black"/>
                              </a:solidFill>
                              <a:latin typeface="Cambria Math" panose="02040503050406030204" pitchFamily="18" charset="0"/>
                            </a:rPr>
                            <m:t>𝑉</m:t>
                          </m:r>
                        </m:den>
                      </m:f>
                      <m:r>
                        <a:rPr lang="en-US" sz="2000" i="1" smtClean="0">
                          <a:solidFill>
                            <a:prstClr val="black"/>
                          </a:solidFill>
                          <a:latin typeface="Cambria Math" panose="02040503050406030204" pitchFamily="18" charset="0"/>
                        </a:rPr>
                        <m:t> </m:t>
                      </m:r>
                      <m:d>
                        <m:dPr>
                          <m:ctrlPr>
                            <a:rPr lang="en-US" sz="2000" i="1" smtClean="0">
                              <a:solidFill>
                                <a:prstClr val="black"/>
                              </a:solidFill>
                              <a:latin typeface="Cambria Math" panose="02040503050406030204" pitchFamily="18" charset="0"/>
                            </a:rPr>
                          </m:ctrlPr>
                        </m:dPr>
                        <m:e>
                          <m:f>
                            <m:fPr>
                              <m:type m:val="skw"/>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𝐹</m:t>
                              </m:r>
                            </m:num>
                            <m:den>
                              <m:r>
                                <a:rPr lang="en-US" sz="2000" i="1">
                                  <a:solidFill>
                                    <a:prstClr val="black"/>
                                  </a:solidFill>
                                  <a:latin typeface="Cambria Math" panose="02040503050406030204" pitchFamily="18" charset="0"/>
                                </a:rPr>
                                <m:t>𝑚</m:t>
                              </m:r>
                            </m:den>
                          </m:f>
                        </m:e>
                      </m:d>
                    </m:oMath>
                  </m:oMathPara>
                </a14:m>
                <a:endParaRPr lang="en-US" sz="1600" dirty="0">
                  <a:solidFill>
                    <a:prstClr val="black"/>
                  </a:solidFill>
                  <a:latin typeface="Gill Sans MT" panose="020B0502020104020203"/>
                </a:endParaRPr>
              </a:p>
            </p:txBody>
          </p:sp>
        </mc:Choice>
        <mc:Fallback xmlns="">
          <p:sp>
            <p:nvSpPr>
              <p:cNvPr id="26" name="Rectangle 25">
                <a:extLst>
                  <a:ext uri="{FF2B5EF4-FFF2-40B4-BE49-F238E27FC236}">
                    <a16:creationId xmlns:a16="http://schemas.microsoft.com/office/drawing/2014/main" id="{C5342D4B-3260-42D3-BBE8-33201072E132}"/>
                  </a:ext>
                </a:extLst>
              </p:cNvPr>
              <p:cNvSpPr>
                <a:spLocks noRot="1" noChangeAspect="1" noMove="1" noResize="1" noEditPoints="1" noAdjustHandles="1" noChangeArrowheads="1" noChangeShapeType="1" noTextEdit="1"/>
              </p:cNvSpPr>
              <p:nvPr/>
            </p:nvSpPr>
            <p:spPr>
              <a:xfrm>
                <a:off x="2878713" y="1704840"/>
                <a:ext cx="1737847" cy="67050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E69920A-0643-458C-BD30-29B1220B8870}"/>
                  </a:ext>
                </a:extLst>
              </p:cNvPr>
              <p:cNvSpPr/>
              <p:nvPr/>
            </p:nvSpPr>
            <p:spPr>
              <a:xfrm>
                <a:off x="231400" y="2546971"/>
                <a:ext cx="8563754" cy="1200329"/>
              </a:xfrm>
              <a:prstGeom prst="rect">
                <a:avLst/>
              </a:prstGeom>
            </p:spPr>
            <p:txBody>
              <a:bodyPr wrap="square">
                <a:spAutoFit/>
              </a:bodyPr>
              <a:lstStyle/>
              <a:p>
                <a:pPr marL="342900" lvl="0" indent="-3429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Consider a coaxial cable of inner radius ’a’ and outer radius ‘b’.</a:t>
                </a:r>
              </a:p>
              <a:p>
                <a:pPr marL="342900" lvl="0" indent="-3429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The two cylinders are charge at a rate of ‘</a:t>
                </a:r>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𝜌</m:t>
                    </m:r>
                    <m:r>
                      <a:rPr lang="en-US" sz="2400" i="1">
                        <a:solidFill>
                          <a:prstClr val="black"/>
                        </a:solidFill>
                        <a:latin typeface="Cambria Math" panose="02040503050406030204" pitchFamily="18" charset="0"/>
                        <a:ea typeface="Cambria Math" panose="02040503050406030204" pitchFamily="18" charset="0"/>
                      </a:rPr>
                      <m:t>𝑙</m:t>
                    </m:r>
                  </m:oMath>
                </a14:m>
                <a:r>
                  <a:rPr lang="en-US" sz="2400" dirty="0">
                    <a:solidFill>
                      <a:prstClr val="black"/>
                    </a:solidFill>
                    <a:latin typeface="Times New Roman" panose="02020603050405020304" pitchFamily="18" charset="0"/>
                    <a:cs typeface="Times New Roman" panose="02020603050405020304" pitchFamily="18" charset="0"/>
                  </a:rPr>
                  <a:t>’ (line charge density)</a:t>
                </a:r>
              </a:p>
              <a:p>
                <a:pPr marL="342900" lvl="0" indent="-342900"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The electric field intensity at any distance ‘r’ between ‘a’ and ‘b’</a:t>
                </a:r>
              </a:p>
            </p:txBody>
          </p:sp>
        </mc:Choice>
        <mc:Fallback xmlns="">
          <p:sp>
            <p:nvSpPr>
              <p:cNvPr id="2" name="Rectangle 1">
                <a:extLst>
                  <a:ext uri="{FF2B5EF4-FFF2-40B4-BE49-F238E27FC236}">
                    <a16:creationId xmlns:a16="http://schemas.microsoft.com/office/drawing/2014/main" id="{3E69920A-0643-458C-BD30-29B1220B8870}"/>
                  </a:ext>
                </a:extLst>
              </p:cNvPr>
              <p:cNvSpPr>
                <a:spLocks noRot="1" noChangeAspect="1" noMove="1" noResize="1" noEditPoints="1" noAdjustHandles="1" noChangeArrowheads="1" noChangeShapeType="1" noTextEdit="1"/>
              </p:cNvSpPr>
              <p:nvPr/>
            </p:nvSpPr>
            <p:spPr>
              <a:xfrm>
                <a:off x="231400" y="2546971"/>
                <a:ext cx="8563754" cy="1200329"/>
              </a:xfrm>
              <a:prstGeom prst="rect">
                <a:avLst/>
              </a:prstGeom>
              <a:blipFill>
                <a:blip r:embed="rId7"/>
                <a:stretch>
                  <a:fillRect l="-996" t="-4061" r="-356"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E5248B7-BF7C-4663-9B89-1B03306B0C9D}"/>
                  </a:ext>
                </a:extLst>
              </p:cNvPr>
              <p:cNvSpPr txBox="1"/>
              <p:nvPr/>
            </p:nvSpPr>
            <p:spPr>
              <a:xfrm>
                <a:off x="656477" y="3780761"/>
                <a:ext cx="5975290"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𝜑</m:t>
                      </m:r>
                      <m:r>
                        <a:rPr lang="en-US" i="1" smtClean="0">
                          <a:solidFill>
                            <a:srgbClr val="FF0000"/>
                          </a:solidFill>
                          <a:latin typeface="Cambria Math" panose="02040503050406030204" pitchFamily="18" charset="0"/>
                          <a:ea typeface="Cambria Math" panose="02040503050406030204" pitchFamily="18" charset="0"/>
                        </a:rPr>
                        <m:t>=</m:t>
                      </m:r>
                      <m:nary>
                        <m:naryPr>
                          <m:chr m:val="∮"/>
                          <m:limLoc m:val="undOvr"/>
                          <m:subHide m:val="on"/>
                          <m:supHide m:val="on"/>
                          <m:ctrlPr>
                            <a:rPr lang="en-US" i="1" smtClean="0">
                              <a:solidFill>
                                <a:srgbClr val="FF0000"/>
                              </a:solidFill>
                              <a:latin typeface="Cambria Math" panose="02040503050406030204" pitchFamily="18" charset="0"/>
                              <a:ea typeface="Cambria Math" panose="02040503050406030204" pitchFamily="18" charset="0"/>
                            </a:rPr>
                          </m:ctrlPr>
                        </m:naryPr>
                        <m:sub/>
                        <m:sup/>
                        <m:e>
                          <m:r>
                            <a:rPr lang="en-US" i="1" smtClean="0">
                              <a:solidFill>
                                <a:srgbClr val="FF0000"/>
                              </a:solidFill>
                              <a:latin typeface="Cambria Math" panose="02040503050406030204" pitchFamily="18" charset="0"/>
                              <a:ea typeface="Cambria Math" panose="02040503050406030204" pitchFamily="18" charset="0"/>
                            </a:rPr>
                            <m:t>𝐸𝑑𝐴</m:t>
                          </m:r>
                        </m:e>
                      </m:nary>
                      <m:r>
                        <a:rPr lang="en-US" i="1" smtClean="0">
                          <a:solidFill>
                            <a:srgbClr val="FF0000"/>
                          </a:solidFill>
                          <a:latin typeface="Cambria Math" panose="02040503050406030204" pitchFamily="18" charset="0"/>
                          <a:ea typeface="Cambria Math" panose="02040503050406030204" pitchFamily="18" charset="0"/>
                        </a:rPr>
                        <m:t>=</m:t>
                      </m:r>
                      <m:f>
                        <m:fPr>
                          <m:ctrlPr>
                            <a:rPr lang="en-US" i="1" smtClean="0">
                              <a:solidFill>
                                <a:srgbClr val="FF0000"/>
                              </a:solidFill>
                              <a:latin typeface="Cambria Math" panose="02040503050406030204" pitchFamily="18" charset="0"/>
                              <a:ea typeface="Cambria Math" panose="02040503050406030204" pitchFamily="18" charset="0"/>
                            </a:rPr>
                          </m:ctrlPr>
                        </m:fPr>
                        <m:num>
                          <m:r>
                            <a:rPr lang="en-US" i="1" smtClean="0">
                              <a:solidFill>
                                <a:srgbClr val="FF0000"/>
                              </a:solidFill>
                              <a:latin typeface="Cambria Math" panose="02040503050406030204" pitchFamily="18" charset="0"/>
                              <a:ea typeface="Cambria Math" panose="02040503050406030204" pitchFamily="18" charset="0"/>
                            </a:rPr>
                            <m:t>𝜌</m:t>
                          </m:r>
                        </m:num>
                        <m:den>
                          <m:sSub>
                            <m:sSubPr>
                              <m:ctrlPr>
                                <a:rPr lang="en-US" i="1" smtClean="0">
                                  <a:solidFill>
                                    <a:srgbClr val="FF0000"/>
                                  </a:solidFill>
                                  <a:latin typeface="Cambria Math" panose="02040503050406030204" pitchFamily="18" charset="0"/>
                                  <a:ea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𝜀</m:t>
                              </m:r>
                            </m:e>
                            <m:sub>
                              <m:r>
                                <a:rPr lang="en-US" i="1" smtClean="0">
                                  <a:solidFill>
                                    <a:srgbClr val="FF0000"/>
                                  </a:solidFill>
                                  <a:latin typeface="Cambria Math" panose="02040503050406030204" pitchFamily="18" charset="0"/>
                                  <a:ea typeface="Cambria Math" panose="02040503050406030204" pitchFamily="18" charset="0"/>
                                </a:rPr>
                                <m:t>0</m:t>
                              </m:r>
                            </m:sub>
                          </m:sSub>
                        </m:den>
                      </m:f>
                      <m:r>
                        <a:rPr lang="en-US" i="1" smtClean="0">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𝐸</m:t>
                      </m:r>
                      <m:r>
                        <a:rPr lang="en-US" i="1" smtClean="0">
                          <a:solidFill>
                            <a:prstClr val="black"/>
                          </a:solidFill>
                          <a:latin typeface="Cambria Math" panose="02040503050406030204" pitchFamily="18" charset="0"/>
                          <a:ea typeface="Cambria Math" panose="02040503050406030204" pitchFamily="18" charset="0"/>
                        </a:rPr>
                        <m:t>𝐴</m:t>
                      </m:r>
                      <m:r>
                        <a:rPr lang="en-US" i="1">
                          <a:solidFill>
                            <a:prstClr val="black"/>
                          </a:solidFill>
                          <a:latin typeface="Cambria Math" panose="02040503050406030204" pitchFamily="18" charset="0"/>
                          <a:ea typeface="Cambria Math" panose="02040503050406030204" pitchFamily="18" charset="0"/>
                        </a:rPr>
                        <m:t>=</m:t>
                      </m:r>
                      <m:f>
                        <m:fPr>
                          <m:ctrlPr>
                            <a:rPr lang="en-US" i="1">
                              <a:solidFill>
                                <a:prstClr val="black"/>
                              </a:solidFill>
                              <a:latin typeface="Cambria Math" panose="02040503050406030204" pitchFamily="18" charset="0"/>
                              <a:ea typeface="Cambria Math" panose="02040503050406030204" pitchFamily="18" charset="0"/>
                            </a:rPr>
                          </m:ctrlPr>
                        </m:fPr>
                        <m:num>
                          <m:r>
                            <a:rPr lang="en-US" i="1" smtClean="0">
                              <a:solidFill>
                                <a:prstClr val="black"/>
                              </a:solidFill>
                              <a:latin typeface="Cambria Math" panose="02040503050406030204" pitchFamily="18" charset="0"/>
                              <a:ea typeface="Cambria Math" panose="02040503050406030204" pitchFamily="18" charset="0"/>
                            </a:rPr>
                            <m:t>𝜌</m:t>
                          </m:r>
                        </m:num>
                        <m:den>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den>
                      </m:f>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𝐸</m:t>
                      </m:r>
                      <m:d>
                        <m:dPr>
                          <m:ctrlPr>
                            <a:rPr lang="en-US" i="1" smtClean="0">
                              <a:solidFill>
                                <a:prstClr val="black"/>
                              </a:solidFill>
                              <a:latin typeface="Cambria Math" panose="02040503050406030204" pitchFamily="18" charset="0"/>
                              <a:ea typeface="Cambria Math" panose="02040503050406030204" pitchFamily="18" charset="0"/>
                            </a:rPr>
                          </m:ctrlPr>
                        </m:dPr>
                        <m:e>
                          <m:r>
                            <a:rPr lang="en-US" i="1" smtClean="0">
                              <a:solidFill>
                                <a:prstClr val="black"/>
                              </a:solidFill>
                              <a:latin typeface="Cambria Math" panose="02040503050406030204" pitchFamily="18" charset="0"/>
                              <a:ea typeface="Cambria Math" panose="02040503050406030204" pitchFamily="18" charset="0"/>
                            </a:rPr>
                            <m:t>2</m:t>
                          </m:r>
                          <m:r>
                            <a:rPr lang="en-US" i="1" smtClean="0">
                              <a:solidFill>
                                <a:prstClr val="black"/>
                              </a:solidFill>
                              <a:latin typeface="Cambria Math" panose="02040503050406030204" pitchFamily="18" charset="0"/>
                              <a:ea typeface="Cambria Math" panose="02040503050406030204" pitchFamily="18" charset="0"/>
                            </a:rPr>
                            <m:t>𝜋</m:t>
                          </m:r>
                          <m:r>
                            <a:rPr lang="en-US" i="1" smtClean="0">
                              <a:solidFill>
                                <a:prstClr val="black"/>
                              </a:solidFill>
                              <a:latin typeface="Cambria Math" panose="02040503050406030204" pitchFamily="18" charset="0"/>
                              <a:ea typeface="Cambria Math" panose="02040503050406030204" pitchFamily="18" charset="0"/>
                            </a:rPr>
                            <m:t>𝑟𝐿</m:t>
                          </m:r>
                        </m:e>
                      </m:d>
                      <m:r>
                        <a:rPr lang="en-US" i="1">
                          <a:solidFill>
                            <a:prstClr val="black"/>
                          </a:solidFill>
                          <a:latin typeface="Cambria Math" panose="02040503050406030204" pitchFamily="18" charset="0"/>
                          <a:ea typeface="Cambria Math" panose="02040503050406030204" pitchFamily="18" charset="0"/>
                        </a:rPr>
                        <m:t>=</m:t>
                      </m:r>
                      <m:f>
                        <m:fPr>
                          <m:ctrlPr>
                            <a:rPr lang="en-US" i="1">
                              <a:solidFill>
                                <a:prstClr val="black"/>
                              </a:solidFill>
                              <a:latin typeface="Cambria Math" panose="02040503050406030204" pitchFamily="18" charset="0"/>
                              <a:ea typeface="Cambria Math" panose="02040503050406030204" pitchFamily="18" charset="0"/>
                            </a:rPr>
                          </m:ctrlPr>
                        </m:fPr>
                        <m:num>
                          <m:r>
                            <a:rPr lang="en-US" i="1" smtClean="0">
                              <a:solidFill>
                                <a:prstClr val="black"/>
                              </a:solidFill>
                              <a:latin typeface="Cambria Math" panose="02040503050406030204" pitchFamily="18" charset="0"/>
                              <a:ea typeface="Cambria Math" panose="02040503050406030204" pitchFamily="18" charset="0"/>
                            </a:rPr>
                            <m:t>𝜌</m:t>
                          </m:r>
                        </m:num>
                        <m:den>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den>
                      </m:f>
                      <m:r>
                        <a:rPr lang="en-US" i="1">
                          <a:solidFill>
                            <a:prstClr val="black"/>
                          </a:solidFill>
                          <a:latin typeface="Cambria Math" panose="02040503050406030204" pitchFamily="18" charset="0"/>
                          <a:ea typeface="Cambria Math" panose="02040503050406030204" pitchFamily="18" charset="0"/>
                        </a:rPr>
                        <m:t>→</m:t>
                      </m:r>
                      <m:r>
                        <a:rPr lang="en-US" i="1" smtClean="0">
                          <a:solidFill>
                            <a:schemeClr val="accent3">
                              <a:lumMod val="60000"/>
                              <a:lumOff val="40000"/>
                            </a:schemeClr>
                          </a:solidFill>
                          <a:latin typeface="Cambria Math" panose="02040503050406030204" pitchFamily="18" charset="0"/>
                          <a:ea typeface="Cambria Math" panose="02040503050406030204" pitchFamily="18" charset="0"/>
                        </a:rPr>
                        <m:t>𝐸</m:t>
                      </m:r>
                      <m:r>
                        <a:rPr lang="en-US" i="1" smtClean="0">
                          <a:solidFill>
                            <a:schemeClr val="accent3">
                              <a:lumMod val="60000"/>
                              <a:lumOff val="40000"/>
                            </a:schemeClr>
                          </a:solidFill>
                          <a:latin typeface="Cambria Math" panose="02040503050406030204" pitchFamily="18" charset="0"/>
                          <a:ea typeface="Cambria Math" panose="02040503050406030204" pitchFamily="18" charset="0"/>
                        </a:rPr>
                        <m:t>=</m:t>
                      </m:r>
                      <m:f>
                        <m:fPr>
                          <m:ctrlPr>
                            <a:rPr lang="en-US" i="1">
                              <a:solidFill>
                                <a:schemeClr val="accent3">
                                  <a:lumMod val="60000"/>
                                  <a:lumOff val="40000"/>
                                </a:schemeClr>
                              </a:solidFill>
                              <a:latin typeface="Cambria Math" panose="02040503050406030204" pitchFamily="18" charset="0"/>
                              <a:ea typeface="Cambria Math" panose="02040503050406030204" pitchFamily="18" charset="0"/>
                            </a:rPr>
                          </m:ctrlPr>
                        </m:fPr>
                        <m:num>
                          <m:r>
                            <a:rPr lang="en-US" i="1" smtClean="0">
                              <a:solidFill>
                                <a:schemeClr val="accent3">
                                  <a:lumMod val="60000"/>
                                  <a:lumOff val="40000"/>
                                </a:schemeClr>
                              </a:solidFill>
                              <a:latin typeface="Cambria Math" panose="02040503050406030204" pitchFamily="18" charset="0"/>
                              <a:ea typeface="Cambria Math" panose="02040503050406030204" pitchFamily="18" charset="0"/>
                            </a:rPr>
                            <m:t>𝜌</m:t>
                          </m:r>
                        </m:num>
                        <m:den>
                          <m:sSub>
                            <m:sSubPr>
                              <m:ctrlPr>
                                <a:rPr lang="en-US" i="1">
                                  <a:solidFill>
                                    <a:schemeClr val="accent3">
                                      <a:lumMod val="60000"/>
                                      <a:lumOff val="40000"/>
                                    </a:schemeClr>
                                  </a:solidFill>
                                  <a:latin typeface="Cambria Math" panose="02040503050406030204" pitchFamily="18" charset="0"/>
                                  <a:ea typeface="Cambria Math" panose="02040503050406030204" pitchFamily="18" charset="0"/>
                                </a:rPr>
                              </m:ctrlPr>
                            </m:sSubPr>
                            <m:e>
                              <m:r>
                                <a:rPr lang="en-US" i="1" smtClean="0">
                                  <a:solidFill>
                                    <a:schemeClr val="accent3">
                                      <a:lumMod val="60000"/>
                                      <a:lumOff val="40000"/>
                                    </a:schemeClr>
                                  </a:solidFill>
                                  <a:latin typeface="Cambria Math" panose="02040503050406030204" pitchFamily="18" charset="0"/>
                                  <a:ea typeface="Cambria Math" panose="02040503050406030204" pitchFamily="18" charset="0"/>
                                </a:rPr>
                                <m:t>2</m:t>
                              </m:r>
                              <m:r>
                                <a:rPr lang="en-US" i="1" smtClean="0">
                                  <a:solidFill>
                                    <a:schemeClr val="accent3">
                                      <a:lumMod val="60000"/>
                                      <a:lumOff val="40000"/>
                                    </a:schemeClr>
                                  </a:solidFill>
                                  <a:latin typeface="Cambria Math" panose="02040503050406030204" pitchFamily="18" charset="0"/>
                                  <a:ea typeface="Cambria Math" panose="02040503050406030204" pitchFamily="18" charset="0"/>
                                </a:rPr>
                                <m:t>𝜋</m:t>
                              </m:r>
                              <m:r>
                                <a:rPr lang="en-US" i="1" smtClean="0">
                                  <a:solidFill>
                                    <a:schemeClr val="accent3">
                                      <a:lumMod val="60000"/>
                                      <a:lumOff val="40000"/>
                                    </a:schemeClr>
                                  </a:solidFill>
                                  <a:latin typeface="Cambria Math" panose="02040503050406030204" pitchFamily="18" charset="0"/>
                                  <a:ea typeface="Cambria Math" panose="02040503050406030204" pitchFamily="18" charset="0"/>
                                </a:rPr>
                                <m:t>𝑟𝐿</m:t>
                              </m:r>
                              <m:r>
                                <a:rPr lang="en-US" i="1">
                                  <a:solidFill>
                                    <a:schemeClr val="accent3">
                                      <a:lumMod val="60000"/>
                                      <a:lumOff val="40000"/>
                                    </a:schemeClr>
                                  </a:solidFill>
                                  <a:latin typeface="Cambria Math" panose="02040503050406030204" pitchFamily="18" charset="0"/>
                                  <a:ea typeface="Cambria Math" panose="02040503050406030204" pitchFamily="18" charset="0"/>
                                </a:rPr>
                                <m:t>𝜀</m:t>
                              </m:r>
                            </m:e>
                            <m:sub>
                              <m:r>
                                <a:rPr lang="en-US" i="1">
                                  <a:solidFill>
                                    <a:schemeClr val="accent3">
                                      <a:lumMod val="60000"/>
                                      <a:lumOff val="40000"/>
                                    </a:schemeClr>
                                  </a:solidFill>
                                  <a:latin typeface="Cambria Math" panose="02040503050406030204" pitchFamily="18" charset="0"/>
                                  <a:ea typeface="Cambria Math" panose="02040503050406030204" pitchFamily="18" charset="0"/>
                                </a:rPr>
                                <m:t>0</m:t>
                              </m:r>
                            </m:sub>
                          </m:sSub>
                        </m:den>
                      </m:f>
                    </m:oMath>
                  </m:oMathPara>
                </a14:m>
                <a:endParaRPr lang="en-US" dirty="0">
                  <a:solidFill>
                    <a:prstClr val="black"/>
                  </a:solidFill>
                  <a:latin typeface="Gill Sans MT" panose="020B0502020104020203"/>
                </a:endParaRPr>
              </a:p>
            </p:txBody>
          </p:sp>
        </mc:Choice>
        <mc:Fallback xmlns="">
          <p:sp>
            <p:nvSpPr>
              <p:cNvPr id="27" name="TextBox 26">
                <a:extLst>
                  <a:ext uri="{FF2B5EF4-FFF2-40B4-BE49-F238E27FC236}">
                    <a16:creationId xmlns:a16="http://schemas.microsoft.com/office/drawing/2014/main" id="{BE5248B7-BF7C-4663-9B89-1B03306B0C9D}"/>
                  </a:ext>
                </a:extLst>
              </p:cNvPr>
              <p:cNvSpPr txBox="1">
                <a:spLocks noRot="1" noChangeAspect="1" noMove="1" noResize="1" noEditPoints="1" noAdjustHandles="1" noChangeArrowheads="1" noChangeShapeType="1" noTextEdit="1"/>
              </p:cNvSpPr>
              <p:nvPr/>
            </p:nvSpPr>
            <p:spPr>
              <a:xfrm>
                <a:off x="656477" y="3780761"/>
                <a:ext cx="5975290" cy="726546"/>
              </a:xfrm>
              <a:prstGeom prst="rect">
                <a:avLst/>
              </a:prstGeom>
              <a:blipFill>
                <a:blip r:embed="rId8"/>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0BA847EE-E02F-4568-99B9-A0EC1E3122CB}"/>
              </a:ext>
            </a:extLst>
          </p:cNvPr>
          <p:cNvSpPr/>
          <p:nvPr/>
        </p:nvSpPr>
        <p:spPr>
          <a:xfrm>
            <a:off x="398477" y="4643111"/>
            <a:ext cx="6182957" cy="461665"/>
          </a:xfrm>
          <a:prstGeom prst="rect">
            <a:avLst/>
          </a:prstGeom>
        </p:spPr>
        <p:txBody>
          <a:bodyPr wrap="square">
            <a:spAutoFit/>
          </a:bodyPr>
          <a:lstStyle/>
          <a:p>
            <a:pPr marL="342900" lvl="0" indent="-342900">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The potential difference between the cylinders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0429B2B-8C9D-4E6D-AD13-59EE0E7E0E2D}"/>
                  </a:ext>
                </a:extLst>
              </p:cNvPr>
              <p:cNvSpPr txBox="1"/>
              <p:nvPr/>
            </p:nvSpPr>
            <p:spPr>
              <a:xfrm>
                <a:off x="765794" y="5240580"/>
                <a:ext cx="5963684" cy="599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𝑉</m:t>
                      </m:r>
                      <m:r>
                        <a:rPr lang="en-US" i="1" smtClean="0">
                          <a:solidFill>
                            <a:prstClr val="black"/>
                          </a:solidFill>
                          <a:latin typeface="Cambria Math" panose="02040503050406030204" pitchFamily="18" charset="0"/>
                        </a:rPr>
                        <m:t>=−</m:t>
                      </m:r>
                      <m:nary>
                        <m:naryPr>
                          <m:ctrlPr>
                            <a:rPr lang="en-US" i="1" smtClean="0">
                              <a:solidFill>
                                <a:prstClr val="black"/>
                              </a:solidFill>
                              <a:latin typeface="Cambria Math" panose="02040503050406030204" pitchFamily="18" charset="0"/>
                            </a:rPr>
                          </m:ctrlPr>
                        </m:naryPr>
                        <m:sub>
                          <m:r>
                            <m:rPr>
                              <m:brk m:alnAt="23"/>
                            </m:rPr>
                            <a:rPr lang="en-US" i="1" smtClean="0">
                              <a:solidFill>
                                <a:prstClr val="black"/>
                              </a:solidFill>
                              <a:latin typeface="Cambria Math" panose="02040503050406030204" pitchFamily="18" charset="0"/>
                            </a:rPr>
                            <m:t>𝑏</m:t>
                          </m:r>
                        </m:sub>
                        <m:sup>
                          <m:r>
                            <a:rPr lang="en-US" i="1" smtClean="0">
                              <a:solidFill>
                                <a:prstClr val="black"/>
                              </a:solidFill>
                              <a:latin typeface="Cambria Math" panose="02040503050406030204" pitchFamily="18" charset="0"/>
                            </a:rPr>
                            <m:t>𝑎</m:t>
                          </m:r>
                        </m:sup>
                        <m:e>
                          <m:r>
                            <a:rPr lang="en-US" i="1" smtClean="0">
                              <a:solidFill>
                                <a:prstClr val="black"/>
                              </a:solidFill>
                              <a:latin typeface="Cambria Math" panose="02040503050406030204" pitchFamily="18" charset="0"/>
                            </a:rPr>
                            <m:t>𝐸𝑑𝑟</m:t>
                          </m:r>
                        </m:e>
                      </m:nary>
                      <m:r>
                        <a:rPr lang="en-US" i="1" smtClean="0">
                          <a:solidFill>
                            <a:prstClr val="black"/>
                          </a:solidFill>
                          <a:latin typeface="Cambria Math" panose="02040503050406030204" pitchFamily="18" charset="0"/>
                        </a:rPr>
                        <m:t>    </m:t>
                      </m:r>
                      <m:r>
                        <a:rPr lang="en-US" i="1" smtClean="0">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rPr>
                        <m:t>𝑉</m:t>
                      </m:r>
                      <m:r>
                        <a:rPr lang="en-US" i="1">
                          <a:solidFill>
                            <a:prstClr val="black"/>
                          </a:solidFill>
                          <a:latin typeface="Cambria Math" panose="02040503050406030204" pitchFamily="18" charset="0"/>
                        </a:rPr>
                        <m:t>=−</m:t>
                      </m:r>
                      <m:nary>
                        <m:naryPr>
                          <m:ctrlPr>
                            <a:rPr lang="en-US" i="1">
                              <a:solidFill>
                                <a:prstClr val="black"/>
                              </a:solidFill>
                              <a:latin typeface="Cambria Math" panose="02040503050406030204" pitchFamily="18" charset="0"/>
                            </a:rPr>
                          </m:ctrlPr>
                        </m:naryPr>
                        <m:sub>
                          <m:r>
                            <a:rPr lang="en-US" i="1" smtClean="0">
                              <a:solidFill>
                                <a:prstClr val="black"/>
                              </a:solidFill>
                              <a:latin typeface="Cambria Math" panose="02040503050406030204" pitchFamily="18" charset="0"/>
                            </a:rPr>
                            <m:t>𝑏</m:t>
                          </m:r>
                        </m:sub>
                        <m:sup>
                          <m:r>
                            <a:rPr lang="en-US" i="1" smtClean="0">
                              <a:solidFill>
                                <a:prstClr val="black"/>
                              </a:solidFill>
                              <a:latin typeface="Cambria Math" panose="02040503050406030204" pitchFamily="18" charset="0"/>
                            </a:rPr>
                            <m:t>𝑎</m:t>
                          </m:r>
                        </m:sup>
                        <m:e>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1</m:t>
                              </m:r>
                            </m:num>
                            <m:den>
                              <m:r>
                                <a:rPr lang="en-US"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ea typeface="Cambria Math" panose="02040503050406030204" pitchFamily="18" charset="0"/>
                                </a:rPr>
                                <m:t>𝜋</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r>
                                <a:rPr lang="en-US" i="1" smtClean="0">
                                  <a:solidFill>
                                    <a:prstClr val="black"/>
                                  </a:solidFill>
                                  <a:latin typeface="Cambria Math" panose="02040503050406030204" pitchFamily="18" charset="0"/>
                                  <a:ea typeface="Cambria Math" panose="02040503050406030204" pitchFamily="18" charset="0"/>
                                </a:rPr>
                                <m:t>𝐿</m:t>
                              </m:r>
                            </m:den>
                          </m:f>
                          <m:f>
                            <m:fPr>
                              <m:ctrlPr>
                                <a:rPr lang="en-US" i="1">
                                  <a:solidFill>
                                    <a:prstClr val="black"/>
                                  </a:solidFill>
                                  <a:latin typeface="Cambria Math" panose="02040503050406030204" pitchFamily="18" charset="0"/>
                                </a:rPr>
                              </m:ctrlPr>
                            </m:fPr>
                            <m:num>
                              <m:r>
                                <a:rPr lang="en-US" i="1" smtClean="0">
                                  <a:solidFill>
                                    <a:srgbClr val="FF0000"/>
                                  </a:solidFill>
                                  <a:latin typeface="Cambria Math" panose="02040503050406030204" pitchFamily="18" charset="0"/>
                                  <a:ea typeface="Cambria Math" panose="02040503050406030204" pitchFamily="18" charset="0"/>
                                </a:rPr>
                                <m:t>𝜌</m:t>
                              </m:r>
                              <m:r>
                                <a:rPr lang="en-US" i="1" smtClean="0">
                                  <a:solidFill>
                                    <a:srgbClr val="FF0000"/>
                                  </a:solidFill>
                                  <a:latin typeface="Cambria Math" panose="02040503050406030204" pitchFamily="18" charset="0"/>
                                  <a:ea typeface="Cambria Math" panose="02040503050406030204" pitchFamily="18" charset="0"/>
                                </a:rPr>
                                <m:t>𝐿</m:t>
                              </m:r>
                            </m:num>
                            <m:den>
                              <m:r>
                                <a:rPr lang="en-US" i="1">
                                  <a:solidFill>
                                    <a:prstClr val="black"/>
                                  </a:solidFill>
                                  <a:latin typeface="Cambria Math" panose="02040503050406030204" pitchFamily="18" charset="0"/>
                                </a:rPr>
                                <m:t>𝑟</m:t>
                              </m:r>
                            </m:den>
                          </m:f>
                          <m:r>
                            <a:rPr lang="en-US" i="1" smtClean="0">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𝑑𝑟</m:t>
                          </m:r>
                          <m:r>
                            <a:rPr lang="en-US"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𝜌</m:t>
                              </m:r>
                            </m:num>
                            <m:den>
                              <m:r>
                                <a:rPr lang="en-US"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ea typeface="Cambria Math" panose="02040503050406030204" pitchFamily="18" charset="0"/>
                                </a:rPr>
                                <m:t>𝜋</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den>
                          </m:f>
                          <m:nary>
                            <m:naryPr>
                              <m:ctrlPr>
                                <a:rPr lang="en-US" i="1">
                                  <a:solidFill>
                                    <a:prstClr val="black"/>
                                  </a:solidFill>
                                  <a:latin typeface="Cambria Math" panose="02040503050406030204" pitchFamily="18" charset="0"/>
                                </a:rPr>
                              </m:ctrlPr>
                            </m:naryPr>
                            <m:sub>
                              <m:r>
                                <a:rPr lang="en-US" i="1" smtClean="0">
                                  <a:solidFill>
                                    <a:prstClr val="black"/>
                                  </a:solidFill>
                                  <a:latin typeface="Cambria Math" panose="02040503050406030204" pitchFamily="18" charset="0"/>
                                </a:rPr>
                                <m:t>𝑏</m:t>
                              </m:r>
                            </m:sub>
                            <m:sup>
                              <m:r>
                                <a:rPr lang="en-US" i="1" smtClean="0">
                                  <a:solidFill>
                                    <a:prstClr val="black"/>
                                  </a:solidFill>
                                  <a:latin typeface="Cambria Math" panose="02040503050406030204" pitchFamily="18" charset="0"/>
                                </a:rPr>
                                <m:t>𝑎</m:t>
                              </m:r>
                            </m:sup>
                            <m:e>
                              <m:f>
                                <m:fPr>
                                  <m:ctrlPr>
                                    <a:rPr lang="en-US" i="1">
                                      <a:solidFill>
                                        <a:prstClr val="black"/>
                                      </a:solidFill>
                                      <a:latin typeface="Cambria Math" panose="02040503050406030204" pitchFamily="18" charset="0"/>
                                    </a:rPr>
                                  </m:ctrlPr>
                                </m:fPr>
                                <m:num>
                                  <m:r>
                                    <a:rPr lang="en-US" i="1" smtClean="0">
                                      <a:solidFill>
                                        <a:prstClr val="black"/>
                                      </a:solidFill>
                                      <a:latin typeface="Cambria Math" panose="02040503050406030204" pitchFamily="18" charset="0"/>
                                    </a:rPr>
                                    <m:t>1</m:t>
                                  </m:r>
                                </m:num>
                                <m:den>
                                  <m:r>
                                    <a:rPr lang="en-US" i="1">
                                      <a:solidFill>
                                        <a:prstClr val="black"/>
                                      </a:solidFill>
                                      <a:latin typeface="Cambria Math" panose="02040503050406030204" pitchFamily="18" charset="0"/>
                                    </a:rPr>
                                    <m:t>𝑟</m:t>
                                  </m:r>
                                </m:den>
                              </m:f>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𝑑𝑟</m:t>
                              </m:r>
                            </m:e>
                          </m:nary>
                        </m:e>
                      </m:nary>
                    </m:oMath>
                  </m:oMathPara>
                </a14:m>
                <a:endParaRPr lang="en-US" dirty="0">
                  <a:solidFill>
                    <a:prstClr val="black"/>
                  </a:solidFill>
                  <a:latin typeface="Gill Sans MT" panose="020B0502020104020203"/>
                </a:endParaRPr>
              </a:p>
            </p:txBody>
          </p:sp>
        </mc:Choice>
        <mc:Fallback xmlns="">
          <p:sp>
            <p:nvSpPr>
              <p:cNvPr id="28" name="TextBox 27">
                <a:extLst>
                  <a:ext uri="{FF2B5EF4-FFF2-40B4-BE49-F238E27FC236}">
                    <a16:creationId xmlns:a16="http://schemas.microsoft.com/office/drawing/2014/main" id="{20429B2B-8C9D-4E6D-AD13-59EE0E7E0E2D}"/>
                  </a:ext>
                </a:extLst>
              </p:cNvPr>
              <p:cNvSpPr txBox="1">
                <a:spLocks noRot="1" noChangeAspect="1" noMove="1" noResize="1" noEditPoints="1" noAdjustHandles="1" noChangeArrowheads="1" noChangeShapeType="1" noTextEdit="1"/>
              </p:cNvSpPr>
              <p:nvPr/>
            </p:nvSpPr>
            <p:spPr>
              <a:xfrm>
                <a:off x="765794" y="5240580"/>
                <a:ext cx="5963684" cy="59997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A348D31F-43FD-4E23-BC31-C8D7853B06B3}"/>
                  </a:ext>
                </a:extLst>
              </p:cNvPr>
              <p:cNvSpPr/>
              <p:nvPr/>
            </p:nvSpPr>
            <p:spPr>
              <a:xfrm>
                <a:off x="41609" y="6034425"/>
                <a:ext cx="2857814" cy="6137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𝑉</m:t>
                      </m:r>
                      <m:r>
                        <a:rPr lang="en-US" i="1" smtClean="0">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𝜌</m:t>
                          </m:r>
                        </m:num>
                        <m:den>
                          <m:r>
                            <a:rPr lang="en-US" i="1" smtClean="0">
                              <a:solidFill>
                                <a:prstClr val="black"/>
                              </a:solidFill>
                              <a:latin typeface="Cambria Math" panose="02040503050406030204" pitchFamily="18" charset="0"/>
                              <a:ea typeface="Cambria Math" panose="02040503050406030204" pitchFamily="18" charset="0"/>
                            </a:rPr>
                            <m:t>2</m:t>
                          </m:r>
                          <m:r>
                            <a:rPr lang="en-US" i="1">
                              <a:solidFill>
                                <a:prstClr val="black"/>
                              </a:solidFill>
                              <a:latin typeface="Cambria Math" panose="02040503050406030204" pitchFamily="18" charset="0"/>
                              <a:ea typeface="Cambria Math" panose="02040503050406030204" pitchFamily="18" charset="0"/>
                            </a:rPr>
                            <m:t>𝜋</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den>
                      </m:f>
                      <m:r>
                        <a:rPr lang="en-US" i="1" smtClean="0">
                          <a:solidFill>
                            <a:prstClr val="black"/>
                          </a:solidFill>
                          <a:latin typeface="Cambria Math" panose="02040503050406030204" pitchFamily="18" charset="0"/>
                          <a:ea typeface="Cambria Math" panose="02040503050406030204" pitchFamily="18" charset="0"/>
                        </a:rPr>
                        <m:t> </m:t>
                      </m:r>
                      <m:d>
                        <m:dPr>
                          <m:begChr m:val="["/>
                          <m:endChr m:val="]"/>
                          <m:ctrlPr>
                            <a:rPr lang="en-US" i="1" smtClean="0">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𝑙𝑛</m:t>
                          </m:r>
                          <m:d>
                            <m:dPr>
                              <m:begChr m:val="|"/>
                              <m:endChr m:val="|"/>
                              <m:ctrlPr>
                                <a:rPr lang="en-US" i="1">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𝑟</m:t>
                              </m:r>
                            </m:e>
                          </m:d>
                          <m:f>
                            <m:fPr>
                              <m:type m:val="noBar"/>
                              <m:ctrlPr>
                                <a:rPr lang="en-US" i="1">
                                  <a:solidFill>
                                    <a:prstClr val="black"/>
                                  </a:solidFill>
                                  <a:latin typeface="Cambria Math" panose="02040503050406030204" pitchFamily="18" charset="0"/>
                                  <a:ea typeface="Cambria Math" panose="02040503050406030204" pitchFamily="18" charset="0"/>
                                </a:rPr>
                              </m:ctrlPr>
                            </m:fPr>
                            <m:num>
                              <m:r>
                                <a:rPr lang="en-US" i="1" smtClean="0">
                                  <a:solidFill>
                                    <a:prstClr val="black"/>
                                  </a:solidFill>
                                  <a:latin typeface="Cambria Math" panose="02040503050406030204" pitchFamily="18" charset="0"/>
                                  <a:ea typeface="Cambria Math" panose="02040503050406030204" pitchFamily="18" charset="0"/>
                                </a:rPr>
                                <m:t>𝑎</m:t>
                              </m:r>
                            </m:num>
                            <m:den>
                              <m:r>
                                <a:rPr lang="en-US" i="1" smtClean="0">
                                  <a:solidFill>
                                    <a:prstClr val="black"/>
                                  </a:solidFill>
                                  <a:latin typeface="Cambria Math" panose="02040503050406030204" pitchFamily="18" charset="0"/>
                                  <a:ea typeface="Cambria Math" panose="02040503050406030204" pitchFamily="18" charset="0"/>
                                </a:rPr>
                                <m:t>𝑏</m:t>
                              </m:r>
                            </m:den>
                          </m:f>
                        </m:e>
                      </m:d>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latin typeface="Gill Sans MT" panose="020B0502020104020203"/>
                </a:endParaRPr>
              </a:p>
            </p:txBody>
          </p:sp>
        </mc:Choice>
        <mc:Fallback xmlns="">
          <p:sp>
            <p:nvSpPr>
              <p:cNvPr id="29" name="Rectangle 28">
                <a:extLst>
                  <a:ext uri="{FF2B5EF4-FFF2-40B4-BE49-F238E27FC236}">
                    <a16:creationId xmlns:a16="http://schemas.microsoft.com/office/drawing/2014/main" id="{A348D31F-43FD-4E23-BC31-C8D7853B06B3}"/>
                  </a:ext>
                </a:extLst>
              </p:cNvPr>
              <p:cNvSpPr>
                <a:spLocks noRot="1" noChangeAspect="1" noMove="1" noResize="1" noEditPoints="1" noAdjustHandles="1" noChangeArrowheads="1" noChangeShapeType="1" noTextEdit="1"/>
              </p:cNvSpPr>
              <p:nvPr/>
            </p:nvSpPr>
            <p:spPr>
              <a:xfrm>
                <a:off x="41609" y="6034425"/>
                <a:ext cx="2857814" cy="61375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5D081F9B-7014-4024-8F28-5D1AC431A4F7}"/>
                  </a:ext>
                </a:extLst>
              </p:cNvPr>
              <p:cNvSpPr/>
              <p:nvPr/>
            </p:nvSpPr>
            <p:spPr>
              <a:xfrm>
                <a:off x="2746656" y="6041273"/>
                <a:ext cx="3359037" cy="6136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𝑉</m:t>
                      </m:r>
                      <m:r>
                        <a:rPr lang="en-US" i="1" smtClean="0">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𝜌</m:t>
                          </m:r>
                        </m:num>
                        <m:den>
                          <m:r>
                            <a:rPr lang="en-US" i="1" smtClean="0">
                              <a:solidFill>
                                <a:prstClr val="black"/>
                              </a:solidFill>
                              <a:latin typeface="Cambria Math" panose="02040503050406030204" pitchFamily="18" charset="0"/>
                              <a:ea typeface="Cambria Math" panose="02040503050406030204" pitchFamily="18" charset="0"/>
                            </a:rPr>
                            <m:t>2</m:t>
                          </m:r>
                          <m:r>
                            <a:rPr lang="en-US" i="1">
                              <a:solidFill>
                                <a:prstClr val="black"/>
                              </a:solidFill>
                              <a:latin typeface="Cambria Math" panose="02040503050406030204" pitchFamily="18" charset="0"/>
                              <a:ea typeface="Cambria Math" panose="02040503050406030204" pitchFamily="18" charset="0"/>
                            </a:rPr>
                            <m:t>𝜋</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den>
                      </m:f>
                      <m:r>
                        <a:rPr lang="en-US" i="1" smtClean="0">
                          <a:solidFill>
                            <a:prstClr val="black"/>
                          </a:solidFill>
                          <a:latin typeface="Cambria Math" panose="02040503050406030204" pitchFamily="18" charset="0"/>
                          <a:ea typeface="Cambria Math" panose="02040503050406030204" pitchFamily="18" charset="0"/>
                        </a:rPr>
                        <m:t> </m:t>
                      </m:r>
                      <m:d>
                        <m:dPr>
                          <m:begChr m:val="["/>
                          <m:endChr m:val="]"/>
                          <m:ctrlPr>
                            <a:rPr lang="en-US" i="1" smtClean="0">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𝑙𝑛</m:t>
                          </m:r>
                          <m:d>
                            <m:dPr>
                              <m:ctrlPr>
                                <a:rPr lang="en-US" i="1" smtClean="0">
                                  <a:solidFill>
                                    <a:prstClr val="black"/>
                                  </a:solidFill>
                                  <a:latin typeface="Cambria Math" panose="02040503050406030204" pitchFamily="18" charset="0"/>
                                  <a:ea typeface="Cambria Math" panose="02040503050406030204" pitchFamily="18" charset="0"/>
                                </a:rPr>
                              </m:ctrlPr>
                            </m:dPr>
                            <m:e>
                              <m:r>
                                <a:rPr lang="en-US" i="1" smtClean="0">
                                  <a:solidFill>
                                    <a:prstClr val="black"/>
                                  </a:solidFill>
                                  <a:latin typeface="Cambria Math" panose="02040503050406030204" pitchFamily="18" charset="0"/>
                                  <a:ea typeface="Cambria Math" panose="02040503050406030204" pitchFamily="18" charset="0"/>
                                </a:rPr>
                                <m:t>𝑎</m:t>
                              </m:r>
                            </m:e>
                          </m:d>
                          <m:r>
                            <a:rPr lang="en-US" i="1" smtClean="0">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𝑙𝑛</m:t>
                          </m:r>
                          <m:d>
                            <m:dPr>
                              <m:ctrlPr>
                                <a:rPr lang="en-US" i="1">
                                  <a:solidFill>
                                    <a:prstClr val="black"/>
                                  </a:solidFill>
                                  <a:latin typeface="Cambria Math" panose="02040503050406030204" pitchFamily="18" charset="0"/>
                                  <a:ea typeface="Cambria Math" panose="02040503050406030204" pitchFamily="18" charset="0"/>
                                </a:rPr>
                              </m:ctrlPr>
                            </m:dPr>
                            <m:e>
                              <m:r>
                                <a:rPr lang="en-US" i="1" smtClean="0">
                                  <a:solidFill>
                                    <a:prstClr val="black"/>
                                  </a:solidFill>
                                  <a:latin typeface="Cambria Math" panose="02040503050406030204" pitchFamily="18" charset="0"/>
                                  <a:ea typeface="Cambria Math" panose="02040503050406030204" pitchFamily="18" charset="0"/>
                                </a:rPr>
                                <m:t>𝑏</m:t>
                              </m:r>
                            </m:e>
                          </m:d>
                        </m:e>
                      </m:d>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latin typeface="Gill Sans MT" panose="020B0502020104020203"/>
                </a:endParaRPr>
              </a:p>
            </p:txBody>
          </p:sp>
        </mc:Choice>
        <mc:Fallback xmlns="">
          <p:sp>
            <p:nvSpPr>
              <p:cNvPr id="30" name="Rectangle 29">
                <a:extLst>
                  <a:ext uri="{FF2B5EF4-FFF2-40B4-BE49-F238E27FC236}">
                    <a16:creationId xmlns:a16="http://schemas.microsoft.com/office/drawing/2014/main" id="{5D081F9B-7014-4024-8F28-5D1AC431A4F7}"/>
                  </a:ext>
                </a:extLst>
              </p:cNvPr>
              <p:cNvSpPr>
                <a:spLocks noRot="1" noChangeAspect="1" noMove="1" noResize="1" noEditPoints="1" noAdjustHandles="1" noChangeArrowheads="1" noChangeShapeType="1" noTextEdit="1"/>
              </p:cNvSpPr>
              <p:nvPr/>
            </p:nvSpPr>
            <p:spPr>
              <a:xfrm>
                <a:off x="2746656" y="6041273"/>
                <a:ext cx="3359037" cy="61369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F65616F-E3FE-40B7-8AA3-8D898888292E}"/>
                  </a:ext>
                </a:extLst>
              </p:cNvPr>
              <p:cNvSpPr/>
              <p:nvPr/>
            </p:nvSpPr>
            <p:spPr>
              <a:xfrm>
                <a:off x="6087689" y="6013932"/>
                <a:ext cx="3055120" cy="6136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𝑉</m:t>
                      </m:r>
                      <m:r>
                        <a:rPr lang="en-US" i="1" smtClean="0">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𝜌</m:t>
                          </m:r>
                        </m:num>
                        <m:den>
                          <m:r>
                            <a:rPr lang="en-US" i="1" smtClean="0">
                              <a:solidFill>
                                <a:prstClr val="black"/>
                              </a:solidFill>
                              <a:latin typeface="Cambria Math" panose="02040503050406030204" pitchFamily="18" charset="0"/>
                              <a:ea typeface="Cambria Math" panose="02040503050406030204" pitchFamily="18" charset="0"/>
                            </a:rPr>
                            <m:t>2</m:t>
                          </m:r>
                          <m:r>
                            <a:rPr lang="en-US" i="1">
                              <a:solidFill>
                                <a:prstClr val="black"/>
                              </a:solidFill>
                              <a:latin typeface="Cambria Math" panose="02040503050406030204" pitchFamily="18" charset="0"/>
                              <a:ea typeface="Cambria Math" panose="02040503050406030204" pitchFamily="18" charset="0"/>
                            </a:rPr>
                            <m:t>𝜋</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den>
                      </m:f>
                      <m:r>
                        <a:rPr lang="en-US" i="1" smtClean="0">
                          <a:solidFill>
                            <a:prstClr val="black"/>
                          </a:solidFill>
                          <a:latin typeface="Cambria Math" panose="02040503050406030204" pitchFamily="18" charset="0"/>
                          <a:ea typeface="Cambria Math" panose="02040503050406030204" pitchFamily="18" charset="0"/>
                        </a:rPr>
                        <m:t> </m:t>
                      </m:r>
                      <m:d>
                        <m:dPr>
                          <m:begChr m:val="["/>
                          <m:endChr m:val="]"/>
                          <m:ctrlPr>
                            <a:rPr lang="en-US" i="1" smtClean="0">
                              <a:solidFill>
                                <a:prstClr val="black"/>
                              </a:solidFill>
                              <a:latin typeface="Cambria Math" panose="02040503050406030204" pitchFamily="18" charset="0"/>
                              <a:ea typeface="Cambria Math" panose="02040503050406030204" pitchFamily="18" charset="0"/>
                            </a:rPr>
                          </m:ctrlPr>
                        </m:dPr>
                        <m:e>
                          <m:r>
                            <a:rPr lang="en-US" i="1" smtClean="0">
                              <a:solidFill>
                                <a:srgbClr val="FF0000"/>
                              </a:solidFill>
                              <a:latin typeface="Cambria Math" panose="02040503050406030204" pitchFamily="18" charset="0"/>
                              <a:ea typeface="Cambria Math" panose="02040503050406030204" pitchFamily="18" charset="0"/>
                            </a:rPr>
                            <m:t>𝑙𝑛</m:t>
                          </m:r>
                          <m:d>
                            <m:dPr>
                              <m:ctrlPr>
                                <a:rPr lang="en-US" i="1" smtClean="0">
                                  <a:solidFill>
                                    <a:srgbClr val="FF0000"/>
                                  </a:solidFill>
                                  <a:latin typeface="Cambria Math" panose="02040503050406030204" pitchFamily="18" charset="0"/>
                                  <a:ea typeface="Cambria Math" panose="02040503050406030204" pitchFamily="18" charset="0"/>
                                </a:rPr>
                              </m:ctrlPr>
                            </m:dPr>
                            <m:e>
                              <m:r>
                                <a:rPr lang="en-US" i="1" smtClean="0">
                                  <a:solidFill>
                                    <a:srgbClr val="FF0000"/>
                                  </a:solidFill>
                                  <a:latin typeface="Cambria Math" panose="02040503050406030204" pitchFamily="18" charset="0"/>
                                  <a:ea typeface="Cambria Math" panose="02040503050406030204" pitchFamily="18" charset="0"/>
                                </a:rPr>
                                <m:t>𝑏</m:t>
                              </m:r>
                            </m:e>
                          </m:d>
                          <m:r>
                            <a:rPr lang="en-US" i="1" smtClean="0">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𝑙𝑛</m:t>
                          </m:r>
                          <m:d>
                            <m:dPr>
                              <m:ctrlPr>
                                <a:rPr lang="en-US" i="1">
                                  <a:solidFill>
                                    <a:srgbClr val="FF0000"/>
                                  </a:solidFill>
                                  <a:latin typeface="Cambria Math" panose="02040503050406030204" pitchFamily="18" charset="0"/>
                                  <a:ea typeface="Cambria Math" panose="02040503050406030204" pitchFamily="18" charset="0"/>
                                </a:rPr>
                              </m:ctrlPr>
                            </m:dPr>
                            <m:e>
                              <m:r>
                                <a:rPr lang="en-US" i="1" smtClean="0">
                                  <a:solidFill>
                                    <a:srgbClr val="FF0000"/>
                                  </a:solidFill>
                                  <a:latin typeface="Cambria Math" panose="02040503050406030204" pitchFamily="18" charset="0"/>
                                  <a:ea typeface="Cambria Math" panose="02040503050406030204" pitchFamily="18" charset="0"/>
                                </a:rPr>
                                <m:t>𝑎</m:t>
                              </m:r>
                            </m:e>
                          </m:d>
                        </m:e>
                      </m:d>
                    </m:oMath>
                  </m:oMathPara>
                </a14:m>
                <a:endParaRPr lang="en-US" dirty="0">
                  <a:solidFill>
                    <a:prstClr val="black"/>
                  </a:solidFill>
                  <a:latin typeface="Gill Sans MT" panose="020B0502020104020203"/>
                </a:endParaRPr>
              </a:p>
            </p:txBody>
          </p:sp>
        </mc:Choice>
        <mc:Fallback xmlns="">
          <p:sp>
            <p:nvSpPr>
              <p:cNvPr id="31" name="Rectangle 30">
                <a:extLst>
                  <a:ext uri="{FF2B5EF4-FFF2-40B4-BE49-F238E27FC236}">
                    <a16:creationId xmlns:a16="http://schemas.microsoft.com/office/drawing/2014/main" id="{3F65616F-E3FE-40B7-8AA3-8D898888292E}"/>
                  </a:ext>
                </a:extLst>
              </p:cNvPr>
              <p:cNvSpPr>
                <a:spLocks noRot="1" noChangeAspect="1" noMove="1" noResize="1" noEditPoints="1" noAdjustHandles="1" noChangeArrowheads="1" noChangeShapeType="1" noTextEdit="1"/>
              </p:cNvSpPr>
              <p:nvPr/>
            </p:nvSpPr>
            <p:spPr>
              <a:xfrm>
                <a:off x="6087689" y="6013932"/>
                <a:ext cx="3055120" cy="613694"/>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043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 ANSWERS</a:t>
            </a: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A348D31F-43FD-4E23-BC31-C8D7853B06B3}"/>
                  </a:ext>
                </a:extLst>
              </p:cNvPr>
              <p:cNvSpPr/>
              <p:nvPr/>
            </p:nvSpPr>
            <p:spPr>
              <a:xfrm>
                <a:off x="41609" y="774528"/>
                <a:ext cx="2857814" cy="6137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𝑉</m:t>
                      </m:r>
                      <m:r>
                        <a:rPr lang="en-US" i="1" smtClean="0">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𝜌</m:t>
                          </m:r>
                        </m:num>
                        <m:den>
                          <m:r>
                            <a:rPr lang="en-US" i="1" smtClean="0">
                              <a:solidFill>
                                <a:prstClr val="black"/>
                              </a:solidFill>
                              <a:latin typeface="Cambria Math" panose="02040503050406030204" pitchFamily="18" charset="0"/>
                              <a:ea typeface="Cambria Math" panose="02040503050406030204" pitchFamily="18" charset="0"/>
                            </a:rPr>
                            <m:t>2</m:t>
                          </m:r>
                          <m:r>
                            <a:rPr lang="en-US" i="1">
                              <a:solidFill>
                                <a:prstClr val="black"/>
                              </a:solidFill>
                              <a:latin typeface="Cambria Math" panose="02040503050406030204" pitchFamily="18" charset="0"/>
                              <a:ea typeface="Cambria Math" panose="02040503050406030204" pitchFamily="18" charset="0"/>
                            </a:rPr>
                            <m:t>𝜋</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den>
                      </m:f>
                      <m:r>
                        <a:rPr lang="en-US" i="1" smtClean="0">
                          <a:solidFill>
                            <a:prstClr val="black"/>
                          </a:solidFill>
                          <a:latin typeface="Cambria Math" panose="02040503050406030204" pitchFamily="18" charset="0"/>
                          <a:ea typeface="Cambria Math" panose="02040503050406030204" pitchFamily="18" charset="0"/>
                        </a:rPr>
                        <m:t> </m:t>
                      </m:r>
                      <m:d>
                        <m:dPr>
                          <m:begChr m:val="["/>
                          <m:endChr m:val="]"/>
                          <m:ctrlPr>
                            <a:rPr lang="en-US" i="1" smtClean="0">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𝑙𝑛</m:t>
                          </m:r>
                          <m:d>
                            <m:dPr>
                              <m:begChr m:val="|"/>
                              <m:endChr m:val="|"/>
                              <m:ctrlPr>
                                <a:rPr lang="en-US" i="1">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𝑟</m:t>
                              </m:r>
                            </m:e>
                          </m:d>
                          <m:f>
                            <m:fPr>
                              <m:type m:val="noBar"/>
                              <m:ctrlPr>
                                <a:rPr lang="en-US" i="1">
                                  <a:solidFill>
                                    <a:prstClr val="black"/>
                                  </a:solidFill>
                                  <a:latin typeface="Cambria Math" panose="02040503050406030204" pitchFamily="18" charset="0"/>
                                  <a:ea typeface="Cambria Math" panose="02040503050406030204" pitchFamily="18" charset="0"/>
                                </a:rPr>
                              </m:ctrlPr>
                            </m:fPr>
                            <m:num>
                              <m:r>
                                <a:rPr lang="en-US" i="1" smtClean="0">
                                  <a:solidFill>
                                    <a:prstClr val="black"/>
                                  </a:solidFill>
                                  <a:latin typeface="Cambria Math" panose="02040503050406030204" pitchFamily="18" charset="0"/>
                                  <a:ea typeface="Cambria Math" panose="02040503050406030204" pitchFamily="18" charset="0"/>
                                </a:rPr>
                                <m:t>𝑎</m:t>
                              </m:r>
                            </m:num>
                            <m:den>
                              <m:r>
                                <a:rPr lang="en-US" i="1" smtClean="0">
                                  <a:solidFill>
                                    <a:prstClr val="black"/>
                                  </a:solidFill>
                                  <a:latin typeface="Cambria Math" panose="02040503050406030204" pitchFamily="18" charset="0"/>
                                  <a:ea typeface="Cambria Math" panose="02040503050406030204" pitchFamily="18" charset="0"/>
                                </a:rPr>
                                <m:t>𝑏</m:t>
                              </m:r>
                            </m:den>
                          </m:f>
                        </m:e>
                      </m:d>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latin typeface="Gill Sans MT" panose="020B0502020104020203"/>
                </a:endParaRPr>
              </a:p>
            </p:txBody>
          </p:sp>
        </mc:Choice>
        <mc:Fallback xmlns="">
          <p:sp>
            <p:nvSpPr>
              <p:cNvPr id="29" name="Rectangle 28">
                <a:extLst>
                  <a:ext uri="{FF2B5EF4-FFF2-40B4-BE49-F238E27FC236}">
                    <a16:creationId xmlns:a16="http://schemas.microsoft.com/office/drawing/2014/main" id="{A348D31F-43FD-4E23-BC31-C8D7853B06B3}"/>
                  </a:ext>
                </a:extLst>
              </p:cNvPr>
              <p:cNvSpPr>
                <a:spLocks noRot="1" noChangeAspect="1" noMove="1" noResize="1" noEditPoints="1" noAdjustHandles="1" noChangeArrowheads="1" noChangeShapeType="1" noTextEdit="1"/>
              </p:cNvSpPr>
              <p:nvPr/>
            </p:nvSpPr>
            <p:spPr>
              <a:xfrm>
                <a:off x="41609" y="774528"/>
                <a:ext cx="2857814" cy="6137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5D081F9B-7014-4024-8F28-5D1AC431A4F7}"/>
                  </a:ext>
                </a:extLst>
              </p:cNvPr>
              <p:cNvSpPr/>
              <p:nvPr/>
            </p:nvSpPr>
            <p:spPr>
              <a:xfrm>
                <a:off x="2746656" y="781376"/>
                <a:ext cx="3359037" cy="6136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𝑉</m:t>
                      </m:r>
                      <m:r>
                        <a:rPr lang="en-US" i="1" smtClean="0">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𝜌</m:t>
                          </m:r>
                        </m:num>
                        <m:den>
                          <m:r>
                            <a:rPr lang="en-US" i="1" smtClean="0">
                              <a:solidFill>
                                <a:prstClr val="black"/>
                              </a:solidFill>
                              <a:latin typeface="Cambria Math" panose="02040503050406030204" pitchFamily="18" charset="0"/>
                              <a:ea typeface="Cambria Math" panose="02040503050406030204" pitchFamily="18" charset="0"/>
                            </a:rPr>
                            <m:t>2</m:t>
                          </m:r>
                          <m:r>
                            <a:rPr lang="en-US" i="1">
                              <a:solidFill>
                                <a:prstClr val="black"/>
                              </a:solidFill>
                              <a:latin typeface="Cambria Math" panose="02040503050406030204" pitchFamily="18" charset="0"/>
                              <a:ea typeface="Cambria Math" panose="02040503050406030204" pitchFamily="18" charset="0"/>
                            </a:rPr>
                            <m:t>𝜋</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den>
                      </m:f>
                      <m:r>
                        <a:rPr lang="en-US" i="1" smtClean="0">
                          <a:solidFill>
                            <a:prstClr val="black"/>
                          </a:solidFill>
                          <a:latin typeface="Cambria Math" panose="02040503050406030204" pitchFamily="18" charset="0"/>
                          <a:ea typeface="Cambria Math" panose="02040503050406030204" pitchFamily="18" charset="0"/>
                        </a:rPr>
                        <m:t> </m:t>
                      </m:r>
                      <m:d>
                        <m:dPr>
                          <m:begChr m:val="["/>
                          <m:endChr m:val="]"/>
                          <m:ctrlPr>
                            <a:rPr lang="en-US" i="1" smtClean="0">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𝑙𝑛</m:t>
                          </m:r>
                          <m:d>
                            <m:dPr>
                              <m:ctrlPr>
                                <a:rPr lang="en-US" i="1" smtClean="0">
                                  <a:solidFill>
                                    <a:prstClr val="black"/>
                                  </a:solidFill>
                                  <a:latin typeface="Cambria Math" panose="02040503050406030204" pitchFamily="18" charset="0"/>
                                  <a:ea typeface="Cambria Math" panose="02040503050406030204" pitchFamily="18" charset="0"/>
                                </a:rPr>
                              </m:ctrlPr>
                            </m:dPr>
                            <m:e>
                              <m:r>
                                <a:rPr lang="en-US" i="1" smtClean="0">
                                  <a:solidFill>
                                    <a:prstClr val="black"/>
                                  </a:solidFill>
                                  <a:latin typeface="Cambria Math" panose="02040503050406030204" pitchFamily="18" charset="0"/>
                                  <a:ea typeface="Cambria Math" panose="02040503050406030204" pitchFamily="18" charset="0"/>
                                </a:rPr>
                                <m:t>𝑎</m:t>
                              </m:r>
                            </m:e>
                          </m:d>
                          <m:r>
                            <a:rPr lang="en-US" i="1" smtClean="0">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𝑙𝑛</m:t>
                          </m:r>
                          <m:d>
                            <m:dPr>
                              <m:ctrlPr>
                                <a:rPr lang="en-US" i="1">
                                  <a:solidFill>
                                    <a:prstClr val="black"/>
                                  </a:solidFill>
                                  <a:latin typeface="Cambria Math" panose="02040503050406030204" pitchFamily="18" charset="0"/>
                                  <a:ea typeface="Cambria Math" panose="02040503050406030204" pitchFamily="18" charset="0"/>
                                </a:rPr>
                              </m:ctrlPr>
                            </m:dPr>
                            <m:e>
                              <m:r>
                                <a:rPr lang="en-US" i="1" smtClean="0">
                                  <a:solidFill>
                                    <a:prstClr val="black"/>
                                  </a:solidFill>
                                  <a:latin typeface="Cambria Math" panose="02040503050406030204" pitchFamily="18" charset="0"/>
                                  <a:ea typeface="Cambria Math" panose="02040503050406030204" pitchFamily="18" charset="0"/>
                                </a:rPr>
                                <m:t>𝑏</m:t>
                              </m:r>
                            </m:e>
                          </m:d>
                        </m:e>
                      </m:d>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latin typeface="Gill Sans MT" panose="020B0502020104020203"/>
                </a:endParaRPr>
              </a:p>
            </p:txBody>
          </p:sp>
        </mc:Choice>
        <mc:Fallback xmlns="">
          <p:sp>
            <p:nvSpPr>
              <p:cNvPr id="30" name="Rectangle 29">
                <a:extLst>
                  <a:ext uri="{FF2B5EF4-FFF2-40B4-BE49-F238E27FC236}">
                    <a16:creationId xmlns:a16="http://schemas.microsoft.com/office/drawing/2014/main" id="{5D081F9B-7014-4024-8F28-5D1AC431A4F7}"/>
                  </a:ext>
                </a:extLst>
              </p:cNvPr>
              <p:cNvSpPr>
                <a:spLocks noRot="1" noChangeAspect="1" noMove="1" noResize="1" noEditPoints="1" noAdjustHandles="1" noChangeArrowheads="1" noChangeShapeType="1" noTextEdit="1"/>
              </p:cNvSpPr>
              <p:nvPr/>
            </p:nvSpPr>
            <p:spPr>
              <a:xfrm>
                <a:off x="2746656" y="781376"/>
                <a:ext cx="3359037" cy="6136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F65616F-E3FE-40B7-8AA3-8D898888292E}"/>
                  </a:ext>
                </a:extLst>
              </p:cNvPr>
              <p:cNvSpPr/>
              <p:nvPr/>
            </p:nvSpPr>
            <p:spPr>
              <a:xfrm>
                <a:off x="6087689" y="754035"/>
                <a:ext cx="3055120" cy="6136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𝑉</m:t>
                      </m:r>
                      <m:r>
                        <a:rPr lang="en-US" i="1" smtClean="0">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𝜌</m:t>
                          </m:r>
                        </m:num>
                        <m:den>
                          <m:r>
                            <a:rPr lang="en-US" i="1" smtClean="0">
                              <a:solidFill>
                                <a:prstClr val="black"/>
                              </a:solidFill>
                              <a:latin typeface="Cambria Math" panose="02040503050406030204" pitchFamily="18" charset="0"/>
                              <a:ea typeface="Cambria Math" panose="02040503050406030204" pitchFamily="18" charset="0"/>
                            </a:rPr>
                            <m:t>2</m:t>
                          </m:r>
                          <m:r>
                            <a:rPr lang="en-US" i="1">
                              <a:solidFill>
                                <a:prstClr val="black"/>
                              </a:solidFill>
                              <a:latin typeface="Cambria Math" panose="02040503050406030204" pitchFamily="18" charset="0"/>
                              <a:ea typeface="Cambria Math" panose="02040503050406030204" pitchFamily="18" charset="0"/>
                            </a:rPr>
                            <m:t>𝜋</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den>
                      </m:f>
                      <m:r>
                        <a:rPr lang="en-US" i="1" smtClean="0">
                          <a:solidFill>
                            <a:prstClr val="black"/>
                          </a:solidFill>
                          <a:latin typeface="Cambria Math" panose="02040503050406030204" pitchFamily="18" charset="0"/>
                          <a:ea typeface="Cambria Math" panose="02040503050406030204" pitchFamily="18" charset="0"/>
                        </a:rPr>
                        <m:t> </m:t>
                      </m:r>
                      <m:d>
                        <m:dPr>
                          <m:begChr m:val="["/>
                          <m:endChr m:val="]"/>
                          <m:ctrlPr>
                            <a:rPr lang="en-US" i="1" smtClean="0">
                              <a:solidFill>
                                <a:prstClr val="black"/>
                              </a:solidFill>
                              <a:latin typeface="Cambria Math" panose="02040503050406030204" pitchFamily="18" charset="0"/>
                              <a:ea typeface="Cambria Math" panose="02040503050406030204" pitchFamily="18" charset="0"/>
                            </a:rPr>
                          </m:ctrlPr>
                        </m:dPr>
                        <m:e>
                          <m:r>
                            <a:rPr lang="en-US" i="1" smtClean="0">
                              <a:solidFill>
                                <a:srgbClr val="FF0000"/>
                              </a:solidFill>
                              <a:latin typeface="Cambria Math" panose="02040503050406030204" pitchFamily="18" charset="0"/>
                              <a:ea typeface="Cambria Math" panose="02040503050406030204" pitchFamily="18" charset="0"/>
                            </a:rPr>
                            <m:t>𝑙𝑛</m:t>
                          </m:r>
                          <m:d>
                            <m:dPr>
                              <m:ctrlPr>
                                <a:rPr lang="en-US" i="1" smtClean="0">
                                  <a:solidFill>
                                    <a:srgbClr val="FF0000"/>
                                  </a:solidFill>
                                  <a:latin typeface="Cambria Math" panose="02040503050406030204" pitchFamily="18" charset="0"/>
                                  <a:ea typeface="Cambria Math" panose="02040503050406030204" pitchFamily="18" charset="0"/>
                                </a:rPr>
                              </m:ctrlPr>
                            </m:dPr>
                            <m:e>
                              <m:r>
                                <a:rPr lang="en-US" i="1" smtClean="0">
                                  <a:solidFill>
                                    <a:srgbClr val="FF0000"/>
                                  </a:solidFill>
                                  <a:latin typeface="Cambria Math" panose="02040503050406030204" pitchFamily="18" charset="0"/>
                                  <a:ea typeface="Cambria Math" panose="02040503050406030204" pitchFamily="18" charset="0"/>
                                </a:rPr>
                                <m:t>𝑏</m:t>
                              </m:r>
                            </m:e>
                          </m:d>
                          <m:r>
                            <a:rPr lang="en-US" i="1" smtClean="0">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𝑙𝑛</m:t>
                          </m:r>
                          <m:d>
                            <m:dPr>
                              <m:ctrlPr>
                                <a:rPr lang="en-US" i="1">
                                  <a:solidFill>
                                    <a:srgbClr val="FF0000"/>
                                  </a:solidFill>
                                  <a:latin typeface="Cambria Math" panose="02040503050406030204" pitchFamily="18" charset="0"/>
                                  <a:ea typeface="Cambria Math" panose="02040503050406030204" pitchFamily="18" charset="0"/>
                                </a:rPr>
                              </m:ctrlPr>
                            </m:dPr>
                            <m:e>
                              <m:r>
                                <a:rPr lang="en-US" i="1" smtClean="0">
                                  <a:solidFill>
                                    <a:srgbClr val="FF0000"/>
                                  </a:solidFill>
                                  <a:latin typeface="Cambria Math" panose="02040503050406030204" pitchFamily="18" charset="0"/>
                                  <a:ea typeface="Cambria Math" panose="02040503050406030204" pitchFamily="18" charset="0"/>
                                </a:rPr>
                                <m:t>𝑎</m:t>
                              </m:r>
                            </m:e>
                          </m:d>
                        </m:e>
                      </m:d>
                    </m:oMath>
                  </m:oMathPara>
                </a14:m>
                <a:endParaRPr lang="en-US" dirty="0">
                  <a:solidFill>
                    <a:prstClr val="black"/>
                  </a:solidFill>
                  <a:latin typeface="Gill Sans MT" panose="020B0502020104020203"/>
                </a:endParaRPr>
              </a:p>
            </p:txBody>
          </p:sp>
        </mc:Choice>
        <mc:Fallback xmlns="">
          <p:sp>
            <p:nvSpPr>
              <p:cNvPr id="31" name="Rectangle 30">
                <a:extLst>
                  <a:ext uri="{FF2B5EF4-FFF2-40B4-BE49-F238E27FC236}">
                    <a16:creationId xmlns:a16="http://schemas.microsoft.com/office/drawing/2014/main" id="{3F65616F-E3FE-40B7-8AA3-8D898888292E}"/>
                  </a:ext>
                </a:extLst>
              </p:cNvPr>
              <p:cNvSpPr>
                <a:spLocks noRot="1" noChangeAspect="1" noMove="1" noResize="1" noEditPoints="1" noAdjustHandles="1" noChangeArrowheads="1" noChangeShapeType="1" noTextEdit="1"/>
              </p:cNvSpPr>
              <p:nvPr/>
            </p:nvSpPr>
            <p:spPr>
              <a:xfrm>
                <a:off x="6087689" y="754035"/>
                <a:ext cx="3055120" cy="61369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63AB3A4-273F-49D8-A911-D0F7FED6F991}"/>
                  </a:ext>
                </a:extLst>
              </p:cNvPr>
              <p:cNvSpPr/>
              <p:nvPr/>
            </p:nvSpPr>
            <p:spPr>
              <a:xfrm>
                <a:off x="3119854" y="1485447"/>
                <a:ext cx="2127487" cy="6136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𝑉</m:t>
                      </m:r>
                      <m:r>
                        <a:rPr lang="en-US" i="1" smtClean="0">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𝜌</m:t>
                          </m:r>
                        </m:num>
                        <m:den>
                          <m:r>
                            <a:rPr lang="en-US" i="1" smtClean="0">
                              <a:solidFill>
                                <a:prstClr val="black"/>
                              </a:solidFill>
                              <a:latin typeface="Cambria Math" panose="02040503050406030204" pitchFamily="18" charset="0"/>
                              <a:ea typeface="Cambria Math" panose="02040503050406030204" pitchFamily="18" charset="0"/>
                            </a:rPr>
                            <m:t>2</m:t>
                          </m:r>
                          <m:r>
                            <a:rPr lang="en-US" i="1">
                              <a:solidFill>
                                <a:prstClr val="black"/>
                              </a:solidFill>
                              <a:latin typeface="Cambria Math" panose="02040503050406030204" pitchFamily="18" charset="0"/>
                              <a:ea typeface="Cambria Math" panose="02040503050406030204" pitchFamily="18" charset="0"/>
                            </a:rPr>
                            <m:t>𝜋</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den>
                      </m:f>
                      <m:r>
                        <a:rPr lang="en-US" i="1" smtClean="0">
                          <a:solidFill>
                            <a:prstClr val="black"/>
                          </a:solidFill>
                          <a:latin typeface="Cambria Math" panose="02040503050406030204" pitchFamily="18" charset="0"/>
                          <a:ea typeface="Cambria Math" panose="02040503050406030204" pitchFamily="18" charset="0"/>
                        </a:rPr>
                        <m:t>𝑙𝑛</m:t>
                      </m:r>
                      <m:d>
                        <m:dPr>
                          <m:ctrlPr>
                            <a:rPr lang="en-US" i="1" smtClean="0">
                              <a:solidFill>
                                <a:prstClr val="black"/>
                              </a:solidFill>
                              <a:latin typeface="Cambria Math" panose="02040503050406030204" pitchFamily="18" charset="0"/>
                              <a:ea typeface="Cambria Math" panose="02040503050406030204" pitchFamily="18" charset="0"/>
                            </a:rPr>
                          </m:ctrlPr>
                        </m:dPr>
                        <m:e>
                          <m:f>
                            <m:fPr>
                              <m:type m:val="skw"/>
                              <m:ctrlPr>
                                <a:rPr lang="en-US" i="1" smtClean="0">
                                  <a:solidFill>
                                    <a:prstClr val="black"/>
                                  </a:solidFill>
                                  <a:latin typeface="Cambria Math" panose="02040503050406030204" pitchFamily="18" charset="0"/>
                                  <a:ea typeface="Cambria Math" panose="02040503050406030204" pitchFamily="18" charset="0"/>
                                </a:rPr>
                              </m:ctrlPr>
                            </m:fPr>
                            <m:num>
                              <m:r>
                                <a:rPr lang="en-US" i="1" smtClean="0">
                                  <a:solidFill>
                                    <a:prstClr val="black"/>
                                  </a:solidFill>
                                  <a:latin typeface="Cambria Math" panose="02040503050406030204" pitchFamily="18" charset="0"/>
                                  <a:ea typeface="Cambria Math" panose="02040503050406030204" pitchFamily="18" charset="0"/>
                                </a:rPr>
                                <m:t>𝑏</m:t>
                              </m:r>
                            </m:num>
                            <m:den>
                              <m:r>
                                <a:rPr lang="en-US" i="1" smtClean="0">
                                  <a:solidFill>
                                    <a:prstClr val="black"/>
                                  </a:solidFill>
                                  <a:latin typeface="Cambria Math" panose="02040503050406030204" pitchFamily="18" charset="0"/>
                                  <a:ea typeface="Cambria Math" panose="02040503050406030204" pitchFamily="18" charset="0"/>
                                </a:rPr>
                                <m:t>𝑎</m:t>
                              </m:r>
                            </m:den>
                          </m:f>
                        </m:e>
                      </m:d>
                    </m:oMath>
                  </m:oMathPara>
                </a14:m>
                <a:endParaRPr lang="en-US" dirty="0">
                  <a:solidFill>
                    <a:prstClr val="black"/>
                  </a:solidFill>
                  <a:latin typeface="Gill Sans MT" panose="020B0502020104020203"/>
                </a:endParaRPr>
              </a:p>
            </p:txBody>
          </p:sp>
        </mc:Choice>
        <mc:Fallback xmlns="">
          <p:sp>
            <p:nvSpPr>
              <p:cNvPr id="15" name="Rectangle 14">
                <a:extLst>
                  <a:ext uri="{FF2B5EF4-FFF2-40B4-BE49-F238E27FC236}">
                    <a16:creationId xmlns:a16="http://schemas.microsoft.com/office/drawing/2014/main" id="{563AB3A4-273F-49D8-A911-D0F7FED6F991}"/>
                  </a:ext>
                </a:extLst>
              </p:cNvPr>
              <p:cNvSpPr>
                <a:spLocks noRot="1" noChangeAspect="1" noMove="1" noResize="1" noEditPoints="1" noAdjustHandles="1" noChangeArrowheads="1" noChangeShapeType="1" noTextEdit="1"/>
              </p:cNvSpPr>
              <p:nvPr/>
            </p:nvSpPr>
            <p:spPr>
              <a:xfrm>
                <a:off x="3119854" y="1485447"/>
                <a:ext cx="2127487" cy="61369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51C286-F59F-4E15-AE19-59C95444C724}"/>
                  </a:ext>
                </a:extLst>
              </p:cNvPr>
              <p:cNvSpPr txBox="1"/>
              <p:nvPr/>
            </p:nvSpPr>
            <p:spPr>
              <a:xfrm>
                <a:off x="2899423" y="2377212"/>
                <a:ext cx="1088391" cy="518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𝐶</m:t>
                      </m:r>
                      <m:r>
                        <a:rPr lang="en-US" i="1" smtClean="0">
                          <a:solidFill>
                            <a:prstClr val="black"/>
                          </a:solidFill>
                          <a:latin typeface="Cambria Math" panose="02040503050406030204" pitchFamily="18" charset="0"/>
                        </a:rPr>
                        <m:t>=</m:t>
                      </m:r>
                      <m:f>
                        <m:fPr>
                          <m:ctrlPr>
                            <a:rPr lang="en-US" i="1" smtClean="0">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𝜌</m:t>
                          </m:r>
                          <m:r>
                            <a:rPr lang="en-US" i="1" smtClean="0">
                              <a:solidFill>
                                <a:prstClr val="black"/>
                              </a:solidFill>
                              <a:latin typeface="Cambria Math" panose="02040503050406030204" pitchFamily="18" charset="0"/>
                              <a:ea typeface="Cambria Math" panose="02040503050406030204" pitchFamily="18" charset="0"/>
                            </a:rPr>
                            <m:t>𝐿</m:t>
                          </m:r>
                        </m:num>
                        <m:den>
                          <m:r>
                            <a:rPr lang="en-US" i="1" smtClean="0">
                              <a:solidFill>
                                <a:prstClr val="black"/>
                              </a:solidFill>
                              <a:latin typeface="Cambria Math" panose="02040503050406030204" pitchFamily="18" charset="0"/>
                            </a:rPr>
                            <m:t>𝑉</m:t>
                          </m:r>
                        </m:den>
                      </m:f>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latin typeface="Gill Sans MT" panose="020B0502020104020203"/>
                </a:endParaRPr>
              </a:p>
            </p:txBody>
          </p:sp>
        </mc:Choice>
        <mc:Fallback xmlns="">
          <p:sp>
            <p:nvSpPr>
              <p:cNvPr id="16" name="TextBox 15">
                <a:extLst>
                  <a:ext uri="{FF2B5EF4-FFF2-40B4-BE49-F238E27FC236}">
                    <a16:creationId xmlns:a16="http://schemas.microsoft.com/office/drawing/2014/main" id="{4451C286-F59F-4E15-AE19-59C95444C724}"/>
                  </a:ext>
                </a:extLst>
              </p:cNvPr>
              <p:cNvSpPr txBox="1">
                <a:spLocks noRot="1" noChangeAspect="1" noMove="1" noResize="1" noEditPoints="1" noAdjustHandles="1" noChangeArrowheads="1" noChangeShapeType="1" noTextEdit="1"/>
              </p:cNvSpPr>
              <p:nvPr/>
            </p:nvSpPr>
            <p:spPr>
              <a:xfrm>
                <a:off x="2899423" y="2377212"/>
                <a:ext cx="1088391" cy="5186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BBA4252-6948-49D3-BFB7-DC35B6524D92}"/>
                  </a:ext>
                </a:extLst>
              </p:cNvPr>
              <p:cNvSpPr txBox="1"/>
              <p:nvPr/>
            </p:nvSpPr>
            <p:spPr>
              <a:xfrm>
                <a:off x="2214226" y="3143111"/>
                <a:ext cx="2612640" cy="7802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𝐶</m:t>
                          </m:r>
                        </m:num>
                        <m:den>
                          <m:r>
                            <a:rPr lang="en-US" i="1" smtClean="0">
                              <a:solidFill>
                                <a:prstClr val="black"/>
                              </a:solidFill>
                              <a:latin typeface="Cambria Math" panose="02040503050406030204" pitchFamily="18" charset="0"/>
                            </a:rPr>
                            <m:t>𝐿</m:t>
                          </m:r>
                        </m:den>
                      </m:f>
                      <m:r>
                        <a:rPr lang="en-US" i="1" smtClean="0">
                          <a:solidFill>
                            <a:prstClr val="black"/>
                          </a:solidFill>
                          <a:latin typeface="Cambria Math" panose="02040503050406030204" pitchFamily="18" charset="0"/>
                        </a:rPr>
                        <m:t>=</m:t>
                      </m:r>
                      <m:f>
                        <m:fPr>
                          <m:ctrlPr>
                            <a:rPr lang="en-US" i="1" smtClean="0">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𝜌</m:t>
                          </m:r>
                        </m:num>
                        <m:den>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𝜌</m:t>
                              </m:r>
                            </m:num>
                            <m:den>
                              <m:r>
                                <a:rPr lang="en-US" i="1">
                                  <a:solidFill>
                                    <a:prstClr val="black"/>
                                  </a:solidFill>
                                  <a:latin typeface="Cambria Math" panose="02040503050406030204" pitchFamily="18" charset="0"/>
                                  <a:ea typeface="Cambria Math" panose="02040503050406030204" pitchFamily="18" charset="0"/>
                                </a:rPr>
                                <m:t>2</m:t>
                              </m:r>
                              <m:r>
                                <a:rPr lang="en-US" i="1">
                                  <a:solidFill>
                                    <a:prstClr val="black"/>
                                  </a:solidFill>
                                  <a:latin typeface="Cambria Math" panose="02040503050406030204" pitchFamily="18" charset="0"/>
                                  <a:ea typeface="Cambria Math" panose="02040503050406030204" pitchFamily="18" charset="0"/>
                                </a:rPr>
                                <m:t>𝜋</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den>
                          </m:f>
                          <m:r>
                            <a:rPr lang="en-US" i="1">
                              <a:solidFill>
                                <a:prstClr val="black"/>
                              </a:solidFill>
                              <a:latin typeface="Cambria Math" panose="02040503050406030204" pitchFamily="18" charset="0"/>
                              <a:ea typeface="Cambria Math" panose="02040503050406030204" pitchFamily="18" charset="0"/>
                            </a:rPr>
                            <m:t>𝑙𝑛</m:t>
                          </m:r>
                          <m:d>
                            <m:dPr>
                              <m:ctrlPr>
                                <a:rPr lang="en-US" i="1">
                                  <a:solidFill>
                                    <a:prstClr val="black"/>
                                  </a:solidFill>
                                  <a:latin typeface="Cambria Math" panose="02040503050406030204" pitchFamily="18" charset="0"/>
                                  <a:ea typeface="Cambria Math" panose="02040503050406030204" pitchFamily="18" charset="0"/>
                                </a:rPr>
                              </m:ctrlPr>
                            </m:dPr>
                            <m:e>
                              <m:f>
                                <m:fPr>
                                  <m:type m:val="skw"/>
                                  <m:ctrlPr>
                                    <a:rPr lang="en-US" i="1">
                                      <a:solidFill>
                                        <a:prstClr val="black"/>
                                      </a:solidFill>
                                      <a:latin typeface="Cambria Math" panose="02040503050406030204" pitchFamily="18" charset="0"/>
                                      <a:ea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𝑏</m:t>
                                  </m:r>
                                </m:num>
                                <m:den>
                                  <m:r>
                                    <a:rPr lang="en-US" i="1">
                                      <a:solidFill>
                                        <a:prstClr val="black"/>
                                      </a:solidFill>
                                      <a:latin typeface="Cambria Math" panose="02040503050406030204" pitchFamily="18" charset="0"/>
                                      <a:ea typeface="Cambria Math" panose="02040503050406030204" pitchFamily="18" charset="0"/>
                                    </a:rPr>
                                    <m:t>𝑎</m:t>
                                  </m:r>
                                </m:den>
                              </m:f>
                            </m:e>
                          </m:d>
                        </m:den>
                      </m:f>
                      <m:r>
                        <a:rPr lang="en-US" i="1" smtClean="0">
                          <a:solidFill>
                            <a:prstClr val="black"/>
                          </a:solidFill>
                          <a:latin typeface="Cambria Math" panose="02040503050406030204" pitchFamily="18" charset="0"/>
                          <a:ea typeface="Cambria Math" panose="02040503050406030204" pitchFamily="18" charset="0"/>
                        </a:rPr>
                        <m:t>→</m:t>
                      </m:r>
                    </m:oMath>
                  </m:oMathPara>
                </a14:m>
                <a:endParaRPr lang="en-US" dirty="0">
                  <a:solidFill>
                    <a:prstClr val="black"/>
                  </a:solidFill>
                  <a:latin typeface="Gill Sans MT" panose="020B0502020104020203"/>
                </a:endParaRPr>
              </a:p>
            </p:txBody>
          </p:sp>
        </mc:Choice>
        <mc:Fallback xmlns="">
          <p:sp>
            <p:nvSpPr>
              <p:cNvPr id="20" name="TextBox 19">
                <a:extLst>
                  <a:ext uri="{FF2B5EF4-FFF2-40B4-BE49-F238E27FC236}">
                    <a16:creationId xmlns:a16="http://schemas.microsoft.com/office/drawing/2014/main" id="{1BBA4252-6948-49D3-BFB7-DC35B6524D92}"/>
                  </a:ext>
                </a:extLst>
              </p:cNvPr>
              <p:cNvSpPr txBox="1">
                <a:spLocks noRot="1" noChangeAspect="1" noMove="1" noResize="1" noEditPoints="1" noAdjustHandles="1" noChangeArrowheads="1" noChangeShapeType="1" noTextEdit="1"/>
              </p:cNvSpPr>
              <p:nvPr/>
            </p:nvSpPr>
            <p:spPr>
              <a:xfrm>
                <a:off x="2214226" y="3143111"/>
                <a:ext cx="2612640" cy="78021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6DD7E69-748F-40C2-8458-332360A69F9E}"/>
                  </a:ext>
                </a:extLst>
              </p:cNvPr>
              <p:cNvSpPr txBox="1"/>
              <p:nvPr/>
            </p:nvSpPr>
            <p:spPr>
              <a:xfrm>
                <a:off x="4158950" y="2409199"/>
                <a:ext cx="1088391" cy="5204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𝐶</m:t>
                          </m:r>
                        </m:num>
                        <m:den>
                          <m:r>
                            <a:rPr lang="en-US" i="1">
                              <a:solidFill>
                                <a:prstClr val="black"/>
                              </a:solidFill>
                              <a:latin typeface="Cambria Math" panose="02040503050406030204" pitchFamily="18" charset="0"/>
                              <a:ea typeface="Cambria Math" panose="02040503050406030204" pitchFamily="18" charset="0"/>
                            </a:rPr>
                            <m:t>𝐿</m:t>
                          </m:r>
                        </m:den>
                      </m:f>
                      <m:r>
                        <a:rPr lang="en-US" i="1" smtClean="0">
                          <a:solidFill>
                            <a:prstClr val="black"/>
                          </a:solidFill>
                          <a:latin typeface="Cambria Math" panose="02040503050406030204" pitchFamily="18" charset="0"/>
                        </a:rPr>
                        <m:t>=</m:t>
                      </m:r>
                      <m:f>
                        <m:fPr>
                          <m:ctrlPr>
                            <a:rPr lang="en-US" i="1" smtClean="0">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ea typeface="Cambria Math" panose="02040503050406030204" pitchFamily="18" charset="0"/>
                            </a:rPr>
                            <m:t>𝜌</m:t>
                          </m:r>
                        </m:num>
                        <m:den>
                          <m:r>
                            <a:rPr lang="en-US" i="1" smtClean="0">
                              <a:solidFill>
                                <a:prstClr val="black"/>
                              </a:solidFill>
                              <a:latin typeface="Cambria Math" panose="02040503050406030204" pitchFamily="18" charset="0"/>
                            </a:rPr>
                            <m:t>𝑉</m:t>
                          </m:r>
                        </m:den>
                      </m:f>
                    </m:oMath>
                  </m:oMathPara>
                </a14:m>
                <a:endParaRPr lang="en-US" dirty="0">
                  <a:solidFill>
                    <a:prstClr val="black"/>
                  </a:solidFill>
                  <a:latin typeface="Gill Sans MT" panose="020B0502020104020203"/>
                </a:endParaRPr>
              </a:p>
            </p:txBody>
          </p:sp>
        </mc:Choice>
        <mc:Fallback xmlns="">
          <p:sp>
            <p:nvSpPr>
              <p:cNvPr id="21" name="TextBox 20">
                <a:extLst>
                  <a:ext uri="{FF2B5EF4-FFF2-40B4-BE49-F238E27FC236}">
                    <a16:creationId xmlns:a16="http://schemas.microsoft.com/office/drawing/2014/main" id="{F6DD7E69-748F-40C2-8458-332360A69F9E}"/>
                  </a:ext>
                </a:extLst>
              </p:cNvPr>
              <p:cNvSpPr txBox="1">
                <a:spLocks noRot="1" noChangeAspect="1" noMove="1" noResize="1" noEditPoints="1" noAdjustHandles="1" noChangeArrowheads="1" noChangeShapeType="1" noTextEdit="1"/>
              </p:cNvSpPr>
              <p:nvPr/>
            </p:nvSpPr>
            <p:spPr>
              <a:xfrm>
                <a:off x="4158950" y="2409199"/>
                <a:ext cx="1088391" cy="52046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080FA1B-70DF-44EA-A98B-74587D848C88}"/>
                  </a:ext>
                </a:extLst>
              </p:cNvPr>
              <p:cNvSpPr txBox="1"/>
              <p:nvPr/>
            </p:nvSpPr>
            <p:spPr>
              <a:xfrm>
                <a:off x="4826866" y="3129409"/>
                <a:ext cx="1461152" cy="7158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𝐶</m:t>
                      </m:r>
                      <m:r>
                        <a:rPr lang="en-US" i="1" smtClean="0">
                          <a:solidFill>
                            <a:srgbClr val="FF0000"/>
                          </a:solidFill>
                          <a:latin typeface="Cambria Math" panose="02040503050406030204" pitchFamily="18" charset="0"/>
                        </a:rPr>
                        <m:t>=</m:t>
                      </m:r>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ea typeface="Cambria Math" panose="02040503050406030204" pitchFamily="18" charset="0"/>
                            </a:rPr>
                            <m:t>2</m:t>
                          </m:r>
                          <m:r>
                            <a:rPr lang="en-US" i="1">
                              <a:solidFill>
                                <a:srgbClr val="FF0000"/>
                              </a:solidFill>
                              <a:latin typeface="Cambria Math" panose="02040503050406030204" pitchFamily="18" charset="0"/>
                              <a:ea typeface="Cambria Math" panose="02040503050406030204" pitchFamily="18" charset="0"/>
                            </a:rPr>
                            <m:t>𝜋</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𝜀</m:t>
                              </m:r>
                            </m:e>
                            <m:sub>
                              <m:r>
                                <a:rPr lang="en-US" i="1">
                                  <a:solidFill>
                                    <a:srgbClr val="FF0000"/>
                                  </a:solidFill>
                                  <a:latin typeface="Cambria Math" panose="02040503050406030204" pitchFamily="18" charset="0"/>
                                  <a:ea typeface="Cambria Math" panose="02040503050406030204" pitchFamily="18" charset="0"/>
                                </a:rPr>
                                <m:t>0</m:t>
                              </m:r>
                            </m:sub>
                          </m:sSub>
                        </m:num>
                        <m:den>
                          <m:r>
                            <a:rPr lang="en-US" i="1">
                              <a:solidFill>
                                <a:srgbClr val="FF0000"/>
                              </a:solidFill>
                              <a:latin typeface="Cambria Math" panose="02040503050406030204" pitchFamily="18" charset="0"/>
                              <a:ea typeface="Cambria Math" panose="02040503050406030204" pitchFamily="18" charset="0"/>
                            </a:rPr>
                            <m:t>𝑙𝑛</m:t>
                          </m:r>
                          <m:d>
                            <m:dPr>
                              <m:ctrlPr>
                                <a:rPr lang="en-US" i="1">
                                  <a:solidFill>
                                    <a:srgbClr val="FF0000"/>
                                  </a:solidFill>
                                  <a:latin typeface="Cambria Math" panose="02040503050406030204" pitchFamily="18" charset="0"/>
                                  <a:ea typeface="Cambria Math" panose="02040503050406030204" pitchFamily="18" charset="0"/>
                                </a:rPr>
                              </m:ctrlPr>
                            </m:dPr>
                            <m:e>
                              <m:f>
                                <m:fPr>
                                  <m:type m:val="skw"/>
                                  <m:ctrlPr>
                                    <a:rPr lang="en-US" i="1">
                                      <a:solidFill>
                                        <a:srgbClr val="FF0000"/>
                                      </a:solidFill>
                                      <a:latin typeface="Cambria Math" panose="02040503050406030204" pitchFamily="18" charset="0"/>
                                      <a:ea typeface="Cambria Math" panose="02040503050406030204" pitchFamily="18" charset="0"/>
                                    </a:rPr>
                                  </m:ctrlPr>
                                </m:fPr>
                                <m:num>
                                  <m:r>
                                    <a:rPr lang="en-US" i="1">
                                      <a:solidFill>
                                        <a:srgbClr val="FF0000"/>
                                      </a:solidFill>
                                      <a:latin typeface="Cambria Math" panose="02040503050406030204" pitchFamily="18" charset="0"/>
                                      <a:ea typeface="Cambria Math" panose="02040503050406030204" pitchFamily="18" charset="0"/>
                                    </a:rPr>
                                    <m:t>𝑏</m:t>
                                  </m:r>
                                </m:num>
                                <m:den>
                                  <m:r>
                                    <a:rPr lang="en-US" i="1">
                                      <a:solidFill>
                                        <a:srgbClr val="FF0000"/>
                                      </a:solidFill>
                                      <a:latin typeface="Cambria Math" panose="02040503050406030204" pitchFamily="18" charset="0"/>
                                      <a:ea typeface="Cambria Math" panose="02040503050406030204" pitchFamily="18" charset="0"/>
                                    </a:rPr>
                                    <m:t>𝑎</m:t>
                                  </m:r>
                                </m:den>
                              </m:f>
                            </m:e>
                          </m:d>
                        </m:den>
                      </m:f>
                    </m:oMath>
                  </m:oMathPara>
                </a14:m>
                <a:endParaRPr lang="en-US" dirty="0">
                  <a:solidFill>
                    <a:prstClr val="black"/>
                  </a:solidFill>
                  <a:latin typeface="Gill Sans MT" panose="020B0502020104020203"/>
                </a:endParaRPr>
              </a:p>
            </p:txBody>
          </p:sp>
        </mc:Choice>
        <mc:Fallback xmlns="">
          <p:sp>
            <p:nvSpPr>
              <p:cNvPr id="22" name="TextBox 21">
                <a:extLst>
                  <a:ext uri="{FF2B5EF4-FFF2-40B4-BE49-F238E27FC236}">
                    <a16:creationId xmlns:a16="http://schemas.microsoft.com/office/drawing/2014/main" id="{3080FA1B-70DF-44EA-A98B-74587D848C88}"/>
                  </a:ext>
                </a:extLst>
              </p:cNvPr>
              <p:cNvSpPr txBox="1">
                <a:spLocks noRot="1" noChangeAspect="1" noMove="1" noResize="1" noEditPoints="1" noAdjustHandles="1" noChangeArrowheads="1" noChangeShapeType="1" noTextEdit="1"/>
              </p:cNvSpPr>
              <p:nvPr/>
            </p:nvSpPr>
            <p:spPr>
              <a:xfrm>
                <a:off x="4826866" y="3129409"/>
                <a:ext cx="1461152" cy="71583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D4A9B1E-5EBE-4698-8B42-EA019A656AB0}"/>
                  </a:ext>
                </a:extLst>
              </p:cNvPr>
              <p:cNvSpPr txBox="1"/>
              <p:nvPr/>
            </p:nvSpPr>
            <p:spPr>
              <a:xfrm>
                <a:off x="2263471" y="4765419"/>
                <a:ext cx="4879347" cy="8346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𝐶</m:t>
                      </m:r>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2</m:t>
                          </m:r>
                          <m:r>
                            <a:rPr lang="en-US" sz="2000" i="1">
                              <a:solidFill>
                                <a:prstClr val="black"/>
                              </a:solidFill>
                              <a:latin typeface="Cambria Math" panose="02040503050406030204" pitchFamily="18" charset="0"/>
                              <a:ea typeface="Cambria Math" panose="02040503050406030204" pitchFamily="18" charset="0"/>
                            </a:rPr>
                            <m:t>𝜋</m:t>
                          </m:r>
                          <m:d>
                            <m:dPr>
                              <m:ctrlPr>
                                <a:rPr lang="en-US" sz="2000" i="1" smtClean="0">
                                  <a:solidFill>
                                    <a:prstClr val="black"/>
                                  </a:solidFill>
                                  <a:latin typeface="Cambria Math" panose="02040503050406030204" pitchFamily="18" charset="0"/>
                                  <a:ea typeface="Cambria Math" panose="02040503050406030204" pitchFamily="18" charset="0"/>
                                </a:rPr>
                              </m:ctrlPr>
                            </m:dPr>
                            <m:e>
                              <m:sSup>
                                <m:sSupPr>
                                  <m:ctrlPr>
                                    <a:rPr lang="en-US" sz="2000" i="1" smtClean="0">
                                      <a:solidFill>
                                        <a:prstClr val="black"/>
                                      </a:solidFill>
                                      <a:latin typeface="Cambria Math" panose="02040503050406030204" pitchFamily="18" charset="0"/>
                                      <a:ea typeface="Cambria Math" panose="02040503050406030204" pitchFamily="18" charset="0"/>
                                    </a:rPr>
                                  </m:ctrlPr>
                                </m:sSupPr>
                                <m:e>
                                  <m:r>
                                    <a:rPr lang="en-US" sz="2000" i="1" smtClean="0">
                                      <a:solidFill>
                                        <a:prstClr val="black"/>
                                      </a:solidFill>
                                      <a:latin typeface="Cambria Math" panose="02040503050406030204" pitchFamily="18" charset="0"/>
                                      <a:ea typeface="Cambria Math" panose="02040503050406030204" pitchFamily="18" charset="0"/>
                                    </a:rPr>
                                    <m:t>8.85×10</m:t>
                                  </m:r>
                                </m:e>
                                <m:sup>
                                  <m:r>
                                    <a:rPr lang="en-US" sz="2000" i="1" smtClean="0">
                                      <a:solidFill>
                                        <a:prstClr val="black"/>
                                      </a:solidFill>
                                      <a:latin typeface="Cambria Math" panose="02040503050406030204" pitchFamily="18" charset="0"/>
                                      <a:ea typeface="Cambria Math" panose="02040503050406030204" pitchFamily="18" charset="0"/>
                                    </a:rPr>
                                    <m:t>−12</m:t>
                                  </m:r>
                                </m:sup>
                              </m:sSup>
                            </m:e>
                          </m:d>
                        </m:num>
                        <m:den>
                          <m:r>
                            <a:rPr lang="en-US" sz="2000" i="1">
                              <a:solidFill>
                                <a:prstClr val="black"/>
                              </a:solidFill>
                              <a:latin typeface="Cambria Math" panose="02040503050406030204" pitchFamily="18" charset="0"/>
                              <a:ea typeface="Cambria Math" panose="02040503050406030204" pitchFamily="18" charset="0"/>
                            </a:rPr>
                            <m:t>𝑙𝑛</m:t>
                          </m:r>
                          <m:d>
                            <m:dPr>
                              <m:ctrlPr>
                                <a:rPr lang="en-US" sz="2000" i="1">
                                  <a:solidFill>
                                    <a:prstClr val="black"/>
                                  </a:solidFill>
                                  <a:latin typeface="Cambria Math" panose="02040503050406030204" pitchFamily="18" charset="0"/>
                                  <a:ea typeface="Cambria Math" panose="02040503050406030204" pitchFamily="18" charset="0"/>
                                </a:rPr>
                              </m:ctrlPr>
                            </m:dPr>
                            <m:e>
                              <m:f>
                                <m:fPr>
                                  <m:type m:val="skw"/>
                                  <m:ctrlPr>
                                    <a:rPr lang="en-US" sz="2000" i="1">
                                      <a:solidFill>
                                        <a:prstClr val="black"/>
                                      </a:solidFill>
                                      <a:latin typeface="Cambria Math" panose="02040503050406030204" pitchFamily="18" charset="0"/>
                                      <a:ea typeface="Cambria Math" panose="02040503050406030204" pitchFamily="18" charset="0"/>
                                    </a:rPr>
                                  </m:ctrlPr>
                                </m:fPr>
                                <m:num>
                                  <m:r>
                                    <a:rPr lang="en-US" sz="2000" i="1" smtClean="0">
                                      <a:solidFill>
                                        <a:prstClr val="black"/>
                                      </a:solidFill>
                                      <a:latin typeface="Cambria Math" panose="02040503050406030204" pitchFamily="18" charset="0"/>
                                      <a:ea typeface="Cambria Math" panose="02040503050406030204" pitchFamily="18" charset="0"/>
                                    </a:rPr>
                                    <m:t>2.5 </m:t>
                                  </m:r>
                                  <m:r>
                                    <a:rPr lang="en-US" sz="2000" i="1" smtClean="0">
                                      <a:solidFill>
                                        <a:prstClr val="black"/>
                                      </a:solidFill>
                                      <a:latin typeface="Cambria Math" panose="02040503050406030204" pitchFamily="18" charset="0"/>
                                      <a:ea typeface="Cambria Math" panose="02040503050406030204" pitchFamily="18" charset="0"/>
                                    </a:rPr>
                                    <m:t>𝑚𝑚</m:t>
                                  </m:r>
                                </m:num>
                                <m:den>
                                  <m:r>
                                    <a:rPr lang="en-US" sz="2000" i="1" smtClean="0">
                                      <a:solidFill>
                                        <a:prstClr val="black"/>
                                      </a:solidFill>
                                      <a:latin typeface="Cambria Math" panose="02040503050406030204" pitchFamily="18" charset="0"/>
                                      <a:ea typeface="Cambria Math" panose="02040503050406030204" pitchFamily="18" charset="0"/>
                                    </a:rPr>
                                    <m:t>0.5 </m:t>
                                  </m:r>
                                  <m:r>
                                    <a:rPr lang="en-US" sz="2000" i="1" smtClean="0">
                                      <a:solidFill>
                                        <a:prstClr val="black"/>
                                      </a:solidFill>
                                      <a:latin typeface="Cambria Math" panose="02040503050406030204" pitchFamily="18" charset="0"/>
                                      <a:ea typeface="Cambria Math" panose="02040503050406030204" pitchFamily="18" charset="0"/>
                                    </a:rPr>
                                    <m:t>𝑚𝑚</m:t>
                                  </m:r>
                                </m:den>
                              </m:f>
                            </m:e>
                          </m:d>
                        </m:den>
                      </m:f>
                      <m:r>
                        <a:rPr lang="en-US" sz="2000" i="1" smtClean="0">
                          <a:solidFill>
                            <a:prstClr val="black"/>
                          </a:solidFill>
                          <a:latin typeface="Cambria Math" panose="02040503050406030204" pitchFamily="18" charset="0"/>
                        </a:rPr>
                        <m:t>=</m:t>
                      </m:r>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3.5</m:t>
                          </m:r>
                          <m:r>
                            <a:rPr lang="en-US" sz="2000" i="1" smtClean="0">
                              <a:solidFill>
                                <a:prstClr val="black"/>
                              </a:solidFill>
                              <a:latin typeface="Cambria Math" panose="02040503050406030204" pitchFamily="18" charset="0"/>
                              <a:ea typeface="Cambria Math" panose="02040503050406030204" pitchFamily="18" charset="0"/>
                            </a:rPr>
                            <m:t>×10</m:t>
                          </m:r>
                        </m:e>
                        <m:sup>
                          <m:r>
                            <a:rPr lang="en-US" sz="2000" i="1" smtClean="0">
                              <a:solidFill>
                                <a:prstClr val="black"/>
                              </a:solidFill>
                              <a:latin typeface="Cambria Math" panose="02040503050406030204" pitchFamily="18" charset="0"/>
                            </a:rPr>
                            <m:t>−11</m:t>
                          </m:r>
                        </m:sup>
                      </m:sSup>
                      <m:f>
                        <m:fPr>
                          <m:type m:val="skw"/>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𝐹</m:t>
                          </m:r>
                        </m:num>
                        <m:den>
                          <m:r>
                            <a:rPr lang="en-US" sz="2000" i="1" smtClean="0">
                              <a:solidFill>
                                <a:prstClr val="black"/>
                              </a:solidFill>
                              <a:latin typeface="Cambria Math" panose="02040503050406030204" pitchFamily="18" charset="0"/>
                            </a:rPr>
                            <m:t>𝑚</m:t>
                          </m:r>
                        </m:den>
                      </m:f>
                    </m:oMath>
                  </m:oMathPara>
                </a14:m>
                <a:endParaRPr lang="en-US" sz="2000" dirty="0">
                  <a:solidFill>
                    <a:prstClr val="black"/>
                  </a:solidFill>
                  <a:latin typeface="Gill Sans MT" panose="020B0502020104020203"/>
                </a:endParaRPr>
              </a:p>
            </p:txBody>
          </p:sp>
        </mc:Choice>
        <mc:Fallback xmlns="">
          <p:sp>
            <p:nvSpPr>
              <p:cNvPr id="23" name="TextBox 22">
                <a:extLst>
                  <a:ext uri="{FF2B5EF4-FFF2-40B4-BE49-F238E27FC236}">
                    <a16:creationId xmlns:a16="http://schemas.microsoft.com/office/drawing/2014/main" id="{6D4A9B1E-5EBE-4698-8B42-EA019A656AB0}"/>
                  </a:ext>
                </a:extLst>
              </p:cNvPr>
              <p:cNvSpPr txBox="1">
                <a:spLocks noRot="1" noChangeAspect="1" noMove="1" noResize="1" noEditPoints="1" noAdjustHandles="1" noChangeArrowheads="1" noChangeShapeType="1" noTextEdit="1"/>
              </p:cNvSpPr>
              <p:nvPr/>
            </p:nvSpPr>
            <p:spPr>
              <a:xfrm>
                <a:off x="2263471" y="4765419"/>
                <a:ext cx="4879347" cy="83465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0223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10-Extension</a:t>
            </a:r>
          </a:p>
        </p:txBody>
      </p:sp>
      <p:sp>
        <p:nvSpPr>
          <p:cNvPr id="5" name="Rectangle 4">
            <a:extLst>
              <a:ext uri="{FF2B5EF4-FFF2-40B4-BE49-F238E27FC236}">
                <a16:creationId xmlns:a16="http://schemas.microsoft.com/office/drawing/2014/main" id="{8FAE0976-9650-4911-B847-07E9F808489A}"/>
              </a:ext>
            </a:extLst>
          </p:cNvPr>
          <p:cNvSpPr/>
          <p:nvPr/>
        </p:nvSpPr>
        <p:spPr>
          <a:xfrm>
            <a:off x="88083" y="816722"/>
            <a:ext cx="8762301" cy="2308324"/>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A large metal sheet of thickness 𝑙 is placed between, and parallel to, the plates of the parallel-plate capacitor as shown in the figure below. It does not touch the plates, and extends beyond their edges.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What is now the net capacitance in terms of 𝐴</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𝑑</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and 𝑙?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 If 𝑙 = 0.40𝑑</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by what factor does the capacitance change when the sheet is inserted? </a:t>
            </a:r>
            <a:endParaRPr lang="en-US" dirty="0">
              <a:solidFill>
                <a:prstClr val="black"/>
              </a:solidFill>
              <a:latin typeface="Times New Roman" panose="02020603050405020304" pitchFamily="18" charset="0"/>
              <a:cs typeface="Times New Roman" panose="02020603050405020304" pitchFamily="18" charset="0"/>
            </a:endParaRPr>
          </a:p>
        </p:txBody>
      </p:sp>
      <p:pic>
        <p:nvPicPr>
          <p:cNvPr id="1026" name="Picture 2" descr="https://d2nchlq0f2u6vy.cloudfront.net/18/07/26/c30cae6d5adee3bfdb409ea020d4d524/3b86b66622b1e1ea69097f3e97757cf0/f81d60cd28c64a829ec3323b968b5370.png">
            <a:extLst>
              <a:ext uri="{FF2B5EF4-FFF2-40B4-BE49-F238E27FC236}">
                <a16:creationId xmlns:a16="http://schemas.microsoft.com/office/drawing/2014/main" id="{79478C22-0205-40F3-AA14-D168DBBE8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3657454"/>
            <a:ext cx="476250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37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 ANSWERS</a:t>
            </a:r>
          </a:p>
        </p:txBody>
      </p:sp>
      <p:sp>
        <p:nvSpPr>
          <p:cNvPr id="12" name="Rectangle 18">
            <a:extLst>
              <a:ext uri="{FF2B5EF4-FFF2-40B4-BE49-F238E27FC236}">
                <a16:creationId xmlns:a16="http://schemas.microsoft.com/office/drawing/2014/main" id="{3D8A88A3-E0D8-4C04-B231-3995A0D8B9EA}"/>
              </a:ext>
            </a:extLst>
          </p:cNvPr>
          <p:cNvSpPr>
            <a:spLocks noChangeArrowheads="1"/>
          </p:cNvSpPr>
          <p:nvPr/>
        </p:nvSpPr>
        <p:spPr bwMode="auto">
          <a:xfrm>
            <a:off x="1" y="834217"/>
            <a:ext cx="54947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dirty="0">
                <a:cs typeface="Times New Roman" panose="02020603050405020304" pitchFamily="18" charset="0"/>
              </a:rPr>
              <a:t>net capacitance in terms of 𝐴, 𝑑, and </a:t>
            </a:r>
            <a:r>
              <a:rPr lang="en-US" altLang="en-US" sz="2400" i="1" dirty="0">
                <a:cs typeface="Times New Roman" panose="02020603050405020304" pitchFamily="18" charset="0"/>
              </a:rPr>
              <a:t>l</a:t>
            </a:r>
            <a:endParaRPr kumimoji="0" lang="en-US" altLang="en-US" sz="2400" b="0" i="1"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0CB627D-6F8C-444E-8032-1F40ABB43373}"/>
                  </a:ext>
                </a:extLst>
              </p:cNvPr>
              <p:cNvSpPr txBox="1"/>
              <p:nvPr/>
            </p:nvSpPr>
            <p:spPr>
              <a:xfrm>
                <a:off x="2217385" y="1369433"/>
                <a:ext cx="4034374" cy="6304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smtClean="0">
                          <a:solidFill>
                            <a:prstClr val="black"/>
                          </a:solidFill>
                          <a:latin typeface="Cambria Math" panose="02040503050406030204" pitchFamily="18" charset="0"/>
                        </a:rPr>
                        <m:t>E</m:t>
                      </m:r>
                      <m:r>
                        <a:rPr lang="en-US" sz="2000"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ea typeface="Cambria Math" panose="02040503050406030204" pitchFamily="18" charset="0"/>
                            </a:rPr>
                            <m:t>𝜎</m:t>
                          </m:r>
                        </m:num>
                        <m:den>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𝜀</m:t>
                              </m:r>
                            </m:e>
                            <m:sub>
                              <m:r>
                                <a:rPr lang="en-US" sz="2000" i="1" smtClean="0">
                                  <a:solidFill>
                                    <a:prstClr val="black"/>
                                  </a:solidFill>
                                  <a:latin typeface="Cambria Math" panose="02040503050406030204" pitchFamily="18" charset="0"/>
                                </a:rPr>
                                <m:t>0</m:t>
                              </m:r>
                            </m:sub>
                          </m:sSub>
                        </m:den>
                      </m:f>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𝑄</m:t>
                          </m:r>
                        </m:num>
                        <m:den>
                          <m:r>
                            <a:rPr lang="en-US" sz="2000" i="1" smtClean="0">
                              <a:solidFill>
                                <a:prstClr val="black"/>
                              </a:solidFill>
                              <a:latin typeface="Cambria Math" panose="02040503050406030204" pitchFamily="18" charset="0"/>
                            </a:rPr>
                            <m:t>𝐴</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den>
                      </m:f>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𝑉</m:t>
                              </m:r>
                            </m:e>
                            <m:sub>
                              <m:r>
                                <a:rPr lang="en-US" sz="2000" i="1" smtClean="0">
                                  <a:solidFill>
                                    <a:prstClr val="black"/>
                                  </a:solidFill>
                                  <a:latin typeface="Cambria Math" panose="02040503050406030204" pitchFamily="18" charset="0"/>
                                </a:rPr>
                                <m:t>𝑛</m:t>
                              </m:r>
                            </m:sub>
                          </m:sSub>
                        </m:num>
                        <m:den>
                          <m:r>
                            <a:rPr lang="en-US" sz="2000" i="1" smtClean="0">
                              <a:solidFill>
                                <a:prstClr val="black"/>
                              </a:solidFill>
                              <a:latin typeface="Cambria Math" panose="02040503050406030204" pitchFamily="18" charset="0"/>
                            </a:rPr>
                            <m:t>𝑟</m:t>
                          </m:r>
                        </m:den>
                      </m:f>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𝐸𝑟</m:t>
                      </m:r>
                      <m:r>
                        <a:rPr lang="en-US" sz="2000" i="1" smtClean="0">
                          <a:solidFill>
                            <a:prstClr val="black"/>
                          </a:solidFill>
                          <a:latin typeface="Cambria Math" panose="02040503050406030204" pitchFamily="18" charset="0"/>
                          <a:ea typeface="Cambria Math" panose="02040503050406030204" pitchFamily="18" charset="0"/>
                        </a:rPr>
                        <m:t>=</m:t>
                      </m:r>
                      <m:f>
                        <m:fPr>
                          <m:ctrlPr>
                            <a:rPr lang="en-US" sz="2000" i="1" smtClean="0">
                              <a:solidFill>
                                <a:prstClr val="black"/>
                              </a:solidFill>
                              <a:latin typeface="Cambria Math" panose="02040503050406030204" pitchFamily="18" charset="0"/>
                              <a:ea typeface="Cambria Math" panose="02040503050406030204" pitchFamily="18" charset="0"/>
                            </a:rPr>
                          </m:ctrlPr>
                        </m:fPr>
                        <m:num>
                          <m:r>
                            <a:rPr lang="en-US" sz="2000" i="1" smtClean="0">
                              <a:solidFill>
                                <a:prstClr val="black"/>
                              </a:solidFill>
                              <a:latin typeface="Cambria Math" panose="02040503050406030204" pitchFamily="18" charset="0"/>
                              <a:ea typeface="Cambria Math" panose="02040503050406030204" pitchFamily="18" charset="0"/>
                            </a:rPr>
                            <m:t>𝑄𝑟</m:t>
                          </m:r>
                        </m:num>
                        <m:den>
                          <m:r>
                            <a:rPr lang="en-US" sz="2000" i="1">
                              <a:solidFill>
                                <a:prstClr val="black"/>
                              </a:solidFill>
                              <a:latin typeface="Cambria Math" panose="02040503050406030204" pitchFamily="18" charset="0"/>
                            </a:rPr>
                            <m:t>𝐴</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den>
                      </m:f>
                      <m:r>
                        <a:rPr lang="en-US" sz="2000" i="1" smtClean="0">
                          <a:solidFill>
                            <a:prstClr val="black"/>
                          </a:solidFill>
                          <a:latin typeface="Cambria Math" panose="02040503050406030204" pitchFamily="18" charset="0"/>
                          <a:ea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𝑉</m:t>
                          </m:r>
                        </m:e>
                        <m:sub>
                          <m:r>
                            <a:rPr lang="en-US" sz="2000" i="1">
                              <a:solidFill>
                                <a:prstClr val="black"/>
                              </a:solidFill>
                              <a:latin typeface="Cambria Math" panose="02040503050406030204" pitchFamily="18" charset="0"/>
                            </a:rPr>
                            <m:t>𝑛</m:t>
                          </m:r>
                        </m:sub>
                      </m:sSub>
                    </m:oMath>
                  </m:oMathPara>
                </a14:m>
                <a:endParaRPr lang="en-US" dirty="0">
                  <a:solidFill>
                    <a:prstClr val="black"/>
                  </a:solidFill>
                  <a:latin typeface="Gill Sans MT" panose="020B0502020104020203"/>
                </a:endParaRPr>
              </a:p>
            </p:txBody>
          </p:sp>
        </mc:Choice>
        <mc:Fallback xmlns="">
          <p:sp>
            <p:nvSpPr>
              <p:cNvPr id="13" name="TextBox 12">
                <a:extLst>
                  <a:ext uri="{FF2B5EF4-FFF2-40B4-BE49-F238E27FC236}">
                    <a16:creationId xmlns:a16="http://schemas.microsoft.com/office/drawing/2014/main" id="{30CB627D-6F8C-444E-8032-1F40ABB43373}"/>
                  </a:ext>
                </a:extLst>
              </p:cNvPr>
              <p:cNvSpPr txBox="1">
                <a:spLocks noRot="1" noChangeAspect="1" noMove="1" noResize="1" noEditPoints="1" noAdjustHandles="1" noChangeArrowheads="1" noChangeShapeType="1" noTextEdit="1"/>
              </p:cNvSpPr>
              <p:nvPr/>
            </p:nvSpPr>
            <p:spPr>
              <a:xfrm>
                <a:off x="2217385" y="1369433"/>
                <a:ext cx="4034374" cy="6304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E7947B89-114D-4543-BA38-A71484902AD9}"/>
                  </a:ext>
                </a:extLst>
              </p:cNvPr>
              <p:cNvSpPr/>
              <p:nvPr/>
            </p:nvSpPr>
            <p:spPr>
              <a:xfrm>
                <a:off x="6672811" y="1291470"/>
                <a:ext cx="1222514" cy="722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𝑉</m:t>
                          </m:r>
                        </m:e>
                        <m:sub>
                          <m:r>
                            <a:rPr lang="en-US" sz="2000" i="1">
                              <a:solidFill>
                                <a:prstClr val="black"/>
                              </a:solidFill>
                              <a:latin typeface="Cambria Math" panose="02040503050406030204" pitchFamily="18" charset="0"/>
                            </a:rPr>
                            <m:t>𝑛</m:t>
                          </m:r>
                        </m:sub>
                      </m:sSub>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𝑄𝑟</m:t>
                          </m:r>
                        </m:num>
                        <m:den>
                          <m:r>
                            <a:rPr lang="en-US" sz="2000" i="1">
                              <a:solidFill>
                                <a:prstClr val="black"/>
                              </a:solidFill>
                              <a:latin typeface="Cambria Math" panose="02040503050406030204" pitchFamily="18" charset="0"/>
                            </a:rPr>
                            <m:t>𝐴</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den>
                      </m:f>
                    </m:oMath>
                  </m:oMathPara>
                </a14:m>
                <a:endParaRPr lang="en-US" dirty="0">
                  <a:solidFill>
                    <a:prstClr val="black"/>
                  </a:solidFill>
                  <a:latin typeface="Gill Sans MT" panose="020B0502020104020203"/>
                </a:endParaRPr>
              </a:p>
            </p:txBody>
          </p:sp>
        </mc:Choice>
        <mc:Fallback xmlns="">
          <p:sp>
            <p:nvSpPr>
              <p:cNvPr id="14" name="Rectangle 13">
                <a:extLst>
                  <a:ext uri="{FF2B5EF4-FFF2-40B4-BE49-F238E27FC236}">
                    <a16:creationId xmlns:a16="http://schemas.microsoft.com/office/drawing/2014/main" id="{E7947B89-114D-4543-BA38-A71484902AD9}"/>
                  </a:ext>
                </a:extLst>
              </p:cNvPr>
              <p:cNvSpPr>
                <a:spLocks noRot="1" noChangeAspect="1" noMove="1" noResize="1" noEditPoints="1" noAdjustHandles="1" noChangeArrowheads="1" noChangeShapeType="1" noTextEdit="1"/>
              </p:cNvSpPr>
              <p:nvPr/>
            </p:nvSpPr>
            <p:spPr>
              <a:xfrm>
                <a:off x="6672811" y="1291470"/>
                <a:ext cx="1222514" cy="72276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0CBBE10-518A-41D1-BA1E-7C88F344365A}"/>
                  </a:ext>
                </a:extLst>
              </p:cNvPr>
              <p:cNvSpPr/>
              <p:nvPr/>
            </p:nvSpPr>
            <p:spPr>
              <a:xfrm>
                <a:off x="2709645" y="2253957"/>
                <a:ext cx="1226554" cy="722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𝑉</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𝑄</m:t>
                          </m:r>
                          <m:r>
                            <a:rPr lang="en-US" sz="2000" i="1" smtClean="0">
                              <a:solidFill>
                                <a:prstClr val="black"/>
                              </a:solidFill>
                              <a:latin typeface="Cambria Math" panose="02040503050406030204" pitchFamily="18" charset="0"/>
                              <a:ea typeface="Cambria Math" panose="02040503050406030204" pitchFamily="18" charset="0"/>
                            </a:rPr>
                            <m:t>𝑥</m:t>
                          </m:r>
                        </m:num>
                        <m:den>
                          <m:r>
                            <a:rPr lang="en-US" sz="2000" i="1">
                              <a:solidFill>
                                <a:prstClr val="black"/>
                              </a:solidFill>
                              <a:latin typeface="Cambria Math" panose="02040503050406030204" pitchFamily="18" charset="0"/>
                            </a:rPr>
                            <m:t>𝐴</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den>
                      </m:f>
                    </m:oMath>
                  </m:oMathPara>
                </a14:m>
                <a:endParaRPr lang="en-US" dirty="0">
                  <a:solidFill>
                    <a:prstClr val="black"/>
                  </a:solidFill>
                  <a:latin typeface="Gill Sans MT" panose="020B0502020104020203"/>
                </a:endParaRPr>
              </a:p>
            </p:txBody>
          </p:sp>
        </mc:Choice>
        <mc:Fallback xmlns="">
          <p:sp>
            <p:nvSpPr>
              <p:cNvPr id="17" name="Rectangle 16">
                <a:extLst>
                  <a:ext uri="{FF2B5EF4-FFF2-40B4-BE49-F238E27FC236}">
                    <a16:creationId xmlns:a16="http://schemas.microsoft.com/office/drawing/2014/main" id="{80CBBE10-518A-41D1-BA1E-7C88F344365A}"/>
                  </a:ext>
                </a:extLst>
              </p:cNvPr>
              <p:cNvSpPr>
                <a:spLocks noRot="1" noChangeAspect="1" noMove="1" noResize="1" noEditPoints="1" noAdjustHandles="1" noChangeArrowheads="1" noChangeShapeType="1" noTextEdit="1"/>
              </p:cNvSpPr>
              <p:nvPr/>
            </p:nvSpPr>
            <p:spPr>
              <a:xfrm>
                <a:off x="2709645" y="2253957"/>
                <a:ext cx="1226554" cy="72276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9D4F3FA8-EE35-4ADB-B2F0-1A3C00A64743}"/>
                  </a:ext>
                </a:extLst>
              </p:cNvPr>
              <p:cNvSpPr/>
              <p:nvPr/>
            </p:nvSpPr>
            <p:spPr>
              <a:xfrm>
                <a:off x="4481499" y="2230892"/>
                <a:ext cx="2233304" cy="741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𝑉</m:t>
                          </m:r>
                        </m:e>
                        <m:sub>
                          <m:r>
                            <a:rPr lang="en-US" sz="2000" i="1" smtClean="0">
                              <a:solidFill>
                                <a:prstClr val="black"/>
                              </a:solidFill>
                              <a:latin typeface="Cambria Math" panose="02040503050406030204" pitchFamily="18" charset="0"/>
                            </a:rPr>
                            <m:t>2</m:t>
                          </m:r>
                        </m:sub>
                      </m:sSub>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𝑄</m:t>
                          </m:r>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smtClean="0">
                                  <a:solidFill>
                                    <a:prstClr val="black"/>
                                  </a:solidFill>
                                  <a:latin typeface="Cambria Math" panose="02040503050406030204" pitchFamily="18" charset="0"/>
                                  <a:ea typeface="Cambria Math" panose="02040503050406030204" pitchFamily="18" charset="0"/>
                                </a:rPr>
                                <m:t>𝑑</m:t>
                              </m:r>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𝑥</m:t>
                              </m:r>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𝑙</m:t>
                              </m:r>
                            </m:e>
                          </m:d>
                        </m:num>
                        <m:den>
                          <m:r>
                            <a:rPr lang="en-US" sz="2000" i="1">
                              <a:solidFill>
                                <a:prstClr val="black"/>
                              </a:solidFill>
                              <a:latin typeface="Cambria Math" panose="02040503050406030204" pitchFamily="18" charset="0"/>
                            </a:rPr>
                            <m:t>𝐴</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den>
                      </m:f>
                    </m:oMath>
                  </m:oMathPara>
                </a14:m>
                <a:endParaRPr lang="en-US" dirty="0">
                  <a:solidFill>
                    <a:prstClr val="black"/>
                  </a:solidFill>
                  <a:latin typeface="Gill Sans MT" panose="020B0502020104020203"/>
                </a:endParaRPr>
              </a:p>
            </p:txBody>
          </p:sp>
        </mc:Choice>
        <mc:Fallback xmlns="">
          <p:sp>
            <p:nvSpPr>
              <p:cNvPr id="18" name="Rectangle 17">
                <a:extLst>
                  <a:ext uri="{FF2B5EF4-FFF2-40B4-BE49-F238E27FC236}">
                    <a16:creationId xmlns:a16="http://schemas.microsoft.com/office/drawing/2014/main" id="{9D4F3FA8-EE35-4ADB-B2F0-1A3C00A64743}"/>
                  </a:ext>
                </a:extLst>
              </p:cNvPr>
              <p:cNvSpPr>
                <a:spLocks noRot="1" noChangeAspect="1" noMove="1" noResize="1" noEditPoints="1" noAdjustHandles="1" noChangeArrowheads="1" noChangeShapeType="1" noTextEdit="1"/>
              </p:cNvSpPr>
              <p:nvPr/>
            </p:nvSpPr>
            <p:spPr>
              <a:xfrm>
                <a:off x="4481499" y="2230892"/>
                <a:ext cx="2233304" cy="74187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58EBDE5-A82A-4E06-A64A-04831C5D3DEB}"/>
                  </a:ext>
                </a:extLst>
              </p:cNvPr>
              <p:cNvSpPr txBox="1"/>
              <p:nvPr/>
            </p:nvSpPr>
            <p:spPr>
              <a:xfrm>
                <a:off x="795105" y="3063234"/>
                <a:ext cx="7372788" cy="649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𝑉</m:t>
                      </m:r>
                      <m:r>
                        <a:rPr lang="en-US" sz="2000" i="1" smtClean="0">
                          <a:solidFill>
                            <a:prstClr val="black"/>
                          </a:solidFill>
                          <a:latin typeface="Cambria Math" panose="02040503050406030204" pitchFamily="18" charset="0"/>
                          <a:ea typeface="Cambria Math" panose="02040503050406030204" pitchFamily="18" charset="0"/>
                        </a:rPr>
                        <m:t>=</m:t>
                      </m:r>
                      <m:sSub>
                        <m:sSubPr>
                          <m:ctrlPr>
                            <a:rPr lang="en-US" sz="2000" i="1" smtClean="0">
                              <a:solidFill>
                                <a:prstClr val="black"/>
                              </a:solidFill>
                              <a:latin typeface="Cambria Math" panose="02040503050406030204" pitchFamily="18" charset="0"/>
                              <a:ea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𝑉</m:t>
                          </m:r>
                        </m:e>
                        <m:sub>
                          <m:r>
                            <a:rPr lang="en-US" sz="2000" i="1" smtClean="0">
                              <a:solidFill>
                                <a:prstClr val="black"/>
                              </a:solidFill>
                              <a:latin typeface="Cambria Math" panose="02040503050406030204" pitchFamily="18" charset="0"/>
                              <a:ea typeface="Cambria Math" panose="02040503050406030204" pitchFamily="18" charset="0"/>
                            </a:rPr>
                            <m:t>1</m:t>
                          </m:r>
                        </m:sub>
                      </m:sSub>
                      <m:r>
                        <a:rPr lang="en-US" sz="2000" i="1" smtClean="0">
                          <a:solidFill>
                            <a:prstClr val="black"/>
                          </a:solidFill>
                          <a:latin typeface="Cambria Math" panose="02040503050406030204" pitchFamily="18" charset="0"/>
                          <a:ea typeface="Cambria Math" panose="02040503050406030204" pitchFamily="18" charset="0"/>
                        </a:rPr>
                        <m:t>+</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𝑉</m:t>
                          </m:r>
                        </m:e>
                        <m:sub>
                          <m:r>
                            <a:rPr lang="en-US" sz="2000" i="1" smtClean="0">
                              <a:solidFill>
                                <a:prstClr val="black"/>
                              </a:solidFill>
                              <a:latin typeface="Cambria Math" panose="02040503050406030204" pitchFamily="18" charset="0"/>
                              <a:ea typeface="Cambria Math" panose="02040503050406030204" pitchFamily="18" charset="0"/>
                            </a:rPr>
                            <m:t>2</m:t>
                          </m:r>
                        </m:sub>
                      </m:sSub>
                      <m:r>
                        <a:rPr lang="en-US" sz="2000" i="1" smtClean="0">
                          <a:solidFill>
                            <a:prstClr val="black"/>
                          </a:solidFill>
                          <a:latin typeface="Cambria Math" panose="02040503050406030204" pitchFamily="18" charset="0"/>
                          <a:ea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𝑄𝑥</m:t>
                          </m:r>
                        </m:num>
                        <m:den>
                          <m:r>
                            <a:rPr lang="en-US" sz="2000" i="1">
                              <a:solidFill>
                                <a:prstClr val="black"/>
                              </a:solidFill>
                              <a:latin typeface="Cambria Math" panose="02040503050406030204" pitchFamily="18" charset="0"/>
                            </a:rPr>
                            <m:t>𝐴</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den>
                      </m:f>
                      <m:r>
                        <a:rPr lang="en-US" sz="2000"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𝑄</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𝑑</m:t>
                              </m:r>
                              <m:r>
                                <a:rPr lang="en-US" sz="2000" i="1">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𝑥</m:t>
                              </m:r>
                              <m:r>
                                <a:rPr lang="en-US" sz="2000" i="1">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𝑙</m:t>
                              </m:r>
                            </m:e>
                          </m:d>
                        </m:num>
                        <m:den>
                          <m:r>
                            <a:rPr lang="en-US" sz="2000" i="1">
                              <a:solidFill>
                                <a:prstClr val="black"/>
                              </a:solidFill>
                              <a:latin typeface="Cambria Math" panose="02040503050406030204" pitchFamily="18" charset="0"/>
                            </a:rPr>
                            <m:t>𝐴</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den>
                      </m:f>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𝑄</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𝑑</m:t>
                              </m:r>
                              <m:r>
                                <a:rPr lang="en-US" sz="2000" i="1">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𝑙</m:t>
                              </m:r>
                            </m:e>
                          </m:d>
                        </m:num>
                        <m:den>
                          <m:r>
                            <a:rPr lang="en-US" sz="2000" i="1">
                              <a:solidFill>
                                <a:prstClr val="black"/>
                              </a:solidFill>
                              <a:latin typeface="Cambria Math" panose="02040503050406030204" pitchFamily="18" charset="0"/>
                            </a:rPr>
                            <m:t>𝐴</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den>
                      </m:f>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𝑄</m:t>
                          </m:r>
                        </m:num>
                        <m:den>
                          <m:r>
                            <a:rPr lang="en-US" sz="2000" i="1" smtClean="0">
                              <a:solidFill>
                                <a:prstClr val="black"/>
                              </a:solidFill>
                              <a:latin typeface="Cambria Math" panose="02040503050406030204" pitchFamily="18" charset="0"/>
                            </a:rPr>
                            <m:t>𝐶</m:t>
                          </m:r>
                        </m:den>
                      </m:f>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𝐶</m:t>
                      </m:r>
                      <m:r>
                        <a:rPr lang="en-US" sz="2000" i="1" smtClean="0">
                          <a:solidFill>
                            <a:prstClr val="black"/>
                          </a:solidFill>
                          <a:latin typeface="Cambria Math" panose="02040503050406030204" pitchFamily="18" charset="0"/>
                          <a:ea typeface="Cambria Math" panose="02040503050406030204" pitchFamily="18" charset="0"/>
                        </a:rPr>
                        <m:t>=</m:t>
                      </m:r>
                      <m:f>
                        <m:fPr>
                          <m:ctrlPr>
                            <a:rPr lang="en-US" sz="2000" i="1" smtClean="0">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rPr>
                            <m:t>𝐴</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num>
                        <m:den>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𝑑</m:t>
                              </m:r>
                              <m:r>
                                <a:rPr lang="en-US" sz="2000" i="1">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𝑙</m:t>
                              </m:r>
                            </m:e>
                          </m:d>
                        </m:den>
                      </m:f>
                    </m:oMath>
                  </m:oMathPara>
                </a14:m>
                <a:endParaRPr lang="en-US" sz="2000" dirty="0">
                  <a:solidFill>
                    <a:prstClr val="black"/>
                  </a:solidFill>
                  <a:latin typeface="Gill Sans MT" panose="020B0502020104020203"/>
                </a:endParaRPr>
              </a:p>
            </p:txBody>
          </p:sp>
        </mc:Choice>
        <mc:Fallback xmlns="">
          <p:sp>
            <p:nvSpPr>
              <p:cNvPr id="19" name="TextBox 18">
                <a:extLst>
                  <a:ext uri="{FF2B5EF4-FFF2-40B4-BE49-F238E27FC236}">
                    <a16:creationId xmlns:a16="http://schemas.microsoft.com/office/drawing/2014/main" id="{758EBDE5-A82A-4E06-A64A-04831C5D3DEB}"/>
                  </a:ext>
                </a:extLst>
              </p:cNvPr>
              <p:cNvSpPr txBox="1">
                <a:spLocks noRot="1" noChangeAspect="1" noMove="1" noResize="1" noEditPoints="1" noAdjustHandles="1" noChangeArrowheads="1" noChangeShapeType="1" noTextEdit="1"/>
              </p:cNvSpPr>
              <p:nvPr/>
            </p:nvSpPr>
            <p:spPr>
              <a:xfrm>
                <a:off x="795105" y="3063234"/>
                <a:ext cx="7372788" cy="649537"/>
              </a:xfrm>
              <a:prstGeom prst="rect">
                <a:avLst/>
              </a:prstGeom>
              <a:blipFill>
                <a:blip r:embed="rId6"/>
                <a:stretch>
                  <a:fillRect/>
                </a:stretch>
              </a:blipFill>
            </p:spPr>
            <p:txBody>
              <a:bodyPr/>
              <a:lstStyle/>
              <a:p>
                <a:r>
                  <a:rPr lang="en-US">
                    <a:noFill/>
                  </a:rPr>
                  <a:t> </a:t>
                </a:r>
              </a:p>
            </p:txBody>
          </p:sp>
        </mc:Fallback>
      </mc:AlternateContent>
      <p:sp>
        <p:nvSpPr>
          <p:cNvPr id="24" name="Rectangle 18">
            <a:extLst>
              <a:ext uri="{FF2B5EF4-FFF2-40B4-BE49-F238E27FC236}">
                <a16:creationId xmlns:a16="http://schemas.microsoft.com/office/drawing/2014/main" id="{66F189F4-E5C5-4BD0-84F4-C3828DD45FA4}"/>
              </a:ext>
            </a:extLst>
          </p:cNvPr>
          <p:cNvSpPr>
            <a:spLocks noChangeArrowheads="1"/>
          </p:cNvSpPr>
          <p:nvPr/>
        </p:nvSpPr>
        <p:spPr bwMode="auto">
          <a:xfrm>
            <a:off x="152401" y="3956320"/>
            <a:ext cx="8765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dirty="0">
                <a:cs typeface="Times New Roman" panose="02020603050405020304" pitchFamily="18" charset="0"/>
              </a:rPr>
              <a:t>what factor does the capacitance change when the sheet is inserted</a:t>
            </a:r>
            <a:endParaRPr kumimoji="0" lang="en-US" altLang="en-US" sz="2400" b="0" i="1"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8464ED58-F070-40E5-8039-69BF8B8FD26C}"/>
                  </a:ext>
                </a:extLst>
              </p:cNvPr>
              <p:cNvSpPr/>
              <p:nvPr/>
            </p:nvSpPr>
            <p:spPr>
              <a:xfrm>
                <a:off x="530864" y="4766081"/>
                <a:ext cx="1724446" cy="714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𝐶</m:t>
                          </m:r>
                        </m:e>
                        <m:sub>
                          <m:r>
                            <a:rPr lang="en-US" sz="2000" i="1" smtClean="0">
                              <a:solidFill>
                                <a:prstClr val="black"/>
                              </a:solidFill>
                              <a:latin typeface="Cambria Math" panose="02040503050406030204" pitchFamily="18" charset="0"/>
                              <a:ea typeface="Cambria Math" panose="02040503050406030204" pitchFamily="18" charset="0"/>
                            </a:rPr>
                            <m:t>𝑖𝑛𝑖𝑡𝑖𝑎𝑙</m:t>
                          </m:r>
                        </m:sub>
                      </m:sSub>
                      <m:r>
                        <a:rPr lang="en-US" sz="2000" i="1">
                          <a:solidFill>
                            <a:prstClr val="black"/>
                          </a:solidFill>
                          <a:latin typeface="Cambria Math" panose="02040503050406030204" pitchFamily="18" charset="0"/>
                          <a:ea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rPr>
                            <m:t>𝐴</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num>
                        <m:den>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𝑑</m:t>
                              </m:r>
                            </m:e>
                          </m:d>
                        </m:den>
                      </m:f>
                    </m:oMath>
                  </m:oMathPara>
                </a14:m>
                <a:endParaRPr lang="en-US" dirty="0">
                  <a:solidFill>
                    <a:prstClr val="black"/>
                  </a:solidFill>
                  <a:latin typeface="Gill Sans MT" panose="020B0502020104020203"/>
                </a:endParaRPr>
              </a:p>
            </p:txBody>
          </p:sp>
        </mc:Choice>
        <mc:Fallback xmlns="">
          <p:sp>
            <p:nvSpPr>
              <p:cNvPr id="25" name="Rectangle 24">
                <a:extLst>
                  <a:ext uri="{FF2B5EF4-FFF2-40B4-BE49-F238E27FC236}">
                    <a16:creationId xmlns:a16="http://schemas.microsoft.com/office/drawing/2014/main" id="{8464ED58-F070-40E5-8039-69BF8B8FD26C}"/>
                  </a:ext>
                </a:extLst>
              </p:cNvPr>
              <p:cNvSpPr>
                <a:spLocks noRot="1" noChangeAspect="1" noMove="1" noResize="1" noEditPoints="1" noAdjustHandles="1" noChangeArrowheads="1" noChangeShapeType="1" noTextEdit="1"/>
              </p:cNvSpPr>
              <p:nvPr/>
            </p:nvSpPr>
            <p:spPr>
              <a:xfrm>
                <a:off x="530864" y="4766081"/>
                <a:ext cx="1724446" cy="71404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E9475D56-77EF-4A58-9B8F-7C024D55AEDE}"/>
                  </a:ext>
                </a:extLst>
              </p:cNvPr>
              <p:cNvSpPr/>
              <p:nvPr/>
            </p:nvSpPr>
            <p:spPr>
              <a:xfrm>
                <a:off x="3020037" y="4711463"/>
                <a:ext cx="1977721" cy="7140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𝐶</m:t>
                          </m:r>
                        </m:e>
                        <m:sub>
                          <m:r>
                            <a:rPr lang="en-US" sz="2000" i="1" smtClean="0">
                              <a:solidFill>
                                <a:prstClr val="black"/>
                              </a:solidFill>
                              <a:latin typeface="Cambria Math" panose="02040503050406030204" pitchFamily="18" charset="0"/>
                              <a:ea typeface="Cambria Math" panose="02040503050406030204" pitchFamily="18" charset="0"/>
                            </a:rPr>
                            <m:t>𝑓𝑖𝑛𝑎𝑙</m:t>
                          </m:r>
                        </m:sub>
                      </m:sSub>
                      <m:r>
                        <a:rPr lang="en-US" sz="2000" i="1">
                          <a:solidFill>
                            <a:prstClr val="black"/>
                          </a:solidFill>
                          <a:latin typeface="Cambria Math" panose="02040503050406030204" pitchFamily="18" charset="0"/>
                          <a:ea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rPr>
                            <m:t>𝐴</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num>
                        <m:den>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𝑑</m:t>
                              </m:r>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𝑙</m:t>
                              </m:r>
                            </m:e>
                          </m:d>
                        </m:den>
                      </m:f>
                    </m:oMath>
                  </m:oMathPara>
                </a14:m>
                <a:endParaRPr lang="en-US" dirty="0">
                  <a:solidFill>
                    <a:prstClr val="black"/>
                  </a:solidFill>
                  <a:latin typeface="Gill Sans MT" panose="020B0502020104020203"/>
                </a:endParaRPr>
              </a:p>
            </p:txBody>
          </p:sp>
        </mc:Choice>
        <mc:Fallback xmlns="">
          <p:sp>
            <p:nvSpPr>
              <p:cNvPr id="26" name="Rectangle 25">
                <a:extLst>
                  <a:ext uri="{FF2B5EF4-FFF2-40B4-BE49-F238E27FC236}">
                    <a16:creationId xmlns:a16="http://schemas.microsoft.com/office/drawing/2014/main" id="{E9475D56-77EF-4A58-9B8F-7C024D55AEDE}"/>
                  </a:ext>
                </a:extLst>
              </p:cNvPr>
              <p:cNvSpPr>
                <a:spLocks noRot="1" noChangeAspect="1" noMove="1" noResize="1" noEditPoints="1" noAdjustHandles="1" noChangeArrowheads="1" noChangeShapeType="1" noTextEdit="1"/>
              </p:cNvSpPr>
              <p:nvPr/>
            </p:nvSpPr>
            <p:spPr>
              <a:xfrm>
                <a:off x="3020037" y="4711463"/>
                <a:ext cx="1977721" cy="71404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21D0259B-116B-4300-A764-54A338D3ED01}"/>
                  </a:ext>
                </a:extLst>
              </p:cNvPr>
              <p:cNvSpPr/>
              <p:nvPr/>
            </p:nvSpPr>
            <p:spPr>
              <a:xfrm>
                <a:off x="5488004" y="4414226"/>
                <a:ext cx="2119876" cy="12412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prstClr val="black"/>
                              </a:solidFill>
                              <a:latin typeface="Cambria Math" panose="02040503050406030204" pitchFamily="18" charset="0"/>
                              <a:ea typeface="Cambria Math" panose="02040503050406030204" pitchFamily="18" charset="0"/>
                            </a:rPr>
                          </m:ctrlPr>
                        </m:fPr>
                        <m:num>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𝐶</m:t>
                              </m:r>
                            </m:e>
                            <m:sub>
                              <m:r>
                                <a:rPr lang="en-US" sz="2000" i="1">
                                  <a:solidFill>
                                    <a:prstClr val="black"/>
                                  </a:solidFill>
                                  <a:latin typeface="Cambria Math" panose="02040503050406030204" pitchFamily="18" charset="0"/>
                                  <a:ea typeface="Cambria Math" panose="02040503050406030204" pitchFamily="18" charset="0"/>
                                </a:rPr>
                                <m:t>𝑓𝑖𝑛𝑎𝑙</m:t>
                              </m:r>
                            </m:sub>
                          </m:sSub>
                        </m:num>
                        <m:den>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𝐶</m:t>
                              </m:r>
                            </m:e>
                            <m:sub>
                              <m:r>
                                <a:rPr lang="en-US" sz="2000" i="1">
                                  <a:solidFill>
                                    <a:prstClr val="black"/>
                                  </a:solidFill>
                                  <a:latin typeface="Cambria Math" panose="02040503050406030204" pitchFamily="18" charset="0"/>
                                  <a:ea typeface="Cambria Math" panose="02040503050406030204" pitchFamily="18" charset="0"/>
                                </a:rPr>
                                <m:t>𝑖𝑛𝑖𝑡𝑖𝑎𝑙</m:t>
                              </m:r>
                            </m:sub>
                          </m:sSub>
                        </m:den>
                      </m:f>
                      <m:r>
                        <a:rPr lang="en-US" sz="2000" i="1">
                          <a:solidFill>
                            <a:prstClr val="black"/>
                          </a:solidFill>
                          <a:latin typeface="Cambria Math" panose="02040503050406030204" pitchFamily="18" charset="0"/>
                          <a:ea typeface="Cambria Math" panose="02040503050406030204" pitchFamily="18" charset="0"/>
                        </a:rPr>
                        <m:t>=</m:t>
                      </m:r>
                      <m:f>
                        <m:fPr>
                          <m:ctrlPr>
                            <a:rPr lang="en-US" sz="2000" i="1" smtClean="0">
                              <a:solidFill>
                                <a:prstClr val="black"/>
                              </a:solidFill>
                              <a:latin typeface="Cambria Math" panose="02040503050406030204" pitchFamily="18" charset="0"/>
                              <a:ea typeface="Cambria Math" panose="02040503050406030204" pitchFamily="18" charset="0"/>
                            </a:rPr>
                          </m:ctrlPr>
                        </m:fPr>
                        <m:num>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rPr>
                                <m:t>𝐴</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num>
                            <m:den>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𝑑</m:t>
                                  </m:r>
                                  <m:r>
                                    <a:rPr lang="en-US" sz="2000" i="1">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𝑙</m:t>
                                  </m:r>
                                </m:e>
                              </m:d>
                            </m:den>
                          </m:f>
                        </m:num>
                        <m:den>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rPr>
                                <m:t>𝐴</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num>
                            <m:den>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𝑑</m:t>
                                  </m:r>
                                </m:e>
                              </m:d>
                            </m:den>
                          </m:f>
                        </m:den>
                      </m:f>
                    </m:oMath>
                  </m:oMathPara>
                </a14:m>
                <a:endParaRPr lang="en-US" dirty="0">
                  <a:solidFill>
                    <a:prstClr val="black"/>
                  </a:solidFill>
                  <a:latin typeface="Gill Sans MT" panose="020B0502020104020203"/>
                </a:endParaRPr>
              </a:p>
            </p:txBody>
          </p:sp>
        </mc:Choice>
        <mc:Fallback xmlns="">
          <p:sp>
            <p:nvSpPr>
              <p:cNvPr id="27" name="Rectangle 26">
                <a:extLst>
                  <a:ext uri="{FF2B5EF4-FFF2-40B4-BE49-F238E27FC236}">
                    <a16:creationId xmlns:a16="http://schemas.microsoft.com/office/drawing/2014/main" id="{21D0259B-116B-4300-A764-54A338D3ED01}"/>
                  </a:ext>
                </a:extLst>
              </p:cNvPr>
              <p:cNvSpPr>
                <a:spLocks noRot="1" noChangeAspect="1" noMove="1" noResize="1" noEditPoints="1" noAdjustHandles="1" noChangeArrowheads="1" noChangeShapeType="1" noTextEdit="1"/>
              </p:cNvSpPr>
              <p:nvPr/>
            </p:nvSpPr>
            <p:spPr>
              <a:xfrm>
                <a:off x="5488004" y="4414226"/>
                <a:ext cx="2119876" cy="124123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703F063-AD7C-4AAC-8FA5-35A50D242230}"/>
                  </a:ext>
                </a:extLst>
              </p:cNvPr>
              <p:cNvSpPr/>
              <p:nvPr/>
            </p:nvSpPr>
            <p:spPr>
              <a:xfrm>
                <a:off x="2217385" y="5835801"/>
                <a:ext cx="5011565" cy="7416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solidFill>
                                <a:prstClr val="black"/>
                              </a:solidFill>
                              <a:latin typeface="Cambria Math" panose="02040503050406030204" pitchFamily="18" charset="0"/>
                              <a:ea typeface="Cambria Math" panose="02040503050406030204" pitchFamily="18" charset="0"/>
                            </a:rPr>
                          </m:ctrlPr>
                        </m:fPr>
                        <m:num>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𝐶</m:t>
                              </m:r>
                            </m:e>
                            <m:sub>
                              <m:r>
                                <a:rPr lang="en-US" sz="2000" i="1">
                                  <a:solidFill>
                                    <a:prstClr val="black"/>
                                  </a:solidFill>
                                  <a:latin typeface="Cambria Math" panose="02040503050406030204" pitchFamily="18" charset="0"/>
                                  <a:ea typeface="Cambria Math" panose="02040503050406030204" pitchFamily="18" charset="0"/>
                                </a:rPr>
                                <m:t>𝑓𝑖𝑛𝑎𝑙</m:t>
                              </m:r>
                            </m:sub>
                          </m:sSub>
                        </m:num>
                        <m:den>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𝐶</m:t>
                              </m:r>
                            </m:e>
                            <m:sub>
                              <m:r>
                                <a:rPr lang="en-US" sz="2000" i="1">
                                  <a:solidFill>
                                    <a:prstClr val="black"/>
                                  </a:solidFill>
                                  <a:latin typeface="Cambria Math" panose="02040503050406030204" pitchFamily="18" charset="0"/>
                                  <a:ea typeface="Cambria Math" panose="02040503050406030204" pitchFamily="18" charset="0"/>
                                </a:rPr>
                                <m:t>𝑖𝑛𝑖𝑡𝑖𝑎𝑙</m:t>
                              </m:r>
                            </m:sub>
                          </m:sSub>
                        </m:den>
                      </m:f>
                      <m:r>
                        <a:rPr lang="en-US" sz="2000" i="1">
                          <a:solidFill>
                            <a:prstClr val="black"/>
                          </a:solidFill>
                          <a:latin typeface="Cambria Math" panose="02040503050406030204" pitchFamily="18" charset="0"/>
                          <a:ea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𝑑</m:t>
                              </m:r>
                            </m:e>
                          </m:d>
                        </m:num>
                        <m:den>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𝑑</m:t>
                              </m:r>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𝑙</m:t>
                              </m:r>
                            </m:e>
                          </m:d>
                        </m:den>
                      </m:f>
                      <m:r>
                        <a:rPr lang="en-US" sz="2000" i="1">
                          <a:solidFill>
                            <a:prstClr val="black"/>
                          </a:solidFill>
                          <a:latin typeface="Cambria Math" panose="02040503050406030204" pitchFamily="18" charset="0"/>
                          <a:ea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𝑑</m:t>
                          </m:r>
                        </m:num>
                        <m:den>
                          <m:r>
                            <a:rPr lang="en-US" sz="2000" i="1">
                              <a:solidFill>
                                <a:prstClr val="black"/>
                              </a:solidFill>
                              <a:latin typeface="Cambria Math" panose="02040503050406030204" pitchFamily="18" charset="0"/>
                              <a:ea typeface="Cambria Math" panose="02040503050406030204" pitchFamily="18" charset="0"/>
                            </a:rPr>
                            <m:t>𝑑</m:t>
                          </m:r>
                          <m:r>
                            <a:rPr lang="en-US" sz="2000" i="1">
                              <a:solidFill>
                                <a:prstClr val="black"/>
                              </a:solidFill>
                              <a:latin typeface="Cambria Math" panose="02040503050406030204" pitchFamily="18" charset="0"/>
                              <a:ea typeface="Cambria Math" panose="02040503050406030204" pitchFamily="18" charset="0"/>
                            </a:rPr>
                            <m:t>−0.40</m:t>
                          </m:r>
                          <m:r>
                            <a:rPr lang="en-US" sz="2000" i="1">
                              <a:solidFill>
                                <a:prstClr val="black"/>
                              </a:solidFill>
                              <a:latin typeface="Cambria Math" panose="02040503050406030204" pitchFamily="18" charset="0"/>
                              <a:ea typeface="Cambria Math" panose="02040503050406030204" pitchFamily="18" charset="0"/>
                            </a:rPr>
                            <m:t>𝑑</m:t>
                          </m:r>
                        </m:den>
                      </m:f>
                      <m:r>
                        <a:rPr lang="en-US" sz="2000" i="1">
                          <a:solidFill>
                            <a:prstClr val="black"/>
                          </a:solidFill>
                          <a:latin typeface="Cambria Math" panose="02040503050406030204" pitchFamily="18" charset="0"/>
                          <a:ea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r>
                            <a:rPr lang="en-US" sz="2000" i="1">
                              <a:solidFill>
                                <a:prstClr val="black"/>
                              </a:solidFill>
                              <a:latin typeface="Cambria Math" panose="02040503050406030204" pitchFamily="18" charset="0"/>
                              <a:ea typeface="Cambria Math" panose="02040503050406030204" pitchFamily="18" charset="0"/>
                            </a:rPr>
                            <m:t>0.60</m:t>
                          </m:r>
                        </m:den>
                      </m:f>
                      <m:r>
                        <a:rPr lang="en-US" sz="2000" i="1">
                          <a:solidFill>
                            <a:prstClr val="black"/>
                          </a:solidFill>
                          <a:latin typeface="Cambria Math" panose="02040503050406030204" pitchFamily="18" charset="0"/>
                          <a:ea typeface="Cambria Math" panose="02040503050406030204" pitchFamily="18" charset="0"/>
                        </a:rPr>
                        <m:t>=1.7</m:t>
                      </m:r>
                    </m:oMath>
                  </m:oMathPara>
                </a14:m>
                <a:endParaRPr lang="en-US" sz="2000" dirty="0"/>
              </a:p>
            </p:txBody>
          </p:sp>
        </mc:Choice>
        <mc:Fallback xmlns="">
          <p:sp>
            <p:nvSpPr>
              <p:cNvPr id="2" name="Rectangle 1">
                <a:extLst>
                  <a:ext uri="{FF2B5EF4-FFF2-40B4-BE49-F238E27FC236}">
                    <a16:creationId xmlns:a16="http://schemas.microsoft.com/office/drawing/2014/main" id="{9703F063-AD7C-4AAC-8FA5-35A50D242230}"/>
                  </a:ext>
                </a:extLst>
              </p:cNvPr>
              <p:cNvSpPr>
                <a:spLocks noRot="1" noChangeAspect="1" noMove="1" noResize="1" noEditPoints="1" noAdjustHandles="1" noChangeArrowheads="1" noChangeShapeType="1" noTextEdit="1"/>
              </p:cNvSpPr>
              <p:nvPr/>
            </p:nvSpPr>
            <p:spPr>
              <a:xfrm>
                <a:off x="2217385" y="5835801"/>
                <a:ext cx="5011565" cy="741613"/>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3155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7" grpId="0"/>
      <p:bldP spid="19" grpId="0"/>
      <p:bldP spid="25" grpId="0"/>
      <p:bldP spid="26" grpId="0"/>
      <p:bldP spid="27"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11-Extension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FAE0976-9650-4911-B847-07E9F808489A}"/>
                  </a:ext>
                </a:extLst>
              </p:cNvPr>
              <p:cNvSpPr/>
              <p:nvPr/>
            </p:nvSpPr>
            <p:spPr>
              <a:xfrm>
                <a:off x="88083" y="816722"/>
                <a:ext cx="8762301" cy="3416320"/>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Three conducting plates, each of area 𝐴</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are connected as shown in the figure below.</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Are the two capacitors thus formed connected in series or in parallel?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Determine capacitance, </a:t>
                </a:r>
                <a:r>
                  <a:rPr lang="en-US" sz="2400" i="1" dirty="0">
                    <a:solidFill>
                      <a:prstClr val="black"/>
                    </a:solidFill>
                    <a:latin typeface="Times New Roman" panose="02020603050405020304" pitchFamily="18" charset="0"/>
                    <a:cs typeface="Times New Roman" panose="02020603050405020304" pitchFamily="18" charset="0"/>
                  </a:rPr>
                  <a:t>C,</a:t>
                </a:r>
                <a:r>
                  <a:rPr lang="en-US" sz="2400" dirty="0">
                    <a:solidFill>
                      <a:prstClr val="black"/>
                    </a:solidFill>
                    <a:latin typeface="Times New Roman" panose="02020603050405020304" pitchFamily="18" charset="0"/>
                    <a:cs typeface="Times New Roman" panose="02020603050405020304" pitchFamily="18" charset="0"/>
                  </a:rPr>
                  <a:t> as a function of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a:solidFill>
                              <a:prstClr val="black"/>
                            </a:solidFill>
                            <a:latin typeface="Cambria Math" panose="02040503050406030204" pitchFamily="18" charset="0"/>
                          </a:rPr>
                          <m:t>1</m:t>
                        </m:r>
                      </m:sub>
                    </m:sSub>
                  </m:oMath>
                </a14:m>
                <a:r>
                  <a:rPr lang="en-US" sz="24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a:solidFill>
                              <a:prstClr val="black"/>
                            </a:solidFill>
                            <a:latin typeface="Cambria Math" panose="02040503050406030204" pitchFamily="18" charset="0"/>
                          </a:rPr>
                          <m:t>2</m:t>
                        </m:r>
                      </m:sub>
                    </m:sSub>
                  </m:oMath>
                </a14:m>
                <a:r>
                  <a:rPr lang="en-US" sz="2400" dirty="0">
                    <a:solidFill>
                      <a:prstClr val="black"/>
                    </a:solidFill>
                    <a:latin typeface="Times New Roman" panose="02020603050405020304" pitchFamily="18" charset="0"/>
                    <a:cs typeface="Times New Roman" panose="02020603050405020304" pitchFamily="18" charset="0"/>
                  </a:rPr>
                  <a:t>, and </a:t>
                </a:r>
                <a14:m>
                  <m:oMath xmlns:m="http://schemas.openxmlformats.org/officeDocument/2006/math">
                    <m:r>
                      <a:rPr lang="en-US" sz="2400" i="1">
                        <a:solidFill>
                          <a:prstClr val="black"/>
                        </a:solidFill>
                        <a:latin typeface="Cambria Math" panose="02040503050406030204" pitchFamily="18" charset="0"/>
                      </a:rPr>
                      <m:t>𝐴</m:t>
                    </m:r>
                  </m:oMath>
                </a14:m>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Assume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a:solidFill>
                              <a:prstClr val="black"/>
                            </a:solidFill>
                            <a:latin typeface="Cambria Math" panose="02040503050406030204" pitchFamily="18" charset="0"/>
                          </a:rPr>
                          <m:t>1</m:t>
                        </m:r>
                      </m:sub>
                    </m:sSub>
                  </m:oMath>
                </a14:m>
                <a:r>
                  <a:rPr lang="en-US" sz="24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a:solidFill>
                          <a:prstClr val="black"/>
                        </a:solidFill>
                        <a:latin typeface="Cambria Math" panose="02040503050406030204" pitchFamily="18" charset="0"/>
                      </a:rPr>
                      <m:t>+</m:t>
                    </m:r>
                  </m:oMath>
                </a14:m>
                <a:r>
                  <a:rPr lang="en-US" sz="24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a:solidFill>
                              <a:prstClr val="black"/>
                            </a:solidFill>
                            <a:latin typeface="Cambria Math" panose="02040503050406030204" pitchFamily="18" charset="0"/>
                          </a:rPr>
                          <m:t>2</m:t>
                        </m:r>
                      </m:sub>
                    </m:sSub>
                  </m:oMath>
                </a14:m>
                <a:r>
                  <a:rPr lang="en-US" sz="2400" dirty="0">
                    <a:solidFill>
                      <a:prstClr val="black"/>
                    </a:solidFill>
                    <a:latin typeface="Times New Roman" panose="02020603050405020304" pitchFamily="18" charset="0"/>
                    <a:cs typeface="Times New Roman" panose="02020603050405020304" pitchFamily="18" charset="0"/>
                  </a:rPr>
                  <a:t> is much less than the dimensions of the plates.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The middle plate can be moved (changing the values of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a:solidFill>
                              <a:prstClr val="black"/>
                            </a:solidFill>
                            <a:latin typeface="Cambria Math" panose="02040503050406030204" pitchFamily="18" charset="0"/>
                          </a:rPr>
                          <m:t>1</m:t>
                        </m:r>
                      </m:sub>
                    </m:sSub>
                  </m:oMath>
                </a14:m>
                <a:r>
                  <a:rPr lang="en-US" sz="2400" dirty="0">
                    <a:solidFill>
                      <a:prstClr val="black"/>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a:solidFill>
                              <a:prstClr val="black"/>
                            </a:solidFill>
                            <a:latin typeface="Cambria Math" panose="02040503050406030204" pitchFamily="18" charset="0"/>
                          </a:rPr>
                          <m:t>2</m:t>
                        </m:r>
                      </m:sub>
                    </m:sSub>
                  </m:oMath>
                </a14:m>
                <a:r>
                  <a:rPr lang="en-US" sz="2400" dirty="0">
                    <a:solidFill>
                      <a:prstClr val="black"/>
                    </a:solidFill>
                    <a:latin typeface="Times New Roman" panose="02020603050405020304" pitchFamily="18" charset="0"/>
                    <a:cs typeface="Times New Roman" panose="02020603050405020304" pitchFamily="18" charset="0"/>
                  </a:rPr>
                  <a:t>), to vary the capacitance of the system. What are the minimum and maximum values of the net capacitance? </a:t>
                </a:r>
              </a:p>
            </p:txBody>
          </p:sp>
        </mc:Choice>
        <mc:Fallback xmlns="">
          <p:sp>
            <p:nvSpPr>
              <p:cNvPr id="5" name="Rectangle 4">
                <a:extLst>
                  <a:ext uri="{FF2B5EF4-FFF2-40B4-BE49-F238E27FC236}">
                    <a16:creationId xmlns:a16="http://schemas.microsoft.com/office/drawing/2014/main" id="{8FAE0976-9650-4911-B847-07E9F808489A}"/>
                  </a:ext>
                </a:extLst>
              </p:cNvPr>
              <p:cNvSpPr>
                <a:spLocks noRot="1" noChangeAspect="1" noMove="1" noResize="1" noEditPoints="1" noAdjustHandles="1" noChangeArrowheads="1" noChangeShapeType="1" noTextEdit="1"/>
              </p:cNvSpPr>
              <p:nvPr/>
            </p:nvSpPr>
            <p:spPr>
              <a:xfrm>
                <a:off x="88083" y="816722"/>
                <a:ext cx="8762301" cy="3416320"/>
              </a:xfrm>
              <a:prstGeom prst="rect">
                <a:avLst/>
              </a:prstGeom>
              <a:blipFill>
                <a:blip r:embed="rId2"/>
                <a:stretch>
                  <a:fillRect l="-1013" t="-1481" r="-1158" b="-333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F99332A-8CB2-4B90-B861-F9C6D67E9AEA}"/>
              </a:ext>
            </a:extLst>
          </p:cNvPr>
          <p:cNvPicPr>
            <a:picLocks noChangeAspect="1"/>
          </p:cNvPicPr>
          <p:nvPr/>
        </p:nvPicPr>
        <p:blipFill>
          <a:blip r:embed="rId3"/>
          <a:stretch>
            <a:fillRect/>
          </a:stretch>
        </p:blipFill>
        <p:spPr>
          <a:xfrm>
            <a:off x="3065225" y="4602374"/>
            <a:ext cx="3544843" cy="1911982"/>
          </a:xfrm>
          <a:prstGeom prst="rect">
            <a:avLst/>
          </a:prstGeom>
        </p:spPr>
      </p:pic>
    </p:spTree>
    <p:extLst>
      <p:ext uri="{BB962C8B-B14F-4D97-AF65-F5344CB8AC3E}">
        <p14:creationId xmlns:p14="http://schemas.microsoft.com/office/powerpoint/2010/main" val="324549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 ANSWERS</a:t>
            </a:r>
          </a:p>
        </p:txBody>
      </p:sp>
      <p:sp>
        <p:nvSpPr>
          <p:cNvPr id="12" name="Rectangle 18">
            <a:extLst>
              <a:ext uri="{FF2B5EF4-FFF2-40B4-BE49-F238E27FC236}">
                <a16:creationId xmlns:a16="http://schemas.microsoft.com/office/drawing/2014/main" id="{3D8A88A3-E0D8-4C04-B231-3995A0D8B9EA}"/>
              </a:ext>
            </a:extLst>
          </p:cNvPr>
          <p:cNvSpPr>
            <a:spLocks noChangeArrowheads="1"/>
          </p:cNvSpPr>
          <p:nvPr/>
        </p:nvSpPr>
        <p:spPr bwMode="auto">
          <a:xfrm>
            <a:off x="0" y="834217"/>
            <a:ext cx="91428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(a) </a:t>
            </a:r>
            <a:r>
              <a:rPr lang="en-US" sz="2400" dirty="0">
                <a:solidFill>
                  <a:prstClr val="black"/>
                </a:solidFill>
                <a:cs typeface="Times New Roman" panose="02020603050405020304" pitchFamily="18" charset="0"/>
              </a:rPr>
              <a:t>Are the two capacitors thus formed connected in series or in parallel</a:t>
            </a:r>
            <a:endParaRPr kumimoji="0" lang="en-US" altLang="en-US" sz="2400" b="0" i="1" u="none" strike="noStrike" kern="0" cap="none" spc="0" normalizeH="0" baseline="0" noProof="0" dirty="0">
              <a:ln>
                <a:noFill/>
              </a:ln>
              <a:solidFill>
                <a:srgbClr val="080800"/>
              </a:solidFill>
              <a:effectLst/>
              <a:uLnTx/>
              <a:uFillTx/>
              <a:cs typeface="Times New Roman" panose="02020603050405020304" pitchFamily="18" charset="0"/>
            </a:endParaRPr>
          </a:p>
        </p:txBody>
      </p:sp>
      <p:sp>
        <p:nvSpPr>
          <p:cNvPr id="4" name="Rectangle 3">
            <a:extLst>
              <a:ext uri="{FF2B5EF4-FFF2-40B4-BE49-F238E27FC236}">
                <a16:creationId xmlns:a16="http://schemas.microsoft.com/office/drawing/2014/main" id="{284F4FDE-A5E3-41FB-A372-0C5FAE21EF5C}"/>
              </a:ext>
            </a:extLst>
          </p:cNvPr>
          <p:cNvSpPr/>
          <p:nvPr/>
        </p:nvSpPr>
        <p:spPr>
          <a:xfrm>
            <a:off x="311894" y="1689969"/>
            <a:ext cx="8519020" cy="1569660"/>
          </a:xfrm>
          <a:prstGeom prst="rect">
            <a:avLst/>
          </a:prstGeom>
        </p:spPr>
        <p:txBody>
          <a:bodyPr wrap="square">
            <a:spAutoFit/>
          </a:bodyPr>
          <a:lstStyle/>
          <a:p>
            <a:pPr lvl="0" algn="just"/>
            <a:r>
              <a:rPr kumimoji="0" lang="en-US" sz="2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Both capacitors have their high voltage plates at the same potential (the middle plate), and both capacitors have their low voltage plates at the same potential (the outer plates, which are connected). </a:t>
            </a:r>
            <a:r>
              <a:rPr lang="en-US" sz="2400" kern="0" dirty="0">
                <a:solidFill>
                  <a:srgbClr val="0070C0"/>
                </a:solidFill>
                <a:latin typeface="Times New Roman" panose="02020603050405020304" pitchFamily="18" charset="0"/>
                <a:cs typeface="Times New Roman" panose="02020603050405020304" pitchFamily="18" charset="0"/>
              </a:rPr>
              <a:t>The two capacitors are in parallel . </a:t>
            </a: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8238CF-1518-468F-9FDF-EB8F5280AB7F}"/>
                  </a:ext>
                </a:extLst>
              </p:cNvPr>
              <p:cNvSpPr txBox="1"/>
              <p:nvPr/>
            </p:nvSpPr>
            <p:spPr>
              <a:xfrm>
                <a:off x="670314" y="4995447"/>
                <a:ext cx="7936403"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prstClr val="black"/>
                          </a:solidFill>
                          <a:latin typeface="Cambria Math" panose="02040503050406030204" pitchFamily="18" charset="0"/>
                        </a:rPr>
                        <m:t>𝐶</m:t>
                      </m:r>
                      <m:r>
                        <a:rPr lang="en-US" sz="2400" i="1" smtClean="0">
                          <a:solidFill>
                            <a:prstClr val="black"/>
                          </a:solidFill>
                          <a:latin typeface="Cambria Math" panose="02040503050406030204" pitchFamily="18" charset="0"/>
                        </a:rPr>
                        <m:t>=</m:t>
                      </m:r>
                      <m:sSub>
                        <m:sSubPr>
                          <m:ctrlPr>
                            <a:rPr lang="en-US" sz="2400" i="1" smtClean="0">
                              <a:solidFill>
                                <a:prstClr val="black"/>
                              </a:solidFill>
                              <a:latin typeface="Cambria Math" panose="02040503050406030204" pitchFamily="18" charset="0"/>
                            </a:rPr>
                          </m:ctrlPr>
                        </m:sSubPr>
                        <m:e>
                          <m:r>
                            <a:rPr lang="en-US" sz="2400" i="1" smtClean="0">
                              <a:solidFill>
                                <a:prstClr val="black"/>
                              </a:solidFill>
                              <a:latin typeface="Cambria Math" panose="02040503050406030204" pitchFamily="18" charset="0"/>
                            </a:rPr>
                            <m:t>𝐶</m:t>
                          </m:r>
                        </m:e>
                        <m:sub>
                          <m:r>
                            <a:rPr lang="en-US" sz="2400" i="1" smtClean="0">
                              <a:solidFill>
                                <a:prstClr val="black"/>
                              </a:solidFill>
                              <a:latin typeface="Cambria Math" panose="02040503050406030204" pitchFamily="18" charset="0"/>
                            </a:rPr>
                            <m:t>1</m:t>
                          </m:r>
                        </m:sub>
                      </m:sSub>
                      <m:r>
                        <a:rPr lang="en-US" sz="2400" i="1" smtClean="0">
                          <a:solidFill>
                            <a:prstClr val="black"/>
                          </a:solidFill>
                          <a:latin typeface="Cambria Math" panose="02040503050406030204" pitchFamily="18" charset="0"/>
                        </a:rPr>
                        <m:t>+</m:t>
                      </m:r>
                      <m:sSub>
                        <m:sSubPr>
                          <m:ctrlPr>
                            <a:rPr lang="en-US" sz="2400" i="1" smtClean="0">
                              <a:solidFill>
                                <a:prstClr val="black"/>
                              </a:solidFill>
                              <a:latin typeface="Cambria Math" panose="02040503050406030204" pitchFamily="18" charset="0"/>
                            </a:rPr>
                          </m:ctrlPr>
                        </m:sSubPr>
                        <m:e>
                          <m:r>
                            <a:rPr lang="en-US" sz="2400" i="1" smtClean="0">
                              <a:solidFill>
                                <a:prstClr val="black"/>
                              </a:solidFill>
                              <a:latin typeface="Cambria Math" panose="02040503050406030204" pitchFamily="18" charset="0"/>
                            </a:rPr>
                            <m:t>𝐶</m:t>
                          </m:r>
                        </m:e>
                        <m:sub>
                          <m:r>
                            <a:rPr lang="en-US" sz="2400" i="1" smtClean="0">
                              <a:solidFill>
                                <a:prstClr val="black"/>
                              </a:solidFill>
                              <a:latin typeface="Cambria Math" panose="02040503050406030204" pitchFamily="18" charset="0"/>
                            </a:rPr>
                            <m:t>2</m:t>
                          </m:r>
                        </m:sub>
                      </m:sSub>
                      <m:r>
                        <a:rPr lang="en-US" sz="2400" i="1" smtClean="0">
                          <a:solidFill>
                            <a:prstClr val="black"/>
                          </a:solidFill>
                          <a:latin typeface="Cambria Math" panose="02040503050406030204" pitchFamily="18" charset="0"/>
                        </a:rPr>
                        <m:t>=</m:t>
                      </m:r>
                      <m:f>
                        <m:fPr>
                          <m:ctrlPr>
                            <a:rPr lang="en-US" sz="2400" i="1" smtClean="0">
                              <a:solidFill>
                                <a:prstClr val="black"/>
                              </a:solidFill>
                              <a:latin typeface="Cambria Math" panose="02040503050406030204" pitchFamily="18" charset="0"/>
                            </a:rPr>
                          </m:ctrlPr>
                        </m:fPr>
                        <m:num>
                          <m:sSub>
                            <m:sSubPr>
                              <m:ctrlPr>
                                <a:rPr lang="en-US" sz="2400" i="1" smtClean="0">
                                  <a:solidFill>
                                    <a:prstClr val="black"/>
                                  </a:solidFill>
                                  <a:latin typeface="Cambria Math" panose="02040503050406030204" pitchFamily="18" charset="0"/>
                                </a:rPr>
                              </m:ctrlPr>
                            </m:sSubPr>
                            <m:e>
                              <m:r>
                                <a:rPr lang="en-US" sz="2400" i="1" smtClean="0">
                                  <a:solidFill>
                                    <a:prstClr val="black"/>
                                  </a:solidFill>
                                  <a:latin typeface="Cambria Math" panose="02040503050406030204" pitchFamily="18" charset="0"/>
                                  <a:ea typeface="Cambria Math" panose="02040503050406030204" pitchFamily="18" charset="0"/>
                                </a:rPr>
                                <m:t>𝜀</m:t>
                              </m:r>
                            </m:e>
                            <m:sub>
                              <m:r>
                                <a:rPr lang="en-US" sz="2400" i="1" smtClean="0">
                                  <a:solidFill>
                                    <a:prstClr val="black"/>
                                  </a:solidFill>
                                  <a:latin typeface="Cambria Math" panose="02040503050406030204" pitchFamily="18" charset="0"/>
                                </a:rPr>
                                <m:t>0</m:t>
                              </m:r>
                            </m:sub>
                          </m:sSub>
                          <m:r>
                            <a:rPr lang="en-US" sz="2400" i="1" smtClean="0">
                              <a:solidFill>
                                <a:prstClr val="black"/>
                              </a:solidFill>
                              <a:latin typeface="Cambria Math" panose="02040503050406030204" pitchFamily="18" charset="0"/>
                            </a:rPr>
                            <m:t>𝐴</m:t>
                          </m:r>
                        </m:num>
                        <m:den>
                          <m:sSub>
                            <m:sSubPr>
                              <m:ctrlPr>
                                <a:rPr lang="en-US" sz="2400" i="1" smtClean="0">
                                  <a:solidFill>
                                    <a:prstClr val="black"/>
                                  </a:solidFill>
                                  <a:latin typeface="Cambria Math" panose="02040503050406030204" pitchFamily="18" charset="0"/>
                                </a:rPr>
                              </m:ctrlPr>
                            </m:sSubPr>
                            <m:e>
                              <m:r>
                                <a:rPr lang="en-US" sz="2400" i="1" smtClean="0">
                                  <a:solidFill>
                                    <a:prstClr val="black"/>
                                  </a:solidFill>
                                  <a:latin typeface="Cambria Math" panose="02040503050406030204" pitchFamily="18" charset="0"/>
                                </a:rPr>
                                <m:t>𝑑</m:t>
                              </m:r>
                            </m:e>
                            <m:sub>
                              <m:r>
                                <a:rPr lang="en-US" sz="2400" i="1" smtClean="0">
                                  <a:solidFill>
                                    <a:prstClr val="black"/>
                                  </a:solidFill>
                                  <a:latin typeface="Cambria Math" panose="02040503050406030204" pitchFamily="18" charset="0"/>
                                </a:rPr>
                                <m:t>1</m:t>
                              </m:r>
                            </m:sub>
                          </m:sSub>
                        </m:den>
                      </m:f>
                      <m:r>
                        <a:rPr lang="en-US" sz="2400" i="1" smtClean="0">
                          <a:solidFill>
                            <a:prstClr val="black"/>
                          </a:solidFill>
                          <a:latin typeface="Cambria Math" panose="02040503050406030204" pitchFamily="18" charset="0"/>
                        </a:rPr>
                        <m:t>+</m:t>
                      </m:r>
                      <m:f>
                        <m:fPr>
                          <m:ctrlPr>
                            <a:rPr lang="en-US" sz="2400" i="1">
                              <a:solidFill>
                                <a:prstClr val="black"/>
                              </a:solidFill>
                              <a:latin typeface="Cambria Math" panose="02040503050406030204" pitchFamily="18" charset="0"/>
                            </a:rPr>
                          </m:ctrlPr>
                        </m:fPr>
                        <m:num>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𝜀</m:t>
                              </m:r>
                            </m:e>
                            <m:sub>
                              <m:r>
                                <a:rPr lang="en-US" sz="2400" i="1">
                                  <a:solidFill>
                                    <a:prstClr val="black"/>
                                  </a:solidFill>
                                  <a:latin typeface="Cambria Math" panose="02040503050406030204" pitchFamily="18" charset="0"/>
                                </a:rPr>
                                <m:t>0</m:t>
                              </m:r>
                            </m:sub>
                          </m:sSub>
                          <m:r>
                            <a:rPr lang="en-US" sz="2400" i="1">
                              <a:solidFill>
                                <a:prstClr val="black"/>
                              </a:solidFill>
                              <a:latin typeface="Cambria Math" panose="02040503050406030204" pitchFamily="18" charset="0"/>
                            </a:rPr>
                            <m:t>𝐴</m:t>
                          </m:r>
                        </m:num>
                        <m:den>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smtClean="0">
                                  <a:solidFill>
                                    <a:prstClr val="black"/>
                                  </a:solidFill>
                                  <a:latin typeface="Cambria Math" panose="02040503050406030204" pitchFamily="18" charset="0"/>
                                </a:rPr>
                                <m:t>2</m:t>
                              </m:r>
                            </m:sub>
                          </m:sSub>
                        </m:den>
                      </m:f>
                      <m:r>
                        <a:rPr lang="en-US" sz="2400" i="1" smtClean="0">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𝜀</m:t>
                          </m:r>
                        </m:e>
                        <m:sub>
                          <m:r>
                            <a:rPr lang="en-US" sz="2400" i="1">
                              <a:solidFill>
                                <a:prstClr val="black"/>
                              </a:solidFill>
                              <a:latin typeface="Cambria Math" panose="02040503050406030204" pitchFamily="18" charset="0"/>
                            </a:rPr>
                            <m:t>0</m:t>
                          </m:r>
                        </m:sub>
                      </m:sSub>
                      <m:r>
                        <a:rPr lang="en-US" sz="2400" i="1">
                          <a:solidFill>
                            <a:prstClr val="black"/>
                          </a:solidFill>
                          <a:latin typeface="Cambria Math" panose="02040503050406030204" pitchFamily="18" charset="0"/>
                        </a:rPr>
                        <m:t>𝐴</m:t>
                      </m:r>
                      <m:d>
                        <m:dPr>
                          <m:ctrlPr>
                            <a:rPr lang="en-US" sz="2400" i="1" smtClean="0">
                              <a:solidFill>
                                <a:prstClr val="black"/>
                              </a:solidFill>
                              <a:latin typeface="Cambria Math" panose="02040503050406030204" pitchFamily="18" charset="0"/>
                            </a:rPr>
                          </m:ctrlPr>
                        </m:dPr>
                        <m:e>
                          <m:f>
                            <m:fPr>
                              <m:ctrlPr>
                                <a:rPr lang="en-US" sz="2400" i="1">
                                  <a:solidFill>
                                    <a:prstClr val="black"/>
                                  </a:solidFill>
                                  <a:latin typeface="Cambria Math" panose="02040503050406030204" pitchFamily="18" charset="0"/>
                                </a:rPr>
                              </m:ctrlPr>
                            </m:fPr>
                            <m:num>
                              <m:r>
                                <a:rPr lang="en-US" sz="2400" i="1" smtClean="0">
                                  <a:solidFill>
                                    <a:prstClr val="black"/>
                                  </a:solidFill>
                                  <a:latin typeface="Cambria Math" panose="02040503050406030204" pitchFamily="18" charset="0"/>
                                </a:rPr>
                                <m:t>1</m:t>
                              </m:r>
                            </m:num>
                            <m:den>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a:solidFill>
                                        <a:prstClr val="black"/>
                                      </a:solidFill>
                                      <a:latin typeface="Cambria Math" panose="02040503050406030204" pitchFamily="18" charset="0"/>
                                    </a:rPr>
                                    <m:t>1</m:t>
                                  </m:r>
                                </m:sub>
                              </m:sSub>
                            </m:den>
                          </m:f>
                          <m:r>
                            <a:rPr lang="en-US" sz="2400" i="1" smtClean="0">
                              <a:solidFill>
                                <a:prstClr val="black"/>
                              </a:solidFill>
                              <a:latin typeface="Cambria Math" panose="02040503050406030204" pitchFamily="18" charset="0"/>
                            </a:rPr>
                            <m:t>+</m:t>
                          </m:r>
                          <m:f>
                            <m:fPr>
                              <m:ctrlPr>
                                <a:rPr lang="en-US" sz="2400" i="1">
                                  <a:solidFill>
                                    <a:prstClr val="black"/>
                                  </a:solidFill>
                                  <a:latin typeface="Cambria Math" panose="02040503050406030204" pitchFamily="18" charset="0"/>
                                </a:rPr>
                              </m:ctrlPr>
                            </m:fPr>
                            <m:num>
                              <m:r>
                                <a:rPr lang="en-US" sz="2400" i="1" smtClean="0">
                                  <a:solidFill>
                                    <a:prstClr val="black"/>
                                  </a:solidFill>
                                  <a:latin typeface="Cambria Math" panose="02040503050406030204" pitchFamily="18" charset="0"/>
                                </a:rPr>
                                <m:t>1</m:t>
                              </m:r>
                            </m:num>
                            <m:den>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smtClean="0">
                                      <a:solidFill>
                                        <a:prstClr val="black"/>
                                      </a:solidFill>
                                      <a:latin typeface="Cambria Math" panose="02040503050406030204" pitchFamily="18" charset="0"/>
                                    </a:rPr>
                                    <m:t>2</m:t>
                                  </m:r>
                                </m:sub>
                              </m:sSub>
                            </m:den>
                          </m:f>
                        </m:e>
                      </m:d>
                      <m:r>
                        <a:rPr lang="en-US" sz="2400" i="1" smtClean="0">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𝜀</m:t>
                          </m:r>
                        </m:e>
                        <m:sub>
                          <m:r>
                            <a:rPr lang="en-US" sz="2400" i="1">
                              <a:solidFill>
                                <a:prstClr val="black"/>
                              </a:solidFill>
                              <a:latin typeface="Cambria Math" panose="02040503050406030204" pitchFamily="18" charset="0"/>
                            </a:rPr>
                            <m:t>0</m:t>
                          </m:r>
                        </m:sub>
                      </m:sSub>
                      <m:r>
                        <a:rPr lang="en-US" sz="2400" i="1">
                          <a:solidFill>
                            <a:prstClr val="black"/>
                          </a:solidFill>
                          <a:latin typeface="Cambria Math" panose="02040503050406030204" pitchFamily="18" charset="0"/>
                        </a:rPr>
                        <m:t>𝐴</m:t>
                      </m:r>
                      <m:d>
                        <m:dPr>
                          <m:ctrlPr>
                            <a:rPr lang="en-US" sz="2400" i="1" smtClean="0">
                              <a:solidFill>
                                <a:prstClr val="black"/>
                              </a:solidFill>
                              <a:latin typeface="Cambria Math" panose="02040503050406030204" pitchFamily="18" charset="0"/>
                            </a:rPr>
                          </m:ctrlPr>
                        </m:dPr>
                        <m:e>
                          <m:f>
                            <m:fPr>
                              <m:ctrlPr>
                                <a:rPr lang="en-US" sz="2400" i="1">
                                  <a:solidFill>
                                    <a:prstClr val="black"/>
                                  </a:solidFill>
                                  <a:latin typeface="Cambria Math" panose="02040503050406030204" pitchFamily="18" charset="0"/>
                                </a:rPr>
                              </m:ctrlPr>
                            </m:fPr>
                            <m:num>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a:solidFill>
                                        <a:prstClr val="black"/>
                                      </a:solidFill>
                                      <a:latin typeface="Cambria Math" panose="02040503050406030204" pitchFamily="18" charset="0"/>
                                    </a:rPr>
                                    <m:t>1</m:t>
                                  </m:r>
                                </m:sub>
                              </m:sSub>
                              <m:r>
                                <a:rPr lang="en-US" sz="2400" i="1">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a:solidFill>
                                        <a:prstClr val="black"/>
                                      </a:solidFill>
                                      <a:latin typeface="Cambria Math" panose="02040503050406030204" pitchFamily="18" charset="0"/>
                                    </a:rPr>
                                    <m:t>2</m:t>
                                  </m:r>
                                </m:sub>
                              </m:sSub>
                            </m:num>
                            <m:den>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a:solidFill>
                                        <a:prstClr val="black"/>
                                      </a:solidFill>
                                      <a:latin typeface="Cambria Math" panose="02040503050406030204" pitchFamily="18" charset="0"/>
                                    </a:rPr>
                                    <m:t>1</m:t>
                                  </m:r>
                                </m:sub>
                              </m:sSub>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a:solidFill>
                                        <a:prstClr val="black"/>
                                      </a:solidFill>
                                      <a:latin typeface="Cambria Math" panose="02040503050406030204" pitchFamily="18" charset="0"/>
                                    </a:rPr>
                                    <m:t>2</m:t>
                                  </m:r>
                                </m:sub>
                              </m:sSub>
                            </m:den>
                          </m:f>
                        </m:e>
                      </m:d>
                    </m:oMath>
                  </m:oMathPara>
                </a14:m>
                <a:endParaRPr lang="en-US" sz="2400" dirty="0">
                  <a:solidFill>
                    <a:prstClr val="black"/>
                  </a:solidFill>
                  <a:latin typeface="Gill Sans MT" panose="020B0502020104020203"/>
                </a:endParaRPr>
              </a:p>
            </p:txBody>
          </p:sp>
        </mc:Choice>
        <mc:Fallback xmlns="">
          <p:sp>
            <p:nvSpPr>
              <p:cNvPr id="15" name="TextBox 14">
                <a:extLst>
                  <a:ext uri="{FF2B5EF4-FFF2-40B4-BE49-F238E27FC236}">
                    <a16:creationId xmlns:a16="http://schemas.microsoft.com/office/drawing/2014/main" id="{D18238CF-1518-468F-9FDF-EB8F5280AB7F}"/>
                  </a:ext>
                </a:extLst>
              </p:cNvPr>
              <p:cNvSpPr txBox="1">
                <a:spLocks noRot="1" noChangeAspect="1" noMove="1" noResize="1" noEditPoints="1" noAdjustHandles="1" noChangeArrowheads="1" noChangeShapeType="1" noTextEdit="1"/>
              </p:cNvSpPr>
              <p:nvPr/>
            </p:nvSpPr>
            <p:spPr>
              <a:xfrm>
                <a:off x="670314" y="4995447"/>
                <a:ext cx="7936403" cy="8298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8">
                <a:extLst>
                  <a:ext uri="{FF2B5EF4-FFF2-40B4-BE49-F238E27FC236}">
                    <a16:creationId xmlns:a16="http://schemas.microsoft.com/office/drawing/2014/main" id="{BE64026E-C054-42CE-AF80-F8EA70470955}"/>
                  </a:ext>
                </a:extLst>
              </p:cNvPr>
              <p:cNvSpPr>
                <a:spLocks noChangeArrowheads="1"/>
              </p:cNvSpPr>
              <p:nvPr/>
            </p:nvSpPr>
            <p:spPr bwMode="auto">
              <a:xfrm>
                <a:off x="0" y="4103637"/>
                <a:ext cx="7877261"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(b) </a:t>
                </a:r>
                <a:r>
                  <a:rPr lang="en-US" sz="2400" dirty="0">
                    <a:solidFill>
                      <a:prstClr val="black"/>
                    </a:solidFill>
                    <a:cs typeface="Times New Roman" panose="02020603050405020304" pitchFamily="18" charset="0"/>
                  </a:rPr>
                  <a:t>Determine capacitance, </a:t>
                </a:r>
                <a:r>
                  <a:rPr lang="en-US" sz="2400" i="1" dirty="0">
                    <a:solidFill>
                      <a:prstClr val="black"/>
                    </a:solidFill>
                    <a:cs typeface="Times New Roman" panose="02020603050405020304" pitchFamily="18" charset="0"/>
                  </a:rPr>
                  <a:t>C,</a:t>
                </a:r>
                <a:r>
                  <a:rPr lang="en-US" sz="2400" dirty="0">
                    <a:solidFill>
                      <a:prstClr val="black"/>
                    </a:solidFill>
                    <a:cs typeface="Times New Roman" panose="02020603050405020304" pitchFamily="18" charset="0"/>
                  </a:rPr>
                  <a:t> as a function of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a:solidFill>
                              <a:prstClr val="black"/>
                            </a:solidFill>
                            <a:latin typeface="Cambria Math" panose="02040503050406030204" pitchFamily="18" charset="0"/>
                          </a:rPr>
                          <m:t>1</m:t>
                        </m:r>
                      </m:sub>
                    </m:sSub>
                  </m:oMath>
                </a14:m>
                <a:r>
                  <a:rPr lang="en-US" sz="2400" dirty="0">
                    <a:solidFill>
                      <a:prstClr val="black"/>
                    </a:solidFill>
                    <a:cs typeface="Times New Roman" panose="02020603050405020304" pitchFamily="18" charset="0"/>
                  </a:rPr>
                  <a:t>, </a:t>
                </a:r>
                <a14:m>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𝑑</m:t>
                        </m:r>
                      </m:e>
                      <m:sub>
                        <m:r>
                          <a:rPr lang="en-US" sz="2400" i="1">
                            <a:solidFill>
                              <a:prstClr val="black"/>
                            </a:solidFill>
                            <a:latin typeface="Cambria Math" panose="02040503050406030204" pitchFamily="18" charset="0"/>
                          </a:rPr>
                          <m:t>2</m:t>
                        </m:r>
                      </m:sub>
                    </m:sSub>
                  </m:oMath>
                </a14:m>
                <a:r>
                  <a:rPr lang="en-US" sz="2400" dirty="0">
                    <a:solidFill>
                      <a:prstClr val="black"/>
                    </a:solidFill>
                    <a:cs typeface="Times New Roman" panose="02020603050405020304" pitchFamily="18" charset="0"/>
                  </a:rPr>
                  <a:t>, and </a:t>
                </a:r>
                <a14:m>
                  <m:oMath xmlns:m="http://schemas.openxmlformats.org/officeDocument/2006/math">
                    <m:r>
                      <a:rPr lang="en-US" sz="2400" i="1">
                        <a:solidFill>
                          <a:prstClr val="black"/>
                        </a:solidFill>
                        <a:latin typeface="Cambria Math" panose="02040503050406030204" pitchFamily="18" charset="0"/>
                      </a:rPr>
                      <m:t>𝐴</m:t>
                    </m:r>
                  </m:oMath>
                </a14:m>
                <a:endParaRPr kumimoji="0" lang="en-US" altLang="en-US" sz="2400" b="0" i="1"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6" name="Rectangle 18">
                <a:extLst>
                  <a:ext uri="{FF2B5EF4-FFF2-40B4-BE49-F238E27FC236}">
                    <a16:creationId xmlns:a16="http://schemas.microsoft.com/office/drawing/2014/main" id="{BE64026E-C054-42CE-AF80-F8EA70470955}"/>
                  </a:ext>
                </a:extLst>
              </p:cNvPr>
              <p:cNvSpPr>
                <a:spLocks noRot="1" noChangeAspect="1" noMove="1" noResize="1" noEditPoints="1" noAdjustHandles="1" noChangeArrowheads="1" noChangeShapeType="1" noTextEdit="1"/>
              </p:cNvSpPr>
              <p:nvPr/>
            </p:nvSpPr>
            <p:spPr bwMode="auto">
              <a:xfrm>
                <a:off x="0" y="4103637"/>
                <a:ext cx="7877261" cy="461665"/>
              </a:xfrm>
              <a:prstGeom prst="rect">
                <a:avLst/>
              </a:prstGeom>
              <a:blipFill>
                <a:blip r:embed="rId3"/>
                <a:stretch>
                  <a:fillRect l="-1161"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18942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 ANSWERS</a:t>
            </a:r>
          </a:p>
        </p:txBody>
      </p:sp>
      <p:sp>
        <p:nvSpPr>
          <p:cNvPr id="12" name="Rectangle 18">
            <a:extLst>
              <a:ext uri="{FF2B5EF4-FFF2-40B4-BE49-F238E27FC236}">
                <a16:creationId xmlns:a16="http://schemas.microsoft.com/office/drawing/2014/main" id="{3D8A88A3-E0D8-4C04-B231-3995A0D8B9EA}"/>
              </a:ext>
            </a:extLst>
          </p:cNvPr>
          <p:cNvSpPr>
            <a:spLocks noChangeArrowheads="1"/>
          </p:cNvSpPr>
          <p:nvPr/>
        </p:nvSpPr>
        <p:spPr bwMode="auto">
          <a:xfrm>
            <a:off x="1191" y="722474"/>
            <a:ext cx="91428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(c) </a:t>
            </a:r>
            <a:r>
              <a:rPr lang="en-US" sz="2400" dirty="0">
                <a:solidFill>
                  <a:prstClr val="black"/>
                </a:solidFill>
                <a:cs typeface="Times New Roman" panose="02020603050405020304" pitchFamily="18" charset="0"/>
              </a:rPr>
              <a:t>minimum and maximum values of the net capacitance</a:t>
            </a:r>
            <a:endParaRPr kumimoji="0" lang="en-US" altLang="en-US" sz="2400" b="0" i="1"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C5E1812-B801-4ED6-BD5A-E32161C4EACB}"/>
                  </a:ext>
                </a:extLst>
              </p:cNvPr>
              <p:cNvSpPr txBox="1"/>
              <p:nvPr/>
            </p:nvSpPr>
            <p:spPr>
              <a:xfrm>
                <a:off x="352361" y="1193616"/>
                <a:ext cx="7029949" cy="572208"/>
              </a:xfrm>
              <a:prstGeom prst="rect">
                <a:avLst/>
              </a:prstGeom>
              <a:noFill/>
            </p:spPr>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Let </a:t>
                </a:r>
                <a14:m>
                  <m:oMath xmlns:m="http://schemas.openxmlformats.org/officeDocument/2006/math">
                    <m:r>
                      <a:rPr lang="en-US" sz="2000" i="1" smtClean="0">
                        <a:solidFill>
                          <a:prstClr val="black"/>
                        </a:solidFill>
                        <a:latin typeface="Cambria Math" panose="02040503050406030204" pitchFamily="18" charset="0"/>
                      </a:rPr>
                      <m:t>𝑙</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𝑑</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 </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𝑑</m:t>
                        </m:r>
                      </m:e>
                      <m:sub>
                        <m:r>
                          <a:rPr lang="en-US" sz="2000" i="1" smtClean="0">
                            <a:solidFill>
                              <a:prstClr val="black"/>
                            </a:solidFill>
                            <a:latin typeface="Cambria Math" panose="02040503050406030204" pitchFamily="18" charset="0"/>
                          </a:rPr>
                          <m:t>2</m:t>
                        </m:r>
                      </m:sub>
                    </m:sSub>
                    <m:r>
                      <a:rPr lang="en-US" sz="2000" i="1" smtClean="0">
                        <a:solidFill>
                          <a:prstClr val="black"/>
                        </a:solidFill>
                        <a:latin typeface="Cambria Math" panose="02040503050406030204" pitchFamily="18" charset="0"/>
                      </a:rPr>
                      <m:t>=</m:t>
                    </m:r>
                  </m:oMath>
                </a14:m>
                <a:r>
                  <a:rPr lang="en-US" sz="2400" dirty="0">
                    <a:solidFill>
                      <a:prstClr val="black"/>
                    </a:solidFill>
                    <a:latin typeface="Times New Roman" panose="02020603050405020304" pitchFamily="18" charset="0"/>
                    <a:cs typeface="Times New Roman" panose="02020603050405020304" pitchFamily="18" charset="0"/>
                  </a:rPr>
                  <a:t> constant. </a:t>
                </a:r>
                <a:r>
                  <a:rPr lang="en-US" sz="2400" dirty="0">
                    <a:solidFill>
                      <a:srgbClr val="0070C0"/>
                    </a:solidFill>
                    <a:latin typeface="Times New Roman" panose="02020603050405020304" pitchFamily="18" charset="0"/>
                    <a:cs typeface="Times New Roman" panose="02020603050405020304" pitchFamily="18" charset="0"/>
                  </a:rPr>
                  <a:t>Then</a:t>
                </a:r>
                <a:r>
                  <a:rPr lang="en-US" sz="24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solidFill>
                          <a:prstClr val="black"/>
                        </a:solidFill>
                        <a:latin typeface="Cambria Math" panose="02040503050406030204" pitchFamily="18" charset="0"/>
                      </a:rPr>
                      <m:t>𝐶</m:t>
                    </m:r>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𝜀</m:t>
                            </m:r>
                          </m:e>
                          <m:sub>
                            <m:r>
                              <a:rPr lang="en-US" sz="2000" i="1" smtClean="0">
                                <a:solidFill>
                                  <a:prstClr val="black"/>
                                </a:solidFill>
                                <a:latin typeface="Cambria Math" panose="02040503050406030204" pitchFamily="18" charset="0"/>
                              </a:rPr>
                              <m:t>0</m:t>
                            </m:r>
                          </m:sub>
                        </m:sSub>
                        <m:r>
                          <a:rPr lang="en-US" sz="2000" i="1" smtClean="0">
                            <a:solidFill>
                              <a:prstClr val="black"/>
                            </a:solidFill>
                            <a:latin typeface="Cambria Math" panose="02040503050406030204" pitchFamily="18" charset="0"/>
                          </a:rPr>
                          <m:t>𝐴𝑙</m:t>
                        </m:r>
                      </m:num>
                      <m:den>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𝑑</m:t>
                            </m:r>
                          </m:e>
                          <m:sub>
                            <m:r>
                              <a:rPr lang="en-US" sz="2000" i="1" smtClean="0">
                                <a:solidFill>
                                  <a:prstClr val="black"/>
                                </a:solidFill>
                                <a:latin typeface="Cambria Math" panose="02040503050406030204" pitchFamily="18" charset="0"/>
                              </a:rPr>
                              <m:t>1</m:t>
                            </m:r>
                          </m:sub>
                        </m:sSub>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𝑑</m:t>
                            </m:r>
                          </m:e>
                          <m:sub>
                            <m:r>
                              <a:rPr lang="en-US" sz="2000" i="1" smtClean="0">
                                <a:solidFill>
                                  <a:prstClr val="black"/>
                                </a:solidFill>
                                <a:latin typeface="Cambria Math" panose="02040503050406030204" pitchFamily="18" charset="0"/>
                              </a:rPr>
                              <m:t>2</m:t>
                            </m:r>
                          </m:sub>
                        </m:sSub>
                      </m:den>
                    </m:f>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𝜀</m:t>
                            </m:r>
                          </m:e>
                          <m:sub>
                            <m:r>
                              <a:rPr lang="en-US" sz="2000" i="1" smtClean="0">
                                <a:solidFill>
                                  <a:prstClr val="black"/>
                                </a:solidFill>
                                <a:latin typeface="Cambria Math" panose="02040503050406030204" pitchFamily="18" charset="0"/>
                              </a:rPr>
                              <m:t>0</m:t>
                            </m:r>
                          </m:sub>
                        </m:sSub>
                        <m:r>
                          <a:rPr lang="en-US" sz="2000" i="1" smtClean="0">
                            <a:solidFill>
                              <a:prstClr val="black"/>
                            </a:solidFill>
                            <a:latin typeface="Cambria Math" panose="02040503050406030204" pitchFamily="18" charset="0"/>
                          </a:rPr>
                          <m:t>𝐴𝑙</m:t>
                        </m:r>
                      </m:num>
                      <m:den>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𝑑</m:t>
                            </m:r>
                          </m:e>
                          <m:sub>
                            <m:r>
                              <a:rPr lang="en-US" sz="2000" i="1" smtClean="0">
                                <a:solidFill>
                                  <a:prstClr val="black"/>
                                </a:solidFill>
                                <a:latin typeface="Cambria Math" panose="02040503050406030204" pitchFamily="18" charset="0"/>
                              </a:rPr>
                              <m:t>1</m:t>
                            </m:r>
                          </m:sub>
                        </m:sSub>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𝑙</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𝑑</m:t>
                                </m:r>
                              </m:e>
                              <m:sub>
                                <m:r>
                                  <a:rPr lang="en-US" sz="2000" i="1" smtClean="0">
                                    <a:solidFill>
                                      <a:prstClr val="black"/>
                                    </a:solidFill>
                                    <a:latin typeface="Cambria Math" panose="02040503050406030204" pitchFamily="18" charset="0"/>
                                  </a:rPr>
                                  <m:t>1</m:t>
                                </m:r>
                              </m:sub>
                            </m:sSub>
                          </m:e>
                        </m:d>
                      </m:den>
                    </m:f>
                  </m:oMath>
                </a14:m>
                <a:endParaRPr lang="en-US" sz="24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CC5E1812-B801-4ED6-BD5A-E32161C4EACB}"/>
                  </a:ext>
                </a:extLst>
              </p:cNvPr>
              <p:cNvSpPr txBox="1">
                <a:spLocks noRot="1" noChangeAspect="1" noMove="1" noResize="1" noEditPoints="1" noAdjustHandles="1" noChangeArrowheads="1" noChangeShapeType="1" noTextEdit="1"/>
              </p:cNvSpPr>
              <p:nvPr/>
            </p:nvSpPr>
            <p:spPr>
              <a:xfrm>
                <a:off x="352361" y="1193616"/>
                <a:ext cx="7029949" cy="572208"/>
              </a:xfrm>
              <a:prstGeom prst="rect">
                <a:avLst/>
              </a:prstGeom>
              <a:blipFill>
                <a:blip r:embed="rId2"/>
                <a:stretch>
                  <a:fillRect l="-1261" t="-6522"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ACDE883-2478-4022-BAE0-B317A5F353C3}"/>
                  </a:ext>
                </a:extLst>
              </p:cNvPr>
              <p:cNvSpPr/>
              <p:nvPr/>
            </p:nvSpPr>
            <p:spPr>
              <a:xfrm>
                <a:off x="260083" y="1775301"/>
                <a:ext cx="8882726" cy="1107996"/>
              </a:xfrm>
              <a:prstGeom prst="rect">
                <a:avLst/>
              </a:prstGeom>
            </p:spPr>
            <p:txBody>
              <a:bodyPr wrap="square">
                <a:spAutoFit/>
              </a:bodyPr>
              <a:lstStyle/>
              <a:p>
                <a:r>
                  <a:rPr lang="en-US" sz="2200" dirty="0">
                    <a:solidFill>
                      <a:srgbClr val="0070C0"/>
                    </a:solidFill>
                    <a:latin typeface="Times New Roman" panose="02020603050405020304" pitchFamily="18" charset="0"/>
                    <a:cs typeface="Times New Roman" panose="02020603050405020304" pitchFamily="18" charset="0"/>
                  </a:rPr>
                  <a:t>For the Max: We see that </a:t>
                </a:r>
                <a14:m>
                  <m:oMath xmlns:m="http://schemas.openxmlformats.org/officeDocument/2006/math">
                    <m:r>
                      <a:rPr lang="en-US" sz="2200" i="1" smtClean="0">
                        <a:solidFill>
                          <a:prstClr val="black"/>
                        </a:solidFill>
                        <a:latin typeface="Cambria Math" panose="02040503050406030204" pitchFamily="18" charset="0"/>
                      </a:rPr>
                      <m:t>𝐶</m:t>
                    </m:r>
                    <m:r>
                      <a:rPr lang="en-US" sz="2200" i="1" smtClean="0">
                        <a:solidFill>
                          <a:prstClr val="black"/>
                        </a:solidFill>
                        <a:latin typeface="Cambria Math" panose="02040503050406030204" pitchFamily="18" charset="0"/>
                        <a:ea typeface="Cambria Math" panose="02040503050406030204" pitchFamily="18" charset="0"/>
                      </a:rPr>
                      <m:t>→∞ </m:t>
                    </m:r>
                  </m:oMath>
                </a14:m>
                <a:r>
                  <a:rPr lang="en-US" sz="2200" dirty="0">
                    <a:solidFill>
                      <a:prstClr val="black"/>
                    </a:solidFill>
                    <a:latin typeface="Times New Roman" panose="02020603050405020304" pitchFamily="18" charset="0"/>
                    <a:cs typeface="Times New Roman" panose="02020603050405020304" pitchFamily="18" charset="0"/>
                  </a:rPr>
                  <a:t>as </a:t>
                </a:r>
                <a14:m>
                  <m:oMath xmlns:m="http://schemas.openxmlformats.org/officeDocument/2006/math">
                    <m:sSub>
                      <m:sSubPr>
                        <m:ctrlPr>
                          <a:rPr lang="en-US" sz="2200" i="1" smtClean="0">
                            <a:solidFill>
                              <a:prstClr val="black"/>
                            </a:solidFill>
                            <a:latin typeface="Cambria Math" panose="02040503050406030204" pitchFamily="18" charset="0"/>
                          </a:rPr>
                        </m:ctrlPr>
                      </m:sSubPr>
                      <m:e>
                        <m:r>
                          <a:rPr lang="en-US" sz="2200" i="1" smtClean="0">
                            <a:solidFill>
                              <a:prstClr val="black"/>
                            </a:solidFill>
                            <a:latin typeface="Cambria Math" panose="02040503050406030204" pitchFamily="18" charset="0"/>
                          </a:rPr>
                          <m:t>𝑑</m:t>
                        </m:r>
                      </m:e>
                      <m:sub>
                        <m:r>
                          <a:rPr lang="en-US" sz="2200" i="1" smtClean="0">
                            <a:solidFill>
                              <a:prstClr val="black"/>
                            </a:solidFill>
                            <a:latin typeface="Cambria Math" panose="02040503050406030204" pitchFamily="18" charset="0"/>
                          </a:rPr>
                          <m:t>1</m:t>
                        </m:r>
                      </m:sub>
                    </m:sSub>
                    <m:r>
                      <a:rPr lang="en-US" sz="2200" i="1" smtClean="0">
                        <a:solidFill>
                          <a:prstClr val="black"/>
                        </a:solidFill>
                        <a:latin typeface="Cambria Math" panose="02040503050406030204" pitchFamily="18" charset="0"/>
                        <a:ea typeface="Cambria Math" panose="02040503050406030204" pitchFamily="18" charset="0"/>
                      </a:rPr>
                      <m:t>→0</m:t>
                    </m:r>
                  </m:oMath>
                </a14:m>
                <a:r>
                  <a:rPr lang="en-US" sz="2200" dirty="0">
                    <a:solidFill>
                      <a:prstClr val="black"/>
                    </a:solidFill>
                    <a:latin typeface="Times New Roman" panose="02020603050405020304" pitchFamily="18" charset="0"/>
                    <a:cs typeface="Times New Roman" panose="02020603050405020304" pitchFamily="18" charset="0"/>
                  </a:rPr>
                  <a:t> </a:t>
                </a:r>
                <a:r>
                  <a:rPr lang="en-US" sz="2200" dirty="0">
                    <a:solidFill>
                      <a:srgbClr val="0070C0"/>
                    </a:solidFill>
                    <a:latin typeface="Times New Roman" panose="02020603050405020304" pitchFamily="18" charset="0"/>
                    <a:cs typeface="Times New Roman" panose="02020603050405020304" pitchFamily="18" charset="0"/>
                  </a:rPr>
                  <a:t>or</a:t>
                </a:r>
                <a:r>
                  <a:rPr lang="en-US" sz="22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smtClean="0">
                            <a:solidFill>
                              <a:prstClr val="black"/>
                            </a:solidFill>
                            <a:latin typeface="Cambria Math" panose="02040503050406030204" pitchFamily="18" charset="0"/>
                          </a:rPr>
                        </m:ctrlPr>
                      </m:sSubPr>
                      <m:e>
                        <m:r>
                          <a:rPr lang="en-US" sz="2200" i="1" smtClean="0">
                            <a:solidFill>
                              <a:prstClr val="black"/>
                            </a:solidFill>
                            <a:latin typeface="Cambria Math" panose="02040503050406030204" pitchFamily="18" charset="0"/>
                          </a:rPr>
                          <m:t>𝑑</m:t>
                        </m:r>
                      </m:e>
                      <m:sub>
                        <m:r>
                          <a:rPr lang="en-US" sz="2200" i="1" smtClean="0">
                            <a:solidFill>
                              <a:prstClr val="black"/>
                            </a:solidFill>
                            <a:latin typeface="Cambria Math" panose="02040503050406030204" pitchFamily="18" charset="0"/>
                          </a:rPr>
                          <m:t>1</m:t>
                        </m:r>
                      </m:sub>
                    </m:sSub>
                    <m:r>
                      <a:rPr lang="en-US" sz="2200" i="1" smtClean="0">
                        <a:solidFill>
                          <a:prstClr val="black"/>
                        </a:solidFill>
                        <a:latin typeface="Cambria Math" panose="02040503050406030204" pitchFamily="18" charset="0"/>
                        <a:ea typeface="Cambria Math" panose="02040503050406030204" pitchFamily="18" charset="0"/>
                      </a:rPr>
                      <m:t>→</m:t>
                    </m:r>
                    <m:r>
                      <a:rPr lang="en-US" sz="2200" i="1" smtClean="0">
                        <a:solidFill>
                          <a:prstClr val="black"/>
                        </a:solidFill>
                        <a:latin typeface="Cambria Math" panose="02040503050406030204" pitchFamily="18" charset="0"/>
                        <a:ea typeface="Cambria Math" panose="02040503050406030204" pitchFamily="18" charset="0"/>
                      </a:rPr>
                      <m:t>𝑙</m:t>
                    </m:r>
                    <m:r>
                      <m:rPr>
                        <m:nor/>
                      </m:rPr>
                      <a:rPr lang="en-US" sz="2200" b="0" i="0" smtClean="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sz="2200">
                        <a:solidFill>
                          <a:srgbClr val="0070C0"/>
                        </a:solidFill>
                        <a:latin typeface="Times New Roman" panose="02020603050405020304" pitchFamily="18" charset="0"/>
                        <a:cs typeface="Times New Roman" panose="02020603050405020304" pitchFamily="18" charset="0"/>
                      </a:rPr>
                      <m:t>(</m:t>
                    </m:r>
                    <m:r>
                      <m:rPr>
                        <m:nor/>
                      </m:rPr>
                      <a:rPr lang="en-US" sz="2200">
                        <a:solidFill>
                          <a:srgbClr val="0070C0"/>
                        </a:solidFill>
                        <a:latin typeface="Times New Roman" panose="02020603050405020304" pitchFamily="18" charset="0"/>
                        <a:cs typeface="Times New Roman" panose="02020603050405020304" pitchFamily="18" charset="0"/>
                      </a:rPr>
                      <m:t>which</m:t>
                    </m:r>
                    <m:r>
                      <m:rPr>
                        <m:nor/>
                      </m:rPr>
                      <a:rPr lang="en-US" sz="2200">
                        <a:solidFill>
                          <a:srgbClr val="0070C0"/>
                        </a:solidFill>
                        <a:latin typeface="Times New Roman" panose="02020603050405020304" pitchFamily="18" charset="0"/>
                        <a:cs typeface="Times New Roman" panose="02020603050405020304" pitchFamily="18" charset="0"/>
                      </a:rPr>
                      <m:t> </m:t>
                    </m:r>
                    <m:r>
                      <m:rPr>
                        <m:nor/>
                      </m:rPr>
                      <a:rPr lang="en-US" sz="2200">
                        <a:solidFill>
                          <a:srgbClr val="0070C0"/>
                        </a:solidFill>
                        <a:latin typeface="Times New Roman" panose="02020603050405020304" pitchFamily="18" charset="0"/>
                        <a:cs typeface="Times New Roman" panose="02020603050405020304" pitchFamily="18" charset="0"/>
                      </a:rPr>
                      <m:t>is</m:t>
                    </m:r>
                    <m:r>
                      <m:rPr>
                        <m:nor/>
                      </m:rPr>
                      <a:rPr lang="en-US" sz="2200">
                        <a:solidFill>
                          <a:srgbClr val="0070C0"/>
                        </a:solidFill>
                        <a:latin typeface="Times New Roman" panose="02020603050405020304" pitchFamily="18" charset="0"/>
                        <a:cs typeface="Times New Roman" panose="020206030504050203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𝑑</m:t>
                        </m:r>
                      </m:e>
                      <m:sub>
                        <m:r>
                          <a:rPr lang="en-US" sz="2200" i="1">
                            <a:latin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→0</m:t>
                    </m:r>
                    <m:r>
                      <m:rPr>
                        <m:nor/>
                      </m:rPr>
                      <a:rPr lang="en-US" sz="2200">
                        <a:solidFill>
                          <a:srgbClr val="0070C0"/>
                        </a:solidFill>
                        <a:latin typeface="Times New Roman" panose="02020603050405020304" pitchFamily="18" charset="0"/>
                        <a:cs typeface="Times New Roman" panose="02020603050405020304" pitchFamily="18" charset="0"/>
                      </a:rPr>
                      <m:t>)</m:t>
                    </m:r>
                  </m:oMath>
                </a14:m>
                <a:endParaRPr lang="en-US" sz="2200" dirty="0">
                  <a:solidFill>
                    <a:prstClr val="black"/>
                  </a:solidFill>
                  <a:latin typeface="Times New Roman" panose="02020603050405020304" pitchFamily="18" charset="0"/>
                  <a:cs typeface="Times New Roman" panose="02020603050405020304" pitchFamily="18" charset="0"/>
                </a:endParaRPr>
              </a:p>
              <a:p>
                <a:pPr lvl="0"/>
                <a:r>
                  <a:rPr kumimoji="0" lang="en-US" sz="22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Of course, a real capacitor would break down as the plates get</a:t>
                </a:r>
                <a:r>
                  <a:rPr lang="en-US" sz="2200" dirty="0">
                    <a:solidFill>
                      <a:srgbClr val="0070C0"/>
                    </a:solidFill>
                    <a:latin typeface="Times New Roman" panose="02020603050405020304" pitchFamily="18" charset="0"/>
                    <a:cs typeface="Times New Roman" panose="02020603050405020304" pitchFamily="18" charset="0"/>
                  </a:rPr>
                  <a:t> too close to each other. </a:t>
                </a:r>
                <a:endParaRPr kumimoji="0" lang="en-US" sz="2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AACDE883-2478-4022-BAE0-B317A5F353C3}"/>
                  </a:ext>
                </a:extLst>
              </p:cNvPr>
              <p:cNvSpPr>
                <a:spLocks noRot="1" noChangeAspect="1" noMove="1" noResize="1" noEditPoints="1" noAdjustHandles="1" noChangeArrowheads="1" noChangeShapeType="1" noTextEdit="1"/>
              </p:cNvSpPr>
              <p:nvPr/>
            </p:nvSpPr>
            <p:spPr>
              <a:xfrm>
                <a:off x="260083" y="1775301"/>
                <a:ext cx="8882726" cy="1107996"/>
              </a:xfrm>
              <a:prstGeom prst="rect">
                <a:avLst/>
              </a:prstGeom>
              <a:blipFill>
                <a:blip r:embed="rId3"/>
                <a:stretch>
                  <a:fillRect l="-857" t="-3371" b="-89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A9BC2C4-465E-45F0-8AB8-7BA01A069A13}"/>
                  </a:ext>
                </a:extLst>
              </p:cNvPr>
              <p:cNvSpPr/>
              <p:nvPr/>
            </p:nvSpPr>
            <p:spPr>
              <a:xfrm>
                <a:off x="260083" y="2975631"/>
                <a:ext cx="8418352" cy="66806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To find the minimum capacitance, set </a:t>
                </a:r>
                <a14:m>
                  <m:oMath xmlns:m="http://schemas.openxmlformats.org/officeDocument/2006/math">
                    <m:f>
                      <m:fPr>
                        <m:ctrlP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rPr>
                          <m:t>𝑑𝐶</m:t>
                        </m:r>
                      </m:num>
                      <m:den>
                        <m: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rPr>
                          <m:t>𝑑</m:t>
                        </m:r>
                        <m:d>
                          <m:dPr>
                            <m:ctrlP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rPr>
                            </m:ctrlPr>
                          </m:dPr>
                          <m:e>
                            <m:sSub>
                              <m:sSubPr>
                                <m:ctrlP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rPr>
                                  <m:t>𝑑</m:t>
                                </m:r>
                              </m:e>
                              <m:sub>
                                <m: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rPr>
                                  <m:t>1</m:t>
                                </m:r>
                              </m:sub>
                            </m:sSub>
                          </m:e>
                        </m:d>
                      </m:den>
                    </m:f>
                    <m: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rPr>
                      <m:t>=0</m:t>
                    </m:r>
                    <m:r>
                      <a:rPr kumimoji="0" lang="en-US" sz="2400" b="0" i="0" u="none" strike="noStrike" kern="0" cap="none" spc="0" normalizeH="0" baseline="0" noProof="0" smtClean="0">
                        <a:ln>
                          <a:noFill/>
                        </a:ln>
                        <a:solidFill>
                          <a:prstClr val="black"/>
                        </a:solidFill>
                        <a:effectLst/>
                        <a:uLnTx/>
                        <a:uFillTx/>
                        <a:latin typeface="Cambria Math" panose="02040503050406030204" pitchFamily="18" charset="0"/>
                      </a:rPr>
                      <m:t> </m:t>
                    </m:r>
                    <m:r>
                      <m:rPr>
                        <m:sty m:val="p"/>
                      </m:rPr>
                      <a:rPr kumimoji="0" lang="en-US" sz="2400" b="0" i="0" u="none" strike="noStrike" kern="0" cap="none" spc="0" normalizeH="0" baseline="0" noProof="0" smtClean="0">
                        <a:ln>
                          <a:noFill/>
                        </a:ln>
                        <a:solidFill>
                          <a:srgbClr val="0070C0"/>
                        </a:solidFill>
                        <a:effectLst/>
                        <a:uLnTx/>
                        <a:uFillTx/>
                        <a:latin typeface="Cambria Math" panose="02040503050406030204" pitchFamily="18" charset="0"/>
                      </a:rPr>
                      <m:t>and</m:t>
                    </m:r>
                    <m:r>
                      <a:rPr kumimoji="0" lang="en-US" sz="2400" b="0" i="0" u="none" strike="noStrike" kern="0" cap="none" spc="0" normalizeH="0" baseline="0" noProof="0" smtClean="0">
                        <a:ln>
                          <a:noFill/>
                        </a:ln>
                        <a:solidFill>
                          <a:srgbClr val="0070C0"/>
                        </a:solidFill>
                        <a:effectLst/>
                        <a:uLnTx/>
                        <a:uFillTx/>
                        <a:latin typeface="Cambria Math" panose="02040503050406030204" pitchFamily="18" charset="0"/>
                      </a:rPr>
                      <m:t> </m:t>
                    </m:r>
                    <m:r>
                      <m:rPr>
                        <m:sty m:val="p"/>
                      </m:rPr>
                      <a:rPr kumimoji="0" lang="en-US" sz="2400" b="0" i="0" u="none" strike="noStrike" kern="0" cap="none" spc="0" normalizeH="0" baseline="0" noProof="0" smtClean="0">
                        <a:ln>
                          <a:noFill/>
                        </a:ln>
                        <a:solidFill>
                          <a:srgbClr val="0070C0"/>
                        </a:solidFill>
                        <a:effectLst/>
                        <a:uLnTx/>
                        <a:uFillTx/>
                        <a:latin typeface="Cambria Math" panose="02040503050406030204" pitchFamily="18" charset="0"/>
                      </a:rPr>
                      <m:t>solve</m:t>
                    </m:r>
                    <m:r>
                      <a:rPr kumimoji="0" lang="en-US" sz="2400" b="0" i="0" u="none" strike="noStrike" kern="0" cap="none" spc="0" normalizeH="0" baseline="0" noProof="0" smtClean="0">
                        <a:ln>
                          <a:noFill/>
                        </a:ln>
                        <a:solidFill>
                          <a:srgbClr val="0070C0"/>
                        </a:solidFill>
                        <a:effectLst/>
                        <a:uLnTx/>
                        <a:uFillTx/>
                        <a:latin typeface="Cambria Math" panose="02040503050406030204" pitchFamily="18" charset="0"/>
                      </a:rPr>
                      <m:t> </m:t>
                    </m:r>
                    <m:r>
                      <m:rPr>
                        <m:sty m:val="p"/>
                      </m:rPr>
                      <a:rPr kumimoji="0" lang="en-US" sz="2400" b="0" i="0" u="none" strike="noStrike" kern="0" cap="none" spc="0" normalizeH="0" baseline="0" noProof="0" smtClean="0">
                        <a:ln>
                          <a:noFill/>
                        </a:ln>
                        <a:solidFill>
                          <a:srgbClr val="0070C0"/>
                        </a:solidFill>
                        <a:effectLst/>
                        <a:uLnTx/>
                        <a:uFillTx/>
                        <a:latin typeface="Cambria Math" panose="02040503050406030204" pitchFamily="18" charset="0"/>
                      </a:rPr>
                      <m:t>for</m:t>
                    </m:r>
                    <m:r>
                      <a:rPr kumimoji="0" lang="en-US" sz="2400" b="0" i="0" u="none" strike="noStrike" kern="0" cap="none" spc="0" normalizeH="0" baseline="0" noProof="0" smtClean="0">
                        <a:ln>
                          <a:noFill/>
                        </a:ln>
                        <a:solidFill>
                          <a:srgbClr val="0070C0"/>
                        </a:solidFill>
                        <a:effectLst/>
                        <a:uLnTx/>
                        <a:uFillTx/>
                        <a:latin typeface="Cambria Math" panose="02040503050406030204" pitchFamily="18" charset="0"/>
                      </a:rPr>
                      <m:t> </m:t>
                    </m:r>
                    <m:sSub>
                      <m:sSubPr>
                        <m:ctrlP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rPr>
                          <m:t>𝑑</m:t>
                        </m:r>
                      </m:e>
                      <m:sub>
                        <m: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2400" b="0" i="1" u="none" strike="noStrike" kern="0" cap="none" spc="0" normalizeH="0" baseline="0" noProof="0" smtClean="0">
                        <a:ln>
                          <a:noFill/>
                        </a:ln>
                        <a:solidFill>
                          <a:prstClr val="black"/>
                        </a:solidFill>
                        <a:effectLst/>
                        <a:uLnTx/>
                        <a:uFillTx/>
                        <a:latin typeface="Cambria Math" panose="02040503050406030204" pitchFamily="18" charset="0"/>
                      </a:rPr>
                      <m:t>.</m:t>
                    </m:r>
                  </m:oMath>
                </a14:m>
                <a:endParaRPr kumimoji="0" 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1A9BC2C4-465E-45F0-8AB8-7BA01A069A13}"/>
                  </a:ext>
                </a:extLst>
              </p:cNvPr>
              <p:cNvSpPr>
                <a:spLocks noRot="1" noChangeAspect="1" noMove="1" noResize="1" noEditPoints="1" noAdjustHandles="1" noChangeArrowheads="1" noChangeShapeType="1" noTextEdit="1"/>
              </p:cNvSpPr>
              <p:nvPr/>
            </p:nvSpPr>
            <p:spPr>
              <a:xfrm>
                <a:off x="260083" y="2975631"/>
                <a:ext cx="8418352" cy="668068"/>
              </a:xfrm>
              <a:prstGeom prst="rect">
                <a:avLst/>
              </a:prstGeom>
              <a:blipFill>
                <a:blip r:embed="rId4"/>
                <a:stretch>
                  <a:fillRect l="-1159" b="-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2A32A9-225B-4C8D-B4F5-7A768DC40903}"/>
                  </a:ext>
                </a:extLst>
              </p:cNvPr>
              <p:cNvSpPr txBox="1"/>
              <p:nvPr/>
            </p:nvSpPr>
            <p:spPr>
              <a:xfrm>
                <a:off x="545308" y="3713850"/>
                <a:ext cx="7208640" cy="1031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𝑑𝐶</m:t>
                          </m:r>
                        </m:num>
                        <m:den>
                          <m:r>
                            <a:rPr lang="en-US" sz="2000" i="1" smtClean="0">
                              <a:solidFill>
                                <a:prstClr val="black"/>
                              </a:solidFill>
                              <a:latin typeface="Cambria Math" panose="02040503050406030204" pitchFamily="18" charset="0"/>
                            </a:rPr>
                            <m:t>𝑑</m:t>
                          </m:r>
                          <m:d>
                            <m:dPr>
                              <m:ctrlPr>
                                <a:rPr lang="en-US" sz="2000" i="1" smtClean="0">
                                  <a:solidFill>
                                    <a:prstClr val="black"/>
                                  </a:solidFill>
                                  <a:latin typeface="Cambria Math" panose="02040503050406030204" pitchFamily="18" charset="0"/>
                                </a:rPr>
                              </m:ctrlPr>
                            </m:dPr>
                            <m:e>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𝑑</m:t>
                                  </m:r>
                                </m:e>
                                <m:sub>
                                  <m:r>
                                    <a:rPr lang="en-US" sz="2000" i="1" smtClean="0">
                                      <a:solidFill>
                                        <a:prstClr val="black"/>
                                      </a:solidFill>
                                      <a:latin typeface="Cambria Math" panose="02040503050406030204" pitchFamily="18" charset="0"/>
                                    </a:rPr>
                                    <m:t>1</m:t>
                                  </m:r>
                                </m:sub>
                              </m:sSub>
                            </m:e>
                          </m:d>
                        </m:den>
                      </m:f>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𝑑</m:t>
                          </m:r>
                        </m:num>
                        <m:den>
                          <m:r>
                            <a:rPr lang="en-US" sz="2000" i="1">
                              <a:solidFill>
                                <a:prstClr val="black"/>
                              </a:solidFill>
                              <a:latin typeface="Cambria Math" panose="02040503050406030204" pitchFamily="18" charset="0"/>
                            </a:rPr>
                            <m:t>𝑑</m:t>
                          </m:r>
                          <m:d>
                            <m:dPr>
                              <m:ctrlPr>
                                <a:rPr lang="en-US" sz="2000" i="1">
                                  <a:solidFill>
                                    <a:prstClr val="black"/>
                                  </a:solidFill>
                                  <a:latin typeface="Cambria Math" panose="02040503050406030204" pitchFamily="18" charset="0"/>
                                </a:rPr>
                              </m:ctrlPr>
                            </m:d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1</m:t>
                                  </m:r>
                                </m:sub>
                              </m:sSub>
                            </m:e>
                          </m:d>
                        </m:den>
                      </m:f>
                      <m:d>
                        <m:dPr>
                          <m:begChr m:val="["/>
                          <m:endChr m:val="]"/>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r>
                                <a:rPr lang="en-US" sz="2000" i="1">
                                  <a:solidFill>
                                    <a:prstClr val="black"/>
                                  </a:solidFill>
                                  <a:latin typeface="Cambria Math" panose="02040503050406030204" pitchFamily="18" charset="0"/>
                                </a:rPr>
                                <m:t>𝐴𝑙</m:t>
                              </m:r>
                            </m:num>
                            <m:den>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1</m:t>
                                  </m:r>
                                </m:sub>
                              </m:sSub>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𝑙</m:t>
                                  </m:r>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1</m:t>
                                      </m:r>
                                    </m:sub>
                                  </m:sSub>
                                </m:e>
                              </m:d>
                            </m:den>
                          </m:f>
                        </m:e>
                      </m:d>
                      <m:r>
                        <a:rPr lang="en-US" sz="2000" b="0" i="1" smtClean="0">
                          <a:solidFill>
                            <a:prstClr val="black"/>
                          </a:solidFill>
                          <a:latin typeface="Cambria Math" panose="02040503050406030204" pitchFamily="18" charset="0"/>
                        </a:rPr>
                        <m:t>=</m:t>
                      </m:r>
                      <m:d>
                        <m:dPr>
                          <m:begChr m:val="["/>
                          <m:endChr m:val="]"/>
                          <m:ctrlPr>
                            <a:rPr lang="en-US" sz="2000" i="1">
                              <a:solidFill>
                                <a:prstClr val="black"/>
                              </a:solidFill>
                              <a:latin typeface="Cambria Math" panose="02040503050406030204" pitchFamily="18" charset="0"/>
                            </a:rPr>
                          </m:ctrlPr>
                        </m:d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r>
                            <a:rPr lang="en-US" sz="2000" i="1">
                              <a:solidFill>
                                <a:prstClr val="black"/>
                              </a:solidFill>
                              <a:latin typeface="Cambria Math" panose="02040503050406030204" pitchFamily="18" charset="0"/>
                            </a:rPr>
                            <m:t>𝐴𝑙</m:t>
                          </m:r>
                          <m:sSup>
                            <m:sSupPr>
                              <m:ctrlPr>
                                <a:rPr lang="en-US" sz="2000" i="1">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𝑙</m:t>
                                  </m:r>
                                  <m:r>
                                    <a:rPr lang="en-US" sz="2000" i="1">
                                      <a:solidFill>
                                        <a:prstClr val="black"/>
                                      </a:solidFill>
                                      <a:latin typeface="Cambria Math" panose="02040503050406030204" pitchFamily="18" charset="0"/>
                                    </a:rPr>
                                    <m:t>−</m:t>
                                  </m:r>
                                  <m:sSup>
                                    <m:sSupPr>
                                      <m:ctrlPr>
                                        <a:rPr lang="en-US" sz="2000" i="1">
                                          <a:solidFill>
                                            <a:prstClr val="black"/>
                                          </a:solidFill>
                                          <a:latin typeface="Cambria Math" panose="02040503050406030204" pitchFamily="18" charset="0"/>
                                        </a:rPr>
                                      </m:ctrlPr>
                                    </m:sSup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1</m:t>
                                          </m:r>
                                        </m:sub>
                                      </m:sSub>
                                    </m:e>
                                    <m:sup>
                                      <m:r>
                                        <a:rPr lang="en-US" sz="2000" i="1">
                                          <a:solidFill>
                                            <a:prstClr val="black"/>
                                          </a:solidFill>
                                          <a:latin typeface="Cambria Math" panose="02040503050406030204" pitchFamily="18" charset="0"/>
                                        </a:rPr>
                                        <m:t>2</m:t>
                                      </m:r>
                                    </m:sup>
                                  </m:sSup>
                                </m:e>
                              </m:d>
                            </m:e>
                            <m:sup>
                              <m:r>
                                <a:rPr lang="en-US" sz="2000" i="1">
                                  <a:solidFill>
                                    <a:prstClr val="black"/>
                                  </a:solidFill>
                                  <a:latin typeface="Cambria Math" panose="02040503050406030204" pitchFamily="18" charset="0"/>
                                </a:rPr>
                                <m:t>−2</m:t>
                              </m:r>
                            </m:sup>
                          </m:sSup>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𝑙</m:t>
                              </m:r>
                              <m:r>
                                <a:rPr lang="en-US" sz="2000" i="1">
                                  <a:solidFill>
                                    <a:prstClr val="black"/>
                                  </a:solidFill>
                                  <a:latin typeface="Cambria Math" panose="02040503050406030204" pitchFamily="18" charset="0"/>
                                </a:rPr>
                                <m:t>−2</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1</m:t>
                                  </m:r>
                                </m:sub>
                              </m:sSub>
                            </m:e>
                          </m:d>
                        </m:e>
                      </m:d>
                      <m:r>
                        <a:rPr lang="en-US" sz="2000" i="1">
                          <a:solidFill>
                            <a:prstClr val="black"/>
                          </a:solidFill>
                          <a:latin typeface="Cambria Math" panose="02040503050406030204" pitchFamily="18" charset="0"/>
                        </a:rPr>
                        <m:t>=0</m:t>
                      </m:r>
                    </m:oMath>
                  </m:oMathPara>
                </a14:m>
                <a:endParaRPr lang="en-US" sz="2000" dirty="0">
                  <a:solidFill>
                    <a:prstClr val="black"/>
                  </a:solidFill>
                  <a:latin typeface="Gill Sans MT" panose="020B0502020104020203"/>
                </a:endParaRPr>
              </a:p>
              <a:p>
                <a:endParaRPr lang="en-US" sz="2000" dirty="0">
                  <a:solidFill>
                    <a:prstClr val="black"/>
                  </a:solidFill>
                  <a:latin typeface="Gill Sans MT" panose="020B0502020104020203"/>
                </a:endParaRPr>
              </a:p>
            </p:txBody>
          </p:sp>
        </mc:Choice>
        <mc:Fallback xmlns="">
          <p:sp>
            <p:nvSpPr>
              <p:cNvPr id="10" name="TextBox 9">
                <a:extLst>
                  <a:ext uri="{FF2B5EF4-FFF2-40B4-BE49-F238E27FC236}">
                    <a16:creationId xmlns:a16="http://schemas.microsoft.com/office/drawing/2014/main" id="{872A32A9-225B-4C8D-B4F5-7A768DC40903}"/>
                  </a:ext>
                </a:extLst>
              </p:cNvPr>
              <p:cNvSpPr txBox="1">
                <a:spLocks noRot="1" noChangeAspect="1" noMove="1" noResize="1" noEditPoints="1" noAdjustHandles="1" noChangeArrowheads="1" noChangeShapeType="1" noTextEdit="1"/>
              </p:cNvSpPr>
              <p:nvPr/>
            </p:nvSpPr>
            <p:spPr>
              <a:xfrm>
                <a:off x="545308" y="3713850"/>
                <a:ext cx="7208640" cy="10314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0AA08E1-14B5-4662-8F32-C11F6B4A2BD9}"/>
                  </a:ext>
                </a:extLst>
              </p:cNvPr>
              <p:cNvSpPr txBox="1"/>
              <p:nvPr/>
            </p:nvSpPr>
            <p:spPr>
              <a:xfrm>
                <a:off x="1999584" y="4605921"/>
                <a:ext cx="4300088" cy="7736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r>
                        <a:rPr lang="en-US" sz="2000" i="1">
                          <a:solidFill>
                            <a:prstClr val="black"/>
                          </a:solidFill>
                          <a:latin typeface="Cambria Math" panose="02040503050406030204" pitchFamily="18" charset="0"/>
                        </a:rPr>
                        <m:t>𝐴𝑙</m:t>
                      </m:r>
                      <m:f>
                        <m:fPr>
                          <m:ctrlPr>
                            <a:rPr lang="en-US" sz="2000" i="1" smtClean="0">
                              <a:solidFill>
                                <a:prstClr val="black"/>
                              </a:solidFill>
                              <a:latin typeface="Cambria Math" panose="02040503050406030204" pitchFamily="18" charset="0"/>
                            </a:rPr>
                          </m:ctrlPr>
                        </m:fPr>
                        <m:num>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𝑙</m:t>
                              </m:r>
                              <m:r>
                                <a:rPr lang="en-US" sz="2000" i="1">
                                  <a:solidFill>
                                    <a:prstClr val="black"/>
                                  </a:solidFill>
                                  <a:latin typeface="Cambria Math" panose="02040503050406030204" pitchFamily="18" charset="0"/>
                                </a:rPr>
                                <m:t>−2</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1</m:t>
                                  </m:r>
                                </m:sub>
                              </m:sSub>
                            </m:e>
                          </m:d>
                        </m:num>
                        <m:den>
                          <m:sSup>
                            <m:sSupPr>
                              <m:ctrlPr>
                                <a:rPr lang="en-US" sz="2000" i="1">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𝑙</m:t>
                                  </m:r>
                                  <m:r>
                                    <a:rPr lang="en-US" sz="2000" i="1">
                                      <a:solidFill>
                                        <a:prstClr val="black"/>
                                      </a:solidFill>
                                      <a:latin typeface="Cambria Math" panose="02040503050406030204" pitchFamily="18" charset="0"/>
                                    </a:rPr>
                                    <m:t>−</m:t>
                                  </m:r>
                                  <m:sSup>
                                    <m:sSupPr>
                                      <m:ctrlPr>
                                        <a:rPr lang="en-US" sz="2000" i="1">
                                          <a:solidFill>
                                            <a:prstClr val="black"/>
                                          </a:solidFill>
                                          <a:latin typeface="Cambria Math" panose="02040503050406030204" pitchFamily="18" charset="0"/>
                                        </a:rPr>
                                      </m:ctrlPr>
                                    </m:sSup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1</m:t>
                                          </m:r>
                                        </m:sub>
                                      </m:sSub>
                                    </m:e>
                                    <m:sup>
                                      <m:r>
                                        <a:rPr lang="en-US" sz="2000" i="1">
                                          <a:solidFill>
                                            <a:prstClr val="black"/>
                                          </a:solidFill>
                                          <a:latin typeface="Cambria Math" panose="02040503050406030204" pitchFamily="18" charset="0"/>
                                        </a:rPr>
                                        <m:t>2</m:t>
                                      </m:r>
                                    </m:sup>
                                  </m:sSup>
                                </m:e>
                              </m:d>
                            </m:e>
                            <m:sup>
                              <m:r>
                                <a:rPr lang="en-US" sz="2000" i="1">
                                  <a:solidFill>
                                    <a:prstClr val="black"/>
                                  </a:solidFill>
                                  <a:latin typeface="Cambria Math" panose="02040503050406030204" pitchFamily="18" charset="0"/>
                                </a:rPr>
                                <m:t>2</m:t>
                              </m:r>
                            </m:sup>
                          </m:sSup>
                        </m:den>
                      </m:f>
                      <m:r>
                        <a:rPr lang="en-US" sz="2000" i="1" smtClean="0">
                          <a:solidFill>
                            <a:prstClr val="black"/>
                          </a:solidFill>
                          <a:latin typeface="Cambria Math" panose="02040503050406030204" pitchFamily="18" charset="0"/>
                        </a:rPr>
                        <m:t>=0</m:t>
                      </m:r>
                      <m:r>
                        <a:rPr lang="en-US" sz="2000" i="1" smtClean="0">
                          <a:solidFill>
                            <a:prstClr val="black"/>
                          </a:solidFill>
                          <a:latin typeface="Cambria Math" panose="02040503050406030204" pitchFamily="18" charset="0"/>
                          <a:ea typeface="Cambria Math" panose="02040503050406030204" pitchFamily="18" charset="0"/>
                        </a:rPr>
                        <m:t>→</m:t>
                      </m:r>
                      <m:sSub>
                        <m:sSubPr>
                          <m:ctrlPr>
                            <a:rPr lang="en-US" sz="2000" i="1" smtClean="0">
                              <a:solidFill>
                                <a:prstClr val="black"/>
                              </a:solidFill>
                              <a:latin typeface="Cambria Math" panose="02040503050406030204" pitchFamily="18" charset="0"/>
                              <a:ea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𝑑</m:t>
                          </m:r>
                        </m:e>
                        <m:sub>
                          <m:r>
                            <a:rPr lang="en-US" sz="2000" i="1" smtClean="0">
                              <a:solidFill>
                                <a:prstClr val="black"/>
                              </a:solidFill>
                              <a:latin typeface="Cambria Math" panose="02040503050406030204" pitchFamily="18" charset="0"/>
                              <a:ea typeface="Cambria Math" panose="02040503050406030204" pitchFamily="18" charset="0"/>
                            </a:rPr>
                            <m:t>1</m:t>
                          </m:r>
                        </m:sub>
                      </m:sSub>
                      <m:r>
                        <a:rPr lang="en-US" sz="2000" i="1" smtClean="0">
                          <a:solidFill>
                            <a:prstClr val="black"/>
                          </a:solidFill>
                          <a:latin typeface="Cambria Math" panose="02040503050406030204" pitchFamily="18" charset="0"/>
                          <a:ea typeface="Cambria Math" panose="02040503050406030204" pitchFamily="18" charset="0"/>
                        </a:rPr>
                        <m:t>=</m:t>
                      </m:r>
                      <m:f>
                        <m:fPr>
                          <m:ctrlPr>
                            <a:rPr lang="en-US" sz="2000" i="1" smtClean="0">
                              <a:solidFill>
                                <a:prstClr val="black"/>
                              </a:solidFill>
                              <a:latin typeface="Cambria Math" panose="02040503050406030204" pitchFamily="18" charset="0"/>
                              <a:ea typeface="Cambria Math" panose="02040503050406030204" pitchFamily="18" charset="0"/>
                            </a:rPr>
                          </m:ctrlPr>
                        </m:fPr>
                        <m:num>
                          <m:r>
                            <a:rPr lang="en-US" sz="2000" i="1" smtClean="0">
                              <a:solidFill>
                                <a:prstClr val="black"/>
                              </a:solidFill>
                              <a:latin typeface="Cambria Math" panose="02040503050406030204" pitchFamily="18" charset="0"/>
                              <a:ea typeface="Cambria Math" panose="02040503050406030204" pitchFamily="18" charset="0"/>
                            </a:rPr>
                            <m:t>1</m:t>
                          </m:r>
                        </m:num>
                        <m:den>
                          <m:r>
                            <a:rPr lang="en-US" sz="2000" i="1" smtClean="0">
                              <a:solidFill>
                                <a:prstClr val="black"/>
                              </a:solidFill>
                              <a:latin typeface="Cambria Math" panose="02040503050406030204" pitchFamily="18" charset="0"/>
                              <a:ea typeface="Cambria Math" panose="02040503050406030204" pitchFamily="18" charset="0"/>
                            </a:rPr>
                            <m:t>2</m:t>
                          </m:r>
                        </m:den>
                      </m:f>
                      <m:r>
                        <a:rPr lang="en-US" sz="2000" i="1" smtClean="0">
                          <a:solidFill>
                            <a:prstClr val="black"/>
                          </a:solidFill>
                          <a:latin typeface="Cambria Math" panose="02040503050406030204" pitchFamily="18" charset="0"/>
                          <a:ea typeface="Cambria Math" panose="02040503050406030204" pitchFamily="18" charset="0"/>
                        </a:rPr>
                        <m:t>𝑙</m:t>
                      </m:r>
                      <m:r>
                        <a:rPr lang="en-US" sz="2000" i="1" smtClean="0">
                          <a:solidFill>
                            <a:prstClr val="black"/>
                          </a:solidFill>
                          <a:latin typeface="Cambria Math" panose="02040503050406030204" pitchFamily="18" charset="0"/>
                          <a:ea typeface="Cambria Math" panose="02040503050406030204" pitchFamily="18" charset="0"/>
                        </a:rPr>
                        <m:t>=</m:t>
                      </m:r>
                      <m:sSub>
                        <m:sSubPr>
                          <m:ctrlPr>
                            <a:rPr lang="en-US" sz="2000" i="1" smtClean="0">
                              <a:solidFill>
                                <a:prstClr val="black"/>
                              </a:solidFill>
                              <a:latin typeface="Cambria Math" panose="02040503050406030204" pitchFamily="18" charset="0"/>
                              <a:ea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𝑑</m:t>
                          </m:r>
                        </m:e>
                        <m:sub>
                          <m:r>
                            <a:rPr lang="en-US" sz="2000" i="1" smtClean="0">
                              <a:solidFill>
                                <a:prstClr val="black"/>
                              </a:solidFill>
                              <a:latin typeface="Cambria Math" panose="02040503050406030204" pitchFamily="18" charset="0"/>
                              <a:ea typeface="Cambria Math" panose="02040503050406030204" pitchFamily="18" charset="0"/>
                            </a:rPr>
                            <m:t>2</m:t>
                          </m:r>
                        </m:sub>
                      </m:sSub>
                    </m:oMath>
                  </m:oMathPara>
                </a14:m>
                <a:endParaRPr lang="en-US" sz="2000" dirty="0">
                  <a:solidFill>
                    <a:prstClr val="black"/>
                  </a:solidFill>
                  <a:latin typeface="Gill Sans MT" panose="020B0502020104020203"/>
                </a:endParaRPr>
              </a:p>
            </p:txBody>
          </p:sp>
        </mc:Choice>
        <mc:Fallback xmlns="">
          <p:sp>
            <p:nvSpPr>
              <p:cNvPr id="14" name="TextBox 13">
                <a:extLst>
                  <a:ext uri="{FF2B5EF4-FFF2-40B4-BE49-F238E27FC236}">
                    <a16:creationId xmlns:a16="http://schemas.microsoft.com/office/drawing/2014/main" id="{10AA08E1-14B5-4662-8F32-C11F6B4A2BD9}"/>
                  </a:ext>
                </a:extLst>
              </p:cNvPr>
              <p:cNvSpPr txBox="1">
                <a:spLocks noRot="1" noChangeAspect="1" noMove="1" noResize="1" noEditPoints="1" noAdjustHandles="1" noChangeArrowheads="1" noChangeShapeType="1" noTextEdit="1"/>
              </p:cNvSpPr>
              <p:nvPr/>
            </p:nvSpPr>
            <p:spPr>
              <a:xfrm>
                <a:off x="1999584" y="4605921"/>
                <a:ext cx="4300088" cy="7736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A36685A-542C-43E0-8A92-B2A2240167CF}"/>
                  </a:ext>
                </a:extLst>
              </p:cNvPr>
              <p:cNvSpPr/>
              <p:nvPr/>
            </p:nvSpPr>
            <p:spPr>
              <a:xfrm>
                <a:off x="-159829" y="5660794"/>
                <a:ext cx="9303829" cy="9592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𝐶</m:t>
                              </m:r>
                            </m:e>
                            <m:sub>
                              <m:r>
                                <a:rPr lang="en-US" sz="2000" i="1" smtClean="0">
                                  <a:solidFill>
                                    <a:prstClr val="black"/>
                                  </a:solidFill>
                                  <a:latin typeface="Cambria Math" panose="02040503050406030204" pitchFamily="18" charset="0"/>
                                </a:rPr>
                                <m:t>𝑚𝑖𝑛</m:t>
                              </m:r>
                            </m:sub>
                          </m:sSub>
                          <m:r>
                            <a:rPr lang="en-US" sz="200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r>
                        <a:rPr lang="en-US" sz="2000" i="1">
                          <a:solidFill>
                            <a:prstClr val="black"/>
                          </a:solidFill>
                          <a:latin typeface="Cambria Math" panose="02040503050406030204" pitchFamily="18" charset="0"/>
                        </a:rPr>
                        <m:t>𝐴</m:t>
                      </m:r>
                      <m:d>
                        <m:dPr>
                          <m:ctrlPr>
                            <a:rPr lang="en-US" sz="2000" i="1">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2</m:t>
                                  </m:r>
                                </m:sub>
                              </m:sSub>
                            </m:num>
                            <m:den>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1</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2</m:t>
                                  </m:r>
                                </m:sub>
                              </m:sSub>
                            </m:den>
                          </m:f>
                        </m:e>
                      </m:d>
                      <m:r>
                        <a:rPr lang="en-US" sz="2000" i="1"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r>
                        <a:rPr lang="en-US" sz="2000" i="1">
                          <a:solidFill>
                            <a:prstClr val="black"/>
                          </a:solidFill>
                          <a:latin typeface="Cambria Math" panose="02040503050406030204" pitchFamily="18" charset="0"/>
                        </a:rPr>
                        <m:t>𝐴</m:t>
                      </m:r>
                      <m:d>
                        <m:dPr>
                          <m:ctrlPr>
                            <a:rPr lang="en-US" sz="2000" i="1">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𝑙</m:t>
                              </m:r>
                            </m:num>
                            <m:den>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r>
                                        <a:rPr lang="en-US" sz="2000" i="1">
                                          <a:solidFill>
                                            <a:prstClr val="black"/>
                                          </a:solidFill>
                                          <a:latin typeface="Cambria Math" panose="02040503050406030204" pitchFamily="18" charset="0"/>
                                          <a:ea typeface="Cambria Math" panose="02040503050406030204" pitchFamily="18" charset="0"/>
                                        </a:rPr>
                                        <m:t>2</m:t>
                                      </m:r>
                                    </m:den>
                                  </m:f>
                                  <m:r>
                                    <a:rPr lang="en-US" sz="2000" i="1">
                                      <a:solidFill>
                                        <a:prstClr val="black"/>
                                      </a:solidFill>
                                      <a:latin typeface="Cambria Math" panose="02040503050406030204" pitchFamily="18" charset="0"/>
                                      <a:ea typeface="Cambria Math" panose="02040503050406030204" pitchFamily="18" charset="0"/>
                                    </a:rPr>
                                    <m:t>𝑙</m:t>
                                  </m:r>
                                </m:e>
                              </m:d>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r>
                                        <a:rPr lang="en-US" sz="2000" i="1">
                                          <a:solidFill>
                                            <a:prstClr val="black"/>
                                          </a:solidFill>
                                          <a:latin typeface="Cambria Math" panose="02040503050406030204" pitchFamily="18" charset="0"/>
                                          <a:ea typeface="Cambria Math" panose="02040503050406030204" pitchFamily="18" charset="0"/>
                                        </a:rPr>
                                        <m:t>2</m:t>
                                      </m:r>
                                    </m:den>
                                  </m:f>
                                  <m:r>
                                    <a:rPr lang="en-US" sz="2000" i="1">
                                      <a:solidFill>
                                        <a:prstClr val="black"/>
                                      </a:solidFill>
                                      <a:latin typeface="Cambria Math" panose="02040503050406030204" pitchFamily="18" charset="0"/>
                                      <a:ea typeface="Cambria Math" panose="02040503050406030204" pitchFamily="18" charset="0"/>
                                    </a:rPr>
                                    <m:t>𝑙</m:t>
                                  </m:r>
                                </m:e>
                              </m:d>
                            </m:den>
                          </m:f>
                        </m:e>
                      </m:d>
                      <m:r>
                        <a:rPr lang="en-US" sz="2000" i="1"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r>
                        <a:rPr lang="en-US" sz="2000" i="1">
                          <a:solidFill>
                            <a:prstClr val="black"/>
                          </a:solidFill>
                          <a:latin typeface="Cambria Math" panose="02040503050406030204" pitchFamily="18" charset="0"/>
                        </a:rPr>
                        <m:t>𝐴</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4</m:t>
                          </m:r>
                        </m:num>
                        <m:den>
                          <m:r>
                            <a:rPr lang="en-US" sz="2000" i="1" smtClean="0">
                              <a:solidFill>
                                <a:prstClr val="black"/>
                              </a:solidFill>
                              <a:latin typeface="Cambria Math" panose="02040503050406030204" pitchFamily="18" charset="0"/>
                            </a:rPr>
                            <m:t>𝑙</m:t>
                          </m:r>
                        </m:den>
                      </m:f>
                      <m:r>
                        <a:rPr lang="en-US" sz="2000" i="1" smtClean="0">
                          <a:solidFill>
                            <a:prstClr val="black"/>
                          </a:solidFill>
                          <a:latin typeface="Cambria Math" panose="02040503050406030204" pitchFamily="18" charset="0"/>
                          <a:ea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𝐶</m:t>
                          </m:r>
                        </m:e>
                        <m:sub>
                          <m:r>
                            <a:rPr lang="en-US" sz="2000" i="1">
                              <a:solidFill>
                                <a:prstClr val="black"/>
                              </a:solidFill>
                              <a:latin typeface="Cambria Math" panose="02040503050406030204" pitchFamily="18" charset="0"/>
                            </a:rPr>
                            <m:t>𝑚𝑖𝑛</m:t>
                          </m:r>
                        </m:sub>
                      </m:sSub>
                      <m:r>
                        <a:rPr lang="en-US" sz="2000" i="1">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4</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rPr>
                                <m:t>0</m:t>
                              </m:r>
                            </m:sub>
                          </m:sSub>
                          <m:r>
                            <a:rPr lang="en-US" sz="2000" i="1">
                              <a:solidFill>
                                <a:prstClr val="black"/>
                              </a:solidFill>
                              <a:latin typeface="Cambria Math" panose="02040503050406030204" pitchFamily="18" charset="0"/>
                            </a:rPr>
                            <m:t>𝐴</m:t>
                          </m:r>
                        </m:num>
                        <m:den>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𝑑</m:t>
                              </m:r>
                            </m:e>
                            <m:sub>
                              <m:r>
                                <a:rPr lang="en-US" sz="2000" i="1">
                                  <a:solidFill>
                                    <a:prstClr val="black"/>
                                  </a:solidFill>
                                  <a:latin typeface="Cambria Math" panose="02040503050406030204" pitchFamily="18" charset="0"/>
                                </a:rPr>
                                <m:t>2</m:t>
                              </m:r>
                            </m:sub>
                          </m:sSub>
                        </m:den>
                      </m:f>
                      <m:r>
                        <a:rPr lang="en-US" sz="2000" i="1" smtClean="0">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𝐶</m:t>
                          </m:r>
                        </m:e>
                        <m:sub>
                          <m:r>
                            <a:rPr lang="en-US" sz="2000" i="1">
                              <a:solidFill>
                                <a:prstClr val="black"/>
                              </a:solidFill>
                              <a:latin typeface="Cambria Math" panose="02040503050406030204" pitchFamily="18" charset="0"/>
                            </a:rPr>
                            <m:t>𝑚</m:t>
                          </m:r>
                          <m:r>
                            <a:rPr lang="en-US" sz="2000" i="1" smtClean="0">
                              <a:solidFill>
                                <a:prstClr val="black"/>
                              </a:solidFill>
                              <a:latin typeface="Cambria Math" panose="02040503050406030204" pitchFamily="18" charset="0"/>
                            </a:rPr>
                            <m:t>𝑎𝑥</m:t>
                          </m:r>
                        </m:sub>
                      </m:sSub>
                      <m:r>
                        <a:rPr lang="en-US" sz="2000" i="1">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m:t>
                      </m:r>
                    </m:oMath>
                  </m:oMathPara>
                </a14:m>
                <a:endParaRPr lang="en-US" sz="1600" dirty="0">
                  <a:solidFill>
                    <a:prstClr val="black"/>
                  </a:solidFill>
                  <a:latin typeface="Gill Sans MT" panose="020B0502020104020203"/>
                </a:endParaRPr>
              </a:p>
            </p:txBody>
          </p:sp>
        </mc:Choice>
        <mc:Fallback xmlns="">
          <p:sp>
            <p:nvSpPr>
              <p:cNvPr id="17" name="Rectangle 16">
                <a:extLst>
                  <a:ext uri="{FF2B5EF4-FFF2-40B4-BE49-F238E27FC236}">
                    <a16:creationId xmlns:a16="http://schemas.microsoft.com/office/drawing/2014/main" id="{BA36685A-542C-43E0-8A92-B2A2240167CF}"/>
                  </a:ext>
                </a:extLst>
              </p:cNvPr>
              <p:cNvSpPr>
                <a:spLocks noRot="1" noChangeAspect="1" noMove="1" noResize="1" noEditPoints="1" noAdjustHandles="1" noChangeArrowheads="1" noChangeShapeType="1" noTextEdit="1"/>
              </p:cNvSpPr>
              <p:nvPr/>
            </p:nvSpPr>
            <p:spPr>
              <a:xfrm>
                <a:off x="-159829" y="5660794"/>
                <a:ext cx="9303829" cy="95923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635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0" grpId="0"/>
      <p:bldP spid="14"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 Question 1</a:t>
            </a:r>
          </a:p>
        </p:txBody>
      </p:sp>
      <mc:AlternateContent xmlns:mc="http://schemas.openxmlformats.org/markup-compatibility/2006" xmlns:a14="http://schemas.microsoft.com/office/drawing/2010/main">
        <mc:Choice Requires="a14">
          <p:sp>
            <p:nvSpPr>
              <p:cNvPr id="10" name="Rectangle 18">
                <a:extLst>
                  <a:ext uri="{FF2B5EF4-FFF2-40B4-BE49-F238E27FC236}">
                    <a16:creationId xmlns:a16="http://schemas.microsoft.com/office/drawing/2014/main" id="{F2F3C376-88A9-4298-9F30-3298BD6E7486}"/>
                  </a:ext>
                </a:extLst>
              </p:cNvPr>
              <p:cNvSpPr>
                <a:spLocks noChangeArrowheads="1"/>
              </p:cNvSpPr>
              <p:nvPr/>
            </p:nvSpPr>
            <p:spPr bwMode="auto">
              <a:xfrm>
                <a:off x="0" y="868132"/>
                <a:ext cx="8619973"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1" i="0" u="none" strike="noStrike" kern="0" cap="none" spc="0" normalizeH="0" baseline="0" noProof="0" dirty="0">
                    <a:ln>
                      <a:noFill/>
                    </a:ln>
                    <a:solidFill>
                      <a:srgbClr val="080800"/>
                    </a:solidFill>
                    <a:effectLst/>
                    <a:uLnTx/>
                    <a:uFillTx/>
                    <a:cs typeface="Times New Roman" panose="02020603050405020304" pitchFamily="18" charset="0"/>
                  </a:rPr>
                  <a:t> </a:t>
                </a:r>
                <a:r>
                  <a:rPr lang="en-US" sz="2400" b="1" dirty="0">
                    <a:ea typeface="Aptos"/>
                    <a:cs typeface="Times New Roman" panose="02020603050405020304" pitchFamily="18" charset="0"/>
                  </a:rPr>
                  <a:t>Why </a:t>
                </a:r>
                <a14:m>
                  <m:oMath xmlns:m="http://schemas.openxmlformats.org/officeDocument/2006/math">
                    <m:r>
                      <a:rPr lang="en-US" sz="2400" b="1" i="1">
                        <a:latin typeface="Cambria Math" panose="02040503050406030204" pitchFamily="18" charset="0"/>
                        <a:ea typeface="Aptos"/>
                        <a:cs typeface="Times New Roman" panose="02020603050405020304" pitchFamily="18" charset="0"/>
                      </a:rPr>
                      <m:t>𝝆</m:t>
                    </m:r>
                    <m:r>
                      <a:rPr lang="en-US" sz="2400" b="1">
                        <a:latin typeface="Cambria Math" panose="02040503050406030204" pitchFamily="18" charset="0"/>
                        <a:ea typeface="Aptos"/>
                        <a:cs typeface="Times New Roman" panose="020206030504050203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ea typeface="Aptos"/>
                            <a:cs typeface="Times New Roman" panose="02020603050405020304" pitchFamily="18" charset="0"/>
                          </a:rPr>
                          <m:t>𝝆</m:t>
                        </m:r>
                      </m:e>
                      <m:sub>
                        <m:r>
                          <a:rPr lang="en-US" sz="2400" b="1" i="1">
                            <a:latin typeface="Cambria Math" panose="02040503050406030204" pitchFamily="18" charset="0"/>
                            <a:ea typeface="Aptos"/>
                            <a:cs typeface="Times New Roman" panose="02020603050405020304" pitchFamily="18" charset="0"/>
                          </a:rPr>
                          <m:t>𝟎</m:t>
                        </m:r>
                      </m:sub>
                    </m:sSub>
                    <m:d>
                      <m:dPr>
                        <m:ctrlPr>
                          <a:rPr lang="en-US" sz="2400" b="1" i="1">
                            <a:latin typeface="Cambria Math" panose="02040503050406030204" pitchFamily="18" charset="0"/>
                          </a:rPr>
                        </m:ctrlPr>
                      </m:dPr>
                      <m:e>
                        <m:r>
                          <a:rPr lang="en-US" sz="2400" b="1" i="1">
                            <a:latin typeface="Cambria Math" panose="02040503050406030204" pitchFamily="18" charset="0"/>
                            <a:ea typeface="Aptos"/>
                            <a:cs typeface="Times New Roman" panose="02020603050405020304" pitchFamily="18" charset="0"/>
                          </a:rPr>
                          <m:t>𝟏</m:t>
                        </m:r>
                        <m:r>
                          <a:rPr lang="en-US" sz="2400" b="1">
                            <a:latin typeface="Cambria Math" panose="02040503050406030204" pitchFamily="18" charset="0"/>
                            <a:ea typeface="Aptos"/>
                            <a:cs typeface="Times New Roman" panose="02020603050405020304" pitchFamily="18" charset="0"/>
                          </a:rPr>
                          <m:t>+</m:t>
                        </m:r>
                        <m:r>
                          <a:rPr lang="en-US" sz="2400" b="1" i="1">
                            <a:latin typeface="Cambria Math" panose="02040503050406030204" pitchFamily="18" charset="0"/>
                            <a:ea typeface="Aptos"/>
                            <a:cs typeface="Times New Roman" panose="02020603050405020304" pitchFamily="18" charset="0"/>
                          </a:rPr>
                          <m:t>𝜶𝜟</m:t>
                        </m:r>
                        <m:r>
                          <a:rPr lang="en-US" sz="2400" b="1" i="1">
                            <a:latin typeface="Cambria Math" panose="02040503050406030204" pitchFamily="18" charset="0"/>
                            <a:ea typeface="Aptos"/>
                            <a:cs typeface="Times New Roman" panose="02020603050405020304" pitchFamily="18" charset="0"/>
                          </a:rPr>
                          <m:t>𝑻</m:t>
                        </m:r>
                      </m:e>
                    </m:d>
                  </m:oMath>
                </a14:m>
                <a:r>
                  <a:rPr lang="en-US" sz="2400" b="1" dirty="0">
                    <a:ea typeface="Aptos"/>
                    <a:cs typeface="Times New Roman" panose="02020603050405020304" pitchFamily="18" charset="0"/>
                  </a:rPr>
                  <a:t> is “better” than </a:t>
                </a:r>
                <a14:m>
                  <m:oMath xmlns:m="http://schemas.openxmlformats.org/officeDocument/2006/math">
                    <m:r>
                      <a:rPr lang="en-US" sz="2400" b="1" i="1">
                        <a:latin typeface="Cambria Math" panose="02040503050406030204" pitchFamily="18" charset="0"/>
                        <a:ea typeface="Aptos"/>
                        <a:cs typeface="Times New Roman" panose="02020603050405020304" pitchFamily="18" charset="0"/>
                      </a:rPr>
                      <m:t>𝑹</m:t>
                    </m:r>
                    <m:r>
                      <a:rPr lang="en-US" sz="2400" b="1">
                        <a:latin typeface="Cambria Math" panose="02040503050406030204" pitchFamily="18" charset="0"/>
                        <a:ea typeface="Aptos"/>
                        <a:cs typeface="Times New Roman" panose="020206030504050203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ea typeface="Aptos"/>
                            <a:cs typeface="Times New Roman" panose="02020603050405020304" pitchFamily="18" charset="0"/>
                          </a:rPr>
                          <m:t>𝑹</m:t>
                        </m:r>
                      </m:e>
                      <m:sub>
                        <m:r>
                          <a:rPr lang="en-US" sz="2400" b="1" i="1">
                            <a:latin typeface="Cambria Math" panose="02040503050406030204" pitchFamily="18" charset="0"/>
                            <a:ea typeface="Aptos"/>
                            <a:cs typeface="Times New Roman" panose="02020603050405020304" pitchFamily="18" charset="0"/>
                          </a:rPr>
                          <m:t>𝟎</m:t>
                        </m:r>
                      </m:sub>
                    </m:sSub>
                    <m:d>
                      <m:dPr>
                        <m:ctrlPr>
                          <a:rPr lang="en-US" sz="2400" b="1" i="1">
                            <a:latin typeface="Cambria Math" panose="02040503050406030204" pitchFamily="18" charset="0"/>
                          </a:rPr>
                        </m:ctrlPr>
                      </m:dPr>
                      <m:e>
                        <m:r>
                          <a:rPr lang="en-US" sz="2400" b="1" i="1">
                            <a:latin typeface="Cambria Math" panose="02040503050406030204" pitchFamily="18" charset="0"/>
                            <a:ea typeface="Aptos"/>
                            <a:cs typeface="Times New Roman" panose="02020603050405020304" pitchFamily="18" charset="0"/>
                          </a:rPr>
                          <m:t>𝟏</m:t>
                        </m:r>
                        <m:r>
                          <a:rPr lang="en-US" sz="2400" b="1">
                            <a:latin typeface="Cambria Math" panose="02040503050406030204" pitchFamily="18" charset="0"/>
                            <a:ea typeface="Aptos"/>
                            <a:cs typeface="Times New Roman" panose="02020603050405020304" pitchFamily="18" charset="0"/>
                          </a:rPr>
                          <m:t>+</m:t>
                        </m:r>
                        <m:r>
                          <a:rPr lang="en-US" sz="2400" b="1" i="1">
                            <a:latin typeface="Cambria Math" panose="02040503050406030204" pitchFamily="18" charset="0"/>
                            <a:ea typeface="Aptos"/>
                            <a:cs typeface="Times New Roman" panose="02020603050405020304" pitchFamily="18" charset="0"/>
                          </a:rPr>
                          <m:t>𝜶𝜟</m:t>
                        </m:r>
                        <m:r>
                          <a:rPr lang="en-US" sz="2400" b="1" i="1">
                            <a:latin typeface="Cambria Math" panose="02040503050406030204" pitchFamily="18" charset="0"/>
                            <a:ea typeface="Aptos"/>
                            <a:cs typeface="Times New Roman" panose="02020603050405020304" pitchFamily="18" charset="0"/>
                          </a:rPr>
                          <m:t>𝑻</m:t>
                        </m:r>
                      </m:e>
                    </m:d>
                  </m:oMath>
                </a14:m>
                <a:r>
                  <a:rPr kumimoji="0" lang="en-US" altLang="en-US" sz="2400" b="1" i="0" u="none" strike="noStrike" kern="0" cap="none" spc="0" normalizeH="0" baseline="0" noProof="0" dirty="0">
                    <a:ln>
                      <a:noFill/>
                    </a:ln>
                    <a:solidFill>
                      <a:srgbClr val="080800"/>
                    </a:solidFill>
                    <a:effectLst/>
                    <a:uLnTx/>
                    <a:uFillTx/>
                    <a:cs typeface="Times New Roman" panose="02020603050405020304" pitchFamily="18" charset="0"/>
                  </a:rPr>
                  <a:t> when describing</a:t>
                </a:r>
                <a:r>
                  <a:rPr kumimoji="0" lang="en-US" altLang="en-US" sz="2400" b="1" i="0" u="none" strike="noStrike" kern="0" cap="none" spc="0" normalizeH="0" noProof="0" dirty="0">
                    <a:ln>
                      <a:noFill/>
                    </a:ln>
                    <a:solidFill>
                      <a:srgbClr val="080800"/>
                    </a:solidFill>
                    <a:effectLst/>
                    <a:uLnTx/>
                    <a:uFillTx/>
                    <a:cs typeface="Times New Roman" panose="02020603050405020304" pitchFamily="18" charset="0"/>
                  </a:rPr>
                  <a:t> the properties of the material</a:t>
                </a:r>
                <a:r>
                  <a:rPr kumimoji="0" lang="en-US" altLang="en-US" sz="2400" b="1" i="0" u="none" strike="noStrike" kern="0" cap="none" spc="0" normalizeH="0" baseline="0" noProof="0" dirty="0">
                    <a:ln>
                      <a:noFill/>
                    </a:ln>
                    <a:solidFill>
                      <a:srgbClr val="080800"/>
                    </a:solidFill>
                    <a:effectLst/>
                    <a:uLnTx/>
                    <a:uFillTx/>
                    <a:cs typeface="Times New Roman" panose="02020603050405020304" pitchFamily="18" charset="0"/>
                  </a:rPr>
                  <a:t>?</a:t>
                </a:r>
              </a:p>
            </p:txBody>
          </p:sp>
        </mc:Choice>
        <mc:Fallback xmlns="">
          <p:sp>
            <p:nvSpPr>
              <p:cNvPr id="10" name="Rectangle 18">
                <a:extLst>
                  <a:ext uri="{FF2B5EF4-FFF2-40B4-BE49-F238E27FC236}">
                    <a16:creationId xmlns:a16="http://schemas.microsoft.com/office/drawing/2014/main" id="{F2F3C376-88A9-4298-9F30-3298BD6E7486}"/>
                  </a:ext>
                </a:extLst>
              </p:cNvPr>
              <p:cNvSpPr>
                <a:spLocks noRot="1" noChangeAspect="1" noMove="1" noResize="1" noEditPoints="1" noAdjustHandles="1" noChangeArrowheads="1" noChangeShapeType="1" noTextEdit="1"/>
              </p:cNvSpPr>
              <p:nvPr/>
            </p:nvSpPr>
            <p:spPr bwMode="auto">
              <a:xfrm>
                <a:off x="0" y="868132"/>
                <a:ext cx="8619973" cy="830997"/>
              </a:xfrm>
              <a:prstGeom prst="rect">
                <a:avLst/>
              </a:prstGeom>
              <a:blipFill>
                <a:blip r:embed="rId2"/>
                <a:stretch>
                  <a:fillRect l="-1061" t="-5839" r="-1768" b="-153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0E32FD9-D8F3-418B-8FBC-F86CD89DBAFC}"/>
                  </a:ext>
                </a:extLst>
              </p:cNvPr>
              <p:cNvSpPr/>
              <p:nvPr/>
            </p:nvSpPr>
            <p:spPr>
              <a:xfrm>
                <a:off x="108900" y="3954370"/>
                <a:ext cx="8811443" cy="1383712"/>
              </a:xfrm>
              <a:prstGeom prst="rect">
                <a:avLst/>
              </a:prstGeom>
            </p:spPr>
            <p:txBody>
              <a:bodyPr wrap="square">
                <a:spAutoFit/>
              </a:bodyPr>
              <a:lstStyle/>
              <a:p>
                <a:pPr algn="just"/>
                <a:r>
                  <a:rPr lang="en-US" sz="2400" dirty="0">
                    <a:solidFill>
                      <a:prstClr val="black"/>
                    </a:solidFill>
                    <a:latin typeface="Times New Roman" panose="02020603050405020304" pitchFamily="18" charset="0"/>
                    <a:ea typeface="Aptos"/>
                    <a:cs typeface="Times New Roman" panose="02020603050405020304" pitchFamily="18" charset="0"/>
                  </a:rPr>
                  <a:t>The resistance </a:t>
                </a:r>
                <a14:m>
                  <m:oMath xmlns:m="http://schemas.openxmlformats.org/officeDocument/2006/math">
                    <m:d>
                      <m:dPr>
                        <m:ctrlPr>
                          <a:rPr lang="en-US" sz="2400" i="1" smtClean="0">
                            <a:latin typeface="Cambria Math" panose="02040503050406030204" pitchFamily="18" charset="0"/>
                          </a:rPr>
                        </m:ctrlPr>
                      </m:dPr>
                      <m:e>
                        <m:r>
                          <a:rPr lang="en-US" sz="2400" i="1">
                            <a:latin typeface="Cambria Math" panose="02040503050406030204" pitchFamily="18" charset="0"/>
                          </a:rPr>
                          <m:t>𝑅</m:t>
                        </m:r>
                        <m:r>
                          <a:rPr lang="en-US" sz="2400">
                            <a:latin typeface="Cambria Math" panose="02040503050406030204" pitchFamily="18" charset="0"/>
                          </a:rPr>
                          <m:t>=</m:t>
                        </m:r>
                        <m:r>
                          <a:rPr lang="en-US" sz="2400" i="1">
                            <a:latin typeface="Cambria Math" panose="02040503050406030204" pitchFamily="18" charset="0"/>
                          </a:rPr>
                          <m:t>𝜌</m:t>
                        </m:r>
                        <m:f>
                          <m:fPr>
                            <m:ctrlPr>
                              <a:rPr lang="en-US" sz="2400" i="1">
                                <a:latin typeface="Cambria Math" panose="02040503050406030204" pitchFamily="18" charset="0"/>
                              </a:rPr>
                            </m:ctrlPr>
                          </m:fPr>
                          <m:num>
                            <m:r>
                              <a:rPr lang="en-US" sz="2400" i="1">
                                <a:latin typeface="Cambria Math" panose="02040503050406030204" pitchFamily="18" charset="0"/>
                              </a:rPr>
                              <m:t>𝐿</m:t>
                            </m:r>
                          </m:num>
                          <m:den>
                            <m:r>
                              <a:rPr lang="en-US" sz="2400" i="1">
                                <a:latin typeface="Cambria Math" panose="02040503050406030204" pitchFamily="18" charset="0"/>
                              </a:rPr>
                              <m:t>𝐴</m:t>
                            </m:r>
                          </m:den>
                        </m:f>
                      </m:e>
                    </m:d>
                  </m:oMath>
                </a14:m>
                <a:r>
                  <a:rPr lang="en-US" sz="2400" dirty="0">
                    <a:solidFill>
                      <a:prstClr val="black"/>
                    </a:solidFill>
                    <a:latin typeface="Times New Roman" panose="02020603050405020304" pitchFamily="18" charset="0"/>
                    <a:ea typeface="Aptos"/>
                    <a:cs typeface="Times New Roman" panose="02020603050405020304" pitchFamily="18" charset="0"/>
                  </a:rPr>
                  <a:t> of an object, however, depends on both the material's resistivity and the object's dimensions, which can change with temperature </a:t>
                </a:r>
                <a14:m>
                  <m:oMath xmlns:m="http://schemas.openxmlformats.org/officeDocument/2006/math">
                    <m:d>
                      <m:dPr>
                        <m:ctrlPr>
                          <a:rPr lang="en-US" sz="2400" i="1" smtClean="0">
                            <a:solidFill>
                              <a:prstClr val="black"/>
                            </a:solidFill>
                            <a:latin typeface="Cambria Math" panose="02040503050406030204" pitchFamily="18" charset="0"/>
                            <a:cs typeface="Times New Roman" panose="02020603050405020304" pitchFamily="18" charset="0"/>
                          </a:rPr>
                        </m:ctrlPr>
                      </m:dPr>
                      <m:e>
                        <m:r>
                          <m:rPr>
                            <m:nor/>
                          </m:rPr>
                          <a:rPr lang="en-US" sz="2400">
                            <a:latin typeface="Times New Roman" panose="02020603050405020304" pitchFamily="18" charset="0"/>
                            <a:cs typeface="Times New Roman" panose="02020603050405020304" pitchFamily="18" charset="0"/>
                          </a:rPr>
                          <m:t>thermal</m:t>
                        </m:r>
                        <m:r>
                          <m:rPr>
                            <m:nor/>
                          </m:rPr>
                          <a:rPr lang="en-US" sz="2400">
                            <a:latin typeface="Times New Roman" panose="02020603050405020304" pitchFamily="18" charset="0"/>
                            <a:cs typeface="Times New Roman" panose="02020603050405020304" pitchFamily="18" charset="0"/>
                          </a:rPr>
                          <m:t> </m:t>
                        </m:r>
                        <m:r>
                          <m:rPr>
                            <m:nor/>
                          </m:rPr>
                          <a:rPr lang="en-US" sz="2400">
                            <a:latin typeface="Times New Roman" panose="02020603050405020304" pitchFamily="18" charset="0"/>
                            <a:cs typeface="Times New Roman" panose="02020603050405020304" pitchFamily="18" charset="0"/>
                          </a:rPr>
                          <m:t>expansion</m:t>
                        </m:r>
                      </m:e>
                    </m:d>
                  </m:oMath>
                </a14:m>
                <a:r>
                  <a:rPr lang="en-US" sz="2400" dirty="0">
                    <a:solidFill>
                      <a:prstClr val="black"/>
                    </a:solidFill>
                    <a:latin typeface="Times New Roman" panose="02020603050405020304" pitchFamily="18" charset="0"/>
                    <a:ea typeface="Aptos"/>
                    <a:cs typeface="Times New Roman" panose="02020603050405020304" pitchFamily="18" charset="0"/>
                  </a:rPr>
                  <a:t>. 	</a:t>
                </a:r>
              </a:p>
            </p:txBody>
          </p:sp>
        </mc:Choice>
        <mc:Fallback xmlns="">
          <p:sp>
            <p:nvSpPr>
              <p:cNvPr id="6" name="Rectangle 5">
                <a:extLst>
                  <a:ext uri="{FF2B5EF4-FFF2-40B4-BE49-F238E27FC236}">
                    <a16:creationId xmlns:a16="http://schemas.microsoft.com/office/drawing/2014/main" id="{C0E32FD9-D8F3-418B-8FBC-F86CD89DBAFC}"/>
                  </a:ext>
                </a:extLst>
              </p:cNvPr>
              <p:cNvSpPr>
                <a:spLocks noRot="1" noChangeAspect="1" noMove="1" noResize="1" noEditPoints="1" noAdjustHandles="1" noChangeArrowheads="1" noChangeShapeType="1" noTextEdit="1"/>
              </p:cNvSpPr>
              <p:nvPr/>
            </p:nvSpPr>
            <p:spPr>
              <a:xfrm>
                <a:off x="108900" y="3954370"/>
                <a:ext cx="8811443" cy="1383712"/>
              </a:xfrm>
              <a:prstGeom prst="rect">
                <a:avLst/>
              </a:prstGeom>
              <a:blipFill>
                <a:blip r:embed="rId3"/>
                <a:stretch>
                  <a:fillRect l="-1151" r="-1007"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C118147-C3AD-4074-804B-ED500B79E1E1}"/>
                  </a:ext>
                </a:extLst>
              </p:cNvPr>
              <p:cNvSpPr/>
              <p:nvPr/>
            </p:nvSpPr>
            <p:spPr>
              <a:xfrm>
                <a:off x="37437" y="5603402"/>
                <a:ext cx="8811445" cy="830997"/>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ea typeface="Aptos"/>
                    <a:cs typeface="Times New Roman" panose="02020603050405020304" pitchFamily="18" charset="0"/>
                  </a:rPr>
                  <a:t>This introduces additional factors that affect resistance, making the simple linear model </a:t>
                </a:r>
                <a14:m>
                  <m:oMath xmlns:m="http://schemas.openxmlformats.org/officeDocument/2006/math">
                    <m:r>
                      <a:rPr lang="en-US" sz="2400" i="1">
                        <a:solidFill>
                          <a:prstClr val="black"/>
                        </a:solidFill>
                        <a:latin typeface="Cambria Math" panose="02040503050406030204" pitchFamily="18" charset="0"/>
                        <a:ea typeface="Aptos"/>
                        <a:cs typeface="Times New Roman" panose="02020603050405020304" pitchFamily="18" charset="0"/>
                      </a:rPr>
                      <m:t>𝑅</m:t>
                    </m:r>
                    <m:r>
                      <a:rPr lang="en-US" sz="2400">
                        <a:solidFill>
                          <a:prstClr val="black"/>
                        </a:solidFill>
                        <a:latin typeface="Cambria Math" panose="02040503050406030204" pitchFamily="18" charset="0"/>
                        <a:ea typeface="Aptos"/>
                        <a:cs typeface="Times New Roman" panose="02020603050405020304" pitchFamily="18" charset="0"/>
                      </a:rPr>
                      <m:t>=</m:t>
                    </m:r>
                    <m:sSub>
                      <m:sSubPr>
                        <m:ctrlPr>
                          <a:rPr lang="en-US" sz="2400" i="1">
                            <a:solidFill>
                              <a:prstClr val="black"/>
                            </a:solidFill>
                            <a:latin typeface="Cambria Math" panose="02040503050406030204" pitchFamily="18" charset="0"/>
                            <a:ea typeface="Aptos"/>
                            <a:cs typeface="Times New Roman" panose="02020603050405020304" pitchFamily="18" charset="0"/>
                          </a:rPr>
                        </m:ctrlPr>
                      </m:sSubPr>
                      <m:e>
                        <m:r>
                          <a:rPr lang="en-US" sz="2400" i="1">
                            <a:solidFill>
                              <a:prstClr val="black"/>
                            </a:solidFill>
                            <a:latin typeface="Cambria Math" panose="02040503050406030204" pitchFamily="18" charset="0"/>
                            <a:ea typeface="Aptos"/>
                            <a:cs typeface="Times New Roman" panose="02020603050405020304" pitchFamily="18" charset="0"/>
                          </a:rPr>
                          <m:t>𝑅</m:t>
                        </m:r>
                      </m:e>
                      <m:sub>
                        <m:r>
                          <a:rPr lang="en-US" sz="2400" i="1">
                            <a:solidFill>
                              <a:prstClr val="black"/>
                            </a:solidFill>
                            <a:latin typeface="Cambria Math" panose="02040503050406030204" pitchFamily="18" charset="0"/>
                            <a:ea typeface="Aptos"/>
                            <a:cs typeface="Times New Roman" panose="02020603050405020304" pitchFamily="18" charset="0"/>
                          </a:rPr>
                          <m:t>0</m:t>
                        </m:r>
                      </m:sub>
                    </m:sSub>
                    <m:d>
                      <m:dPr>
                        <m:ctrlPr>
                          <a:rPr lang="en-US" sz="2400" i="1">
                            <a:solidFill>
                              <a:prstClr val="black"/>
                            </a:solidFill>
                            <a:latin typeface="Cambria Math" panose="02040503050406030204" pitchFamily="18" charset="0"/>
                            <a:ea typeface="Aptos"/>
                            <a:cs typeface="Times New Roman" panose="02020603050405020304" pitchFamily="18" charset="0"/>
                          </a:rPr>
                        </m:ctrlPr>
                      </m:dPr>
                      <m:e>
                        <m:r>
                          <a:rPr lang="en-US" sz="2400" i="1">
                            <a:solidFill>
                              <a:prstClr val="black"/>
                            </a:solidFill>
                            <a:latin typeface="Cambria Math" panose="02040503050406030204" pitchFamily="18" charset="0"/>
                            <a:ea typeface="Aptos"/>
                            <a:cs typeface="Times New Roman" panose="02020603050405020304" pitchFamily="18" charset="0"/>
                          </a:rPr>
                          <m:t>1</m:t>
                        </m:r>
                        <m:r>
                          <a:rPr lang="en-US" sz="2400">
                            <a:solidFill>
                              <a:prstClr val="black"/>
                            </a:solidFill>
                            <a:latin typeface="Cambria Math" panose="02040503050406030204" pitchFamily="18" charset="0"/>
                            <a:ea typeface="Aptos"/>
                            <a:cs typeface="Times New Roman" panose="02020603050405020304" pitchFamily="18" charset="0"/>
                          </a:rPr>
                          <m:t>+</m:t>
                        </m:r>
                        <m:r>
                          <a:rPr lang="en-US" sz="2400" i="1">
                            <a:solidFill>
                              <a:prstClr val="black"/>
                            </a:solidFill>
                            <a:latin typeface="Cambria Math" panose="02040503050406030204" pitchFamily="18" charset="0"/>
                            <a:ea typeface="Aptos"/>
                            <a:cs typeface="Times New Roman" panose="02020603050405020304" pitchFamily="18" charset="0"/>
                          </a:rPr>
                          <m:t>𝛼𝛥</m:t>
                        </m:r>
                        <m:r>
                          <a:rPr lang="en-US" sz="2400" i="1">
                            <a:solidFill>
                              <a:prstClr val="black"/>
                            </a:solidFill>
                            <a:latin typeface="Cambria Math" panose="02040503050406030204" pitchFamily="18" charset="0"/>
                            <a:ea typeface="Aptos"/>
                            <a:cs typeface="Times New Roman" panose="02020603050405020304" pitchFamily="18" charset="0"/>
                          </a:rPr>
                          <m:t>𝑇</m:t>
                        </m:r>
                      </m:e>
                    </m:d>
                    <m:r>
                      <a:rPr lang="en-US" sz="2400" i="1">
                        <a:solidFill>
                          <a:prstClr val="black"/>
                        </a:solidFill>
                        <a:latin typeface="Cambria Math" panose="02040503050406030204" pitchFamily="18" charset="0"/>
                        <a:ea typeface="Aptos"/>
                        <a:cs typeface="Times New Roman" panose="02020603050405020304" pitchFamily="18" charset="0"/>
                      </a:rPr>
                      <m:t> </m:t>
                    </m:r>
                  </m:oMath>
                </a14:m>
                <a:r>
                  <a:rPr lang="en-US" sz="2400" dirty="0">
                    <a:solidFill>
                      <a:prstClr val="black"/>
                    </a:solidFill>
                    <a:latin typeface="Times New Roman" panose="02020603050405020304" pitchFamily="18" charset="0"/>
                    <a:ea typeface="Aptos"/>
                    <a:cs typeface="Times New Roman" panose="02020603050405020304" pitchFamily="18" charset="0"/>
                  </a:rPr>
                  <a:t>less accurate.</a:t>
                </a:r>
                <a:endParaRPr lang="en-US" sz="24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DC118147-C3AD-4074-804B-ED500B79E1E1}"/>
                  </a:ext>
                </a:extLst>
              </p:cNvPr>
              <p:cNvSpPr>
                <a:spLocks noRot="1" noChangeAspect="1" noMove="1" noResize="1" noEditPoints="1" noAdjustHandles="1" noChangeArrowheads="1" noChangeShapeType="1" noTextEdit="1"/>
              </p:cNvSpPr>
              <p:nvPr/>
            </p:nvSpPr>
            <p:spPr>
              <a:xfrm>
                <a:off x="37437" y="5603402"/>
                <a:ext cx="8811445" cy="830997"/>
              </a:xfrm>
              <a:prstGeom prst="rect">
                <a:avLst/>
              </a:prstGeom>
              <a:blipFill>
                <a:blip r:embed="rId4"/>
                <a:stretch>
                  <a:fillRect l="-1007" t="-6061" r="-1151"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61D6D11-3D63-4D3E-9969-A1BCD0005712}"/>
                  </a:ext>
                </a:extLst>
              </p:cNvPr>
              <p:cNvSpPr/>
              <p:nvPr/>
            </p:nvSpPr>
            <p:spPr>
              <a:xfrm>
                <a:off x="77362" y="1638887"/>
                <a:ext cx="8731593" cy="1938992"/>
              </a:xfrm>
              <a:prstGeom prst="rect">
                <a:avLst/>
              </a:prstGeom>
            </p:spPr>
            <p:txBody>
              <a:bodyPr wrap="square">
                <a:spAutoFit/>
              </a:bodyPr>
              <a:lstStyle/>
              <a:p>
                <a:pPr algn="just">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Resistivity (</a:t>
                </a:r>
                <a14:m>
                  <m:oMath xmlns:m="http://schemas.openxmlformats.org/officeDocument/2006/math">
                    <m:r>
                      <a:rPr lang="en-US" sz="2400" b="0" i="1">
                        <a:latin typeface="Cambria Math" panose="02040503050406030204" pitchFamily="18" charset="0"/>
                        <a:ea typeface="Aptos"/>
                        <a:cs typeface="Times New Roman" panose="02020603050405020304" pitchFamily="18" charset="0"/>
                      </a:rPr>
                      <m:t>𝜌</m:t>
                    </m:r>
                  </m:oMath>
                </a14:m>
                <a:r>
                  <a:rPr lang="en-US" sz="2400" dirty="0">
                    <a:latin typeface="Times New Roman" panose="02020603050405020304" pitchFamily="18" charset="0"/>
                    <a:ea typeface="Aptos"/>
                    <a:cs typeface="Times New Roman" panose="02020603050405020304" pitchFamily="18" charset="0"/>
                  </a:rPr>
                  <a:t>) is a material property, which means it is intrinsic to the material and independent of the shape and size of the object. The temperature dependence of resistivity is directly linked to the microscopic interactions in the material, which are accurately modeled by the equation </a:t>
                </a:r>
                <a14:m>
                  <m:oMath xmlns:m="http://schemas.openxmlformats.org/officeDocument/2006/math">
                    <m:r>
                      <a:rPr lang="en-US" sz="2400" b="0" i="1">
                        <a:latin typeface="Cambria Math" panose="02040503050406030204" pitchFamily="18" charset="0"/>
                        <a:ea typeface="Aptos"/>
                        <a:cs typeface="Times New Roman" panose="02020603050405020304" pitchFamily="18" charset="0"/>
                      </a:rPr>
                      <m:t>𝜌</m:t>
                    </m:r>
                    <m:r>
                      <a:rPr lang="en-US" sz="2400" b="0">
                        <a:latin typeface="Cambria Math" panose="02040503050406030204" pitchFamily="18" charset="0"/>
                        <a:ea typeface="Aptos"/>
                        <a:cs typeface="Times New Roman" panose="02020603050405020304" pitchFamily="18" charset="0"/>
                      </a:rPr>
                      <m:t>=</m:t>
                    </m:r>
                    <m:sSub>
                      <m:sSubPr>
                        <m:ctrlPr>
                          <a:rPr lang="en-US" sz="2400" i="1">
                            <a:latin typeface="Cambria Math" panose="02040503050406030204" pitchFamily="18" charset="0"/>
                            <a:ea typeface="Aptos"/>
                            <a:cs typeface="Times New Roman" panose="02020603050405020304" pitchFamily="18" charset="0"/>
                          </a:rPr>
                        </m:ctrlPr>
                      </m:sSubPr>
                      <m:e>
                        <m:r>
                          <a:rPr lang="en-US" sz="2400" b="0" i="1">
                            <a:latin typeface="Cambria Math" panose="02040503050406030204" pitchFamily="18" charset="0"/>
                            <a:ea typeface="Aptos"/>
                            <a:cs typeface="Times New Roman" panose="02020603050405020304" pitchFamily="18" charset="0"/>
                          </a:rPr>
                          <m:t>𝜌</m:t>
                        </m:r>
                      </m:e>
                      <m:sub>
                        <m:r>
                          <a:rPr lang="en-US" sz="2400" b="0" i="1">
                            <a:latin typeface="Cambria Math" panose="02040503050406030204" pitchFamily="18" charset="0"/>
                            <a:ea typeface="Aptos"/>
                            <a:cs typeface="Times New Roman" panose="02020603050405020304" pitchFamily="18" charset="0"/>
                          </a:rPr>
                          <m:t>0</m:t>
                        </m:r>
                      </m:sub>
                    </m:sSub>
                    <m:d>
                      <m:dPr>
                        <m:ctrlPr>
                          <a:rPr lang="en-US" sz="2400" i="1">
                            <a:latin typeface="Cambria Math" panose="02040503050406030204" pitchFamily="18" charset="0"/>
                            <a:ea typeface="Aptos"/>
                            <a:cs typeface="Times New Roman" panose="02020603050405020304" pitchFamily="18" charset="0"/>
                          </a:rPr>
                        </m:ctrlPr>
                      </m:dPr>
                      <m:e>
                        <m:r>
                          <a:rPr lang="en-US" sz="2400" b="0" i="1">
                            <a:latin typeface="Cambria Math" panose="02040503050406030204" pitchFamily="18" charset="0"/>
                            <a:ea typeface="Aptos"/>
                            <a:cs typeface="Times New Roman" panose="02020603050405020304" pitchFamily="18" charset="0"/>
                          </a:rPr>
                          <m:t>1</m:t>
                        </m:r>
                        <m:r>
                          <a:rPr lang="en-US" sz="2400" b="0">
                            <a:latin typeface="Cambria Math" panose="02040503050406030204" pitchFamily="18" charset="0"/>
                            <a:ea typeface="Aptos"/>
                            <a:cs typeface="Times New Roman" panose="02020603050405020304" pitchFamily="18" charset="0"/>
                          </a:rPr>
                          <m:t>+</m:t>
                        </m:r>
                        <m:r>
                          <a:rPr lang="en-US" sz="2400" b="0" i="1">
                            <a:latin typeface="Cambria Math" panose="02040503050406030204" pitchFamily="18" charset="0"/>
                            <a:ea typeface="Aptos"/>
                            <a:cs typeface="Times New Roman" panose="02020603050405020304" pitchFamily="18" charset="0"/>
                          </a:rPr>
                          <m:t>𝛼𝛥</m:t>
                        </m:r>
                        <m:r>
                          <a:rPr lang="en-US" sz="2400" b="0" i="1">
                            <a:latin typeface="Cambria Math" panose="02040503050406030204" pitchFamily="18" charset="0"/>
                            <a:ea typeface="Aptos"/>
                            <a:cs typeface="Times New Roman" panose="02020603050405020304" pitchFamily="18" charset="0"/>
                          </a:rPr>
                          <m:t>𝑇</m:t>
                        </m:r>
                      </m:e>
                    </m:d>
                  </m:oMath>
                </a14:m>
                <a:r>
                  <a:rPr lang="en-US" sz="2400" dirty="0">
                    <a:latin typeface="Times New Roman" panose="02020603050405020304" pitchFamily="18" charset="0"/>
                    <a:ea typeface="Aptos"/>
                    <a:cs typeface="Times New Roman" panose="02020603050405020304" pitchFamily="18" charset="0"/>
                  </a:rPr>
                  <a:t>.</a:t>
                </a:r>
              </a:p>
            </p:txBody>
          </p:sp>
        </mc:Choice>
        <mc:Fallback xmlns="">
          <p:sp>
            <p:nvSpPr>
              <p:cNvPr id="13" name="Rectangle 12">
                <a:extLst>
                  <a:ext uri="{FF2B5EF4-FFF2-40B4-BE49-F238E27FC236}">
                    <a16:creationId xmlns:a16="http://schemas.microsoft.com/office/drawing/2014/main" id="{B61D6D11-3D63-4D3E-9969-A1BCD0005712}"/>
                  </a:ext>
                </a:extLst>
              </p:cNvPr>
              <p:cNvSpPr>
                <a:spLocks noRot="1" noChangeAspect="1" noMove="1" noResize="1" noEditPoints="1" noAdjustHandles="1" noChangeArrowheads="1" noChangeShapeType="1" noTextEdit="1"/>
              </p:cNvSpPr>
              <p:nvPr/>
            </p:nvSpPr>
            <p:spPr>
              <a:xfrm>
                <a:off x="77362" y="1638887"/>
                <a:ext cx="8731593" cy="1938992"/>
              </a:xfrm>
              <a:prstGeom prst="rect">
                <a:avLst/>
              </a:prstGeom>
              <a:blipFill>
                <a:blip r:embed="rId5"/>
                <a:stretch>
                  <a:fillRect l="-1163" t="-2614" r="-1163" b="-6536"/>
                </a:stretch>
              </a:blipFill>
            </p:spPr>
            <p:txBody>
              <a:bodyPr/>
              <a:lstStyle/>
              <a:p>
                <a:r>
                  <a:rPr lang="en-US">
                    <a:noFill/>
                  </a:rPr>
                  <a:t> </a:t>
                </a:r>
              </a:p>
            </p:txBody>
          </p:sp>
        </mc:Fallback>
      </mc:AlternateContent>
    </p:spTree>
    <p:extLst>
      <p:ext uri="{BB962C8B-B14F-4D97-AF65-F5344CB8AC3E}">
        <p14:creationId xmlns:p14="http://schemas.microsoft.com/office/powerpoint/2010/main" val="202277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 Question 2</a:t>
            </a:r>
            <a:endParaRPr lang="en-US" dirty="0"/>
          </a:p>
        </p:txBody>
      </p:sp>
      <p:sp>
        <p:nvSpPr>
          <p:cNvPr id="12" name="Rectangle 6">
            <a:extLst>
              <a:ext uri="{FF2B5EF4-FFF2-40B4-BE49-F238E27FC236}">
                <a16:creationId xmlns:a16="http://schemas.microsoft.com/office/drawing/2014/main" id="{9AA78C8D-2C1B-4EE2-BCE0-645E4EA3DCA9}"/>
              </a:ext>
            </a:extLst>
          </p:cNvPr>
          <p:cNvSpPr>
            <a:spLocks noChangeArrowheads="1"/>
          </p:cNvSpPr>
          <p:nvPr/>
        </p:nvSpPr>
        <p:spPr bwMode="auto">
          <a:xfrm>
            <a:off x="219514" y="907504"/>
            <a:ext cx="27921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None/>
            </a:pPr>
            <a:r>
              <a:rPr lang="en-US" sz="2400" dirty="0">
                <a:ea typeface="Aptos"/>
                <a:cs typeface="Times New Roman" panose="02020603050405020304" pitchFamily="18" charset="0"/>
              </a:rPr>
              <a:t>Parallel circuits:</a:t>
            </a:r>
            <a:endParaRPr lang="en-US" sz="2400" dirty="0">
              <a:ea typeface="Times New Roman" panose="02020603050405020304" pitchFamily="18" charset="0"/>
            </a:endParaRPr>
          </a:p>
        </p:txBody>
      </p:sp>
      <p:sp>
        <p:nvSpPr>
          <p:cNvPr id="2" name="Rectangle 1">
            <a:extLst>
              <a:ext uri="{FF2B5EF4-FFF2-40B4-BE49-F238E27FC236}">
                <a16:creationId xmlns:a16="http://schemas.microsoft.com/office/drawing/2014/main" id="{C1A51D20-5A49-4926-86EA-F03C4845E96C}"/>
              </a:ext>
            </a:extLst>
          </p:cNvPr>
          <p:cNvSpPr/>
          <p:nvPr/>
        </p:nvSpPr>
        <p:spPr>
          <a:xfrm>
            <a:off x="291518" y="1486776"/>
            <a:ext cx="8560964" cy="1569660"/>
          </a:xfrm>
          <a:prstGeom prst="rect">
            <a:avLst/>
          </a:prstGeom>
        </p:spPr>
        <p:txBody>
          <a:bodyPr wrap="square">
            <a:spAutoFit/>
          </a:bodyPr>
          <a:lstStyle/>
          <a:p>
            <a:pPr algn="just"/>
            <a:r>
              <a:rPr lang="en-US" sz="2400" dirty="0">
                <a:latin typeface="Times New Roman" panose="02020603050405020304" pitchFamily="18" charset="0"/>
                <a:ea typeface="Aptos"/>
                <a:cs typeface="Times New Roman" panose="02020603050405020304" pitchFamily="18" charset="0"/>
              </a:rPr>
              <a:t>Parallel circuits ensure that each appliance operates at the same voltage level and allows them to function independently. This arrangement minimizes the risk of total power outage and enables more uniform distribution of load, enhancing safety and efficiency.</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D6E084-FB43-4428-A24E-57A4024A6CE7}"/>
              </a:ext>
            </a:extLst>
          </p:cNvPr>
          <p:cNvPicPr>
            <a:picLocks noChangeAspect="1"/>
          </p:cNvPicPr>
          <p:nvPr/>
        </p:nvPicPr>
        <p:blipFill>
          <a:blip r:embed="rId2"/>
          <a:stretch>
            <a:fillRect/>
          </a:stretch>
        </p:blipFill>
        <p:spPr>
          <a:xfrm>
            <a:off x="2848873" y="3689115"/>
            <a:ext cx="3291869" cy="1682109"/>
          </a:xfrm>
          <a:prstGeom prst="rect">
            <a:avLst/>
          </a:prstGeom>
        </p:spPr>
      </p:pic>
    </p:spTree>
    <p:extLst>
      <p:ext uri="{BB962C8B-B14F-4D97-AF65-F5344CB8AC3E}">
        <p14:creationId xmlns:p14="http://schemas.microsoft.com/office/powerpoint/2010/main" val="134406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a:t>
            </a:r>
          </a:p>
        </p:txBody>
      </p:sp>
      <p:sp>
        <p:nvSpPr>
          <p:cNvPr id="4" name="Rectangle 3">
            <a:extLst>
              <a:ext uri="{FF2B5EF4-FFF2-40B4-BE49-F238E27FC236}">
                <a16:creationId xmlns:a16="http://schemas.microsoft.com/office/drawing/2014/main" id="{487F2406-70BD-4EE7-A55C-BB33CFB09CE2}"/>
              </a:ext>
            </a:extLst>
          </p:cNvPr>
          <p:cNvSpPr/>
          <p:nvPr/>
        </p:nvSpPr>
        <p:spPr>
          <a:xfrm>
            <a:off x="0" y="847374"/>
            <a:ext cx="8686799" cy="3303468"/>
          </a:xfrm>
          <a:prstGeom prst="rect">
            <a:avLst/>
          </a:prstGeom>
        </p:spPr>
        <p:txBody>
          <a:bodyPr wrap="square">
            <a:spAutoFit/>
          </a:bodyPr>
          <a:lstStyle/>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Explain how a battery generates an electric current in a closed circuit. </a:t>
            </a:r>
          </a:p>
          <a:p>
            <a:pPr marL="457200" marR="0" lvl="0" indent="-457200" algn="just">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Calculate the current flowing through the circuit if the battery provides a potential of 9 V and the resistance is 18 ohms.</a:t>
            </a:r>
          </a:p>
          <a:p>
            <a:pPr marL="457200" marR="0" lvl="0" indent="-457200" algn="just">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Discuss the effect of increasing the battery voltage on the current.</a:t>
            </a:r>
          </a:p>
          <a:p>
            <a:pPr marL="685800" marR="0" indent="-457200">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p:txBody>
      </p:sp>
      <p:pic>
        <p:nvPicPr>
          <p:cNvPr id="1030" name="Picture 6" descr="電路">
            <a:extLst>
              <a:ext uri="{FF2B5EF4-FFF2-40B4-BE49-F238E27FC236}">
                <a16:creationId xmlns:a16="http://schemas.microsoft.com/office/drawing/2014/main" id="{E8DBD061-38C1-40B4-92EB-7BFD84B51D5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163419" y="4018326"/>
            <a:ext cx="5042319" cy="2369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05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745544"/>
            <a:ext cx="5553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(a) </a:t>
            </a:r>
            <a:r>
              <a:rPr lang="en-US" sz="2400" dirty="0">
                <a:ea typeface="Aptos"/>
                <a:cs typeface="Times New Roman" panose="02020603050405020304" pitchFamily="18" charset="0"/>
              </a:rPr>
              <a:t>How battery generates electric current:</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p:pic>
        <p:nvPicPr>
          <p:cNvPr id="2050" name="Picture 2" descr="電路">
            <a:extLst>
              <a:ext uri="{FF2B5EF4-FFF2-40B4-BE49-F238E27FC236}">
                <a16:creationId xmlns:a16="http://schemas.microsoft.com/office/drawing/2014/main" id="{8ADBC64E-0231-4746-BE70-F7896EE31FD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830347" y="2463561"/>
            <a:ext cx="2667295" cy="12536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DA4DB32-6B73-462C-BD00-679B2DE8EB43}"/>
              </a:ext>
            </a:extLst>
          </p:cNvPr>
          <p:cNvSpPr/>
          <p:nvPr/>
        </p:nvSpPr>
        <p:spPr>
          <a:xfrm>
            <a:off x="331834" y="1232187"/>
            <a:ext cx="8459828" cy="1569660"/>
          </a:xfrm>
          <a:prstGeom prst="rect">
            <a:avLst/>
          </a:prstGeom>
        </p:spPr>
        <p:txBody>
          <a:bodyPr wrap="square">
            <a:spAutoFit/>
          </a:bodyPr>
          <a:lstStyle/>
          <a:p>
            <a:pPr algn="just"/>
            <a:r>
              <a:rPr lang="en-US" sz="2400" dirty="0">
                <a:latin typeface="Times New Roman" panose="02020603050405020304" pitchFamily="18" charset="0"/>
                <a:ea typeface="Aptos"/>
                <a:cs typeface="Times New Roman" panose="02020603050405020304" pitchFamily="18" charset="0"/>
              </a:rPr>
              <a:t>A battery generates an electric current by converting chemical energy into electrical energy, creating a potential difference between its terminals that causes electrons to flow through a closed circuit. </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32728EB-B55B-4887-BBE4-F31A2B309570}"/>
                  </a:ext>
                </a:extLst>
              </p:cNvPr>
              <p:cNvSpPr/>
              <p:nvPr/>
            </p:nvSpPr>
            <p:spPr>
              <a:xfrm>
                <a:off x="441296" y="3756578"/>
                <a:ext cx="6115777" cy="527773"/>
              </a:xfrm>
              <a:prstGeom prst="rect">
                <a:avLst/>
              </a:prstGeom>
            </p:spPr>
            <p:txBody>
              <a:bodyPr wrap="none">
                <a:spAutoFit/>
              </a:bodyPr>
              <a:lstStyle/>
              <a:p>
                <a:pPr marR="0" lvl="0">
                  <a:spcBef>
                    <a:spcPts val="180"/>
                  </a:spcBef>
                  <a:spcAft>
                    <a:spcPts val="180"/>
                  </a:spcAft>
                </a:pPr>
                <a:r>
                  <a:rPr lang="en-US" sz="2000" dirty="0">
                    <a:latin typeface="Times New Roman" panose="02020603050405020304" pitchFamily="18" charset="0"/>
                    <a:ea typeface="Aptos"/>
                    <a:cs typeface="Times New Roman" panose="02020603050405020304" pitchFamily="18" charset="0"/>
                  </a:rPr>
                  <a:t>Using Ohm's Law,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𝐼</m:t>
                    </m:r>
                    <m:r>
                      <a:rPr lang="en-US" sz="2000">
                        <a:latin typeface="Cambria Math" panose="02040503050406030204" pitchFamily="18" charset="0"/>
                        <a:ea typeface="Aptos"/>
                        <a:cs typeface="Times New Roman" panose="02020603050405020304" pitchFamily="18" charset="0"/>
                      </a:rPr>
                      <m:t>=</m:t>
                    </m:r>
                    <m:f>
                      <m:fPr>
                        <m:ctrlPr>
                          <a:rPr lang="en-US" sz="2000" i="1">
                            <a:latin typeface="Cambria Math" panose="02040503050406030204" pitchFamily="18" charset="0"/>
                            <a:ea typeface="Aptos"/>
                            <a:cs typeface="Times New Roman" panose="02020603050405020304" pitchFamily="18" charset="0"/>
                          </a:rPr>
                        </m:ctrlPr>
                      </m:fPr>
                      <m:num>
                        <m:r>
                          <a:rPr lang="en-US" sz="2000" i="1">
                            <a:latin typeface="Cambria Math" panose="02040503050406030204" pitchFamily="18" charset="0"/>
                            <a:ea typeface="Aptos"/>
                            <a:cs typeface="Times New Roman" panose="02020603050405020304" pitchFamily="18" charset="0"/>
                          </a:rPr>
                          <m:t>𝑉</m:t>
                        </m:r>
                      </m:num>
                      <m:den>
                        <m:r>
                          <a:rPr lang="en-US" sz="2000" i="1">
                            <a:latin typeface="Cambria Math" panose="02040503050406030204" pitchFamily="18" charset="0"/>
                            <a:ea typeface="Aptos"/>
                            <a:cs typeface="Times New Roman" panose="02020603050405020304" pitchFamily="18" charset="0"/>
                          </a:rPr>
                          <m:t>𝑅</m:t>
                        </m:r>
                      </m:den>
                    </m:f>
                  </m:oMath>
                </a14:m>
                <a:r>
                  <a:rPr lang="en-US" sz="2000" dirty="0">
                    <a:latin typeface="Times New Roman" panose="02020603050405020304" pitchFamily="18" charset="0"/>
                    <a:ea typeface="Aptos"/>
                    <a:cs typeface="Times New Roman" panose="02020603050405020304" pitchFamily="18" charset="0"/>
                  </a:rPr>
                  <a:t>, where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𝑉</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9 </m:t>
                    </m:r>
                  </m:oMath>
                </a14:m>
                <a:r>
                  <a:rPr lang="en-US" sz="2000" dirty="0">
                    <a:latin typeface="Times New Roman" panose="02020603050405020304" pitchFamily="18" charset="0"/>
                    <a:ea typeface="Aptos"/>
                    <a:cs typeface="Times New Roman" panose="02020603050405020304" pitchFamily="18" charset="0"/>
                  </a:rPr>
                  <a:t>V and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𝑅</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18 </m:t>
                    </m:r>
                  </m:oMath>
                </a14:m>
                <a:r>
                  <a:rPr lang="en-US" sz="2000" dirty="0">
                    <a:ea typeface="Aptos"/>
                    <a:cs typeface="Times New Roman" panose="02020603050405020304" pitchFamily="18" charset="0"/>
                  </a:rPr>
                  <a:t>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𝛺</m:t>
                    </m:r>
                    <m:r>
                      <a:rPr lang="en-US" sz="2000" i="1">
                        <a:latin typeface="Cambria Math" panose="02040503050406030204" pitchFamily="18" charset="0"/>
                        <a:ea typeface="Aptos"/>
                        <a:cs typeface="Times New Roman" panose="02020603050405020304" pitchFamily="18" charset="0"/>
                      </a:rPr>
                      <m:t> </m:t>
                    </m:r>
                  </m:oMath>
                </a14:m>
                <a:r>
                  <a:rPr lang="en-US" sz="2000" dirty="0">
                    <a:latin typeface="Times New Roman" panose="02020603050405020304" pitchFamily="18" charset="0"/>
                    <a:ea typeface="Aptos"/>
                    <a:cs typeface="Times New Roman" panose="02020603050405020304" pitchFamily="18" charset="0"/>
                  </a:rPr>
                  <a:t>:</a:t>
                </a:r>
              </a:p>
            </p:txBody>
          </p:sp>
        </mc:Choice>
        <mc:Fallback xmlns="">
          <p:sp>
            <p:nvSpPr>
              <p:cNvPr id="5" name="Rectangle 4">
                <a:extLst>
                  <a:ext uri="{FF2B5EF4-FFF2-40B4-BE49-F238E27FC236}">
                    <a16:creationId xmlns:a16="http://schemas.microsoft.com/office/drawing/2014/main" id="{532728EB-B55B-4887-BBE4-F31A2B309570}"/>
                  </a:ext>
                </a:extLst>
              </p:cNvPr>
              <p:cNvSpPr>
                <a:spLocks noRot="1" noChangeAspect="1" noMove="1" noResize="1" noEditPoints="1" noAdjustHandles="1" noChangeArrowheads="1" noChangeShapeType="1" noTextEdit="1"/>
              </p:cNvSpPr>
              <p:nvPr/>
            </p:nvSpPr>
            <p:spPr>
              <a:xfrm>
                <a:off x="441296" y="3756578"/>
                <a:ext cx="6115777" cy="527773"/>
              </a:xfrm>
              <a:prstGeom prst="rect">
                <a:avLst/>
              </a:prstGeom>
              <a:blipFill>
                <a:blip r:embed="rId3"/>
                <a:stretch>
                  <a:fillRect l="-996" r="-199" b="-6897"/>
                </a:stretch>
              </a:blipFill>
            </p:spPr>
            <p:txBody>
              <a:bodyPr/>
              <a:lstStyle/>
              <a:p>
                <a:r>
                  <a:rPr lang="en-US">
                    <a:noFill/>
                  </a:rPr>
                  <a:t> </a:t>
                </a:r>
              </a:p>
            </p:txBody>
          </p:sp>
        </mc:Fallback>
      </mc:AlternateContent>
      <p:sp>
        <p:nvSpPr>
          <p:cNvPr id="14" name="Rectangle 18">
            <a:extLst>
              <a:ext uri="{FF2B5EF4-FFF2-40B4-BE49-F238E27FC236}">
                <a16:creationId xmlns:a16="http://schemas.microsoft.com/office/drawing/2014/main" id="{4141B8A7-C588-410F-9BC4-B0D94C67E38E}"/>
              </a:ext>
            </a:extLst>
          </p:cNvPr>
          <p:cNvSpPr>
            <a:spLocks noChangeArrowheads="1"/>
          </p:cNvSpPr>
          <p:nvPr/>
        </p:nvSpPr>
        <p:spPr bwMode="auto">
          <a:xfrm>
            <a:off x="0" y="3306041"/>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(b) </a:t>
            </a:r>
            <a:r>
              <a:rPr lang="en-US" sz="2400" dirty="0">
                <a:solidFill>
                  <a:prstClr val="black"/>
                </a:solidFill>
                <a:ea typeface="Aptos"/>
                <a:cs typeface="Times New Roman" panose="02020603050405020304" pitchFamily="18" charset="0"/>
              </a:rPr>
              <a:t>Calculating the current flowing: </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D69D4E1-9176-4BB5-A32E-F393954F4DF6}"/>
                  </a:ext>
                </a:extLst>
              </p:cNvPr>
              <p:cNvSpPr/>
              <p:nvPr/>
            </p:nvSpPr>
            <p:spPr>
              <a:xfrm>
                <a:off x="1941432" y="4370099"/>
                <a:ext cx="2494337" cy="6705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𝐼</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9 </m:t>
                          </m:r>
                          <m:r>
                            <m:rPr>
                              <m:nor/>
                            </m:rPr>
                            <a:rPr lang="en-US" sz="2000" i="1">
                              <a:latin typeface="Times New Roman" panose="02020603050405020304" pitchFamily="18" charset="0"/>
                              <a:cs typeface="Times New Roman" panose="02020603050405020304" pitchFamily="18" charset="0"/>
                            </a:rPr>
                            <m:t>V</m:t>
                          </m:r>
                        </m:num>
                        <m:den>
                          <m:r>
                            <a:rPr lang="en-US" sz="2000">
                              <a:latin typeface="Cambria Math" panose="02040503050406030204" pitchFamily="18" charset="0"/>
                            </a:rPr>
                            <m:t>18 </m:t>
                          </m:r>
                          <m:r>
                            <a:rPr lang="en-US" sz="2000" i="1">
                              <a:latin typeface="Cambria Math" panose="02040503050406030204" pitchFamily="18" charset="0"/>
                              <a:ea typeface="Aptos"/>
                              <a:cs typeface="Times New Roman" panose="02020603050405020304" pitchFamily="18" charset="0"/>
                            </a:rPr>
                            <m:t>𝛺</m:t>
                          </m:r>
                        </m:den>
                      </m:f>
                      <m:r>
                        <a:rPr lang="en-US" sz="2000">
                          <a:latin typeface="Cambria Math" panose="02040503050406030204" pitchFamily="18" charset="0"/>
                        </a:rPr>
                        <m:t>=</m:t>
                      </m:r>
                      <m:r>
                        <a:rPr lang="en-US" sz="2000" b="1" i="1">
                          <a:latin typeface="Cambria Math" panose="02040503050406030204" pitchFamily="18" charset="0"/>
                        </a:rPr>
                        <m:t>𝟎</m:t>
                      </m:r>
                      <m:r>
                        <a:rPr lang="en-US" sz="2000" b="1">
                          <a:latin typeface="Cambria Math" panose="02040503050406030204" pitchFamily="18" charset="0"/>
                        </a:rPr>
                        <m:t>.</m:t>
                      </m:r>
                      <m:r>
                        <a:rPr lang="en-US" sz="2000" b="1" i="1">
                          <a:latin typeface="Cambria Math" panose="02040503050406030204" pitchFamily="18" charset="0"/>
                        </a:rPr>
                        <m:t>𝟓</m:t>
                      </m:r>
                      <m:r>
                        <a:rPr lang="en-US" sz="2000" b="1">
                          <a:latin typeface="Cambria Math" panose="02040503050406030204" pitchFamily="18" charset="0"/>
                        </a:rPr>
                        <m:t> </m:t>
                      </m:r>
                      <m:r>
                        <m:rPr>
                          <m:nor/>
                        </m:rPr>
                        <a:rPr lang="en-US" sz="2000" b="1" i="1">
                          <a:latin typeface="Times New Roman" panose="02020603050405020304" pitchFamily="18" charset="0"/>
                          <a:cs typeface="Times New Roman" panose="02020603050405020304" pitchFamily="18" charset="0"/>
                        </a:rPr>
                        <m:t>A</m:t>
                      </m:r>
                    </m:oMath>
                  </m:oMathPara>
                </a14:m>
                <a:endParaRPr lang="en-US" sz="2000" b="1" dirty="0">
                  <a:latin typeface="Times New Roman" panose="02020603050405020304" pitchFamily="18" charset="0"/>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4D69D4E1-9176-4BB5-A32E-F393954F4DF6}"/>
                  </a:ext>
                </a:extLst>
              </p:cNvPr>
              <p:cNvSpPr>
                <a:spLocks noRot="1" noChangeAspect="1" noMove="1" noResize="1" noEditPoints="1" noAdjustHandles="1" noChangeArrowheads="1" noChangeShapeType="1" noTextEdit="1"/>
              </p:cNvSpPr>
              <p:nvPr/>
            </p:nvSpPr>
            <p:spPr>
              <a:xfrm>
                <a:off x="1941432" y="4370099"/>
                <a:ext cx="2494337" cy="6705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C932FB9-B13B-4F31-8FA7-C851A36621E8}"/>
                  </a:ext>
                </a:extLst>
              </p:cNvPr>
              <p:cNvSpPr/>
              <p:nvPr/>
            </p:nvSpPr>
            <p:spPr>
              <a:xfrm>
                <a:off x="441296" y="5620393"/>
                <a:ext cx="8459828" cy="897105"/>
              </a:xfrm>
              <a:prstGeom prst="rect">
                <a:avLst/>
              </a:prstGeom>
            </p:spPr>
            <p:txBody>
              <a:bodyPr wrap="square">
                <a:spAutoFit/>
              </a:bodyPr>
              <a:lstStyle/>
              <a:p>
                <a:r>
                  <a:rPr lang="en-US" sz="2400" dirty="0">
                    <a:latin typeface="Times New Roman" panose="02020603050405020304" pitchFamily="18" charset="0"/>
                    <a:ea typeface="Aptos"/>
                    <a:cs typeface="Times New Roman" panose="02020603050405020304" pitchFamily="18" charset="0"/>
                  </a:rPr>
                  <a:t>Increasing the battery voltage will directly increase the current proportionally, as per Ohm's Law      </a:t>
                </a:r>
                <a:r>
                  <a:rPr lang="en-US" sz="2000" dirty="0">
                    <a:solidFill>
                      <a:prstClr val="black"/>
                    </a:solidFill>
                    <a:ea typeface="Aptos"/>
                    <a:cs typeface="Times New Roman" panose="02020603050405020304" pitchFamily="18" charset="0"/>
                  </a:rPr>
                  <a:t> </a:t>
                </a:r>
                <a14:m>
                  <m:oMath xmlns:m="http://schemas.openxmlformats.org/officeDocument/2006/math">
                    <m:r>
                      <a:rPr lang="en-US" sz="2000" i="1">
                        <a:solidFill>
                          <a:prstClr val="black"/>
                        </a:solidFill>
                        <a:latin typeface="Cambria Math" panose="02040503050406030204" pitchFamily="18" charset="0"/>
                        <a:ea typeface="Aptos"/>
                        <a:cs typeface="Times New Roman" panose="02020603050405020304" pitchFamily="18" charset="0"/>
                      </a:rPr>
                      <m:t>𝐼</m:t>
                    </m:r>
                    <m:r>
                      <a:rPr lang="en-US" sz="2000">
                        <a:solidFill>
                          <a:prstClr val="black"/>
                        </a:solidFill>
                        <a:latin typeface="Cambria Math" panose="02040503050406030204" pitchFamily="18" charset="0"/>
                        <a:ea typeface="Aptos"/>
                        <a:cs typeface="Times New Roman" panose="02020603050405020304" pitchFamily="18" charset="0"/>
                      </a:rPr>
                      <m:t>=</m:t>
                    </m:r>
                    <m:f>
                      <m:fPr>
                        <m:ctrlPr>
                          <a:rPr lang="en-US" sz="2000" i="1">
                            <a:solidFill>
                              <a:prstClr val="black"/>
                            </a:solidFill>
                            <a:latin typeface="Cambria Math" panose="02040503050406030204" pitchFamily="18" charset="0"/>
                            <a:ea typeface="Aptos"/>
                            <a:cs typeface="Times New Roman" panose="02020603050405020304" pitchFamily="18" charset="0"/>
                          </a:rPr>
                        </m:ctrlPr>
                      </m:fPr>
                      <m:num>
                        <m:r>
                          <a:rPr lang="en-US" sz="2000" i="1">
                            <a:solidFill>
                              <a:prstClr val="black"/>
                            </a:solidFill>
                            <a:latin typeface="Cambria Math" panose="02040503050406030204" pitchFamily="18" charset="0"/>
                            <a:ea typeface="Aptos"/>
                            <a:cs typeface="Times New Roman" panose="02020603050405020304" pitchFamily="18" charset="0"/>
                          </a:rPr>
                          <m:t>𝑉</m:t>
                        </m:r>
                      </m:num>
                      <m:den>
                        <m:r>
                          <a:rPr lang="en-US" sz="2000" i="1">
                            <a:solidFill>
                              <a:prstClr val="black"/>
                            </a:solidFill>
                            <a:latin typeface="Cambria Math" panose="02040503050406030204" pitchFamily="18" charset="0"/>
                            <a:ea typeface="Aptos"/>
                            <a:cs typeface="Times New Roman" panose="02020603050405020304" pitchFamily="18" charset="0"/>
                          </a:rPr>
                          <m:t>𝑅</m:t>
                        </m:r>
                      </m:den>
                    </m:f>
                  </m:oMath>
                </a14:m>
                <a:endParaRPr lang="en-US" sz="2400" dirty="0">
                  <a:latin typeface="Times New Roman" panose="02020603050405020304" pitchFamily="18" charset="0"/>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6C932FB9-B13B-4F31-8FA7-C851A36621E8}"/>
                  </a:ext>
                </a:extLst>
              </p:cNvPr>
              <p:cNvSpPr>
                <a:spLocks noRot="1" noChangeAspect="1" noMove="1" noResize="1" noEditPoints="1" noAdjustHandles="1" noChangeArrowheads="1" noChangeShapeType="1" noTextEdit="1"/>
              </p:cNvSpPr>
              <p:nvPr/>
            </p:nvSpPr>
            <p:spPr>
              <a:xfrm>
                <a:off x="441296" y="5620393"/>
                <a:ext cx="8459828" cy="897105"/>
              </a:xfrm>
              <a:prstGeom prst="rect">
                <a:avLst/>
              </a:prstGeom>
              <a:blipFill>
                <a:blip r:embed="rId5"/>
                <a:stretch>
                  <a:fillRect l="-1081" t="-5442" b="-8844"/>
                </a:stretch>
              </a:blipFill>
            </p:spPr>
            <p:txBody>
              <a:bodyPr/>
              <a:lstStyle/>
              <a:p>
                <a:r>
                  <a:rPr lang="en-US">
                    <a:noFill/>
                  </a:rPr>
                  <a:t> </a:t>
                </a:r>
              </a:p>
            </p:txBody>
          </p:sp>
        </mc:Fallback>
      </mc:AlternateContent>
      <p:sp>
        <p:nvSpPr>
          <p:cNvPr id="17" name="Rectangle 18">
            <a:extLst>
              <a:ext uri="{FF2B5EF4-FFF2-40B4-BE49-F238E27FC236}">
                <a16:creationId xmlns:a16="http://schemas.microsoft.com/office/drawing/2014/main" id="{C00A160F-41E4-4C9B-B081-CD6297F42009}"/>
              </a:ext>
            </a:extLst>
          </p:cNvPr>
          <p:cNvSpPr>
            <a:spLocks noChangeArrowheads="1"/>
          </p:cNvSpPr>
          <p:nvPr/>
        </p:nvSpPr>
        <p:spPr bwMode="auto">
          <a:xfrm>
            <a:off x="0" y="5113942"/>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(c) </a:t>
            </a:r>
            <a:r>
              <a:rPr lang="en-US" sz="2400" dirty="0">
                <a:solidFill>
                  <a:prstClr val="black"/>
                </a:solidFill>
                <a:ea typeface="Aptos"/>
                <a:cs typeface="Times New Roman" panose="02020603050405020304" pitchFamily="18" charset="0"/>
              </a:rPr>
              <a:t>Increasing the battery voltage: </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p:spTree>
    <p:extLst>
      <p:ext uri="{BB962C8B-B14F-4D97-AF65-F5344CB8AC3E}">
        <p14:creationId xmlns:p14="http://schemas.microsoft.com/office/powerpoint/2010/main" val="367845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5" y="740905"/>
                <a:ext cx="8785268" cy="3608104"/>
              </a:xfrm>
              <a:prstGeom prst="rect">
                <a:avLst/>
              </a:prstGeom>
            </p:spPr>
            <p:txBody>
              <a:bodyPr wrap="square">
                <a:spAutoFit/>
              </a:bodyPr>
              <a:lstStyle/>
              <a:p>
                <a:pPr marR="0" lvl="0" algn="just">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A simple and common technique for accelerating electrons is shown in figure below, where there is a uniform electric field between two plates. Electrons are released, usually from a hot filament, near the negative plate, and there is a small hole in the positive plate that allows the electrons to continue moving.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Calculate the acceleration of the electron if the field strength is </a:t>
                </a:r>
                <a14:m>
                  <m:oMath xmlns:m="http://schemas.openxmlformats.org/officeDocument/2006/math">
                    <m:r>
                      <a:rPr lang="en-US" sz="2400" i="1" smtClean="0">
                        <a:latin typeface="Cambria Math" panose="02040503050406030204" pitchFamily="18" charset="0"/>
                        <a:ea typeface="Aptos"/>
                        <a:cs typeface="Times New Roman" panose="02020603050405020304" pitchFamily="18" charset="0"/>
                      </a:rPr>
                      <m:t>2.50×</m:t>
                    </m:r>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10</m:t>
                        </m:r>
                      </m:e>
                      <m:sup>
                        <m:r>
                          <a:rPr lang="en-US" sz="2400" b="0" i="1" smtClean="0">
                            <a:latin typeface="Cambria Math" panose="02040503050406030204" pitchFamily="18" charset="0"/>
                            <a:cs typeface="Times New Roman" panose="02020603050405020304" pitchFamily="18" charset="0"/>
                          </a:rPr>
                          <m:t>4</m:t>
                        </m:r>
                      </m:sup>
                    </m:sSup>
                    <m:r>
                      <a:rPr lang="en-US" sz="2400" i="1" smtClean="0">
                        <a:latin typeface="Cambria Math" panose="02040503050406030204" pitchFamily="18" charset="0"/>
                        <a:ea typeface="Aptos"/>
                        <a:cs typeface="Times New Roman" panose="02020603050405020304" pitchFamily="18" charset="0"/>
                      </a:rPr>
                      <m:t>𝑁</m:t>
                    </m:r>
                    <m:r>
                      <a:rPr lang="en-US" sz="2400" i="1" smtClean="0">
                        <a:latin typeface="Cambria Math" panose="02040503050406030204" pitchFamily="18" charset="0"/>
                        <a:ea typeface="Aptos"/>
                        <a:cs typeface="Times New Roman" panose="02020603050405020304" pitchFamily="18" charset="0"/>
                      </a:rPr>
                      <m:t>/</m:t>
                    </m:r>
                    <m:r>
                      <a:rPr lang="en-US" sz="2400" i="1" smtClean="0">
                        <a:latin typeface="Cambria Math" panose="02040503050406030204" pitchFamily="18" charset="0"/>
                        <a:ea typeface="Aptos"/>
                        <a:cs typeface="Times New Roman" panose="02020603050405020304" pitchFamily="18" charset="0"/>
                      </a:rPr>
                      <m:t>𝐶</m:t>
                    </m:r>
                  </m:oMath>
                </a14:m>
                <a:r>
                  <a:rPr lang="en-US" sz="2400" dirty="0">
                    <a:latin typeface="Times New Roman" panose="02020603050405020304" pitchFamily="18" charset="0"/>
                    <a:ea typeface="Aptos"/>
                    <a:cs typeface="Times New Roman" panose="02020603050405020304" pitchFamily="18" charset="0"/>
                  </a:rPr>
                  <a:t>. </a:t>
                </a: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 Explain why the electron will not be pulled back to the positive plate once it moves through the hole.</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5" y="740905"/>
                <a:ext cx="8785268" cy="3608104"/>
              </a:xfrm>
              <a:prstGeom prst="rect">
                <a:avLst/>
              </a:prstGeom>
              <a:blipFill>
                <a:blip r:embed="rId2"/>
                <a:stretch>
                  <a:fillRect l="-1040" t="-1354" r="-1040" b="-67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7FB5404-1115-46B7-9E11-BA7B0C44D871}"/>
              </a:ext>
            </a:extLst>
          </p:cNvPr>
          <p:cNvPicPr/>
          <p:nvPr/>
        </p:nvPicPr>
        <p:blipFill>
          <a:blip r:embed="rId3"/>
          <a:stretch>
            <a:fillRect/>
          </a:stretch>
        </p:blipFill>
        <p:spPr>
          <a:xfrm>
            <a:off x="3161273" y="4178819"/>
            <a:ext cx="1620452" cy="2655208"/>
          </a:xfrm>
          <a:prstGeom prst="rect">
            <a:avLst/>
          </a:prstGeom>
        </p:spPr>
      </p:pic>
    </p:spTree>
    <p:extLst>
      <p:ext uri="{BB962C8B-B14F-4D97-AF65-F5344CB8AC3E}">
        <p14:creationId xmlns:p14="http://schemas.microsoft.com/office/powerpoint/2010/main" val="69349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6778" y="775786"/>
            <a:ext cx="58722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dirty="0">
                <a:solidFill>
                  <a:prstClr val="black"/>
                </a:solidFill>
                <a:ea typeface="Aptos"/>
                <a:cs typeface="Times New Roman" panose="02020603050405020304" pitchFamily="18" charset="0"/>
              </a:rPr>
              <a:t>Calculate the acceleration of the electron</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8857C37-3ADA-40CD-A9A3-E95FAC57CE36}"/>
                  </a:ext>
                </a:extLst>
              </p:cNvPr>
              <p:cNvSpPr/>
              <p:nvPr/>
            </p:nvSpPr>
            <p:spPr>
              <a:xfrm>
                <a:off x="247476" y="1237451"/>
                <a:ext cx="6329493" cy="1567096"/>
              </a:xfrm>
              <a:prstGeom prst="rect">
                <a:avLst/>
              </a:prstGeom>
            </p:spPr>
            <p:txBody>
              <a:bodyPr wrap="square">
                <a:spAutoFit/>
              </a:bodyPr>
              <a:lstStyle/>
              <a:p>
                <a:pPr>
                  <a:spcBef>
                    <a:spcPts val="900"/>
                  </a:spcBef>
                  <a:spcAft>
                    <a:spcPts val="900"/>
                  </a:spcAft>
                </a:pPr>
                <a:r>
                  <a:rPr lang="en-US" sz="2000" b="1" dirty="0">
                    <a:latin typeface="Times New Roman" panose="02020603050405020304" pitchFamily="18" charset="0"/>
                    <a:ea typeface="Aptos"/>
                    <a:cs typeface="Times New Roman" panose="02020603050405020304" pitchFamily="18" charset="0"/>
                  </a:rPr>
                  <a:t>Given:</a:t>
                </a:r>
                <a:endParaRPr lang="en-US" sz="2000" dirty="0">
                  <a:latin typeface="Times New Roman" panose="02020603050405020304" pitchFamily="18" charset="0"/>
                  <a:ea typeface="Aptos"/>
                  <a:cs typeface="Times New Roman" panose="02020603050405020304" pitchFamily="18" charset="0"/>
                </a:endParaRPr>
              </a:p>
              <a:p>
                <a:pPr marL="342900" marR="0" lvl="0" indent="-342900">
                  <a:spcBef>
                    <a:spcPts val="180"/>
                  </a:spcBef>
                  <a:spcAft>
                    <a:spcPts val="180"/>
                  </a:spcAft>
                  <a:buFont typeface="Symbol" panose="05050102010706020507" pitchFamily="18" charset="2"/>
                  <a:buChar char=""/>
                </a:pPr>
                <a:r>
                  <a:rPr lang="en-US" sz="2000" dirty="0">
                    <a:latin typeface="Times New Roman" panose="02020603050405020304" pitchFamily="18" charset="0"/>
                    <a:ea typeface="Aptos"/>
                    <a:cs typeface="Times New Roman" panose="02020603050405020304" pitchFamily="18" charset="0"/>
                  </a:rPr>
                  <a:t>Electric field strength, </a:t>
                </a:r>
                <a14:m>
                  <m:oMath xmlns:m="http://schemas.openxmlformats.org/officeDocument/2006/math">
                    <m:r>
                      <a:rPr lang="en-US" sz="2000" i="1">
                        <a:latin typeface="Cambria Math" panose="02040503050406030204" pitchFamily="18" charset="0"/>
                        <a:ea typeface="Aptos"/>
                        <a:cs typeface="Symbol" panose="05050102010706020507" pitchFamily="18" charset="2"/>
                      </a:rPr>
                      <m:t>𝐸</m:t>
                    </m:r>
                    <m:r>
                      <a:rPr lang="en-US" sz="2000">
                        <a:latin typeface="Cambria Math" panose="02040503050406030204" pitchFamily="18" charset="0"/>
                        <a:ea typeface="Aptos"/>
                        <a:cs typeface="Symbol" panose="05050102010706020507" pitchFamily="18" charset="2"/>
                      </a:rPr>
                      <m:t>=</m:t>
                    </m:r>
                    <m:r>
                      <a:rPr lang="en-US" sz="2000" i="1">
                        <a:latin typeface="Cambria Math" panose="02040503050406030204" pitchFamily="18" charset="0"/>
                        <a:ea typeface="Aptos"/>
                        <a:cs typeface="Symbol" panose="05050102010706020507" pitchFamily="18" charset="2"/>
                      </a:rPr>
                      <m:t>2.50</m:t>
                    </m:r>
                    <m:r>
                      <a:rPr lang="en-US" sz="2000">
                        <a:latin typeface="Cambria Math" panose="02040503050406030204" pitchFamily="18" charset="0"/>
                        <a:ea typeface="Aptos"/>
                        <a:cs typeface="Symbol" panose="05050102010706020507" pitchFamily="18" charset="2"/>
                      </a:rPr>
                      <m:t>×</m:t>
                    </m:r>
                    <m:sSup>
                      <m:sSupPr>
                        <m:ctrlPr>
                          <a:rPr lang="en-US" sz="2000" i="1">
                            <a:latin typeface="Cambria Math" panose="02040503050406030204" pitchFamily="18" charset="0"/>
                            <a:ea typeface="Aptos"/>
                            <a:cs typeface="Symbol" panose="05050102010706020507" pitchFamily="18" charset="2"/>
                          </a:rPr>
                        </m:ctrlPr>
                      </m:sSupPr>
                      <m:e>
                        <m:r>
                          <a:rPr lang="en-US" sz="2000" i="1">
                            <a:latin typeface="Cambria Math" panose="02040503050406030204" pitchFamily="18" charset="0"/>
                            <a:ea typeface="Aptos"/>
                            <a:cs typeface="Symbol" panose="05050102010706020507" pitchFamily="18" charset="2"/>
                          </a:rPr>
                          <m:t>10</m:t>
                        </m:r>
                      </m:e>
                      <m:sup>
                        <m:r>
                          <a:rPr lang="en-US" sz="2000" i="1">
                            <a:latin typeface="Cambria Math" panose="02040503050406030204" pitchFamily="18" charset="0"/>
                            <a:ea typeface="Aptos"/>
                            <a:cs typeface="Symbol" panose="05050102010706020507" pitchFamily="18" charset="2"/>
                          </a:rPr>
                          <m:t>4</m:t>
                        </m:r>
                      </m:sup>
                    </m:sSup>
                    <m:r>
                      <a:rPr lang="en-US" sz="2000" i="1">
                        <a:latin typeface="Cambria Math" panose="02040503050406030204" pitchFamily="18" charset="0"/>
                        <a:ea typeface="Aptos"/>
                        <a:cs typeface="Symbol" panose="05050102010706020507" pitchFamily="18" charset="2"/>
                      </a:rPr>
                      <m:t> </m:t>
                    </m:r>
                  </m:oMath>
                </a14:m>
                <a:r>
                  <a:rPr lang="en-US" sz="2000" dirty="0">
                    <a:latin typeface="Times New Roman" panose="02020603050405020304" pitchFamily="18" charset="0"/>
                    <a:ea typeface="Aptos"/>
                    <a:cs typeface="Times New Roman" panose="02020603050405020304" pitchFamily="18" charset="0"/>
                  </a:rPr>
                  <a:t>N/C</a:t>
                </a:r>
              </a:p>
              <a:p>
                <a:pPr marL="342900" marR="0" lvl="0" indent="-342900">
                  <a:spcBef>
                    <a:spcPts val="180"/>
                  </a:spcBef>
                  <a:spcAft>
                    <a:spcPts val="180"/>
                  </a:spcAft>
                  <a:buFont typeface="Symbol" panose="05050102010706020507" pitchFamily="18" charset="2"/>
                  <a:buChar char=""/>
                </a:pPr>
                <a:r>
                  <a:rPr lang="en-US" sz="2000" dirty="0">
                    <a:latin typeface="Times New Roman" panose="02020603050405020304" pitchFamily="18" charset="0"/>
                    <a:ea typeface="Aptos"/>
                    <a:cs typeface="Times New Roman" panose="02020603050405020304" pitchFamily="18" charset="0"/>
                  </a:rPr>
                  <a:t>Charge of an electron, </a:t>
                </a:r>
                <a14:m>
                  <m:oMath xmlns:m="http://schemas.openxmlformats.org/officeDocument/2006/math">
                    <m:r>
                      <a:rPr lang="en-US" sz="2000" i="1">
                        <a:latin typeface="Cambria Math" panose="02040503050406030204" pitchFamily="18" charset="0"/>
                        <a:ea typeface="Aptos"/>
                        <a:cs typeface="Symbol" panose="05050102010706020507" pitchFamily="18" charset="2"/>
                      </a:rPr>
                      <m:t>𝑒</m:t>
                    </m:r>
                    <m:r>
                      <a:rPr lang="en-US" sz="2000">
                        <a:latin typeface="Cambria Math" panose="02040503050406030204" pitchFamily="18" charset="0"/>
                        <a:ea typeface="Aptos"/>
                        <a:cs typeface="Symbol" panose="05050102010706020507" pitchFamily="18" charset="2"/>
                      </a:rPr>
                      <m:t>=</m:t>
                    </m:r>
                    <m:r>
                      <a:rPr lang="en-US" sz="2000" i="1">
                        <a:latin typeface="Cambria Math" panose="02040503050406030204" pitchFamily="18" charset="0"/>
                        <a:ea typeface="Aptos"/>
                        <a:cs typeface="Symbol" panose="05050102010706020507" pitchFamily="18" charset="2"/>
                      </a:rPr>
                      <m:t>1.60</m:t>
                    </m:r>
                    <m:r>
                      <a:rPr lang="en-US" sz="2000">
                        <a:latin typeface="Cambria Math" panose="02040503050406030204" pitchFamily="18" charset="0"/>
                        <a:ea typeface="Aptos"/>
                        <a:cs typeface="Symbol" panose="05050102010706020507" pitchFamily="18" charset="2"/>
                      </a:rPr>
                      <m:t>×</m:t>
                    </m:r>
                    <m:sSup>
                      <m:sSupPr>
                        <m:ctrlPr>
                          <a:rPr lang="en-US" sz="2000" i="1">
                            <a:latin typeface="Cambria Math" panose="02040503050406030204" pitchFamily="18" charset="0"/>
                            <a:ea typeface="Aptos"/>
                            <a:cs typeface="Symbol" panose="05050102010706020507" pitchFamily="18" charset="2"/>
                          </a:rPr>
                        </m:ctrlPr>
                      </m:sSupPr>
                      <m:e>
                        <m:r>
                          <a:rPr lang="en-US" sz="2000" i="1">
                            <a:latin typeface="Cambria Math" panose="02040503050406030204" pitchFamily="18" charset="0"/>
                            <a:ea typeface="Aptos"/>
                            <a:cs typeface="Symbol" panose="05050102010706020507" pitchFamily="18" charset="2"/>
                          </a:rPr>
                          <m:t>10</m:t>
                        </m:r>
                      </m:e>
                      <m:sup>
                        <m:r>
                          <a:rPr lang="en-US" sz="2000" i="1">
                            <a:latin typeface="Cambria Math" panose="02040503050406030204" pitchFamily="18" charset="0"/>
                            <a:ea typeface="Aptos"/>
                            <a:cs typeface="Symbol" panose="05050102010706020507" pitchFamily="18" charset="2"/>
                          </a:rPr>
                          <m:t>−19</m:t>
                        </m:r>
                      </m:sup>
                    </m:sSup>
                    <m:r>
                      <a:rPr lang="en-US" sz="2000" i="1">
                        <a:latin typeface="Cambria Math" panose="02040503050406030204" pitchFamily="18" charset="0"/>
                        <a:ea typeface="Aptos"/>
                        <a:cs typeface="Symbol" panose="05050102010706020507" pitchFamily="18" charset="2"/>
                      </a:rPr>
                      <m:t> </m:t>
                    </m:r>
                  </m:oMath>
                </a14:m>
                <a:r>
                  <a:rPr lang="en-US" sz="2000" dirty="0">
                    <a:latin typeface="Times New Roman" panose="02020603050405020304" pitchFamily="18" charset="0"/>
                    <a:ea typeface="Aptos"/>
                    <a:cs typeface="Times New Roman" panose="02020603050405020304" pitchFamily="18" charset="0"/>
                  </a:rPr>
                  <a:t>C</a:t>
                </a:r>
              </a:p>
              <a:p>
                <a:pPr marL="342900" marR="0" lvl="0" indent="-342900">
                  <a:spcBef>
                    <a:spcPts val="180"/>
                  </a:spcBef>
                  <a:spcAft>
                    <a:spcPts val="180"/>
                  </a:spcAft>
                  <a:buFont typeface="Symbol" panose="05050102010706020507" pitchFamily="18" charset="2"/>
                  <a:buChar char=""/>
                </a:pPr>
                <a:r>
                  <a:rPr lang="en-US" sz="2000" dirty="0">
                    <a:latin typeface="Times New Roman" panose="02020603050405020304" pitchFamily="18" charset="0"/>
                    <a:ea typeface="Aptos"/>
                    <a:cs typeface="Times New Roman" panose="02020603050405020304" pitchFamily="18" charset="0"/>
                  </a:rPr>
                  <a:t>Mass of an electron, </a:t>
                </a:r>
                <a14:m>
                  <m:oMath xmlns:m="http://schemas.openxmlformats.org/officeDocument/2006/math">
                    <m:sSub>
                      <m:sSubPr>
                        <m:ctrlPr>
                          <a:rPr lang="en-US" sz="2000" i="1">
                            <a:latin typeface="Cambria Math" panose="02040503050406030204" pitchFamily="18" charset="0"/>
                            <a:ea typeface="Aptos"/>
                            <a:cs typeface="Symbol" panose="05050102010706020507" pitchFamily="18" charset="2"/>
                          </a:rPr>
                        </m:ctrlPr>
                      </m:sSubPr>
                      <m:e>
                        <m:r>
                          <a:rPr lang="en-US" sz="2000" i="1">
                            <a:latin typeface="Cambria Math" panose="02040503050406030204" pitchFamily="18" charset="0"/>
                            <a:ea typeface="Aptos"/>
                            <a:cs typeface="Symbol" panose="05050102010706020507" pitchFamily="18" charset="2"/>
                          </a:rPr>
                          <m:t>𝑚</m:t>
                        </m:r>
                      </m:e>
                      <m:sub>
                        <m:r>
                          <a:rPr lang="en-US" sz="2000" i="1">
                            <a:latin typeface="Cambria Math" panose="02040503050406030204" pitchFamily="18" charset="0"/>
                            <a:ea typeface="Aptos"/>
                            <a:cs typeface="Symbol" panose="05050102010706020507" pitchFamily="18" charset="2"/>
                          </a:rPr>
                          <m:t>𝑒</m:t>
                        </m:r>
                      </m:sub>
                    </m:sSub>
                    <m:r>
                      <a:rPr lang="en-US" sz="2000">
                        <a:latin typeface="Cambria Math" panose="02040503050406030204" pitchFamily="18" charset="0"/>
                        <a:ea typeface="Aptos"/>
                        <a:cs typeface="Symbol" panose="05050102010706020507" pitchFamily="18" charset="2"/>
                      </a:rPr>
                      <m:t>=</m:t>
                    </m:r>
                    <m:r>
                      <a:rPr lang="en-US" sz="2000" i="1">
                        <a:latin typeface="Cambria Math" panose="02040503050406030204" pitchFamily="18" charset="0"/>
                        <a:ea typeface="Aptos"/>
                        <a:cs typeface="Symbol" panose="05050102010706020507" pitchFamily="18" charset="2"/>
                      </a:rPr>
                      <m:t>9.11</m:t>
                    </m:r>
                    <m:r>
                      <a:rPr lang="en-US" sz="2000">
                        <a:latin typeface="Cambria Math" panose="02040503050406030204" pitchFamily="18" charset="0"/>
                        <a:ea typeface="Aptos"/>
                        <a:cs typeface="Symbol" panose="05050102010706020507" pitchFamily="18" charset="2"/>
                      </a:rPr>
                      <m:t>×</m:t>
                    </m:r>
                    <m:sSup>
                      <m:sSupPr>
                        <m:ctrlPr>
                          <a:rPr lang="en-US" sz="2000" i="1">
                            <a:latin typeface="Cambria Math" panose="02040503050406030204" pitchFamily="18" charset="0"/>
                            <a:ea typeface="Aptos"/>
                            <a:cs typeface="Symbol" panose="05050102010706020507" pitchFamily="18" charset="2"/>
                          </a:rPr>
                        </m:ctrlPr>
                      </m:sSupPr>
                      <m:e>
                        <m:r>
                          <a:rPr lang="en-US" sz="2000" i="1">
                            <a:latin typeface="Cambria Math" panose="02040503050406030204" pitchFamily="18" charset="0"/>
                            <a:ea typeface="Aptos"/>
                            <a:cs typeface="Symbol" panose="05050102010706020507" pitchFamily="18" charset="2"/>
                          </a:rPr>
                          <m:t>10</m:t>
                        </m:r>
                      </m:e>
                      <m:sup>
                        <m:r>
                          <a:rPr lang="en-US" sz="2000" i="1">
                            <a:latin typeface="Cambria Math" panose="02040503050406030204" pitchFamily="18" charset="0"/>
                            <a:ea typeface="Aptos"/>
                            <a:cs typeface="Symbol" panose="05050102010706020507" pitchFamily="18" charset="2"/>
                          </a:rPr>
                          <m:t>−31</m:t>
                        </m:r>
                      </m:sup>
                    </m:sSup>
                    <m:r>
                      <a:rPr lang="en-US" sz="2000" i="1">
                        <a:latin typeface="Cambria Math" panose="02040503050406030204" pitchFamily="18" charset="0"/>
                        <a:ea typeface="Aptos"/>
                        <a:cs typeface="Symbol" panose="05050102010706020507" pitchFamily="18" charset="2"/>
                      </a:rPr>
                      <m:t> </m:t>
                    </m:r>
                  </m:oMath>
                </a14:m>
                <a:r>
                  <a:rPr lang="en-US" sz="2000" dirty="0">
                    <a:latin typeface="Times New Roman" panose="02020603050405020304" pitchFamily="18" charset="0"/>
                    <a:ea typeface="Aptos"/>
                    <a:cs typeface="Times New Roman" panose="02020603050405020304" pitchFamily="18" charset="0"/>
                  </a:rPr>
                  <a:t>kg</a:t>
                </a:r>
              </a:p>
            </p:txBody>
          </p:sp>
        </mc:Choice>
        <mc:Fallback xmlns="">
          <p:sp>
            <p:nvSpPr>
              <p:cNvPr id="2" name="Rectangle 1">
                <a:extLst>
                  <a:ext uri="{FF2B5EF4-FFF2-40B4-BE49-F238E27FC236}">
                    <a16:creationId xmlns:a16="http://schemas.microsoft.com/office/drawing/2014/main" id="{58857C37-3ADA-40CD-A9A3-E95FAC57CE36}"/>
                  </a:ext>
                </a:extLst>
              </p:cNvPr>
              <p:cNvSpPr>
                <a:spLocks noRot="1" noChangeAspect="1" noMove="1" noResize="1" noEditPoints="1" noAdjustHandles="1" noChangeArrowheads="1" noChangeShapeType="1" noTextEdit="1"/>
              </p:cNvSpPr>
              <p:nvPr/>
            </p:nvSpPr>
            <p:spPr>
              <a:xfrm>
                <a:off x="247476" y="1237451"/>
                <a:ext cx="6329493" cy="1567096"/>
              </a:xfrm>
              <a:prstGeom prst="rect">
                <a:avLst/>
              </a:prstGeom>
              <a:blipFill>
                <a:blip r:embed="rId2"/>
                <a:stretch>
                  <a:fillRect l="-1060" t="-2335" b="-6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6935772-9F8C-47EF-9DEE-D2BA8EB7A937}"/>
                  </a:ext>
                </a:extLst>
              </p:cNvPr>
              <p:cNvSpPr/>
              <p:nvPr/>
            </p:nvSpPr>
            <p:spPr>
              <a:xfrm>
                <a:off x="16778" y="2786620"/>
                <a:ext cx="8661632" cy="830997"/>
              </a:xfrm>
              <a:prstGeom prst="rect">
                <a:avLst/>
              </a:prstGeom>
            </p:spPr>
            <p:txBody>
              <a:bodyPr wrap="square">
                <a:spAutoFit/>
              </a:bodyPr>
              <a:lstStyle/>
              <a:p>
                <a:pPr algn="just">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The force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𝐹</m:t>
                    </m:r>
                  </m:oMath>
                </a14:m>
                <a:r>
                  <a:rPr lang="en-US" sz="2400" dirty="0">
                    <a:latin typeface="Times New Roman" panose="02020603050405020304" pitchFamily="18" charset="0"/>
                    <a:ea typeface="Aptos"/>
                    <a:cs typeface="Times New Roman" panose="02020603050405020304" pitchFamily="18" charset="0"/>
                  </a:rPr>
                  <a:t> on the electron due to the electric field can be calculated using Coulomb's law:</a:t>
                </a:r>
              </a:p>
            </p:txBody>
          </p:sp>
        </mc:Choice>
        <mc:Fallback xmlns="">
          <p:sp>
            <p:nvSpPr>
              <p:cNvPr id="5" name="Rectangle 4">
                <a:extLst>
                  <a:ext uri="{FF2B5EF4-FFF2-40B4-BE49-F238E27FC236}">
                    <a16:creationId xmlns:a16="http://schemas.microsoft.com/office/drawing/2014/main" id="{F6935772-9F8C-47EF-9DEE-D2BA8EB7A937}"/>
                  </a:ext>
                </a:extLst>
              </p:cNvPr>
              <p:cNvSpPr>
                <a:spLocks noRot="1" noChangeAspect="1" noMove="1" noResize="1" noEditPoints="1" noAdjustHandles="1" noChangeArrowheads="1" noChangeShapeType="1" noTextEdit="1"/>
              </p:cNvSpPr>
              <p:nvPr/>
            </p:nvSpPr>
            <p:spPr>
              <a:xfrm>
                <a:off x="16778" y="2786620"/>
                <a:ext cx="8661632" cy="830997"/>
              </a:xfrm>
              <a:prstGeom prst="rect">
                <a:avLst/>
              </a:prstGeom>
              <a:blipFill>
                <a:blip r:embed="rId3"/>
                <a:stretch>
                  <a:fillRect l="-1126" t="-5882" r="-1056"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1B85C9E-DDC2-4AA2-BB72-8DC9B436F09D}"/>
                  </a:ext>
                </a:extLst>
              </p:cNvPr>
              <p:cNvSpPr/>
              <p:nvPr/>
            </p:nvSpPr>
            <p:spPr>
              <a:xfrm>
                <a:off x="3223554" y="3260842"/>
                <a:ext cx="134844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r>
                        <a:rPr lang="en-US" sz="2000" i="1">
                          <a:latin typeface="Cambria Math" panose="02040503050406030204" pitchFamily="18" charset="0"/>
                        </a:rPr>
                        <m:t>𝑒</m:t>
                      </m:r>
                      <m:r>
                        <a:rPr lang="en-US" sz="2000">
                          <a:latin typeface="Cambria Math" panose="02040503050406030204" pitchFamily="18" charset="0"/>
                        </a:rPr>
                        <m:t>×</m:t>
                      </m:r>
                      <m:r>
                        <a:rPr lang="en-US" sz="2000" i="1">
                          <a:latin typeface="Cambria Math" panose="02040503050406030204" pitchFamily="18" charset="0"/>
                        </a:rPr>
                        <m:t>𝐸</m:t>
                      </m:r>
                    </m:oMath>
                  </m:oMathPara>
                </a14:m>
                <a:endParaRPr lang="en-US" sz="2000" dirty="0"/>
              </a:p>
            </p:txBody>
          </p:sp>
        </mc:Choice>
        <mc:Fallback xmlns="">
          <p:sp>
            <p:nvSpPr>
              <p:cNvPr id="6" name="Rectangle 5">
                <a:extLst>
                  <a:ext uri="{FF2B5EF4-FFF2-40B4-BE49-F238E27FC236}">
                    <a16:creationId xmlns:a16="http://schemas.microsoft.com/office/drawing/2014/main" id="{31B85C9E-DDC2-4AA2-BB72-8DC9B436F09D}"/>
                  </a:ext>
                </a:extLst>
              </p:cNvPr>
              <p:cNvSpPr>
                <a:spLocks noRot="1" noChangeAspect="1" noMove="1" noResize="1" noEditPoints="1" noAdjustHandles="1" noChangeArrowheads="1" noChangeShapeType="1" noTextEdit="1"/>
              </p:cNvSpPr>
              <p:nvPr/>
            </p:nvSpPr>
            <p:spPr>
              <a:xfrm>
                <a:off x="3223554" y="3260842"/>
                <a:ext cx="1348446" cy="400110"/>
              </a:xfrm>
              <a:prstGeom prst="rect">
                <a:avLst/>
              </a:prstGeom>
              <a:blipFill>
                <a:blip r:embed="rId4"/>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260FC2C6-6661-492D-93C7-AECCF202E3C6}"/>
              </a:ext>
            </a:extLst>
          </p:cNvPr>
          <p:cNvSpPr/>
          <p:nvPr/>
        </p:nvSpPr>
        <p:spPr>
          <a:xfrm>
            <a:off x="16778" y="3705197"/>
            <a:ext cx="3070071" cy="461665"/>
          </a:xfrm>
          <a:prstGeom prst="rect">
            <a:avLst/>
          </a:prstGeom>
        </p:spPr>
        <p:txBody>
          <a:bodyPr wrap="none">
            <a:spAutoFit/>
          </a:bodyPr>
          <a:lstStyle/>
          <a:p>
            <a:r>
              <a:rPr lang="en-US" sz="2400" dirty="0">
                <a:latin typeface="Times New Roman" panose="02020603050405020304" pitchFamily="18" charset="0"/>
                <a:ea typeface="Aptos"/>
                <a:cs typeface="Times New Roman" panose="02020603050405020304" pitchFamily="18" charset="0"/>
              </a:rPr>
              <a:t>Substituting the values:</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6FA377B-1068-4CD3-B4BF-038EB0C516E5}"/>
                  </a:ext>
                </a:extLst>
              </p:cNvPr>
              <p:cNvSpPr/>
              <p:nvPr/>
            </p:nvSpPr>
            <p:spPr>
              <a:xfrm>
                <a:off x="1415642" y="4151897"/>
                <a:ext cx="6832834" cy="4036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1.60×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−19</m:t>
                              </m:r>
                            </m:sup>
                          </m:sSup>
                          <m:r>
                            <a:rPr lang="en-US" sz="2000">
                              <a:latin typeface="Cambria Math" panose="02040503050406030204" pitchFamily="18" charset="0"/>
                            </a:rPr>
                            <m:t> </m:t>
                          </m:r>
                          <m:r>
                            <m:rPr>
                              <m:nor/>
                            </m:rPr>
                            <a:rPr lang="en-US" sz="2000" i="1">
                              <a:latin typeface="Cambria Math" panose="02040503050406030204" pitchFamily="18" charset="0"/>
                            </a:rPr>
                            <m:t>C</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2.50×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4</m:t>
                              </m:r>
                            </m:sup>
                          </m:sSup>
                          <m:r>
                            <a:rPr lang="en-US" sz="2000">
                              <a:latin typeface="Cambria Math" panose="02040503050406030204" pitchFamily="18" charset="0"/>
                            </a:rPr>
                            <m:t> </m:t>
                          </m:r>
                          <m:r>
                            <m:rPr>
                              <m:nor/>
                            </m:rPr>
                            <a:rPr lang="en-US" sz="2000" i="1">
                              <a:latin typeface="Cambria Math" panose="02040503050406030204" pitchFamily="18" charset="0"/>
                            </a:rPr>
                            <m:t>N</m:t>
                          </m:r>
                          <m:r>
                            <m:rPr>
                              <m:nor/>
                            </m:rPr>
                            <a:rPr lang="en-US" sz="2000" i="1">
                              <a:latin typeface="Cambria Math" panose="02040503050406030204" pitchFamily="18" charset="0"/>
                            </a:rPr>
                            <m:t>/</m:t>
                          </m:r>
                          <m:r>
                            <m:rPr>
                              <m:nor/>
                            </m:rPr>
                            <a:rPr lang="en-US" sz="2000" i="1">
                              <a:latin typeface="Cambria Math" panose="02040503050406030204" pitchFamily="18" charset="0"/>
                            </a:rPr>
                            <m:t>C</m:t>
                          </m:r>
                        </m:e>
                      </m:d>
                      <m:r>
                        <a:rPr lang="en-US" sz="2000">
                          <a:latin typeface="Cambria Math" panose="02040503050406030204" pitchFamily="18" charset="0"/>
                        </a:rPr>
                        <m:t>=4.00×</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−15</m:t>
                          </m:r>
                        </m:sup>
                      </m:sSup>
                      <m:r>
                        <a:rPr lang="en-US" sz="2000">
                          <a:latin typeface="Cambria Math" panose="02040503050406030204" pitchFamily="18" charset="0"/>
                        </a:rPr>
                        <m:t> </m:t>
                      </m:r>
                      <m:r>
                        <m:rPr>
                          <m:nor/>
                        </m:rPr>
                        <a:rPr lang="en-US" sz="2000" i="1">
                          <a:latin typeface="Cambria Math" panose="02040503050406030204" pitchFamily="18" charset="0"/>
                        </a:rPr>
                        <m:t>N</m:t>
                      </m:r>
                    </m:oMath>
                  </m:oMathPara>
                </a14:m>
                <a:endParaRPr lang="en-US" sz="2000" dirty="0"/>
              </a:p>
            </p:txBody>
          </p:sp>
        </mc:Choice>
        <mc:Fallback xmlns="">
          <p:sp>
            <p:nvSpPr>
              <p:cNvPr id="9" name="Rectangle 8">
                <a:extLst>
                  <a:ext uri="{FF2B5EF4-FFF2-40B4-BE49-F238E27FC236}">
                    <a16:creationId xmlns:a16="http://schemas.microsoft.com/office/drawing/2014/main" id="{56FA377B-1068-4CD3-B4BF-038EB0C516E5}"/>
                  </a:ext>
                </a:extLst>
              </p:cNvPr>
              <p:cNvSpPr>
                <a:spLocks noRot="1" noChangeAspect="1" noMove="1" noResize="1" noEditPoints="1" noAdjustHandles="1" noChangeArrowheads="1" noChangeShapeType="1" noTextEdit="1"/>
              </p:cNvSpPr>
              <p:nvPr/>
            </p:nvSpPr>
            <p:spPr>
              <a:xfrm>
                <a:off x="1415642" y="4151897"/>
                <a:ext cx="6832834" cy="403637"/>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DC4265F-B0AC-4FCE-B098-A3DAFB66298F}"/>
                  </a:ext>
                </a:extLst>
              </p:cNvPr>
              <p:cNvSpPr/>
              <p:nvPr/>
            </p:nvSpPr>
            <p:spPr>
              <a:xfrm>
                <a:off x="58261" y="4555534"/>
                <a:ext cx="7685437"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Now, we use Newton's second law to find the acceleration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𝑎</m:t>
                    </m:r>
                  </m:oMath>
                </a14:m>
                <a:r>
                  <a:rPr lang="en-US" sz="2400" dirty="0">
                    <a:latin typeface="Times New Roman" panose="02020603050405020304" pitchFamily="18" charset="0"/>
                    <a:ea typeface="Aptos"/>
                    <a:cs typeface="Times New Roman" panose="02020603050405020304" pitchFamily="18" charset="0"/>
                  </a:rPr>
                  <a:t>:</a:t>
                </a:r>
              </a:p>
            </p:txBody>
          </p:sp>
        </mc:Choice>
        <mc:Fallback xmlns="">
          <p:sp>
            <p:nvSpPr>
              <p:cNvPr id="10" name="Rectangle 9">
                <a:extLst>
                  <a:ext uri="{FF2B5EF4-FFF2-40B4-BE49-F238E27FC236}">
                    <a16:creationId xmlns:a16="http://schemas.microsoft.com/office/drawing/2014/main" id="{7DC4265F-B0AC-4FCE-B098-A3DAFB66298F}"/>
                  </a:ext>
                </a:extLst>
              </p:cNvPr>
              <p:cNvSpPr>
                <a:spLocks noRot="1" noChangeAspect="1" noMove="1" noResize="1" noEditPoints="1" noAdjustHandles="1" noChangeArrowheads="1" noChangeShapeType="1" noTextEdit="1"/>
              </p:cNvSpPr>
              <p:nvPr/>
            </p:nvSpPr>
            <p:spPr>
              <a:xfrm>
                <a:off x="58261" y="4555534"/>
                <a:ext cx="7685437" cy="461665"/>
              </a:xfrm>
              <a:prstGeom prst="rect">
                <a:avLst/>
              </a:prstGeom>
              <a:blipFill>
                <a:blip r:embed="rId6"/>
                <a:stretch>
                  <a:fillRect l="-1270" t="-10526" r="-317"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1B47784B-A616-425B-BE88-8E7B2056CE49}"/>
                  </a:ext>
                </a:extLst>
              </p:cNvPr>
              <p:cNvSpPr/>
              <p:nvPr/>
            </p:nvSpPr>
            <p:spPr>
              <a:xfrm>
                <a:off x="3715720" y="4996457"/>
                <a:ext cx="152689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𝑒</m:t>
                          </m:r>
                        </m:sub>
                      </m:sSub>
                      <m:r>
                        <a:rPr lang="en-US" sz="2000">
                          <a:latin typeface="Cambria Math" panose="02040503050406030204" pitchFamily="18" charset="0"/>
                        </a:rPr>
                        <m:t>×</m:t>
                      </m:r>
                      <m:r>
                        <a:rPr lang="en-US" sz="2000" i="1">
                          <a:latin typeface="Cambria Math" panose="02040503050406030204" pitchFamily="18" charset="0"/>
                        </a:rPr>
                        <m:t>𝑎</m:t>
                      </m:r>
                    </m:oMath>
                  </m:oMathPara>
                </a14:m>
                <a:endParaRPr lang="en-US" sz="2000" dirty="0"/>
              </a:p>
            </p:txBody>
          </p:sp>
        </mc:Choice>
        <mc:Fallback xmlns="">
          <p:sp>
            <p:nvSpPr>
              <p:cNvPr id="18" name="Rectangle 17">
                <a:extLst>
                  <a:ext uri="{FF2B5EF4-FFF2-40B4-BE49-F238E27FC236}">
                    <a16:creationId xmlns:a16="http://schemas.microsoft.com/office/drawing/2014/main" id="{1B47784B-A616-425B-BE88-8E7B2056CE49}"/>
                  </a:ext>
                </a:extLst>
              </p:cNvPr>
              <p:cNvSpPr>
                <a:spLocks noRot="1" noChangeAspect="1" noMove="1" noResize="1" noEditPoints="1" noAdjustHandles="1" noChangeArrowheads="1" noChangeShapeType="1" noTextEdit="1"/>
              </p:cNvSpPr>
              <p:nvPr/>
            </p:nvSpPr>
            <p:spPr>
              <a:xfrm>
                <a:off x="3715720" y="4996457"/>
                <a:ext cx="1526893"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F6119C26-2AC9-4E6A-9DC5-B24801F14DB1}"/>
                  </a:ext>
                </a:extLst>
              </p:cNvPr>
              <p:cNvSpPr/>
              <p:nvPr/>
            </p:nvSpPr>
            <p:spPr>
              <a:xfrm>
                <a:off x="1851568" y="5437380"/>
                <a:ext cx="5440863" cy="7006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𝐹</m:t>
                          </m:r>
                        </m:num>
                        <m:den>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𝑒</m:t>
                              </m:r>
                            </m:sub>
                          </m:sSub>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4.00×</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−15</m:t>
                              </m:r>
                            </m:sup>
                          </m:sSup>
                          <m:r>
                            <a:rPr lang="en-US">
                              <a:latin typeface="Cambria Math" panose="02040503050406030204" pitchFamily="18" charset="0"/>
                            </a:rPr>
                            <m:t> </m:t>
                          </m:r>
                          <m:r>
                            <m:rPr>
                              <m:nor/>
                            </m:rPr>
                            <a:rPr lang="en-US" i="1">
                              <a:latin typeface="Cambria Math" panose="02040503050406030204" pitchFamily="18" charset="0"/>
                            </a:rPr>
                            <m:t>N</m:t>
                          </m:r>
                        </m:num>
                        <m:den>
                          <m:r>
                            <a:rPr lang="en-US">
                              <a:latin typeface="Cambria Math" panose="02040503050406030204" pitchFamily="18" charset="0"/>
                            </a:rPr>
                            <m:t>9.11×</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−31</m:t>
                              </m:r>
                            </m:sup>
                          </m:sSup>
                          <m:r>
                            <a:rPr lang="en-US">
                              <a:latin typeface="Cambria Math" panose="02040503050406030204" pitchFamily="18" charset="0"/>
                            </a:rPr>
                            <m:t> </m:t>
                          </m:r>
                          <m:r>
                            <m:rPr>
                              <m:nor/>
                            </m:rPr>
                            <a:rPr lang="en-US" i="1">
                              <a:latin typeface="Cambria Math" panose="02040503050406030204" pitchFamily="18" charset="0"/>
                            </a:rPr>
                            <m:t>kg</m:t>
                          </m:r>
                        </m:den>
                      </m:f>
                      <m:r>
                        <a:rPr lang="en-US">
                          <a:latin typeface="Cambria Math" panose="02040503050406030204" pitchFamily="18" charset="0"/>
                        </a:rPr>
                        <m:t>=4.39×</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15</m:t>
                          </m:r>
                        </m:sup>
                      </m:sSup>
                      <m:r>
                        <a:rPr lang="en-US">
                          <a:latin typeface="Cambria Math" panose="02040503050406030204" pitchFamily="18" charset="0"/>
                        </a:rPr>
                        <m:t> </m:t>
                      </m:r>
                      <m:sSup>
                        <m:sSupPr>
                          <m:ctrlPr>
                            <a:rPr lang="en-US" i="1">
                              <a:latin typeface="Cambria Math" panose="02040503050406030204" pitchFamily="18" charset="0"/>
                            </a:rPr>
                          </m:ctrlPr>
                        </m:sSupPr>
                        <m:e>
                          <m:r>
                            <m:rPr>
                              <m:nor/>
                            </m:rPr>
                            <a:rPr lang="en-US" i="1">
                              <a:latin typeface="Cambria Math" panose="02040503050406030204" pitchFamily="18" charset="0"/>
                            </a:rPr>
                            <m:t>m</m:t>
                          </m:r>
                          <m:r>
                            <m:rPr>
                              <m:nor/>
                            </m:rPr>
                            <a:rPr lang="en-US" i="1">
                              <a:latin typeface="Cambria Math" panose="02040503050406030204" pitchFamily="18" charset="0"/>
                            </a:rPr>
                            <m:t>/</m:t>
                          </m:r>
                          <m:r>
                            <m:rPr>
                              <m:nor/>
                            </m:rPr>
                            <a:rPr lang="en-US" i="1">
                              <a:latin typeface="Cambria Math" panose="02040503050406030204" pitchFamily="18" charset="0"/>
                            </a:rPr>
                            <m:t>s</m:t>
                          </m:r>
                        </m:e>
                        <m:sup>
                          <m:r>
                            <a:rPr lang="en-US">
                              <a:latin typeface="Cambria Math" panose="02040503050406030204" pitchFamily="18" charset="0"/>
                            </a:rPr>
                            <m:t>2</m:t>
                          </m:r>
                        </m:sup>
                      </m:sSup>
                    </m:oMath>
                  </m:oMathPara>
                </a14:m>
                <a:endParaRPr lang="en-US" dirty="0"/>
              </a:p>
            </p:txBody>
          </p:sp>
        </mc:Choice>
        <mc:Fallback xmlns="">
          <p:sp>
            <p:nvSpPr>
              <p:cNvPr id="20" name="Rectangle 19">
                <a:extLst>
                  <a:ext uri="{FF2B5EF4-FFF2-40B4-BE49-F238E27FC236}">
                    <a16:creationId xmlns:a16="http://schemas.microsoft.com/office/drawing/2014/main" id="{F6119C26-2AC9-4E6A-9DC5-B24801F14DB1}"/>
                  </a:ext>
                </a:extLst>
              </p:cNvPr>
              <p:cNvSpPr>
                <a:spLocks noRot="1" noChangeAspect="1" noMove="1" noResize="1" noEditPoints="1" noAdjustHandles="1" noChangeArrowheads="1" noChangeShapeType="1" noTextEdit="1"/>
              </p:cNvSpPr>
              <p:nvPr/>
            </p:nvSpPr>
            <p:spPr>
              <a:xfrm>
                <a:off x="1851568" y="5437380"/>
                <a:ext cx="5440863" cy="7006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1999E53C-6B33-4586-B61B-30E950A08A2B}"/>
                  </a:ext>
                </a:extLst>
              </p:cNvPr>
              <p:cNvSpPr/>
              <p:nvPr/>
            </p:nvSpPr>
            <p:spPr>
              <a:xfrm>
                <a:off x="16778" y="6325285"/>
                <a:ext cx="9046436" cy="411651"/>
              </a:xfrm>
              <a:prstGeom prst="rect">
                <a:avLst/>
              </a:prstGeom>
            </p:spPr>
            <p:txBody>
              <a:bodyPr wrap="square">
                <a:spAutoFit/>
              </a:bodyPr>
              <a:lstStyle/>
              <a:p>
                <a:pPr>
                  <a:spcBef>
                    <a:spcPts val="900"/>
                  </a:spcBef>
                  <a:spcAft>
                    <a:spcPts val="900"/>
                  </a:spcAft>
                </a:pPr>
                <a:r>
                  <a:rPr lang="en-US" sz="2000" dirty="0">
                    <a:latin typeface="Times New Roman" panose="02020603050405020304" pitchFamily="18" charset="0"/>
                    <a:ea typeface="Aptos"/>
                    <a:cs typeface="Times New Roman" panose="02020603050405020304" pitchFamily="18" charset="0"/>
                  </a:rPr>
                  <a:t>So, the acceleration of the electron is approximately </a:t>
                </a:r>
                <a14:m>
                  <m:oMath xmlns:m="http://schemas.openxmlformats.org/officeDocument/2006/math">
                    <m:r>
                      <a:rPr lang="en-US" sz="2000" b="1" i="1">
                        <a:latin typeface="Cambria Math" panose="02040503050406030204" pitchFamily="18" charset="0"/>
                        <a:ea typeface="Aptos"/>
                        <a:cs typeface="Times New Roman" panose="02020603050405020304" pitchFamily="18" charset="0"/>
                      </a:rPr>
                      <m:t>𝟒</m:t>
                    </m:r>
                    <m:r>
                      <a:rPr lang="en-US" sz="2000" b="1" i="1">
                        <a:latin typeface="Cambria Math" panose="02040503050406030204" pitchFamily="18" charset="0"/>
                        <a:ea typeface="Aptos"/>
                        <a:cs typeface="Times New Roman" panose="02020603050405020304" pitchFamily="18" charset="0"/>
                      </a:rPr>
                      <m:t>.</m:t>
                    </m:r>
                    <m:r>
                      <a:rPr lang="en-US" sz="2000" b="1" i="1">
                        <a:latin typeface="Cambria Math" panose="02040503050406030204" pitchFamily="18" charset="0"/>
                        <a:ea typeface="Aptos"/>
                        <a:cs typeface="Times New Roman" panose="02020603050405020304" pitchFamily="18" charset="0"/>
                      </a:rPr>
                      <m:t>𝟑𝟗</m:t>
                    </m:r>
                    <m:r>
                      <a:rPr lang="en-US" sz="2000" b="1">
                        <a:latin typeface="Cambria Math" panose="02040503050406030204" pitchFamily="18" charset="0"/>
                        <a:ea typeface="Aptos"/>
                        <a:cs typeface="Times New Roman" panose="02020603050405020304" pitchFamily="18" charset="0"/>
                      </a:rPr>
                      <m:t>×</m:t>
                    </m:r>
                    <m:sSup>
                      <m:sSupPr>
                        <m:ctrlPr>
                          <a:rPr lang="en-US" sz="2000" b="1" i="1">
                            <a:latin typeface="Cambria Math" panose="02040503050406030204" pitchFamily="18" charset="0"/>
                            <a:ea typeface="Aptos"/>
                            <a:cs typeface="Times New Roman" panose="02020603050405020304" pitchFamily="18" charset="0"/>
                          </a:rPr>
                        </m:ctrlPr>
                      </m:sSupPr>
                      <m:e>
                        <m:r>
                          <a:rPr lang="en-US" sz="2000" b="1" i="1">
                            <a:latin typeface="Cambria Math" panose="02040503050406030204" pitchFamily="18" charset="0"/>
                            <a:ea typeface="Aptos"/>
                            <a:cs typeface="Times New Roman" panose="02020603050405020304" pitchFamily="18" charset="0"/>
                          </a:rPr>
                          <m:t>𝟏𝟎</m:t>
                        </m:r>
                      </m:e>
                      <m:sup>
                        <m:r>
                          <a:rPr lang="en-US" sz="2000" b="1" i="1">
                            <a:latin typeface="Cambria Math" panose="02040503050406030204" pitchFamily="18" charset="0"/>
                            <a:ea typeface="Aptos"/>
                            <a:cs typeface="Times New Roman" panose="02020603050405020304" pitchFamily="18" charset="0"/>
                          </a:rPr>
                          <m:t>𝟏𝟓</m:t>
                        </m:r>
                      </m:sup>
                    </m:sSup>
                    <m:r>
                      <a:rPr lang="en-US" sz="2000" b="1" i="1">
                        <a:latin typeface="Cambria Math" panose="02040503050406030204" pitchFamily="18" charset="0"/>
                        <a:ea typeface="Aptos"/>
                        <a:cs typeface="Times New Roman" panose="02020603050405020304" pitchFamily="18" charset="0"/>
                      </a:rPr>
                      <m:t> </m:t>
                    </m:r>
                    <m:sSup>
                      <m:sSupPr>
                        <m:ctrlPr>
                          <a:rPr lang="en-US" sz="2000" b="1" i="1">
                            <a:latin typeface="Cambria Math" panose="02040503050406030204" pitchFamily="18" charset="0"/>
                            <a:ea typeface="Aptos"/>
                            <a:cs typeface="Times New Roman" panose="02020603050405020304" pitchFamily="18" charset="0"/>
                          </a:rPr>
                        </m:ctrlPr>
                      </m:sSupPr>
                      <m:e>
                        <m:r>
                          <a:rPr lang="en-US" sz="2000" b="1" i="1">
                            <a:latin typeface="Cambria Math" panose="02040503050406030204" pitchFamily="18" charset="0"/>
                            <a:ea typeface="Aptos"/>
                            <a:cs typeface="Times New Roman" panose="02020603050405020304" pitchFamily="18" charset="0"/>
                          </a:rPr>
                          <m:t>𝐦</m:t>
                        </m:r>
                        <m:r>
                          <a:rPr lang="en-US" sz="2000" b="1">
                            <a:latin typeface="Cambria Math" panose="02040503050406030204" pitchFamily="18" charset="0"/>
                            <a:ea typeface="Aptos"/>
                            <a:cs typeface="Times New Roman" panose="02020603050405020304" pitchFamily="18" charset="0"/>
                          </a:rPr>
                          <m:t>/</m:t>
                        </m:r>
                        <m:r>
                          <a:rPr lang="en-US" sz="2000" b="1" i="1">
                            <a:latin typeface="Cambria Math" panose="02040503050406030204" pitchFamily="18" charset="0"/>
                            <a:ea typeface="Aptos"/>
                            <a:cs typeface="Times New Roman" panose="02020603050405020304" pitchFamily="18" charset="0"/>
                          </a:rPr>
                          <m:t>𝒔</m:t>
                        </m:r>
                      </m:e>
                      <m:sup>
                        <m:r>
                          <a:rPr lang="en-US" sz="2000" b="1" i="1">
                            <a:latin typeface="Cambria Math" panose="02040503050406030204" pitchFamily="18" charset="0"/>
                            <a:ea typeface="Aptos"/>
                            <a:cs typeface="Times New Roman" panose="02020603050405020304" pitchFamily="18" charset="0"/>
                          </a:rPr>
                          <m:t>𝟐</m:t>
                        </m:r>
                      </m:sup>
                    </m:sSup>
                  </m:oMath>
                </a14:m>
                <a:r>
                  <a:rPr lang="en-US" sz="2000" b="1" dirty="0">
                    <a:latin typeface="Times New Roman" panose="02020603050405020304" pitchFamily="18" charset="0"/>
                    <a:ea typeface="Aptos"/>
                    <a:cs typeface="Times New Roman" panose="02020603050405020304" pitchFamily="18" charset="0"/>
                  </a:rPr>
                  <a:t>.</a:t>
                </a:r>
              </a:p>
            </p:txBody>
          </p:sp>
        </mc:Choice>
        <mc:Fallback xmlns="">
          <p:sp>
            <p:nvSpPr>
              <p:cNvPr id="21" name="Rectangle 20">
                <a:extLst>
                  <a:ext uri="{FF2B5EF4-FFF2-40B4-BE49-F238E27FC236}">
                    <a16:creationId xmlns:a16="http://schemas.microsoft.com/office/drawing/2014/main" id="{1999E53C-6B33-4586-B61B-30E950A08A2B}"/>
                  </a:ext>
                </a:extLst>
              </p:cNvPr>
              <p:cNvSpPr>
                <a:spLocks noRot="1" noChangeAspect="1" noMove="1" noResize="1" noEditPoints="1" noAdjustHandles="1" noChangeArrowheads="1" noChangeShapeType="1" noTextEdit="1"/>
              </p:cNvSpPr>
              <p:nvPr/>
            </p:nvSpPr>
            <p:spPr>
              <a:xfrm>
                <a:off x="16778" y="6325285"/>
                <a:ext cx="9046436" cy="411651"/>
              </a:xfrm>
              <a:prstGeom prst="rect">
                <a:avLst/>
              </a:prstGeom>
              <a:blipFill>
                <a:blip r:embed="rId9"/>
                <a:stretch>
                  <a:fillRect l="-741" t="-5970" b="-26866"/>
                </a:stretch>
              </a:blipFill>
            </p:spPr>
            <p:txBody>
              <a:bodyPr/>
              <a:lstStyle/>
              <a:p>
                <a:r>
                  <a:rPr lang="en-US">
                    <a:noFill/>
                  </a:rPr>
                  <a:t> </a:t>
                </a:r>
              </a:p>
            </p:txBody>
          </p:sp>
        </mc:Fallback>
      </mc:AlternateContent>
    </p:spTree>
    <p:extLst>
      <p:ext uri="{BB962C8B-B14F-4D97-AF65-F5344CB8AC3E}">
        <p14:creationId xmlns:p14="http://schemas.microsoft.com/office/powerpoint/2010/main" val="12352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10" grpId="0"/>
    </p:bldLst>
  </p:timing>
</p:sld>
</file>

<file path=ppt/theme/theme1.xml><?xml version="1.0" encoding="utf-8"?>
<a:theme xmlns:a="http://schemas.openxmlformats.org/drawingml/2006/main" name="Office Theme">
  <a:themeElements>
    <a:clrScheme name="Notts">
      <a:dk1>
        <a:sysClr val="windowText" lastClr="000000"/>
      </a:dk1>
      <a:lt1>
        <a:sysClr val="window" lastClr="FFFFFF"/>
      </a:lt1>
      <a:dk2>
        <a:srgbClr val="007DA8"/>
      </a:dk2>
      <a:lt2>
        <a:srgbClr val="009BBD"/>
      </a:lt2>
      <a:accent1>
        <a:srgbClr val="005697"/>
      </a:accent1>
      <a:accent2>
        <a:srgbClr val="1B2A6B"/>
      </a:accent2>
      <a:accent3>
        <a:srgbClr val="191A4F"/>
      </a:accent3>
      <a:accent4>
        <a:srgbClr val="B32C76"/>
      </a:accent4>
      <a:accent5>
        <a:srgbClr val="D27826"/>
      </a:accent5>
      <a:accent6>
        <a:srgbClr val="38A159"/>
      </a:accent6>
      <a:hlink>
        <a:srgbClr val="0563C1"/>
      </a:hlink>
      <a:folHlink>
        <a:srgbClr val="954F72"/>
      </a:folHlink>
    </a:clrScheme>
    <a:fontScheme name="Nott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70000">
              <a:srgbClr val="00487E">
                <a:lumMod val="85000"/>
                <a:lumOff val="15000"/>
              </a:srgbClr>
            </a:gs>
            <a:gs pos="17000">
              <a:schemeClr val="accent1"/>
            </a:gs>
            <a:gs pos="100000">
              <a:schemeClr val="accent1">
                <a:lumMod val="75000"/>
              </a:schemeClr>
            </a:gs>
          </a:gsLst>
          <a:lin ang="0" scaled="1"/>
          <a:tileRect/>
        </a:gradFill>
        <a:ln>
          <a:noFill/>
        </a:ln>
      </a:spPr>
      <a:bodyPr rtlCol="0" anchor="ctr"/>
      <a:lstStyle>
        <a:defPPr algn="ctr">
          <a:defRPr sz="2400" b="1" dirty="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err="1" smtClean="0">
            <a:latin typeface="+mj-lt"/>
          </a:defRPr>
        </a:defPPr>
      </a:lstStyle>
    </a:txDef>
  </a:objectDefaults>
  <a:extraClrSchemeLst/>
  <a:extLst>
    <a:ext uri="{05A4C25C-085E-4340-85A3-A5531E510DB2}">
      <thm15:themeFamily xmlns:thm15="http://schemas.microsoft.com/office/thememl/2012/main" name="NOTT_6103 (PowerPoint Guidelines) POT_4by3_001" id="{687AE245-6F4B-450E-9C8B-37CB810348D1}" vid="{550EAFB0-BFA7-4104-898A-F28DDBFFD947}"/>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Nottingham PPT Template</Template>
  <TotalTime>11340</TotalTime>
  <Words>3333</Words>
  <Application>Microsoft Office PowerPoint</Application>
  <PresentationFormat>On-screen Show (4:3)</PresentationFormat>
  <Paragraphs>297</Paragraphs>
  <Slides>39</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39</vt:i4>
      </vt:variant>
    </vt:vector>
  </HeadingPairs>
  <TitlesOfParts>
    <vt:vector size="53" baseType="lpstr">
      <vt:lpstr>Aptos</vt:lpstr>
      <vt:lpstr>DengXian</vt:lpstr>
      <vt:lpstr>DengXian Light</vt:lpstr>
      <vt:lpstr>Arial</vt:lpstr>
      <vt:lpstr>Calibri</vt:lpstr>
      <vt:lpstr>Cambria Math</vt:lpstr>
      <vt:lpstr>Georgia</vt:lpstr>
      <vt:lpstr>Gill Sans MT</vt:lpstr>
      <vt:lpstr>Symbol</vt:lpstr>
      <vt:lpstr>Times New Roman</vt:lpstr>
      <vt:lpstr>Wingdings</vt:lpstr>
      <vt:lpstr>Wingdings 2</vt:lpstr>
      <vt:lpstr>Office Theme</vt:lpstr>
      <vt:lpstr>Dividend</vt:lpstr>
      <vt:lpstr>Foundation PHYSICS</vt:lpstr>
      <vt:lpstr>Learning outcomes</vt:lpstr>
      <vt:lpstr>Practice Questions</vt:lpstr>
      <vt:lpstr>ANSWER: Practice Question 1</vt:lpstr>
      <vt:lpstr>ANSWER: Practice Question 2</vt:lpstr>
      <vt:lpstr>Question 1</vt:lpstr>
      <vt:lpstr>Question 1: ANSWERS</vt:lpstr>
      <vt:lpstr>Question 2</vt:lpstr>
      <vt:lpstr>Question 2: ANSWERS</vt:lpstr>
      <vt:lpstr>Question 2: ANSWERS</vt:lpstr>
      <vt:lpstr>Question 3</vt:lpstr>
      <vt:lpstr>Question 3: ANSWERS</vt:lpstr>
      <vt:lpstr>Question 3: ANSWERS</vt:lpstr>
      <vt:lpstr>Question 4</vt:lpstr>
      <vt:lpstr>Question 4: ANSWERS</vt:lpstr>
      <vt:lpstr>Question 4: ANSWERS</vt:lpstr>
      <vt:lpstr>Question 5</vt:lpstr>
      <vt:lpstr>Question 5: ANSWERS</vt:lpstr>
      <vt:lpstr>Question 6</vt:lpstr>
      <vt:lpstr>Question 6</vt:lpstr>
      <vt:lpstr>Question 6</vt:lpstr>
      <vt:lpstr>Question 6</vt:lpstr>
      <vt:lpstr>Question 7</vt:lpstr>
      <vt:lpstr>Question 7: ANSWERS</vt:lpstr>
      <vt:lpstr>Question 7: ANSWERS</vt:lpstr>
      <vt:lpstr>Question 7: ANSWERS</vt:lpstr>
      <vt:lpstr>Question 8</vt:lpstr>
      <vt:lpstr>Question 8: ANSWERS</vt:lpstr>
      <vt:lpstr>Question 8: ANSWERS</vt:lpstr>
      <vt:lpstr>Question 8: ANSWERS</vt:lpstr>
      <vt:lpstr>Q&amp;A? Office hours:</vt:lpstr>
      <vt:lpstr>Question 9-Extension</vt:lpstr>
      <vt:lpstr>Question 9: ANSWERS</vt:lpstr>
      <vt:lpstr>Question 9: ANSWERS</vt:lpstr>
      <vt:lpstr>Question 10-Extension</vt:lpstr>
      <vt:lpstr>Question 10: ANSWERS</vt:lpstr>
      <vt:lpstr>Question 11-Extension</vt:lpstr>
      <vt:lpstr>Question 11: ANSWERS</vt:lpstr>
      <vt:lpstr>Question 11: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PHYSICS</dc:title>
  <dc:creator>Stephen Asomani Ntiri</dc:creator>
  <cp:lastModifiedBy>Stephen Asomani Ntiri</cp:lastModifiedBy>
  <cp:revision>293</cp:revision>
  <dcterms:created xsi:type="dcterms:W3CDTF">2024-08-27T01:06:16Z</dcterms:created>
  <dcterms:modified xsi:type="dcterms:W3CDTF">2024-11-28T04:36:45Z</dcterms:modified>
</cp:coreProperties>
</file>