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52"/>
  </p:notesMasterIdLst>
  <p:handoutMasterIdLst>
    <p:handoutMasterId r:id="rId53"/>
  </p:handoutMasterIdLst>
  <p:sldIdLst>
    <p:sldId id="256" r:id="rId3"/>
    <p:sldId id="257" r:id="rId4"/>
    <p:sldId id="298" r:id="rId5"/>
    <p:sldId id="391" r:id="rId6"/>
    <p:sldId id="302" r:id="rId7"/>
    <p:sldId id="462" r:id="rId8"/>
    <p:sldId id="474" r:id="rId9"/>
    <p:sldId id="406" r:id="rId10"/>
    <p:sldId id="448" r:id="rId11"/>
    <p:sldId id="447" r:id="rId12"/>
    <p:sldId id="446" r:id="rId13"/>
    <p:sldId id="405" r:id="rId14"/>
    <p:sldId id="444" r:id="rId15"/>
    <p:sldId id="445" r:id="rId16"/>
    <p:sldId id="303" r:id="rId17"/>
    <p:sldId id="304" r:id="rId18"/>
    <p:sldId id="449" r:id="rId19"/>
    <p:sldId id="450" r:id="rId20"/>
    <p:sldId id="451" r:id="rId21"/>
    <p:sldId id="427" r:id="rId22"/>
    <p:sldId id="398" r:id="rId23"/>
    <p:sldId id="475" r:id="rId24"/>
    <p:sldId id="452" r:id="rId25"/>
    <p:sldId id="453" r:id="rId26"/>
    <p:sldId id="428" r:id="rId27"/>
    <p:sldId id="401" r:id="rId28"/>
    <p:sldId id="454" r:id="rId29"/>
    <p:sldId id="429" r:id="rId30"/>
    <p:sldId id="417" r:id="rId31"/>
    <p:sldId id="455" r:id="rId32"/>
    <p:sldId id="456" r:id="rId33"/>
    <p:sldId id="457" r:id="rId34"/>
    <p:sldId id="458" r:id="rId35"/>
    <p:sldId id="459" r:id="rId36"/>
    <p:sldId id="408" r:id="rId37"/>
    <p:sldId id="367" r:id="rId38"/>
    <p:sldId id="460" r:id="rId39"/>
    <p:sldId id="463" r:id="rId40"/>
    <p:sldId id="464" r:id="rId41"/>
    <p:sldId id="465" r:id="rId42"/>
    <p:sldId id="339" r:id="rId43"/>
    <p:sldId id="471" r:id="rId44"/>
    <p:sldId id="472" r:id="rId45"/>
    <p:sldId id="473" r:id="rId46"/>
    <p:sldId id="466" r:id="rId47"/>
    <p:sldId id="467" r:id="rId48"/>
    <p:sldId id="468" r:id="rId49"/>
    <p:sldId id="469" r:id="rId50"/>
    <p:sldId id="47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91"/>
            <p14:sldId id="302"/>
            <p14:sldId id="462"/>
            <p14:sldId id="474"/>
            <p14:sldId id="406"/>
            <p14:sldId id="448"/>
            <p14:sldId id="447"/>
            <p14:sldId id="446"/>
            <p14:sldId id="405"/>
            <p14:sldId id="444"/>
            <p14:sldId id="445"/>
            <p14:sldId id="303"/>
            <p14:sldId id="304"/>
            <p14:sldId id="449"/>
            <p14:sldId id="450"/>
            <p14:sldId id="451"/>
            <p14:sldId id="427"/>
            <p14:sldId id="398"/>
            <p14:sldId id="475"/>
            <p14:sldId id="452"/>
            <p14:sldId id="453"/>
            <p14:sldId id="428"/>
            <p14:sldId id="401"/>
            <p14:sldId id="454"/>
            <p14:sldId id="429"/>
            <p14:sldId id="417"/>
            <p14:sldId id="455"/>
            <p14:sldId id="456"/>
            <p14:sldId id="457"/>
            <p14:sldId id="458"/>
            <p14:sldId id="459"/>
            <p14:sldId id="408"/>
            <p14:sldId id="367"/>
            <p14:sldId id="460"/>
            <p14:sldId id="463"/>
            <p14:sldId id="464"/>
            <p14:sldId id="465"/>
            <p14:sldId id="339"/>
            <p14:sldId id="471"/>
            <p14:sldId id="472"/>
            <p14:sldId id="473"/>
            <p14:sldId id="466"/>
            <p14:sldId id="467"/>
            <p14:sldId id="468"/>
            <p14:sldId id="469"/>
            <p14:sldId id="4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84771" autoAdjust="0"/>
  </p:normalViewPr>
  <p:slideViewPr>
    <p:cSldViewPr snapToGrid="0" snapToObjects="1">
      <p:cViewPr varScale="1">
        <p:scale>
          <a:sx n="128" d="100"/>
          <a:sy n="128" d="100"/>
        </p:scale>
        <p:origin x="1736" y="176"/>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02/12/2024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dirty="0"/>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02/12/2024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dirty="0"/>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12/2/24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12/2/24</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12/2/24</a:t>
            </a:fld>
            <a:endParaRPr lang="en-US" dirty="0"/>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12/2/24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02/12/2024</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dirty="0"/>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12/2/24</a:t>
            </a:fld>
            <a:endParaRPr lang="en-US" dirty="0"/>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dirty="0"/>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4.xml"/><Relationship Id="rId4" Type="http://schemas.openxmlformats.org/officeDocument/2006/relationships/image" Target="../media/image17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4.xml"/><Relationship Id="rId6" Type="http://schemas.openxmlformats.org/officeDocument/2006/relationships/image" Target="../media/image60.png"/><Relationship Id="rId11" Type="http://schemas.openxmlformats.org/officeDocument/2006/relationships/image" Target="../media/image17.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0.png"/><Relationship Id="rId1" Type="http://schemas.openxmlformats.org/officeDocument/2006/relationships/slideLayout" Target="../slideLayouts/slideLayout4.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7.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7.png"/></Relationships>
</file>

<file path=ppt/slides/_rels/slide2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4.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4.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2.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4.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3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4.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3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4.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37.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4.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3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4.png"/><Relationship Id="rId3" Type="http://schemas.openxmlformats.org/officeDocument/2006/relationships/image" Target="../media/image153.png"/><Relationship Id="rId7" Type="http://schemas.openxmlformats.org/officeDocument/2006/relationships/image" Target="../media/image157.png"/><Relationship Id="rId12" Type="http://schemas.openxmlformats.org/officeDocument/2006/relationships/image" Target="../media/image163.png"/><Relationship Id="rId2" Type="http://schemas.openxmlformats.org/officeDocument/2006/relationships/image" Target="../media/image152.png"/><Relationship Id="rId1" Type="http://schemas.openxmlformats.org/officeDocument/2006/relationships/slideLayout" Target="../slideLayouts/slideLayout4.xml"/><Relationship Id="rId6" Type="http://schemas.openxmlformats.org/officeDocument/2006/relationships/image" Target="../media/image156.png"/><Relationship Id="rId11" Type="http://schemas.openxmlformats.org/officeDocument/2006/relationships/image" Target="../media/image162.png"/><Relationship Id="rId5" Type="http://schemas.openxmlformats.org/officeDocument/2006/relationships/image" Target="../media/image155.png"/><Relationship Id="rId10" Type="http://schemas.openxmlformats.org/officeDocument/2006/relationships/image" Target="../media/image141.png"/><Relationship Id="rId4" Type="http://schemas.openxmlformats.org/officeDocument/2006/relationships/image" Target="../media/image154.png"/><Relationship Id="rId9" Type="http://schemas.openxmlformats.org/officeDocument/2006/relationships/image" Target="../media/image159.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image" Target="../media/image165.png"/><Relationship Id="rId1" Type="http://schemas.openxmlformats.org/officeDocument/2006/relationships/slideLayout" Target="../slideLayouts/slideLayout4.xml"/><Relationship Id="rId6" Type="http://schemas.openxmlformats.org/officeDocument/2006/relationships/image" Target="../media/image169.png"/><Relationship Id="rId11" Type="http://schemas.openxmlformats.org/officeDocument/2006/relationships/image" Target="../media/image1410.png"/><Relationship Id="rId5" Type="http://schemas.openxmlformats.org/officeDocument/2006/relationships/image" Target="../media/image168.png"/><Relationship Id="rId10" Type="http://schemas.openxmlformats.org/officeDocument/2006/relationships/image" Target="../media/image173.png"/><Relationship Id="rId4" Type="http://schemas.openxmlformats.org/officeDocument/2006/relationships/image" Target="../media/image167.png"/><Relationship Id="rId9" Type="http://schemas.openxmlformats.org/officeDocument/2006/relationships/image" Target="../media/image140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142.png"/><Relationship Id="rId1" Type="http://schemas.openxmlformats.org/officeDocument/2006/relationships/slideLayout" Target="../slideLayouts/slideLayout4.xml"/><Relationship Id="rId6" Type="http://schemas.openxmlformats.org/officeDocument/2006/relationships/image" Target="../media/image216.png"/><Relationship Id="rId5" Type="http://schemas.openxmlformats.org/officeDocument/2006/relationships/image" Target="../media/image215.png"/><Relationship Id="rId4" Type="http://schemas.openxmlformats.org/officeDocument/2006/relationships/image" Target="../media/image214.png"/></Relationships>
</file>

<file path=ppt/slides/_rels/slide44.xml.rels><?xml version="1.0" encoding="UTF-8" standalone="yes"?>
<Relationships xmlns="http://schemas.openxmlformats.org/package/2006/relationships"><Relationship Id="rId8" Type="http://schemas.openxmlformats.org/officeDocument/2006/relationships/image" Target="../media/image223.png"/><Relationship Id="rId3" Type="http://schemas.openxmlformats.org/officeDocument/2006/relationships/image" Target="../media/image218.png"/><Relationship Id="rId7" Type="http://schemas.openxmlformats.org/officeDocument/2006/relationships/image" Target="../media/image222.png"/><Relationship Id="rId2" Type="http://schemas.openxmlformats.org/officeDocument/2006/relationships/image" Target="../media/image217.png"/><Relationship Id="rId1" Type="http://schemas.openxmlformats.org/officeDocument/2006/relationships/slideLayout" Target="../slideLayouts/slideLayout4.xml"/><Relationship Id="rId6" Type="http://schemas.openxmlformats.org/officeDocument/2006/relationships/image" Target="../media/image221.png"/><Relationship Id="rId5" Type="http://schemas.openxmlformats.org/officeDocument/2006/relationships/image" Target="../media/image220.png"/><Relationship Id="rId10" Type="http://schemas.openxmlformats.org/officeDocument/2006/relationships/image" Target="../media/image225.png"/><Relationship Id="rId4" Type="http://schemas.openxmlformats.org/officeDocument/2006/relationships/image" Target="../media/image219.png"/><Relationship Id="rId9" Type="http://schemas.openxmlformats.org/officeDocument/2006/relationships/image" Target="../media/image224.png"/></Relationships>
</file>

<file path=ppt/slides/_rels/slide45.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179.png"/><Relationship Id="rId18" Type="http://schemas.openxmlformats.org/officeDocument/2006/relationships/image" Target="../media/image184.png"/><Relationship Id="rId3" Type="http://schemas.openxmlformats.org/officeDocument/2006/relationships/image" Target="../media/image145.png"/><Relationship Id="rId12" Type="http://schemas.openxmlformats.org/officeDocument/2006/relationships/image" Target="../media/image300.png"/><Relationship Id="rId17" Type="http://schemas.openxmlformats.org/officeDocument/2006/relationships/image" Target="../media/image183.png"/><Relationship Id="rId2" Type="http://schemas.openxmlformats.org/officeDocument/2006/relationships/image" Target="../media/image177.png"/><Relationship Id="rId16" Type="http://schemas.openxmlformats.org/officeDocument/2006/relationships/image" Target="../media/image182.png"/><Relationship Id="rId1" Type="http://schemas.openxmlformats.org/officeDocument/2006/relationships/slideLayout" Target="../slideLayouts/slideLayout4.xml"/><Relationship Id="rId11" Type="http://schemas.openxmlformats.org/officeDocument/2006/relationships/image" Target="../media/image290.png"/><Relationship Id="rId15" Type="http://schemas.openxmlformats.org/officeDocument/2006/relationships/image" Target="../media/image181.png"/><Relationship Id="rId10" Type="http://schemas.openxmlformats.org/officeDocument/2006/relationships/image" Target="../media/image281.png"/><Relationship Id="rId19" Type="http://schemas.openxmlformats.org/officeDocument/2006/relationships/image" Target="../media/image185.png"/><Relationship Id="rId9" Type="http://schemas.openxmlformats.org/officeDocument/2006/relationships/image" Target="../media/image271.png"/><Relationship Id="rId14" Type="http://schemas.openxmlformats.org/officeDocument/2006/relationships/image" Target="../media/image180.png"/></Relationships>
</file>

<file path=ppt/slides/_rels/slide47.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86.png"/><Relationship Id="rId7" Type="http://schemas.openxmlformats.org/officeDocument/2006/relationships/image" Target="../media/image190.png"/><Relationship Id="rId2" Type="http://schemas.openxmlformats.org/officeDocument/2006/relationships/image" Target="../media/image177.png"/><Relationship Id="rId1" Type="http://schemas.openxmlformats.org/officeDocument/2006/relationships/slideLayout" Target="../slideLayouts/slideLayout4.xml"/><Relationship Id="rId6" Type="http://schemas.openxmlformats.org/officeDocument/2006/relationships/image" Target="../media/image189.png"/><Relationship Id="rId11" Type="http://schemas.openxmlformats.org/officeDocument/2006/relationships/image" Target="../media/image146.png"/><Relationship Id="rId5" Type="http://schemas.openxmlformats.org/officeDocument/2006/relationships/image" Target="../media/image188.png"/><Relationship Id="rId10" Type="http://schemas.openxmlformats.org/officeDocument/2006/relationships/image" Target="../media/image193.png"/><Relationship Id="rId4" Type="http://schemas.openxmlformats.org/officeDocument/2006/relationships/image" Target="../media/image187.png"/><Relationship Id="rId9" Type="http://schemas.openxmlformats.org/officeDocument/2006/relationships/image" Target="../media/image192.png"/></Relationships>
</file>

<file path=ppt/slides/_rels/slide48.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05.png"/><Relationship Id="rId3" Type="http://schemas.openxmlformats.org/officeDocument/2006/relationships/image" Target="../media/image195.png"/><Relationship Id="rId7" Type="http://schemas.openxmlformats.org/officeDocument/2006/relationships/image" Target="../media/image199.png"/><Relationship Id="rId12" Type="http://schemas.openxmlformats.org/officeDocument/2006/relationships/image" Target="../media/image204.png"/><Relationship Id="rId2" Type="http://schemas.openxmlformats.org/officeDocument/2006/relationships/image" Target="../media/image177.png"/><Relationship Id="rId1" Type="http://schemas.openxmlformats.org/officeDocument/2006/relationships/slideLayout" Target="../slideLayouts/slideLayout4.xml"/><Relationship Id="rId6" Type="http://schemas.openxmlformats.org/officeDocument/2006/relationships/image" Target="../media/image198.png"/><Relationship Id="rId11" Type="http://schemas.openxmlformats.org/officeDocument/2006/relationships/image" Target="../media/image203.png"/><Relationship Id="rId5" Type="http://schemas.openxmlformats.org/officeDocument/2006/relationships/image" Target="../media/image197.png"/><Relationship Id="rId15" Type="http://schemas.openxmlformats.org/officeDocument/2006/relationships/image" Target="../media/image207.png"/><Relationship Id="rId10" Type="http://schemas.openxmlformats.org/officeDocument/2006/relationships/image" Target="../media/image202.png"/><Relationship Id="rId4" Type="http://schemas.openxmlformats.org/officeDocument/2006/relationships/image" Target="../media/image196.png"/><Relationship Id="rId9" Type="http://schemas.openxmlformats.org/officeDocument/2006/relationships/image" Target="../media/image201.png"/><Relationship Id="rId14" Type="http://schemas.openxmlformats.org/officeDocument/2006/relationships/image" Target="../media/image206.png"/></Relationships>
</file>

<file path=ppt/slides/_rels/slide49.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4.xml"/><Relationship Id="rId5" Type="http://schemas.openxmlformats.org/officeDocument/2006/relationships/image" Target="../media/image211.png"/><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3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8:  KIRCHOFF’S LAWs, RC CIRCUITS and MAGNETISM</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99843"/>
            <a:ext cx="65266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dirty="0">
                <a:solidFill>
                  <a:prstClr val="black"/>
                </a:solidFill>
                <a:ea typeface="Aptos"/>
                <a:cs typeface="Times New Roman" panose="02020603050405020304" pitchFamily="18" charset="0"/>
              </a:rPr>
              <a:t>terminal voltage across a battery with an (𝑒𝑚𝑓)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850DCC7-330D-4C37-9B54-9D471BF6B22C}"/>
                  </a:ext>
                </a:extLst>
              </p:cNvPr>
              <p:cNvSpPr/>
              <p:nvPr/>
            </p:nvSpPr>
            <p:spPr>
              <a:xfrm>
                <a:off x="1735893" y="1490005"/>
                <a:ext cx="3723905" cy="504112"/>
              </a:xfrm>
              <a:prstGeom prst="rect">
                <a:avLst/>
              </a:prstGeom>
            </p:spPr>
            <p:txBody>
              <a:bodyPr wrap="none">
                <a:spAutoFit/>
              </a:bodyPr>
              <a:lstStyle/>
              <a:p>
                <a:pPr marR="0" lvl="0">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Using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𝑉</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𝜖</m:t>
                    </m:r>
                    <m:r>
                      <a:rPr lang="en-US" sz="2000" i="1">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𝐼𝑟</m:t>
                    </m:r>
                  </m:oMath>
                </a14:m>
                <a:r>
                  <a:rPr lang="en-US" sz="2000" dirty="0">
                    <a:latin typeface="Times New Roman" panose="02020603050405020304" pitchFamily="18" charset="0"/>
                    <a:ea typeface="Aptos"/>
                    <a:cs typeface="Times New Roman" panose="02020603050405020304" pitchFamily="18" charset="0"/>
                  </a:rPr>
                  <a:t>, where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𝐼</m:t>
                    </m:r>
                    <m:r>
                      <a:rPr lang="en-US" sz="2000">
                        <a:latin typeface="Cambria Math" panose="02040503050406030204" pitchFamily="18" charset="0"/>
                        <a:ea typeface="Aptos"/>
                        <a:cs typeface="Times New Roman" panose="02020603050405020304" pitchFamily="18" charset="0"/>
                      </a:rPr>
                      <m:t>=</m:t>
                    </m:r>
                    <m:f>
                      <m:fPr>
                        <m:ctrlPr>
                          <a:rPr lang="en-US" sz="2000" i="1">
                            <a:latin typeface="Cambria Math" panose="02040503050406030204" pitchFamily="18" charset="0"/>
                            <a:ea typeface="Aptos"/>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𝜖</m:t>
                        </m:r>
                      </m:num>
                      <m:den>
                        <m:r>
                          <a:rPr lang="en-US" sz="2000" i="1">
                            <a:latin typeface="Cambria Math" panose="02040503050406030204" pitchFamily="18" charset="0"/>
                            <a:ea typeface="Aptos"/>
                            <a:cs typeface="Times New Roman" panose="02020603050405020304" pitchFamily="18" charset="0"/>
                          </a:rPr>
                          <m:t>𝑅</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𝑟</m:t>
                        </m:r>
                      </m:den>
                    </m:f>
                  </m:oMath>
                </a14:m>
                <a:r>
                  <a:rPr lang="en-US" sz="2000" dirty="0">
                    <a:latin typeface="Times New Roman" panose="02020603050405020304" pitchFamily="18" charset="0"/>
                    <a:ea typeface="Aptos"/>
                    <a:cs typeface="Times New Roman" panose="02020603050405020304" pitchFamily="18" charset="0"/>
                  </a:rPr>
                  <a:t>:</a:t>
                </a:r>
              </a:p>
            </p:txBody>
          </p:sp>
        </mc:Choice>
        <mc:Fallback xmlns="">
          <p:sp>
            <p:nvSpPr>
              <p:cNvPr id="14" name="Rectangle 13">
                <a:extLst>
                  <a:ext uri="{FF2B5EF4-FFF2-40B4-BE49-F238E27FC236}">
                    <a16:creationId xmlns:a16="http://schemas.microsoft.com/office/drawing/2014/main" id="{7850DCC7-330D-4C37-9B54-9D471BF6B22C}"/>
                  </a:ext>
                </a:extLst>
              </p:cNvPr>
              <p:cNvSpPr>
                <a:spLocks noRot="1" noChangeAspect="1" noMove="1" noResize="1" noEditPoints="1" noAdjustHandles="1" noChangeArrowheads="1" noChangeShapeType="1" noTextEdit="1"/>
              </p:cNvSpPr>
              <p:nvPr/>
            </p:nvSpPr>
            <p:spPr>
              <a:xfrm>
                <a:off x="1735893" y="1490005"/>
                <a:ext cx="3723905" cy="504112"/>
              </a:xfrm>
              <a:prstGeom prst="rect">
                <a:avLst/>
              </a:prstGeom>
              <a:blipFill>
                <a:blip r:embed="rId2"/>
                <a:stretch>
                  <a:fillRect l="-1800" r="-818" b="-7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E226ABB-90B8-4801-8318-E3E273571D5E}"/>
                  </a:ext>
                </a:extLst>
              </p:cNvPr>
              <p:cNvSpPr/>
              <p:nvPr/>
            </p:nvSpPr>
            <p:spPr>
              <a:xfrm>
                <a:off x="1311845" y="2302319"/>
                <a:ext cx="5298680" cy="6756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12</m:t>
                          </m:r>
                        </m:num>
                        <m:den>
                          <m:r>
                            <a:rPr lang="en-US" sz="2000">
                              <a:latin typeface="Cambria Math" panose="02040503050406030204" pitchFamily="18" charset="0"/>
                            </a:rPr>
                            <m:t>11.5+0.5</m:t>
                          </m:r>
                        </m:den>
                      </m:f>
                      <m:r>
                        <a:rPr lang="en-US" sz="2000">
                          <a:latin typeface="Cambria Math" panose="02040503050406030204" pitchFamily="18" charset="0"/>
                        </a:rPr>
                        <m:t>=1 </m:t>
                      </m:r>
                      <m:r>
                        <m:rPr>
                          <m:nor/>
                        </m:rPr>
                        <a:rPr lang="en-US" sz="2000" i="1">
                          <a:latin typeface="Cambria Math" panose="02040503050406030204" pitchFamily="18" charset="0"/>
                        </a:rPr>
                        <m:t>A</m:t>
                      </m:r>
                      <m:r>
                        <a:rPr lang="en-US" sz="2000">
                          <a:latin typeface="Cambria Math" panose="02040503050406030204" pitchFamily="18" charset="0"/>
                        </a:rPr>
                        <m:t> </m:t>
                      </m:r>
                    </m:oMath>
                  </m:oMathPara>
                </a14:m>
                <a:endParaRPr lang="en-US" sz="2000" dirty="0"/>
              </a:p>
            </p:txBody>
          </p:sp>
        </mc:Choice>
        <mc:Fallback xmlns="">
          <p:sp>
            <p:nvSpPr>
              <p:cNvPr id="17" name="Rectangle 16">
                <a:extLst>
                  <a:ext uri="{FF2B5EF4-FFF2-40B4-BE49-F238E27FC236}">
                    <a16:creationId xmlns:a16="http://schemas.microsoft.com/office/drawing/2014/main" id="{5E226ABB-90B8-4801-8318-E3E273571D5E}"/>
                  </a:ext>
                </a:extLst>
              </p:cNvPr>
              <p:cNvSpPr>
                <a:spLocks noRot="1" noChangeAspect="1" noMove="1" noResize="1" noEditPoints="1" noAdjustHandles="1" noChangeArrowheads="1" noChangeShapeType="1" noTextEdit="1"/>
              </p:cNvSpPr>
              <p:nvPr/>
            </p:nvSpPr>
            <p:spPr>
              <a:xfrm>
                <a:off x="1311845" y="2302319"/>
                <a:ext cx="5298680" cy="6756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E2230DE-6938-4508-8E76-3DA04F9D6D4E}"/>
                  </a:ext>
                </a:extLst>
              </p:cNvPr>
              <p:cNvSpPr/>
              <p:nvPr/>
            </p:nvSpPr>
            <p:spPr>
              <a:xfrm>
                <a:off x="2297056" y="3244334"/>
                <a:ext cx="313432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𝑉</m:t>
                      </m:r>
                      <m:r>
                        <a:rPr lang="en-US" sz="2000">
                          <a:solidFill>
                            <a:prstClr val="black"/>
                          </a:solidFill>
                          <a:latin typeface="Cambria Math" panose="02040503050406030204" pitchFamily="18" charset="0"/>
                        </a:rPr>
                        <m:t>=12−1×0.5=11.5 </m:t>
                      </m:r>
                      <m:r>
                        <m:rPr>
                          <m:nor/>
                        </m:rPr>
                        <a:rPr lang="en-US" sz="2000" i="1">
                          <a:solidFill>
                            <a:prstClr val="black"/>
                          </a:solidFill>
                          <a:latin typeface="Cambria Math" panose="02040503050406030204" pitchFamily="18" charset="0"/>
                        </a:rPr>
                        <m:t>V</m:t>
                      </m:r>
                    </m:oMath>
                  </m:oMathPara>
                </a14:m>
                <a:endParaRPr lang="en-US" sz="2000" dirty="0"/>
              </a:p>
            </p:txBody>
          </p:sp>
        </mc:Choice>
        <mc:Fallback xmlns="">
          <p:sp>
            <p:nvSpPr>
              <p:cNvPr id="18" name="Rectangle 17">
                <a:extLst>
                  <a:ext uri="{FF2B5EF4-FFF2-40B4-BE49-F238E27FC236}">
                    <a16:creationId xmlns:a16="http://schemas.microsoft.com/office/drawing/2014/main" id="{DE2230DE-6938-4508-8E76-3DA04F9D6D4E}"/>
                  </a:ext>
                </a:extLst>
              </p:cNvPr>
              <p:cNvSpPr>
                <a:spLocks noRot="1" noChangeAspect="1" noMove="1" noResize="1" noEditPoints="1" noAdjustHandles="1" noChangeArrowheads="1" noChangeShapeType="1" noTextEdit="1"/>
              </p:cNvSpPr>
              <p:nvPr/>
            </p:nvSpPr>
            <p:spPr>
              <a:xfrm>
                <a:off x="2297056" y="3244334"/>
                <a:ext cx="3134320" cy="400110"/>
              </a:xfrm>
              <a:prstGeom prst="rect">
                <a:avLst/>
              </a:prstGeom>
              <a:blipFill>
                <a:blip r:embed="rId4"/>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424F8936-70F3-4D91-82CA-7D30DC7A04F6}"/>
              </a:ext>
            </a:extLst>
          </p:cNvPr>
          <p:cNvSpPr>
            <a:spLocks noChangeArrowheads="1"/>
          </p:cNvSpPr>
          <p:nvPr/>
        </p:nvSpPr>
        <p:spPr bwMode="auto">
          <a:xfrm>
            <a:off x="-14648" y="4092366"/>
            <a:ext cx="5375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(c) </a:t>
            </a:r>
            <a:r>
              <a:rPr lang="en-US" sz="2400" dirty="0">
                <a:solidFill>
                  <a:prstClr val="black"/>
                </a:solidFill>
                <a:ea typeface="Aptos"/>
                <a:cs typeface="Times New Roman" panose="02020603050405020304" pitchFamily="18" charset="0"/>
              </a:rPr>
              <a:t>factors that influence terminal voltage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Times New Roman" panose="02020603050405020304" pitchFamily="18" charset="0"/>
            </a:endParaRPr>
          </a:p>
        </p:txBody>
      </p:sp>
      <p:sp>
        <p:nvSpPr>
          <p:cNvPr id="20" name="Rectangle 19">
            <a:extLst>
              <a:ext uri="{FF2B5EF4-FFF2-40B4-BE49-F238E27FC236}">
                <a16:creationId xmlns:a16="http://schemas.microsoft.com/office/drawing/2014/main" id="{6556C502-CC62-4FD6-9C7C-6F5EE8345983}"/>
              </a:ext>
            </a:extLst>
          </p:cNvPr>
          <p:cNvSpPr/>
          <p:nvPr/>
        </p:nvSpPr>
        <p:spPr>
          <a:xfrm>
            <a:off x="294678" y="4744832"/>
            <a:ext cx="8429871" cy="1200329"/>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Terminal voltage can be influenced by the battery's internal resistance, the load resistance, and the current flowing through the circuit.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67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p:sp>
        <p:nvSpPr>
          <p:cNvPr id="4" name="Rectangle 3">
            <a:extLst>
              <a:ext uri="{FF2B5EF4-FFF2-40B4-BE49-F238E27FC236}">
                <a16:creationId xmlns:a16="http://schemas.microsoft.com/office/drawing/2014/main" id="{487F2406-70BD-4EE7-A55C-BB33CFB09CE2}"/>
              </a:ext>
            </a:extLst>
          </p:cNvPr>
          <p:cNvSpPr/>
          <p:nvPr/>
        </p:nvSpPr>
        <p:spPr>
          <a:xfrm>
            <a:off x="0" y="847374"/>
            <a:ext cx="8686799" cy="2831544"/>
          </a:xfrm>
          <a:prstGeom prst="rect">
            <a:avLst/>
          </a:prstGeom>
        </p:spPr>
        <p:txBody>
          <a:bodyPr wrap="square">
            <a:spAutoFit/>
          </a:bodyPr>
          <a:lstStyle/>
          <a:p>
            <a:pPr marR="0" lvl="0" algn="just">
              <a:spcBef>
                <a:spcPts val="180"/>
              </a:spcBef>
              <a:spcAft>
                <a:spcPts val="18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car battery with a 12 V emf and an internal resistance of 0.050Ω is being charged with a current of 60 A. Note that in this process the battery is being charged.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the potential difference across its terminals?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At what rate is thermal energy being dissipated in the battery?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At what rate is electric energy being converted to chemical energy? </a:t>
            </a:r>
          </a:p>
        </p:txBody>
      </p:sp>
    </p:spTree>
    <p:extLst>
      <p:ext uri="{BB962C8B-B14F-4D97-AF65-F5344CB8AC3E}">
        <p14:creationId xmlns:p14="http://schemas.microsoft.com/office/powerpoint/2010/main" val="9380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2736502"/>
            <a:ext cx="8045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dirty="0">
                <a:ea typeface="Aptos"/>
                <a:cs typeface="Times New Roman" panose="02020603050405020304" pitchFamily="18" charset="0"/>
              </a:rPr>
              <a:t>Potential Difference Across the Terminals During Charging</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43F4965-30ED-45E6-AFCC-2C0486FD8368}"/>
                  </a:ext>
                </a:extLst>
              </p:cNvPr>
              <p:cNvSpPr/>
              <p:nvPr/>
            </p:nvSpPr>
            <p:spPr>
              <a:xfrm>
                <a:off x="62918" y="798464"/>
                <a:ext cx="7134836" cy="1723549"/>
              </a:xfrm>
              <a:prstGeom prst="rect">
                <a:avLst/>
              </a:prstGeom>
            </p:spPr>
            <p:txBody>
              <a:bodyPr wrap="square">
                <a:spAutoFit/>
              </a:bodyPr>
              <a:lstStyle/>
              <a:p>
                <a:pPr marR="0" lvl="0">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Given</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emf of the battery, </a:t>
                </a:r>
                <a14:m>
                  <m:oMath xmlns:m="http://schemas.openxmlformats.org/officeDocument/2006/math">
                    <m:r>
                      <a:rPr lang="en-US" sz="2400" i="1">
                        <a:latin typeface="Cambria Math" panose="02040503050406030204" pitchFamily="18" charset="0"/>
                        <a:ea typeface="Aptos"/>
                        <a:cs typeface="Symbol" panose="05050102010706020507" pitchFamily="18" charset="2"/>
                      </a:rPr>
                      <m:t>ℰ</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12 </m:t>
                    </m:r>
                  </m:oMath>
                </a14:m>
                <a:r>
                  <a:rPr lang="en-US" sz="2400" dirty="0">
                    <a:latin typeface="Times New Roman" panose="02020603050405020304" pitchFamily="18" charset="0"/>
                    <a:ea typeface="Aptos"/>
                    <a:cs typeface="Times New Roman" panose="02020603050405020304" pitchFamily="18" charset="0"/>
                  </a:rPr>
                  <a:t>V</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Internal resistance of the battery,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0.050 </m:t>
                    </m:r>
                    <m:r>
                      <a:rPr lang="en-US" sz="2400" i="1">
                        <a:latin typeface="Cambria Math" panose="02040503050406030204" pitchFamily="18" charset="0"/>
                        <a:ea typeface="Aptos"/>
                        <a:cs typeface="Symbol" panose="05050102010706020507" pitchFamily="18" charset="2"/>
                      </a:rPr>
                      <m:t>𝛺</m:t>
                    </m:r>
                  </m:oMath>
                </a14:m>
                <a:endParaRPr lang="en-US" sz="2400" dirty="0">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Current being charged, </a:t>
                </a:r>
                <a14:m>
                  <m:oMath xmlns:m="http://schemas.openxmlformats.org/officeDocument/2006/math">
                    <m:r>
                      <a:rPr lang="en-US" sz="2400" i="1">
                        <a:latin typeface="Cambria Math" panose="02040503050406030204" pitchFamily="18" charset="0"/>
                        <a:ea typeface="Aptos"/>
                        <a:cs typeface="Symbol" panose="05050102010706020507" pitchFamily="18" charset="2"/>
                      </a:rPr>
                      <m:t>𝐼</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60 </m:t>
                    </m:r>
                  </m:oMath>
                </a14:m>
                <a:r>
                  <a:rPr lang="en-US" sz="2400" dirty="0">
                    <a:latin typeface="Times New Roman" panose="02020603050405020304" pitchFamily="18" charset="0"/>
                    <a:ea typeface="Aptos"/>
                    <a:cs typeface="Times New Roman" panose="02020603050405020304" pitchFamily="18" charset="0"/>
                  </a:rPr>
                  <a:t>A</a:t>
                </a:r>
              </a:p>
            </p:txBody>
          </p:sp>
        </mc:Choice>
        <mc:Fallback xmlns="">
          <p:sp>
            <p:nvSpPr>
              <p:cNvPr id="2" name="Rectangle 1">
                <a:extLst>
                  <a:ext uri="{FF2B5EF4-FFF2-40B4-BE49-F238E27FC236}">
                    <a16:creationId xmlns:a16="http://schemas.microsoft.com/office/drawing/2014/main" id="{143F4965-30ED-45E6-AFCC-2C0486FD8368}"/>
                  </a:ext>
                </a:extLst>
              </p:cNvPr>
              <p:cNvSpPr>
                <a:spLocks noRot="1" noChangeAspect="1" noMove="1" noResize="1" noEditPoints="1" noAdjustHandles="1" noChangeArrowheads="1" noChangeShapeType="1" noTextEdit="1"/>
              </p:cNvSpPr>
              <p:nvPr/>
            </p:nvSpPr>
            <p:spPr>
              <a:xfrm>
                <a:off x="62918" y="798464"/>
                <a:ext cx="7134836" cy="1723549"/>
              </a:xfrm>
              <a:prstGeom prst="rect">
                <a:avLst/>
              </a:prstGeom>
              <a:blipFill>
                <a:blip r:embed="rId2"/>
                <a:stretch>
                  <a:fillRect l="-1243" t="-2190" b="-8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BCCF4D7-0C79-42E4-8019-691A1AD716F8}"/>
                  </a:ext>
                </a:extLst>
              </p:cNvPr>
              <p:cNvSpPr/>
              <p:nvPr/>
            </p:nvSpPr>
            <p:spPr>
              <a:xfrm>
                <a:off x="350240" y="3207127"/>
                <a:ext cx="8443519"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When the battery is being charged, the potential difference across its terminals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is given by:</a:t>
                </a:r>
              </a:p>
            </p:txBody>
          </p:sp>
        </mc:Choice>
        <mc:Fallback xmlns="">
          <p:sp>
            <p:nvSpPr>
              <p:cNvPr id="6" name="Rectangle 5">
                <a:extLst>
                  <a:ext uri="{FF2B5EF4-FFF2-40B4-BE49-F238E27FC236}">
                    <a16:creationId xmlns:a16="http://schemas.microsoft.com/office/drawing/2014/main" id="{4BCCF4D7-0C79-42E4-8019-691A1AD716F8}"/>
                  </a:ext>
                </a:extLst>
              </p:cNvPr>
              <p:cNvSpPr>
                <a:spLocks noRot="1" noChangeAspect="1" noMove="1" noResize="1" noEditPoints="1" noAdjustHandles="1" noChangeArrowheads="1" noChangeShapeType="1" noTextEdit="1"/>
              </p:cNvSpPr>
              <p:nvPr/>
            </p:nvSpPr>
            <p:spPr>
              <a:xfrm>
                <a:off x="350240" y="3207127"/>
                <a:ext cx="8443519" cy="830997"/>
              </a:xfrm>
              <a:prstGeom prst="rect">
                <a:avLst/>
              </a:prstGeom>
              <a:blipFill>
                <a:blip r:embed="rId3"/>
                <a:stretch>
                  <a:fillRect l="-1082" t="-5882" r="-10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179161F-DCA9-4739-89E4-6C92ACB072C0}"/>
                  </a:ext>
                </a:extLst>
              </p:cNvPr>
              <p:cNvSpPr/>
              <p:nvPr/>
            </p:nvSpPr>
            <p:spPr>
              <a:xfrm>
                <a:off x="3915923" y="4038124"/>
                <a:ext cx="143795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m:t>
                      </m:r>
                      <m:r>
                        <a:rPr lang="en-US" sz="2000">
                          <a:latin typeface="Cambria Math" panose="02040503050406030204" pitchFamily="18" charset="0"/>
                        </a:rPr>
                        <m:t>ℰ</m:t>
                      </m:r>
                      <m:r>
                        <a:rPr lang="en-US" sz="2000">
                          <a:latin typeface="Cambria Math" panose="02040503050406030204" pitchFamily="18" charset="0"/>
                        </a:rPr>
                        <m:t>+</m:t>
                      </m:r>
                      <m:r>
                        <a:rPr lang="en-US" sz="2000" i="1">
                          <a:latin typeface="Cambria Math" panose="02040503050406030204" pitchFamily="18" charset="0"/>
                        </a:rPr>
                        <m:t>𝐼𝑟</m:t>
                      </m:r>
                    </m:oMath>
                  </m:oMathPara>
                </a14:m>
                <a:endParaRPr lang="en-US" sz="2000" dirty="0"/>
              </a:p>
            </p:txBody>
          </p:sp>
        </mc:Choice>
        <mc:Fallback xmlns="">
          <p:sp>
            <p:nvSpPr>
              <p:cNvPr id="7" name="Rectangle 6">
                <a:extLst>
                  <a:ext uri="{FF2B5EF4-FFF2-40B4-BE49-F238E27FC236}">
                    <a16:creationId xmlns:a16="http://schemas.microsoft.com/office/drawing/2014/main" id="{8179161F-DCA9-4739-89E4-6C92ACB072C0}"/>
                  </a:ext>
                </a:extLst>
              </p:cNvPr>
              <p:cNvSpPr>
                <a:spLocks noRot="1" noChangeAspect="1" noMove="1" noResize="1" noEditPoints="1" noAdjustHandles="1" noChangeArrowheads="1" noChangeShapeType="1" noTextEdit="1"/>
              </p:cNvSpPr>
              <p:nvPr/>
            </p:nvSpPr>
            <p:spPr>
              <a:xfrm>
                <a:off x="3915923" y="4038124"/>
                <a:ext cx="1437958" cy="400110"/>
              </a:xfrm>
              <a:prstGeom prst="rect">
                <a:avLst/>
              </a:prstGeom>
              <a:blipFill>
                <a:blip r:embed="rId4"/>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A17DDA21-49E2-4B22-8380-9CC822929EDC}"/>
              </a:ext>
            </a:extLst>
          </p:cNvPr>
          <p:cNvSpPr/>
          <p:nvPr/>
        </p:nvSpPr>
        <p:spPr>
          <a:xfrm>
            <a:off x="350240" y="4305208"/>
            <a:ext cx="3829895"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Substituting the given values: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D338A46-951B-43F0-BC2E-4C1AE07E7B2E}"/>
                  </a:ext>
                </a:extLst>
              </p:cNvPr>
              <p:cNvSpPr/>
              <p:nvPr/>
            </p:nvSpPr>
            <p:spPr>
              <a:xfrm>
                <a:off x="2972289" y="4822000"/>
                <a:ext cx="338791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=12 </m:t>
                      </m:r>
                      <m:r>
                        <m:rPr>
                          <m:nor/>
                        </m:rPr>
                        <a:rPr lang="en-US" sz="2000" i="1">
                          <a:latin typeface="Cambria Math" panose="02040503050406030204" pitchFamily="18" charset="0"/>
                        </a:rPr>
                        <m:t>V</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60 </m:t>
                          </m:r>
                          <m:r>
                            <m:rPr>
                              <m:nor/>
                            </m:rPr>
                            <a:rPr lang="en-US" sz="2000" i="1">
                              <a:latin typeface="Cambria Math" panose="02040503050406030204" pitchFamily="18" charset="0"/>
                            </a:rPr>
                            <m:t>A</m:t>
                          </m:r>
                          <m:r>
                            <a:rPr lang="en-US" sz="2000">
                              <a:latin typeface="Cambria Math" panose="02040503050406030204" pitchFamily="18" charset="0"/>
                            </a:rPr>
                            <m:t>×0.050 </m:t>
                          </m:r>
                          <m:r>
                            <a:rPr lang="en-US" sz="2000" i="1">
                              <a:latin typeface="Cambria Math" panose="02040503050406030204" pitchFamily="18" charset="0"/>
                            </a:rPr>
                            <m:t>𝛺</m:t>
                          </m:r>
                        </m:e>
                      </m:d>
                    </m:oMath>
                  </m:oMathPara>
                </a14:m>
                <a:endParaRPr lang="en-US" sz="2000" dirty="0"/>
              </a:p>
            </p:txBody>
          </p:sp>
        </mc:Choice>
        <mc:Fallback xmlns="">
          <p:sp>
            <p:nvSpPr>
              <p:cNvPr id="10" name="Rectangle 9">
                <a:extLst>
                  <a:ext uri="{FF2B5EF4-FFF2-40B4-BE49-F238E27FC236}">
                    <a16:creationId xmlns:a16="http://schemas.microsoft.com/office/drawing/2014/main" id="{6D338A46-951B-43F0-BC2E-4C1AE07E7B2E}"/>
                  </a:ext>
                </a:extLst>
              </p:cNvPr>
              <p:cNvSpPr>
                <a:spLocks noRot="1" noChangeAspect="1" noMove="1" noResize="1" noEditPoints="1" noAdjustHandles="1" noChangeArrowheads="1" noChangeShapeType="1" noTextEdit="1"/>
              </p:cNvSpPr>
              <p:nvPr/>
            </p:nvSpPr>
            <p:spPr>
              <a:xfrm>
                <a:off x="2972289" y="4822000"/>
                <a:ext cx="3387915"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4D9C2C6-69D5-4E3D-AC72-584673CBAC01}"/>
                  </a:ext>
                </a:extLst>
              </p:cNvPr>
              <p:cNvSpPr/>
              <p:nvPr/>
            </p:nvSpPr>
            <p:spPr>
              <a:xfrm>
                <a:off x="3518058" y="5421210"/>
                <a:ext cx="18823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=12 </m:t>
                      </m:r>
                      <m:r>
                        <m:rPr>
                          <m:nor/>
                        </m:rPr>
                        <a:rPr lang="en-US" sz="2000" i="1">
                          <a:latin typeface="Cambria Math" panose="02040503050406030204" pitchFamily="18" charset="0"/>
                        </a:rPr>
                        <m:t>V</m:t>
                      </m:r>
                      <m:r>
                        <a:rPr lang="en-US" sz="2000">
                          <a:latin typeface="Cambria Math" panose="02040503050406030204" pitchFamily="18" charset="0"/>
                        </a:rPr>
                        <m:t>+3 </m:t>
                      </m:r>
                      <m:r>
                        <m:rPr>
                          <m:nor/>
                        </m:rPr>
                        <a:rPr lang="en-US" sz="2000" i="1">
                          <a:latin typeface="Cambria Math" panose="02040503050406030204" pitchFamily="18" charset="0"/>
                        </a:rPr>
                        <m:t>V</m:t>
                      </m:r>
                    </m:oMath>
                  </m:oMathPara>
                </a14:m>
                <a:endParaRPr lang="en-US" sz="2000" dirty="0"/>
              </a:p>
            </p:txBody>
          </p:sp>
        </mc:Choice>
        <mc:Fallback xmlns="">
          <p:sp>
            <p:nvSpPr>
              <p:cNvPr id="11" name="Rectangle 10">
                <a:extLst>
                  <a:ext uri="{FF2B5EF4-FFF2-40B4-BE49-F238E27FC236}">
                    <a16:creationId xmlns:a16="http://schemas.microsoft.com/office/drawing/2014/main" id="{A4D9C2C6-69D5-4E3D-AC72-584673CBAC01}"/>
                  </a:ext>
                </a:extLst>
              </p:cNvPr>
              <p:cNvSpPr>
                <a:spLocks noRot="1" noChangeAspect="1" noMove="1" noResize="1" noEditPoints="1" noAdjustHandles="1" noChangeArrowheads="1" noChangeShapeType="1" noTextEdit="1"/>
              </p:cNvSpPr>
              <p:nvPr/>
            </p:nvSpPr>
            <p:spPr>
              <a:xfrm>
                <a:off x="3518058" y="5421210"/>
                <a:ext cx="1882375"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98C9421-9BC8-4F7E-8428-5E39E66D72D6}"/>
                  </a:ext>
                </a:extLst>
              </p:cNvPr>
              <p:cNvSpPr/>
              <p:nvPr/>
            </p:nvSpPr>
            <p:spPr>
              <a:xfrm>
                <a:off x="3809002" y="6153445"/>
                <a:ext cx="12345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=15 </m:t>
                      </m:r>
                      <m:r>
                        <m:rPr>
                          <m:nor/>
                        </m:rPr>
                        <a:rPr lang="en-US" sz="2000" i="1">
                          <a:latin typeface="Cambria Math" panose="02040503050406030204" pitchFamily="18" charset="0"/>
                        </a:rPr>
                        <m:t>V</m:t>
                      </m:r>
                    </m:oMath>
                  </m:oMathPara>
                </a14:m>
                <a:endParaRPr lang="en-US" sz="2000" dirty="0"/>
              </a:p>
            </p:txBody>
          </p:sp>
        </mc:Choice>
        <mc:Fallback xmlns="">
          <p:sp>
            <p:nvSpPr>
              <p:cNvPr id="15" name="Rectangle 14">
                <a:extLst>
                  <a:ext uri="{FF2B5EF4-FFF2-40B4-BE49-F238E27FC236}">
                    <a16:creationId xmlns:a16="http://schemas.microsoft.com/office/drawing/2014/main" id="{F98C9421-9BC8-4F7E-8428-5E39E66D72D6}"/>
                  </a:ext>
                </a:extLst>
              </p:cNvPr>
              <p:cNvSpPr>
                <a:spLocks noRot="1" noChangeAspect="1" noMove="1" noResize="1" noEditPoints="1" noAdjustHandles="1" noChangeArrowheads="1" noChangeShapeType="1" noTextEdit="1"/>
              </p:cNvSpPr>
              <p:nvPr/>
            </p:nvSpPr>
            <p:spPr>
              <a:xfrm>
                <a:off x="3809002" y="6153445"/>
                <a:ext cx="1234569" cy="40011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84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P spid="9" grpId="0"/>
      <p:bldP spid="10" grpId="0"/>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70903"/>
            <a:ext cx="8045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dirty="0">
                <a:ea typeface="Aptos"/>
                <a:cs typeface="Times New Roman" panose="02020603050405020304" pitchFamily="18" charset="0"/>
              </a:rPr>
              <a:t>Rate of Thermal Energy Dissipation in the Battery</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4" name="Rectangle 3">
            <a:extLst>
              <a:ext uri="{FF2B5EF4-FFF2-40B4-BE49-F238E27FC236}">
                <a16:creationId xmlns:a16="http://schemas.microsoft.com/office/drawing/2014/main" id="{0DEE39FA-CF9A-4876-A694-F3FF8E117B7F}"/>
              </a:ext>
            </a:extLst>
          </p:cNvPr>
          <p:cNvSpPr/>
          <p:nvPr/>
        </p:nvSpPr>
        <p:spPr>
          <a:xfrm>
            <a:off x="381698" y="1369368"/>
            <a:ext cx="8628077"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rate of thermal energy dissipation in the battery, which is also the power lost due to the internal resistance, is given by:</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9DFCBDC-1AEA-4734-A342-5E5EE1D6C21F}"/>
                  </a:ext>
                </a:extLst>
              </p:cNvPr>
              <p:cNvSpPr/>
              <p:nvPr/>
            </p:nvSpPr>
            <p:spPr>
              <a:xfrm>
                <a:off x="3239821" y="2313940"/>
                <a:ext cx="1970026" cy="428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thermal</m:t>
                          </m:r>
                        </m:sub>
                      </m:sSub>
                      <m:r>
                        <a:rPr lang="en-US" sz="2000" i="0">
                          <a:latin typeface="Cambria Math" panose="02040503050406030204" pitchFamily="18" charset="0"/>
                        </a:rPr>
                        <m:t>=</m:t>
                      </m:r>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I</m:t>
                          </m:r>
                        </m:e>
                        <m:sup>
                          <m:r>
                            <a:rPr lang="en-US" sz="2000" i="0">
                              <a:latin typeface="Cambria Math" panose="02040503050406030204" pitchFamily="18" charset="0"/>
                            </a:rPr>
                            <m:t>2</m:t>
                          </m:r>
                        </m:sup>
                      </m:sSup>
                      <m:r>
                        <m:rPr>
                          <m:sty m:val="p"/>
                        </m:rPr>
                        <a:rPr lang="en-US" sz="2000" i="0">
                          <a:latin typeface="Cambria Math" panose="02040503050406030204" pitchFamily="18" charset="0"/>
                        </a:rPr>
                        <m:t>r</m:t>
                      </m:r>
                    </m:oMath>
                  </m:oMathPara>
                </a14:m>
                <a:endParaRPr lang="en-US" sz="2000" dirty="0"/>
              </a:p>
            </p:txBody>
          </p:sp>
        </mc:Choice>
        <mc:Fallback xmlns="">
          <p:sp>
            <p:nvSpPr>
              <p:cNvPr id="5" name="Rectangle 4">
                <a:extLst>
                  <a:ext uri="{FF2B5EF4-FFF2-40B4-BE49-F238E27FC236}">
                    <a16:creationId xmlns:a16="http://schemas.microsoft.com/office/drawing/2014/main" id="{A9DFCBDC-1AEA-4734-A342-5E5EE1D6C21F}"/>
                  </a:ext>
                </a:extLst>
              </p:cNvPr>
              <p:cNvSpPr>
                <a:spLocks noRot="1" noChangeAspect="1" noMove="1" noResize="1" noEditPoints="1" noAdjustHandles="1" noChangeArrowheads="1" noChangeShapeType="1" noTextEdit="1"/>
              </p:cNvSpPr>
              <p:nvPr/>
            </p:nvSpPr>
            <p:spPr>
              <a:xfrm>
                <a:off x="3239821" y="2313940"/>
                <a:ext cx="1970026" cy="428322"/>
              </a:xfrm>
              <a:prstGeom prst="rect">
                <a:avLst/>
              </a:prstGeom>
              <a:blipFill>
                <a:blip r:embed="rId2"/>
                <a:stretch>
                  <a:fillRect b="-8571"/>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C168074-7AB1-4194-8AA3-8A7C97CA489D}"/>
              </a:ext>
            </a:extLst>
          </p:cNvPr>
          <p:cNvSpPr/>
          <p:nvPr/>
        </p:nvSpPr>
        <p:spPr>
          <a:xfrm>
            <a:off x="394939" y="2782669"/>
            <a:ext cx="3829895"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Substituting the given values:</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E3D336D-91A8-481B-ABAE-ED1314E78FE2}"/>
                  </a:ext>
                </a:extLst>
              </p:cNvPr>
              <p:cNvSpPr/>
              <p:nvPr/>
            </p:nvSpPr>
            <p:spPr>
              <a:xfrm>
                <a:off x="2885160" y="3469277"/>
                <a:ext cx="3583610" cy="428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thermal</m:t>
                          </m:r>
                        </m:sub>
                      </m:sSub>
                      <m:r>
                        <a:rPr lang="en-US" sz="2000" i="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0">
                                  <a:latin typeface="Cambria Math" panose="02040503050406030204" pitchFamily="18" charset="0"/>
                                </a:rPr>
                                <m:t>60 </m:t>
                              </m:r>
                              <m:r>
                                <m:rPr>
                                  <m:nor/>
                                </m:rPr>
                                <a:rPr lang="en-US" sz="2000">
                                  <a:latin typeface="Cambria Math" panose="02040503050406030204" pitchFamily="18" charset="0"/>
                                </a:rPr>
                                <m:t>A</m:t>
                              </m:r>
                            </m:e>
                          </m:d>
                        </m:e>
                        <m:sup>
                          <m:r>
                            <a:rPr lang="en-US" sz="2000" i="0">
                              <a:latin typeface="Cambria Math" panose="02040503050406030204" pitchFamily="18" charset="0"/>
                            </a:rPr>
                            <m:t>2</m:t>
                          </m:r>
                        </m:sup>
                      </m:sSup>
                      <m:r>
                        <a:rPr lang="en-US" sz="2000" i="0">
                          <a:latin typeface="Cambria Math" panose="02040503050406030204" pitchFamily="18" charset="0"/>
                        </a:rPr>
                        <m:t>×0.050 </m:t>
                      </m:r>
                      <m:r>
                        <m:rPr>
                          <m:sty m:val="p"/>
                        </m:rPr>
                        <a:rPr lang="en-US" sz="2000" i="0">
                          <a:latin typeface="Cambria Math" panose="02040503050406030204" pitchFamily="18" charset="0"/>
                        </a:rPr>
                        <m:t>Ω</m:t>
                      </m:r>
                    </m:oMath>
                  </m:oMathPara>
                </a14:m>
                <a:endParaRPr lang="en-US" sz="2000" dirty="0"/>
              </a:p>
            </p:txBody>
          </p:sp>
        </mc:Choice>
        <mc:Fallback xmlns="">
          <p:sp>
            <p:nvSpPr>
              <p:cNvPr id="13" name="Rectangle 12">
                <a:extLst>
                  <a:ext uri="{FF2B5EF4-FFF2-40B4-BE49-F238E27FC236}">
                    <a16:creationId xmlns:a16="http://schemas.microsoft.com/office/drawing/2014/main" id="{8E3D336D-91A8-481B-ABAE-ED1314E78FE2}"/>
                  </a:ext>
                </a:extLst>
              </p:cNvPr>
              <p:cNvSpPr>
                <a:spLocks noRot="1" noChangeAspect="1" noMove="1" noResize="1" noEditPoints="1" noAdjustHandles="1" noChangeArrowheads="1" noChangeShapeType="1" noTextEdit="1"/>
              </p:cNvSpPr>
              <p:nvPr/>
            </p:nvSpPr>
            <p:spPr>
              <a:xfrm>
                <a:off x="2885160" y="3469277"/>
                <a:ext cx="3583610" cy="42832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016BFC4-5564-4823-8EFD-3A591ABB57C8}"/>
                  </a:ext>
                </a:extLst>
              </p:cNvPr>
              <p:cNvSpPr/>
              <p:nvPr/>
            </p:nvSpPr>
            <p:spPr>
              <a:xfrm>
                <a:off x="2856947" y="4168647"/>
                <a:ext cx="3627019" cy="428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thermal</m:t>
                          </m:r>
                        </m:sub>
                      </m:sSub>
                      <m:r>
                        <a:rPr lang="en-US" sz="2000" i="0">
                          <a:latin typeface="Cambria Math" panose="02040503050406030204" pitchFamily="18" charset="0"/>
                        </a:rPr>
                        <m:t>=3600 </m:t>
                      </m:r>
                      <m:sSup>
                        <m:sSupPr>
                          <m:ctrlPr>
                            <a:rPr lang="en-US" sz="2000" i="1">
                              <a:latin typeface="Cambria Math" panose="02040503050406030204" pitchFamily="18" charset="0"/>
                            </a:rPr>
                          </m:ctrlPr>
                        </m:sSupPr>
                        <m:e>
                          <m:r>
                            <m:rPr>
                              <m:nor/>
                            </m:rPr>
                            <a:rPr lang="en-US" sz="2000">
                              <a:latin typeface="Cambria Math" panose="02040503050406030204" pitchFamily="18" charset="0"/>
                            </a:rPr>
                            <m:t>A</m:t>
                          </m:r>
                        </m:e>
                        <m:sup>
                          <m:r>
                            <a:rPr lang="en-US" sz="2000" i="0">
                              <a:latin typeface="Cambria Math" panose="02040503050406030204" pitchFamily="18" charset="0"/>
                            </a:rPr>
                            <m:t>2</m:t>
                          </m:r>
                        </m:sup>
                      </m:sSup>
                      <m:r>
                        <a:rPr lang="en-US" sz="2000" i="0">
                          <a:latin typeface="Cambria Math" panose="02040503050406030204" pitchFamily="18" charset="0"/>
                        </a:rPr>
                        <m:t>×0.050 </m:t>
                      </m:r>
                      <m:r>
                        <m:rPr>
                          <m:sty m:val="p"/>
                        </m:rPr>
                        <a:rPr lang="en-US" sz="2000" i="0">
                          <a:latin typeface="Cambria Math" panose="02040503050406030204" pitchFamily="18" charset="0"/>
                        </a:rPr>
                        <m:t>Ω</m:t>
                      </m:r>
                    </m:oMath>
                  </m:oMathPara>
                </a14:m>
                <a:endParaRPr lang="en-US" dirty="0"/>
              </a:p>
            </p:txBody>
          </p:sp>
        </mc:Choice>
        <mc:Fallback xmlns="">
          <p:sp>
            <p:nvSpPr>
              <p:cNvPr id="14" name="Rectangle 13">
                <a:extLst>
                  <a:ext uri="{FF2B5EF4-FFF2-40B4-BE49-F238E27FC236}">
                    <a16:creationId xmlns:a16="http://schemas.microsoft.com/office/drawing/2014/main" id="{5016BFC4-5564-4823-8EFD-3A591ABB57C8}"/>
                  </a:ext>
                </a:extLst>
              </p:cNvPr>
              <p:cNvSpPr>
                <a:spLocks noRot="1" noChangeAspect="1" noMove="1" noResize="1" noEditPoints="1" noAdjustHandles="1" noChangeArrowheads="1" noChangeShapeType="1" noTextEdit="1"/>
              </p:cNvSpPr>
              <p:nvPr/>
            </p:nvSpPr>
            <p:spPr>
              <a:xfrm>
                <a:off x="2856947" y="4168647"/>
                <a:ext cx="3627019" cy="428322"/>
              </a:xfrm>
              <a:prstGeom prst="rect">
                <a:avLst/>
              </a:prstGeom>
              <a:blipFill>
                <a:blip r:embed="rId4"/>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538FCD6-A57B-4D04-9A86-4EDF948F78A0}"/>
                  </a:ext>
                </a:extLst>
              </p:cNvPr>
              <p:cNvSpPr/>
              <p:nvPr/>
            </p:nvSpPr>
            <p:spPr>
              <a:xfrm>
                <a:off x="3271278" y="4901809"/>
                <a:ext cx="2323906" cy="422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thermal</m:t>
                          </m:r>
                        </m:sub>
                      </m:sSub>
                      <m:r>
                        <a:rPr lang="en-US" sz="2000" i="0">
                          <a:latin typeface="Cambria Math" panose="02040503050406030204" pitchFamily="18" charset="0"/>
                        </a:rPr>
                        <m:t>=180 </m:t>
                      </m:r>
                      <m:r>
                        <m:rPr>
                          <m:nor/>
                        </m:rPr>
                        <a:rPr lang="en-US" sz="2000">
                          <a:latin typeface="Cambria Math" panose="02040503050406030204" pitchFamily="18" charset="0"/>
                        </a:rPr>
                        <m:t>W</m:t>
                      </m:r>
                    </m:oMath>
                  </m:oMathPara>
                </a14:m>
                <a:endParaRPr lang="en-US" dirty="0"/>
              </a:p>
            </p:txBody>
          </p:sp>
        </mc:Choice>
        <mc:Fallback xmlns="">
          <p:sp>
            <p:nvSpPr>
              <p:cNvPr id="16" name="Rectangle 15">
                <a:extLst>
                  <a:ext uri="{FF2B5EF4-FFF2-40B4-BE49-F238E27FC236}">
                    <a16:creationId xmlns:a16="http://schemas.microsoft.com/office/drawing/2014/main" id="{2538FCD6-A57B-4D04-9A86-4EDF948F78A0}"/>
                  </a:ext>
                </a:extLst>
              </p:cNvPr>
              <p:cNvSpPr>
                <a:spLocks noRot="1" noChangeAspect="1" noMove="1" noResize="1" noEditPoints="1" noAdjustHandles="1" noChangeArrowheads="1" noChangeShapeType="1" noTextEdit="1"/>
              </p:cNvSpPr>
              <p:nvPr/>
            </p:nvSpPr>
            <p:spPr>
              <a:xfrm>
                <a:off x="3271278" y="4901809"/>
                <a:ext cx="2323906" cy="422103"/>
              </a:xfrm>
              <a:prstGeom prst="rect">
                <a:avLst/>
              </a:prstGeom>
              <a:blipFill>
                <a:blip r:embed="rId5"/>
                <a:stretch>
                  <a:fillRect b="-10145"/>
                </a:stretch>
              </a:blipFill>
            </p:spPr>
            <p:txBody>
              <a:bodyPr/>
              <a:lstStyle/>
              <a:p>
                <a:r>
                  <a:rPr lang="en-US">
                    <a:noFill/>
                  </a:rPr>
                  <a:t> </a:t>
                </a:r>
              </a:p>
            </p:txBody>
          </p:sp>
        </mc:Fallback>
      </mc:AlternateContent>
    </p:spTree>
    <p:extLst>
      <p:ext uri="{BB962C8B-B14F-4D97-AF65-F5344CB8AC3E}">
        <p14:creationId xmlns:p14="http://schemas.microsoft.com/office/powerpoint/2010/main" val="236032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3"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70903"/>
            <a:ext cx="8045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(c) </a:t>
            </a:r>
            <a:r>
              <a:rPr lang="en-US" sz="2400" dirty="0">
                <a:ea typeface="Aptos"/>
                <a:cs typeface="Times New Roman" panose="02020603050405020304" pitchFamily="18" charset="0"/>
              </a:rPr>
              <a:t>Rate of Electric Energy Converted to Chemical Energy</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2" name="Rectangle 1">
            <a:extLst>
              <a:ext uri="{FF2B5EF4-FFF2-40B4-BE49-F238E27FC236}">
                <a16:creationId xmlns:a16="http://schemas.microsoft.com/office/drawing/2014/main" id="{79260073-EA0E-4B0A-92DA-ED6D85088A47}"/>
              </a:ext>
            </a:extLst>
          </p:cNvPr>
          <p:cNvSpPr/>
          <p:nvPr/>
        </p:nvSpPr>
        <p:spPr>
          <a:xfrm>
            <a:off x="331364" y="1280997"/>
            <a:ext cx="8045041" cy="1200329"/>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rate at which electric energy is being converted to chemical energy (which is effectively the power going into charging the battery) is given by:</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93D73A-7EEC-4811-9223-8A72678DCBBC}"/>
                  </a:ext>
                </a:extLst>
              </p:cNvPr>
              <p:cNvSpPr/>
              <p:nvPr/>
            </p:nvSpPr>
            <p:spPr>
              <a:xfrm>
                <a:off x="3100688" y="2311426"/>
                <a:ext cx="2506391" cy="436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P</m:t>
                          </m:r>
                        </m:e>
                        <m:sub>
                          <m:r>
                            <m:rPr>
                              <m:nor/>
                            </m:rPr>
                            <a:rPr lang="en-US">
                              <a:latin typeface="Cambria Math" panose="02040503050406030204" pitchFamily="18" charset="0"/>
                            </a:rPr>
                            <m:t>chemical</m:t>
                          </m:r>
                        </m:sub>
                      </m:sSub>
                      <m:r>
                        <a:rPr lang="en-US" i="0">
                          <a:latin typeface="Cambria Math" panose="02040503050406030204" pitchFamily="18" charset="0"/>
                        </a:rPr>
                        <m:t>=</m:t>
                      </m:r>
                      <m:r>
                        <m:rPr>
                          <m:sty m:val="p"/>
                        </m:rPr>
                        <a:rPr lang="en-US" i="0">
                          <a:latin typeface="Cambria Math" panose="02040503050406030204" pitchFamily="18" charset="0"/>
                        </a:rPr>
                        <m:t>I</m:t>
                      </m:r>
                      <m:sSub>
                        <m:sSubPr>
                          <m:ctrlPr>
                            <a:rPr lang="en-US" i="1">
                              <a:latin typeface="Cambria Math" panose="02040503050406030204" pitchFamily="18" charset="0"/>
                            </a:rPr>
                          </m:ctrlPr>
                        </m:sSubPr>
                        <m:e>
                          <m:r>
                            <m:rPr>
                              <m:sty m:val="p"/>
                            </m:rPr>
                            <a:rPr lang="en-US" i="0">
                              <a:latin typeface="Cambria Math" panose="02040503050406030204" pitchFamily="18" charset="0"/>
                            </a:rPr>
                            <m:t>V</m:t>
                          </m:r>
                        </m:e>
                        <m:sub>
                          <m:r>
                            <m:rPr>
                              <m:nor/>
                            </m:rPr>
                            <a:rPr lang="en-US">
                              <a:latin typeface="Cambria Math" panose="02040503050406030204" pitchFamily="18" charset="0"/>
                            </a:rPr>
                            <m:t>battery</m:t>
                          </m:r>
                        </m:sub>
                      </m:sSub>
                    </m:oMath>
                  </m:oMathPara>
                </a14:m>
                <a:endParaRPr lang="en-US" dirty="0"/>
              </a:p>
            </p:txBody>
          </p:sp>
        </mc:Choice>
        <mc:Fallback xmlns="">
          <p:sp>
            <p:nvSpPr>
              <p:cNvPr id="6" name="Rectangle 5">
                <a:extLst>
                  <a:ext uri="{FF2B5EF4-FFF2-40B4-BE49-F238E27FC236}">
                    <a16:creationId xmlns:a16="http://schemas.microsoft.com/office/drawing/2014/main" id="{5093D73A-7EEC-4811-9223-8A72678DCBBC}"/>
                  </a:ext>
                </a:extLst>
              </p:cNvPr>
              <p:cNvSpPr>
                <a:spLocks noRot="1" noChangeAspect="1" noMove="1" noResize="1" noEditPoints="1" noAdjustHandles="1" noChangeArrowheads="1" noChangeShapeType="1" noTextEdit="1"/>
              </p:cNvSpPr>
              <p:nvPr/>
            </p:nvSpPr>
            <p:spPr>
              <a:xfrm>
                <a:off x="3100688" y="2311426"/>
                <a:ext cx="2506391" cy="436658"/>
              </a:xfrm>
              <a:prstGeom prst="rect">
                <a:avLst/>
              </a:prstGeom>
              <a:blipFill>
                <a:blip r:embed="rId2"/>
                <a:stretch>
                  <a:fillRect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B59DC2D-6250-487C-A70E-F6B50F3D512D}"/>
                  </a:ext>
                </a:extLst>
              </p:cNvPr>
              <p:cNvSpPr/>
              <p:nvPr/>
            </p:nvSpPr>
            <p:spPr>
              <a:xfrm>
                <a:off x="457199" y="2950279"/>
                <a:ext cx="8149905"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Where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𝑉</m:t>
                        </m:r>
                      </m:e>
                      <m:sub>
                        <m:r>
                          <m:rPr>
                            <m:sty m:val="p"/>
                          </m:rPr>
                          <a:rPr lang="en-US" sz="2000">
                            <a:latin typeface="Cambria Math" panose="02040503050406030204" pitchFamily="18" charset="0"/>
                            <a:ea typeface="Aptos"/>
                            <a:cs typeface="Times New Roman" panose="02020603050405020304" pitchFamily="18" charset="0"/>
                          </a:rPr>
                          <m:t>battery</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ℰ</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12 </m:t>
                    </m:r>
                  </m:oMath>
                </a14:m>
                <a:r>
                  <a:rPr lang="en-US" sz="2000" dirty="0">
                    <a:latin typeface="Times New Roman" panose="02020603050405020304" pitchFamily="18" charset="0"/>
                    <a:ea typeface="Aptos"/>
                    <a:cs typeface="Times New Roman" panose="02020603050405020304" pitchFamily="18" charset="0"/>
                  </a:rPr>
                  <a:t>V </a:t>
                </a:r>
                <a:r>
                  <a:rPr lang="en-US" sz="2400" dirty="0">
                    <a:latin typeface="Times New Roman" panose="02020603050405020304" pitchFamily="18" charset="0"/>
                    <a:ea typeface="Aptos"/>
                    <a:cs typeface="Times New Roman" panose="02020603050405020304" pitchFamily="18" charset="0"/>
                  </a:rPr>
                  <a:t>because the energy is being stored as chemical potential energy corresponding to the battery's emf.</a:t>
                </a:r>
              </a:p>
            </p:txBody>
          </p:sp>
        </mc:Choice>
        <mc:Fallback xmlns="">
          <p:sp>
            <p:nvSpPr>
              <p:cNvPr id="7" name="Rectangle 6">
                <a:extLst>
                  <a:ext uri="{FF2B5EF4-FFF2-40B4-BE49-F238E27FC236}">
                    <a16:creationId xmlns:a16="http://schemas.microsoft.com/office/drawing/2014/main" id="{0B59DC2D-6250-487C-A70E-F6B50F3D512D}"/>
                  </a:ext>
                </a:extLst>
              </p:cNvPr>
              <p:cNvSpPr>
                <a:spLocks noRot="1" noChangeAspect="1" noMove="1" noResize="1" noEditPoints="1" noAdjustHandles="1" noChangeArrowheads="1" noChangeShapeType="1" noTextEdit="1"/>
              </p:cNvSpPr>
              <p:nvPr/>
            </p:nvSpPr>
            <p:spPr>
              <a:xfrm>
                <a:off x="457199" y="2950279"/>
                <a:ext cx="8149905" cy="830997"/>
              </a:xfrm>
              <a:prstGeom prst="rect">
                <a:avLst/>
              </a:prstGeom>
              <a:blipFill>
                <a:blip r:embed="rId3"/>
                <a:stretch>
                  <a:fillRect l="-1122" t="-7353" r="-112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925FDC8-F9F2-497F-B030-1BC0D89A2811}"/>
                  </a:ext>
                </a:extLst>
              </p:cNvPr>
              <p:cNvSpPr/>
              <p:nvPr/>
            </p:nvSpPr>
            <p:spPr>
              <a:xfrm>
                <a:off x="2864020" y="4405071"/>
                <a:ext cx="2979726" cy="422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chemical</m:t>
                          </m:r>
                        </m:sub>
                      </m:sSub>
                      <m:r>
                        <a:rPr lang="en-US" sz="2000" i="0">
                          <a:latin typeface="Cambria Math" panose="02040503050406030204" pitchFamily="18" charset="0"/>
                        </a:rPr>
                        <m:t>=60 </m:t>
                      </m:r>
                      <m:r>
                        <m:rPr>
                          <m:nor/>
                        </m:rPr>
                        <a:rPr lang="en-US" sz="2000">
                          <a:latin typeface="Cambria Math" panose="02040503050406030204" pitchFamily="18" charset="0"/>
                        </a:rPr>
                        <m:t>A</m:t>
                      </m:r>
                      <m:r>
                        <a:rPr lang="en-US" sz="2000" i="0">
                          <a:latin typeface="Cambria Math" panose="02040503050406030204" pitchFamily="18" charset="0"/>
                        </a:rPr>
                        <m:t>×12 </m:t>
                      </m:r>
                      <m:r>
                        <m:rPr>
                          <m:nor/>
                        </m:rPr>
                        <a:rPr lang="en-US" sz="2000">
                          <a:latin typeface="Cambria Math" panose="02040503050406030204" pitchFamily="18" charset="0"/>
                        </a:rPr>
                        <m:t>V</m:t>
                      </m:r>
                    </m:oMath>
                  </m:oMathPara>
                </a14:m>
                <a:endParaRPr lang="en-US" dirty="0"/>
              </a:p>
            </p:txBody>
          </p:sp>
        </mc:Choice>
        <mc:Fallback xmlns="">
          <p:sp>
            <p:nvSpPr>
              <p:cNvPr id="9" name="Rectangle 8">
                <a:extLst>
                  <a:ext uri="{FF2B5EF4-FFF2-40B4-BE49-F238E27FC236}">
                    <a16:creationId xmlns:a16="http://schemas.microsoft.com/office/drawing/2014/main" id="{2925FDC8-F9F2-497F-B030-1BC0D89A2811}"/>
                  </a:ext>
                </a:extLst>
              </p:cNvPr>
              <p:cNvSpPr>
                <a:spLocks noRot="1" noChangeAspect="1" noMove="1" noResize="1" noEditPoints="1" noAdjustHandles="1" noChangeArrowheads="1" noChangeShapeType="1" noTextEdit="1"/>
              </p:cNvSpPr>
              <p:nvPr/>
            </p:nvSpPr>
            <p:spPr>
              <a:xfrm>
                <a:off x="2864020" y="4405071"/>
                <a:ext cx="2979726" cy="422103"/>
              </a:xfrm>
              <a:prstGeom prst="rect">
                <a:avLst/>
              </a:prstGeom>
              <a:blipFill>
                <a:blip r:embed="rId4"/>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5A87F1A-178F-4208-8F8A-0A4729FC36A3}"/>
                  </a:ext>
                </a:extLst>
              </p:cNvPr>
              <p:cNvSpPr/>
              <p:nvPr/>
            </p:nvSpPr>
            <p:spPr>
              <a:xfrm>
                <a:off x="3086006" y="5482710"/>
                <a:ext cx="2416880" cy="422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chemical</m:t>
                          </m:r>
                        </m:sub>
                      </m:sSub>
                      <m:r>
                        <a:rPr lang="en-US" sz="2000" i="0">
                          <a:latin typeface="Cambria Math" panose="02040503050406030204" pitchFamily="18" charset="0"/>
                        </a:rPr>
                        <m:t>=720 </m:t>
                      </m:r>
                      <m:r>
                        <m:rPr>
                          <m:nor/>
                        </m:rPr>
                        <a:rPr lang="en-US" sz="2000">
                          <a:latin typeface="Cambria Math" panose="02040503050406030204" pitchFamily="18" charset="0"/>
                        </a:rPr>
                        <m:t>W</m:t>
                      </m:r>
                    </m:oMath>
                  </m:oMathPara>
                </a14:m>
                <a:endParaRPr lang="en-US" dirty="0"/>
              </a:p>
            </p:txBody>
          </p:sp>
        </mc:Choice>
        <mc:Fallback xmlns="">
          <p:sp>
            <p:nvSpPr>
              <p:cNvPr id="10" name="Rectangle 9">
                <a:extLst>
                  <a:ext uri="{FF2B5EF4-FFF2-40B4-BE49-F238E27FC236}">
                    <a16:creationId xmlns:a16="http://schemas.microsoft.com/office/drawing/2014/main" id="{75A87F1A-178F-4208-8F8A-0A4729FC36A3}"/>
                  </a:ext>
                </a:extLst>
              </p:cNvPr>
              <p:cNvSpPr>
                <a:spLocks noRot="1" noChangeAspect="1" noMove="1" noResize="1" noEditPoints="1" noAdjustHandles="1" noChangeArrowheads="1" noChangeShapeType="1" noTextEdit="1"/>
              </p:cNvSpPr>
              <p:nvPr/>
            </p:nvSpPr>
            <p:spPr>
              <a:xfrm>
                <a:off x="3086006" y="5482710"/>
                <a:ext cx="2416880" cy="422103"/>
              </a:xfrm>
              <a:prstGeom prst="rect">
                <a:avLst/>
              </a:prstGeom>
              <a:blipFill>
                <a:blip r:embed="rId5"/>
                <a:stretch>
                  <a:fillRect b="-8571"/>
                </a:stretch>
              </a:blipFill>
            </p:spPr>
            <p:txBody>
              <a:bodyPr/>
              <a:lstStyle/>
              <a:p>
                <a:r>
                  <a:rPr lang="en-US">
                    <a:noFill/>
                  </a:rPr>
                  <a:t> </a:t>
                </a:r>
              </a:p>
            </p:txBody>
          </p:sp>
        </mc:Fallback>
      </mc:AlternateContent>
    </p:spTree>
    <p:extLst>
      <p:ext uri="{BB962C8B-B14F-4D97-AF65-F5344CB8AC3E}">
        <p14:creationId xmlns:p14="http://schemas.microsoft.com/office/powerpoint/2010/main" val="123461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5" y="740905"/>
                <a:ext cx="8785268" cy="4144724"/>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Three resistors having resistances of 1.6</a:t>
                </a:r>
                <a:r>
                  <a:rPr lang="en-US" sz="2400" dirty="0">
                    <a:ea typeface="Aptos"/>
                    <a:cs typeface="Symbol" panose="05050102010706020507" pitchFamily="18" charset="2"/>
                  </a:rPr>
                  <a:t> </a:t>
                </a:r>
                <a14:m>
                  <m:oMath xmlns:m="http://schemas.openxmlformats.org/officeDocument/2006/math">
                    <m:r>
                      <a:rPr lang="en-US" sz="2400" i="1">
                        <a:latin typeface="Cambria Math" panose="02040503050406030204" pitchFamily="18" charset="0"/>
                        <a:ea typeface="Aptos"/>
                        <a:cs typeface="Symbol" panose="05050102010706020507" pitchFamily="18" charset="2"/>
                      </a:rPr>
                      <m:t>𝛺</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2.4 </a:t>
                </a:r>
                <a14:m>
                  <m:oMath xmlns:m="http://schemas.openxmlformats.org/officeDocument/2006/math">
                    <m:r>
                      <a:rPr lang="en-US" sz="2400" i="1">
                        <a:latin typeface="Cambria Math" panose="02040503050406030204" pitchFamily="18" charset="0"/>
                        <a:ea typeface="Aptos"/>
                        <a:cs typeface="Symbol" panose="05050102010706020507" pitchFamily="18" charset="2"/>
                      </a:rPr>
                      <m:t>𝛺</m:t>
                    </m:r>
                    <m:r>
                      <a:rPr lang="en-GB" sz="2400" b="0" i="0" smtClean="0">
                        <a:latin typeface="Cambria Math" panose="02040503050406030204" pitchFamily="18" charset="0"/>
                        <a:ea typeface="Aptos"/>
                        <a:cs typeface="Symbol" panose="05050102010706020507" pitchFamily="18" charset="2"/>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and 4.8</a:t>
                </a:r>
                <a14:m>
                  <m:oMath xmlns:m="http://schemas.openxmlformats.org/officeDocument/2006/math">
                    <m:r>
                      <a:rPr lang="en-US" sz="2400" i="1" smtClean="0">
                        <a:latin typeface="Cambria Math" panose="02040503050406030204" pitchFamily="18" charset="0"/>
                        <a:ea typeface="Aptos"/>
                        <a:cs typeface="Symbol" panose="05050102010706020507" pitchFamily="18" charset="2"/>
                      </a:rPr>
                      <m:t>𝛺</m:t>
                    </m:r>
                  </m:oMath>
                </a14:m>
                <a:endParaRPr lang="en-US" sz="2400" dirty="0">
                  <a:latin typeface="Times New Roman" panose="02020603050405020304" pitchFamily="18" charset="0"/>
                  <a:ea typeface="Aptos"/>
                  <a:cs typeface="Times New Roman" panose="02020603050405020304" pitchFamily="18" charset="0"/>
                </a:endParaRPr>
              </a:p>
              <a:p>
                <a:pPr marR="0" lvl="0" algn="just">
                  <a:spcBef>
                    <a:spcPts val="180"/>
                  </a:spcBef>
                  <a:spcAft>
                    <a:spcPts val="18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respectively, are connected in parallel to a 28.0 V battery that has negligible internal resistance. Find:</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the equivalent resistance of the combination,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the current in each resistor,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the total current through the battery,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the voltage across each resistor, and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the power dissipated in each resistor.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Which resistor dissipates the most power, the one with the greatest resistance or the one with the least resistance? Explain why.</a:t>
                </a:r>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5" y="740905"/>
                <a:ext cx="8785268" cy="4144724"/>
              </a:xfrm>
              <a:prstGeom prst="rect">
                <a:avLst/>
              </a:prstGeom>
              <a:blipFill>
                <a:blip r:embed="rId2"/>
                <a:stretch>
                  <a:fillRect l="-1010" t="-1223" r="-1010" b="-2446"/>
                </a:stretch>
              </a:blipFill>
            </p:spPr>
            <p:txBody>
              <a:bodyPr/>
              <a:lstStyle/>
              <a:p>
                <a:r>
                  <a:rPr lang="en-US">
                    <a:noFill/>
                  </a:rPr>
                  <a:t> </a:t>
                </a:r>
              </a:p>
            </p:txBody>
          </p:sp>
        </mc:Fallback>
      </mc:AlternateContent>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2993724"/>
            <a:ext cx="5872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ea typeface="Aptos"/>
                <a:cs typeface="Times New Roman" panose="02020603050405020304" pitchFamily="18" charset="0"/>
              </a:rPr>
              <a:t>Equivalent Resistance of the Combination</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2DE07A2-D89D-4DEB-9D94-49FDE1086126}"/>
                  </a:ext>
                </a:extLst>
              </p:cNvPr>
              <p:cNvSpPr/>
              <p:nvPr/>
            </p:nvSpPr>
            <p:spPr>
              <a:xfrm>
                <a:off x="167780" y="822533"/>
                <a:ext cx="4572000" cy="2169825"/>
              </a:xfrm>
              <a:prstGeom prst="rect">
                <a:avLst/>
              </a:prstGeom>
            </p:spPr>
            <p:txBody>
              <a:bodyPr>
                <a:spAutoFit/>
              </a:bodyPr>
              <a:lstStyle/>
              <a:p>
                <a:pPr>
                  <a:spcBef>
                    <a:spcPts val="800"/>
                  </a:spcBef>
                  <a:spcAft>
                    <a:spcPts val="400"/>
                  </a:spcAft>
                </a:pPr>
                <a:r>
                  <a:rPr lang="en-US" sz="2400" b="1" dirty="0">
                    <a:solidFill>
                      <a:schemeClr val="tx1"/>
                    </a:solidFill>
                    <a:latin typeface="Times New Roman" panose="02020603050405020304" pitchFamily="18" charset="0"/>
                    <a:ea typeface="DengXian Light" panose="02010600030101010101" pitchFamily="2" charset="-122"/>
                    <a:cs typeface="Times New Roman" panose="02020603050405020304" pitchFamily="18" charset="0"/>
                  </a:rPr>
                  <a:t>Given:</a:t>
                </a:r>
              </a:p>
              <a:p>
                <a:pPr marL="342900" marR="0" lvl="0" indent="-342900">
                  <a:spcBef>
                    <a:spcPts val="180"/>
                  </a:spcBef>
                  <a:spcAft>
                    <a:spcPts val="180"/>
                  </a:spcAft>
                  <a:buFont typeface="Symbol" panose="05050102010706020507" pitchFamily="18" charset="2"/>
                  <a:buChar char=""/>
                </a:pPr>
                <a:r>
                  <a:rPr lang="en-US" sz="2400" dirty="0">
                    <a:solidFill>
                      <a:schemeClr val="tx1"/>
                    </a:solidFill>
                    <a:latin typeface="Times New Roman" panose="02020603050405020304" pitchFamily="18" charset="0"/>
                    <a:ea typeface="Aptos"/>
                    <a:cs typeface="Times New Roman" panose="02020603050405020304" pitchFamily="18" charset="0"/>
                  </a:rPr>
                  <a:t>Resistor </a:t>
                </a:r>
                <a14:m>
                  <m:oMath xmlns:m="http://schemas.openxmlformats.org/officeDocument/2006/math">
                    <m:sSub>
                      <m:sSubPr>
                        <m:ctrlPr>
                          <a:rPr lang="en-US" sz="2400" i="1">
                            <a:solidFill>
                              <a:schemeClr val="tx1"/>
                            </a:solidFill>
                            <a:latin typeface="Cambria Math" panose="02040503050406030204" pitchFamily="18" charset="0"/>
                            <a:ea typeface="Aptos"/>
                            <a:cs typeface="Symbol" panose="05050102010706020507" pitchFamily="18" charset="2"/>
                          </a:rPr>
                        </m:ctrlPr>
                      </m:sSubPr>
                      <m:e>
                        <m:r>
                          <a:rPr lang="en-US" sz="2400" i="1">
                            <a:solidFill>
                              <a:schemeClr val="tx1"/>
                            </a:solidFill>
                            <a:latin typeface="Cambria Math" panose="02040503050406030204" pitchFamily="18" charset="0"/>
                            <a:ea typeface="Aptos"/>
                            <a:cs typeface="Symbol" panose="05050102010706020507" pitchFamily="18" charset="2"/>
                          </a:rPr>
                          <m:t>𝑅</m:t>
                        </m:r>
                      </m:e>
                      <m:sub>
                        <m:r>
                          <a:rPr lang="en-US" sz="2400" i="1">
                            <a:solidFill>
                              <a:schemeClr val="tx1"/>
                            </a:solidFill>
                            <a:latin typeface="Cambria Math" panose="02040503050406030204" pitchFamily="18" charset="0"/>
                            <a:ea typeface="Aptos"/>
                            <a:cs typeface="Symbol" panose="05050102010706020507" pitchFamily="18" charset="2"/>
                          </a:rPr>
                          <m:t>1</m:t>
                        </m:r>
                      </m:sub>
                    </m:sSub>
                    <m:r>
                      <a:rPr lang="en-US" sz="2400">
                        <a:solidFill>
                          <a:schemeClr val="tx1"/>
                        </a:solidFill>
                        <a:latin typeface="Cambria Math" panose="02040503050406030204" pitchFamily="18" charset="0"/>
                        <a:ea typeface="Aptos"/>
                        <a:cs typeface="Symbol" panose="05050102010706020507" pitchFamily="18" charset="2"/>
                      </a:rPr>
                      <m:t>=</m:t>
                    </m:r>
                    <m:r>
                      <a:rPr lang="en-US" sz="2400" i="1">
                        <a:solidFill>
                          <a:schemeClr val="tx1"/>
                        </a:solidFill>
                        <a:latin typeface="Cambria Math" panose="02040503050406030204" pitchFamily="18" charset="0"/>
                        <a:ea typeface="Aptos"/>
                        <a:cs typeface="Symbol" panose="05050102010706020507" pitchFamily="18" charset="2"/>
                      </a:rPr>
                      <m:t>1.6 </m:t>
                    </m:r>
                    <m:r>
                      <a:rPr lang="en-US" sz="2400" i="1">
                        <a:solidFill>
                          <a:schemeClr val="tx1"/>
                        </a:solidFill>
                        <a:latin typeface="Cambria Math" panose="02040503050406030204" pitchFamily="18" charset="0"/>
                        <a:ea typeface="Aptos"/>
                        <a:cs typeface="Symbol" panose="05050102010706020507" pitchFamily="18" charset="2"/>
                      </a:rPr>
                      <m:t>𝛺</m:t>
                    </m:r>
                  </m:oMath>
                </a14:m>
                <a:endParaRPr lang="en-US" sz="2400" dirty="0">
                  <a:solidFill>
                    <a:schemeClr val="tx1"/>
                  </a:solidFill>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400" dirty="0">
                    <a:solidFill>
                      <a:schemeClr val="tx1"/>
                    </a:solidFill>
                    <a:latin typeface="Times New Roman" panose="02020603050405020304" pitchFamily="18" charset="0"/>
                    <a:ea typeface="Aptos"/>
                    <a:cs typeface="Times New Roman" panose="02020603050405020304" pitchFamily="18" charset="0"/>
                  </a:rPr>
                  <a:t>Resistor </a:t>
                </a:r>
                <a14:m>
                  <m:oMath xmlns:m="http://schemas.openxmlformats.org/officeDocument/2006/math">
                    <m:sSub>
                      <m:sSubPr>
                        <m:ctrlPr>
                          <a:rPr lang="en-US" sz="2400" i="1">
                            <a:solidFill>
                              <a:schemeClr val="tx1"/>
                            </a:solidFill>
                            <a:latin typeface="Cambria Math" panose="02040503050406030204" pitchFamily="18" charset="0"/>
                            <a:ea typeface="Aptos"/>
                            <a:cs typeface="Symbol" panose="05050102010706020507" pitchFamily="18" charset="2"/>
                          </a:rPr>
                        </m:ctrlPr>
                      </m:sSubPr>
                      <m:e>
                        <m:r>
                          <a:rPr lang="en-US" sz="2400" i="1">
                            <a:solidFill>
                              <a:schemeClr val="tx1"/>
                            </a:solidFill>
                            <a:latin typeface="Cambria Math" panose="02040503050406030204" pitchFamily="18" charset="0"/>
                            <a:ea typeface="Aptos"/>
                            <a:cs typeface="Symbol" panose="05050102010706020507" pitchFamily="18" charset="2"/>
                          </a:rPr>
                          <m:t>𝑅</m:t>
                        </m:r>
                      </m:e>
                      <m:sub>
                        <m:r>
                          <a:rPr lang="en-US" sz="2400" i="1">
                            <a:solidFill>
                              <a:schemeClr val="tx1"/>
                            </a:solidFill>
                            <a:latin typeface="Cambria Math" panose="02040503050406030204" pitchFamily="18" charset="0"/>
                            <a:ea typeface="Aptos"/>
                            <a:cs typeface="Symbol" panose="05050102010706020507" pitchFamily="18" charset="2"/>
                          </a:rPr>
                          <m:t>2</m:t>
                        </m:r>
                      </m:sub>
                    </m:sSub>
                    <m:r>
                      <a:rPr lang="en-US" sz="2400">
                        <a:solidFill>
                          <a:schemeClr val="tx1"/>
                        </a:solidFill>
                        <a:latin typeface="Cambria Math" panose="02040503050406030204" pitchFamily="18" charset="0"/>
                        <a:ea typeface="Aptos"/>
                        <a:cs typeface="Symbol" panose="05050102010706020507" pitchFamily="18" charset="2"/>
                      </a:rPr>
                      <m:t>=</m:t>
                    </m:r>
                    <m:r>
                      <a:rPr lang="en-US" sz="2400" i="1">
                        <a:solidFill>
                          <a:schemeClr val="tx1"/>
                        </a:solidFill>
                        <a:latin typeface="Cambria Math" panose="02040503050406030204" pitchFamily="18" charset="0"/>
                        <a:ea typeface="Aptos"/>
                        <a:cs typeface="Symbol" panose="05050102010706020507" pitchFamily="18" charset="2"/>
                      </a:rPr>
                      <m:t>2.4 </m:t>
                    </m:r>
                    <m:r>
                      <a:rPr lang="en-US" sz="2400" i="1">
                        <a:solidFill>
                          <a:schemeClr val="tx1"/>
                        </a:solidFill>
                        <a:latin typeface="Cambria Math" panose="02040503050406030204" pitchFamily="18" charset="0"/>
                        <a:ea typeface="Aptos"/>
                        <a:cs typeface="Symbol" panose="05050102010706020507" pitchFamily="18" charset="2"/>
                      </a:rPr>
                      <m:t>𝛺</m:t>
                    </m:r>
                  </m:oMath>
                </a14:m>
                <a:endParaRPr lang="en-US" sz="2400" dirty="0">
                  <a:solidFill>
                    <a:schemeClr val="tx1"/>
                  </a:solidFill>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400" dirty="0">
                    <a:solidFill>
                      <a:schemeClr val="tx1"/>
                    </a:solidFill>
                    <a:latin typeface="Times New Roman" panose="02020603050405020304" pitchFamily="18" charset="0"/>
                    <a:ea typeface="Aptos"/>
                    <a:cs typeface="Times New Roman" panose="02020603050405020304" pitchFamily="18" charset="0"/>
                  </a:rPr>
                  <a:t>Resistor </a:t>
                </a:r>
                <a14:m>
                  <m:oMath xmlns:m="http://schemas.openxmlformats.org/officeDocument/2006/math">
                    <m:sSub>
                      <m:sSubPr>
                        <m:ctrlPr>
                          <a:rPr lang="en-US" sz="2400" i="1">
                            <a:solidFill>
                              <a:schemeClr val="tx1"/>
                            </a:solidFill>
                            <a:latin typeface="Cambria Math" panose="02040503050406030204" pitchFamily="18" charset="0"/>
                            <a:ea typeface="Aptos"/>
                            <a:cs typeface="Symbol" panose="05050102010706020507" pitchFamily="18" charset="2"/>
                          </a:rPr>
                        </m:ctrlPr>
                      </m:sSubPr>
                      <m:e>
                        <m:r>
                          <a:rPr lang="en-US" sz="2400" i="1">
                            <a:solidFill>
                              <a:schemeClr val="tx1"/>
                            </a:solidFill>
                            <a:latin typeface="Cambria Math" panose="02040503050406030204" pitchFamily="18" charset="0"/>
                            <a:ea typeface="Aptos"/>
                            <a:cs typeface="Symbol" panose="05050102010706020507" pitchFamily="18" charset="2"/>
                          </a:rPr>
                          <m:t>𝑅</m:t>
                        </m:r>
                      </m:e>
                      <m:sub>
                        <m:r>
                          <a:rPr lang="en-US" sz="2400" i="1">
                            <a:solidFill>
                              <a:schemeClr val="tx1"/>
                            </a:solidFill>
                            <a:latin typeface="Cambria Math" panose="02040503050406030204" pitchFamily="18" charset="0"/>
                            <a:ea typeface="Aptos"/>
                            <a:cs typeface="Symbol" panose="05050102010706020507" pitchFamily="18" charset="2"/>
                          </a:rPr>
                          <m:t>3</m:t>
                        </m:r>
                      </m:sub>
                    </m:sSub>
                    <m:r>
                      <a:rPr lang="en-US" sz="2400">
                        <a:solidFill>
                          <a:schemeClr val="tx1"/>
                        </a:solidFill>
                        <a:latin typeface="Cambria Math" panose="02040503050406030204" pitchFamily="18" charset="0"/>
                        <a:ea typeface="Aptos"/>
                        <a:cs typeface="Symbol" panose="05050102010706020507" pitchFamily="18" charset="2"/>
                      </a:rPr>
                      <m:t>=</m:t>
                    </m:r>
                    <m:r>
                      <a:rPr lang="en-US" sz="2400" i="1">
                        <a:solidFill>
                          <a:schemeClr val="tx1"/>
                        </a:solidFill>
                        <a:latin typeface="Cambria Math" panose="02040503050406030204" pitchFamily="18" charset="0"/>
                        <a:ea typeface="Aptos"/>
                        <a:cs typeface="Symbol" panose="05050102010706020507" pitchFamily="18" charset="2"/>
                      </a:rPr>
                      <m:t>4.8 </m:t>
                    </m:r>
                    <m:r>
                      <a:rPr lang="en-US" sz="2400" i="1">
                        <a:solidFill>
                          <a:schemeClr val="tx1"/>
                        </a:solidFill>
                        <a:latin typeface="Cambria Math" panose="02040503050406030204" pitchFamily="18" charset="0"/>
                        <a:ea typeface="Aptos"/>
                        <a:cs typeface="Symbol" panose="05050102010706020507" pitchFamily="18" charset="2"/>
                      </a:rPr>
                      <m:t>𝛺</m:t>
                    </m:r>
                  </m:oMath>
                </a14:m>
                <a:endParaRPr lang="en-US" sz="2400" dirty="0">
                  <a:solidFill>
                    <a:schemeClr val="tx1"/>
                  </a:solidFill>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400" dirty="0">
                    <a:solidFill>
                      <a:schemeClr val="tx1"/>
                    </a:solidFill>
                    <a:latin typeface="Times New Roman" panose="02020603050405020304" pitchFamily="18" charset="0"/>
                    <a:ea typeface="Aptos"/>
                    <a:cs typeface="Times New Roman" panose="02020603050405020304" pitchFamily="18" charset="0"/>
                  </a:rPr>
                  <a:t>Voltage </a:t>
                </a:r>
              </a:p>
            </p:txBody>
          </p:sp>
        </mc:Choice>
        <mc:Fallback xmlns="">
          <p:sp>
            <p:nvSpPr>
              <p:cNvPr id="4" name="Rectangle 3">
                <a:extLst>
                  <a:ext uri="{FF2B5EF4-FFF2-40B4-BE49-F238E27FC236}">
                    <a16:creationId xmlns:a16="http://schemas.microsoft.com/office/drawing/2014/main" id="{12DE07A2-D89D-4DEB-9D94-49FDE1086126}"/>
                  </a:ext>
                </a:extLst>
              </p:cNvPr>
              <p:cNvSpPr>
                <a:spLocks noRot="1" noChangeAspect="1" noMove="1" noResize="1" noEditPoints="1" noAdjustHandles="1" noChangeArrowheads="1" noChangeShapeType="1" noTextEdit="1"/>
              </p:cNvSpPr>
              <p:nvPr/>
            </p:nvSpPr>
            <p:spPr>
              <a:xfrm>
                <a:off x="167780" y="822533"/>
                <a:ext cx="4572000" cy="2169825"/>
              </a:xfrm>
              <a:prstGeom prst="rect">
                <a:avLst/>
              </a:prstGeom>
              <a:blipFill>
                <a:blip r:embed="rId2"/>
                <a:stretch>
                  <a:fillRect l="-2133" t="-2247" b="-5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29F7CAF-C0F2-459D-B596-E4331BD5611C}"/>
                  </a:ext>
                </a:extLst>
              </p:cNvPr>
              <p:cNvSpPr/>
              <p:nvPr/>
            </p:nvSpPr>
            <p:spPr>
              <a:xfrm>
                <a:off x="387460" y="3422713"/>
                <a:ext cx="8226419" cy="494751"/>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For resistors in parallel, the equivalent resistance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𝑅</m:t>
                        </m:r>
                      </m:e>
                      <m:sub>
                        <m:r>
                          <m:rPr>
                            <m:sty m:val="p"/>
                          </m:rPr>
                          <a:rPr lang="en-US" sz="2400">
                            <a:latin typeface="Cambria Math" panose="02040503050406030204" pitchFamily="18" charset="0"/>
                            <a:ea typeface="Aptos"/>
                            <a:cs typeface="Times New Roman" panose="02020603050405020304" pitchFamily="18" charset="0"/>
                          </a:rPr>
                          <m:t>eq</m:t>
                        </m:r>
                      </m:sub>
                    </m:sSub>
                  </m:oMath>
                </a14:m>
                <a:r>
                  <a:rPr lang="en-US" sz="2400" dirty="0">
                    <a:latin typeface="Times New Roman" panose="02020603050405020304" pitchFamily="18" charset="0"/>
                    <a:ea typeface="Aptos"/>
                    <a:cs typeface="Times New Roman" panose="02020603050405020304" pitchFamily="18" charset="0"/>
                  </a:rPr>
                  <a:t> is given by:</a:t>
                </a:r>
              </a:p>
            </p:txBody>
          </p:sp>
        </mc:Choice>
        <mc:Fallback xmlns="">
          <p:sp>
            <p:nvSpPr>
              <p:cNvPr id="11" name="Rectangle 10">
                <a:extLst>
                  <a:ext uri="{FF2B5EF4-FFF2-40B4-BE49-F238E27FC236}">
                    <a16:creationId xmlns:a16="http://schemas.microsoft.com/office/drawing/2014/main" id="{C29F7CAF-C0F2-459D-B596-E4331BD5611C}"/>
                  </a:ext>
                </a:extLst>
              </p:cNvPr>
              <p:cNvSpPr>
                <a:spLocks noRot="1" noChangeAspect="1" noMove="1" noResize="1" noEditPoints="1" noAdjustHandles="1" noChangeArrowheads="1" noChangeShapeType="1" noTextEdit="1"/>
              </p:cNvSpPr>
              <p:nvPr/>
            </p:nvSpPr>
            <p:spPr>
              <a:xfrm>
                <a:off x="387460" y="3422713"/>
                <a:ext cx="8226419" cy="494751"/>
              </a:xfrm>
              <a:prstGeom prst="rect">
                <a:avLst/>
              </a:prstGeom>
              <a:blipFill>
                <a:blip r:embed="rId3"/>
                <a:stretch>
                  <a:fillRect l="-1186" t="-9756" b="-195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6B7A86-DB4B-4032-AE85-30A109853AD9}"/>
                  </a:ext>
                </a:extLst>
              </p:cNvPr>
              <p:cNvSpPr/>
              <p:nvPr/>
            </p:nvSpPr>
            <p:spPr>
              <a:xfrm>
                <a:off x="3090622" y="3993183"/>
                <a:ext cx="2461058" cy="774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1</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2</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3</m:t>
                              </m:r>
                            </m:sub>
                          </m:sSub>
                        </m:den>
                      </m:f>
                    </m:oMath>
                  </m:oMathPara>
                </a14:m>
                <a:endParaRPr lang="en-US" dirty="0"/>
              </a:p>
            </p:txBody>
          </p:sp>
        </mc:Choice>
        <mc:Fallback xmlns="">
          <p:sp>
            <p:nvSpPr>
              <p:cNvPr id="12" name="Rectangle 11">
                <a:extLst>
                  <a:ext uri="{FF2B5EF4-FFF2-40B4-BE49-F238E27FC236}">
                    <a16:creationId xmlns:a16="http://schemas.microsoft.com/office/drawing/2014/main" id="{196B7A86-DB4B-4032-AE85-30A109853AD9}"/>
                  </a:ext>
                </a:extLst>
              </p:cNvPr>
              <p:cNvSpPr>
                <a:spLocks noRot="1" noChangeAspect="1" noMove="1" noResize="1" noEditPoints="1" noAdjustHandles="1" noChangeArrowheads="1" noChangeShapeType="1" noTextEdit="1"/>
              </p:cNvSpPr>
              <p:nvPr/>
            </p:nvSpPr>
            <p:spPr>
              <a:xfrm>
                <a:off x="3090622" y="3993183"/>
                <a:ext cx="2461058" cy="774699"/>
              </a:xfrm>
              <a:prstGeom prst="rect">
                <a:avLst/>
              </a:prstGeom>
              <a:blipFill>
                <a:blip r:embed="rId4"/>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DEA75AF-E803-435D-A7A1-460F6697DB4D}"/>
              </a:ext>
            </a:extLst>
          </p:cNvPr>
          <p:cNvSpPr/>
          <p:nvPr/>
        </p:nvSpPr>
        <p:spPr>
          <a:xfrm>
            <a:off x="167780" y="4699723"/>
            <a:ext cx="4120039"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given resistances:</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A13F10D-2037-42E2-B7BC-593AACF298A5}"/>
                  </a:ext>
                </a:extLst>
              </p:cNvPr>
              <p:cNvSpPr/>
              <p:nvPr/>
            </p:nvSpPr>
            <p:spPr>
              <a:xfrm>
                <a:off x="-6259" y="5266621"/>
                <a:ext cx="3319948" cy="774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1.6 </m:t>
                          </m:r>
                          <m:r>
                            <a:rPr lang="en-US" sz="2000" i="1">
                              <a:latin typeface="Cambria Math" panose="02040503050406030204" pitchFamily="18" charset="0"/>
                            </a:rPr>
                            <m:t>𝛺</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2.4 </m:t>
                          </m:r>
                          <m:r>
                            <a:rPr lang="en-US" sz="2000" i="1">
                              <a:latin typeface="Cambria Math" panose="02040503050406030204" pitchFamily="18" charset="0"/>
                            </a:rPr>
                            <m:t>𝛺</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4.8 </m:t>
                          </m:r>
                          <m:r>
                            <a:rPr lang="en-US" sz="2000" i="1">
                              <a:latin typeface="Cambria Math" panose="02040503050406030204" pitchFamily="18" charset="0"/>
                            </a:rPr>
                            <m:t>𝛺</m:t>
                          </m:r>
                        </m:den>
                      </m:f>
                    </m:oMath>
                  </m:oMathPara>
                </a14:m>
                <a:endParaRPr lang="en-US" dirty="0"/>
              </a:p>
            </p:txBody>
          </p:sp>
        </mc:Choice>
        <mc:Fallback xmlns="">
          <p:sp>
            <p:nvSpPr>
              <p:cNvPr id="14" name="Rectangle 13">
                <a:extLst>
                  <a:ext uri="{FF2B5EF4-FFF2-40B4-BE49-F238E27FC236}">
                    <a16:creationId xmlns:a16="http://schemas.microsoft.com/office/drawing/2014/main" id="{7A13F10D-2037-42E2-B7BC-593AACF298A5}"/>
                  </a:ext>
                </a:extLst>
              </p:cNvPr>
              <p:cNvSpPr>
                <a:spLocks noRot="1" noChangeAspect="1" noMove="1" noResize="1" noEditPoints="1" noAdjustHandles="1" noChangeArrowheads="1" noChangeShapeType="1" noTextEdit="1"/>
              </p:cNvSpPr>
              <p:nvPr/>
            </p:nvSpPr>
            <p:spPr>
              <a:xfrm>
                <a:off x="-6259" y="5266621"/>
                <a:ext cx="3319948" cy="7746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8A65E51-CD2C-4D5F-BA13-8DC64C055B00}"/>
                  </a:ext>
                </a:extLst>
              </p:cNvPr>
              <p:cNvSpPr/>
              <p:nvPr/>
            </p:nvSpPr>
            <p:spPr>
              <a:xfrm>
                <a:off x="3398749" y="5249783"/>
                <a:ext cx="3501343" cy="774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den>
                      </m:f>
                      <m:r>
                        <a:rPr lang="en-US" sz="2000">
                          <a:latin typeface="Cambria Math" panose="02040503050406030204" pitchFamily="18" charset="0"/>
                        </a:rPr>
                        <m:t>=0.625+0.417+0.208</m:t>
                      </m:r>
                    </m:oMath>
                  </m:oMathPara>
                </a14:m>
                <a:endParaRPr lang="en-US" dirty="0"/>
              </a:p>
            </p:txBody>
          </p:sp>
        </mc:Choice>
        <mc:Fallback xmlns="">
          <p:sp>
            <p:nvSpPr>
              <p:cNvPr id="15" name="Rectangle 14">
                <a:extLst>
                  <a:ext uri="{FF2B5EF4-FFF2-40B4-BE49-F238E27FC236}">
                    <a16:creationId xmlns:a16="http://schemas.microsoft.com/office/drawing/2014/main" id="{58A65E51-CD2C-4D5F-BA13-8DC64C055B00}"/>
                  </a:ext>
                </a:extLst>
              </p:cNvPr>
              <p:cNvSpPr>
                <a:spLocks noRot="1" noChangeAspect="1" noMove="1" noResize="1" noEditPoints="1" noAdjustHandles="1" noChangeArrowheads="1" noChangeShapeType="1" noTextEdit="1"/>
              </p:cNvSpPr>
              <p:nvPr/>
            </p:nvSpPr>
            <p:spPr>
              <a:xfrm>
                <a:off x="3398749" y="5249783"/>
                <a:ext cx="3501343" cy="7746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74998CA-EE6D-4C86-B774-741605BDBE28}"/>
                  </a:ext>
                </a:extLst>
              </p:cNvPr>
              <p:cNvSpPr/>
              <p:nvPr/>
            </p:nvSpPr>
            <p:spPr>
              <a:xfrm>
                <a:off x="6985152" y="5236678"/>
                <a:ext cx="1979581" cy="774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den>
                      </m:f>
                      <m:r>
                        <a:rPr lang="en-US" sz="2000">
                          <a:latin typeface="Cambria Math" panose="02040503050406030204" pitchFamily="18" charset="0"/>
                        </a:rPr>
                        <m:t>=1.25 </m:t>
                      </m:r>
                      <m:sSup>
                        <m:sSupPr>
                          <m:ctrlPr>
                            <a:rPr lang="en-US" sz="2000" i="1">
                              <a:latin typeface="Cambria Math" panose="02040503050406030204" pitchFamily="18" charset="0"/>
                            </a:rPr>
                          </m:ctrlPr>
                        </m:sSupPr>
                        <m:e>
                          <m:r>
                            <a:rPr lang="en-US" sz="2000" i="1">
                              <a:latin typeface="Cambria Math" panose="02040503050406030204" pitchFamily="18" charset="0"/>
                            </a:rPr>
                            <m:t>𝛺</m:t>
                          </m:r>
                        </m:e>
                        <m:sup>
                          <m:r>
                            <a:rPr lang="en-US" sz="2000">
                              <a:latin typeface="Cambria Math" panose="02040503050406030204" pitchFamily="18" charset="0"/>
                            </a:rPr>
                            <m:t>−1</m:t>
                          </m:r>
                        </m:sup>
                      </m:sSup>
                    </m:oMath>
                  </m:oMathPara>
                </a14:m>
                <a:endParaRPr lang="en-US" dirty="0"/>
              </a:p>
            </p:txBody>
          </p:sp>
        </mc:Choice>
        <mc:Fallback xmlns="">
          <p:sp>
            <p:nvSpPr>
              <p:cNvPr id="16" name="Rectangle 15">
                <a:extLst>
                  <a:ext uri="{FF2B5EF4-FFF2-40B4-BE49-F238E27FC236}">
                    <a16:creationId xmlns:a16="http://schemas.microsoft.com/office/drawing/2014/main" id="{174998CA-EE6D-4C86-B774-741605BDBE28}"/>
                  </a:ext>
                </a:extLst>
              </p:cNvPr>
              <p:cNvSpPr>
                <a:spLocks noRot="1" noChangeAspect="1" noMove="1" noResize="1" noEditPoints="1" noAdjustHandles="1" noChangeArrowheads="1" noChangeShapeType="1" noTextEdit="1"/>
              </p:cNvSpPr>
              <p:nvPr/>
            </p:nvSpPr>
            <p:spPr>
              <a:xfrm>
                <a:off x="6985152" y="5236678"/>
                <a:ext cx="1979581" cy="7746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BEEE4CB-A3B2-42D8-856F-F07961BE091B}"/>
                  </a:ext>
                </a:extLst>
              </p:cNvPr>
              <p:cNvSpPr/>
              <p:nvPr/>
            </p:nvSpPr>
            <p:spPr>
              <a:xfrm>
                <a:off x="-6259" y="6070468"/>
                <a:ext cx="2396746" cy="670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1.25</m:t>
                          </m:r>
                        </m:den>
                      </m:f>
                      <m:r>
                        <a:rPr lang="en-US" sz="2000">
                          <a:latin typeface="Cambria Math" panose="02040503050406030204" pitchFamily="18" charset="0"/>
                        </a:rPr>
                        <m:t>=0.8 </m:t>
                      </m:r>
                      <m:r>
                        <a:rPr lang="en-US" sz="2000" i="1">
                          <a:latin typeface="Cambria Math" panose="02040503050406030204" pitchFamily="18" charset="0"/>
                        </a:rPr>
                        <m:t>𝛺</m:t>
                      </m:r>
                    </m:oMath>
                  </m:oMathPara>
                </a14:m>
                <a:endParaRPr lang="en-US" dirty="0"/>
              </a:p>
            </p:txBody>
          </p:sp>
        </mc:Choice>
        <mc:Fallback xmlns="">
          <p:sp>
            <p:nvSpPr>
              <p:cNvPr id="17" name="Rectangle 16">
                <a:extLst>
                  <a:ext uri="{FF2B5EF4-FFF2-40B4-BE49-F238E27FC236}">
                    <a16:creationId xmlns:a16="http://schemas.microsoft.com/office/drawing/2014/main" id="{1BEEE4CB-A3B2-42D8-856F-F07961BE091B}"/>
                  </a:ext>
                </a:extLst>
              </p:cNvPr>
              <p:cNvSpPr>
                <a:spLocks noRot="1" noChangeAspect="1" noMove="1" noResize="1" noEditPoints="1" noAdjustHandles="1" noChangeArrowheads="1" noChangeShapeType="1" noTextEdit="1"/>
              </p:cNvSpPr>
              <p:nvPr/>
            </p:nvSpPr>
            <p:spPr>
              <a:xfrm>
                <a:off x="-6259" y="6070468"/>
                <a:ext cx="2396746" cy="670505"/>
              </a:xfrm>
              <a:prstGeom prst="rect">
                <a:avLst/>
              </a:prstGeom>
              <a:blipFill>
                <a:blip r:embed="rId8"/>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1AB1D0DC-33EB-4707-9709-48232C1E113B}"/>
              </a:ext>
            </a:extLst>
          </p:cNvPr>
          <p:cNvSpPr/>
          <p:nvPr/>
        </p:nvSpPr>
        <p:spPr>
          <a:xfrm>
            <a:off x="2936147" y="6174889"/>
            <a:ext cx="482856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equivalent resistance is </a:t>
            </a:r>
            <a:r>
              <a:rPr lang="en-US" sz="2400" b="1" dirty="0">
                <a:latin typeface="Times New Roman" panose="02020603050405020304" pitchFamily="18" charset="0"/>
                <a:ea typeface="Aptos"/>
                <a:cs typeface="Times New Roman" panose="02020603050405020304" pitchFamily="18" charset="0"/>
              </a:rPr>
              <a:t>0.8 Ω</a:t>
            </a:r>
            <a:r>
              <a:rPr lang="en-US" sz="2400" dirty="0">
                <a:latin typeface="Times New Roman" panose="02020603050405020304" pitchFamily="18" charset="0"/>
                <a:ea typeface="Aptos"/>
                <a:cs typeface="Times New Roman" panose="02020603050405020304" pitchFamily="18" charset="0"/>
              </a:rPr>
              <a:t>.</a:t>
            </a:r>
          </a:p>
        </p:txBody>
      </p:sp>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P spid="16" grpId="0"/>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6259" y="731446"/>
            <a:ext cx="5872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solidFill>
                  <a:prstClr val="black"/>
                </a:solidFill>
                <a:ea typeface="Aptos"/>
                <a:cs typeface="Times New Roman" panose="02020603050405020304" pitchFamily="18" charset="0"/>
              </a:rPr>
              <a:t>Current in Each Resistor</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2" name="Rectangle 1">
            <a:extLst>
              <a:ext uri="{FF2B5EF4-FFF2-40B4-BE49-F238E27FC236}">
                <a16:creationId xmlns:a16="http://schemas.microsoft.com/office/drawing/2014/main" id="{7A3B1C41-6EEB-4532-BFE3-556B3D400164}"/>
              </a:ext>
            </a:extLst>
          </p:cNvPr>
          <p:cNvSpPr/>
          <p:nvPr/>
        </p:nvSpPr>
        <p:spPr>
          <a:xfrm>
            <a:off x="423644" y="1193111"/>
            <a:ext cx="8317684"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current through each resistor in a parallel circuit is given by Ohm's law:</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FE96588-EC1E-402F-9415-8FDBE1B93EF8}"/>
                  </a:ext>
                </a:extLst>
              </p:cNvPr>
              <p:cNvSpPr/>
              <p:nvPr/>
            </p:nvSpPr>
            <p:spPr>
              <a:xfrm>
                <a:off x="2835370" y="1698494"/>
                <a:ext cx="3473259"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𝑉</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1</m:t>
                              </m:r>
                            </m:sub>
                          </m:sSub>
                        </m:den>
                      </m:f>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𝑉</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2</m:t>
                              </m:r>
                            </m:sub>
                          </m:sSub>
                        </m:den>
                      </m:f>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3</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𝑉</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3</m:t>
                              </m:r>
                            </m:sub>
                          </m:sSub>
                        </m:den>
                      </m:f>
                    </m:oMath>
                  </m:oMathPara>
                </a14:m>
                <a:endParaRPr lang="en-US" sz="2000" dirty="0"/>
              </a:p>
            </p:txBody>
          </p:sp>
        </mc:Choice>
        <mc:Fallback xmlns="">
          <p:sp>
            <p:nvSpPr>
              <p:cNvPr id="5" name="Rectangle 4">
                <a:extLst>
                  <a:ext uri="{FF2B5EF4-FFF2-40B4-BE49-F238E27FC236}">
                    <a16:creationId xmlns:a16="http://schemas.microsoft.com/office/drawing/2014/main" id="{FFE96588-EC1E-402F-9415-8FDBE1B93EF8}"/>
                  </a:ext>
                </a:extLst>
              </p:cNvPr>
              <p:cNvSpPr>
                <a:spLocks noRot="1" noChangeAspect="1" noMove="1" noResize="1" noEditPoints="1" noAdjustHandles="1" noChangeArrowheads="1" noChangeShapeType="1" noTextEdit="1"/>
              </p:cNvSpPr>
              <p:nvPr/>
            </p:nvSpPr>
            <p:spPr>
              <a:xfrm>
                <a:off x="2835370" y="1698494"/>
                <a:ext cx="3473259" cy="720454"/>
              </a:xfrm>
              <a:prstGeom prst="rect">
                <a:avLst/>
              </a:prstGeom>
              <a:blipFill>
                <a:blip r:embed="rId2"/>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469684C-5433-46AB-8631-35548E3A560E}"/>
              </a:ext>
            </a:extLst>
          </p:cNvPr>
          <p:cNvSpPr/>
          <p:nvPr/>
        </p:nvSpPr>
        <p:spPr>
          <a:xfrm>
            <a:off x="199139" y="2369079"/>
            <a:ext cx="2813591"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values: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2D7202D-ABE0-4BF2-B64A-A4D88591C23C}"/>
                  </a:ext>
                </a:extLst>
              </p:cNvPr>
              <p:cNvSpPr/>
              <p:nvPr/>
            </p:nvSpPr>
            <p:spPr>
              <a:xfrm>
                <a:off x="357897" y="2924348"/>
                <a:ext cx="2477473"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28.0 </m:t>
                          </m:r>
                          <m:r>
                            <m:rPr>
                              <m:nor/>
                            </m:rPr>
                            <a:rPr lang="en-US" sz="2000" i="1">
                              <a:latin typeface="Cambria Math" panose="02040503050406030204" pitchFamily="18" charset="0"/>
                            </a:rPr>
                            <m:t>V</m:t>
                          </m:r>
                        </m:num>
                        <m:den>
                          <m:r>
                            <a:rPr lang="en-US" sz="2000">
                              <a:latin typeface="Cambria Math" panose="02040503050406030204" pitchFamily="18" charset="0"/>
                            </a:rPr>
                            <m:t>1.6 </m:t>
                          </m:r>
                          <m:r>
                            <a:rPr lang="en-US" sz="2000" i="1">
                              <a:latin typeface="Cambria Math" panose="02040503050406030204" pitchFamily="18" charset="0"/>
                            </a:rPr>
                            <m:t>𝛺</m:t>
                          </m:r>
                        </m:den>
                      </m:f>
                      <m:r>
                        <a:rPr lang="en-US" sz="2000">
                          <a:latin typeface="Cambria Math" panose="02040503050406030204" pitchFamily="18" charset="0"/>
                        </a:rPr>
                        <m:t>=17.5 </m:t>
                      </m:r>
                      <m:r>
                        <m:rPr>
                          <m:nor/>
                        </m:rPr>
                        <a:rPr lang="en-US" sz="2000" i="1">
                          <a:latin typeface="Cambria Math" panose="02040503050406030204" pitchFamily="18" charset="0"/>
                        </a:rPr>
                        <m:t>A</m:t>
                      </m:r>
                    </m:oMath>
                  </m:oMathPara>
                </a14:m>
                <a:endParaRPr lang="en-US" sz="2000" dirty="0"/>
              </a:p>
            </p:txBody>
          </p:sp>
        </mc:Choice>
        <mc:Fallback xmlns="">
          <p:sp>
            <p:nvSpPr>
              <p:cNvPr id="7" name="Rectangle 6">
                <a:extLst>
                  <a:ext uri="{FF2B5EF4-FFF2-40B4-BE49-F238E27FC236}">
                    <a16:creationId xmlns:a16="http://schemas.microsoft.com/office/drawing/2014/main" id="{12D7202D-ABE0-4BF2-B64A-A4D88591C23C}"/>
                  </a:ext>
                </a:extLst>
              </p:cNvPr>
              <p:cNvSpPr>
                <a:spLocks noRot="1" noChangeAspect="1" noMove="1" noResize="1" noEditPoints="1" noAdjustHandles="1" noChangeArrowheads="1" noChangeShapeType="1" noTextEdit="1"/>
              </p:cNvSpPr>
              <p:nvPr/>
            </p:nvSpPr>
            <p:spPr>
              <a:xfrm>
                <a:off x="357897" y="2924348"/>
                <a:ext cx="2477473" cy="6705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9324AB8-B80D-4D37-99AB-2E2C1EF6B990}"/>
                  </a:ext>
                </a:extLst>
              </p:cNvPr>
              <p:cNvSpPr/>
              <p:nvPr/>
            </p:nvSpPr>
            <p:spPr>
              <a:xfrm>
                <a:off x="3114663" y="2859790"/>
                <a:ext cx="2626104" cy="6686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28.0 </m:t>
                          </m:r>
                          <m:r>
                            <m:rPr>
                              <m:nor/>
                            </m:rPr>
                            <a:rPr lang="en-US" sz="2000" i="1">
                              <a:latin typeface="Cambria Math" panose="02040503050406030204" pitchFamily="18" charset="0"/>
                            </a:rPr>
                            <m:t>V</m:t>
                          </m:r>
                        </m:num>
                        <m:den>
                          <m:r>
                            <a:rPr lang="en-US" sz="2000">
                              <a:latin typeface="Cambria Math" panose="02040503050406030204" pitchFamily="18" charset="0"/>
                            </a:rPr>
                            <m:t>2.4 </m:t>
                          </m:r>
                          <m:r>
                            <a:rPr lang="en-US" sz="2000" i="1">
                              <a:latin typeface="Cambria Math" panose="02040503050406030204" pitchFamily="18" charset="0"/>
                            </a:rPr>
                            <m:t>𝛺</m:t>
                          </m:r>
                        </m:den>
                      </m:f>
                      <m:r>
                        <a:rPr lang="en-US" sz="2000">
                          <a:latin typeface="Cambria Math" panose="02040503050406030204" pitchFamily="18" charset="0"/>
                        </a:rPr>
                        <m:t>=11.67 </m:t>
                      </m:r>
                      <m:r>
                        <m:rPr>
                          <m:nor/>
                        </m:rPr>
                        <a:rPr lang="en-US" sz="2000" i="1">
                          <a:latin typeface="Cambria Math" panose="02040503050406030204" pitchFamily="18" charset="0"/>
                        </a:rPr>
                        <m:t>A</m:t>
                      </m:r>
                    </m:oMath>
                  </m:oMathPara>
                </a14:m>
                <a:endParaRPr lang="en-US" sz="2000" dirty="0"/>
              </a:p>
            </p:txBody>
          </p:sp>
        </mc:Choice>
        <mc:Fallback xmlns="">
          <p:sp>
            <p:nvSpPr>
              <p:cNvPr id="9" name="Rectangle 8">
                <a:extLst>
                  <a:ext uri="{FF2B5EF4-FFF2-40B4-BE49-F238E27FC236}">
                    <a16:creationId xmlns:a16="http://schemas.microsoft.com/office/drawing/2014/main" id="{E9324AB8-B80D-4D37-99AB-2E2C1EF6B990}"/>
                  </a:ext>
                </a:extLst>
              </p:cNvPr>
              <p:cNvSpPr>
                <a:spLocks noRot="1" noChangeAspect="1" noMove="1" noResize="1" noEditPoints="1" noAdjustHandles="1" noChangeArrowheads="1" noChangeShapeType="1" noTextEdit="1"/>
              </p:cNvSpPr>
              <p:nvPr/>
            </p:nvSpPr>
            <p:spPr>
              <a:xfrm>
                <a:off x="3114663" y="2859790"/>
                <a:ext cx="2626104" cy="66864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635739B-01D2-43C0-B9AC-EC83C0B39406}"/>
                  </a:ext>
                </a:extLst>
              </p:cNvPr>
              <p:cNvSpPr/>
              <p:nvPr/>
            </p:nvSpPr>
            <p:spPr>
              <a:xfrm>
                <a:off x="6020060" y="2846506"/>
                <a:ext cx="2483437"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3</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28.0 </m:t>
                          </m:r>
                          <m:r>
                            <m:rPr>
                              <m:nor/>
                            </m:rPr>
                            <a:rPr lang="en-US" sz="2000" i="1">
                              <a:latin typeface="Cambria Math" panose="02040503050406030204" pitchFamily="18" charset="0"/>
                            </a:rPr>
                            <m:t>V</m:t>
                          </m:r>
                        </m:num>
                        <m:den>
                          <m:r>
                            <a:rPr lang="en-US" sz="2000">
                              <a:latin typeface="Cambria Math" panose="02040503050406030204" pitchFamily="18" charset="0"/>
                            </a:rPr>
                            <m:t>4.8 </m:t>
                          </m:r>
                          <m:r>
                            <a:rPr lang="en-US" sz="2000" i="1">
                              <a:latin typeface="Cambria Math" panose="02040503050406030204" pitchFamily="18" charset="0"/>
                            </a:rPr>
                            <m:t>𝛺</m:t>
                          </m:r>
                        </m:den>
                      </m:f>
                      <m:r>
                        <a:rPr lang="en-US" sz="2000">
                          <a:latin typeface="Cambria Math" panose="02040503050406030204" pitchFamily="18" charset="0"/>
                        </a:rPr>
                        <m:t>=5.83 </m:t>
                      </m:r>
                      <m:r>
                        <m:rPr>
                          <m:nor/>
                        </m:rPr>
                        <a:rPr lang="en-US" sz="2000" i="1">
                          <a:latin typeface="Cambria Math" panose="02040503050406030204" pitchFamily="18" charset="0"/>
                        </a:rPr>
                        <m:t>A</m:t>
                      </m:r>
                    </m:oMath>
                  </m:oMathPara>
                </a14:m>
                <a:endParaRPr lang="en-US" sz="2000" dirty="0"/>
              </a:p>
            </p:txBody>
          </p:sp>
        </mc:Choice>
        <mc:Fallback xmlns="">
          <p:sp>
            <p:nvSpPr>
              <p:cNvPr id="10" name="Rectangle 9">
                <a:extLst>
                  <a:ext uri="{FF2B5EF4-FFF2-40B4-BE49-F238E27FC236}">
                    <a16:creationId xmlns:a16="http://schemas.microsoft.com/office/drawing/2014/main" id="{4635739B-01D2-43C0-B9AC-EC83C0B39406}"/>
                  </a:ext>
                </a:extLst>
              </p:cNvPr>
              <p:cNvSpPr>
                <a:spLocks noRot="1" noChangeAspect="1" noMove="1" noResize="1" noEditPoints="1" noAdjustHandles="1" noChangeArrowheads="1" noChangeShapeType="1" noTextEdit="1"/>
              </p:cNvSpPr>
              <p:nvPr/>
            </p:nvSpPr>
            <p:spPr>
              <a:xfrm>
                <a:off x="6020060" y="2846506"/>
                <a:ext cx="2483437" cy="67056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129A875-A4DE-4B4F-BFC5-0AF2ACBF49AC}"/>
                  </a:ext>
                </a:extLst>
              </p:cNvPr>
              <p:cNvSpPr/>
              <p:nvPr/>
            </p:nvSpPr>
            <p:spPr>
              <a:xfrm>
                <a:off x="274608" y="3713799"/>
                <a:ext cx="773474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currents are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𝐼</m:t>
                        </m:r>
                      </m:e>
                      <m:sub>
                        <m:r>
                          <a:rPr lang="en-US" sz="2000" i="1">
                            <a:latin typeface="Cambria Math" panose="02040503050406030204" pitchFamily="18" charset="0"/>
                            <a:ea typeface="Aptos"/>
                            <a:cs typeface="Times New Roman" panose="02020603050405020304" pitchFamily="18" charset="0"/>
                          </a:rPr>
                          <m:t>1</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17.5 </m:t>
                    </m:r>
                  </m:oMath>
                </a14:m>
                <a:r>
                  <a:rPr lang="en-US" sz="2400" dirty="0">
                    <a:latin typeface="Times New Roman" panose="02020603050405020304" pitchFamily="18" charset="0"/>
                    <a:ea typeface="Aptos"/>
                    <a:cs typeface="Times New Roman" panose="02020603050405020304" pitchFamily="18" charset="0"/>
                  </a:rPr>
                  <a:t>A,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𝐼</m:t>
                        </m:r>
                      </m:e>
                      <m:sub>
                        <m:r>
                          <a:rPr lang="en-US" sz="2000" i="1">
                            <a:latin typeface="Cambria Math" panose="02040503050406030204" pitchFamily="18" charset="0"/>
                            <a:ea typeface="Aptos"/>
                            <a:cs typeface="Times New Roman" panose="02020603050405020304" pitchFamily="18" charset="0"/>
                          </a:rPr>
                          <m:t>2</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11.67 </m:t>
                    </m:r>
                  </m:oMath>
                </a14:m>
                <a:r>
                  <a:rPr lang="en-US" sz="2400" dirty="0">
                    <a:latin typeface="Times New Roman" panose="02020603050405020304" pitchFamily="18" charset="0"/>
                    <a:ea typeface="Aptos"/>
                    <a:cs typeface="Times New Roman" panose="02020603050405020304" pitchFamily="18" charset="0"/>
                  </a:rPr>
                  <a:t>A, and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𝐼</m:t>
                        </m:r>
                      </m:e>
                      <m:sub>
                        <m:r>
                          <a:rPr lang="en-US" sz="2000" i="1">
                            <a:latin typeface="Cambria Math" panose="02040503050406030204" pitchFamily="18" charset="0"/>
                            <a:ea typeface="Aptos"/>
                            <a:cs typeface="Times New Roman" panose="02020603050405020304" pitchFamily="18" charset="0"/>
                          </a:rPr>
                          <m:t>3</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5.83 </m:t>
                    </m:r>
                  </m:oMath>
                </a14:m>
                <a:r>
                  <a:rPr lang="en-US" sz="2400" dirty="0">
                    <a:latin typeface="Times New Roman" panose="02020603050405020304" pitchFamily="18" charset="0"/>
                    <a:ea typeface="Aptos"/>
                    <a:cs typeface="Times New Roman" panose="02020603050405020304" pitchFamily="18" charset="0"/>
                  </a:rPr>
                  <a:t>A.</a:t>
                </a:r>
              </a:p>
            </p:txBody>
          </p:sp>
        </mc:Choice>
        <mc:Fallback xmlns="">
          <p:sp>
            <p:nvSpPr>
              <p:cNvPr id="18" name="Rectangle 17">
                <a:extLst>
                  <a:ext uri="{FF2B5EF4-FFF2-40B4-BE49-F238E27FC236}">
                    <a16:creationId xmlns:a16="http://schemas.microsoft.com/office/drawing/2014/main" id="{A129A875-A4DE-4B4F-BFC5-0AF2ACBF49AC}"/>
                  </a:ext>
                </a:extLst>
              </p:cNvPr>
              <p:cNvSpPr>
                <a:spLocks noRot="1" noChangeAspect="1" noMove="1" noResize="1" noEditPoints="1" noAdjustHandles="1" noChangeArrowheads="1" noChangeShapeType="1" noTextEdit="1"/>
              </p:cNvSpPr>
              <p:nvPr/>
            </p:nvSpPr>
            <p:spPr>
              <a:xfrm>
                <a:off x="274608" y="3713799"/>
                <a:ext cx="7734746" cy="461665"/>
              </a:xfrm>
              <a:prstGeom prst="rect">
                <a:avLst/>
              </a:prstGeom>
              <a:blipFill>
                <a:blip r:embed="rId6"/>
                <a:stretch>
                  <a:fillRect l="-1182" t="-10526" b="-28947"/>
                </a:stretch>
              </a:blipFill>
            </p:spPr>
            <p:txBody>
              <a:bodyPr/>
              <a:lstStyle/>
              <a:p>
                <a:r>
                  <a:rPr lang="en-US">
                    <a:noFill/>
                  </a:rPr>
                  <a:t> </a:t>
                </a:r>
              </a:p>
            </p:txBody>
          </p:sp>
        </mc:Fallback>
      </mc:AlternateContent>
      <p:sp>
        <p:nvSpPr>
          <p:cNvPr id="20" name="Rectangle 18">
            <a:extLst>
              <a:ext uri="{FF2B5EF4-FFF2-40B4-BE49-F238E27FC236}">
                <a16:creationId xmlns:a16="http://schemas.microsoft.com/office/drawing/2014/main" id="{A0BBBB77-588C-4F72-B946-6BFDC4155BC7}"/>
              </a:ext>
            </a:extLst>
          </p:cNvPr>
          <p:cNvSpPr>
            <a:spLocks noChangeArrowheads="1"/>
          </p:cNvSpPr>
          <p:nvPr/>
        </p:nvSpPr>
        <p:spPr bwMode="auto">
          <a:xfrm>
            <a:off x="76583" y="4280880"/>
            <a:ext cx="5872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solidFill>
                  <a:prstClr val="black"/>
                </a:solidFill>
                <a:ea typeface="Aptos"/>
                <a:cs typeface="Times New Roman" panose="02020603050405020304" pitchFamily="18" charset="0"/>
              </a:rPr>
              <a:t>Total Current Through the Battery</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21" name="Rectangle 20">
            <a:extLst>
              <a:ext uri="{FF2B5EF4-FFF2-40B4-BE49-F238E27FC236}">
                <a16:creationId xmlns:a16="http://schemas.microsoft.com/office/drawing/2014/main" id="{51772624-7D39-41DE-9955-5E2F5D87879D}"/>
              </a:ext>
            </a:extLst>
          </p:cNvPr>
          <p:cNvSpPr/>
          <p:nvPr/>
        </p:nvSpPr>
        <p:spPr>
          <a:xfrm>
            <a:off x="549369" y="4727601"/>
            <a:ext cx="8317683"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total current through the battery is the sum of the currents through each resistor:</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D552CB-303A-4F35-BD6F-1E344EB27CE0}"/>
                  </a:ext>
                </a:extLst>
              </p:cNvPr>
              <p:cNvSpPr/>
              <p:nvPr/>
            </p:nvSpPr>
            <p:spPr>
              <a:xfrm>
                <a:off x="3504290" y="5271847"/>
                <a:ext cx="2407839" cy="422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total</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a:latin typeface="Cambria Math" panose="02040503050406030204" pitchFamily="18" charset="0"/>
                            </a:rPr>
                            <m:t>3</m:t>
                          </m:r>
                        </m:sub>
                      </m:sSub>
                    </m:oMath>
                  </m:oMathPara>
                </a14:m>
                <a:endParaRPr lang="en-US" sz="2000" dirty="0"/>
              </a:p>
            </p:txBody>
          </p:sp>
        </mc:Choice>
        <mc:Fallback xmlns="">
          <p:sp>
            <p:nvSpPr>
              <p:cNvPr id="22" name="Rectangle 21">
                <a:extLst>
                  <a:ext uri="{FF2B5EF4-FFF2-40B4-BE49-F238E27FC236}">
                    <a16:creationId xmlns:a16="http://schemas.microsoft.com/office/drawing/2014/main" id="{66D552CB-303A-4F35-BD6F-1E344EB27CE0}"/>
                  </a:ext>
                </a:extLst>
              </p:cNvPr>
              <p:cNvSpPr>
                <a:spLocks noRot="1" noChangeAspect="1" noMove="1" noResize="1" noEditPoints="1" noAdjustHandles="1" noChangeArrowheads="1" noChangeShapeType="1" noTextEdit="1"/>
              </p:cNvSpPr>
              <p:nvPr/>
            </p:nvSpPr>
            <p:spPr>
              <a:xfrm>
                <a:off x="3504290" y="5271847"/>
                <a:ext cx="2407839" cy="422103"/>
              </a:xfrm>
              <a:prstGeom prst="rect">
                <a:avLst/>
              </a:prstGeom>
              <a:blipFill>
                <a:blip r:embed="rId7"/>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0CD7392-E863-4572-94A8-79107574BB2C}"/>
                  </a:ext>
                </a:extLst>
              </p:cNvPr>
              <p:cNvSpPr/>
              <p:nvPr/>
            </p:nvSpPr>
            <p:spPr>
              <a:xfrm>
                <a:off x="1631005" y="5770578"/>
                <a:ext cx="5021952" cy="422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total</m:t>
                          </m:r>
                        </m:sub>
                      </m:sSub>
                      <m:r>
                        <a:rPr lang="en-US" sz="2000">
                          <a:latin typeface="Cambria Math" panose="02040503050406030204" pitchFamily="18" charset="0"/>
                        </a:rPr>
                        <m:t>=17.5 </m:t>
                      </m:r>
                      <m:r>
                        <m:rPr>
                          <m:nor/>
                        </m:rPr>
                        <a:rPr lang="en-US" sz="2000" i="1">
                          <a:latin typeface="Cambria Math" panose="02040503050406030204" pitchFamily="18" charset="0"/>
                        </a:rPr>
                        <m:t>A</m:t>
                      </m:r>
                      <m:r>
                        <a:rPr lang="en-US" sz="2000">
                          <a:latin typeface="Cambria Math" panose="02040503050406030204" pitchFamily="18" charset="0"/>
                        </a:rPr>
                        <m:t>+11.67 </m:t>
                      </m:r>
                      <m:r>
                        <m:rPr>
                          <m:nor/>
                        </m:rPr>
                        <a:rPr lang="en-US" sz="2000" i="1">
                          <a:latin typeface="Cambria Math" panose="02040503050406030204" pitchFamily="18" charset="0"/>
                        </a:rPr>
                        <m:t>A</m:t>
                      </m:r>
                      <m:r>
                        <a:rPr lang="en-US" sz="2000">
                          <a:latin typeface="Cambria Math" panose="02040503050406030204" pitchFamily="18" charset="0"/>
                        </a:rPr>
                        <m:t>+5.83 </m:t>
                      </m:r>
                      <m:r>
                        <m:rPr>
                          <m:nor/>
                        </m:rPr>
                        <a:rPr lang="en-US" sz="2000" i="1">
                          <a:latin typeface="Cambria Math" panose="02040503050406030204" pitchFamily="18" charset="0"/>
                        </a:rPr>
                        <m:t>A</m:t>
                      </m:r>
                      <m:r>
                        <a:rPr lang="en-US" sz="2000">
                          <a:latin typeface="Cambria Math" panose="02040503050406030204" pitchFamily="18" charset="0"/>
                        </a:rPr>
                        <m:t>=35.0 </m:t>
                      </m:r>
                      <m:r>
                        <m:rPr>
                          <m:nor/>
                        </m:rPr>
                        <a:rPr lang="en-US" sz="2000" i="1">
                          <a:latin typeface="Cambria Math" panose="02040503050406030204" pitchFamily="18" charset="0"/>
                        </a:rPr>
                        <m:t>A</m:t>
                      </m:r>
                    </m:oMath>
                  </m:oMathPara>
                </a14:m>
                <a:endParaRPr lang="en-US" dirty="0"/>
              </a:p>
            </p:txBody>
          </p:sp>
        </mc:Choice>
        <mc:Fallback xmlns="">
          <p:sp>
            <p:nvSpPr>
              <p:cNvPr id="23" name="Rectangle 22">
                <a:extLst>
                  <a:ext uri="{FF2B5EF4-FFF2-40B4-BE49-F238E27FC236}">
                    <a16:creationId xmlns:a16="http://schemas.microsoft.com/office/drawing/2014/main" id="{F0CD7392-E863-4572-94A8-79107574BB2C}"/>
                  </a:ext>
                </a:extLst>
              </p:cNvPr>
              <p:cNvSpPr>
                <a:spLocks noRot="1" noChangeAspect="1" noMove="1" noResize="1" noEditPoints="1" noAdjustHandles="1" noChangeArrowheads="1" noChangeShapeType="1" noTextEdit="1"/>
              </p:cNvSpPr>
              <p:nvPr/>
            </p:nvSpPr>
            <p:spPr>
              <a:xfrm>
                <a:off x="1631005" y="5770578"/>
                <a:ext cx="5021952" cy="422103"/>
              </a:xfrm>
              <a:prstGeom prst="rect">
                <a:avLst/>
              </a:prstGeom>
              <a:blipFill>
                <a:blip r:embed="rId8"/>
                <a:stretch>
                  <a:fillRect b="-8696"/>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66D9DD53-179B-4B47-BF84-C0916C628099}"/>
              </a:ext>
            </a:extLst>
          </p:cNvPr>
          <p:cNvSpPr/>
          <p:nvPr/>
        </p:nvSpPr>
        <p:spPr>
          <a:xfrm>
            <a:off x="325050" y="6267586"/>
            <a:ext cx="624305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total current through the battery is </a:t>
            </a:r>
            <a:r>
              <a:rPr lang="en-US" sz="2400" b="1" dirty="0">
                <a:latin typeface="Times New Roman" panose="02020603050405020304" pitchFamily="18" charset="0"/>
                <a:ea typeface="Aptos"/>
                <a:cs typeface="Times New Roman" panose="02020603050405020304" pitchFamily="18" charset="0"/>
              </a:rPr>
              <a:t>35.0 A</a:t>
            </a:r>
            <a:r>
              <a:rPr lang="en-US" sz="1200" dirty="0">
                <a:latin typeface="Aptos"/>
                <a:ea typeface="Aptos"/>
                <a:cs typeface="Times New Roman" panose="02020603050405020304" pitchFamily="18" charset="0"/>
              </a:rPr>
              <a:t>.</a:t>
            </a:r>
          </a:p>
        </p:txBody>
      </p:sp>
    </p:spTree>
    <p:extLst>
      <p:ext uri="{BB962C8B-B14F-4D97-AF65-F5344CB8AC3E}">
        <p14:creationId xmlns:p14="http://schemas.microsoft.com/office/powerpoint/2010/main" val="282036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9" grpId="0"/>
      <p:bldP spid="10" grpId="0"/>
      <p:bldP spid="18" grpId="0"/>
      <p:bldP spid="20" grpId="0"/>
      <p:bldP spid="21" grpId="0"/>
      <p:bldP spid="22"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6259" y="731446"/>
            <a:ext cx="5872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sz="2400" dirty="0">
                <a:solidFill>
                  <a:prstClr val="black"/>
                </a:solidFill>
                <a:ea typeface="Aptos"/>
                <a:cs typeface="Times New Roman" panose="02020603050405020304" pitchFamily="18" charset="0"/>
              </a:rPr>
              <a:t>Voltage Across Each Resistor</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4" name="Rectangle 3">
            <a:extLst>
              <a:ext uri="{FF2B5EF4-FFF2-40B4-BE49-F238E27FC236}">
                <a16:creationId xmlns:a16="http://schemas.microsoft.com/office/drawing/2014/main" id="{D39E25F6-13A3-4B69-B775-AF48DC271C4D}"/>
              </a:ext>
            </a:extLst>
          </p:cNvPr>
          <p:cNvSpPr/>
          <p:nvPr/>
        </p:nvSpPr>
        <p:spPr>
          <a:xfrm>
            <a:off x="532700" y="1202083"/>
            <a:ext cx="8359629"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In a parallel circuit, the voltage across each resistor is the same as the voltage of the battery: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B076C9-DC80-4B09-9AEF-8A486946807F}"/>
                  </a:ext>
                </a:extLst>
              </p:cNvPr>
              <p:cNvSpPr/>
              <p:nvPr/>
            </p:nvSpPr>
            <p:spPr>
              <a:xfrm>
                <a:off x="3768121" y="1952430"/>
                <a:ext cx="316638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a:latin typeface="Cambria Math" panose="02040503050406030204" pitchFamily="18" charset="0"/>
                            </a:rPr>
                            <m:t>3</m:t>
                          </m:r>
                        </m:sub>
                      </m:sSub>
                      <m:r>
                        <a:rPr lang="en-US" sz="2000">
                          <a:latin typeface="Cambria Math" panose="02040503050406030204" pitchFamily="18" charset="0"/>
                        </a:rPr>
                        <m:t>=</m:t>
                      </m:r>
                      <m:r>
                        <a:rPr lang="en-US" sz="2000" i="1">
                          <a:latin typeface="Cambria Math" panose="02040503050406030204" pitchFamily="18" charset="0"/>
                        </a:rPr>
                        <m:t>𝑉</m:t>
                      </m:r>
                      <m:r>
                        <a:rPr lang="en-US" sz="2000">
                          <a:latin typeface="Cambria Math" panose="02040503050406030204" pitchFamily="18" charset="0"/>
                        </a:rPr>
                        <m:t>=28.0 </m:t>
                      </m:r>
                      <m:r>
                        <m:rPr>
                          <m:nor/>
                        </m:rPr>
                        <a:rPr lang="en-US" sz="2000" i="1">
                          <a:latin typeface="Cambria Math" panose="02040503050406030204" pitchFamily="18" charset="0"/>
                        </a:rPr>
                        <m:t>V</m:t>
                      </m:r>
                    </m:oMath>
                  </m:oMathPara>
                </a14:m>
                <a:endParaRPr lang="en-US" sz="2000" dirty="0"/>
              </a:p>
            </p:txBody>
          </p:sp>
        </mc:Choice>
        <mc:Fallback xmlns="">
          <p:sp>
            <p:nvSpPr>
              <p:cNvPr id="11" name="Rectangle 10">
                <a:extLst>
                  <a:ext uri="{FF2B5EF4-FFF2-40B4-BE49-F238E27FC236}">
                    <a16:creationId xmlns:a16="http://schemas.microsoft.com/office/drawing/2014/main" id="{1BB076C9-DC80-4B09-9AEF-8A486946807F}"/>
                  </a:ext>
                </a:extLst>
              </p:cNvPr>
              <p:cNvSpPr>
                <a:spLocks noRot="1" noChangeAspect="1" noMove="1" noResize="1" noEditPoints="1" noAdjustHandles="1" noChangeArrowheads="1" noChangeShapeType="1" noTextEdit="1"/>
              </p:cNvSpPr>
              <p:nvPr/>
            </p:nvSpPr>
            <p:spPr>
              <a:xfrm>
                <a:off x="3768121" y="1952430"/>
                <a:ext cx="3166380" cy="400110"/>
              </a:xfrm>
              <a:prstGeom prst="rect">
                <a:avLst/>
              </a:prstGeom>
              <a:blipFill>
                <a:blip r:embed="rId2"/>
                <a:stretch>
                  <a:fillRect b="-1515"/>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F34A5229-D207-4662-95A9-6053D30CD3A0}"/>
              </a:ext>
            </a:extLst>
          </p:cNvPr>
          <p:cNvSpPr/>
          <p:nvPr/>
        </p:nvSpPr>
        <p:spPr>
          <a:xfrm>
            <a:off x="213919" y="2352540"/>
            <a:ext cx="5757538"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voltage across each resistor is </a:t>
            </a:r>
            <a:r>
              <a:rPr lang="en-US" sz="2000" b="1" dirty="0">
                <a:latin typeface="Times New Roman" panose="02020603050405020304" pitchFamily="18" charset="0"/>
                <a:ea typeface="Aptos"/>
                <a:cs typeface="Times New Roman" panose="02020603050405020304" pitchFamily="18" charset="0"/>
              </a:rPr>
              <a:t>28.0 V</a:t>
            </a:r>
            <a:r>
              <a:rPr lang="en-US" sz="2400" dirty="0">
                <a:latin typeface="Times New Roman" panose="02020603050405020304" pitchFamily="18" charset="0"/>
                <a:ea typeface="Aptos"/>
                <a:cs typeface="Times New Roman" panose="02020603050405020304" pitchFamily="18" charset="0"/>
              </a:rPr>
              <a:t>.</a:t>
            </a:r>
          </a:p>
        </p:txBody>
      </p:sp>
      <p:sp>
        <p:nvSpPr>
          <p:cNvPr id="19" name="Rectangle 18">
            <a:extLst>
              <a:ext uri="{FF2B5EF4-FFF2-40B4-BE49-F238E27FC236}">
                <a16:creationId xmlns:a16="http://schemas.microsoft.com/office/drawing/2014/main" id="{E0F0B23D-7705-44EE-AA28-5DDCD429C1EE}"/>
              </a:ext>
            </a:extLst>
          </p:cNvPr>
          <p:cNvSpPr>
            <a:spLocks noChangeArrowheads="1"/>
          </p:cNvSpPr>
          <p:nvPr/>
        </p:nvSpPr>
        <p:spPr bwMode="auto">
          <a:xfrm>
            <a:off x="0" y="2902832"/>
            <a:ext cx="5016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(e) </a:t>
            </a:r>
            <a:r>
              <a:rPr lang="en-US" sz="2400" dirty="0">
                <a:solidFill>
                  <a:prstClr val="black"/>
                </a:solidFill>
                <a:ea typeface="Aptos"/>
                <a:cs typeface="Times New Roman" panose="02020603050405020304" pitchFamily="18" charset="0"/>
              </a:rPr>
              <a:t>Power Dissipated in Each Resistor</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13" name="Rectangle 12">
            <a:extLst>
              <a:ext uri="{FF2B5EF4-FFF2-40B4-BE49-F238E27FC236}">
                <a16:creationId xmlns:a16="http://schemas.microsoft.com/office/drawing/2014/main" id="{DAABC4CC-4817-42DC-87B7-6FEA9DF1CC24}"/>
              </a:ext>
            </a:extLst>
          </p:cNvPr>
          <p:cNvSpPr/>
          <p:nvPr/>
        </p:nvSpPr>
        <p:spPr>
          <a:xfrm>
            <a:off x="382035" y="3359280"/>
            <a:ext cx="6264857"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power dissipated in each resistor is given by:</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FA2984D-FFC4-45BB-9467-F9239582C6AE}"/>
                  </a:ext>
                </a:extLst>
              </p:cNvPr>
              <p:cNvSpPr/>
              <p:nvPr/>
            </p:nvSpPr>
            <p:spPr>
              <a:xfrm>
                <a:off x="6646892" y="3230273"/>
                <a:ext cx="2373598"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𝑃</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a:latin typeface="Cambria Math" panose="02040503050406030204" pitchFamily="18" charset="0"/>
                            </a:rPr>
                            <m:t>2</m:t>
                          </m:r>
                        </m:sup>
                      </m:sSup>
                      <m:r>
                        <a:rPr lang="en-US" sz="2000" i="1">
                          <a:latin typeface="Cambria Math" panose="02040503050406030204" pitchFamily="18" charset="0"/>
                        </a:rPr>
                        <m:t>𝑅</m:t>
                      </m:r>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𝑉</m:t>
                              </m:r>
                            </m:e>
                            <m:sup>
                              <m:r>
                                <a:rPr lang="en-US" sz="2000">
                                  <a:latin typeface="Cambria Math" panose="02040503050406030204" pitchFamily="18" charset="0"/>
                                </a:rPr>
                                <m:t>2</m:t>
                              </m:r>
                            </m:sup>
                          </m:sSup>
                        </m:num>
                        <m:den>
                          <m:r>
                            <a:rPr lang="en-US" sz="2000" i="1">
                              <a:latin typeface="Cambria Math" panose="02040503050406030204" pitchFamily="18" charset="0"/>
                            </a:rPr>
                            <m:t>𝑅</m:t>
                          </m:r>
                        </m:den>
                      </m:f>
                      <m:r>
                        <a:rPr lang="en-US" sz="2000" b="0" i="1" smtClean="0">
                          <a:latin typeface="Cambria Math" panose="02040503050406030204" pitchFamily="18" charset="0"/>
                        </a:rPr>
                        <m:t>=</m:t>
                      </m:r>
                      <m:r>
                        <a:rPr lang="en-US" sz="2000" b="0" i="1" smtClean="0">
                          <a:latin typeface="Cambria Math" panose="02040503050406030204" pitchFamily="18" charset="0"/>
                        </a:rPr>
                        <m:t>𝑉𝐼</m:t>
                      </m:r>
                    </m:oMath>
                  </m:oMathPara>
                </a14:m>
                <a:endParaRPr lang="en-US" sz="2000" dirty="0"/>
              </a:p>
            </p:txBody>
          </p:sp>
        </mc:Choice>
        <mc:Fallback xmlns="">
          <p:sp>
            <p:nvSpPr>
              <p:cNvPr id="14" name="Rectangle 13">
                <a:extLst>
                  <a:ext uri="{FF2B5EF4-FFF2-40B4-BE49-F238E27FC236}">
                    <a16:creationId xmlns:a16="http://schemas.microsoft.com/office/drawing/2014/main" id="{6FA2984D-FFC4-45BB-9467-F9239582C6AE}"/>
                  </a:ext>
                </a:extLst>
              </p:cNvPr>
              <p:cNvSpPr>
                <a:spLocks noRot="1" noChangeAspect="1" noMove="1" noResize="1" noEditPoints="1" noAdjustHandles="1" noChangeArrowheads="1" noChangeShapeType="1" noTextEdit="1"/>
              </p:cNvSpPr>
              <p:nvPr/>
            </p:nvSpPr>
            <p:spPr>
              <a:xfrm>
                <a:off x="6646892" y="3230273"/>
                <a:ext cx="2373598" cy="707886"/>
              </a:xfrm>
              <a:prstGeom prst="rect">
                <a:avLst/>
              </a:prstGeom>
              <a:blipFill>
                <a:blip r:embed="rId3"/>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2FB0DACE-D4B9-469A-82EB-D3E914A7433A}"/>
              </a:ext>
            </a:extLst>
          </p:cNvPr>
          <p:cNvSpPr/>
          <p:nvPr/>
        </p:nvSpPr>
        <p:spPr>
          <a:xfrm>
            <a:off x="382035" y="3831021"/>
            <a:ext cx="2813591"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values: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53A8C8A-9745-465D-BBFC-E18009CA07CC}"/>
                  </a:ext>
                </a:extLst>
              </p:cNvPr>
              <p:cNvSpPr/>
              <p:nvPr/>
            </p:nvSpPr>
            <p:spPr>
              <a:xfrm>
                <a:off x="277166" y="4381313"/>
                <a:ext cx="3972049"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28.0 </m:t>
                                  </m:r>
                                  <m:r>
                                    <m:rPr>
                                      <m:nor/>
                                    </m:rPr>
                                    <a:rPr lang="en-US" sz="2000">
                                      <a:latin typeface="Cambria Math" panose="02040503050406030204" pitchFamily="18" charset="0"/>
                                    </a:rPr>
                                    <m:t>V</m:t>
                                  </m:r>
                                </m:e>
                              </m:d>
                            </m:e>
                            <m:sup>
                              <m:r>
                                <a:rPr lang="en-US" sz="2000">
                                  <a:latin typeface="Cambria Math" panose="02040503050406030204" pitchFamily="18" charset="0"/>
                                </a:rPr>
                                <m:t>2</m:t>
                              </m:r>
                            </m:sup>
                          </m:sSup>
                        </m:num>
                        <m:den>
                          <m:r>
                            <a:rPr lang="en-US" sz="2000">
                              <a:latin typeface="Cambria Math" panose="02040503050406030204" pitchFamily="18" charset="0"/>
                            </a:rPr>
                            <m:t>1.6 </m:t>
                          </m:r>
                          <m:r>
                            <a:rPr lang="en-US" sz="2000" i="1">
                              <a:latin typeface="Cambria Math" panose="02040503050406030204" pitchFamily="18" charset="0"/>
                            </a:rPr>
                            <m:t>𝛺</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784 </m:t>
                          </m:r>
                          <m:sSup>
                            <m:sSupPr>
                              <m:ctrlPr>
                                <a:rPr lang="en-US" sz="2000" i="1">
                                  <a:latin typeface="Cambria Math" panose="02040503050406030204" pitchFamily="18" charset="0"/>
                                </a:rPr>
                              </m:ctrlPr>
                            </m:sSupPr>
                            <m:e>
                              <m:r>
                                <m:rPr>
                                  <m:nor/>
                                </m:rPr>
                                <a:rPr lang="en-US" sz="2000">
                                  <a:latin typeface="Cambria Math" panose="02040503050406030204" pitchFamily="18" charset="0"/>
                                </a:rPr>
                                <m:t>V</m:t>
                              </m:r>
                            </m:e>
                            <m:sup>
                              <m:r>
                                <a:rPr lang="en-US" sz="2000" i="0">
                                  <a:latin typeface="Cambria Math" panose="02040503050406030204" pitchFamily="18" charset="0"/>
                                </a:rPr>
                                <m:t>2</m:t>
                              </m:r>
                            </m:sup>
                          </m:sSup>
                        </m:num>
                        <m:den>
                          <m:r>
                            <a:rPr lang="en-US" sz="2000">
                              <a:latin typeface="Cambria Math" panose="02040503050406030204" pitchFamily="18" charset="0"/>
                            </a:rPr>
                            <m:t>1.6 </m:t>
                          </m:r>
                          <m:r>
                            <a:rPr lang="en-US" sz="2000" i="1">
                              <a:latin typeface="Cambria Math" panose="02040503050406030204" pitchFamily="18" charset="0"/>
                            </a:rPr>
                            <m:t>𝛺</m:t>
                          </m:r>
                        </m:den>
                      </m:f>
                      <m:r>
                        <a:rPr lang="en-US" sz="2000">
                          <a:latin typeface="Cambria Math" panose="02040503050406030204" pitchFamily="18" charset="0"/>
                        </a:rPr>
                        <m:t>=490 </m:t>
                      </m:r>
                      <m:r>
                        <m:rPr>
                          <m:nor/>
                        </m:rPr>
                        <a:rPr lang="en-US" sz="2000" i="1">
                          <a:latin typeface="Cambria Math" panose="02040503050406030204" pitchFamily="18" charset="0"/>
                        </a:rPr>
                        <m:t>W</m:t>
                      </m:r>
                    </m:oMath>
                  </m:oMathPara>
                </a14:m>
                <a:endParaRPr lang="en-US" sz="2000" dirty="0"/>
              </a:p>
            </p:txBody>
          </p:sp>
        </mc:Choice>
        <mc:Fallback xmlns="">
          <p:sp>
            <p:nvSpPr>
              <p:cNvPr id="16" name="Rectangle 15">
                <a:extLst>
                  <a:ext uri="{FF2B5EF4-FFF2-40B4-BE49-F238E27FC236}">
                    <a16:creationId xmlns:a16="http://schemas.microsoft.com/office/drawing/2014/main" id="{E53A8C8A-9745-465D-BBFC-E18009CA07CC}"/>
                  </a:ext>
                </a:extLst>
              </p:cNvPr>
              <p:cNvSpPr>
                <a:spLocks noRot="1" noChangeAspect="1" noMove="1" noResize="1" noEditPoints="1" noAdjustHandles="1" noChangeArrowheads="1" noChangeShapeType="1" noTextEdit="1"/>
              </p:cNvSpPr>
              <p:nvPr/>
            </p:nvSpPr>
            <p:spPr>
              <a:xfrm>
                <a:off x="277166" y="4381313"/>
                <a:ext cx="3972049" cy="7099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49A612-71C4-40AC-B3C1-A22B2B0F7299}"/>
                  </a:ext>
                </a:extLst>
              </p:cNvPr>
              <p:cNvSpPr/>
              <p:nvPr/>
            </p:nvSpPr>
            <p:spPr>
              <a:xfrm>
                <a:off x="4249215" y="4328301"/>
                <a:ext cx="4316246" cy="7080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28.0 </m:t>
                                  </m:r>
                                  <m:r>
                                    <m:rPr>
                                      <m:nor/>
                                    </m:rPr>
                                    <a:rPr lang="en-US" sz="2000">
                                      <a:latin typeface="Cambria Math" panose="02040503050406030204" pitchFamily="18" charset="0"/>
                                    </a:rPr>
                                    <m:t>V</m:t>
                                  </m:r>
                                </m:e>
                              </m:d>
                            </m:e>
                            <m:sup>
                              <m:r>
                                <a:rPr lang="en-US" sz="2000">
                                  <a:latin typeface="Cambria Math" panose="02040503050406030204" pitchFamily="18" charset="0"/>
                                </a:rPr>
                                <m:t>2</m:t>
                              </m:r>
                            </m:sup>
                          </m:sSup>
                        </m:num>
                        <m:den>
                          <m:r>
                            <a:rPr lang="en-US" sz="2000">
                              <a:latin typeface="Cambria Math" panose="02040503050406030204" pitchFamily="18" charset="0"/>
                            </a:rPr>
                            <m:t>2.4 </m:t>
                          </m:r>
                          <m:r>
                            <a:rPr lang="en-US" sz="2000" i="1">
                              <a:latin typeface="Cambria Math" panose="02040503050406030204" pitchFamily="18" charset="0"/>
                            </a:rPr>
                            <m:t>𝛺</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784 </m:t>
                          </m:r>
                          <m:sSup>
                            <m:sSupPr>
                              <m:ctrlPr>
                                <a:rPr lang="en-US" sz="2000" i="1">
                                  <a:latin typeface="Cambria Math" panose="02040503050406030204" pitchFamily="18" charset="0"/>
                                </a:rPr>
                              </m:ctrlPr>
                            </m:sSupPr>
                            <m:e>
                              <m:r>
                                <m:rPr>
                                  <m:nor/>
                                </m:rPr>
                                <a:rPr lang="en-US" sz="2000">
                                  <a:latin typeface="Cambria Math" panose="02040503050406030204" pitchFamily="18" charset="0"/>
                                </a:rPr>
                                <m:t>V</m:t>
                              </m:r>
                            </m:e>
                            <m:sup>
                              <m:r>
                                <a:rPr lang="en-US" sz="2000">
                                  <a:latin typeface="Cambria Math" panose="02040503050406030204" pitchFamily="18" charset="0"/>
                                </a:rPr>
                                <m:t>2</m:t>
                              </m:r>
                            </m:sup>
                          </m:sSup>
                        </m:num>
                        <m:den>
                          <m:r>
                            <a:rPr lang="en-US" sz="2000">
                              <a:latin typeface="Cambria Math" panose="02040503050406030204" pitchFamily="18" charset="0"/>
                            </a:rPr>
                            <m:t>2.4 </m:t>
                          </m:r>
                          <m:r>
                            <a:rPr lang="en-US" sz="2000" i="1">
                              <a:latin typeface="Cambria Math" panose="02040503050406030204" pitchFamily="18" charset="0"/>
                            </a:rPr>
                            <m:t>𝛺</m:t>
                          </m:r>
                        </m:den>
                      </m:f>
                      <m:r>
                        <a:rPr lang="en-US" sz="2000">
                          <a:latin typeface="Cambria Math" panose="02040503050406030204" pitchFamily="18" charset="0"/>
                        </a:rPr>
                        <m:t>=326.67 </m:t>
                      </m:r>
                      <m:r>
                        <m:rPr>
                          <m:nor/>
                        </m:rPr>
                        <a:rPr lang="en-US" sz="2000" i="1">
                          <a:latin typeface="Cambria Math" panose="02040503050406030204" pitchFamily="18" charset="0"/>
                        </a:rPr>
                        <m:t>W</m:t>
                      </m:r>
                    </m:oMath>
                  </m:oMathPara>
                </a14:m>
                <a:endParaRPr lang="en-US" dirty="0"/>
              </a:p>
            </p:txBody>
          </p:sp>
        </mc:Choice>
        <mc:Fallback xmlns="">
          <p:sp>
            <p:nvSpPr>
              <p:cNvPr id="17" name="Rectangle 16">
                <a:extLst>
                  <a:ext uri="{FF2B5EF4-FFF2-40B4-BE49-F238E27FC236}">
                    <a16:creationId xmlns:a16="http://schemas.microsoft.com/office/drawing/2014/main" id="{E949A612-71C4-40AC-B3C1-A22B2B0F7299}"/>
                  </a:ext>
                </a:extLst>
              </p:cNvPr>
              <p:cNvSpPr>
                <a:spLocks noRot="1" noChangeAspect="1" noMove="1" noResize="1" noEditPoints="1" noAdjustHandles="1" noChangeArrowheads="1" noChangeShapeType="1" noTextEdit="1"/>
              </p:cNvSpPr>
              <p:nvPr/>
            </p:nvSpPr>
            <p:spPr>
              <a:xfrm>
                <a:off x="4249215" y="4328301"/>
                <a:ext cx="4316246" cy="7080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91F19AE-262F-468A-BDF4-BFEB70B9A03A}"/>
                  </a:ext>
                </a:extLst>
              </p:cNvPr>
              <p:cNvSpPr/>
              <p:nvPr/>
            </p:nvSpPr>
            <p:spPr>
              <a:xfrm>
                <a:off x="277166" y="5189241"/>
                <a:ext cx="3899722"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3</m:t>
                          </m:r>
                        </m:sub>
                      </m:sSub>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28.0 </m:t>
                                  </m:r>
                                  <m:r>
                                    <m:rPr>
                                      <m:nor/>
                                    </m:rPr>
                                    <a:rPr lang="en-US">
                                      <a:latin typeface="Cambria Math" panose="02040503050406030204" pitchFamily="18" charset="0"/>
                                    </a:rPr>
                                    <m:t>V</m:t>
                                  </m:r>
                                </m:e>
                              </m:d>
                            </m:e>
                            <m:sup>
                              <m:r>
                                <a:rPr lang="en-US">
                                  <a:latin typeface="Cambria Math" panose="02040503050406030204" pitchFamily="18" charset="0"/>
                                </a:rPr>
                                <m:t>2</m:t>
                              </m:r>
                            </m:sup>
                          </m:sSup>
                        </m:num>
                        <m:den>
                          <m:r>
                            <a:rPr lang="en-US">
                              <a:latin typeface="Cambria Math" panose="02040503050406030204" pitchFamily="18" charset="0"/>
                            </a:rPr>
                            <m:t>4.8 </m:t>
                          </m:r>
                          <m:r>
                            <a:rPr lang="en-US" i="1">
                              <a:latin typeface="Cambria Math" panose="02040503050406030204" pitchFamily="18" charset="0"/>
                            </a:rPr>
                            <m:t>𝛺</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784 </m:t>
                          </m:r>
                          <m:sSup>
                            <m:sSupPr>
                              <m:ctrlPr>
                                <a:rPr lang="en-US" i="1">
                                  <a:latin typeface="Cambria Math" panose="02040503050406030204" pitchFamily="18" charset="0"/>
                                </a:rPr>
                              </m:ctrlPr>
                            </m:sSupPr>
                            <m:e>
                              <m:r>
                                <m:rPr>
                                  <m:nor/>
                                </m:rPr>
                                <a:rPr lang="en-US">
                                  <a:latin typeface="Cambria Math" panose="02040503050406030204" pitchFamily="18" charset="0"/>
                                </a:rPr>
                                <m:t>V</m:t>
                              </m:r>
                            </m:e>
                            <m:sup>
                              <m:r>
                                <a:rPr lang="en-US">
                                  <a:latin typeface="Cambria Math" panose="02040503050406030204" pitchFamily="18" charset="0"/>
                                </a:rPr>
                                <m:t>2</m:t>
                              </m:r>
                            </m:sup>
                          </m:sSup>
                        </m:num>
                        <m:den>
                          <m:r>
                            <a:rPr lang="en-US">
                              <a:latin typeface="Cambria Math" panose="02040503050406030204" pitchFamily="18" charset="0"/>
                            </a:rPr>
                            <m:t>4.8 </m:t>
                          </m:r>
                          <m:r>
                            <a:rPr lang="en-US" i="1">
                              <a:latin typeface="Cambria Math" panose="02040503050406030204" pitchFamily="18" charset="0"/>
                            </a:rPr>
                            <m:t>𝛺</m:t>
                          </m:r>
                        </m:den>
                      </m:f>
                      <m:r>
                        <a:rPr lang="en-US">
                          <a:latin typeface="Cambria Math" panose="02040503050406030204" pitchFamily="18" charset="0"/>
                        </a:rPr>
                        <m:t>=163.33 </m:t>
                      </m:r>
                      <m:r>
                        <m:rPr>
                          <m:nor/>
                        </m:rPr>
                        <a:rPr lang="en-US" i="1">
                          <a:latin typeface="Cambria Math" panose="02040503050406030204" pitchFamily="18" charset="0"/>
                        </a:rPr>
                        <m:t>W</m:t>
                      </m:r>
                    </m:oMath>
                  </m:oMathPara>
                </a14:m>
                <a:endParaRPr lang="en-US" dirty="0"/>
              </a:p>
            </p:txBody>
          </p:sp>
        </mc:Choice>
        <mc:Fallback xmlns="">
          <p:sp>
            <p:nvSpPr>
              <p:cNvPr id="26" name="Rectangle 25">
                <a:extLst>
                  <a:ext uri="{FF2B5EF4-FFF2-40B4-BE49-F238E27FC236}">
                    <a16:creationId xmlns:a16="http://schemas.microsoft.com/office/drawing/2014/main" id="{491F19AE-262F-468A-BDF4-BFEB70B9A03A}"/>
                  </a:ext>
                </a:extLst>
              </p:cNvPr>
              <p:cNvSpPr>
                <a:spLocks noRot="1" noChangeAspect="1" noMove="1" noResize="1" noEditPoints="1" noAdjustHandles="1" noChangeArrowheads="1" noChangeShapeType="1" noTextEdit="1"/>
              </p:cNvSpPr>
              <p:nvPr/>
            </p:nvSpPr>
            <p:spPr>
              <a:xfrm>
                <a:off x="277166" y="5189241"/>
                <a:ext cx="3899722" cy="64812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1F66182-BA1E-459A-9E98-2C6EAAB268B8}"/>
                  </a:ext>
                </a:extLst>
              </p:cNvPr>
              <p:cNvSpPr/>
              <p:nvPr/>
            </p:nvSpPr>
            <p:spPr>
              <a:xfrm>
                <a:off x="277165" y="5838968"/>
                <a:ext cx="8724221" cy="830997"/>
              </a:xfrm>
              <a:prstGeom prst="rect">
                <a:avLst/>
              </a:prstGeom>
            </p:spPr>
            <p:txBody>
              <a:bodyPr wrap="square">
                <a:spAutoFit/>
              </a:bodyPr>
              <a:lstStyle/>
              <a:p>
                <a:r>
                  <a:rPr lang="en-US" sz="2400" dirty="0">
                    <a:latin typeface="Times New Roman" panose="02020603050405020304" pitchFamily="18" charset="0"/>
                    <a:ea typeface="Aptos"/>
                    <a:cs typeface="Times New Roman" panose="02020603050405020304" pitchFamily="18" charset="0"/>
                  </a:rPr>
                  <a:t>So, the power dissipated in each resistor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𝑃</m:t>
                        </m:r>
                      </m:e>
                      <m:sub>
                        <m:r>
                          <a:rPr lang="en-US" sz="2000" i="1">
                            <a:latin typeface="Cambria Math" panose="02040503050406030204" pitchFamily="18" charset="0"/>
                            <a:ea typeface="Aptos"/>
                            <a:cs typeface="Times New Roman" panose="02020603050405020304" pitchFamily="18" charset="0"/>
                          </a:rPr>
                          <m:t>1</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490 </m:t>
                    </m:r>
                    <m:r>
                      <m:rPr>
                        <m:nor/>
                      </m:rPr>
                      <a:rPr lang="en-US" sz="2000">
                        <a:latin typeface="Times New Roman" panose="02020603050405020304" pitchFamily="18" charset="0"/>
                        <a:ea typeface="Aptos"/>
                        <a:cs typeface="Times New Roman" panose="02020603050405020304" pitchFamily="18" charset="0"/>
                      </a:rPr>
                      <m:t>W</m:t>
                    </m:r>
                  </m:oMath>
                </a14:m>
                <a:r>
                  <a:rPr lang="en-US" sz="2400" dirty="0">
                    <a:latin typeface="Times New Roman" panose="02020603050405020304" pitchFamily="18" charset="0"/>
                    <a:ea typeface="Aptos"/>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𝑃</m:t>
                        </m:r>
                      </m:e>
                      <m:sub>
                        <m:r>
                          <a:rPr lang="en-US" sz="2000" i="1">
                            <a:latin typeface="Cambria Math" panose="02040503050406030204" pitchFamily="18" charset="0"/>
                            <a:ea typeface="Aptos"/>
                            <a:cs typeface="Times New Roman" panose="02020603050405020304" pitchFamily="18" charset="0"/>
                          </a:rPr>
                          <m:t>2</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326.67 </m:t>
                    </m:r>
                    <m:r>
                      <m:rPr>
                        <m:nor/>
                      </m:rPr>
                      <a:rPr lang="en-US" sz="2000">
                        <a:latin typeface="Times New Roman" panose="02020603050405020304" pitchFamily="18" charset="0"/>
                        <a:ea typeface="Aptos"/>
                        <a:cs typeface="Times New Roman" panose="02020603050405020304" pitchFamily="18" charset="0"/>
                      </a:rPr>
                      <m:t>W</m:t>
                    </m:r>
                  </m:oMath>
                </a14:m>
                <a:r>
                  <a:rPr lang="en-US" sz="2400" dirty="0">
                    <a:latin typeface="Times New Roman" panose="02020603050405020304" pitchFamily="18" charset="0"/>
                    <a:ea typeface="Aptos"/>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𝑃</m:t>
                        </m:r>
                      </m:e>
                      <m:sub>
                        <m:r>
                          <a:rPr lang="en-US" sz="2000" i="1">
                            <a:latin typeface="Cambria Math" panose="02040503050406030204" pitchFamily="18" charset="0"/>
                            <a:ea typeface="Aptos"/>
                            <a:cs typeface="Times New Roman" panose="02020603050405020304" pitchFamily="18" charset="0"/>
                          </a:rPr>
                          <m:t>3</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163.33 </m:t>
                    </m:r>
                    <m:r>
                      <m:rPr>
                        <m:nor/>
                      </m:rPr>
                      <a:rPr lang="en-US" sz="2000">
                        <a:latin typeface="Times New Roman" panose="02020603050405020304" pitchFamily="18" charset="0"/>
                        <a:ea typeface="Aptos"/>
                        <a:cs typeface="Times New Roman" panose="02020603050405020304" pitchFamily="18" charset="0"/>
                      </a:rPr>
                      <m:t>W</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27" name="Rectangle 26">
                <a:extLst>
                  <a:ext uri="{FF2B5EF4-FFF2-40B4-BE49-F238E27FC236}">
                    <a16:creationId xmlns:a16="http://schemas.microsoft.com/office/drawing/2014/main" id="{41F66182-BA1E-459A-9E98-2C6EAAB268B8}"/>
                  </a:ext>
                </a:extLst>
              </p:cNvPr>
              <p:cNvSpPr>
                <a:spLocks noRot="1" noChangeAspect="1" noMove="1" noResize="1" noEditPoints="1" noAdjustHandles="1" noChangeArrowheads="1" noChangeShapeType="1" noTextEdit="1"/>
              </p:cNvSpPr>
              <p:nvPr/>
            </p:nvSpPr>
            <p:spPr>
              <a:xfrm>
                <a:off x="277165" y="5838968"/>
                <a:ext cx="8724221" cy="830997"/>
              </a:xfrm>
              <a:prstGeom prst="rect">
                <a:avLst/>
              </a:prstGeom>
              <a:blipFill>
                <a:blip r:embed="rId7"/>
                <a:stretch>
                  <a:fillRect l="-1047" t="-5882" r="-140" b="-16176"/>
                </a:stretch>
              </a:blipFill>
            </p:spPr>
            <p:txBody>
              <a:bodyPr/>
              <a:lstStyle/>
              <a:p>
                <a:r>
                  <a:rPr lang="en-US">
                    <a:noFill/>
                  </a:rPr>
                  <a:t> </a:t>
                </a:r>
              </a:p>
            </p:txBody>
          </p:sp>
        </mc:Fallback>
      </mc:AlternateContent>
    </p:spTree>
    <p:extLst>
      <p:ext uri="{BB962C8B-B14F-4D97-AF65-F5344CB8AC3E}">
        <p14:creationId xmlns:p14="http://schemas.microsoft.com/office/powerpoint/2010/main" val="132580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9" grpId="0"/>
      <p:bldP spid="13" grpId="0"/>
      <p:bldP spid="14" grpId="0"/>
      <p:bldP spid="15" grpId="0"/>
      <p:bldP spid="16" grpId="0"/>
      <p:bldP spid="17"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6260" y="731446"/>
            <a:ext cx="6675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(f) </a:t>
            </a:r>
            <a:r>
              <a:rPr lang="en-US" sz="2400" dirty="0">
                <a:solidFill>
                  <a:prstClr val="black"/>
                </a:solidFill>
                <a:ea typeface="Aptos"/>
                <a:cs typeface="Times New Roman" panose="02020603050405020304" pitchFamily="18" charset="0"/>
              </a:rPr>
              <a:t>Which Resistor Dissipates the Most Power?</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C30728D-B36A-46F1-AA64-356B4BEEC7C7}"/>
                  </a:ext>
                </a:extLst>
              </p:cNvPr>
              <p:cNvSpPr/>
              <p:nvPr/>
            </p:nvSpPr>
            <p:spPr>
              <a:xfrm>
                <a:off x="383796" y="1401981"/>
                <a:ext cx="8376407" cy="2143728"/>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resistor with the </a:t>
                </a:r>
                <a:r>
                  <a:rPr lang="en-US" sz="2400" b="1" dirty="0">
                    <a:latin typeface="Times New Roman" panose="02020603050405020304" pitchFamily="18" charset="0"/>
                    <a:ea typeface="Aptos"/>
                    <a:cs typeface="Times New Roman" panose="02020603050405020304" pitchFamily="18" charset="0"/>
                  </a:rPr>
                  <a:t>least resistance</a:t>
                </a:r>
                <a:r>
                  <a:rPr lang="en-US" sz="2400" dirty="0">
                    <a:latin typeface="Times New Roman" panose="02020603050405020304" pitchFamily="18" charset="0"/>
                    <a:ea typeface="Aptos"/>
                    <a:cs typeface="Times New Roman" panose="02020603050405020304" pitchFamily="18" charset="0"/>
                  </a:rPr>
                  <a:t> dissipates the most power. This is because, in a parallel circuit, all resistors experience the same voltage, and power dissipation is given by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𝑃</m:t>
                    </m:r>
                    <m:r>
                      <a:rPr lang="en-US" sz="2400">
                        <a:latin typeface="Cambria Math" panose="02040503050406030204" pitchFamily="18" charset="0"/>
                        <a:ea typeface="Aptos"/>
                        <a:cs typeface="Times New Roman" panose="02020603050405020304" pitchFamily="18" charset="0"/>
                      </a:rPr>
                      <m:t>=</m:t>
                    </m:r>
                    <m:f>
                      <m:fPr>
                        <m:ctrlPr>
                          <a:rPr lang="en-US" sz="2400" i="1">
                            <a:latin typeface="Cambria Math" panose="02040503050406030204" pitchFamily="18" charset="0"/>
                            <a:ea typeface="Aptos"/>
                            <a:cs typeface="Times New Roman" panose="02020603050405020304" pitchFamily="18" charset="0"/>
                          </a:rPr>
                        </m:ctrlPr>
                      </m:fPr>
                      <m:num>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𝑉</m:t>
                            </m:r>
                          </m:e>
                          <m:sup>
                            <m:r>
                              <a:rPr lang="en-US" sz="2400" i="1">
                                <a:latin typeface="Cambria Math" panose="02040503050406030204" pitchFamily="18" charset="0"/>
                                <a:ea typeface="Aptos"/>
                                <a:cs typeface="Times New Roman" panose="02020603050405020304" pitchFamily="18" charset="0"/>
                              </a:rPr>
                              <m:t>2</m:t>
                            </m:r>
                          </m:sup>
                        </m:sSup>
                      </m:num>
                      <m:den>
                        <m:r>
                          <a:rPr lang="en-US" sz="2400" i="1">
                            <a:latin typeface="Cambria Math" panose="02040503050406030204" pitchFamily="18" charset="0"/>
                            <a:ea typeface="Aptos"/>
                            <a:cs typeface="Times New Roman" panose="02020603050405020304" pitchFamily="18" charset="0"/>
                          </a:rPr>
                          <m:t>𝑅</m:t>
                        </m:r>
                      </m:den>
                    </m:f>
                  </m:oMath>
                </a14:m>
                <a:r>
                  <a:rPr lang="en-US" sz="2400" dirty="0">
                    <a:latin typeface="Times New Roman" panose="02020603050405020304" pitchFamily="18" charset="0"/>
                    <a:ea typeface="Aptos"/>
                    <a:cs typeface="Times New Roman" panose="02020603050405020304" pitchFamily="18" charset="0"/>
                  </a:rPr>
                  <a:t>. A smaller resistance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𝑅</m:t>
                    </m:r>
                  </m:oMath>
                </a14:m>
                <a:r>
                  <a:rPr lang="en-US" sz="2400" dirty="0">
                    <a:latin typeface="Times New Roman" panose="02020603050405020304" pitchFamily="18" charset="0"/>
                    <a:ea typeface="Aptos"/>
                    <a:cs typeface="Times New Roman" panose="02020603050405020304" pitchFamily="18" charset="0"/>
                  </a:rPr>
                  <a:t> results in higher power dissipation for a given voltage.</a:t>
                </a:r>
              </a:p>
            </p:txBody>
          </p:sp>
        </mc:Choice>
        <mc:Fallback xmlns="">
          <p:sp>
            <p:nvSpPr>
              <p:cNvPr id="2" name="Rectangle 1">
                <a:extLst>
                  <a:ext uri="{FF2B5EF4-FFF2-40B4-BE49-F238E27FC236}">
                    <a16:creationId xmlns:a16="http://schemas.microsoft.com/office/drawing/2014/main" id="{9C30728D-B36A-46F1-AA64-356B4BEEC7C7}"/>
                  </a:ext>
                </a:extLst>
              </p:cNvPr>
              <p:cNvSpPr>
                <a:spLocks noRot="1" noChangeAspect="1" noMove="1" noResize="1" noEditPoints="1" noAdjustHandles="1" noChangeArrowheads="1" noChangeShapeType="1" noTextEdit="1"/>
              </p:cNvSpPr>
              <p:nvPr/>
            </p:nvSpPr>
            <p:spPr>
              <a:xfrm>
                <a:off x="383796" y="1401981"/>
                <a:ext cx="8376407" cy="2143728"/>
              </a:xfrm>
              <a:prstGeom prst="rect">
                <a:avLst/>
              </a:prstGeom>
              <a:blipFill>
                <a:blip r:embed="rId2"/>
                <a:stretch>
                  <a:fillRect l="-1164" t="-2273" r="-1092" b="-5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7A1A616-5B99-4E80-B5DD-8440CD583CFA}"/>
                  </a:ext>
                </a:extLst>
              </p:cNvPr>
              <p:cNvSpPr/>
              <p:nvPr/>
            </p:nvSpPr>
            <p:spPr>
              <a:xfrm>
                <a:off x="289419" y="4225216"/>
                <a:ext cx="8376407" cy="1569660"/>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In this case,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𝑅</m:t>
                        </m:r>
                      </m:e>
                      <m:sub>
                        <m:r>
                          <a:rPr lang="en-US" sz="2400" i="1">
                            <a:latin typeface="Cambria Math" panose="02040503050406030204" pitchFamily="18" charset="0"/>
                            <a:ea typeface="Aptos"/>
                            <a:cs typeface="Times New Roman" panose="02020603050405020304" pitchFamily="18" charset="0"/>
                          </a:rPr>
                          <m:t>1</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1.6 </m:t>
                    </m:r>
                    <m:r>
                      <a:rPr lang="en-US" sz="2400" i="1">
                        <a:latin typeface="Cambria Math" panose="02040503050406030204" pitchFamily="18" charset="0"/>
                        <a:ea typeface="Aptos"/>
                        <a:cs typeface="Times New Roman" panose="02020603050405020304" pitchFamily="18" charset="0"/>
                      </a:rPr>
                      <m:t>𝛺</m:t>
                    </m:r>
                  </m:oMath>
                </a14:m>
                <a:r>
                  <a:rPr lang="en-US" sz="2400" dirty="0">
                    <a:latin typeface="Times New Roman" panose="02020603050405020304" pitchFamily="18" charset="0"/>
                    <a:ea typeface="Aptos"/>
                    <a:cs typeface="Times New Roman" panose="02020603050405020304" pitchFamily="18" charset="0"/>
                  </a:rPr>
                  <a:t> is the smallest resistor, and it dissipates the most power (490 W). This occurs because the current through a smaller resistance is greater for the same voltage, leading to higher power dissipation.</a:t>
                </a:r>
              </a:p>
            </p:txBody>
          </p:sp>
        </mc:Choice>
        <mc:Fallback xmlns="">
          <p:sp>
            <p:nvSpPr>
              <p:cNvPr id="5" name="Rectangle 4">
                <a:extLst>
                  <a:ext uri="{FF2B5EF4-FFF2-40B4-BE49-F238E27FC236}">
                    <a16:creationId xmlns:a16="http://schemas.microsoft.com/office/drawing/2014/main" id="{87A1A616-5B99-4E80-B5DD-8440CD583CFA}"/>
                  </a:ext>
                </a:extLst>
              </p:cNvPr>
              <p:cNvSpPr>
                <a:spLocks noRot="1" noChangeAspect="1" noMove="1" noResize="1" noEditPoints="1" noAdjustHandles="1" noChangeArrowheads="1" noChangeShapeType="1" noTextEdit="1"/>
              </p:cNvSpPr>
              <p:nvPr/>
            </p:nvSpPr>
            <p:spPr>
              <a:xfrm>
                <a:off x="289419" y="4225216"/>
                <a:ext cx="8376407" cy="1569660"/>
              </a:xfrm>
              <a:prstGeom prst="rect">
                <a:avLst/>
              </a:prstGeom>
              <a:blipFill>
                <a:blip r:embed="rId3"/>
                <a:stretch>
                  <a:fillRect l="-1091" t="-3101" r="-1091" b="-7752"/>
                </a:stretch>
              </a:blipFill>
            </p:spPr>
            <p:txBody>
              <a:bodyPr/>
              <a:lstStyle/>
              <a:p>
                <a:r>
                  <a:rPr lang="en-US">
                    <a:noFill/>
                  </a:rPr>
                  <a:t> </a:t>
                </a:r>
              </a:p>
            </p:txBody>
          </p:sp>
        </mc:Fallback>
      </mc:AlternateContent>
    </p:spTree>
    <p:extLst>
      <p:ext uri="{BB962C8B-B14F-4D97-AF65-F5344CB8AC3E}">
        <p14:creationId xmlns:p14="http://schemas.microsoft.com/office/powerpoint/2010/main" val="111560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1998837"/>
            <a:ext cx="8795858" cy="3597908"/>
          </a:xfrm>
          <a:prstGeom prst="rect">
            <a:avLst/>
          </a:prstGeom>
        </p:spPr>
        <p:txBody>
          <a:bodyPr wrap="square">
            <a:spAutoFit/>
          </a:bodyPr>
          <a:lstStyle/>
          <a:p>
            <a:pPr lvl="0" algn="just" defTabSz="457200">
              <a:spcBef>
                <a:spcPct val="20000"/>
              </a:spcBef>
              <a:spcAft>
                <a:spcPts val="600"/>
              </a:spcAft>
              <a:buClr>
                <a:srgbClr val="4590B8"/>
              </a:buClr>
              <a:buSzPct val="92000"/>
              <a:defRPr/>
            </a:pPr>
            <a:r>
              <a:rPr lang="en-US" sz="2800" dirty="0">
                <a:solidFill>
                  <a:prstClr val="black"/>
                </a:solidFill>
                <a:latin typeface="Times New Roman"/>
              </a:rPr>
              <a:t>Students will </a:t>
            </a:r>
            <a:r>
              <a:rPr lang="en-US" sz="2800" dirty="0">
                <a:solidFill>
                  <a:prstClr val="black"/>
                </a:solidFill>
                <a:latin typeface="Times New Roman" panose="02020603050405020304" pitchFamily="18" charset="0"/>
                <a:cs typeface="Times New Roman" panose="02020603050405020304" pitchFamily="18" charset="0"/>
              </a:rPr>
              <a:t>be able to</a:t>
            </a:r>
            <a:r>
              <a:rPr lang="en-US" sz="2800" dirty="0">
                <a:solidFill>
                  <a:prstClr val="black"/>
                </a:solidFill>
                <a:latin typeface="Times New Roman"/>
              </a:rPr>
              <a:t> :</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Solve more complex electrical circuit problems by using Kirchhoff's Laws.</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Solve problems related to charging and discharging a capacitor in the context of RC circuits.</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Investigate the relationship between magnetic force and fields.</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p:sp>
        <p:nvSpPr>
          <p:cNvPr id="2" name="Rectangle 1">
            <a:extLst>
              <a:ext uri="{FF2B5EF4-FFF2-40B4-BE49-F238E27FC236}">
                <a16:creationId xmlns:a16="http://schemas.microsoft.com/office/drawing/2014/main" id="{ECDC2C63-339D-4ED9-BED3-AC2E2E9FD9BB}"/>
              </a:ext>
            </a:extLst>
          </p:cNvPr>
          <p:cNvSpPr/>
          <p:nvPr/>
        </p:nvSpPr>
        <p:spPr>
          <a:xfrm>
            <a:off x="129207" y="938212"/>
            <a:ext cx="8885583" cy="1251625"/>
          </a:xfrm>
          <a:prstGeom prst="rect">
            <a:avLst/>
          </a:prstGeom>
        </p:spPr>
        <p:txBody>
          <a:bodyPr wrap="square">
            <a:spAutoFit/>
          </a:bodyPr>
          <a:lstStyle/>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What is Kirchhoff 1st and 2nd law?</a:t>
            </a: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Find the currents flowing in the circuit provided using Kirchhoff’s Rules. </a:t>
            </a:r>
          </a:p>
        </p:txBody>
      </p:sp>
      <p:pic>
        <p:nvPicPr>
          <p:cNvPr id="4" name="Picture 3">
            <a:extLst>
              <a:ext uri="{FF2B5EF4-FFF2-40B4-BE49-F238E27FC236}">
                <a16:creationId xmlns:a16="http://schemas.microsoft.com/office/drawing/2014/main" id="{E0579338-B719-4473-942B-F352ADE59E2B}"/>
              </a:ext>
            </a:extLst>
          </p:cNvPr>
          <p:cNvPicPr>
            <a:picLocks noChangeAspect="1"/>
          </p:cNvPicPr>
          <p:nvPr/>
        </p:nvPicPr>
        <p:blipFill>
          <a:blip r:embed="rId2"/>
          <a:stretch>
            <a:fillRect/>
          </a:stretch>
        </p:blipFill>
        <p:spPr>
          <a:xfrm>
            <a:off x="2716045" y="2476726"/>
            <a:ext cx="3711909" cy="3430927"/>
          </a:xfrm>
          <a:prstGeom prst="rect">
            <a:avLst/>
          </a:prstGeom>
        </p:spPr>
      </p:pic>
    </p:spTree>
    <p:extLst>
      <p:ext uri="{BB962C8B-B14F-4D97-AF65-F5344CB8AC3E}">
        <p14:creationId xmlns:p14="http://schemas.microsoft.com/office/powerpoint/2010/main" val="3797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5058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What is Kirchhoff 1st and 2nd law?</a:t>
            </a:r>
          </a:p>
        </p:txBody>
      </p:sp>
      <p:sp>
        <p:nvSpPr>
          <p:cNvPr id="2" name="Rectangle 1">
            <a:extLst>
              <a:ext uri="{FF2B5EF4-FFF2-40B4-BE49-F238E27FC236}">
                <a16:creationId xmlns:a16="http://schemas.microsoft.com/office/drawing/2014/main" id="{3CDB5865-1A87-4C20-839A-4A50E83067BD}"/>
              </a:ext>
            </a:extLst>
          </p:cNvPr>
          <p:cNvSpPr/>
          <p:nvPr/>
        </p:nvSpPr>
        <p:spPr>
          <a:xfrm>
            <a:off x="465586" y="1179335"/>
            <a:ext cx="8376407"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Kirchhoff’s first law—the junction rule. The sum of all currents entering a junction must equal the sum of all currents leaving the junction.</a:t>
            </a:r>
          </a:p>
        </p:txBody>
      </p:sp>
      <p:sp>
        <p:nvSpPr>
          <p:cNvPr id="4" name="Rectangle 3">
            <a:extLst>
              <a:ext uri="{FF2B5EF4-FFF2-40B4-BE49-F238E27FC236}">
                <a16:creationId xmlns:a16="http://schemas.microsoft.com/office/drawing/2014/main" id="{B7C8B2E9-47E6-4332-896A-493F2A09035B}"/>
              </a:ext>
            </a:extLst>
          </p:cNvPr>
          <p:cNvSpPr/>
          <p:nvPr/>
        </p:nvSpPr>
        <p:spPr>
          <a:xfrm>
            <a:off x="465586" y="2469712"/>
            <a:ext cx="8376406" cy="1200329"/>
          </a:xfrm>
          <a:prstGeom prst="rect">
            <a:avLst/>
          </a:prstGeom>
        </p:spPr>
        <p:txBody>
          <a:bodyPr wrap="square">
            <a:spAutoFit/>
          </a:bodyPr>
          <a:lstStyle/>
          <a:p>
            <a:pPr lvl="0" algn="just"/>
            <a:r>
              <a:rPr lang="en-US" sz="2400" dirty="0">
                <a:solidFill>
                  <a:srgbClr val="0070C0"/>
                </a:solidFill>
                <a:latin typeface="Times New Roman" panose="02020603050405020304" pitchFamily="18" charset="0"/>
                <a:cs typeface="Times New Roman" panose="02020603050405020304" pitchFamily="18" charset="0"/>
              </a:rPr>
              <a:t>Kirchhoff’s second law</a:t>
            </a:r>
            <a:r>
              <a:rPr lang="en-US" sz="2400" dirty="0">
                <a:solidFill>
                  <a:srgbClr val="373D3F"/>
                </a:solidFill>
                <a:latin typeface="Times New Roman" panose="02020603050405020304" pitchFamily="18" charset="0"/>
                <a:cs typeface="Times New Roman" panose="02020603050405020304" pitchFamily="18" charset="0"/>
              </a:rPr>
              <a:t>—the loop rule. The algebraic sum of changes in potential around any closed circuit path (loop) must be zero.</a:t>
            </a:r>
          </a:p>
        </p:txBody>
      </p:sp>
      <p:pic>
        <p:nvPicPr>
          <p:cNvPr id="7" name="Picture 6">
            <a:extLst>
              <a:ext uri="{FF2B5EF4-FFF2-40B4-BE49-F238E27FC236}">
                <a16:creationId xmlns:a16="http://schemas.microsoft.com/office/drawing/2014/main" id="{5D4D7861-6842-42CB-B338-67D07C1F8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046" y="3567980"/>
            <a:ext cx="6283234" cy="2799185"/>
          </a:xfrm>
          <a:prstGeom prst="rect">
            <a:avLst/>
          </a:prstGeom>
        </p:spPr>
      </p:pic>
    </p:spTree>
    <p:extLst>
      <p:ext uri="{BB962C8B-B14F-4D97-AF65-F5344CB8AC3E}">
        <p14:creationId xmlns:p14="http://schemas.microsoft.com/office/powerpoint/2010/main" val="31980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D129-810F-48DA-8E50-FC20A8671EF5}"/>
              </a:ext>
            </a:extLst>
          </p:cNvPr>
          <p:cNvSpPr>
            <a:spLocks noGrp="1"/>
          </p:cNvSpPr>
          <p:nvPr>
            <p:ph type="title"/>
          </p:nvPr>
        </p:nvSpPr>
        <p:spPr/>
        <p:txBody>
          <a:bodyPr/>
          <a:lstStyle/>
          <a:p>
            <a:endParaRPr lang="en-US" dirty="0"/>
          </a:p>
        </p:txBody>
      </p:sp>
      <p:sp>
        <p:nvSpPr>
          <p:cNvPr id="3" name="Rectangle 2">
            <a:extLst>
              <a:ext uri="{FF2B5EF4-FFF2-40B4-BE49-F238E27FC236}">
                <a16:creationId xmlns:a16="http://schemas.microsoft.com/office/drawing/2014/main" id="{B0A66376-26A0-4421-84A6-9535DA22C6FD}"/>
              </a:ext>
            </a:extLst>
          </p:cNvPr>
          <p:cNvSpPr>
            <a:spLocks noChangeArrowheads="1"/>
          </p:cNvSpPr>
          <p:nvPr/>
        </p:nvSpPr>
        <p:spPr bwMode="auto">
          <a:xfrm>
            <a:off x="456900" y="995649"/>
            <a:ext cx="5543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prstClr val="black"/>
                </a:solidFill>
                <a:cs typeface="Times New Roman" panose="02020603050405020304" pitchFamily="18" charset="0"/>
              </a:rPr>
              <a:t>Currents</a:t>
            </a:r>
            <a:r>
              <a:rPr lang="en-US" sz="2400" dirty="0">
                <a:solidFill>
                  <a:prstClr val="black"/>
                </a:solidFill>
                <a:ea typeface="Aptos"/>
                <a:cs typeface="Times New Roman" panose="02020603050405020304" pitchFamily="18" charset="0"/>
              </a:rPr>
              <a:t> flowing in the circuit provided </a:t>
            </a:r>
            <a:endParaRPr lang="en-US" sz="2400" kern="0" dirty="0">
              <a:ea typeface="Times New Roman" panose="02020603050405020304" pitchFamily="18" charset="0"/>
            </a:endParaRPr>
          </a:p>
        </p:txBody>
      </p:sp>
      <p:sp>
        <p:nvSpPr>
          <p:cNvPr id="4" name="Rectangle 3">
            <a:extLst>
              <a:ext uri="{FF2B5EF4-FFF2-40B4-BE49-F238E27FC236}">
                <a16:creationId xmlns:a16="http://schemas.microsoft.com/office/drawing/2014/main" id="{7BE5CB2A-AF32-45BF-BD0E-68C248D79E8C}"/>
              </a:ext>
            </a:extLst>
          </p:cNvPr>
          <p:cNvSpPr/>
          <p:nvPr/>
        </p:nvSpPr>
        <p:spPr>
          <a:xfrm>
            <a:off x="631271" y="1914794"/>
            <a:ext cx="8064337" cy="830997"/>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By applying Kirchhoff’s first or junction law at point a. This gives:</a:t>
            </a:r>
          </a:p>
        </p:txBody>
      </p:sp>
      <p:pic>
        <p:nvPicPr>
          <p:cNvPr id="5" name="Picture 4">
            <a:extLst>
              <a:ext uri="{FF2B5EF4-FFF2-40B4-BE49-F238E27FC236}">
                <a16:creationId xmlns:a16="http://schemas.microsoft.com/office/drawing/2014/main" id="{101B3D46-141F-47EF-9C29-125A8088F5D8}"/>
              </a:ext>
            </a:extLst>
          </p:cNvPr>
          <p:cNvPicPr>
            <a:picLocks noChangeAspect="1"/>
          </p:cNvPicPr>
          <p:nvPr/>
        </p:nvPicPr>
        <p:blipFill>
          <a:blip r:embed="rId2"/>
          <a:stretch>
            <a:fillRect/>
          </a:stretch>
        </p:blipFill>
        <p:spPr>
          <a:xfrm>
            <a:off x="4784957" y="3076303"/>
            <a:ext cx="3553701" cy="328469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0803A1-20FF-4151-A0A8-7EE727895F5A}"/>
                  </a:ext>
                </a:extLst>
              </p:cNvPr>
              <p:cNvSpPr txBox="1"/>
              <p:nvPr/>
            </p:nvSpPr>
            <p:spPr>
              <a:xfrm>
                <a:off x="805342" y="4894893"/>
                <a:ext cx="25006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𝑒𝑞</m:t>
                      </m:r>
                      <m:r>
                        <a:rPr lang="en-US" sz="2000" i="1">
                          <a:solidFill>
                            <a:prstClr val="black"/>
                          </a:solidFill>
                          <a:latin typeface="Cambria Math" panose="02040503050406030204" pitchFamily="18" charset="0"/>
                          <a:ea typeface="Cambria Math" panose="02040503050406030204" pitchFamily="18" charset="0"/>
                        </a:rPr>
                        <m:t>(1)</m:t>
                      </m:r>
                    </m:oMath>
                  </m:oMathPara>
                </a14:m>
                <a:endParaRPr lang="en-US" sz="2000" dirty="0">
                  <a:solidFill>
                    <a:prstClr val="black"/>
                  </a:solidFill>
                  <a:latin typeface="Gill Sans MT" panose="020B0502020104020203"/>
                </a:endParaRPr>
              </a:p>
            </p:txBody>
          </p:sp>
        </mc:Choice>
        <mc:Fallback xmlns="">
          <p:sp>
            <p:nvSpPr>
              <p:cNvPr id="6" name="TextBox 5">
                <a:extLst>
                  <a:ext uri="{FF2B5EF4-FFF2-40B4-BE49-F238E27FC236}">
                    <a16:creationId xmlns:a16="http://schemas.microsoft.com/office/drawing/2014/main" id="{8E0803A1-20FF-4151-A0A8-7EE727895F5A}"/>
                  </a:ext>
                </a:extLst>
              </p:cNvPr>
              <p:cNvSpPr txBox="1">
                <a:spLocks noRot="1" noChangeAspect="1" noMove="1" noResize="1" noEditPoints="1" noAdjustHandles="1" noChangeArrowheads="1" noChangeShapeType="1" noTextEdit="1"/>
              </p:cNvSpPr>
              <p:nvPr/>
            </p:nvSpPr>
            <p:spPr>
              <a:xfrm>
                <a:off x="805342" y="4894893"/>
                <a:ext cx="2500621" cy="307777"/>
              </a:xfrm>
              <a:prstGeom prst="rect">
                <a:avLst/>
              </a:prstGeom>
              <a:blipFill>
                <a:blip r:embed="rId3"/>
                <a:stretch>
                  <a:fillRect l="-1463" r="-2927" b="-38000"/>
                </a:stretch>
              </a:blipFill>
            </p:spPr>
            <p:txBody>
              <a:bodyPr/>
              <a:lstStyle/>
              <a:p>
                <a:r>
                  <a:rPr lang="en-US">
                    <a:noFill/>
                  </a:rPr>
                  <a:t> </a:t>
                </a:r>
              </a:p>
            </p:txBody>
          </p:sp>
        </mc:Fallback>
      </mc:AlternateContent>
    </p:spTree>
    <p:extLst>
      <p:ext uri="{BB962C8B-B14F-4D97-AF65-F5344CB8AC3E}">
        <p14:creationId xmlns:p14="http://schemas.microsoft.com/office/powerpoint/2010/main" val="4603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0" name="Rectangle 9">
            <a:extLst>
              <a:ext uri="{FF2B5EF4-FFF2-40B4-BE49-F238E27FC236}">
                <a16:creationId xmlns:a16="http://schemas.microsoft.com/office/drawing/2014/main" id="{081F9A11-B0EE-43BD-8BC5-66887B6358FB}"/>
              </a:ext>
            </a:extLst>
          </p:cNvPr>
          <p:cNvSpPr>
            <a:spLocks noChangeArrowheads="1"/>
          </p:cNvSpPr>
          <p:nvPr/>
        </p:nvSpPr>
        <p:spPr bwMode="auto">
          <a:xfrm>
            <a:off x="0" y="784228"/>
            <a:ext cx="5543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prstClr val="black"/>
                </a:solidFill>
                <a:cs typeface="Times New Roman" panose="02020603050405020304" pitchFamily="18" charset="0"/>
              </a:rPr>
              <a:t>Currents</a:t>
            </a:r>
            <a:r>
              <a:rPr lang="en-US" sz="2400" dirty="0">
                <a:solidFill>
                  <a:prstClr val="black"/>
                </a:solidFill>
                <a:ea typeface="Aptos"/>
                <a:cs typeface="Times New Roman" panose="02020603050405020304" pitchFamily="18" charset="0"/>
              </a:rPr>
              <a:t> flowing in the circuit provided </a:t>
            </a:r>
            <a:endParaRPr lang="en-US" sz="2400" kern="0" dirty="0">
              <a:ea typeface="Times New Roman" panose="02020603050405020304" pitchFamily="18" charset="0"/>
            </a:endParaRPr>
          </a:p>
        </p:txBody>
      </p:sp>
      <p:sp>
        <p:nvSpPr>
          <p:cNvPr id="6" name="Rectangle 5">
            <a:extLst>
              <a:ext uri="{FF2B5EF4-FFF2-40B4-BE49-F238E27FC236}">
                <a16:creationId xmlns:a16="http://schemas.microsoft.com/office/drawing/2014/main" id="{8F887B9A-192D-432E-86C1-8D2F67B80C4D}"/>
              </a:ext>
            </a:extLst>
          </p:cNvPr>
          <p:cNvSpPr/>
          <p:nvPr/>
        </p:nvSpPr>
        <p:spPr>
          <a:xfrm>
            <a:off x="322975" y="1245893"/>
            <a:ext cx="8493853" cy="830997"/>
          </a:xfrm>
          <a:prstGeom prst="rect">
            <a:avLst/>
          </a:prstGeom>
        </p:spPr>
        <p:txBody>
          <a:bodyPr wrap="square">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By applying Kirchhoff’s second law or the loop rule. Considering loop abcdea.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D809E2B-92D6-4FF4-AB99-0FC53CCB1F37}"/>
                  </a:ext>
                </a:extLst>
              </p:cNvPr>
              <p:cNvSpPr txBox="1"/>
              <p:nvPr/>
            </p:nvSpPr>
            <p:spPr>
              <a:xfrm>
                <a:off x="2230487" y="1984557"/>
                <a:ext cx="36307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𝑅</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𝜀</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𝑟</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𝑅</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=0</m:t>
                      </m:r>
                    </m:oMath>
                  </m:oMathPara>
                </a14:m>
                <a:endParaRPr lang="en-US" sz="2000" dirty="0">
                  <a:solidFill>
                    <a:prstClr val="black"/>
                  </a:solidFill>
                  <a:latin typeface="Gill Sans MT" panose="020B0502020104020203"/>
                </a:endParaRPr>
              </a:p>
            </p:txBody>
          </p:sp>
        </mc:Choice>
        <mc:Fallback xmlns="">
          <p:sp>
            <p:nvSpPr>
              <p:cNvPr id="12" name="TextBox 11">
                <a:extLst>
                  <a:ext uri="{FF2B5EF4-FFF2-40B4-BE49-F238E27FC236}">
                    <a16:creationId xmlns:a16="http://schemas.microsoft.com/office/drawing/2014/main" id="{2D809E2B-92D6-4FF4-AB99-0FC53CCB1F37}"/>
                  </a:ext>
                </a:extLst>
              </p:cNvPr>
              <p:cNvSpPr txBox="1">
                <a:spLocks noRot="1" noChangeAspect="1" noMove="1" noResize="1" noEditPoints="1" noAdjustHandles="1" noChangeArrowheads="1" noChangeShapeType="1" noTextEdit="1"/>
              </p:cNvSpPr>
              <p:nvPr/>
            </p:nvSpPr>
            <p:spPr>
              <a:xfrm>
                <a:off x="2230487" y="1984557"/>
                <a:ext cx="3630738" cy="307777"/>
              </a:xfrm>
              <a:prstGeom prst="rect">
                <a:avLst/>
              </a:prstGeom>
              <a:blipFill>
                <a:blip r:embed="rId2"/>
                <a:stretch>
                  <a:fillRect r="-1008"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414B31F-FFA8-4907-9AAB-552E0A760216}"/>
                  </a:ext>
                </a:extLst>
              </p:cNvPr>
              <p:cNvSpPr/>
              <p:nvPr/>
            </p:nvSpPr>
            <p:spPr>
              <a:xfrm>
                <a:off x="1978817" y="2395749"/>
                <a:ext cx="3625480"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d>
                        <m:d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𝑅</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2</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𝑟</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1</m:t>
                              </m:r>
                            </m:sub>
                          </m:sSub>
                        </m:e>
                      </m:d>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𝜀</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𝑅</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7" name="Rectangle 6">
                <a:extLst>
                  <a:ext uri="{FF2B5EF4-FFF2-40B4-BE49-F238E27FC236}">
                    <a16:creationId xmlns:a16="http://schemas.microsoft.com/office/drawing/2014/main" id="{8414B31F-FFA8-4907-9AAB-552E0A760216}"/>
                  </a:ext>
                </a:extLst>
              </p:cNvPr>
              <p:cNvSpPr>
                <a:spLocks noRot="1" noChangeAspect="1" noMove="1" noResize="1" noEditPoints="1" noAdjustHandles="1" noChangeArrowheads="1" noChangeShapeType="1" noTextEdit="1"/>
              </p:cNvSpPr>
              <p:nvPr/>
            </p:nvSpPr>
            <p:spPr>
              <a:xfrm>
                <a:off x="1978817" y="2395749"/>
                <a:ext cx="3625480" cy="400110"/>
              </a:xfrm>
              <a:prstGeom prst="rect">
                <a:avLst/>
              </a:prstGeom>
              <a:blipFill>
                <a:blip r:embed="rId3"/>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41AC3B1-3AE4-4265-8C0D-0199BA49D0CF}"/>
                  </a:ext>
                </a:extLst>
              </p:cNvPr>
              <p:cNvSpPr/>
              <p:nvPr/>
            </p:nvSpPr>
            <p:spPr>
              <a:xfrm>
                <a:off x="2230487" y="2815554"/>
                <a:ext cx="2314095"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+18</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6</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9" name="Rectangle 8">
                <a:extLst>
                  <a:ext uri="{FF2B5EF4-FFF2-40B4-BE49-F238E27FC236}">
                    <a16:creationId xmlns:a16="http://schemas.microsoft.com/office/drawing/2014/main" id="{941AC3B1-3AE4-4265-8C0D-0199BA49D0CF}"/>
                  </a:ext>
                </a:extLst>
              </p:cNvPr>
              <p:cNvSpPr>
                <a:spLocks noRot="1" noChangeAspect="1" noMove="1" noResize="1" noEditPoints="1" noAdjustHandles="1" noChangeArrowheads="1" noChangeShapeType="1" noTextEdit="1"/>
              </p:cNvSpPr>
              <p:nvPr/>
            </p:nvSpPr>
            <p:spPr>
              <a:xfrm>
                <a:off x="2230487" y="2815554"/>
                <a:ext cx="2314095" cy="400110"/>
              </a:xfrm>
              <a:prstGeom prst="rect">
                <a:avLst/>
              </a:prstGeom>
              <a:blipFill>
                <a:blip r:embed="rId4"/>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37C607C-1425-4F07-A15F-5ED3E00A20D6}"/>
                  </a:ext>
                </a:extLst>
              </p:cNvPr>
              <p:cNvSpPr/>
              <p:nvPr/>
            </p:nvSpPr>
            <p:spPr>
              <a:xfrm>
                <a:off x="2097025" y="3255843"/>
                <a:ext cx="233512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+6+</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1" name="Rectangle 10">
                <a:extLst>
                  <a:ext uri="{FF2B5EF4-FFF2-40B4-BE49-F238E27FC236}">
                    <a16:creationId xmlns:a16="http://schemas.microsoft.com/office/drawing/2014/main" id="{337C607C-1425-4F07-A15F-5ED3E00A20D6}"/>
                  </a:ext>
                </a:extLst>
              </p:cNvPr>
              <p:cNvSpPr>
                <a:spLocks noRot="1" noChangeAspect="1" noMove="1" noResize="1" noEditPoints="1" noAdjustHandles="1" noChangeArrowheads="1" noChangeShapeType="1" noTextEdit="1"/>
              </p:cNvSpPr>
              <p:nvPr/>
            </p:nvSpPr>
            <p:spPr>
              <a:xfrm>
                <a:off x="2097025" y="3255843"/>
                <a:ext cx="2335126" cy="400110"/>
              </a:xfrm>
              <a:prstGeom prst="rect">
                <a:avLst/>
              </a:prstGeom>
              <a:blipFill>
                <a:blip r:embed="rId5"/>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B22CE6F-4A7D-4F8E-A9D3-F15664AF2630}"/>
                  </a:ext>
                </a:extLst>
              </p:cNvPr>
              <p:cNvSpPr/>
              <p:nvPr/>
            </p:nvSpPr>
            <p:spPr>
              <a:xfrm>
                <a:off x="2122792" y="3720728"/>
                <a:ext cx="3054233"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=6</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𝑒𝑞</m:t>
                      </m:r>
                      <m:r>
                        <a:rPr lang="en-US" sz="2000" i="1">
                          <a:solidFill>
                            <a:prstClr val="black"/>
                          </a:solidFill>
                          <a:latin typeface="Cambria Math" panose="02040503050406030204" pitchFamily="18" charset="0"/>
                          <a:ea typeface="Cambria Math" panose="02040503050406030204" pitchFamily="18" charset="0"/>
                        </a:rPr>
                        <m:t>(2)</m:t>
                      </m:r>
                    </m:oMath>
                  </m:oMathPara>
                </a14:m>
                <a:endParaRPr lang="en-US" sz="2000" dirty="0">
                  <a:solidFill>
                    <a:prstClr val="black"/>
                  </a:solidFill>
                  <a:latin typeface="Gill Sans MT" panose="020B0502020104020203"/>
                </a:endParaRPr>
              </a:p>
            </p:txBody>
          </p:sp>
        </mc:Choice>
        <mc:Fallback xmlns="">
          <p:sp>
            <p:nvSpPr>
              <p:cNvPr id="13" name="Rectangle 12">
                <a:extLst>
                  <a:ext uri="{FF2B5EF4-FFF2-40B4-BE49-F238E27FC236}">
                    <a16:creationId xmlns:a16="http://schemas.microsoft.com/office/drawing/2014/main" id="{4B22CE6F-4A7D-4F8E-A9D3-F15664AF2630}"/>
                  </a:ext>
                </a:extLst>
              </p:cNvPr>
              <p:cNvSpPr>
                <a:spLocks noRot="1" noChangeAspect="1" noMove="1" noResize="1" noEditPoints="1" noAdjustHandles="1" noChangeArrowheads="1" noChangeShapeType="1" noTextEdit="1"/>
              </p:cNvSpPr>
              <p:nvPr/>
            </p:nvSpPr>
            <p:spPr>
              <a:xfrm>
                <a:off x="2122792" y="3720728"/>
                <a:ext cx="3054233" cy="400110"/>
              </a:xfrm>
              <a:prstGeom prst="rect">
                <a:avLst/>
              </a:prstGeom>
              <a:blipFill>
                <a:blip r:embed="rId6"/>
                <a:stretch>
                  <a:fillRect b="-1666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702E9B14-8C8A-47FB-A49E-2833495DBFFF}"/>
              </a:ext>
            </a:extLst>
          </p:cNvPr>
          <p:cNvSpPr/>
          <p:nvPr/>
        </p:nvSpPr>
        <p:spPr>
          <a:xfrm>
            <a:off x="205542" y="4183186"/>
            <a:ext cx="4504759" cy="461665"/>
          </a:xfrm>
          <a:prstGeom prst="rect">
            <a:avLst/>
          </a:prstGeom>
        </p:spPr>
        <p:txBody>
          <a:bodyPr wrap="none">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By applying the loop law to aefgha</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396D2EA-1BB5-461C-B08D-57E9A15442A5}"/>
                  </a:ext>
                </a:extLst>
              </p:cNvPr>
              <p:cNvSpPr/>
              <p:nvPr/>
            </p:nvSpPr>
            <p:spPr>
              <a:xfrm>
                <a:off x="1682418" y="4704093"/>
                <a:ext cx="3428631"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𝑅</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3</m:t>
                          </m:r>
                        </m:sub>
                      </m:sSub>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𝑟</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𝜀</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5" name="Rectangle 14">
                <a:extLst>
                  <a:ext uri="{FF2B5EF4-FFF2-40B4-BE49-F238E27FC236}">
                    <a16:creationId xmlns:a16="http://schemas.microsoft.com/office/drawing/2014/main" id="{B396D2EA-1BB5-461C-B08D-57E9A15442A5}"/>
                  </a:ext>
                </a:extLst>
              </p:cNvPr>
              <p:cNvSpPr>
                <a:spLocks noRot="1" noChangeAspect="1" noMove="1" noResize="1" noEditPoints="1" noAdjustHandles="1" noChangeArrowheads="1" noChangeShapeType="1" noTextEdit="1"/>
              </p:cNvSpPr>
              <p:nvPr/>
            </p:nvSpPr>
            <p:spPr>
              <a:xfrm>
                <a:off x="1682418" y="4704093"/>
                <a:ext cx="3428631" cy="400110"/>
              </a:xfrm>
              <a:prstGeom prst="rect">
                <a:avLst/>
              </a:prstGeom>
              <a:blipFill>
                <a:blip r:embed="rId7"/>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A9F0AF3-6006-4A8B-9528-C1C2FC15FF00}"/>
                  </a:ext>
                </a:extLst>
              </p:cNvPr>
              <p:cNvSpPr/>
              <p:nvPr/>
            </p:nvSpPr>
            <p:spPr>
              <a:xfrm>
                <a:off x="1503759" y="5211997"/>
                <a:ext cx="343908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d>
                        <m:d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𝑅</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3</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𝑟</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2</m:t>
                              </m:r>
                            </m:sub>
                          </m:sSub>
                        </m:e>
                      </m:d>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𝜀</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6" name="Rectangle 15">
                <a:extLst>
                  <a:ext uri="{FF2B5EF4-FFF2-40B4-BE49-F238E27FC236}">
                    <a16:creationId xmlns:a16="http://schemas.microsoft.com/office/drawing/2014/main" id="{1A9F0AF3-6006-4A8B-9528-C1C2FC15FF00}"/>
                  </a:ext>
                </a:extLst>
              </p:cNvPr>
              <p:cNvSpPr>
                <a:spLocks noRot="1" noChangeAspect="1" noMove="1" noResize="1" noEditPoints="1" noAdjustHandles="1" noChangeArrowheads="1" noChangeShapeType="1" noTextEdit="1"/>
              </p:cNvSpPr>
              <p:nvPr/>
            </p:nvSpPr>
            <p:spPr>
              <a:xfrm>
                <a:off x="1503759" y="5211997"/>
                <a:ext cx="3439083" cy="400110"/>
              </a:xfrm>
              <a:prstGeom prst="rect">
                <a:avLst/>
              </a:prstGeom>
              <a:blipFill>
                <a:blip r:embed="rId8"/>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B417C95-111F-4A9E-A899-A36B8258AD4F}"/>
                  </a:ext>
                </a:extLst>
              </p:cNvPr>
              <p:cNvSpPr/>
              <p:nvPr/>
            </p:nvSpPr>
            <p:spPr>
              <a:xfrm>
                <a:off x="1754786" y="5733152"/>
                <a:ext cx="2499339"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+6</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−45=0</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7" name="Rectangle 16">
                <a:extLst>
                  <a:ext uri="{FF2B5EF4-FFF2-40B4-BE49-F238E27FC236}">
                    <a16:creationId xmlns:a16="http://schemas.microsoft.com/office/drawing/2014/main" id="{1B417C95-111F-4A9E-A899-A36B8258AD4F}"/>
                  </a:ext>
                </a:extLst>
              </p:cNvPr>
              <p:cNvSpPr>
                <a:spLocks noRot="1" noChangeAspect="1" noMove="1" noResize="1" noEditPoints="1" noAdjustHandles="1" noChangeArrowheads="1" noChangeShapeType="1" noTextEdit="1"/>
              </p:cNvSpPr>
              <p:nvPr/>
            </p:nvSpPr>
            <p:spPr>
              <a:xfrm>
                <a:off x="1754786" y="5733152"/>
                <a:ext cx="2499339" cy="400110"/>
              </a:xfrm>
              <a:prstGeom prst="rect">
                <a:avLst/>
              </a:prstGeom>
              <a:blipFill>
                <a:blip r:embed="rId9"/>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25594EE-BD8B-495F-A1E8-0F8F9A4BE832}"/>
                  </a:ext>
                </a:extLst>
              </p:cNvPr>
              <p:cNvSpPr/>
              <p:nvPr/>
            </p:nvSpPr>
            <p:spPr>
              <a:xfrm>
                <a:off x="1726410" y="6241547"/>
                <a:ext cx="2930098"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=22.5</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sz="20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𝑒𝑞</m:t>
                      </m:r>
                      <m:r>
                        <a:rPr kumimoji="0" lang="en-US" sz="20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(3)</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8" name="Rectangle 17">
                <a:extLst>
                  <a:ext uri="{FF2B5EF4-FFF2-40B4-BE49-F238E27FC236}">
                    <a16:creationId xmlns:a16="http://schemas.microsoft.com/office/drawing/2014/main" id="{525594EE-BD8B-495F-A1E8-0F8F9A4BE832}"/>
                  </a:ext>
                </a:extLst>
              </p:cNvPr>
              <p:cNvSpPr>
                <a:spLocks noRot="1" noChangeAspect="1" noMove="1" noResize="1" noEditPoints="1" noAdjustHandles="1" noChangeArrowheads="1" noChangeShapeType="1" noTextEdit="1"/>
              </p:cNvSpPr>
              <p:nvPr/>
            </p:nvSpPr>
            <p:spPr>
              <a:xfrm>
                <a:off x="1726410" y="6241547"/>
                <a:ext cx="2930098" cy="400110"/>
              </a:xfrm>
              <a:prstGeom prst="rect">
                <a:avLst/>
              </a:prstGeom>
              <a:blipFill>
                <a:blip r:embed="rId10"/>
                <a:stretch>
                  <a:fillRect b="-15152"/>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B7A36A91-4FDF-4E98-B0BF-BC73DDB3721B}"/>
              </a:ext>
            </a:extLst>
          </p:cNvPr>
          <p:cNvPicPr>
            <a:picLocks noChangeAspect="1"/>
          </p:cNvPicPr>
          <p:nvPr/>
        </p:nvPicPr>
        <p:blipFill>
          <a:blip r:embed="rId11"/>
          <a:stretch>
            <a:fillRect/>
          </a:stretch>
        </p:blipFill>
        <p:spPr>
          <a:xfrm>
            <a:off x="6199732" y="2987504"/>
            <a:ext cx="2239593" cy="2070062"/>
          </a:xfrm>
          <a:prstGeom prst="rect">
            <a:avLst/>
          </a:prstGeom>
        </p:spPr>
      </p:pic>
    </p:spTree>
    <p:extLst>
      <p:ext uri="{BB962C8B-B14F-4D97-AF65-F5344CB8AC3E}">
        <p14:creationId xmlns:p14="http://schemas.microsoft.com/office/powerpoint/2010/main" val="399731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7" grpId="0"/>
      <p:bldP spid="9" grpId="0"/>
      <p:bldP spid="11" grpId="0"/>
      <p:bldP spid="13" grpId="0"/>
      <p:bldP spid="14" grpId="0"/>
      <p:bldP spid="1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0" name="Rectangle 9">
            <a:extLst>
              <a:ext uri="{FF2B5EF4-FFF2-40B4-BE49-F238E27FC236}">
                <a16:creationId xmlns:a16="http://schemas.microsoft.com/office/drawing/2014/main" id="{081F9A11-B0EE-43BD-8BC5-66887B6358FB}"/>
              </a:ext>
            </a:extLst>
          </p:cNvPr>
          <p:cNvSpPr>
            <a:spLocks noChangeArrowheads="1"/>
          </p:cNvSpPr>
          <p:nvPr/>
        </p:nvSpPr>
        <p:spPr bwMode="auto">
          <a:xfrm>
            <a:off x="0" y="784228"/>
            <a:ext cx="5543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prstClr val="black"/>
                </a:solidFill>
                <a:cs typeface="Times New Roman" panose="02020603050405020304" pitchFamily="18" charset="0"/>
              </a:rPr>
              <a:t>Currents</a:t>
            </a:r>
            <a:r>
              <a:rPr lang="en-US" sz="2400" dirty="0">
                <a:solidFill>
                  <a:prstClr val="black"/>
                </a:solidFill>
                <a:ea typeface="Aptos"/>
                <a:cs typeface="Times New Roman" panose="02020603050405020304" pitchFamily="18" charset="0"/>
              </a:rPr>
              <a:t> flowing in the circuit provided </a:t>
            </a:r>
            <a:endParaRPr lang="en-US" sz="2400" kern="0" dirty="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B22CE6F-4A7D-4F8E-A9D3-F15664AF2630}"/>
                  </a:ext>
                </a:extLst>
              </p:cNvPr>
              <p:cNvSpPr/>
              <p:nvPr/>
            </p:nvSpPr>
            <p:spPr>
              <a:xfrm>
                <a:off x="2897162" y="1415970"/>
                <a:ext cx="2583336"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=6</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𝑒𝑞</m:t>
                      </m:r>
                      <m:r>
                        <a:rPr lang="en-US" sz="2000" i="1">
                          <a:solidFill>
                            <a:prstClr val="black"/>
                          </a:solidFill>
                          <a:latin typeface="Cambria Math" panose="02040503050406030204" pitchFamily="18" charset="0"/>
                          <a:ea typeface="Cambria Math" panose="02040503050406030204" pitchFamily="18" charset="0"/>
                        </a:rPr>
                        <m:t>(2)</m:t>
                      </m:r>
                    </m:oMath>
                  </m:oMathPara>
                </a14:m>
                <a:endParaRPr lang="en-US" sz="2000" dirty="0">
                  <a:solidFill>
                    <a:prstClr val="black"/>
                  </a:solidFill>
                  <a:latin typeface="Gill Sans MT" panose="020B0502020104020203"/>
                </a:endParaRPr>
              </a:p>
            </p:txBody>
          </p:sp>
        </mc:Choice>
        <mc:Fallback xmlns="">
          <p:sp>
            <p:nvSpPr>
              <p:cNvPr id="13" name="Rectangle 12">
                <a:extLst>
                  <a:ext uri="{FF2B5EF4-FFF2-40B4-BE49-F238E27FC236}">
                    <a16:creationId xmlns:a16="http://schemas.microsoft.com/office/drawing/2014/main" id="{4B22CE6F-4A7D-4F8E-A9D3-F15664AF2630}"/>
                  </a:ext>
                </a:extLst>
              </p:cNvPr>
              <p:cNvSpPr>
                <a:spLocks noRot="1" noChangeAspect="1" noMove="1" noResize="1" noEditPoints="1" noAdjustHandles="1" noChangeArrowheads="1" noChangeShapeType="1" noTextEdit="1"/>
              </p:cNvSpPr>
              <p:nvPr/>
            </p:nvSpPr>
            <p:spPr>
              <a:xfrm>
                <a:off x="2897162" y="1415970"/>
                <a:ext cx="2583336" cy="400110"/>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25594EE-BD8B-495F-A1E8-0F8F9A4BE832}"/>
                  </a:ext>
                </a:extLst>
              </p:cNvPr>
              <p:cNvSpPr/>
              <p:nvPr/>
            </p:nvSpPr>
            <p:spPr>
              <a:xfrm>
                <a:off x="5828625" y="1453510"/>
                <a:ext cx="2930098"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=22.5</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sz="20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𝑒𝑞</m:t>
                      </m:r>
                      <m:r>
                        <a:rPr kumimoji="0" lang="en-US" sz="20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(3)</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8" name="Rectangle 17">
                <a:extLst>
                  <a:ext uri="{FF2B5EF4-FFF2-40B4-BE49-F238E27FC236}">
                    <a16:creationId xmlns:a16="http://schemas.microsoft.com/office/drawing/2014/main" id="{525594EE-BD8B-495F-A1E8-0F8F9A4BE832}"/>
                  </a:ext>
                </a:extLst>
              </p:cNvPr>
              <p:cNvSpPr>
                <a:spLocks noRot="1" noChangeAspect="1" noMove="1" noResize="1" noEditPoints="1" noAdjustHandles="1" noChangeArrowheads="1" noChangeShapeType="1" noTextEdit="1"/>
              </p:cNvSpPr>
              <p:nvPr/>
            </p:nvSpPr>
            <p:spPr>
              <a:xfrm>
                <a:off x="5828625" y="1453510"/>
                <a:ext cx="2930098" cy="400110"/>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8218178-63F2-4567-ADF2-B99FB4384A81}"/>
                  </a:ext>
                </a:extLst>
              </p:cNvPr>
              <p:cNvSpPr txBox="1"/>
              <p:nvPr/>
            </p:nvSpPr>
            <p:spPr>
              <a:xfrm>
                <a:off x="289377" y="1432189"/>
                <a:ext cx="21639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𝑒𝑞</m:t>
                      </m:r>
                      <m:r>
                        <a:rPr lang="en-US" sz="2000" i="1">
                          <a:solidFill>
                            <a:prstClr val="black"/>
                          </a:solidFill>
                          <a:latin typeface="Cambria Math" panose="02040503050406030204" pitchFamily="18" charset="0"/>
                          <a:ea typeface="Cambria Math" panose="02040503050406030204" pitchFamily="18" charset="0"/>
                        </a:rPr>
                        <m:t>(1)</m:t>
                      </m:r>
                    </m:oMath>
                  </m:oMathPara>
                </a14:m>
                <a:endParaRPr lang="en-US" sz="2000" dirty="0">
                  <a:solidFill>
                    <a:prstClr val="black"/>
                  </a:solidFill>
                  <a:latin typeface="Gill Sans MT" panose="020B0502020104020203"/>
                </a:endParaRPr>
              </a:p>
            </p:txBody>
          </p:sp>
        </mc:Choice>
        <mc:Fallback xmlns="">
          <p:sp>
            <p:nvSpPr>
              <p:cNvPr id="19" name="TextBox 18">
                <a:extLst>
                  <a:ext uri="{FF2B5EF4-FFF2-40B4-BE49-F238E27FC236}">
                    <a16:creationId xmlns:a16="http://schemas.microsoft.com/office/drawing/2014/main" id="{58218178-63F2-4567-ADF2-B99FB4384A81}"/>
                  </a:ext>
                </a:extLst>
              </p:cNvPr>
              <p:cNvSpPr txBox="1">
                <a:spLocks noRot="1" noChangeAspect="1" noMove="1" noResize="1" noEditPoints="1" noAdjustHandles="1" noChangeArrowheads="1" noChangeShapeType="1" noTextEdit="1"/>
              </p:cNvSpPr>
              <p:nvPr/>
            </p:nvSpPr>
            <p:spPr>
              <a:xfrm>
                <a:off x="289377" y="1432189"/>
                <a:ext cx="2163989" cy="307777"/>
              </a:xfrm>
              <a:prstGeom prst="rect">
                <a:avLst/>
              </a:prstGeom>
              <a:blipFill>
                <a:blip r:embed="rId4"/>
                <a:stretch>
                  <a:fillRect l="-1972" r="-3380" b="-3800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5360C31-0E1D-4D63-86CF-D7BA2C15BD2B}"/>
              </a:ext>
            </a:extLst>
          </p:cNvPr>
          <p:cNvSpPr/>
          <p:nvPr/>
        </p:nvSpPr>
        <p:spPr>
          <a:xfrm>
            <a:off x="138418" y="1936505"/>
            <a:ext cx="6161714" cy="461665"/>
          </a:xfrm>
          <a:prstGeom prst="rect">
            <a:avLst/>
          </a:prstGeom>
        </p:spPr>
        <p:txBody>
          <a:bodyPr wrap="square">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Substituting equations 2 and 3 into equation 1</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CE7A4CC-7893-43F8-B012-0247723C14CA}"/>
                  </a:ext>
                </a:extLst>
              </p:cNvPr>
              <p:cNvSpPr txBox="1"/>
              <p:nvPr/>
            </p:nvSpPr>
            <p:spPr>
              <a:xfrm>
                <a:off x="420992" y="2551800"/>
                <a:ext cx="25006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𝑒𝑞</m:t>
                      </m:r>
                      <m:r>
                        <a:rPr lang="en-US" sz="2000" i="1">
                          <a:solidFill>
                            <a:prstClr val="black"/>
                          </a:solidFill>
                          <a:latin typeface="Cambria Math" panose="02040503050406030204" pitchFamily="18" charset="0"/>
                          <a:ea typeface="Cambria Math" panose="02040503050406030204" pitchFamily="18" charset="0"/>
                        </a:rPr>
                        <m:t>(1)</m:t>
                      </m:r>
                    </m:oMath>
                  </m:oMathPara>
                </a14:m>
                <a:endParaRPr lang="en-US" sz="2000" dirty="0">
                  <a:solidFill>
                    <a:prstClr val="black"/>
                  </a:solidFill>
                  <a:latin typeface="Gill Sans MT" panose="020B0502020104020203"/>
                </a:endParaRPr>
              </a:p>
            </p:txBody>
          </p:sp>
        </mc:Choice>
        <mc:Fallback xmlns="">
          <p:sp>
            <p:nvSpPr>
              <p:cNvPr id="20" name="TextBox 19">
                <a:extLst>
                  <a:ext uri="{FF2B5EF4-FFF2-40B4-BE49-F238E27FC236}">
                    <a16:creationId xmlns:a16="http://schemas.microsoft.com/office/drawing/2014/main" id="{ECE7A4CC-7893-43F8-B012-0247723C14CA}"/>
                  </a:ext>
                </a:extLst>
              </p:cNvPr>
              <p:cNvSpPr txBox="1">
                <a:spLocks noRot="1" noChangeAspect="1" noMove="1" noResize="1" noEditPoints="1" noAdjustHandles="1" noChangeArrowheads="1" noChangeShapeType="1" noTextEdit="1"/>
              </p:cNvSpPr>
              <p:nvPr/>
            </p:nvSpPr>
            <p:spPr>
              <a:xfrm>
                <a:off x="420992" y="2551800"/>
                <a:ext cx="2500621" cy="307777"/>
              </a:xfrm>
              <a:prstGeom prst="rect">
                <a:avLst/>
              </a:prstGeom>
              <a:blipFill>
                <a:blip r:embed="rId5"/>
                <a:stretch>
                  <a:fillRect l="-1463" t="-2000" r="-2927"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BAD788B-3EC8-456D-9E86-2833A6A9B42B}"/>
                  </a:ext>
                </a:extLst>
              </p:cNvPr>
              <p:cNvSpPr/>
              <p:nvPr/>
            </p:nvSpPr>
            <p:spPr>
              <a:xfrm>
                <a:off x="289377" y="3198168"/>
                <a:ext cx="2828402"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6</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−2</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22.5</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−3</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1</m:t>
                          </m:r>
                        </m:sub>
                      </m:sSub>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4" name="Rectangle 3">
                <a:extLst>
                  <a:ext uri="{FF2B5EF4-FFF2-40B4-BE49-F238E27FC236}">
                    <a16:creationId xmlns:a16="http://schemas.microsoft.com/office/drawing/2014/main" id="{9BAD788B-3EC8-456D-9E86-2833A6A9B42B}"/>
                  </a:ext>
                </a:extLst>
              </p:cNvPr>
              <p:cNvSpPr>
                <a:spLocks noRot="1" noChangeAspect="1" noMove="1" noResize="1" noEditPoints="1" noAdjustHandles="1" noChangeArrowheads="1" noChangeShapeType="1" noTextEdit="1"/>
              </p:cNvSpPr>
              <p:nvPr/>
            </p:nvSpPr>
            <p:spPr>
              <a:xfrm>
                <a:off x="289377" y="3198168"/>
                <a:ext cx="2828402" cy="400110"/>
              </a:xfrm>
              <a:prstGeom prst="rect">
                <a:avLst/>
              </a:prstGeom>
              <a:blipFill>
                <a:blip r:embed="rId6"/>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8ECF362-21FB-46B3-BCF2-806B50C1FF20}"/>
                  </a:ext>
                </a:extLst>
              </p:cNvPr>
              <p:cNvSpPr/>
              <p:nvPr/>
            </p:nvSpPr>
            <p:spPr>
              <a:xfrm>
                <a:off x="3254426" y="3228945"/>
                <a:ext cx="1402050"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6</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2</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8</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.5</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5" name="Rectangle 4">
                <a:extLst>
                  <a:ext uri="{FF2B5EF4-FFF2-40B4-BE49-F238E27FC236}">
                    <a16:creationId xmlns:a16="http://schemas.microsoft.com/office/drawing/2014/main" id="{B8ECF362-21FB-46B3-BCF2-806B50C1FF20}"/>
                  </a:ext>
                </a:extLst>
              </p:cNvPr>
              <p:cNvSpPr>
                <a:spLocks noRot="1" noChangeAspect="1" noMove="1" noResize="1" noEditPoints="1" noAdjustHandles="1" noChangeArrowheads="1" noChangeShapeType="1" noTextEdit="1"/>
              </p:cNvSpPr>
              <p:nvPr/>
            </p:nvSpPr>
            <p:spPr>
              <a:xfrm>
                <a:off x="3254426" y="3228945"/>
                <a:ext cx="1402050" cy="400110"/>
              </a:xfrm>
              <a:prstGeom prst="rect">
                <a:avLst/>
              </a:prstGeom>
              <a:blipFill>
                <a:blip r:embed="rId7"/>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9A34EA8-24FF-465C-9A90-E6343064C480}"/>
                  </a:ext>
                </a:extLst>
              </p:cNvPr>
              <p:cNvSpPr/>
              <p:nvPr/>
            </p:nvSpPr>
            <p:spPr>
              <a:xfrm>
                <a:off x="5088679" y="3228945"/>
                <a:ext cx="1479892"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=4</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7</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5</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8" name="Rectangle 7">
                <a:extLst>
                  <a:ext uri="{FF2B5EF4-FFF2-40B4-BE49-F238E27FC236}">
                    <a16:creationId xmlns:a16="http://schemas.microsoft.com/office/drawing/2014/main" id="{89A34EA8-24FF-465C-9A90-E6343064C480}"/>
                  </a:ext>
                </a:extLst>
              </p:cNvPr>
              <p:cNvSpPr>
                <a:spLocks noRot="1" noChangeAspect="1" noMove="1" noResize="1" noEditPoints="1" noAdjustHandles="1" noChangeArrowheads="1" noChangeShapeType="1" noTextEdit="1"/>
              </p:cNvSpPr>
              <p:nvPr/>
            </p:nvSpPr>
            <p:spPr>
              <a:xfrm>
                <a:off x="5088679" y="3228945"/>
                <a:ext cx="1479892"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D922A24-E742-49AE-9AB3-190B29AB7428}"/>
                  </a:ext>
                </a:extLst>
              </p:cNvPr>
              <p:cNvSpPr/>
              <p:nvPr/>
            </p:nvSpPr>
            <p:spPr>
              <a:xfrm>
                <a:off x="313624" y="3844499"/>
                <a:ext cx="7899197" cy="461665"/>
              </a:xfrm>
              <a:prstGeom prst="rect">
                <a:avLst/>
              </a:prstGeom>
            </p:spPr>
            <p:txBody>
              <a:bodyPr wrap="square">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Substituting </a:t>
                </a:r>
                <a14:m>
                  <m:oMath xmlns:m="http://schemas.openxmlformats.org/officeDocument/2006/math">
                    <m:sSub>
                      <m:sSubPr>
                        <m:ctrlPr>
                          <a:rPr lang="en-US" sz="2000" i="1" ker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𝐼</m:t>
                        </m:r>
                      </m:e>
                      <m:sub>
                        <m:r>
                          <a:rPr lang="en-US" sz="2000" i="1" kern="0">
                            <a:solidFill>
                              <a:prstClr val="black"/>
                            </a:solidFill>
                            <a:latin typeface="Cambria Math" panose="02040503050406030204" pitchFamily="18" charset="0"/>
                          </a:rPr>
                          <m:t>1</m:t>
                        </m:r>
                      </m:sub>
                    </m:sSub>
                    <m:r>
                      <a:rPr lang="en-US" sz="2000" i="1" kern="0">
                        <a:solidFill>
                          <a:prstClr val="black"/>
                        </a:solidFill>
                        <a:latin typeface="Cambria Math" panose="02040503050406030204" pitchFamily="18" charset="0"/>
                      </a:rPr>
                      <m:t>=4.75 </m:t>
                    </m:r>
                    <m:r>
                      <a:rPr lang="en-US" sz="2000" i="1" kern="0">
                        <a:solidFill>
                          <a:prstClr val="black"/>
                        </a:solidFill>
                        <a:latin typeface="Cambria Math" panose="02040503050406030204" pitchFamily="18" charset="0"/>
                      </a:rPr>
                      <m:t>𝐴</m:t>
                    </m:r>
                  </m:oMath>
                </a14:m>
                <a:r>
                  <a:rPr lang="en-US" sz="2400" dirty="0">
                    <a:solidFill>
                      <a:prstClr val="black"/>
                    </a:solidFill>
                    <a:latin typeface="Times New Roman" panose="02020603050405020304" pitchFamily="18" charset="0"/>
                    <a:cs typeface="Times New Roman" panose="02020603050405020304" pitchFamily="18" charset="0"/>
                  </a:rPr>
                  <a:t> value for back into equations 2 and 3</a:t>
                </a:r>
              </a:p>
            </p:txBody>
          </p:sp>
        </mc:Choice>
        <mc:Fallback xmlns="">
          <p:sp>
            <p:nvSpPr>
              <p:cNvPr id="21" name="Rectangle 20">
                <a:extLst>
                  <a:ext uri="{FF2B5EF4-FFF2-40B4-BE49-F238E27FC236}">
                    <a16:creationId xmlns:a16="http://schemas.microsoft.com/office/drawing/2014/main" id="{0D922A24-E742-49AE-9AB3-190B29AB7428}"/>
                  </a:ext>
                </a:extLst>
              </p:cNvPr>
              <p:cNvSpPr>
                <a:spLocks noRot="1" noChangeAspect="1" noMove="1" noResize="1" noEditPoints="1" noAdjustHandles="1" noChangeArrowheads="1" noChangeShapeType="1" noTextEdit="1"/>
              </p:cNvSpPr>
              <p:nvPr/>
            </p:nvSpPr>
            <p:spPr>
              <a:xfrm>
                <a:off x="313624" y="3844499"/>
                <a:ext cx="7899197" cy="461665"/>
              </a:xfrm>
              <a:prstGeom prst="rect">
                <a:avLst/>
              </a:prstGeom>
              <a:blipFill>
                <a:blip r:embed="rId9"/>
                <a:stretch>
                  <a:fillRect l="-1157"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207623F-0F44-4BB5-A15B-9F2C1F08BAF5}"/>
                  </a:ext>
                </a:extLst>
              </p:cNvPr>
              <p:cNvSpPr txBox="1"/>
              <p:nvPr/>
            </p:nvSpPr>
            <p:spPr>
              <a:xfrm>
                <a:off x="348260" y="4529798"/>
                <a:ext cx="3085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𝑒𝑞</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2</m:t>
                              </m:r>
                            </m:e>
                          </m:d>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6</m:t>
                      </m:r>
                      <m:r>
                        <a:rPr lang="en-US" sz="2000" i="1" smtClean="0">
                          <a:solidFill>
                            <a:prstClr val="black"/>
                          </a:solidFill>
                          <a:latin typeface="Cambria Math" panose="02040503050406030204" pitchFamily="18" charset="0"/>
                        </a:rPr>
                        <m:t>−2</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4.75</m:t>
                          </m:r>
                        </m:e>
                      </m:d>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2400" dirty="0">
                  <a:solidFill>
                    <a:prstClr val="black"/>
                  </a:solidFill>
                  <a:latin typeface="Gill Sans MT" panose="020B0502020104020203"/>
                </a:endParaRPr>
              </a:p>
            </p:txBody>
          </p:sp>
        </mc:Choice>
        <mc:Fallback xmlns="">
          <p:sp>
            <p:nvSpPr>
              <p:cNvPr id="22" name="TextBox 21">
                <a:extLst>
                  <a:ext uri="{FF2B5EF4-FFF2-40B4-BE49-F238E27FC236}">
                    <a16:creationId xmlns:a16="http://schemas.microsoft.com/office/drawing/2014/main" id="{D207623F-0F44-4BB5-A15B-9F2C1F08BAF5}"/>
                  </a:ext>
                </a:extLst>
              </p:cNvPr>
              <p:cNvSpPr txBox="1">
                <a:spLocks noRot="1" noChangeAspect="1" noMove="1" noResize="1" noEditPoints="1" noAdjustHandles="1" noChangeArrowheads="1" noChangeShapeType="1" noTextEdit="1"/>
              </p:cNvSpPr>
              <p:nvPr/>
            </p:nvSpPr>
            <p:spPr>
              <a:xfrm>
                <a:off x="348260" y="4529798"/>
                <a:ext cx="3085524" cy="307777"/>
              </a:xfrm>
              <a:prstGeom prst="rect">
                <a:avLst/>
              </a:prstGeom>
              <a:blipFill>
                <a:blip r:embed="rId10"/>
                <a:stretch>
                  <a:fillRect l="-1383" r="-593" b="-25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2CA7F33-6B53-4E32-8F49-47BA80C200EA}"/>
                  </a:ext>
                </a:extLst>
              </p:cNvPr>
              <p:cNvSpPr/>
              <p:nvPr/>
            </p:nvSpPr>
            <p:spPr>
              <a:xfrm>
                <a:off x="4424448" y="4448063"/>
                <a:ext cx="1535549"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5</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23" name="Rectangle 22">
                <a:extLst>
                  <a:ext uri="{FF2B5EF4-FFF2-40B4-BE49-F238E27FC236}">
                    <a16:creationId xmlns:a16="http://schemas.microsoft.com/office/drawing/2014/main" id="{D2CA7F33-6B53-4E32-8F49-47BA80C200EA}"/>
                  </a:ext>
                </a:extLst>
              </p:cNvPr>
              <p:cNvSpPr>
                <a:spLocks noRot="1" noChangeAspect="1" noMove="1" noResize="1" noEditPoints="1" noAdjustHandles="1" noChangeArrowheads="1" noChangeShapeType="1" noTextEdit="1"/>
              </p:cNvSpPr>
              <p:nvPr/>
            </p:nvSpPr>
            <p:spPr>
              <a:xfrm>
                <a:off x="4424448" y="4448063"/>
                <a:ext cx="1535549" cy="400110"/>
              </a:xfrm>
              <a:prstGeom prst="rect">
                <a:avLst/>
              </a:prstGeom>
              <a:blipFill>
                <a:blip r:embed="rId11"/>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3F6F9CF-AAA4-48C5-96EF-B8CE15F78E45}"/>
                  </a:ext>
                </a:extLst>
              </p:cNvPr>
              <p:cNvSpPr/>
              <p:nvPr/>
            </p:nvSpPr>
            <p:spPr>
              <a:xfrm>
                <a:off x="203590" y="5358324"/>
                <a:ext cx="3608424"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𝑒𝑞</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3</m:t>
                          </m:r>
                        </m:e>
                      </m:d>
                      <m:r>
                        <a:rPr lang="en-US" sz="2000" i="1">
                          <a:solidFill>
                            <a:prstClr val="black"/>
                          </a:solidFill>
                          <a:latin typeface="Cambria Math" panose="02040503050406030204" pitchFamily="18" charset="0"/>
                          <a:ea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=22.5−3</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4.75</m:t>
                          </m:r>
                        </m:e>
                      </m:d>
                      <m:r>
                        <a:rPr lang="en-US" sz="2000" i="1">
                          <a:solidFill>
                            <a:prstClr val="black"/>
                          </a:solidFill>
                          <a:latin typeface="Cambria Math" panose="02040503050406030204" pitchFamily="18" charset="0"/>
                          <a:ea typeface="Cambria Math" panose="02040503050406030204" pitchFamily="18" charset="0"/>
                        </a:rPr>
                        <m:t>→</m:t>
                      </m:r>
                    </m:oMath>
                  </m:oMathPara>
                </a14:m>
                <a:endParaRPr lang="en-US" sz="2000" dirty="0">
                  <a:solidFill>
                    <a:prstClr val="black"/>
                  </a:solidFill>
                  <a:latin typeface="Gill Sans MT" panose="020B0502020104020203"/>
                </a:endParaRPr>
              </a:p>
            </p:txBody>
          </p:sp>
        </mc:Choice>
        <mc:Fallback xmlns="">
          <p:sp>
            <p:nvSpPr>
              <p:cNvPr id="24" name="Rectangle 23">
                <a:extLst>
                  <a:ext uri="{FF2B5EF4-FFF2-40B4-BE49-F238E27FC236}">
                    <a16:creationId xmlns:a16="http://schemas.microsoft.com/office/drawing/2014/main" id="{B3F6F9CF-AAA4-48C5-96EF-B8CE15F78E45}"/>
                  </a:ext>
                </a:extLst>
              </p:cNvPr>
              <p:cNvSpPr>
                <a:spLocks noRot="1" noChangeAspect="1" noMove="1" noResize="1" noEditPoints="1" noAdjustHandles="1" noChangeArrowheads="1" noChangeShapeType="1" noTextEdit="1"/>
              </p:cNvSpPr>
              <p:nvPr/>
            </p:nvSpPr>
            <p:spPr>
              <a:xfrm>
                <a:off x="203590" y="5358324"/>
                <a:ext cx="3608424" cy="400110"/>
              </a:xfrm>
              <a:prstGeom prst="rect">
                <a:avLst/>
              </a:prstGeom>
              <a:blipFill>
                <a:blip r:embed="rId12"/>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E8379E5E-D51E-45AD-BBFD-B8FF5B48E103}"/>
                  </a:ext>
                </a:extLst>
              </p:cNvPr>
              <p:cNvSpPr/>
              <p:nvPr/>
            </p:nvSpPr>
            <p:spPr>
              <a:xfrm>
                <a:off x="4454104" y="5290828"/>
                <a:ext cx="148585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3</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=8.2</m:t>
                      </m:r>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5</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25" name="Rectangle 24">
                <a:extLst>
                  <a:ext uri="{FF2B5EF4-FFF2-40B4-BE49-F238E27FC236}">
                    <a16:creationId xmlns:a16="http://schemas.microsoft.com/office/drawing/2014/main" id="{E8379E5E-D51E-45AD-BBFD-B8FF5B48E103}"/>
                  </a:ext>
                </a:extLst>
              </p:cNvPr>
              <p:cNvSpPr>
                <a:spLocks noRot="1" noChangeAspect="1" noMove="1" noResize="1" noEditPoints="1" noAdjustHandles="1" noChangeArrowheads="1" noChangeShapeType="1" noTextEdit="1"/>
              </p:cNvSpPr>
              <p:nvPr/>
            </p:nvSpPr>
            <p:spPr>
              <a:xfrm>
                <a:off x="4454104" y="5290828"/>
                <a:ext cx="1485856" cy="400110"/>
              </a:xfrm>
              <a:prstGeom prst="rect">
                <a:avLst/>
              </a:prstGeom>
              <a:blipFill>
                <a:blip r:embed="rId13"/>
                <a:stretch>
                  <a:fillRect b="-1515"/>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17275671-2F28-41FF-8A58-99C55862A63F}"/>
              </a:ext>
            </a:extLst>
          </p:cNvPr>
          <p:cNvPicPr>
            <a:picLocks noChangeAspect="1"/>
          </p:cNvPicPr>
          <p:nvPr/>
        </p:nvPicPr>
        <p:blipFill>
          <a:blip r:embed="rId14"/>
          <a:stretch>
            <a:fillRect/>
          </a:stretch>
        </p:blipFill>
        <p:spPr>
          <a:xfrm>
            <a:off x="6568571" y="4552385"/>
            <a:ext cx="2239593" cy="2070062"/>
          </a:xfrm>
          <a:prstGeom prst="rect">
            <a:avLst/>
          </a:prstGeom>
        </p:spPr>
      </p:pic>
    </p:spTree>
    <p:extLst>
      <p:ext uri="{BB962C8B-B14F-4D97-AF65-F5344CB8AC3E}">
        <p14:creationId xmlns:p14="http://schemas.microsoft.com/office/powerpoint/2010/main" val="273589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 grpId="0"/>
      <p:bldP spid="20" grpId="0"/>
      <p:bldP spid="4" grpId="0"/>
      <p:bldP spid="5" grpId="0"/>
      <p:bldP spid="8"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p:sp>
        <p:nvSpPr>
          <p:cNvPr id="2" name="Rectangle 1">
            <a:extLst>
              <a:ext uri="{FF2B5EF4-FFF2-40B4-BE49-F238E27FC236}">
                <a16:creationId xmlns:a16="http://schemas.microsoft.com/office/drawing/2014/main" id="{ECDC2C63-339D-4ED9-BED3-AC2E2E9FD9BB}"/>
              </a:ext>
            </a:extLst>
          </p:cNvPr>
          <p:cNvSpPr/>
          <p:nvPr/>
        </p:nvSpPr>
        <p:spPr>
          <a:xfrm>
            <a:off x="0" y="1044610"/>
            <a:ext cx="8885583" cy="1260345"/>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Using the exact exponential treatment, determine how much time is required to charge an initially uncharged 100 nF capacitor through a 75.0 MΩ resistor to 90.0% of its final voltage in a RC circuit.</a:t>
            </a:r>
          </a:p>
        </p:txBody>
      </p:sp>
      <p:pic>
        <p:nvPicPr>
          <p:cNvPr id="5" name="Picture 4" descr="A diagram of a circuit&#10;&#10;Description automatically generated">
            <a:extLst>
              <a:ext uri="{FF2B5EF4-FFF2-40B4-BE49-F238E27FC236}">
                <a16:creationId xmlns:a16="http://schemas.microsoft.com/office/drawing/2014/main" id="{7232BF55-1393-DE28-95C4-6A6B0420E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992" y="2858887"/>
            <a:ext cx="4218178" cy="2683533"/>
          </a:xfrm>
          <a:prstGeom prst="rect">
            <a:avLst/>
          </a:prstGeom>
        </p:spPr>
      </p:pic>
    </p:spTree>
    <p:extLst>
      <p:ext uri="{BB962C8B-B14F-4D97-AF65-F5344CB8AC3E}">
        <p14:creationId xmlns:p14="http://schemas.microsoft.com/office/powerpoint/2010/main" val="291291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AECFF3B-3B38-4946-8B1E-F32C7B97D87B}"/>
                  </a:ext>
                </a:extLst>
              </p:cNvPr>
              <p:cNvSpPr/>
              <p:nvPr/>
            </p:nvSpPr>
            <p:spPr>
              <a:xfrm>
                <a:off x="104861" y="770012"/>
                <a:ext cx="7319395" cy="1813317"/>
              </a:xfrm>
              <a:prstGeom prst="rect">
                <a:avLst/>
              </a:prstGeom>
            </p:spPr>
            <p:txBody>
              <a:bodyPr wrap="squar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where: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400" i="1">
                        <a:latin typeface="Cambria Math" panose="02040503050406030204" pitchFamily="18" charset="0"/>
                        <a:ea typeface="Aptos"/>
                        <a:cs typeface="Symbol" panose="05050102010706020507" pitchFamily="18" charset="2"/>
                      </a:rPr>
                      <m:t>𝑉</m:t>
                    </m:r>
                    <m:d>
                      <m:dPr>
                        <m:ctrlPr>
                          <a:rPr lang="en-US" sz="2400" i="1">
                            <a:latin typeface="Cambria Math" panose="02040503050406030204" pitchFamily="18" charset="0"/>
                            <a:ea typeface="Aptos"/>
                            <a:cs typeface="Symbol" panose="05050102010706020507" pitchFamily="18" charset="2"/>
                          </a:rPr>
                        </m:ctrlPr>
                      </m:dPr>
                      <m:e>
                        <m:r>
                          <a:rPr lang="en-US" sz="2400" i="1">
                            <a:latin typeface="Cambria Math" panose="02040503050406030204" pitchFamily="18" charset="0"/>
                            <a:ea typeface="Aptos"/>
                            <a:cs typeface="Symbol" panose="05050102010706020507" pitchFamily="18" charset="2"/>
                          </a:rPr>
                          <m:t>𝑡</m:t>
                        </m:r>
                      </m:e>
                    </m:d>
                  </m:oMath>
                </a14:m>
                <a:r>
                  <a:rPr lang="en-US" sz="2400" dirty="0">
                    <a:latin typeface="Times New Roman" panose="02020603050405020304" pitchFamily="18" charset="0"/>
                    <a:ea typeface="Aptos"/>
                    <a:cs typeface="Times New Roman" panose="02020603050405020304" pitchFamily="18" charset="0"/>
                  </a:rPr>
                  <a:t> is the voltage across the capacitor at time </a:t>
                </a:r>
                <a14:m>
                  <m:oMath xmlns:m="http://schemas.openxmlformats.org/officeDocument/2006/math">
                    <m:r>
                      <a:rPr lang="en-US" sz="2400" i="1">
                        <a:latin typeface="Cambria Math" panose="02040503050406030204" pitchFamily="18" charset="0"/>
                        <a:ea typeface="Aptos"/>
                        <a:cs typeface="Symbol" panose="05050102010706020507" pitchFamily="18" charset="2"/>
                      </a:rPr>
                      <m:t>𝑡</m:t>
                    </m:r>
                  </m:oMath>
                </a14:m>
                <a:r>
                  <a:rPr lang="en-US" sz="2400" dirty="0">
                    <a:latin typeface="Times New Roman" panose="02020603050405020304" pitchFamily="18" charset="0"/>
                    <a:ea typeface="Aptos"/>
                    <a:cs typeface="Times New Roman" panose="02020603050405020304" pitchFamily="18" charset="0"/>
                  </a:rPr>
                  <a:t>,</a:t>
                </a:r>
              </a:p>
              <a:p>
                <a:pPr marL="342900" marR="0" lvl="0" indent="-342900">
                  <a:spcBef>
                    <a:spcPts val="180"/>
                  </a:spcBef>
                  <a:spcAft>
                    <a:spcPts val="180"/>
                  </a:spcAft>
                  <a:buFont typeface="Symbol" panose="05050102010706020507" pitchFamily="18" charset="2"/>
                  <a:buChar char=""/>
                </a:pP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𝑉</m:t>
                        </m:r>
                      </m:e>
                      <m:sub>
                        <m:r>
                          <m:rPr>
                            <m:sty m:val="p"/>
                          </m:rPr>
                          <a:rPr lang="en-US" sz="2400">
                            <a:latin typeface="Cambria Math" panose="02040503050406030204" pitchFamily="18" charset="0"/>
                            <a:ea typeface="Aptos"/>
                            <a:cs typeface="Symbol" panose="05050102010706020507" pitchFamily="18" charset="2"/>
                          </a:rPr>
                          <m:t>max</m:t>
                        </m:r>
                      </m:sub>
                    </m:sSub>
                  </m:oMath>
                </a14:m>
                <a:r>
                  <a:rPr lang="en-US" sz="2400" dirty="0">
                    <a:latin typeface="Times New Roman" panose="02020603050405020304" pitchFamily="18" charset="0"/>
                    <a:ea typeface="Aptos"/>
                    <a:cs typeface="Times New Roman" panose="02020603050405020304" pitchFamily="18" charset="0"/>
                  </a:rPr>
                  <a:t> is the final voltage (the </a:t>
                </a:r>
                <a14:m>
                  <m:oMath xmlns:m="http://schemas.openxmlformats.org/officeDocument/2006/math">
                    <m:d>
                      <m:dPr>
                        <m:ctrlPr>
                          <a:rPr lang="en-US" sz="240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𝑒𝑚𝑓</m:t>
                        </m:r>
                      </m:e>
                    </m:d>
                  </m:oMath>
                </a14:m>
                <a:r>
                  <a:rPr lang="en-US" sz="2400" dirty="0">
                    <a:latin typeface="Times New Roman" panose="02020603050405020304" pitchFamily="18" charset="0"/>
                    <a:ea typeface="Aptos"/>
                    <a:cs typeface="Times New Roman" panose="02020603050405020304" pitchFamily="18" charset="0"/>
                  </a:rPr>
                  <a:t> of the source)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400" i="1">
                        <a:latin typeface="Cambria Math" panose="02040503050406030204" pitchFamily="18" charset="0"/>
                        <a:ea typeface="Aptos"/>
                        <a:cs typeface="Symbol" panose="05050102010706020507" pitchFamily="18" charset="2"/>
                      </a:rPr>
                      <m:t>𝜏</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𝑅𝐶</m:t>
                    </m:r>
                  </m:oMath>
                </a14:m>
                <a:r>
                  <a:rPr lang="en-US" sz="2400" dirty="0">
                    <a:latin typeface="Times New Roman" panose="02020603050405020304" pitchFamily="18" charset="0"/>
                    <a:ea typeface="Aptos"/>
                    <a:cs typeface="Times New Roman" panose="02020603050405020304" pitchFamily="18" charset="0"/>
                  </a:rPr>
                  <a:t> is the time constant of the circuit.</a:t>
                </a:r>
              </a:p>
            </p:txBody>
          </p:sp>
        </mc:Choice>
        <mc:Fallback xmlns="">
          <p:sp>
            <p:nvSpPr>
              <p:cNvPr id="2" name="Rectangle 1">
                <a:extLst>
                  <a:ext uri="{FF2B5EF4-FFF2-40B4-BE49-F238E27FC236}">
                    <a16:creationId xmlns:a16="http://schemas.microsoft.com/office/drawing/2014/main" id="{3AECFF3B-3B38-4946-8B1E-F32C7B97D87B}"/>
                  </a:ext>
                </a:extLst>
              </p:cNvPr>
              <p:cNvSpPr>
                <a:spLocks noRot="1" noChangeAspect="1" noMove="1" noResize="1" noEditPoints="1" noAdjustHandles="1" noChangeArrowheads="1" noChangeShapeType="1" noTextEdit="1"/>
              </p:cNvSpPr>
              <p:nvPr/>
            </p:nvSpPr>
            <p:spPr>
              <a:xfrm>
                <a:off x="104861" y="770012"/>
                <a:ext cx="7319395" cy="1813317"/>
              </a:xfrm>
              <a:prstGeom prst="rect">
                <a:avLst/>
              </a:prstGeom>
              <a:blipFill>
                <a:blip r:embed="rId2"/>
                <a:stretch>
                  <a:fillRect l="-1332" t="-2685" b="-67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FDC503-2DA6-4F2B-930B-B73FB8B09B36}"/>
                  </a:ext>
                </a:extLst>
              </p:cNvPr>
              <p:cNvSpPr/>
              <p:nvPr/>
            </p:nvSpPr>
            <p:spPr>
              <a:xfrm>
                <a:off x="356531" y="2694327"/>
                <a:ext cx="3880999"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Finding expression for </a:t>
                </a:r>
                <a14:m>
                  <m:oMath xmlns:m="http://schemas.openxmlformats.org/officeDocument/2006/math">
                    <m:r>
                      <a:rPr lang="en-US" sz="2400" i="1" dirty="0" smtClean="0">
                        <a:latin typeface="Cambria Math" panose="02040503050406030204" pitchFamily="18" charset="0"/>
                        <a:ea typeface="Aptos"/>
                        <a:cs typeface="Times New Roman" panose="02020603050405020304" pitchFamily="18" charset="0"/>
                      </a:rPr>
                      <m:t>𝑡𝑖𝑚𝑒</m:t>
                    </m:r>
                    <m:r>
                      <a:rPr lang="en-US" sz="2400" i="1" dirty="0" smtClean="0">
                        <a:latin typeface="Cambria Math" panose="02040503050406030204" pitchFamily="18" charset="0"/>
                        <a:ea typeface="Aptos"/>
                        <a:cs typeface="Times New Roman" panose="02020603050405020304" pitchFamily="18" charset="0"/>
                      </a:rPr>
                      <m:t> </m:t>
                    </m:r>
                    <m:r>
                      <a:rPr lang="en-US" sz="2400" i="1" dirty="0" smtClean="0">
                        <a:latin typeface="Cambria Math" panose="02040503050406030204" pitchFamily="18" charset="0"/>
                        <a:ea typeface="Aptos"/>
                        <a:cs typeface="Times New Roman" panose="02020603050405020304" pitchFamily="18" charset="0"/>
                      </a:rPr>
                      <m:t>𝑡</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15FDC503-2DA6-4F2B-930B-B73FB8B09B36}"/>
                  </a:ext>
                </a:extLst>
              </p:cNvPr>
              <p:cNvSpPr>
                <a:spLocks noRot="1" noChangeAspect="1" noMove="1" noResize="1" noEditPoints="1" noAdjustHandles="1" noChangeArrowheads="1" noChangeShapeType="1" noTextEdit="1"/>
              </p:cNvSpPr>
              <p:nvPr/>
            </p:nvSpPr>
            <p:spPr>
              <a:xfrm>
                <a:off x="356531" y="2694327"/>
                <a:ext cx="3880999" cy="461665"/>
              </a:xfrm>
              <a:prstGeom prst="rect">
                <a:avLst/>
              </a:prstGeom>
              <a:blipFill>
                <a:blip r:embed="rId3"/>
                <a:stretch>
                  <a:fillRect l="-235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EDB97DA-944D-433B-A6C5-D6C133BA67B5}"/>
                  </a:ext>
                </a:extLst>
              </p:cNvPr>
              <p:cNvSpPr/>
              <p:nvPr/>
            </p:nvSpPr>
            <p:spPr>
              <a:xfrm>
                <a:off x="567421" y="3512872"/>
                <a:ext cx="2931700" cy="44396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r>
                        <a:rPr lang="en-US" sz="200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a:solidFill>
                                    <a:prstClr val="black"/>
                                  </a:solidFill>
                                  <a:latin typeface="Cambria Math" panose="02040503050406030204" pitchFamily="18" charset="0"/>
                                </a:rPr>
                                <m:t>−</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rPr>
                                    <m:t>𝜏</m:t>
                                  </m:r>
                                </m:den>
                              </m:f>
                            </m:sup>
                          </m:sSup>
                        </m:e>
                      </m:d>
                    </m:oMath>
                  </m:oMathPara>
                </a14:m>
                <a:endParaRPr lang="en-US" sz="2000" dirty="0">
                  <a:solidFill>
                    <a:prstClr val="black"/>
                  </a:solidFill>
                </a:endParaRPr>
              </a:p>
            </p:txBody>
          </p:sp>
        </mc:Choice>
        <mc:Fallback xmlns="">
          <p:sp>
            <p:nvSpPr>
              <p:cNvPr id="10" name="Rectangle 9">
                <a:extLst>
                  <a:ext uri="{FF2B5EF4-FFF2-40B4-BE49-F238E27FC236}">
                    <a16:creationId xmlns:a16="http://schemas.microsoft.com/office/drawing/2014/main" id="{CEDB97DA-944D-433B-A6C5-D6C133BA67B5}"/>
                  </a:ext>
                </a:extLst>
              </p:cNvPr>
              <p:cNvSpPr>
                <a:spLocks noRot="1" noChangeAspect="1" noMove="1" noResize="1" noEditPoints="1" noAdjustHandles="1" noChangeArrowheads="1" noChangeShapeType="1" noTextEdit="1"/>
              </p:cNvSpPr>
              <p:nvPr/>
            </p:nvSpPr>
            <p:spPr>
              <a:xfrm>
                <a:off x="567421" y="3512872"/>
                <a:ext cx="2931700" cy="443968"/>
              </a:xfrm>
              <a:prstGeom prst="rect">
                <a:avLst/>
              </a:prstGeom>
              <a:blipFill>
                <a:blip r:embed="rId4"/>
                <a:stretch>
                  <a:fillRect t="-78082" r="-8732" b="-917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34BF3D2-7E6A-4CC0-8F4B-3AAA3D865740}"/>
                  </a:ext>
                </a:extLst>
              </p:cNvPr>
              <p:cNvSpPr/>
              <p:nvPr/>
            </p:nvSpPr>
            <p:spPr>
              <a:xfrm>
                <a:off x="897540" y="4499856"/>
                <a:ext cx="2443105" cy="74199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r>
                        <a:rPr lang="en-US" sz="2000">
                          <a:solidFill>
                            <a:prstClr val="black"/>
                          </a:solidFill>
                          <a:latin typeface="Cambria Math" panose="02040503050406030204" pitchFamily="18" charset="0"/>
                        </a:rPr>
                        <m:t>=</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a:solidFill>
                                    <a:prstClr val="black"/>
                                  </a:solidFill>
                                  <a:latin typeface="Cambria Math" panose="02040503050406030204" pitchFamily="18" charset="0"/>
                                </a:rPr>
                                <m:t>−</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rPr>
                                    <m:t>𝜏</m:t>
                                  </m:r>
                                </m:den>
                              </m:f>
                            </m:sup>
                          </m:sSup>
                        </m:e>
                      </m:d>
                    </m:oMath>
                  </m:oMathPara>
                </a14:m>
                <a:endParaRPr lang="en-US" sz="2000" dirty="0">
                  <a:solidFill>
                    <a:prstClr val="black"/>
                  </a:solidFill>
                </a:endParaRPr>
              </a:p>
            </p:txBody>
          </p:sp>
        </mc:Choice>
        <mc:Fallback xmlns="">
          <p:sp>
            <p:nvSpPr>
              <p:cNvPr id="19" name="Rectangle 18">
                <a:extLst>
                  <a:ext uri="{FF2B5EF4-FFF2-40B4-BE49-F238E27FC236}">
                    <a16:creationId xmlns:a16="http://schemas.microsoft.com/office/drawing/2014/main" id="{934BF3D2-7E6A-4CC0-8F4B-3AAA3D865740}"/>
                  </a:ext>
                </a:extLst>
              </p:cNvPr>
              <p:cNvSpPr>
                <a:spLocks noRot="1" noChangeAspect="1" noMove="1" noResize="1" noEditPoints="1" noAdjustHandles="1" noChangeArrowheads="1" noChangeShapeType="1" noTextEdit="1"/>
              </p:cNvSpPr>
              <p:nvPr/>
            </p:nvSpPr>
            <p:spPr>
              <a:xfrm>
                <a:off x="897540" y="4499856"/>
                <a:ext cx="2443105" cy="741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8B01507-5B65-4B9F-BD27-526E2A4C9533}"/>
                  </a:ext>
                </a:extLst>
              </p:cNvPr>
              <p:cNvSpPr/>
              <p:nvPr/>
            </p:nvSpPr>
            <p:spPr>
              <a:xfrm>
                <a:off x="599614" y="5696053"/>
                <a:ext cx="2506968"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a:solidFill>
                                <a:prstClr val="black"/>
                              </a:solidFill>
                              <a:latin typeface="Cambria Math" panose="02040503050406030204" pitchFamily="18" charset="0"/>
                            </a:rPr>
                            <m:t>−</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rPr>
                                <m:t>𝜏</m:t>
                              </m:r>
                            </m:den>
                          </m:f>
                        </m:sup>
                      </m:sSup>
                      <m:r>
                        <a:rPr lang="en-US" sz="2000">
                          <a:solidFill>
                            <a:prstClr val="black"/>
                          </a:solidFill>
                          <a:latin typeface="Cambria Math" panose="02040503050406030204" pitchFamily="18" charset="0"/>
                        </a:rPr>
                        <m:t>=</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e>
                      </m:d>
                    </m:oMath>
                  </m:oMathPara>
                </a14:m>
                <a:endParaRPr lang="en-US" dirty="0">
                  <a:solidFill>
                    <a:prstClr val="black"/>
                  </a:solidFill>
                </a:endParaRPr>
              </a:p>
            </p:txBody>
          </p:sp>
        </mc:Choice>
        <mc:Fallback xmlns="">
          <p:sp>
            <p:nvSpPr>
              <p:cNvPr id="20" name="Rectangle 19">
                <a:extLst>
                  <a:ext uri="{FF2B5EF4-FFF2-40B4-BE49-F238E27FC236}">
                    <a16:creationId xmlns:a16="http://schemas.microsoft.com/office/drawing/2014/main" id="{A8B01507-5B65-4B9F-BD27-526E2A4C9533}"/>
                  </a:ext>
                </a:extLst>
              </p:cNvPr>
              <p:cNvSpPr>
                <a:spLocks noRot="1" noChangeAspect="1" noMove="1" noResize="1" noEditPoints="1" noAdjustHandles="1" noChangeArrowheads="1" noChangeShapeType="1" noTextEdit="1"/>
              </p:cNvSpPr>
              <p:nvPr/>
            </p:nvSpPr>
            <p:spPr>
              <a:xfrm>
                <a:off x="599614" y="5696053"/>
                <a:ext cx="2506968" cy="78386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5126B17-A472-4427-80E3-393AACCF8307}"/>
                  </a:ext>
                </a:extLst>
              </p:cNvPr>
              <p:cNvSpPr/>
              <p:nvPr/>
            </p:nvSpPr>
            <p:spPr>
              <a:xfrm>
                <a:off x="3863365" y="3250738"/>
                <a:ext cx="3247364"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a:solidFill>
                                    <a:prstClr val="black"/>
                                  </a:solidFill>
                                  <a:latin typeface="Cambria Math" panose="02040503050406030204" pitchFamily="18" charset="0"/>
                                </a:rPr>
                                <m:t>−</m:t>
                              </m:r>
                              <m:f>
                                <m:fPr>
                                  <m:type m:val="lin"/>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rPr>
                                    <m:t>𝜏</m:t>
                                  </m:r>
                                </m:den>
                              </m:f>
                            </m:sup>
                          </m:sSup>
                        </m:e>
                      </m:d>
                      <m:r>
                        <a:rPr lang="en-US" sz="200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e>
                      </m:d>
                    </m:oMath>
                  </m:oMathPara>
                </a14:m>
                <a:endParaRPr lang="en-US" sz="2000" dirty="0">
                  <a:solidFill>
                    <a:prstClr val="black"/>
                  </a:solidFill>
                </a:endParaRPr>
              </a:p>
            </p:txBody>
          </p:sp>
        </mc:Choice>
        <mc:Fallback xmlns="">
          <p:sp>
            <p:nvSpPr>
              <p:cNvPr id="21" name="Rectangle 20">
                <a:extLst>
                  <a:ext uri="{FF2B5EF4-FFF2-40B4-BE49-F238E27FC236}">
                    <a16:creationId xmlns:a16="http://schemas.microsoft.com/office/drawing/2014/main" id="{B5126B17-A472-4427-80E3-393AACCF8307}"/>
                  </a:ext>
                </a:extLst>
              </p:cNvPr>
              <p:cNvSpPr>
                <a:spLocks noRot="1" noChangeAspect="1" noMove="1" noResize="1" noEditPoints="1" noAdjustHandles="1" noChangeArrowheads="1" noChangeShapeType="1" noTextEdit="1"/>
              </p:cNvSpPr>
              <p:nvPr/>
            </p:nvSpPr>
            <p:spPr>
              <a:xfrm>
                <a:off x="3863365" y="3250738"/>
                <a:ext cx="3247364" cy="78386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432B83A-1F11-41B6-A99C-243CA8630C95}"/>
                  </a:ext>
                </a:extLst>
              </p:cNvPr>
              <p:cNvSpPr/>
              <p:nvPr/>
            </p:nvSpPr>
            <p:spPr>
              <a:xfrm>
                <a:off x="4237530" y="4499856"/>
                <a:ext cx="2564613"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ea typeface="Cambria Math" panose="02040503050406030204" pitchFamily="18" charset="0"/>
                            </a:rPr>
                            <m:t>𝜏</m:t>
                          </m:r>
                        </m:den>
                      </m:f>
                      <m:r>
                        <a:rPr lang="en-US" sz="200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e>
                      </m:d>
                    </m:oMath>
                  </m:oMathPara>
                </a14:m>
                <a:endParaRPr lang="en-US" sz="2000" dirty="0">
                  <a:solidFill>
                    <a:prstClr val="black"/>
                  </a:solidFill>
                </a:endParaRPr>
              </a:p>
            </p:txBody>
          </p:sp>
        </mc:Choice>
        <mc:Fallback xmlns="">
          <p:sp>
            <p:nvSpPr>
              <p:cNvPr id="22" name="Rectangle 21">
                <a:extLst>
                  <a:ext uri="{FF2B5EF4-FFF2-40B4-BE49-F238E27FC236}">
                    <a16:creationId xmlns:a16="http://schemas.microsoft.com/office/drawing/2014/main" id="{6432B83A-1F11-41B6-A99C-243CA8630C95}"/>
                  </a:ext>
                </a:extLst>
              </p:cNvPr>
              <p:cNvSpPr>
                <a:spLocks noRot="1" noChangeAspect="1" noMove="1" noResize="1" noEditPoints="1" noAdjustHandles="1" noChangeArrowheads="1" noChangeShapeType="1" noTextEdit="1"/>
              </p:cNvSpPr>
              <p:nvPr/>
            </p:nvSpPr>
            <p:spPr>
              <a:xfrm>
                <a:off x="4237530" y="4499856"/>
                <a:ext cx="2564613" cy="78386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662E3BF-13D7-4044-84AF-FE73D1E6B2C0}"/>
                  </a:ext>
                </a:extLst>
              </p:cNvPr>
              <p:cNvSpPr/>
              <p:nvPr/>
            </p:nvSpPr>
            <p:spPr>
              <a:xfrm>
                <a:off x="4345418" y="5651797"/>
                <a:ext cx="2815258"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𝑡</m:t>
                      </m:r>
                      <m:r>
                        <a:rPr lang="en-US" sz="200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e>
                      </m:d>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𝜏</m:t>
                      </m:r>
                    </m:oMath>
                  </m:oMathPara>
                </a14:m>
                <a:endParaRPr lang="en-US" dirty="0">
                  <a:solidFill>
                    <a:prstClr val="black"/>
                  </a:solidFill>
                </a:endParaRPr>
              </a:p>
            </p:txBody>
          </p:sp>
        </mc:Choice>
        <mc:Fallback xmlns="">
          <p:sp>
            <p:nvSpPr>
              <p:cNvPr id="23" name="Rectangle 22">
                <a:extLst>
                  <a:ext uri="{FF2B5EF4-FFF2-40B4-BE49-F238E27FC236}">
                    <a16:creationId xmlns:a16="http://schemas.microsoft.com/office/drawing/2014/main" id="{0662E3BF-13D7-4044-84AF-FE73D1E6B2C0}"/>
                  </a:ext>
                </a:extLst>
              </p:cNvPr>
              <p:cNvSpPr>
                <a:spLocks noRot="1" noChangeAspect="1" noMove="1" noResize="1" noEditPoints="1" noAdjustHandles="1" noChangeArrowheads="1" noChangeShapeType="1" noTextEdit="1"/>
              </p:cNvSpPr>
              <p:nvPr/>
            </p:nvSpPr>
            <p:spPr>
              <a:xfrm>
                <a:off x="4345418" y="5651797"/>
                <a:ext cx="2815258" cy="78386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650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9"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1AF0DD1-6056-42EA-A17F-D3F8D18FF1CC}"/>
                  </a:ext>
                </a:extLst>
              </p:cNvPr>
              <p:cNvSpPr/>
              <p:nvPr/>
            </p:nvSpPr>
            <p:spPr>
              <a:xfrm>
                <a:off x="301215" y="3323186"/>
                <a:ext cx="8116349"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We want to find the time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𝑡</m:t>
                    </m:r>
                  </m:oMath>
                </a14:m>
                <a:r>
                  <a:rPr lang="en-US" sz="2400" dirty="0">
                    <a:latin typeface="Times New Roman" panose="02020603050405020304" pitchFamily="18" charset="0"/>
                    <a:ea typeface="Aptos"/>
                    <a:cs typeface="Times New Roman" panose="02020603050405020304" pitchFamily="18" charset="0"/>
                  </a:rPr>
                  <a:t> when the capacitor has charged to 90.0% of its final voltage, i.e., when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0.90</m:t>
                    </m:r>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𝑉</m:t>
                        </m:r>
                      </m:e>
                      <m:sub>
                        <m:r>
                          <m:rPr>
                            <m:sty m:val="p"/>
                          </m:rPr>
                          <a:rPr lang="en-US" sz="2000" b="0" i="0" smtClean="0">
                            <a:latin typeface="Cambria Math" panose="02040503050406030204" pitchFamily="18" charset="0"/>
                            <a:ea typeface="Aptos"/>
                            <a:cs typeface="Times New Roman" panose="02020603050405020304" pitchFamily="18" charset="0"/>
                          </a:rPr>
                          <m:t>max</m:t>
                        </m:r>
                      </m:sub>
                    </m:sSub>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6" name="Rectangle 5">
                <a:extLst>
                  <a:ext uri="{FF2B5EF4-FFF2-40B4-BE49-F238E27FC236}">
                    <a16:creationId xmlns:a16="http://schemas.microsoft.com/office/drawing/2014/main" id="{F1AF0DD1-6056-42EA-A17F-D3F8D18FF1CC}"/>
                  </a:ext>
                </a:extLst>
              </p:cNvPr>
              <p:cNvSpPr>
                <a:spLocks noRot="1" noChangeAspect="1" noMove="1" noResize="1" noEditPoints="1" noAdjustHandles="1" noChangeArrowheads="1" noChangeShapeType="1" noTextEdit="1"/>
              </p:cNvSpPr>
              <p:nvPr/>
            </p:nvSpPr>
            <p:spPr>
              <a:xfrm>
                <a:off x="301215" y="3323186"/>
                <a:ext cx="8116349" cy="830997"/>
              </a:xfrm>
              <a:prstGeom prst="rect">
                <a:avLst/>
              </a:prstGeom>
              <a:blipFill>
                <a:blip r:embed="rId2"/>
                <a:stretch>
                  <a:fillRect l="-1126" t="-5882" r="-112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FDC503-2DA6-4F2B-930B-B73FB8B09B36}"/>
                  </a:ext>
                </a:extLst>
              </p:cNvPr>
              <p:cNvSpPr/>
              <p:nvPr/>
            </p:nvSpPr>
            <p:spPr>
              <a:xfrm>
                <a:off x="611677" y="894749"/>
                <a:ext cx="2898358"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Expression for </a:t>
                </a:r>
                <a14:m>
                  <m:oMath xmlns:m="http://schemas.openxmlformats.org/officeDocument/2006/math">
                    <m:r>
                      <a:rPr lang="en-US" sz="2400" i="1" dirty="0" smtClean="0">
                        <a:latin typeface="Cambria Math" panose="02040503050406030204" pitchFamily="18" charset="0"/>
                        <a:ea typeface="Aptos"/>
                        <a:cs typeface="Times New Roman" panose="02020603050405020304" pitchFamily="18" charset="0"/>
                      </a:rPr>
                      <m:t>𝑡𝑖𝑚𝑒</m:t>
                    </m:r>
                    <m:r>
                      <a:rPr lang="en-US" sz="2400" i="1" dirty="0" smtClean="0">
                        <a:latin typeface="Cambria Math" panose="02040503050406030204" pitchFamily="18" charset="0"/>
                        <a:ea typeface="Aptos"/>
                        <a:cs typeface="Times New Roman" panose="02020603050405020304" pitchFamily="18" charset="0"/>
                      </a:rPr>
                      <m:t> </m:t>
                    </m:r>
                    <m:r>
                      <a:rPr lang="en-US" sz="2400" i="1" dirty="0" smtClean="0">
                        <a:latin typeface="Cambria Math" panose="02040503050406030204" pitchFamily="18" charset="0"/>
                        <a:ea typeface="Aptos"/>
                        <a:cs typeface="Times New Roman" panose="02020603050405020304" pitchFamily="18" charset="0"/>
                      </a:rPr>
                      <m:t>𝑡</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15FDC503-2DA6-4F2B-930B-B73FB8B09B36}"/>
                  </a:ext>
                </a:extLst>
              </p:cNvPr>
              <p:cNvSpPr>
                <a:spLocks noRot="1" noChangeAspect="1" noMove="1" noResize="1" noEditPoints="1" noAdjustHandles="1" noChangeArrowheads="1" noChangeShapeType="1" noTextEdit="1"/>
              </p:cNvSpPr>
              <p:nvPr/>
            </p:nvSpPr>
            <p:spPr>
              <a:xfrm>
                <a:off x="611677" y="894749"/>
                <a:ext cx="2898358" cy="461665"/>
              </a:xfrm>
              <a:prstGeom prst="rect">
                <a:avLst/>
              </a:prstGeom>
              <a:blipFill>
                <a:blip r:embed="rId3"/>
                <a:stretch>
                  <a:fillRect l="-315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662E3BF-13D7-4044-84AF-FE73D1E6B2C0}"/>
                  </a:ext>
                </a:extLst>
              </p:cNvPr>
              <p:cNvSpPr/>
              <p:nvPr/>
            </p:nvSpPr>
            <p:spPr>
              <a:xfrm>
                <a:off x="4479642" y="792644"/>
                <a:ext cx="2815258"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𝑡</m:t>
                      </m:r>
                      <m:r>
                        <a:rPr lang="en-US" sz="200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e>
                      </m:d>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𝜏</m:t>
                      </m:r>
                    </m:oMath>
                  </m:oMathPara>
                </a14:m>
                <a:endParaRPr lang="en-US" dirty="0">
                  <a:solidFill>
                    <a:prstClr val="black"/>
                  </a:solidFill>
                </a:endParaRPr>
              </a:p>
            </p:txBody>
          </p:sp>
        </mc:Choice>
        <mc:Fallback xmlns="">
          <p:sp>
            <p:nvSpPr>
              <p:cNvPr id="23" name="Rectangle 22">
                <a:extLst>
                  <a:ext uri="{FF2B5EF4-FFF2-40B4-BE49-F238E27FC236}">
                    <a16:creationId xmlns:a16="http://schemas.microsoft.com/office/drawing/2014/main" id="{0662E3BF-13D7-4044-84AF-FE73D1E6B2C0}"/>
                  </a:ext>
                </a:extLst>
              </p:cNvPr>
              <p:cNvSpPr>
                <a:spLocks noRot="1" noChangeAspect="1" noMove="1" noResize="1" noEditPoints="1" noAdjustHandles="1" noChangeArrowheads="1" noChangeShapeType="1" noTextEdit="1"/>
              </p:cNvSpPr>
              <p:nvPr/>
            </p:nvSpPr>
            <p:spPr>
              <a:xfrm>
                <a:off x="4479642" y="792644"/>
                <a:ext cx="2815258" cy="7838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E07A880-BE41-4CE6-881D-1C6AA69C20DD}"/>
                  </a:ext>
                </a:extLst>
              </p:cNvPr>
              <p:cNvSpPr/>
              <p:nvPr/>
            </p:nvSpPr>
            <p:spPr>
              <a:xfrm>
                <a:off x="483828" y="4313399"/>
                <a:ext cx="1553694" cy="741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cs typeface="Times New Roman" panose="02020603050405020304" pitchFamily="18" charset="0"/>
                            </a:rPr>
                          </m:ctrlPr>
                        </m:fPr>
                        <m:num>
                          <m:r>
                            <a:rPr lang="en-US" sz="2000" i="1">
                              <a:solidFill>
                                <a:prstClr val="black"/>
                              </a:solidFill>
                              <a:latin typeface="Cambria Math" panose="02040503050406030204" pitchFamily="18" charset="0"/>
                              <a:ea typeface="Aptos"/>
                              <a:cs typeface="Times New Roman" panose="02020603050405020304" pitchFamily="18" charset="0"/>
                            </a:rPr>
                            <m:t>𝑉</m:t>
                          </m:r>
                          <m:d>
                            <m:dPr>
                              <m:ctrlPr>
                                <a:rPr lang="en-US" sz="2000" i="1">
                                  <a:solidFill>
                                    <a:prstClr val="black"/>
                                  </a:solidFill>
                                  <a:latin typeface="Cambria Math" panose="02040503050406030204" pitchFamily="18" charset="0"/>
                                  <a:ea typeface="Aptos"/>
                                  <a:cs typeface="Times New Roman" panose="02020603050405020304" pitchFamily="18" charset="0"/>
                                </a:rPr>
                              </m:ctrlPr>
                            </m:dPr>
                            <m:e>
                              <m:r>
                                <a:rPr lang="en-US" sz="2000" i="1">
                                  <a:solidFill>
                                    <a:prstClr val="black"/>
                                  </a:solidFill>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ea typeface="Aptos"/>
                                  <a:cs typeface="Times New Roman" panose="02020603050405020304" pitchFamily="18" charset="0"/>
                                </a:rPr>
                              </m:ctrlPr>
                            </m:sSubPr>
                            <m:e>
                              <m:r>
                                <a:rPr lang="en-US" sz="2000" i="1">
                                  <a:solidFill>
                                    <a:prstClr val="black"/>
                                  </a:solidFill>
                                  <a:latin typeface="Cambria Math" panose="02040503050406030204" pitchFamily="18" charset="0"/>
                                  <a:ea typeface="Aptos"/>
                                  <a:cs typeface="Times New Roman" panose="02020603050405020304" pitchFamily="18" charset="0"/>
                                </a:rPr>
                                <m:t>𝑉</m:t>
                              </m:r>
                            </m:e>
                            <m:sub>
                              <m:r>
                                <m:rPr>
                                  <m:sty m:val="p"/>
                                </m:rPr>
                                <a:rPr lang="en-US" sz="2000">
                                  <a:solidFill>
                                    <a:prstClr val="black"/>
                                  </a:solidFill>
                                  <a:latin typeface="Cambria Math" panose="02040503050406030204" pitchFamily="18" charset="0"/>
                                  <a:ea typeface="Aptos"/>
                                  <a:cs typeface="Times New Roman" panose="02020603050405020304" pitchFamily="18" charset="0"/>
                                </a:rPr>
                                <m:t>max</m:t>
                              </m:r>
                            </m:sub>
                          </m:sSub>
                        </m:den>
                      </m:f>
                      <m:r>
                        <a:rPr lang="en-US" sz="2000">
                          <a:solidFill>
                            <a:prstClr val="black"/>
                          </a:solidFill>
                          <a:latin typeface="Cambria Math" panose="02040503050406030204" pitchFamily="18" charset="0"/>
                          <a:ea typeface="Aptos"/>
                          <a:cs typeface="Times New Roman" panose="02020603050405020304" pitchFamily="18" charset="0"/>
                        </a:rPr>
                        <m:t>=</m:t>
                      </m:r>
                      <m:r>
                        <a:rPr lang="en-US" sz="2000" i="1">
                          <a:solidFill>
                            <a:prstClr val="black"/>
                          </a:solidFill>
                          <a:latin typeface="Cambria Math" panose="02040503050406030204" pitchFamily="18" charset="0"/>
                          <a:ea typeface="Aptos"/>
                          <a:cs typeface="Times New Roman" panose="02020603050405020304" pitchFamily="18" charset="0"/>
                        </a:rPr>
                        <m:t>0.90</m:t>
                      </m:r>
                    </m:oMath>
                  </m:oMathPara>
                </a14:m>
                <a:endParaRPr lang="en-US" dirty="0"/>
              </a:p>
            </p:txBody>
          </p:sp>
        </mc:Choice>
        <mc:Fallback xmlns="">
          <p:sp>
            <p:nvSpPr>
              <p:cNvPr id="4" name="Rectangle 3">
                <a:extLst>
                  <a:ext uri="{FF2B5EF4-FFF2-40B4-BE49-F238E27FC236}">
                    <a16:creationId xmlns:a16="http://schemas.microsoft.com/office/drawing/2014/main" id="{0E07A880-BE41-4CE6-881D-1C6AA69C20DD}"/>
                  </a:ext>
                </a:extLst>
              </p:cNvPr>
              <p:cNvSpPr>
                <a:spLocks noRot="1" noChangeAspect="1" noMove="1" noResize="1" noEditPoints="1" noAdjustHandles="1" noChangeArrowheads="1" noChangeShapeType="1" noTextEdit="1"/>
              </p:cNvSpPr>
              <p:nvPr/>
            </p:nvSpPr>
            <p:spPr>
              <a:xfrm>
                <a:off x="483828" y="4313399"/>
                <a:ext cx="1553694" cy="74155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958BB98-22B4-4C25-AE51-799B97D59F21}"/>
                  </a:ext>
                </a:extLst>
              </p:cNvPr>
              <p:cNvSpPr/>
              <p:nvPr/>
            </p:nvSpPr>
            <p:spPr>
              <a:xfrm>
                <a:off x="4423049" y="1634058"/>
                <a:ext cx="103162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𝜏</m:t>
                      </m:r>
                      <m: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𝑅𝐶</m:t>
                      </m:r>
                    </m:oMath>
                  </m:oMathPara>
                </a14:m>
                <a:endParaRPr lang="en-US" dirty="0"/>
              </a:p>
            </p:txBody>
          </p:sp>
        </mc:Choice>
        <mc:Fallback xmlns="">
          <p:sp>
            <p:nvSpPr>
              <p:cNvPr id="5" name="Rectangle 4">
                <a:extLst>
                  <a:ext uri="{FF2B5EF4-FFF2-40B4-BE49-F238E27FC236}">
                    <a16:creationId xmlns:a16="http://schemas.microsoft.com/office/drawing/2014/main" id="{A958BB98-22B4-4C25-AE51-799B97D59F21}"/>
                  </a:ext>
                </a:extLst>
              </p:cNvPr>
              <p:cNvSpPr>
                <a:spLocks noRot="1" noChangeAspect="1" noMove="1" noResize="1" noEditPoints="1" noAdjustHandles="1" noChangeArrowheads="1" noChangeShapeType="1" noTextEdit="1"/>
              </p:cNvSpPr>
              <p:nvPr/>
            </p:nvSpPr>
            <p:spPr>
              <a:xfrm>
                <a:off x="4423049" y="1634058"/>
                <a:ext cx="1031628"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EF5B96F-1667-4B69-A926-9380C20E92A9}"/>
                  </a:ext>
                </a:extLst>
              </p:cNvPr>
              <p:cNvSpPr/>
              <p:nvPr/>
            </p:nvSpPr>
            <p:spPr>
              <a:xfrm>
                <a:off x="301215" y="1572503"/>
                <a:ext cx="4121834"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time constant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𝜏</m:t>
                    </m:r>
                  </m:oMath>
                </a14:m>
                <a:r>
                  <a:rPr lang="en-US" sz="2400" dirty="0">
                    <a:latin typeface="Times New Roman" panose="02020603050405020304" pitchFamily="18" charset="0"/>
                    <a:ea typeface="Aptos"/>
                    <a:cs typeface="Times New Roman" panose="02020603050405020304" pitchFamily="18" charset="0"/>
                  </a:rPr>
                  <a:t> is given by:</a:t>
                </a:r>
              </a:p>
            </p:txBody>
          </p:sp>
        </mc:Choice>
        <mc:Fallback xmlns="">
          <p:sp>
            <p:nvSpPr>
              <p:cNvPr id="8" name="Rectangle 7">
                <a:extLst>
                  <a:ext uri="{FF2B5EF4-FFF2-40B4-BE49-F238E27FC236}">
                    <a16:creationId xmlns:a16="http://schemas.microsoft.com/office/drawing/2014/main" id="{BEF5B96F-1667-4B69-A926-9380C20E92A9}"/>
                  </a:ext>
                </a:extLst>
              </p:cNvPr>
              <p:cNvSpPr>
                <a:spLocks noRot="1" noChangeAspect="1" noMove="1" noResize="1" noEditPoints="1" noAdjustHandles="1" noChangeArrowheads="1" noChangeShapeType="1" noTextEdit="1"/>
              </p:cNvSpPr>
              <p:nvPr/>
            </p:nvSpPr>
            <p:spPr>
              <a:xfrm>
                <a:off x="301215" y="1572503"/>
                <a:ext cx="4121834" cy="461665"/>
              </a:xfrm>
              <a:prstGeom prst="rect">
                <a:avLst/>
              </a:prstGeom>
              <a:blipFill>
                <a:blip r:embed="rId7"/>
                <a:stretch>
                  <a:fillRect l="-2216" t="-10526" r="-88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B1AC119-FF8B-4545-80A7-CA32DC250D8C}"/>
                  </a:ext>
                </a:extLst>
              </p:cNvPr>
              <p:cNvSpPr/>
              <p:nvPr/>
            </p:nvSpPr>
            <p:spPr>
              <a:xfrm>
                <a:off x="366863" y="2004515"/>
                <a:ext cx="4572000" cy="1208023"/>
              </a:xfrm>
              <a:prstGeom prst="rect">
                <a:avLst/>
              </a:prstGeom>
            </p:spPr>
            <p:txBody>
              <a:bodyPr>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Given:</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𝑅</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75.0 </m:t>
                    </m:r>
                    <m:r>
                      <a:rPr lang="en-US" sz="2000" i="1">
                        <a:latin typeface="Cambria Math" panose="02040503050406030204" pitchFamily="18" charset="0"/>
                        <a:ea typeface="Aptos"/>
                        <a:cs typeface="Symbol" panose="05050102010706020507" pitchFamily="18" charset="2"/>
                      </a:rPr>
                      <m:t>𝑀</m:t>
                    </m:r>
                    <m:r>
                      <a:rPr lang="en-US" sz="2000" i="1">
                        <a:latin typeface="Cambria Math" panose="02040503050406030204" pitchFamily="18" charset="0"/>
                        <a:ea typeface="Aptos"/>
                        <a:cs typeface="Symbol" panose="05050102010706020507" pitchFamily="18" charset="2"/>
                      </a:rPr>
                      <m:t>𝛺</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75.0</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6</m:t>
                        </m:r>
                      </m:sup>
                    </m:sSup>
                    <m:r>
                      <a:rPr lang="en-US" sz="2000" i="1">
                        <a:latin typeface="Cambria Math" panose="02040503050406030204" pitchFamily="18" charset="0"/>
                        <a:ea typeface="Aptos"/>
                        <a:cs typeface="Symbol" panose="05050102010706020507" pitchFamily="18" charset="2"/>
                      </a:rPr>
                      <m:t> </m:t>
                    </m:r>
                    <m:r>
                      <a:rPr lang="en-US" sz="2000" i="1">
                        <a:latin typeface="Cambria Math" panose="02040503050406030204" pitchFamily="18" charset="0"/>
                        <a:ea typeface="Aptos"/>
                        <a:cs typeface="Symbol" panose="05050102010706020507" pitchFamily="18" charset="2"/>
                      </a:rPr>
                      <m:t>𝛺</m:t>
                    </m:r>
                  </m:oMath>
                </a14:m>
                <a:endParaRPr lang="en-US" sz="2000" dirty="0">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𝐶</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100 </m:t>
                    </m:r>
                    <m:r>
                      <m:rPr>
                        <m:sty m:val="p"/>
                      </m:rPr>
                      <a:rPr lang="en-US" sz="2000" b="0" i="0" smtClean="0">
                        <a:latin typeface="Cambria Math" panose="02040503050406030204" pitchFamily="18" charset="0"/>
                        <a:ea typeface="Aptos"/>
                        <a:cs typeface="Symbol" panose="05050102010706020507" pitchFamily="18" charset="2"/>
                      </a:rPr>
                      <m:t>n</m:t>
                    </m:r>
                    <m:r>
                      <m:rPr>
                        <m:sty m:val="p"/>
                      </m:rPr>
                      <a:rPr lang="en-US" sz="2000">
                        <a:latin typeface="Cambria Math" panose="02040503050406030204" pitchFamily="18" charset="0"/>
                        <a:ea typeface="Aptos"/>
                        <a:cs typeface="Symbol" panose="05050102010706020507" pitchFamily="18" charset="2"/>
                      </a:rPr>
                      <m:t>F</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100</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m:t>
                        </m:r>
                        <m:r>
                          <a:rPr lang="en-US" sz="2000" b="0" i="1" smtClean="0">
                            <a:latin typeface="Cambria Math" panose="02040503050406030204" pitchFamily="18" charset="0"/>
                            <a:ea typeface="Aptos"/>
                            <a:cs typeface="Symbol" panose="05050102010706020507" pitchFamily="18" charset="2"/>
                          </a:rPr>
                          <m:t>9</m:t>
                        </m:r>
                      </m:sup>
                    </m:sSup>
                    <m:r>
                      <a:rPr lang="en-US" sz="2000" i="1">
                        <a:latin typeface="Cambria Math" panose="02040503050406030204" pitchFamily="18" charset="0"/>
                        <a:ea typeface="Aptos"/>
                        <a:cs typeface="Symbol" panose="05050102010706020507" pitchFamily="18" charset="2"/>
                      </a:rPr>
                      <m:t> </m:t>
                    </m:r>
                  </m:oMath>
                </a14:m>
                <a:r>
                  <a:rPr lang="en-US" sz="2000" dirty="0">
                    <a:latin typeface="Times New Roman" panose="02020603050405020304" pitchFamily="18" charset="0"/>
                    <a:ea typeface="Aptos"/>
                    <a:cs typeface="Times New Roman" panose="02020603050405020304" pitchFamily="18" charset="0"/>
                  </a:rPr>
                  <a:t>F</a:t>
                </a:r>
              </a:p>
            </p:txBody>
          </p:sp>
        </mc:Choice>
        <mc:Fallback xmlns="">
          <p:sp>
            <p:nvSpPr>
              <p:cNvPr id="9" name="Rectangle 8">
                <a:extLst>
                  <a:ext uri="{FF2B5EF4-FFF2-40B4-BE49-F238E27FC236}">
                    <a16:creationId xmlns:a16="http://schemas.microsoft.com/office/drawing/2014/main" id="{AB1AC119-FF8B-4545-80A7-CA32DC250D8C}"/>
                  </a:ext>
                </a:extLst>
              </p:cNvPr>
              <p:cNvSpPr>
                <a:spLocks noRot="1" noChangeAspect="1" noMove="1" noResize="1" noEditPoints="1" noAdjustHandles="1" noChangeArrowheads="1" noChangeShapeType="1" noTextEdit="1"/>
              </p:cNvSpPr>
              <p:nvPr/>
            </p:nvSpPr>
            <p:spPr>
              <a:xfrm>
                <a:off x="366863" y="2004515"/>
                <a:ext cx="4572000" cy="1208023"/>
              </a:xfrm>
              <a:prstGeom prst="rect">
                <a:avLst/>
              </a:prstGeom>
              <a:blipFill>
                <a:blip r:embed="rId8"/>
                <a:stretch>
                  <a:fillRect l="-1467" t="-3030" b="-8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AE07CD1-558B-46EF-B085-A36D11943E8B}"/>
                  </a:ext>
                </a:extLst>
              </p:cNvPr>
              <p:cNvSpPr/>
              <p:nvPr/>
            </p:nvSpPr>
            <p:spPr>
              <a:xfrm>
                <a:off x="4178939" y="2408472"/>
                <a:ext cx="384951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𝜏</m:t>
                      </m:r>
                      <m:r>
                        <a:rPr lang="en-US" sz="2000">
                          <a:latin typeface="Cambria Math" panose="02040503050406030204" pitchFamily="18" charset="0"/>
                        </a:rPr>
                        <m:t>=75.0×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r>
                        <a:rPr lang="en-US" sz="2000" i="1">
                          <a:latin typeface="Cambria Math" panose="02040503050406030204" pitchFamily="18" charset="0"/>
                        </a:rPr>
                        <m:t>𝛺</m:t>
                      </m:r>
                      <m:r>
                        <a:rPr lang="en-US" sz="2000">
                          <a:latin typeface="Cambria Math" panose="02040503050406030204" pitchFamily="18" charset="0"/>
                        </a:rPr>
                        <m:t>×100×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b="0" i="1" smtClean="0">
                              <a:latin typeface="Cambria Math" panose="02040503050406030204" pitchFamily="18" charset="0"/>
                            </a:rPr>
                            <m:t>9</m:t>
                          </m:r>
                        </m:sup>
                      </m:sSup>
                      <m:r>
                        <a:rPr lang="en-US" sz="2000">
                          <a:latin typeface="Cambria Math" panose="02040503050406030204" pitchFamily="18" charset="0"/>
                        </a:rPr>
                        <m:t> </m:t>
                      </m:r>
                      <m:r>
                        <m:rPr>
                          <m:nor/>
                        </m:rPr>
                        <a:rPr lang="en-US" sz="2000" i="1">
                          <a:latin typeface="Cambria Math" panose="02040503050406030204" pitchFamily="18" charset="0"/>
                        </a:rPr>
                        <m:t>F</m:t>
                      </m:r>
                    </m:oMath>
                  </m:oMathPara>
                </a14:m>
                <a:endParaRPr lang="en-US" sz="2000" dirty="0"/>
              </a:p>
            </p:txBody>
          </p:sp>
        </mc:Choice>
        <mc:Fallback xmlns="">
          <p:sp>
            <p:nvSpPr>
              <p:cNvPr id="11" name="Rectangle 10">
                <a:extLst>
                  <a:ext uri="{FF2B5EF4-FFF2-40B4-BE49-F238E27FC236}">
                    <a16:creationId xmlns:a16="http://schemas.microsoft.com/office/drawing/2014/main" id="{5AE07CD1-558B-46EF-B085-A36D11943E8B}"/>
                  </a:ext>
                </a:extLst>
              </p:cNvPr>
              <p:cNvSpPr>
                <a:spLocks noRot="1" noChangeAspect="1" noMove="1" noResize="1" noEditPoints="1" noAdjustHandles="1" noChangeArrowheads="1" noChangeShapeType="1" noTextEdit="1"/>
              </p:cNvSpPr>
              <p:nvPr/>
            </p:nvSpPr>
            <p:spPr>
              <a:xfrm>
                <a:off x="4178939" y="2408472"/>
                <a:ext cx="3849515"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06075A7-F71B-4320-8D4A-32DCEF68CE74}"/>
                  </a:ext>
                </a:extLst>
              </p:cNvPr>
              <p:cNvSpPr/>
              <p:nvPr/>
            </p:nvSpPr>
            <p:spPr>
              <a:xfrm>
                <a:off x="5217600" y="2809858"/>
                <a:ext cx="13393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𝜏</m:t>
                      </m:r>
                      <m:r>
                        <a:rPr lang="en-US" sz="2000">
                          <a:latin typeface="Cambria Math" panose="02040503050406030204" pitchFamily="18" charset="0"/>
                        </a:rPr>
                        <m:t>=7.50 </m:t>
                      </m:r>
                      <m:r>
                        <m:rPr>
                          <m:nor/>
                        </m:rPr>
                        <a:rPr lang="en-US" sz="2000" i="1">
                          <a:latin typeface="Cambria Math" panose="02040503050406030204" pitchFamily="18" charset="0"/>
                        </a:rPr>
                        <m:t>s</m:t>
                      </m:r>
                    </m:oMath>
                  </m:oMathPara>
                </a14:m>
                <a:endParaRPr lang="en-US" sz="2000" dirty="0"/>
              </a:p>
            </p:txBody>
          </p:sp>
        </mc:Choice>
        <mc:Fallback xmlns="">
          <p:sp>
            <p:nvSpPr>
              <p:cNvPr id="12" name="Rectangle 11">
                <a:extLst>
                  <a:ext uri="{FF2B5EF4-FFF2-40B4-BE49-F238E27FC236}">
                    <a16:creationId xmlns:a16="http://schemas.microsoft.com/office/drawing/2014/main" id="{A06075A7-F71B-4320-8D4A-32DCEF68CE74}"/>
                  </a:ext>
                </a:extLst>
              </p:cNvPr>
              <p:cNvSpPr>
                <a:spLocks noRot="1" noChangeAspect="1" noMove="1" noResize="1" noEditPoints="1" noAdjustHandles="1" noChangeArrowheads="1" noChangeShapeType="1" noTextEdit="1"/>
              </p:cNvSpPr>
              <p:nvPr/>
            </p:nvSpPr>
            <p:spPr>
              <a:xfrm>
                <a:off x="5217600" y="2809858"/>
                <a:ext cx="1339341"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3074701-01AE-484B-AB7C-E3B682CA1A17}"/>
                  </a:ext>
                </a:extLst>
              </p:cNvPr>
              <p:cNvSpPr/>
              <p:nvPr/>
            </p:nvSpPr>
            <p:spPr>
              <a:xfrm>
                <a:off x="2402342" y="4331113"/>
                <a:ext cx="2815258"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𝑡</m:t>
                      </m:r>
                      <m:r>
                        <a:rPr lang="en-US" sz="200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𝑡</m:t>
                                  </m:r>
                                </m:e>
                              </m:d>
                            </m:num>
                            <m:den>
                              <m:sSub>
                                <m:sSubPr>
                                  <m:ctrlPr>
                                    <a:rPr lang="en-US" sz="2000" i="1">
                                      <a:solidFill>
                                        <a:prstClr val="black"/>
                                      </a:solidFill>
                                      <a:latin typeface="Cambria Math" panose="02040503050406030204" pitchFamily="18" charset="0"/>
                                    </a:rPr>
                                  </m:ctrlPr>
                                </m:sSubPr>
                                <m:e>
                                  <m:r>
                                    <m:rPr>
                                      <m:sty m:val="p"/>
                                    </m:rPr>
                                    <a:rPr lang="en-US" sz="2000">
                                      <a:solidFill>
                                        <a:prstClr val="black"/>
                                      </a:solidFill>
                                      <a:latin typeface="Cambria Math" panose="02040503050406030204" pitchFamily="18" charset="0"/>
                                    </a:rPr>
                                    <m:t>V</m:t>
                                  </m:r>
                                </m:e>
                                <m:sub>
                                  <m:r>
                                    <m:rPr>
                                      <m:nor/>
                                    </m:rPr>
                                    <a:rPr lang="en-US" sz="2000">
                                      <a:solidFill>
                                        <a:prstClr val="black"/>
                                      </a:solidFill>
                                      <a:latin typeface="Cambria Math" panose="02040503050406030204" pitchFamily="18" charset="0"/>
                                    </a:rPr>
                                    <m:t>max</m:t>
                                  </m:r>
                                </m:sub>
                              </m:sSub>
                            </m:den>
                          </m:f>
                        </m:e>
                      </m:d>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𝜏</m:t>
                      </m:r>
                    </m:oMath>
                  </m:oMathPara>
                </a14:m>
                <a:endParaRPr lang="en-US" dirty="0">
                  <a:solidFill>
                    <a:prstClr val="black"/>
                  </a:solidFill>
                </a:endParaRPr>
              </a:p>
            </p:txBody>
          </p:sp>
        </mc:Choice>
        <mc:Fallback xmlns="">
          <p:sp>
            <p:nvSpPr>
              <p:cNvPr id="18" name="Rectangle 17">
                <a:extLst>
                  <a:ext uri="{FF2B5EF4-FFF2-40B4-BE49-F238E27FC236}">
                    <a16:creationId xmlns:a16="http://schemas.microsoft.com/office/drawing/2014/main" id="{A3074701-01AE-484B-AB7C-E3B682CA1A17}"/>
                  </a:ext>
                </a:extLst>
              </p:cNvPr>
              <p:cNvSpPr>
                <a:spLocks noRot="1" noChangeAspect="1" noMove="1" noResize="1" noEditPoints="1" noAdjustHandles="1" noChangeArrowheads="1" noChangeShapeType="1" noTextEdit="1"/>
              </p:cNvSpPr>
              <p:nvPr/>
            </p:nvSpPr>
            <p:spPr>
              <a:xfrm>
                <a:off x="2402342" y="4331113"/>
                <a:ext cx="2815258" cy="78386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3612E37-5E19-4E5C-A12D-D69DFBC91069}"/>
                  </a:ext>
                </a:extLst>
              </p:cNvPr>
              <p:cNvSpPr/>
              <p:nvPr/>
            </p:nvSpPr>
            <p:spPr>
              <a:xfrm>
                <a:off x="5381655" y="4519700"/>
                <a:ext cx="3291863"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𝑡</m:t>
                      </m:r>
                      <m:r>
                        <a:rPr lang="en-US" sz="200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m:t>
                          </m:r>
                          <m:r>
                            <a:rPr lang="en-US" sz="2000" b="0" i="1" smtClean="0">
                              <a:latin typeface="Cambria Math" panose="02040503050406030204" pitchFamily="18" charset="0"/>
                              <a:cs typeface="Times New Roman" panose="02020603050405020304" pitchFamily="18" charset="0"/>
                            </a:rPr>
                            <m:t>0.90</m:t>
                          </m:r>
                        </m:e>
                      </m:d>
                      <m:r>
                        <a:rPr lang="en-US" sz="2000" i="1"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a:latin typeface="Cambria Math" panose="02040503050406030204" pitchFamily="18" charset="0"/>
                            </a:rPr>
                            <m:t>7.50 </m:t>
                          </m:r>
                          <m:r>
                            <m:rPr>
                              <m:nor/>
                            </m:rPr>
                            <a:rPr lang="en-US" sz="2000" i="1">
                              <a:latin typeface="Cambria Math" panose="02040503050406030204" pitchFamily="18" charset="0"/>
                            </a:rPr>
                            <m:t>s</m:t>
                          </m:r>
                        </m:e>
                      </m:d>
                    </m:oMath>
                  </m:oMathPara>
                </a14:m>
                <a:endParaRPr lang="en-US" sz="2000" dirty="0">
                  <a:solidFill>
                    <a:prstClr val="black"/>
                  </a:solidFill>
                </a:endParaRPr>
              </a:p>
            </p:txBody>
          </p:sp>
        </mc:Choice>
        <mc:Fallback xmlns="">
          <p:sp>
            <p:nvSpPr>
              <p:cNvPr id="24" name="Rectangle 23">
                <a:extLst>
                  <a:ext uri="{FF2B5EF4-FFF2-40B4-BE49-F238E27FC236}">
                    <a16:creationId xmlns:a16="http://schemas.microsoft.com/office/drawing/2014/main" id="{E3612E37-5E19-4E5C-A12D-D69DFBC91069}"/>
                  </a:ext>
                </a:extLst>
              </p:cNvPr>
              <p:cNvSpPr>
                <a:spLocks noRot="1" noChangeAspect="1" noMove="1" noResize="1" noEditPoints="1" noAdjustHandles="1" noChangeArrowheads="1" noChangeShapeType="1" noTextEdit="1"/>
              </p:cNvSpPr>
              <p:nvPr/>
            </p:nvSpPr>
            <p:spPr>
              <a:xfrm>
                <a:off x="5381655" y="4519700"/>
                <a:ext cx="3291863"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9954BC-9499-44FD-8860-43E24AB4339F}"/>
                  </a:ext>
                </a:extLst>
              </p:cNvPr>
              <p:cNvSpPr/>
              <p:nvPr/>
            </p:nvSpPr>
            <p:spPr>
              <a:xfrm>
                <a:off x="2402342" y="5259175"/>
                <a:ext cx="284283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𝑡</m:t>
                      </m:r>
                      <m:r>
                        <a:rPr lang="en-US" sz="200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𝑙𝑛</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0.10</m:t>
                          </m:r>
                        </m:e>
                      </m:d>
                      <m:r>
                        <a:rPr lang="en-US" sz="2000" i="1"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a:latin typeface="Cambria Math" panose="02040503050406030204" pitchFamily="18" charset="0"/>
                            </a:rPr>
                            <m:t>7.50 </m:t>
                          </m:r>
                          <m:r>
                            <m:rPr>
                              <m:nor/>
                            </m:rPr>
                            <a:rPr lang="en-US" sz="2000" i="1">
                              <a:latin typeface="Cambria Math" panose="02040503050406030204" pitchFamily="18" charset="0"/>
                            </a:rPr>
                            <m:t>s</m:t>
                          </m:r>
                        </m:e>
                      </m:d>
                    </m:oMath>
                  </m:oMathPara>
                </a14:m>
                <a:endParaRPr lang="en-US" sz="2000" dirty="0">
                  <a:solidFill>
                    <a:prstClr val="black"/>
                  </a:solidFill>
                </a:endParaRPr>
              </a:p>
            </p:txBody>
          </p:sp>
        </mc:Choice>
        <mc:Fallback xmlns="">
          <p:sp>
            <p:nvSpPr>
              <p:cNvPr id="25" name="Rectangle 24">
                <a:extLst>
                  <a:ext uri="{FF2B5EF4-FFF2-40B4-BE49-F238E27FC236}">
                    <a16:creationId xmlns:a16="http://schemas.microsoft.com/office/drawing/2014/main" id="{229954BC-9499-44FD-8860-43E24AB4339F}"/>
                  </a:ext>
                </a:extLst>
              </p:cNvPr>
              <p:cNvSpPr>
                <a:spLocks noRot="1" noChangeAspect="1" noMove="1" noResize="1" noEditPoints="1" noAdjustHandles="1" noChangeArrowheads="1" noChangeShapeType="1" noTextEdit="1"/>
              </p:cNvSpPr>
              <p:nvPr/>
            </p:nvSpPr>
            <p:spPr>
              <a:xfrm>
                <a:off x="2402342" y="5259175"/>
                <a:ext cx="2842830"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4F94DF5-B53F-4319-9B0D-195B7DCC1328}"/>
                  </a:ext>
                </a:extLst>
              </p:cNvPr>
              <p:cNvSpPr/>
              <p:nvPr/>
            </p:nvSpPr>
            <p:spPr>
              <a:xfrm>
                <a:off x="5279511" y="5173684"/>
                <a:ext cx="34961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m:t>
                      </m:r>
                      <m:r>
                        <a:rPr lang="en-US" sz="2000">
                          <a:latin typeface="Cambria Math" panose="02040503050406030204" pitchFamily="18" charset="0"/>
                        </a:rPr>
                        <m:t>=7.50 </m:t>
                      </m:r>
                      <m:r>
                        <m:rPr>
                          <m:nor/>
                        </m:rPr>
                        <a:rPr lang="en-US" sz="2000" i="1">
                          <a:latin typeface="Cambria Math" panose="02040503050406030204" pitchFamily="18" charset="0"/>
                        </a:rPr>
                        <m:t>s</m:t>
                      </m:r>
                      <m:r>
                        <a:rPr lang="en-US" sz="2000">
                          <a:latin typeface="Cambria Math" panose="02040503050406030204" pitchFamily="18" charset="0"/>
                        </a:rPr>
                        <m:t>×2.3026≈17.27 </m:t>
                      </m:r>
                      <m:r>
                        <m:rPr>
                          <m:nor/>
                        </m:rPr>
                        <a:rPr lang="en-US" sz="2000" i="1">
                          <a:latin typeface="Cambria Math" panose="02040503050406030204" pitchFamily="18" charset="0"/>
                        </a:rPr>
                        <m:t>s</m:t>
                      </m:r>
                    </m:oMath>
                  </m:oMathPara>
                </a14:m>
                <a:endParaRPr lang="en-US" sz="2000" dirty="0"/>
              </a:p>
            </p:txBody>
          </p:sp>
        </mc:Choice>
        <mc:Fallback xmlns="">
          <p:sp>
            <p:nvSpPr>
              <p:cNvPr id="13" name="Rectangle 12">
                <a:extLst>
                  <a:ext uri="{FF2B5EF4-FFF2-40B4-BE49-F238E27FC236}">
                    <a16:creationId xmlns:a16="http://schemas.microsoft.com/office/drawing/2014/main" id="{94F94DF5-B53F-4319-9B0D-195B7DCC1328}"/>
                  </a:ext>
                </a:extLst>
              </p:cNvPr>
              <p:cNvSpPr>
                <a:spLocks noRot="1" noChangeAspect="1" noMove="1" noResize="1" noEditPoints="1" noAdjustHandles="1" noChangeArrowheads="1" noChangeShapeType="1" noTextEdit="1"/>
              </p:cNvSpPr>
              <p:nvPr/>
            </p:nvSpPr>
            <p:spPr>
              <a:xfrm>
                <a:off x="5279511" y="5173684"/>
                <a:ext cx="3496150" cy="400110"/>
              </a:xfrm>
              <a:prstGeom prst="rect">
                <a:avLst/>
              </a:prstGeom>
              <a:blipFill>
                <a:blip r:embed="rId14"/>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56C611E-B15D-4A75-858D-33C1099C2464}"/>
              </a:ext>
            </a:extLst>
          </p:cNvPr>
          <p:cNvSpPr/>
          <p:nvPr/>
        </p:nvSpPr>
        <p:spPr>
          <a:xfrm>
            <a:off x="157421" y="5827668"/>
            <a:ext cx="8570997" cy="707886"/>
          </a:xfrm>
          <a:prstGeom prst="rect">
            <a:avLst/>
          </a:prstGeom>
        </p:spPr>
        <p:txBody>
          <a:bodyPr wrap="square">
            <a:spAutoFit/>
          </a:bodyPr>
          <a:lstStyle/>
          <a:p>
            <a:pPr algn="just">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The time required to charge the 100 nF capacitor to 90.0% of its final voltage through a 75.0 MΩ resistor is approximately </a:t>
            </a:r>
            <a:r>
              <a:rPr lang="en-US" sz="2000" b="1" dirty="0">
                <a:latin typeface="Times New Roman" panose="02020603050405020304" pitchFamily="18" charset="0"/>
                <a:ea typeface="Aptos"/>
                <a:cs typeface="Times New Roman" panose="02020603050405020304" pitchFamily="18" charset="0"/>
              </a:rPr>
              <a:t>17.27 seconds</a:t>
            </a:r>
            <a:r>
              <a:rPr lang="en-US" sz="2000" dirty="0">
                <a:latin typeface="Times New Roman" panose="02020603050405020304" pitchFamily="18" charset="0"/>
                <a:ea typeface="Aptos"/>
                <a:cs typeface="Times New Roman" panose="02020603050405020304" pitchFamily="18" charset="0"/>
              </a:rPr>
              <a:t>.</a:t>
            </a:r>
          </a:p>
        </p:txBody>
      </p:sp>
    </p:spTree>
    <p:extLst>
      <p:ext uri="{BB962C8B-B14F-4D97-AF65-F5344CB8AC3E}">
        <p14:creationId xmlns:p14="http://schemas.microsoft.com/office/powerpoint/2010/main" val="75505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1" grpId="0"/>
      <p:bldP spid="12" grpId="0"/>
      <p:bldP spid="18" grpId="0"/>
      <p:bldP spid="24" grpId="0"/>
      <p:bldP spid="25"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DC2C63-339D-4ED9-BED3-AC2E2E9FD9BB}"/>
                  </a:ext>
                </a:extLst>
              </p:cNvPr>
              <p:cNvSpPr/>
              <p:nvPr/>
            </p:nvSpPr>
            <p:spPr>
              <a:xfrm>
                <a:off x="0" y="1047407"/>
                <a:ext cx="8885583" cy="2144177"/>
              </a:xfrm>
              <a:prstGeom prst="rect">
                <a:avLst/>
              </a:prstGeom>
            </p:spPr>
            <p:txBody>
              <a:bodyPr wrap="square">
                <a:spAutoFit/>
              </a:bodyPr>
              <a:lstStyle/>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voltage will accelerate electrons to a speed of  </a:t>
                </a:r>
                <a14:m>
                  <m:oMath xmlns:m="http://schemas.openxmlformats.org/officeDocument/2006/math">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6</m:t>
                    </m:r>
                    <m:r>
                      <a:rPr lang="en-US" sz="2400" i="1" kern="100"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kern="100"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kern="100" dirty="0"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sz="2400" b="0" i="1" kern="100" dirty="0" smtClean="0">
                            <a:latin typeface="Cambria Math" panose="02040503050406030204" pitchFamily="18" charset="0"/>
                            <a:ea typeface="Cambria Math" panose="02040503050406030204" pitchFamily="18" charset="0"/>
                            <a:cs typeface="Times New Roman" panose="02020603050405020304" pitchFamily="18" charset="0"/>
                          </a:rPr>
                          <m:t>7</m:t>
                        </m:r>
                      </m:sup>
                    </m:sSup>
                    <m:r>
                      <a:rPr lang="en-US" sz="2400" b="0" i="1" kern="100"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kern="100" dirty="0" smtClean="0">
                        <a:latin typeface="Cambria Math" panose="02040503050406030204" pitchFamily="18" charset="0"/>
                        <a:ea typeface="Cambria Math" panose="02040503050406030204" pitchFamily="18" charset="0"/>
                        <a:cs typeface="Times New Roman" panose="02020603050405020304" pitchFamily="18" charset="0"/>
                      </a:rPr>
                      <m:t>𝑚</m:t>
                    </m:r>
                    <m:r>
                      <a:rPr lang="en-US" sz="2400" b="0" i="1" kern="100"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kern="100" dirty="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Find the radius of curvature of the path of a proton accelerated through this potential in a </a:t>
                </a:r>
                <a14:m>
                  <m:oMath xmlns:m="http://schemas.openxmlformats.org/officeDocument/2006/math">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0.5</m:t>
                    </m:r>
                    <m:r>
                      <a:rPr lang="en-US" sz="2400" b="0" i="1" kern="100" dirty="0" smtClean="0">
                        <a:latin typeface="Cambria Math" panose="02040503050406030204" pitchFamily="18" charset="0"/>
                        <a:ea typeface="Calibri" panose="020F0502020204030204" pitchFamily="34" charset="0"/>
                        <a:cs typeface="Times New Roman" panose="02020603050405020304" pitchFamily="18" charset="0"/>
                      </a:rPr>
                      <m:t> </m:t>
                    </m:r>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𝑇</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field and compare this with the radius of curvature of an electron accelerated through the same potential.</a:t>
                </a:r>
              </a:p>
            </p:txBody>
          </p:sp>
        </mc:Choice>
        <mc:Fallback xmlns="">
          <p:sp>
            <p:nvSpPr>
              <p:cNvPr id="2" name="Rectangle 1">
                <a:extLst>
                  <a:ext uri="{FF2B5EF4-FFF2-40B4-BE49-F238E27FC236}">
                    <a16:creationId xmlns:a16="http://schemas.microsoft.com/office/drawing/2014/main" id="{ECDC2C63-339D-4ED9-BED3-AC2E2E9FD9BB}"/>
                  </a:ext>
                </a:extLst>
              </p:cNvPr>
              <p:cNvSpPr>
                <a:spLocks noRot="1" noChangeAspect="1" noMove="1" noResize="1" noEditPoints="1" noAdjustHandles="1" noChangeArrowheads="1" noChangeShapeType="1" noTextEdit="1"/>
              </p:cNvSpPr>
              <p:nvPr/>
            </p:nvSpPr>
            <p:spPr>
              <a:xfrm>
                <a:off x="0" y="1047407"/>
                <a:ext cx="8885583" cy="2144177"/>
              </a:xfrm>
              <a:prstGeom prst="rect">
                <a:avLst/>
              </a:prstGeom>
              <a:blipFill>
                <a:blip r:embed="rId2"/>
                <a:stretch>
                  <a:fillRect l="-1000" t="-2353" r="-1143" b="-5294"/>
                </a:stretch>
              </a:blipFill>
            </p:spPr>
            <p:txBody>
              <a:bodyPr/>
              <a:lstStyle/>
              <a:p>
                <a:r>
                  <a:rPr lang="en-US">
                    <a:noFill/>
                  </a:rPr>
                  <a:t> </a:t>
                </a:r>
              </a:p>
            </p:txBody>
          </p:sp>
        </mc:Fallback>
      </mc:AlternateContent>
    </p:spTree>
    <p:extLst>
      <p:ext uri="{BB962C8B-B14F-4D97-AF65-F5344CB8AC3E}">
        <p14:creationId xmlns:p14="http://schemas.microsoft.com/office/powerpoint/2010/main" val="342380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6718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Voltage to Accelerate Electrons to a Given Speed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C435371-6314-4282-8C48-4966143EACFB}"/>
                  </a:ext>
                </a:extLst>
              </p:cNvPr>
              <p:cNvSpPr/>
              <p:nvPr/>
            </p:nvSpPr>
            <p:spPr>
              <a:xfrm>
                <a:off x="231912" y="3997716"/>
                <a:ext cx="8382001" cy="1200329"/>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To find the voltage required to accelerate electrons to a speed of </a:t>
                </a:r>
                <a14:m>
                  <m:oMath xmlns:m="http://schemas.openxmlformats.org/officeDocument/2006/math">
                    <m:r>
                      <a:rPr lang="en-US" sz="2400" i="1" kern="100" dirty="0">
                        <a:latin typeface="Cambria Math" panose="02040503050406030204" pitchFamily="18" charset="0"/>
                        <a:ea typeface="Calibri" panose="020F0502020204030204" pitchFamily="34" charset="0"/>
                        <a:cs typeface="Times New Roman" panose="02020603050405020304" pitchFamily="18" charset="0"/>
                      </a:rPr>
                      <m:t>6</m:t>
                    </m:r>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kern="100" dirty="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10</m:t>
                        </m:r>
                      </m:e>
                      <m:sup>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7</m:t>
                        </m:r>
                      </m:sup>
                    </m:sSup>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 </m:t>
                    </m:r>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𝑚</m:t>
                    </m:r>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m:t>
                    </m:r>
                    <m:r>
                      <a:rPr lang="en-US" sz="2400" i="1" kern="100" dirty="0">
                        <a:latin typeface="Cambria Math" panose="02040503050406030204" pitchFamily="18" charset="0"/>
                        <a:ea typeface="Cambria Math" panose="02040503050406030204" pitchFamily="18" charset="0"/>
                        <a:cs typeface="Times New Roman" panose="02020603050405020304" pitchFamily="18" charset="0"/>
                      </a:rPr>
                      <m:t>𝑠</m:t>
                    </m:r>
                  </m:oMath>
                </a14:m>
                <a:r>
                  <a:rPr lang="en-US" sz="2400" dirty="0">
                    <a:latin typeface="Times New Roman" panose="02020603050405020304" pitchFamily="18" charset="0"/>
                    <a:ea typeface="Aptos"/>
                    <a:cs typeface="Times New Roman" panose="02020603050405020304" pitchFamily="18" charset="0"/>
                  </a:rPr>
                  <a:t>, we use the energy principle where the kinetic energy of the electron is equal to the work done by the electric field:</a:t>
                </a:r>
              </a:p>
            </p:txBody>
          </p:sp>
        </mc:Choice>
        <mc:Fallback xmlns="">
          <p:sp>
            <p:nvSpPr>
              <p:cNvPr id="5" name="Rectangle 4">
                <a:extLst>
                  <a:ext uri="{FF2B5EF4-FFF2-40B4-BE49-F238E27FC236}">
                    <a16:creationId xmlns:a16="http://schemas.microsoft.com/office/drawing/2014/main" id="{0C435371-6314-4282-8C48-4966143EACFB}"/>
                  </a:ext>
                </a:extLst>
              </p:cNvPr>
              <p:cNvSpPr>
                <a:spLocks noRot="1" noChangeAspect="1" noMove="1" noResize="1" noEditPoints="1" noAdjustHandles="1" noChangeArrowheads="1" noChangeShapeType="1" noTextEdit="1"/>
              </p:cNvSpPr>
              <p:nvPr/>
            </p:nvSpPr>
            <p:spPr>
              <a:xfrm>
                <a:off x="231912" y="3997716"/>
                <a:ext cx="8382001" cy="1200329"/>
              </a:xfrm>
              <a:prstGeom prst="rect">
                <a:avLst/>
              </a:prstGeom>
              <a:blipFill>
                <a:blip r:embed="rId2"/>
                <a:stretch>
                  <a:fillRect l="-1091" t="-4061" r="-116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5D43812-5E53-4B03-BF03-C0A59A7DD3CA}"/>
                  </a:ext>
                </a:extLst>
              </p:cNvPr>
              <p:cNvSpPr/>
              <p:nvPr/>
            </p:nvSpPr>
            <p:spPr>
              <a:xfrm>
                <a:off x="3446223" y="5712228"/>
                <a:ext cx="1679306"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r>
                        <a:rPr lang="en-US" sz="200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𝑒</m:t>
                          </m:r>
                        </m:sub>
                      </m:sSub>
                      <m:r>
                        <a:rPr lang="en-US" sz="2000" i="1">
                          <a:latin typeface="Cambria Math" panose="02040503050406030204" pitchFamily="18" charset="0"/>
                        </a:rPr>
                        <m:t>𝑉</m:t>
                      </m:r>
                    </m:oMath>
                  </m:oMathPara>
                </a14:m>
                <a:endParaRPr lang="en-US" sz="2000" dirty="0"/>
              </a:p>
            </p:txBody>
          </p:sp>
        </mc:Choice>
        <mc:Fallback xmlns="">
          <p:sp>
            <p:nvSpPr>
              <p:cNvPr id="9" name="Rectangle 8">
                <a:extLst>
                  <a:ext uri="{FF2B5EF4-FFF2-40B4-BE49-F238E27FC236}">
                    <a16:creationId xmlns:a16="http://schemas.microsoft.com/office/drawing/2014/main" id="{95D43812-5E53-4B03-BF03-C0A59A7DD3CA}"/>
                  </a:ext>
                </a:extLst>
              </p:cNvPr>
              <p:cNvSpPr>
                <a:spLocks noRot="1" noChangeAspect="1" noMove="1" noResize="1" noEditPoints="1" noAdjustHandles="1" noChangeArrowheads="1" noChangeShapeType="1" noTextEdit="1"/>
              </p:cNvSpPr>
              <p:nvPr/>
            </p:nvSpPr>
            <p:spPr>
              <a:xfrm>
                <a:off x="3446223" y="5712228"/>
                <a:ext cx="1679306"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7ADC47D-9EBE-4CFA-8AC9-1A717BC20A59}"/>
                  </a:ext>
                </a:extLst>
              </p:cNvPr>
              <p:cNvSpPr/>
              <p:nvPr/>
            </p:nvSpPr>
            <p:spPr>
              <a:xfrm>
                <a:off x="143727" y="1366247"/>
                <a:ext cx="8160804" cy="2233945"/>
              </a:xfrm>
              <a:prstGeom prst="rect">
                <a:avLst/>
              </a:prstGeom>
            </p:spPr>
            <p:txBody>
              <a:bodyPr wrap="squar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where: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400" i="1">
                        <a:latin typeface="Cambria Math" panose="02040503050406030204" pitchFamily="18" charset="0"/>
                        <a:ea typeface="Aptos"/>
                        <a:cs typeface="Symbol" panose="05050102010706020507" pitchFamily="18" charset="2"/>
                      </a:rPr>
                      <m:t>𝑚</m:t>
                    </m:r>
                  </m:oMath>
                </a14:m>
                <a:r>
                  <a:rPr lang="en-US" sz="2400" dirty="0">
                    <a:latin typeface="Times New Roman" panose="02020603050405020304" pitchFamily="18" charset="0"/>
                    <a:ea typeface="Aptos"/>
                    <a:cs typeface="Times New Roman" panose="02020603050405020304" pitchFamily="18" charset="0"/>
                  </a:rPr>
                  <a:t> is the mass of the electron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𝑚</m:t>
                        </m:r>
                      </m:e>
                      <m:sub>
                        <m:r>
                          <a:rPr lang="en-US" sz="2400" i="1">
                            <a:latin typeface="Cambria Math" panose="02040503050406030204" pitchFamily="18" charset="0"/>
                            <a:ea typeface="Aptos"/>
                            <a:cs typeface="Symbol" panose="05050102010706020507" pitchFamily="18" charset="2"/>
                          </a:rPr>
                          <m:t>𝑒</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9.11</m:t>
                    </m:r>
                    <m:r>
                      <a:rPr lang="en-US" sz="2400">
                        <a:latin typeface="Cambria Math" panose="02040503050406030204" pitchFamily="18" charset="0"/>
                        <a:ea typeface="Aptos"/>
                        <a:cs typeface="Symbol" panose="05050102010706020507" pitchFamily="18" charset="2"/>
                      </a:rPr>
                      <m:t>×</m:t>
                    </m:r>
                    <m:sSup>
                      <m:sSupPr>
                        <m:ctrlPr>
                          <a:rPr lang="en-US" sz="2400" i="1">
                            <a:latin typeface="Cambria Math" panose="02040503050406030204" pitchFamily="18" charset="0"/>
                            <a:ea typeface="Aptos"/>
                            <a:cs typeface="Symbol" panose="05050102010706020507" pitchFamily="18" charset="2"/>
                          </a:rPr>
                        </m:ctrlPr>
                      </m:sSupPr>
                      <m:e>
                        <m:r>
                          <a:rPr lang="en-US" sz="2400" i="1">
                            <a:latin typeface="Cambria Math" panose="02040503050406030204" pitchFamily="18" charset="0"/>
                            <a:ea typeface="Aptos"/>
                            <a:cs typeface="Symbol" panose="05050102010706020507" pitchFamily="18" charset="2"/>
                          </a:rPr>
                          <m:t>10</m:t>
                        </m:r>
                      </m:e>
                      <m:sup>
                        <m:r>
                          <a:rPr lang="en-US" sz="2400" i="1">
                            <a:latin typeface="Cambria Math" panose="02040503050406030204" pitchFamily="18" charset="0"/>
                            <a:ea typeface="Aptos"/>
                            <a:cs typeface="Symbol" panose="05050102010706020507" pitchFamily="18" charset="2"/>
                          </a:rPr>
                          <m:t>−31</m:t>
                        </m:r>
                      </m:sup>
                    </m:sSup>
                    <m:r>
                      <a:rPr lang="en-US" sz="2400" i="1">
                        <a:latin typeface="Cambria Math" panose="02040503050406030204" pitchFamily="18" charset="0"/>
                        <a:ea typeface="Aptos"/>
                        <a:cs typeface="Symbol" panose="05050102010706020507" pitchFamily="18" charset="2"/>
                      </a:rPr>
                      <m:t> </m:t>
                    </m:r>
                  </m:oMath>
                </a14:m>
                <a:r>
                  <a:rPr lang="en-US" sz="2400" dirty="0">
                    <a:latin typeface="Times New Roman" panose="02020603050405020304" pitchFamily="18" charset="0"/>
                    <a:ea typeface="Aptos"/>
                    <a:cs typeface="Times New Roman" panose="02020603050405020304" pitchFamily="18" charset="0"/>
                  </a:rPr>
                  <a:t>kg),</a:t>
                </a:r>
              </a:p>
              <a:p>
                <a:pPr marL="342900" marR="0" lvl="0" indent="-342900">
                  <a:spcBef>
                    <a:spcPts val="180"/>
                  </a:spcBef>
                  <a:spcAft>
                    <a:spcPts val="180"/>
                  </a:spcAft>
                  <a:buFont typeface="Symbol" panose="05050102010706020507" pitchFamily="18" charset="2"/>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𝑒</m:t>
                        </m:r>
                      </m:sub>
                    </m:sSub>
                  </m:oMath>
                </a14:m>
                <a:r>
                  <a:rPr lang="en-US" sz="2400" dirty="0">
                    <a:latin typeface="Times New Roman" panose="02020603050405020304" pitchFamily="18" charset="0"/>
                    <a:ea typeface="Aptos"/>
                    <a:cs typeface="Times New Roman" panose="02020603050405020304" pitchFamily="18" charset="0"/>
                  </a:rPr>
                  <a:t> is the charge of the electron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𝑒</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1.60</m:t>
                    </m:r>
                    <m:r>
                      <a:rPr lang="en-US" sz="2400">
                        <a:latin typeface="Cambria Math" panose="02040503050406030204" pitchFamily="18" charset="0"/>
                        <a:ea typeface="Aptos"/>
                        <a:cs typeface="Symbol" panose="05050102010706020507" pitchFamily="18" charset="2"/>
                      </a:rPr>
                      <m:t>×</m:t>
                    </m:r>
                    <m:sSup>
                      <m:sSupPr>
                        <m:ctrlPr>
                          <a:rPr lang="en-US" sz="2400" i="1">
                            <a:latin typeface="Cambria Math" panose="02040503050406030204" pitchFamily="18" charset="0"/>
                            <a:ea typeface="Aptos"/>
                            <a:cs typeface="Symbol" panose="05050102010706020507" pitchFamily="18" charset="2"/>
                          </a:rPr>
                        </m:ctrlPr>
                      </m:sSupPr>
                      <m:e>
                        <m:r>
                          <a:rPr lang="en-US" sz="2400" i="1">
                            <a:latin typeface="Cambria Math" panose="02040503050406030204" pitchFamily="18" charset="0"/>
                            <a:ea typeface="Aptos"/>
                            <a:cs typeface="Symbol" panose="05050102010706020507" pitchFamily="18" charset="2"/>
                          </a:rPr>
                          <m:t>10</m:t>
                        </m:r>
                      </m:e>
                      <m:sup>
                        <m:r>
                          <a:rPr lang="en-US" sz="2400" i="1">
                            <a:latin typeface="Cambria Math" panose="02040503050406030204" pitchFamily="18" charset="0"/>
                            <a:ea typeface="Aptos"/>
                            <a:cs typeface="Symbol" panose="05050102010706020507" pitchFamily="18" charset="2"/>
                          </a:rPr>
                          <m:t>−19</m:t>
                        </m:r>
                      </m:sup>
                    </m:sSup>
                    <m:r>
                      <a:rPr lang="en-US" sz="2400" i="1">
                        <a:latin typeface="Cambria Math" panose="02040503050406030204" pitchFamily="18" charset="0"/>
                        <a:ea typeface="Aptos"/>
                        <a:cs typeface="Symbol" panose="05050102010706020507" pitchFamily="18" charset="2"/>
                      </a:rPr>
                      <m:t> </m:t>
                    </m:r>
                  </m:oMath>
                </a14:m>
                <a:r>
                  <a:rPr lang="en-US" sz="2400" dirty="0">
                    <a:latin typeface="Times New Roman" panose="02020603050405020304" pitchFamily="18" charset="0"/>
                    <a:ea typeface="Aptos"/>
                    <a:cs typeface="Times New Roman" panose="02020603050405020304" pitchFamily="18" charset="0"/>
                  </a:rPr>
                  <a:t>C),</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400" i="1">
                        <a:latin typeface="Cambria Math" panose="02040503050406030204" pitchFamily="18" charset="0"/>
                        <a:ea typeface="Aptos"/>
                        <a:cs typeface="Symbol" panose="05050102010706020507" pitchFamily="18" charset="2"/>
                      </a:rPr>
                      <m:t>𝑣</m:t>
                    </m:r>
                  </m:oMath>
                </a14:m>
                <a:r>
                  <a:rPr lang="en-US" sz="2400" dirty="0">
                    <a:latin typeface="Times New Roman" panose="02020603050405020304" pitchFamily="18" charset="0"/>
                    <a:ea typeface="Aptos"/>
                    <a:cs typeface="Times New Roman" panose="02020603050405020304" pitchFamily="18" charset="0"/>
                  </a:rPr>
                  <a:t> is the speed of the electron,</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400" i="1">
                        <a:latin typeface="Cambria Math" panose="02040503050406030204" pitchFamily="18" charset="0"/>
                        <a:ea typeface="Aptos"/>
                        <a:cs typeface="Symbol" panose="05050102010706020507" pitchFamily="18" charset="2"/>
                      </a:rPr>
                      <m:t>𝑉</m:t>
                    </m:r>
                  </m:oMath>
                </a14:m>
                <a:r>
                  <a:rPr lang="en-US" sz="2400" dirty="0">
                    <a:latin typeface="Times New Roman" panose="02020603050405020304" pitchFamily="18" charset="0"/>
                    <a:ea typeface="Aptos"/>
                    <a:cs typeface="Times New Roman" panose="02020603050405020304" pitchFamily="18" charset="0"/>
                  </a:rPr>
                  <a:t> is the potential difference (voltage).</a:t>
                </a:r>
              </a:p>
            </p:txBody>
          </p:sp>
        </mc:Choice>
        <mc:Fallback xmlns="">
          <p:sp>
            <p:nvSpPr>
              <p:cNvPr id="10" name="Rectangle 9">
                <a:extLst>
                  <a:ext uri="{FF2B5EF4-FFF2-40B4-BE49-F238E27FC236}">
                    <a16:creationId xmlns:a16="http://schemas.microsoft.com/office/drawing/2014/main" id="{47ADC47D-9EBE-4CFA-8AC9-1A717BC20A59}"/>
                  </a:ext>
                </a:extLst>
              </p:cNvPr>
              <p:cNvSpPr>
                <a:spLocks noRot="1" noChangeAspect="1" noMove="1" noResize="1" noEditPoints="1" noAdjustHandles="1" noChangeArrowheads="1" noChangeShapeType="1" noTextEdit="1"/>
              </p:cNvSpPr>
              <p:nvPr/>
            </p:nvSpPr>
            <p:spPr>
              <a:xfrm>
                <a:off x="143727" y="1366247"/>
                <a:ext cx="8160804" cy="2233945"/>
              </a:xfrm>
              <a:prstGeom prst="rect">
                <a:avLst/>
              </a:prstGeom>
              <a:blipFill>
                <a:blip r:embed="rId4"/>
                <a:stretch>
                  <a:fillRect l="-1196" t="-2180" b="-5177"/>
                </a:stretch>
              </a:blipFill>
            </p:spPr>
            <p:txBody>
              <a:bodyPr/>
              <a:lstStyle/>
              <a:p>
                <a:r>
                  <a:rPr lang="en-US">
                    <a:noFill/>
                  </a:rPr>
                  <a:t> </a:t>
                </a:r>
              </a:p>
            </p:txBody>
          </p:sp>
        </mc:Fallback>
      </mc:AlternateContent>
    </p:spTree>
    <p:extLst>
      <p:ext uri="{BB962C8B-B14F-4D97-AF65-F5344CB8AC3E}">
        <p14:creationId xmlns:p14="http://schemas.microsoft.com/office/powerpoint/2010/main" val="197492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Practices Questions</a:t>
            </a:r>
          </a:p>
        </p:txBody>
      </p:sp>
      <p:sp>
        <p:nvSpPr>
          <p:cNvPr id="3" name="Rectangle 2">
            <a:extLst>
              <a:ext uri="{FF2B5EF4-FFF2-40B4-BE49-F238E27FC236}">
                <a16:creationId xmlns:a16="http://schemas.microsoft.com/office/drawing/2014/main" id="{B8F2B8BB-55AD-4B9C-A83D-E62CEC7A0E83}"/>
              </a:ext>
            </a:extLst>
          </p:cNvPr>
          <p:cNvSpPr/>
          <p:nvPr/>
        </p:nvSpPr>
        <p:spPr>
          <a:xfrm>
            <a:off x="278235" y="3966218"/>
            <a:ext cx="8587530" cy="2308324"/>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You are given three identical resistors and a battery. Explain with reasoning: a) How would you arrange these resistors to get the MAXIMUM possible current from the battery? b) How would you arrange them to get the MINIMUM possible current? c) Why is the power dissipated by the battery different in these two cases even though it's the same battery?</a:t>
            </a:r>
            <a:endParaRPr lang="en-US" sz="2400" dirty="0">
              <a:solidFill>
                <a:srgbClr val="080800"/>
              </a:solidFill>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D5213AA-8278-4F0A-866D-292B3B6C78B2}"/>
              </a:ext>
            </a:extLst>
          </p:cNvPr>
          <p:cNvSpPr/>
          <p:nvPr/>
        </p:nvSpPr>
        <p:spPr>
          <a:xfrm>
            <a:off x="374009" y="912077"/>
            <a:ext cx="8395982" cy="1200329"/>
          </a:xfrm>
          <a:prstGeom prst="rect">
            <a:avLst/>
          </a:prstGeom>
        </p:spPr>
        <p:txBody>
          <a:bodyPr wrap="square">
            <a:spAutoFit/>
          </a:bodyPr>
          <a:lstStyle/>
          <a:p>
            <a:pPr marL="457200" indent="-457200">
              <a:buAutoNum type="arabicPeriod"/>
            </a:pPr>
            <a:r>
              <a:rPr lang="en-US" sz="2400" dirty="0">
                <a:latin typeface="Times New Roman" panose="02020603050405020304" pitchFamily="18" charset="0"/>
                <a:ea typeface="Aptos"/>
                <a:cs typeface="Times New Roman" panose="02020603050405020304" pitchFamily="18" charset="0"/>
              </a:rPr>
              <a:t>Find the relation between the radius of the path of a charged particle in a magnetic field and its velocity (assume that the trajectory is perpendicular to the magnetic field).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6718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Voltage to Accelerate Electrons to a Given Speed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01AAB05-3C95-4181-809D-5540BC1B992A}"/>
                  </a:ext>
                </a:extLst>
              </p:cNvPr>
              <p:cNvSpPr/>
              <p:nvPr/>
            </p:nvSpPr>
            <p:spPr>
              <a:xfrm>
                <a:off x="190019" y="1329179"/>
                <a:ext cx="5133265"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Rearranging the equation to solve for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2" name="Rectangle 1">
                <a:extLst>
                  <a:ext uri="{FF2B5EF4-FFF2-40B4-BE49-F238E27FC236}">
                    <a16:creationId xmlns:a16="http://schemas.microsoft.com/office/drawing/2014/main" id="{E01AAB05-3C95-4181-809D-5540BC1B992A}"/>
                  </a:ext>
                </a:extLst>
              </p:cNvPr>
              <p:cNvSpPr>
                <a:spLocks noRot="1" noChangeAspect="1" noMove="1" noResize="1" noEditPoints="1" noAdjustHandles="1" noChangeArrowheads="1" noChangeShapeType="1" noTextEdit="1"/>
              </p:cNvSpPr>
              <p:nvPr/>
            </p:nvSpPr>
            <p:spPr>
              <a:xfrm>
                <a:off x="190019" y="1329179"/>
                <a:ext cx="5133265" cy="461665"/>
              </a:xfrm>
              <a:prstGeom prst="rect">
                <a:avLst/>
              </a:prstGeom>
              <a:blipFill>
                <a:blip r:embed="rId2"/>
                <a:stretch>
                  <a:fillRect l="-1781" t="-10526" r="-95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2A5486A-3637-4995-BB0A-1B053BAE740E}"/>
                  </a:ext>
                </a:extLst>
              </p:cNvPr>
              <p:cNvSpPr/>
              <p:nvPr/>
            </p:nvSpPr>
            <p:spPr>
              <a:xfrm>
                <a:off x="1803614" y="1941134"/>
                <a:ext cx="1679306"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𝑉</m:t>
                      </m:r>
                    </m:oMath>
                  </m:oMathPara>
                </a14:m>
                <a:endParaRPr lang="en-US" sz="2000" dirty="0"/>
              </a:p>
            </p:txBody>
          </p:sp>
        </mc:Choice>
        <mc:Fallback xmlns="">
          <p:sp>
            <p:nvSpPr>
              <p:cNvPr id="4" name="Rectangle 3">
                <a:extLst>
                  <a:ext uri="{FF2B5EF4-FFF2-40B4-BE49-F238E27FC236}">
                    <a16:creationId xmlns:a16="http://schemas.microsoft.com/office/drawing/2014/main" id="{92A5486A-3637-4995-BB0A-1B053BAE740E}"/>
                  </a:ext>
                </a:extLst>
              </p:cNvPr>
              <p:cNvSpPr>
                <a:spLocks noRot="1" noChangeAspect="1" noMove="1" noResize="1" noEditPoints="1" noAdjustHandles="1" noChangeArrowheads="1" noChangeShapeType="1" noTextEdit="1"/>
              </p:cNvSpPr>
              <p:nvPr/>
            </p:nvSpPr>
            <p:spPr>
              <a:xfrm>
                <a:off x="1803614" y="1941134"/>
                <a:ext cx="1679306"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CB560CC-0E4A-4D26-8C43-6894A27619DA}"/>
                  </a:ext>
                </a:extLst>
              </p:cNvPr>
              <p:cNvSpPr/>
              <p:nvPr/>
            </p:nvSpPr>
            <p:spPr>
              <a:xfrm>
                <a:off x="4074012" y="1895730"/>
                <a:ext cx="1429173" cy="7618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f>
                        <m:fPr>
                          <m:ctrlPr>
                            <a:rPr lang="en-US" sz="2000" i="1">
                              <a:latin typeface="Cambria Math" panose="02040503050406030204" pitchFamily="18" charset="0"/>
                            </a:rPr>
                          </m:ctrlPr>
                        </m:fPr>
                        <m:num>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den>
                      </m:f>
                    </m:oMath>
                  </m:oMathPara>
                </a14:m>
                <a:endParaRPr lang="en-US" sz="2000" dirty="0"/>
              </a:p>
            </p:txBody>
          </p:sp>
        </mc:Choice>
        <mc:Fallback xmlns="">
          <p:sp>
            <p:nvSpPr>
              <p:cNvPr id="6" name="Rectangle 5">
                <a:extLst>
                  <a:ext uri="{FF2B5EF4-FFF2-40B4-BE49-F238E27FC236}">
                    <a16:creationId xmlns:a16="http://schemas.microsoft.com/office/drawing/2014/main" id="{7CB560CC-0E4A-4D26-8C43-6894A27619DA}"/>
                  </a:ext>
                </a:extLst>
              </p:cNvPr>
              <p:cNvSpPr>
                <a:spLocks noRot="1" noChangeAspect="1" noMove="1" noResize="1" noEditPoints="1" noAdjustHandles="1" noChangeArrowheads="1" noChangeShapeType="1" noTextEdit="1"/>
              </p:cNvSpPr>
              <p:nvPr/>
            </p:nvSpPr>
            <p:spPr>
              <a:xfrm>
                <a:off x="4074012" y="1895730"/>
                <a:ext cx="1429173" cy="761812"/>
              </a:xfrm>
              <a:prstGeom prst="rect">
                <a:avLst/>
              </a:prstGeom>
              <a:blipFill>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7BD045E0-C850-41C1-8690-660F33A9C3C7}"/>
              </a:ext>
            </a:extLst>
          </p:cNvPr>
          <p:cNvSpPr/>
          <p:nvPr/>
        </p:nvSpPr>
        <p:spPr>
          <a:xfrm>
            <a:off x="262543" y="2690336"/>
            <a:ext cx="372890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known values: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E9989D9-26CF-4B5F-B957-F84B40F42D00}"/>
                  </a:ext>
                </a:extLst>
              </p:cNvPr>
              <p:cNvSpPr/>
              <p:nvPr/>
            </p:nvSpPr>
            <p:spPr>
              <a:xfrm>
                <a:off x="2285999" y="3185180"/>
                <a:ext cx="5466523" cy="7099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a:latin typeface="Cambria Math" panose="02040503050406030204" pitchFamily="18" charset="0"/>
                                </a:rPr>
                                <m:t>9.11×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−31</m:t>
                                  </m:r>
                                </m:sup>
                              </m:sSup>
                              <m:r>
                                <a:rPr lang="en-US" sz="2000">
                                  <a:latin typeface="Cambria Math" panose="02040503050406030204" pitchFamily="18" charset="0"/>
                                </a:rPr>
                                <m:t> </m:t>
                              </m:r>
                              <m:r>
                                <m:rPr>
                                  <m:nor/>
                                </m:rPr>
                                <a:rPr lang="en-US" sz="2000" i="1">
                                  <a:latin typeface="Cambria Math" panose="02040503050406030204" pitchFamily="18" charset="0"/>
                                </a:rPr>
                                <m:t>kg</m:t>
                              </m:r>
                            </m:e>
                          </m:d>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0">
                                      <a:latin typeface="Cambria Math" panose="02040503050406030204" pitchFamily="18" charset="0"/>
                                    </a:rPr>
                                    <m:t>6.00×</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7</m:t>
                                      </m:r>
                                    </m:sup>
                                  </m:sSup>
                                  <m:r>
                                    <a:rPr lang="en-US" sz="2000" i="0">
                                      <a:latin typeface="Cambria Math" panose="02040503050406030204" pitchFamily="18" charset="0"/>
                                    </a:rPr>
                                    <m:t> </m:t>
                                  </m:r>
                                  <m:r>
                                    <m:rPr>
                                      <m:nor/>
                                    </m:rPr>
                                    <a:rPr lang="en-US" sz="2000">
                                      <a:latin typeface="Cambria Math" panose="02040503050406030204" pitchFamily="18" charset="0"/>
                                    </a:rPr>
                                    <m:t>m</m:t>
                                  </m:r>
                                  <m:r>
                                    <m:rPr>
                                      <m:nor/>
                                    </m:rPr>
                                    <a:rPr lang="en-US" sz="2000">
                                      <a:latin typeface="Cambria Math" panose="02040503050406030204" pitchFamily="18" charset="0"/>
                                    </a:rPr>
                                    <m:t>/</m:t>
                                  </m:r>
                                  <m:r>
                                    <m:rPr>
                                      <m:nor/>
                                    </m:rPr>
                                    <a:rPr lang="en-US" sz="2000">
                                      <a:latin typeface="Cambria Math" panose="02040503050406030204" pitchFamily="18" charset="0"/>
                                    </a:rPr>
                                    <m:t>s</m:t>
                                  </m:r>
                                </m:e>
                              </m:d>
                            </m:e>
                            <m:sup>
                              <m:r>
                                <a:rPr lang="en-US" sz="2000">
                                  <a:latin typeface="Cambria Math" panose="02040503050406030204" pitchFamily="18" charset="0"/>
                                </a:rPr>
                                <m:t>2</m:t>
                              </m:r>
                            </m:sup>
                          </m:sSup>
                        </m:num>
                        <m:den>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den>
                      </m:f>
                    </m:oMath>
                  </m:oMathPara>
                </a14:m>
                <a:endParaRPr lang="en-US" sz="2000" dirty="0"/>
              </a:p>
            </p:txBody>
          </p:sp>
        </mc:Choice>
        <mc:Fallback xmlns="">
          <p:sp>
            <p:nvSpPr>
              <p:cNvPr id="11" name="Rectangle 10">
                <a:extLst>
                  <a:ext uri="{FF2B5EF4-FFF2-40B4-BE49-F238E27FC236}">
                    <a16:creationId xmlns:a16="http://schemas.microsoft.com/office/drawing/2014/main" id="{8E9989D9-26CF-4B5F-B957-F84B40F42D00}"/>
                  </a:ext>
                </a:extLst>
              </p:cNvPr>
              <p:cNvSpPr>
                <a:spLocks noRot="1" noChangeAspect="1" noMove="1" noResize="1" noEditPoints="1" noAdjustHandles="1" noChangeArrowheads="1" noChangeShapeType="1" noTextEdit="1"/>
              </p:cNvSpPr>
              <p:nvPr/>
            </p:nvSpPr>
            <p:spPr>
              <a:xfrm>
                <a:off x="2285999" y="3185180"/>
                <a:ext cx="5466523" cy="709938"/>
              </a:xfrm>
              <a:prstGeom prst="rect">
                <a:avLst/>
              </a:prstGeom>
              <a:blipFill>
                <a:blip r:embed="rId5"/>
                <a:stretch>
                  <a:fillRect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C4DC440-7A67-4E4A-816D-0580B2019985}"/>
                  </a:ext>
                </a:extLst>
              </p:cNvPr>
              <p:cNvSpPr/>
              <p:nvPr/>
            </p:nvSpPr>
            <p:spPr>
              <a:xfrm>
                <a:off x="2531507" y="4191368"/>
                <a:ext cx="4030398"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𝑉</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a:latin typeface="Cambria Math" panose="02040503050406030204" pitchFamily="18" charset="0"/>
                                </a:rPr>
                                <m:t>9.11×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−31</m:t>
                                  </m:r>
                                </m:sup>
                              </m:sSup>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3.60×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m:t>
                                  </m:r>
                                  <m:r>
                                    <a:rPr lang="en-GB" sz="2000" b="0" i="1" smtClean="0">
                                      <a:latin typeface="Cambria Math" panose="02040503050406030204" pitchFamily="18" charset="0"/>
                                    </a:rPr>
                                    <m:t>5</m:t>
                                  </m:r>
                                </m:sup>
                              </m:sSup>
                            </m:e>
                          </m:d>
                        </m:num>
                        <m:den>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den>
                      </m:f>
                    </m:oMath>
                  </m:oMathPara>
                </a14:m>
                <a:endParaRPr lang="en-US" dirty="0"/>
              </a:p>
            </p:txBody>
          </p:sp>
        </mc:Choice>
        <mc:Fallback xmlns="">
          <p:sp>
            <p:nvSpPr>
              <p:cNvPr id="12" name="Rectangle 11">
                <a:extLst>
                  <a:ext uri="{FF2B5EF4-FFF2-40B4-BE49-F238E27FC236}">
                    <a16:creationId xmlns:a16="http://schemas.microsoft.com/office/drawing/2014/main" id="{9C4DC440-7A67-4E4A-816D-0580B2019985}"/>
                  </a:ext>
                </a:extLst>
              </p:cNvPr>
              <p:cNvSpPr>
                <a:spLocks noRot="1" noChangeAspect="1" noMove="1" noResize="1" noEditPoints="1" noAdjustHandles="1" noChangeArrowheads="1" noChangeShapeType="1" noTextEdit="1"/>
              </p:cNvSpPr>
              <p:nvPr/>
            </p:nvSpPr>
            <p:spPr>
              <a:xfrm>
                <a:off x="2531507" y="4191368"/>
                <a:ext cx="4030398" cy="709938"/>
              </a:xfrm>
              <a:prstGeom prst="rect">
                <a:avLst/>
              </a:prstGeom>
              <a:blipFill>
                <a:blip r:embed="rId6"/>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AD6CB498-5D51-4ABE-9A16-01AC7A83E1B1}"/>
                  </a:ext>
                </a:extLst>
              </p:cNvPr>
              <p:cNvSpPr/>
              <p:nvPr/>
            </p:nvSpPr>
            <p:spPr>
              <a:xfrm>
                <a:off x="2752753" y="5267391"/>
                <a:ext cx="19585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𝑉</m:t>
                      </m:r>
                      <m:r>
                        <a:rPr lang="en-US" sz="2000">
                          <a:latin typeface="Cambria Math" panose="02040503050406030204" pitchFamily="18" charset="0"/>
                        </a:rPr>
                        <m:t>=</m:t>
                      </m:r>
                      <m:r>
                        <a:rPr lang="en-US" sz="2000" smtClean="0">
                          <a:latin typeface="Cambria Math" panose="02040503050406030204" pitchFamily="18" charset="0"/>
                        </a:rPr>
                        <m:t>1</m:t>
                      </m:r>
                      <m:r>
                        <a:rPr lang="en-GB" sz="2000" b="0" i="0" smtClean="0">
                          <a:latin typeface="Cambria Math" panose="02040503050406030204" pitchFamily="18" charset="0"/>
                        </a:rPr>
                        <m:t>.</m:t>
                      </m:r>
                      <m:r>
                        <a:rPr lang="en-US" sz="2000">
                          <a:latin typeface="Cambria Math" panose="02040503050406030204" pitchFamily="18" charset="0"/>
                        </a:rPr>
                        <m:t>02</m:t>
                      </m:r>
                      <m:r>
                        <m:rPr>
                          <m:sty m:val="p"/>
                        </m:rPr>
                        <a:rPr lang="en-GB" sz="2000" b="0" i="0" smtClean="0">
                          <a:latin typeface="Cambria Math" panose="02040503050406030204" pitchFamily="18" charset="0"/>
                        </a:rPr>
                        <m:t>x</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10</m:t>
                          </m:r>
                        </m:e>
                        <m:sup>
                          <m:r>
                            <a:rPr lang="en-GB" sz="2000" b="0" i="1" smtClean="0">
                              <a:latin typeface="Cambria Math" panose="02040503050406030204" pitchFamily="18" charset="0"/>
                            </a:rPr>
                            <m:t>4</m:t>
                          </m:r>
                        </m:sup>
                      </m:sSup>
                      <m:r>
                        <a:rPr lang="en-US" sz="2000">
                          <a:latin typeface="Cambria Math" panose="02040503050406030204" pitchFamily="18" charset="0"/>
                        </a:rPr>
                        <m:t> </m:t>
                      </m:r>
                      <m:r>
                        <m:rPr>
                          <m:nor/>
                        </m:rPr>
                        <a:rPr lang="en-US" sz="2000" i="1">
                          <a:latin typeface="Cambria Math" panose="02040503050406030204" pitchFamily="18" charset="0"/>
                        </a:rPr>
                        <m:t>V</m:t>
                      </m:r>
                    </m:oMath>
                  </m:oMathPara>
                </a14:m>
                <a:endParaRPr lang="en-US" sz="2000" dirty="0"/>
              </a:p>
            </p:txBody>
          </p:sp>
        </mc:Choice>
        <mc:Fallback>
          <p:sp>
            <p:nvSpPr>
              <p:cNvPr id="13" name="Rectangle 12">
                <a:extLst>
                  <a:ext uri="{FF2B5EF4-FFF2-40B4-BE49-F238E27FC236}">
                    <a16:creationId xmlns:a16="http://schemas.microsoft.com/office/drawing/2014/main" id="{AD6CB498-5D51-4ABE-9A16-01AC7A83E1B1}"/>
                  </a:ext>
                </a:extLst>
              </p:cNvPr>
              <p:cNvSpPr>
                <a:spLocks noRot="1" noChangeAspect="1" noMove="1" noResize="1" noEditPoints="1" noAdjustHandles="1" noChangeArrowheads="1" noChangeShapeType="1" noTextEdit="1"/>
              </p:cNvSpPr>
              <p:nvPr/>
            </p:nvSpPr>
            <p:spPr>
              <a:xfrm>
                <a:off x="2752753" y="5267391"/>
                <a:ext cx="1958548" cy="400110"/>
              </a:xfrm>
              <a:prstGeom prst="rect">
                <a:avLst/>
              </a:prstGeom>
              <a:blipFill>
                <a:blip r:embed="rId7"/>
                <a:stretch>
                  <a:fillRect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B7651BAF-FE2A-44A2-9005-8F9D8B7BFE5F}"/>
                  </a:ext>
                </a:extLst>
              </p:cNvPr>
              <p:cNvSpPr/>
              <p:nvPr/>
            </p:nvSpPr>
            <p:spPr>
              <a:xfrm>
                <a:off x="898109" y="6273579"/>
                <a:ext cx="6786153"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voltage required is approximately</a:t>
                </a:r>
                <a14:m>
                  <m:oMath xmlns:m="http://schemas.openxmlformats.org/officeDocument/2006/math">
                    <m:r>
                      <a:rPr lang="en-GB" sz="2400" b="0" i="0" smtClean="0">
                        <a:latin typeface="Cambria Math" panose="02040503050406030204" pitchFamily="18" charset="0"/>
                      </a:rPr>
                      <m:t> </m:t>
                    </m:r>
                    <m:r>
                      <a:rPr lang="en-US" sz="2400">
                        <a:latin typeface="Cambria Math" panose="02040503050406030204" pitchFamily="18" charset="0"/>
                      </a:rPr>
                      <m:t>1</m:t>
                    </m:r>
                    <m:r>
                      <a:rPr lang="en-GB" sz="2400">
                        <a:latin typeface="Cambria Math" panose="02040503050406030204" pitchFamily="18" charset="0"/>
                      </a:rPr>
                      <m:t>.</m:t>
                    </m:r>
                    <m:r>
                      <a:rPr lang="en-US" sz="2400">
                        <a:latin typeface="Cambria Math" panose="02040503050406030204" pitchFamily="18" charset="0"/>
                      </a:rPr>
                      <m:t>02</m:t>
                    </m:r>
                    <m:r>
                      <m:rPr>
                        <m:sty m:val="p"/>
                      </m:rPr>
                      <a:rPr lang="en-GB" sz="2400">
                        <a:latin typeface="Cambria Math" panose="02040503050406030204" pitchFamily="18" charset="0"/>
                      </a:rPr>
                      <m:t>x</m:t>
                    </m:r>
                    <m:sSup>
                      <m:sSupPr>
                        <m:ctrlPr>
                          <a:rPr lang="en-GB" sz="2400" i="1">
                            <a:latin typeface="Cambria Math" panose="02040503050406030204" pitchFamily="18" charset="0"/>
                          </a:rPr>
                        </m:ctrlPr>
                      </m:sSupPr>
                      <m:e>
                        <m:r>
                          <a:rPr lang="en-GB" sz="2400" i="1">
                            <a:latin typeface="Cambria Math" panose="02040503050406030204" pitchFamily="18" charset="0"/>
                          </a:rPr>
                          <m:t>10</m:t>
                        </m:r>
                      </m:e>
                      <m:sup>
                        <m:r>
                          <a:rPr lang="en-GB" sz="2400" i="1">
                            <a:latin typeface="Cambria Math" panose="02040503050406030204" pitchFamily="18" charset="0"/>
                          </a:rPr>
                          <m:t>4</m:t>
                        </m:r>
                      </m:sup>
                    </m:sSup>
                  </m:oMath>
                </a14:m>
                <a:r>
                  <a:rPr lang="en-US" sz="2400" dirty="0">
                    <a:latin typeface="Times New Roman" panose="02020603050405020304" pitchFamily="18" charset="0"/>
                    <a:ea typeface="Aptos"/>
                    <a:cs typeface="Times New Roman" panose="02020603050405020304" pitchFamily="18" charset="0"/>
                  </a:rPr>
                  <a:t>V.</a:t>
                </a:r>
              </a:p>
            </p:txBody>
          </p:sp>
        </mc:Choice>
        <mc:Fallback>
          <p:sp>
            <p:nvSpPr>
              <p:cNvPr id="14" name="Rectangle 13">
                <a:extLst>
                  <a:ext uri="{FF2B5EF4-FFF2-40B4-BE49-F238E27FC236}">
                    <a16:creationId xmlns:a16="http://schemas.microsoft.com/office/drawing/2014/main" id="{B7651BAF-FE2A-44A2-9005-8F9D8B7BFE5F}"/>
                  </a:ext>
                </a:extLst>
              </p:cNvPr>
              <p:cNvSpPr>
                <a:spLocks noRot="1" noChangeAspect="1" noMove="1" noResize="1" noEditPoints="1" noAdjustHandles="1" noChangeArrowheads="1" noChangeShapeType="1" noTextEdit="1"/>
              </p:cNvSpPr>
              <p:nvPr/>
            </p:nvSpPr>
            <p:spPr>
              <a:xfrm>
                <a:off x="898109" y="6273579"/>
                <a:ext cx="6786153" cy="461665"/>
              </a:xfrm>
              <a:prstGeom prst="rect">
                <a:avLst/>
              </a:prstGeom>
              <a:blipFill>
                <a:blip r:embed="rId8"/>
                <a:stretch>
                  <a:fillRect l="-1306" t="-7895" r="-373" b="-28947"/>
                </a:stretch>
              </a:blipFill>
            </p:spPr>
            <p:txBody>
              <a:bodyPr/>
              <a:lstStyle/>
              <a:p>
                <a:r>
                  <a:rPr lang="en-US">
                    <a:noFill/>
                  </a:rPr>
                  <a:t> </a:t>
                </a:r>
              </a:p>
            </p:txBody>
          </p:sp>
        </mc:Fallback>
      </mc:AlternateContent>
    </p:spTree>
    <p:extLst>
      <p:ext uri="{BB962C8B-B14F-4D97-AF65-F5344CB8AC3E}">
        <p14:creationId xmlns:p14="http://schemas.microsoft.com/office/powerpoint/2010/main" val="280406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85078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Radius of Curvature of Proton and Electron in a Magnetic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B50B434-2C0D-4AFD-8D46-5824CD3702FE}"/>
                  </a:ext>
                </a:extLst>
              </p:cNvPr>
              <p:cNvSpPr/>
              <p:nvPr/>
            </p:nvSpPr>
            <p:spPr>
              <a:xfrm>
                <a:off x="417443" y="1395872"/>
                <a:ext cx="8620540"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radius of curvature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oMath>
                </a14:m>
                <a:r>
                  <a:rPr lang="en-US" sz="2400" dirty="0">
                    <a:latin typeface="Times New Roman" panose="02020603050405020304" pitchFamily="18" charset="0"/>
                    <a:ea typeface="Aptos"/>
                    <a:cs typeface="Times New Roman" panose="02020603050405020304" pitchFamily="18" charset="0"/>
                  </a:rPr>
                  <a:t> of a charged particle moving in a magnetic field is given by:</a:t>
                </a:r>
              </a:p>
            </p:txBody>
          </p:sp>
        </mc:Choice>
        <mc:Fallback xmlns="">
          <p:sp>
            <p:nvSpPr>
              <p:cNvPr id="5" name="Rectangle 4">
                <a:extLst>
                  <a:ext uri="{FF2B5EF4-FFF2-40B4-BE49-F238E27FC236}">
                    <a16:creationId xmlns:a16="http://schemas.microsoft.com/office/drawing/2014/main" id="{AB50B434-2C0D-4AFD-8D46-5824CD3702FE}"/>
                  </a:ext>
                </a:extLst>
              </p:cNvPr>
              <p:cNvSpPr>
                <a:spLocks noRot="1" noChangeAspect="1" noMove="1" noResize="1" noEditPoints="1" noAdjustHandles="1" noChangeArrowheads="1" noChangeShapeType="1" noTextEdit="1"/>
              </p:cNvSpPr>
              <p:nvPr/>
            </p:nvSpPr>
            <p:spPr>
              <a:xfrm>
                <a:off x="417443" y="1395872"/>
                <a:ext cx="8620540" cy="830997"/>
              </a:xfrm>
              <a:prstGeom prst="rect">
                <a:avLst/>
              </a:prstGeom>
              <a:blipFill>
                <a:blip r:embed="rId2"/>
                <a:stretch>
                  <a:fillRect l="-1060" t="-5882" r="-1060"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A0CEA71-373D-4B0E-9018-60B5446040A1}"/>
                  </a:ext>
                </a:extLst>
              </p:cNvPr>
              <p:cNvSpPr/>
              <p:nvPr/>
            </p:nvSpPr>
            <p:spPr>
              <a:xfrm>
                <a:off x="4253947" y="2120616"/>
                <a:ext cx="1071255" cy="6717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𝑟</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𝑚𝑣</m:t>
                          </m:r>
                        </m:num>
                        <m:den>
                          <m:r>
                            <a:rPr lang="en-US" sz="2000" i="1">
                              <a:latin typeface="Cambria Math" panose="02040503050406030204" pitchFamily="18" charset="0"/>
                            </a:rPr>
                            <m:t>𝑞𝐵</m:t>
                          </m:r>
                        </m:den>
                      </m:f>
                    </m:oMath>
                  </m:oMathPara>
                </a14:m>
                <a:endParaRPr lang="en-US" sz="2000" dirty="0"/>
              </a:p>
            </p:txBody>
          </p:sp>
        </mc:Choice>
        <mc:Fallback xmlns="">
          <p:sp>
            <p:nvSpPr>
              <p:cNvPr id="9" name="Rectangle 8">
                <a:extLst>
                  <a:ext uri="{FF2B5EF4-FFF2-40B4-BE49-F238E27FC236}">
                    <a16:creationId xmlns:a16="http://schemas.microsoft.com/office/drawing/2014/main" id="{3A0CEA71-373D-4B0E-9018-60B5446040A1}"/>
                  </a:ext>
                </a:extLst>
              </p:cNvPr>
              <p:cNvSpPr>
                <a:spLocks noRot="1" noChangeAspect="1" noMove="1" noResize="1" noEditPoints="1" noAdjustHandles="1" noChangeArrowheads="1" noChangeShapeType="1" noTextEdit="1"/>
              </p:cNvSpPr>
              <p:nvPr/>
            </p:nvSpPr>
            <p:spPr>
              <a:xfrm>
                <a:off x="4253947" y="2120616"/>
                <a:ext cx="1071255" cy="6717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AB4C310-B5AE-444A-9D7A-073E0FCCFBD4}"/>
                  </a:ext>
                </a:extLst>
              </p:cNvPr>
              <p:cNvSpPr/>
              <p:nvPr/>
            </p:nvSpPr>
            <p:spPr>
              <a:xfrm>
                <a:off x="417443" y="2229248"/>
                <a:ext cx="4572000" cy="1926168"/>
              </a:xfrm>
              <a:prstGeom prst="rect">
                <a:avLst/>
              </a:prstGeom>
            </p:spPr>
            <p:txBody>
              <a:bodyPr>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where: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𝑚</m:t>
                    </m:r>
                  </m:oMath>
                </a14:m>
                <a:r>
                  <a:rPr lang="en-US" sz="2000" dirty="0">
                    <a:latin typeface="Times New Roman" panose="02020603050405020304" pitchFamily="18" charset="0"/>
                    <a:ea typeface="Aptos"/>
                    <a:cs typeface="Times New Roman" panose="02020603050405020304" pitchFamily="18" charset="0"/>
                  </a:rPr>
                  <a:t> is the mass of the particle,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𝑣</m:t>
                    </m:r>
                  </m:oMath>
                </a14:m>
                <a:r>
                  <a:rPr lang="en-US" sz="2000" dirty="0">
                    <a:latin typeface="Times New Roman" panose="02020603050405020304" pitchFamily="18" charset="0"/>
                    <a:ea typeface="Aptos"/>
                    <a:cs typeface="Times New Roman" panose="02020603050405020304" pitchFamily="18" charset="0"/>
                  </a:rPr>
                  <a:t> is the velocity of the particle,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𝑞</m:t>
                    </m:r>
                  </m:oMath>
                </a14:m>
                <a:r>
                  <a:rPr lang="en-US" sz="2000" dirty="0">
                    <a:latin typeface="Times New Roman" panose="02020603050405020304" pitchFamily="18" charset="0"/>
                    <a:ea typeface="Aptos"/>
                    <a:cs typeface="Times New Roman" panose="02020603050405020304" pitchFamily="18" charset="0"/>
                  </a:rPr>
                  <a:t> is the charge of the particle,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𝐵</m:t>
                    </m:r>
                  </m:oMath>
                </a14:m>
                <a:r>
                  <a:rPr lang="en-US" sz="2000" dirty="0">
                    <a:latin typeface="Times New Roman" panose="02020603050405020304" pitchFamily="18" charset="0"/>
                    <a:ea typeface="Aptos"/>
                    <a:cs typeface="Times New Roman" panose="02020603050405020304" pitchFamily="18" charset="0"/>
                  </a:rPr>
                  <a:t> is the magnetic field strength.</a:t>
                </a:r>
              </a:p>
            </p:txBody>
          </p:sp>
        </mc:Choice>
        <mc:Fallback xmlns="">
          <p:sp>
            <p:nvSpPr>
              <p:cNvPr id="10" name="Rectangle 9">
                <a:extLst>
                  <a:ext uri="{FF2B5EF4-FFF2-40B4-BE49-F238E27FC236}">
                    <a16:creationId xmlns:a16="http://schemas.microsoft.com/office/drawing/2014/main" id="{1AB4C310-B5AE-444A-9D7A-073E0FCCFBD4}"/>
                  </a:ext>
                </a:extLst>
              </p:cNvPr>
              <p:cNvSpPr>
                <a:spLocks noRot="1" noChangeAspect="1" noMove="1" noResize="1" noEditPoints="1" noAdjustHandles="1" noChangeArrowheads="1" noChangeShapeType="1" noTextEdit="1"/>
              </p:cNvSpPr>
              <p:nvPr/>
            </p:nvSpPr>
            <p:spPr>
              <a:xfrm>
                <a:off x="417443" y="2229248"/>
                <a:ext cx="4572000" cy="1926168"/>
              </a:xfrm>
              <a:prstGeom prst="rect">
                <a:avLst/>
              </a:prstGeom>
              <a:blipFill>
                <a:blip r:embed="rId4"/>
                <a:stretch>
                  <a:fillRect l="-1467" t="-1899" b="-474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9A83E7D5-2155-4CB9-A0D2-71B8B8FF80E7}"/>
              </a:ext>
            </a:extLst>
          </p:cNvPr>
          <p:cNvSpPr/>
          <p:nvPr/>
        </p:nvSpPr>
        <p:spPr>
          <a:xfrm>
            <a:off x="311426" y="4349403"/>
            <a:ext cx="1850186" cy="400110"/>
          </a:xfrm>
          <a:prstGeom prst="rect">
            <a:avLst/>
          </a:prstGeom>
        </p:spPr>
        <p:txBody>
          <a:bodyPr wrap="none">
            <a:spAutoFit/>
          </a:bodyPr>
          <a:lstStyle/>
          <a:p>
            <a:pPr>
              <a:spcBef>
                <a:spcPts val="400"/>
              </a:spcBef>
              <a:spcAft>
                <a:spcPts val="200"/>
              </a:spcAft>
            </a:pPr>
            <a:r>
              <a:rPr lang="en-US" sz="2000" b="1" i="1" dirty="0">
                <a:solidFill>
                  <a:srgbClr val="0F4761"/>
                </a:solidFill>
                <a:latin typeface="Times New Roman" panose="02020603050405020304" pitchFamily="18" charset="0"/>
                <a:ea typeface="DengXian Light" panose="02010600030101010101" pitchFamily="2" charset="-122"/>
                <a:cs typeface="Times New Roman" panose="02020603050405020304" pitchFamily="18" charset="0"/>
              </a:rPr>
              <a:t>For the Proton:</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25C0BEE-BADC-415B-8717-14E8C2149B51}"/>
                  </a:ext>
                </a:extLst>
              </p:cNvPr>
              <p:cNvSpPr/>
              <p:nvPr/>
            </p:nvSpPr>
            <p:spPr>
              <a:xfrm>
                <a:off x="311426" y="4927628"/>
                <a:ext cx="8620540" cy="859531"/>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proton is accelerated through the same potential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found in part (a). Its speed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𝑣</m:t>
                        </m:r>
                      </m:e>
                      <m:sub>
                        <m:r>
                          <a:rPr lang="en-US" sz="2400" i="1">
                            <a:latin typeface="Cambria Math" panose="02040503050406030204" pitchFamily="18" charset="0"/>
                            <a:ea typeface="Aptos"/>
                            <a:cs typeface="Times New Roman" panose="02020603050405020304" pitchFamily="18" charset="0"/>
                          </a:rPr>
                          <m:t>𝑝</m:t>
                        </m:r>
                      </m:sub>
                    </m:sSub>
                  </m:oMath>
                </a14:m>
                <a:r>
                  <a:rPr lang="en-US" sz="2400" dirty="0">
                    <a:latin typeface="Times New Roman" panose="02020603050405020304" pitchFamily="18" charset="0"/>
                    <a:ea typeface="Aptos"/>
                    <a:cs typeface="Times New Roman" panose="02020603050405020304" pitchFamily="18" charset="0"/>
                  </a:rPr>
                  <a:t> is given by:</a:t>
                </a:r>
              </a:p>
            </p:txBody>
          </p:sp>
        </mc:Choice>
        <mc:Fallback xmlns="">
          <p:sp>
            <p:nvSpPr>
              <p:cNvPr id="16" name="Rectangle 15">
                <a:extLst>
                  <a:ext uri="{FF2B5EF4-FFF2-40B4-BE49-F238E27FC236}">
                    <a16:creationId xmlns:a16="http://schemas.microsoft.com/office/drawing/2014/main" id="{E25C0BEE-BADC-415B-8717-14E8C2149B51}"/>
                  </a:ext>
                </a:extLst>
              </p:cNvPr>
              <p:cNvSpPr>
                <a:spLocks noRot="1" noChangeAspect="1" noMove="1" noResize="1" noEditPoints="1" noAdjustHandles="1" noChangeArrowheads="1" noChangeShapeType="1" noTextEdit="1"/>
              </p:cNvSpPr>
              <p:nvPr/>
            </p:nvSpPr>
            <p:spPr>
              <a:xfrm>
                <a:off x="311426" y="4927628"/>
                <a:ext cx="8620540" cy="859531"/>
              </a:xfrm>
              <a:prstGeom prst="rect">
                <a:avLst/>
              </a:prstGeom>
              <a:blipFill>
                <a:blip r:embed="rId5"/>
                <a:stretch>
                  <a:fillRect l="-1061" t="-5674" r="-1132" b="-120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BE7C35B-35F2-423A-8FB8-83F316F9907B}"/>
                  </a:ext>
                </a:extLst>
              </p:cNvPr>
              <p:cNvSpPr/>
              <p:nvPr/>
            </p:nvSpPr>
            <p:spPr>
              <a:xfrm>
                <a:off x="4005059" y="5818983"/>
                <a:ext cx="1772888"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𝑝</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𝑝</m:t>
                          </m:r>
                        </m:sub>
                        <m:sup>
                          <m:r>
                            <a:rPr lang="en-US" sz="2000">
                              <a:latin typeface="Cambria Math" panose="02040503050406030204" pitchFamily="18" charset="0"/>
                            </a:rPr>
                            <m:t>2</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𝑉</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1BE7C35B-35F2-423A-8FB8-83F316F9907B}"/>
                  </a:ext>
                </a:extLst>
              </p:cNvPr>
              <p:cNvSpPr>
                <a:spLocks noRot="1" noChangeAspect="1" noMove="1" noResize="1" noEditPoints="1" noAdjustHandles="1" noChangeArrowheads="1" noChangeShapeType="1" noTextEdit="1"/>
              </p:cNvSpPr>
              <p:nvPr/>
            </p:nvSpPr>
            <p:spPr>
              <a:xfrm>
                <a:off x="4005059" y="5818983"/>
                <a:ext cx="1772888" cy="66851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97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85078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Radius of Curvature of Proton and Electron in a Magnetic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5" name="Rectangle 14">
            <a:extLst>
              <a:ext uri="{FF2B5EF4-FFF2-40B4-BE49-F238E27FC236}">
                <a16:creationId xmlns:a16="http://schemas.microsoft.com/office/drawing/2014/main" id="{9A83E7D5-2155-4CB9-A0D2-71B8B8FF80E7}"/>
              </a:ext>
            </a:extLst>
          </p:cNvPr>
          <p:cNvSpPr/>
          <p:nvPr/>
        </p:nvSpPr>
        <p:spPr>
          <a:xfrm>
            <a:off x="311426" y="1380915"/>
            <a:ext cx="1850186" cy="400110"/>
          </a:xfrm>
          <a:prstGeom prst="rect">
            <a:avLst/>
          </a:prstGeom>
        </p:spPr>
        <p:txBody>
          <a:bodyPr wrap="none">
            <a:spAutoFit/>
          </a:bodyPr>
          <a:lstStyle/>
          <a:p>
            <a:pPr>
              <a:spcBef>
                <a:spcPts val="400"/>
              </a:spcBef>
              <a:spcAft>
                <a:spcPts val="200"/>
              </a:spcAft>
            </a:pPr>
            <a:r>
              <a:rPr lang="en-US" sz="2000" b="1" i="1" dirty="0">
                <a:solidFill>
                  <a:srgbClr val="0F4761"/>
                </a:solidFill>
                <a:latin typeface="Times New Roman" panose="02020603050405020304" pitchFamily="18" charset="0"/>
                <a:ea typeface="DengXian Light" panose="02010600030101010101" pitchFamily="2" charset="-122"/>
                <a:cs typeface="Times New Roman" panose="02020603050405020304" pitchFamily="18" charset="0"/>
              </a:rPr>
              <a:t>For the Proton:</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25C0BEE-BADC-415B-8717-14E8C2149B51}"/>
                  </a:ext>
                </a:extLst>
              </p:cNvPr>
              <p:cNvSpPr/>
              <p:nvPr/>
            </p:nvSpPr>
            <p:spPr>
              <a:xfrm>
                <a:off x="311426" y="1959140"/>
                <a:ext cx="8620540" cy="859531"/>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proton is accelerated through the same potential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found in part (a). Its speed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𝑣</m:t>
                        </m:r>
                      </m:e>
                      <m:sub>
                        <m:r>
                          <a:rPr lang="en-US" sz="2400" i="1">
                            <a:latin typeface="Cambria Math" panose="02040503050406030204" pitchFamily="18" charset="0"/>
                            <a:ea typeface="Aptos"/>
                            <a:cs typeface="Times New Roman" panose="02020603050405020304" pitchFamily="18" charset="0"/>
                          </a:rPr>
                          <m:t>𝑝</m:t>
                        </m:r>
                      </m:sub>
                    </m:sSub>
                  </m:oMath>
                </a14:m>
                <a:r>
                  <a:rPr lang="en-US" sz="2400" dirty="0">
                    <a:latin typeface="Times New Roman" panose="02020603050405020304" pitchFamily="18" charset="0"/>
                    <a:ea typeface="Aptos"/>
                    <a:cs typeface="Times New Roman" panose="02020603050405020304" pitchFamily="18" charset="0"/>
                  </a:rPr>
                  <a:t> is given by:</a:t>
                </a:r>
              </a:p>
            </p:txBody>
          </p:sp>
        </mc:Choice>
        <mc:Fallback xmlns="">
          <p:sp>
            <p:nvSpPr>
              <p:cNvPr id="16" name="Rectangle 15">
                <a:extLst>
                  <a:ext uri="{FF2B5EF4-FFF2-40B4-BE49-F238E27FC236}">
                    <a16:creationId xmlns:a16="http://schemas.microsoft.com/office/drawing/2014/main" id="{E25C0BEE-BADC-415B-8717-14E8C2149B51}"/>
                  </a:ext>
                </a:extLst>
              </p:cNvPr>
              <p:cNvSpPr>
                <a:spLocks noRot="1" noChangeAspect="1" noMove="1" noResize="1" noEditPoints="1" noAdjustHandles="1" noChangeArrowheads="1" noChangeShapeType="1" noTextEdit="1"/>
              </p:cNvSpPr>
              <p:nvPr/>
            </p:nvSpPr>
            <p:spPr>
              <a:xfrm>
                <a:off x="311426" y="1959140"/>
                <a:ext cx="8620540" cy="859531"/>
              </a:xfrm>
              <a:prstGeom prst="rect">
                <a:avLst/>
              </a:prstGeom>
              <a:blipFill>
                <a:blip r:embed="rId2"/>
                <a:stretch>
                  <a:fillRect l="-1061" t="-5674" r="-1132" b="-120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BE7C35B-35F2-423A-8FB8-83F316F9907B}"/>
                  </a:ext>
                </a:extLst>
              </p:cNvPr>
              <p:cNvSpPr/>
              <p:nvPr/>
            </p:nvSpPr>
            <p:spPr>
              <a:xfrm>
                <a:off x="2161612" y="2868499"/>
                <a:ext cx="1772888"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𝑝</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𝑝</m:t>
                          </m:r>
                        </m:sub>
                        <m:sup>
                          <m:r>
                            <a:rPr lang="en-US" sz="2000">
                              <a:latin typeface="Cambria Math" panose="02040503050406030204" pitchFamily="18" charset="0"/>
                            </a:rPr>
                            <m:t>2</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𝑉</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1BE7C35B-35F2-423A-8FB8-83F316F9907B}"/>
                  </a:ext>
                </a:extLst>
              </p:cNvPr>
              <p:cNvSpPr>
                <a:spLocks noRot="1" noChangeAspect="1" noMove="1" noResize="1" noEditPoints="1" noAdjustHandles="1" noChangeArrowheads="1" noChangeShapeType="1" noTextEdit="1"/>
              </p:cNvSpPr>
              <p:nvPr/>
            </p:nvSpPr>
            <p:spPr>
              <a:xfrm>
                <a:off x="2161612" y="2868499"/>
                <a:ext cx="1772888"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5FE0DF2-46D3-4614-9E77-605C47ADB58D}"/>
                  </a:ext>
                </a:extLst>
              </p:cNvPr>
              <p:cNvSpPr/>
              <p:nvPr/>
            </p:nvSpPr>
            <p:spPr>
              <a:xfrm>
                <a:off x="4839000" y="2685650"/>
                <a:ext cx="1595437"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𝑝</m:t>
                          </m:r>
                        </m:sub>
                      </m:sSub>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𝑉</m:t>
                              </m:r>
                            </m:num>
                            <m:den>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𝑝</m:t>
                                  </m:r>
                                </m:sub>
                              </m:sSub>
                            </m:den>
                          </m:f>
                        </m:e>
                      </m:rad>
                    </m:oMath>
                  </m:oMathPara>
                </a14:m>
                <a:endParaRPr lang="en-US" sz="2000" dirty="0"/>
              </a:p>
            </p:txBody>
          </p:sp>
        </mc:Choice>
        <mc:Fallback xmlns="">
          <p:sp>
            <p:nvSpPr>
              <p:cNvPr id="2" name="Rectangle 1">
                <a:extLst>
                  <a:ext uri="{FF2B5EF4-FFF2-40B4-BE49-F238E27FC236}">
                    <a16:creationId xmlns:a16="http://schemas.microsoft.com/office/drawing/2014/main" id="{F5FE0DF2-46D3-4614-9E77-605C47ADB58D}"/>
                  </a:ext>
                </a:extLst>
              </p:cNvPr>
              <p:cNvSpPr>
                <a:spLocks noRot="1" noChangeAspect="1" noMove="1" noResize="1" noEditPoints="1" noAdjustHandles="1" noChangeArrowheads="1" noChangeShapeType="1" noTextEdit="1"/>
              </p:cNvSpPr>
              <p:nvPr/>
            </p:nvSpPr>
            <p:spPr>
              <a:xfrm>
                <a:off x="4839000" y="2685650"/>
                <a:ext cx="1595437" cy="10016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99D4A9BE-8183-455E-A13C-D8DCC81DA173}"/>
                  </a:ext>
                </a:extLst>
              </p:cNvPr>
              <p:cNvSpPr/>
              <p:nvPr/>
            </p:nvSpPr>
            <p:spPr>
              <a:xfrm>
                <a:off x="59633" y="3824335"/>
                <a:ext cx="9083176" cy="429990"/>
              </a:xfrm>
              <a:prstGeom prst="rect">
                <a:avLst/>
              </a:prstGeom>
            </p:spPr>
            <p:txBody>
              <a:bodyPr wrap="squar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Substitute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𝑉</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1.02</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4</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V,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𝑚</m:t>
                        </m:r>
                      </m:e>
                      <m:sub>
                        <m:r>
                          <a:rPr lang="en-US" sz="2000" i="1">
                            <a:latin typeface="Cambria Math" panose="02040503050406030204" pitchFamily="18" charset="0"/>
                            <a:ea typeface="Aptos"/>
                            <a:cs typeface="Times New Roman" panose="02020603050405020304" pitchFamily="18" charset="0"/>
                          </a:rPr>
                          <m:t>𝑝</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1.67</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−27</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kg,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 </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1.60</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−19</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C:</a:t>
                </a:r>
              </a:p>
            </p:txBody>
          </p:sp>
        </mc:Choice>
        <mc:Fallback>
          <p:sp>
            <p:nvSpPr>
              <p:cNvPr id="4" name="Rectangle 3">
                <a:extLst>
                  <a:ext uri="{FF2B5EF4-FFF2-40B4-BE49-F238E27FC236}">
                    <a16:creationId xmlns:a16="http://schemas.microsoft.com/office/drawing/2014/main" id="{99D4A9BE-8183-455E-A13C-D8DCC81DA173}"/>
                  </a:ext>
                </a:extLst>
              </p:cNvPr>
              <p:cNvSpPr>
                <a:spLocks noRot="1" noChangeAspect="1" noMove="1" noResize="1" noEditPoints="1" noAdjustHandles="1" noChangeArrowheads="1" noChangeShapeType="1" noTextEdit="1"/>
              </p:cNvSpPr>
              <p:nvPr/>
            </p:nvSpPr>
            <p:spPr>
              <a:xfrm>
                <a:off x="59633" y="3824335"/>
                <a:ext cx="9083176" cy="429990"/>
              </a:xfrm>
              <a:prstGeom prst="rect">
                <a:avLst/>
              </a:prstGeom>
              <a:blipFill>
                <a:blip r:embed="rId5"/>
                <a:stretch>
                  <a:fillRect l="-698" t="-5556" b="-13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53E1764-FE08-41CF-ABEE-9F8B1541FE22}"/>
                  </a:ext>
                </a:extLst>
              </p:cNvPr>
              <p:cNvSpPr/>
              <p:nvPr/>
            </p:nvSpPr>
            <p:spPr>
              <a:xfrm>
                <a:off x="1946617" y="4471827"/>
                <a:ext cx="4301562"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𝑝</m:t>
                          </m:r>
                        </m:sub>
                      </m:sSub>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2×1.60×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r>
                                <a:rPr lang="en-US" sz="2000">
                                  <a:latin typeface="Cambria Math" panose="02040503050406030204" pitchFamily="18" charset="0"/>
                                </a:rPr>
                                <m:t>×</m:t>
                              </m:r>
                              <m:r>
                                <a:rPr lang="en-GB" sz="2000" b="0" i="0" smtClean="0">
                                  <a:latin typeface="Cambria Math" panose="02040503050406030204" pitchFamily="18" charset="0"/>
                                </a:rPr>
                                <m:t> </m:t>
                              </m:r>
                              <m:r>
                                <a:rPr lang="en-US" sz="2000">
                                  <a:latin typeface="Cambria Math" panose="02040503050406030204" pitchFamily="18" charset="0"/>
                                </a:rPr>
                                <m:t>1</m:t>
                              </m:r>
                              <m:r>
                                <a:rPr lang="en-GB" sz="2000">
                                  <a:latin typeface="Cambria Math" panose="02040503050406030204" pitchFamily="18" charset="0"/>
                                </a:rPr>
                                <m:t>.</m:t>
                              </m:r>
                              <m:r>
                                <a:rPr lang="en-US" sz="2000">
                                  <a:latin typeface="Cambria Math" panose="02040503050406030204" pitchFamily="18" charset="0"/>
                                </a:rPr>
                                <m:t>02</m:t>
                              </m:r>
                              <m:r>
                                <m:rPr>
                                  <m:sty m:val="p"/>
                                </m:rPr>
                                <a:rPr lang="en-GB" sz="2000">
                                  <a:latin typeface="Cambria Math" panose="02040503050406030204" pitchFamily="18" charset="0"/>
                                </a:rPr>
                                <m:t>x</m:t>
                              </m:r>
                              <m:sSup>
                                <m:sSupPr>
                                  <m:ctrlPr>
                                    <a:rPr lang="en-GB" sz="2000" i="1">
                                      <a:latin typeface="Cambria Math" panose="02040503050406030204" pitchFamily="18" charset="0"/>
                                    </a:rPr>
                                  </m:ctrlPr>
                                </m:sSupPr>
                                <m:e>
                                  <m:r>
                                    <a:rPr lang="en-GB" sz="2000" i="1">
                                      <a:latin typeface="Cambria Math" panose="02040503050406030204" pitchFamily="18" charset="0"/>
                                    </a:rPr>
                                    <m:t>10</m:t>
                                  </m:r>
                                </m:e>
                                <m:sup>
                                  <m:r>
                                    <a:rPr lang="en-GB" sz="2000" i="1">
                                      <a:latin typeface="Cambria Math" panose="02040503050406030204" pitchFamily="18" charset="0"/>
                                    </a:rPr>
                                    <m:t>4</m:t>
                                  </m:r>
                                </m:sup>
                              </m:sSup>
                              <m:r>
                                <a:rPr lang="en-US" sz="2000">
                                  <a:latin typeface="Cambria Math" panose="02040503050406030204" pitchFamily="18" charset="0"/>
                                </a:rPr>
                                <m:t> </m:t>
                              </m:r>
                              <m:r>
                                <m:rPr>
                                  <m:nor/>
                                </m:rPr>
                                <a:rPr lang="en-US" sz="2000" i="1">
                                  <a:latin typeface="Cambria Math" panose="02040503050406030204" pitchFamily="18" charset="0"/>
                                </a:rPr>
                                <m:t>V</m:t>
                              </m:r>
                            </m:num>
                            <m:den>
                              <m:r>
                                <a:rPr lang="en-US" sz="2000">
                                  <a:latin typeface="Cambria Math" panose="02040503050406030204" pitchFamily="18" charset="0"/>
                                </a:rPr>
                                <m:t>1.67×</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−27</m:t>
                                  </m:r>
                                </m:sup>
                              </m:sSup>
                              <m:r>
                                <a:rPr lang="en-US" sz="2000">
                                  <a:latin typeface="Cambria Math" panose="02040503050406030204" pitchFamily="18" charset="0"/>
                                </a:rPr>
                                <m:t> </m:t>
                              </m:r>
                              <m:r>
                                <m:rPr>
                                  <m:nor/>
                                </m:rPr>
                                <a:rPr lang="en-US" sz="2000" i="1">
                                  <a:latin typeface="Cambria Math" panose="02040503050406030204" pitchFamily="18" charset="0"/>
                                </a:rPr>
                                <m:t>kg</m:t>
                              </m:r>
                            </m:den>
                          </m:f>
                        </m:e>
                      </m:rad>
                    </m:oMath>
                  </m:oMathPara>
                </a14:m>
                <a:endParaRPr lang="en-US" sz="2000" dirty="0"/>
              </a:p>
            </p:txBody>
          </p:sp>
        </mc:Choice>
        <mc:Fallback>
          <p:sp>
            <p:nvSpPr>
              <p:cNvPr id="6" name="Rectangle 5">
                <a:extLst>
                  <a:ext uri="{FF2B5EF4-FFF2-40B4-BE49-F238E27FC236}">
                    <a16:creationId xmlns:a16="http://schemas.microsoft.com/office/drawing/2014/main" id="{A53E1764-FE08-41CF-ABEE-9F8B1541FE22}"/>
                  </a:ext>
                </a:extLst>
              </p:cNvPr>
              <p:cNvSpPr>
                <a:spLocks noRot="1" noChangeAspect="1" noMove="1" noResize="1" noEditPoints="1" noAdjustHandles="1" noChangeArrowheads="1" noChangeShapeType="1" noTextEdit="1"/>
              </p:cNvSpPr>
              <p:nvPr/>
            </p:nvSpPr>
            <p:spPr>
              <a:xfrm>
                <a:off x="1946617" y="4471827"/>
                <a:ext cx="4301562" cy="100168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1A49B62-3FEB-4561-BB27-8676E7FE2022}"/>
                  </a:ext>
                </a:extLst>
              </p:cNvPr>
              <p:cNvSpPr/>
              <p:nvPr/>
            </p:nvSpPr>
            <p:spPr>
              <a:xfrm>
                <a:off x="289192" y="5691013"/>
                <a:ext cx="1541961" cy="423770"/>
              </a:xfrm>
              <a:prstGeom prst="rect">
                <a:avLst/>
              </a:prstGeom>
            </p:spPr>
            <p:txBody>
              <a:bodyPr wrap="non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Calculate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𝑣</m:t>
                        </m:r>
                      </m:e>
                      <m:sub>
                        <m:r>
                          <a:rPr lang="en-US" sz="2000" i="1">
                            <a:latin typeface="Cambria Math" panose="02040503050406030204" pitchFamily="18" charset="0"/>
                            <a:ea typeface="Aptos"/>
                            <a:cs typeface="Times New Roman" panose="02020603050405020304" pitchFamily="18" charset="0"/>
                          </a:rPr>
                          <m:t>𝑝</m:t>
                        </m:r>
                      </m:sub>
                    </m:sSub>
                  </m:oMath>
                </a14:m>
                <a:r>
                  <a:rPr lang="en-US" sz="2000" dirty="0">
                    <a:latin typeface="Times New Roman" panose="02020603050405020304" pitchFamily="18" charset="0"/>
                    <a:ea typeface="Aptos"/>
                    <a:cs typeface="Times New Roman" panose="02020603050405020304" pitchFamily="18" charset="0"/>
                  </a:rPr>
                  <a:t>:</a:t>
                </a:r>
              </a:p>
            </p:txBody>
          </p:sp>
        </mc:Choice>
        <mc:Fallback xmlns="">
          <p:sp>
            <p:nvSpPr>
              <p:cNvPr id="7" name="Rectangle 6">
                <a:extLst>
                  <a:ext uri="{FF2B5EF4-FFF2-40B4-BE49-F238E27FC236}">
                    <a16:creationId xmlns:a16="http://schemas.microsoft.com/office/drawing/2014/main" id="{F1A49B62-3FEB-4561-BB27-8676E7FE2022}"/>
                  </a:ext>
                </a:extLst>
              </p:cNvPr>
              <p:cNvSpPr>
                <a:spLocks noRot="1" noChangeAspect="1" noMove="1" noResize="1" noEditPoints="1" noAdjustHandles="1" noChangeArrowheads="1" noChangeShapeType="1" noTextEdit="1"/>
              </p:cNvSpPr>
              <p:nvPr/>
            </p:nvSpPr>
            <p:spPr>
              <a:xfrm>
                <a:off x="289192" y="5691013"/>
                <a:ext cx="1541961" cy="423770"/>
              </a:xfrm>
              <a:prstGeom prst="rect">
                <a:avLst/>
              </a:prstGeom>
              <a:blipFill>
                <a:blip r:embed="rId7"/>
                <a:stretch>
                  <a:fillRect l="-3953" t="-8696" r="-3557" b="-20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8421DD4B-BABE-4F83-9448-6990B0C1EE8F}"/>
                  </a:ext>
                </a:extLst>
              </p:cNvPr>
              <p:cNvSpPr/>
              <p:nvPr/>
            </p:nvSpPr>
            <p:spPr>
              <a:xfrm>
                <a:off x="2161612" y="6038200"/>
                <a:ext cx="4460132" cy="489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𝑝</m:t>
                          </m:r>
                        </m:sub>
                      </m:sSub>
                      <m:r>
                        <a:rPr lang="en-US" sz="2000" b="0" i="0" smtClean="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0">
                              <a:latin typeface="Cambria Math" panose="02040503050406030204" pitchFamily="18" charset="0"/>
                            </a:rPr>
                            <m:t>1.95×</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GB" sz="2000" b="0" i="0" smtClean="0">
                                  <a:latin typeface="Cambria Math" panose="02040503050406030204" pitchFamily="18" charset="0"/>
                                </a:rPr>
                                <m:t>1</m:t>
                              </m:r>
                              <m:r>
                                <a:rPr lang="en-GB" sz="2000" b="0" i="1" smtClean="0">
                                  <a:latin typeface="Cambria Math" panose="02040503050406030204" pitchFamily="18" charset="0"/>
                                </a:rPr>
                                <m:t>2</m:t>
                              </m:r>
                            </m:sup>
                          </m:sSup>
                          <m:r>
                            <a:rPr lang="en-US" sz="2000" i="0">
                              <a:latin typeface="Cambria Math" panose="02040503050406030204" pitchFamily="18" charset="0"/>
                            </a:rPr>
                            <m:t> </m:t>
                          </m:r>
                          <m:r>
                            <m:rPr>
                              <m:nor/>
                            </m:rPr>
                            <a:rPr lang="en-US" sz="2000">
                              <a:latin typeface="Cambria Math" panose="02040503050406030204" pitchFamily="18" charset="0"/>
                            </a:rPr>
                            <m:t>J</m:t>
                          </m:r>
                          <m:r>
                            <m:rPr>
                              <m:nor/>
                            </m:rPr>
                            <a:rPr lang="en-US" sz="2000">
                              <a:latin typeface="Cambria Math" panose="02040503050406030204" pitchFamily="18" charset="0"/>
                            </a:rPr>
                            <m:t>/</m:t>
                          </m:r>
                          <m:r>
                            <m:rPr>
                              <m:nor/>
                            </m:rPr>
                            <a:rPr lang="en-US" sz="2000">
                              <a:latin typeface="Cambria Math" panose="02040503050406030204" pitchFamily="18" charset="0"/>
                            </a:rPr>
                            <m:t>kg</m:t>
                          </m:r>
                        </m:e>
                      </m:rad>
                      <m:r>
                        <a:rPr lang="en-US" sz="2000">
                          <a:latin typeface="Cambria Math" panose="02040503050406030204" pitchFamily="18" charset="0"/>
                        </a:rPr>
                        <m:t>=</m:t>
                      </m:r>
                      <m:r>
                        <a:rPr lang="en-GB" sz="2000" b="0" i="0" smtClean="0">
                          <a:latin typeface="Cambria Math" panose="02040503050406030204" pitchFamily="18" charset="0"/>
                        </a:rPr>
                        <m:t>1.4</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GB" sz="2000" b="0" i="0" smtClean="0">
                              <a:latin typeface="Cambria Math" panose="02040503050406030204" pitchFamily="18" charset="0"/>
                            </a:rPr>
                            <m:t>6</m:t>
                          </m:r>
                        </m:sup>
                      </m:sSup>
                      <m:r>
                        <a:rPr lang="en-US" sz="2000">
                          <a:latin typeface="Cambria Math" panose="02040503050406030204" pitchFamily="18" charset="0"/>
                        </a:rPr>
                        <m:t> </m:t>
                      </m:r>
                      <m:r>
                        <m:rPr>
                          <m:nor/>
                        </m:rPr>
                        <a:rPr lang="en-US" sz="2000">
                          <a:latin typeface="Cambria Math" panose="02040503050406030204" pitchFamily="18" charset="0"/>
                        </a:rPr>
                        <m:t>m</m:t>
                      </m:r>
                      <m:r>
                        <m:rPr>
                          <m:nor/>
                        </m:rPr>
                        <a:rPr lang="en-US" sz="2000">
                          <a:latin typeface="Cambria Math" panose="02040503050406030204" pitchFamily="18" charset="0"/>
                        </a:rPr>
                        <m:t>/</m:t>
                      </m:r>
                      <m:r>
                        <m:rPr>
                          <m:nor/>
                        </m:rPr>
                        <a:rPr lang="en-US" sz="2000">
                          <a:latin typeface="Cambria Math" panose="02040503050406030204" pitchFamily="18" charset="0"/>
                        </a:rPr>
                        <m:t>s</m:t>
                      </m:r>
                    </m:oMath>
                  </m:oMathPara>
                </a14:m>
                <a:endParaRPr lang="en-US" sz="2000" dirty="0"/>
              </a:p>
            </p:txBody>
          </p:sp>
        </mc:Choice>
        <mc:Fallback>
          <p:sp>
            <p:nvSpPr>
              <p:cNvPr id="11" name="Rectangle 10">
                <a:extLst>
                  <a:ext uri="{FF2B5EF4-FFF2-40B4-BE49-F238E27FC236}">
                    <a16:creationId xmlns:a16="http://schemas.microsoft.com/office/drawing/2014/main" id="{8421DD4B-BABE-4F83-9448-6990B0C1EE8F}"/>
                  </a:ext>
                </a:extLst>
              </p:cNvPr>
              <p:cNvSpPr>
                <a:spLocks noRot="1" noChangeAspect="1" noMove="1" noResize="1" noEditPoints="1" noAdjustHandles="1" noChangeArrowheads="1" noChangeShapeType="1" noTextEdit="1"/>
              </p:cNvSpPr>
              <p:nvPr/>
            </p:nvSpPr>
            <p:spPr>
              <a:xfrm>
                <a:off x="2161612" y="6038200"/>
                <a:ext cx="4460132" cy="489621"/>
              </a:xfrm>
              <a:prstGeom prst="rect">
                <a:avLst/>
              </a:prstGeom>
              <a:blipFill>
                <a:blip r:embed="rId8"/>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146297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 grpId="0"/>
      <p:bldP spid="4" grpId="0"/>
      <p:bldP spid="6" grpId="0"/>
      <p:bldP spid="7"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85078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Radius of Curvature of Proton and Electron in a Magnetic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5" name="Rectangle 14">
            <a:extLst>
              <a:ext uri="{FF2B5EF4-FFF2-40B4-BE49-F238E27FC236}">
                <a16:creationId xmlns:a16="http://schemas.microsoft.com/office/drawing/2014/main" id="{9A83E7D5-2155-4CB9-A0D2-71B8B8FF80E7}"/>
              </a:ext>
            </a:extLst>
          </p:cNvPr>
          <p:cNvSpPr/>
          <p:nvPr/>
        </p:nvSpPr>
        <p:spPr>
          <a:xfrm>
            <a:off x="311426" y="1258942"/>
            <a:ext cx="1850186" cy="400110"/>
          </a:xfrm>
          <a:prstGeom prst="rect">
            <a:avLst/>
          </a:prstGeom>
        </p:spPr>
        <p:txBody>
          <a:bodyPr wrap="none">
            <a:spAutoFit/>
          </a:bodyPr>
          <a:lstStyle/>
          <a:p>
            <a:pPr>
              <a:spcBef>
                <a:spcPts val="400"/>
              </a:spcBef>
              <a:spcAft>
                <a:spcPts val="200"/>
              </a:spcAft>
            </a:pPr>
            <a:r>
              <a:rPr lang="en-US" sz="2000" b="1" i="1" dirty="0">
                <a:solidFill>
                  <a:srgbClr val="0F4761"/>
                </a:solidFill>
                <a:latin typeface="Times New Roman" panose="02020603050405020304" pitchFamily="18" charset="0"/>
                <a:ea typeface="DengXian Light" panose="02010600030101010101" pitchFamily="2" charset="-122"/>
                <a:cs typeface="Times New Roman" panose="02020603050405020304" pitchFamily="18" charset="0"/>
              </a:rPr>
              <a:t>For the Proton:</a:t>
            </a:r>
          </a:p>
        </p:txBody>
      </p:sp>
      <p:sp>
        <p:nvSpPr>
          <p:cNvPr id="5" name="Rectangle 4">
            <a:extLst>
              <a:ext uri="{FF2B5EF4-FFF2-40B4-BE49-F238E27FC236}">
                <a16:creationId xmlns:a16="http://schemas.microsoft.com/office/drawing/2014/main" id="{90AFD010-0BCB-46B9-8F23-F88F6D7D4905}"/>
              </a:ext>
            </a:extLst>
          </p:cNvPr>
          <p:cNvSpPr/>
          <p:nvPr/>
        </p:nvSpPr>
        <p:spPr>
          <a:xfrm>
            <a:off x="311426" y="1687204"/>
            <a:ext cx="666964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Now, calculate the radius of curvature for the proton</a:t>
            </a:r>
            <a:r>
              <a:rPr lang="en-US" sz="1200" dirty="0">
                <a:latin typeface="Aptos"/>
                <a:ea typeface="Aptos"/>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A16C1C9A-F8F4-4553-9478-36D7256CD69C}"/>
                  </a:ext>
                </a:extLst>
              </p:cNvPr>
              <p:cNvSpPr/>
              <p:nvPr/>
            </p:nvSpPr>
            <p:spPr>
              <a:xfrm>
                <a:off x="978614" y="2205030"/>
                <a:ext cx="6550665" cy="7907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𝑝</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𝑝</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𝑝</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𝐵</m:t>
                          </m:r>
                        </m:den>
                      </m:f>
                      <m:r>
                        <a:rPr lang="en-US" sz="200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a:latin typeface="Cambria Math" panose="02040503050406030204" pitchFamily="18" charset="0"/>
                                </a:rPr>
                                <m:t>1.67×</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−27</m:t>
                                  </m:r>
                                </m:sup>
                              </m:sSup>
                              <m:r>
                                <a:rPr lang="en-US" sz="2000">
                                  <a:latin typeface="Cambria Math" panose="02040503050406030204" pitchFamily="18" charset="0"/>
                                </a:rPr>
                                <m:t> </m:t>
                              </m:r>
                              <m:r>
                                <m:rPr>
                                  <m:nor/>
                                </m:rPr>
                                <a:rPr lang="en-US" sz="2000" i="1">
                                  <a:latin typeface="Cambria Math" panose="02040503050406030204" pitchFamily="18" charset="0"/>
                                </a:rPr>
                                <m:t>kg</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GB" sz="2000" b="0" i="0" smtClean="0">
                                  <a:latin typeface="Cambria Math" panose="02040503050406030204" pitchFamily="18" charset="0"/>
                                </a:rPr>
                                <m:t>1.4</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GB" sz="2000" b="0" i="0" smtClean="0">
                                      <a:latin typeface="Cambria Math" panose="02040503050406030204" pitchFamily="18" charset="0"/>
                                    </a:rPr>
                                    <m:t>6</m:t>
                                  </m:r>
                                </m:sup>
                              </m:sSup>
                              <m:r>
                                <a:rPr lang="en-US" sz="2000">
                                  <a:latin typeface="Cambria Math" panose="02040503050406030204" pitchFamily="18" charset="0"/>
                                </a:rPr>
                                <m:t> </m:t>
                              </m:r>
                              <m:r>
                                <m:rPr>
                                  <m:nor/>
                                </m:rPr>
                                <a:rPr lang="en-US" sz="2000" i="1">
                                  <a:latin typeface="Cambria Math" panose="02040503050406030204" pitchFamily="18" charset="0"/>
                                </a:rPr>
                                <m:t>m</m:t>
                              </m:r>
                              <m:r>
                                <m:rPr>
                                  <m:nor/>
                                </m:rPr>
                                <a:rPr lang="en-US" sz="2000" i="1">
                                  <a:latin typeface="Cambria Math" panose="02040503050406030204" pitchFamily="18" charset="0"/>
                                </a:rPr>
                                <m:t>/</m:t>
                              </m:r>
                              <m:r>
                                <m:rPr>
                                  <m:nor/>
                                </m:rPr>
                                <a:rPr lang="en-US" sz="2000" i="1">
                                  <a:latin typeface="Cambria Math" panose="02040503050406030204" pitchFamily="18" charset="0"/>
                                </a:rPr>
                                <m:t>s</m:t>
                              </m:r>
                            </m:e>
                          </m:d>
                        </m:num>
                        <m:den>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r>
                            <a:rPr lang="en-US" sz="2000">
                              <a:latin typeface="Cambria Math" panose="02040503050406030204" pitchFamily="18" charset="0"/>
                            </a:rPr>
                            <m:t>×0.500 </m:t>
                          </m:r>
                          <m:r>
                            <m:rPr>
                              <m:nor/>
                            </m:rPr>
                            <a:rPr lang="en-US" sz="2000" i="1">
                              <a:latin typeface="Cambria Math" panose="02040503050406030204" pitchFamily="18" charset="0"/>
                            </a:rPr>
                            <m:t>T</m:t>
                          </m:r>
                        </m:den>
                      </m:f>
                    </m:oMath>
                  </m:oMathPara>
                </a14:m>
                <a:endParaRPr lang="en-US" dirty="0"/>
              </a:p>
            </p:txBody>
          </p:sp>
        </mc:Choice>
        <mc:Fallback>
          <p:sp>
            <p:nvSpPr>
              <p:cNvPr id="9" name="Rectangle 8">
                <a:extLst>
                  <a:ext uri="{FF2B5EF4-FFF2-40B4-BE49-F238E27FC236}">
                    <a16:creationId xmlns:a16="http://schemas.microsoft.com/office/drawing/2014/main" id="{A16C1C9A-F8F4-4553-9478-36D7256CD69C}"/>
                  </a:ext>
                </a:extLst>
              </p:cNvPr>
              <p:cNvSpPr>
                <a:spLocks noRot="1" noChangeAspect="1" noMove="1" noResize="1" noEditPoints="1" noAdjustHandles="1" noChangeArrowheads="1" noChangeShapeType="1" noTextEdit="1"/>
              </p:cNvSpPr>
              <p:nvPr/>
            </p:nvSpPr>
            <p:spPr>
              <a:xfrm>
                <a:off x="978614" y="2205030"/>
                <a:ext cx="6550665" cy="790794"/>
              </a:xfrm>
              <a:prstGeom prst="rect">
                <a:avLst/>
              </a:prstGeom>
              <a:blipFill>
                <a:blip r:embed="rId2"/>
                <a:stretch>
                  <a:fillRect b="-79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3616D126-3EF3-4D03-B9B7-F31CA92572CD}"/>
                  </a:ext>
                </a:extLst>
              </p:cNvPr>
              <p:cNvSpPr/>
              <p:nvPr/>
            </p:nvSpPr>
            <p:spPr>
              <a:xfrm>
                <a:off x="3303202" y="3158685"/>
                <a:ext cx="2254207"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𝑝</m:t>
                          </m:r>
                        </m:sub>
                      </m:sSub>
                      <m:r>
                        <a:rPr lang="en-US" sz="2000" b="0" i="0" smtClean="0">
                          <a:latin typeface="Cambria Math" panose="02040503050406030204" pitchFamily="18" charset="0"/>
                        </a:rPr>
                        <m:t>=</m:t>
                      </m:r>
                      <m:r>
                        <a:rPr lang="en-GB" sz="2000" b="0" i="0" smtClean="0">
                          <a:latin typeface="Cambria Math" panose="02040503050406030204" pitchFamily="18" charset="0"/>
                        </a:rPr>
                        <m:t>2.92</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GB" sz="2000" b="0" i="1" smtClean="0">
                              <a:latin typeface="Cambria Math" panose="02040503050406030204" pitchFamily="18" charset="0"/>
                            </a:rPr>
                            <m:t>2</m:t>
                          </m:r>
                        </m:sup>
                      </m:sSup>
                      <m:r>
                        <a:rPr lang="en-US" sz="2000">
                          <a:latin typeface="Cambria Math" panose="02040503050406030204" pitchFamily="18" charset="0"/>
                        </a:rPr>
                        <m:t> </m:t>
                      </m:r>
                      <m:r>
                        <m:rPr>
                          <m:nor/>
                        </m:rPr>
                        <a:rPr lang="en-US" sz="2000" i="1">
                          <a:latin typeface="Cambria Math" panose="02040503050406030204" pitchFamily="18" charset="0"/>
                        </a:rPr>
                        <m:t>m</m:t>
                      </m:r>
                    </m:oMath>
                  </m:oMathPara>
                </a14:m>
                <a:endParaRPr lang="en-US" sz="2000" dirty="0"/>
              </a:p>
            </p:txBody>
          </p:sp>
        </mc:Choice>
        <mc:Fallback>
          <p:sp>
            <p:nvSpPr>
              <p:cNvPr id="10" name="Rectangle 9">
                <a:extLst>
                  <a:ext uri="{FF2B5EF4-FFF2-40B4-BE49-F238E27FC236}">
                    <a16:creationId xmlns:a16="http://schemas.microsoft.com/office/drawing/2014/main" id="{3616D126-3EF3-4D03-B9B7-F31CA92572CD}"/>
                  </a:ext>
                </a:extLst>
              </p:cNvPr>
              <p:cNvSpPr>
                <a:spLocks noRot="1" noChangeAspect="1" noMove="1" noResize="1" noEditPoints="1" noAdjustHandles="1" noChangeArrowheads="1" noChangeShapeType="1" noTextEdit="1"/>
              </p:cNvSpPr>
              <p:nvPr/>
            </p:nvSpPr>
            <p:spPr>
              <a:xfrm>
                <a:off x="3303202" y="3158685"/>
                <a:ext cx="2254207" cy="429990"/>
              </a:xfrm>
              <a:prstGeom prst="rect">
                <a:avLst/>
              </a:prstGeom>
              <a:blipFill>
                <a:blip r:embed="rId3"/>
                <a:stretch>
                  <a:fillRect b="-1142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A0687C5-EB44-4FE3-B22C-F9A954E26880}"/>
              </a:ext>
            </a:extLst>
          </p:cNvPr>
          <p:cNvSpPr/>
          <p:nvPr/>
        </p:nvSpPr>
        <p:spPr>
          <a:xfrm>
            <a:off x="311426" y="3715383"/>
            <a:ext cx="2034531" cy="400110"/>
          </a:xfrm>
          <a:prstGeom prst="rect">
            <a:avLst/>
          </a:prstGeom>
        </p:spPr>
        <p:txBody>
          <a:bodyPr wrap="none">
            <a:spAutoFit/>
          </a:bodyPr>
          <a:lstStyle/>
          <a:p>
            <a:pPr>
              <a:spcBef>
                <a:spcPts val="400"/>
              </a:spcBef>
              <a:spcAft>
                <a:spcPts val="200"/>
              </a:spcAft>
            </a:pPr>
            <a:r>
              <a:rPr lang="en-US" sz="2000" b="1" i="1" dirty="0">
                <a:solidFill>
                  <a:srgbClr val="0F4761"/>
                </a:solidFill>
                <a:latin typeface="Times New Roman" panose="02020603050405020304" pitchFamily="18" charset="0"/>
                <a:ea typeface="DengXian Light" panose="02010600030101010101" pitchFamily="2" charset="-122"/>
                <a:cs typeface="Times New Roman" panose="02020603050405020304" pitchFamily="18" charset="0"/>
              </a:rPr>
              <a:t>For the Electron: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D875AC7-79F0-466C-AD8A-B1C7DEEEBCBD}"/>
                  </a:ext>
                </a:extLst>
              </p:cNvPr>
              <p:cNvSpPr/>
              <p:nvPr/>
            </p:nvSpPr>
            <p:spPr>
              <a:xfrm>
                <a:off x="311426" y="4208022"/>
                <a:ext cx="6993834" cy="707886"/>
              </a:xfrm>
              <a:prstGeom prst="rect">
                <a:avLst/>
              </a:prstGeom>
            </p:spPr>
            <p:txBody>
              <a:bodyPr wrap="square">
                <a:spAutoFit/>
              </a:bodyPr>
              <a:lstStyle/>
              <a:p>
                <a:pPr algn="just">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The speed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𝑣</m:t>
                        </m:r>
                      </m:e>
                      <m:sub>
                        <m:r>
                          <a:rPr lang="en-US" sz="2000" i="1">
                            <a:latin typeface="Cambria Math" panose="02040503050406030204" pitchFamily="18" charset="0"/>
                            <a:ea typeface="Aptos"/>
                            <a:cs typeface="Times New Roman" panose="02020603050405020304" pitchFamily="18" charset="0"/>
                          </a:rPr>
                          <m:t>𝑒</m:t>
                        </m:r>
                      </m:sub>
                    </m:sSub>
                  </m:oMath>
                </a14:m>
                <a:r>
                  <a:rPr lang="en-US" sz="2000" dirty="0">
                    <a:latin typeface="Times New Roman" panose="02020603050405020304" pitchFamily="18" charset="0"/>
                    <a:ea typeface="Aptos"/>
                    <a:cs typeface="Times New Roman" panose="02020603050405020304" pitchFamily="18" charset="0"/>
                  </a:rPr>
                  <a:t> of the electron is the same as calculated in part (a),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𝑣</m:t>
                        </m:r>
                      </m:e>
                      <m:sub>
                        <m:r>
                          <a:rPr lang="en-US" sz="2000" i="1">
                            <a:latin typeface="Cambria Math" panose="02040503050406030204" pitchFamily="18" charset="0"/>
                            <a:ea typeface="Aptos"/>
                            <a:cs typeface="Times New Roman" panose="02020603050405020304" pitchFamily="18" charset="0"/>
                          </a:rPr>
                          <m:t>𝑒</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6.00</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7</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m/s.</a:t>
                </a:r>
              </a:p>
            </p:txBody>
          </p:sp>
        </mc:Choice>
        <mc:Fallback xmlns="">
          <p:sp>
            <p:nvSpPr>
              <p:cNvPr id="13" name="Rectangle 12">
                <a:extLst>
                  <a:ext uri="{FF2B5EF4-FFF2-40B4-BE49-F238E27FC236}">
                    <a16:creationId xmlns:a16="http://schemas.microsoft.com/office/drawing/2014/main" id="{ED875AC7-79F0-466C-AD8A-B1C7DEEEBCBD}"/>
                  </a:ext>
                </a:extLst>
              </p:cNvPr>
              <p:cNvSpPr>
                <a:spLocks noRot="1" noChangeAspect="1" noMove="1" noResize="1" noEditPoints="1" noAdjustHandles="1" noChangeArrowheads="1" noChangeShapeType="1" noTextEdit="1"/>
              </p:cNvSpPr>
              <p:nvPr/>
            </p:nvSpPr>
            <p:spPr>
              <a:xfrm>
                <a:off x="311426" y="4208022"/>
                <a:ext cx="6993834" cy="707886"/>
              </a:xfrm>
              <a:prstGeom prst="rect">
                <a:avLst/>
              </a:prstGeom>
              <a:blipFill>
                <a:blip r:embed="rId4"/>
                <a:stretch>
                  <a:fillRect l="-872" t="-4310" r="-959" b="-1465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7FC83FA8-28B4-4AF4-BB66-53B3A7EEBDE5}"/>
              </a:ext>
            </a:extLst>
          </p:cNvPr>
          <p:cNvSpPr/>
          <p:nvPr/>
        </p:nvSpPr>
        <p:spPr>
          <a:xfrm>
            <a:off x="403821" y="4984610"/>
            <a:ext cx="5237331" cy="461665"/>
          </a:xfrm>
          <a:prstGeom prst="rect">
            <a:avLst/>
          </a:prstGeom>
        </p:spPr>
        <p:txBody>
          <a:bodyPr wrap="none">
            <a:spAutoFit/>
          </a:bodyPr>
          <a:lstStyle/>
          <a:p>
            <a:pPr lvl="0">
              <a:spcBef>
                <a:spcPts val="900"/>
              </a:spcBef>
              <a:spcAft>
                <a:spcPts val="900"/>
              </a:spcAft>
            </a:pPr>
            <a:r>
              <a:rPr lang="en-US" sz="2000" dirty="0">
                <a:solidFill>
                  <a:prstClr val="black"/>
                </a:solidFill>
                <a:latin typeface="Times New Roman" panose="02020603050405020304" pitchFamily="18" charset="0"/>
                <a:ea typeface="Aptos"/>
                <a:cs typeface="Times New Roman" panose="02020603050405020304" pitchFamily="18" charset="0"/>
              </a:rPr>
              <a:t>Calculate the radius of curvature for the electron</a:t>
            </a:r>
            <a:r>
              <a:rPr lang="en-US" sz="2400" dirty="0">
                <a:solidFill>
                  <a:prstClr val="black"/>
                </a:solidFill>
                <a:latin typeface="Times New Roman" panose="02020603050405020304" pitchFamily="18" charset="0"/>
                <a:ea typeface="Aptos"/>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BAB6CE3-737F-4809-AB07-130D7F0FCEF5}"/>
                  </a:ext>
                </a:extLst>
              </p:cNvPr>
              <p:cNvSpPr/>
              <p:nvPr/>
            </p:nvSpPr>
            <p:spPr>
              <a:xfrm>
                <a:off x="1503759" y="5572317"/>
                <a:ext cx="5914532" cy="7618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𝑒</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𝑒</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𝑒</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r>
                            <a:rPr lang="en-US" sz="2000" i="1">
                              <a:latin typeface="Cambria Math" panose="02040503050406030204" pitchFamily="18" charset="0"/>
                            </a:rPr>
                            <m:t>𝐵</m:t>
                          </m:r>
                        </m:den>
                      </m:f>
                      <m:r>
                        <a:rPr lang="en-US" sz="200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a:latin typeface="Cambria Math" panose="02040503050406030204" pitchFamily="18" charset="0"/>
                                </a:rPr>
                                <m:t>9.11×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−31</m:t>
                                  </m:r>
                                </m:sup>
                              </m:sSup>
                              <m:r>
                                <a:rPr lang="en-US" sz="2000">
                                  <a:latin typeface="Cambria Math" panose="02040503050406030204" pitchFamily="18" charset="0"/>
                                </a:rPr>
                                <m:t> </m:t>
                              </m:r>
                              <m:r>
                                <m:rPr>
                                  <m:nor/>
                                </m:rPr>
                                <a:rPr lang="en-US" sz="2000" i="1">
                                  <a:latin typeface="Cambria Math" panose="02040503050406030204" pitchFamily="18" charset="0"/>
                                </a:rPr>
                                <m:t>kg</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i="0">
                                  <a:latin typeface="Cambria Math" panose="02040503050406030204" pitchFamily="18" charset="0"/>
                                </a:rPr>
                                <m:t>6.00×</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7</m:t>
                                  </m:r>
                                </m:sup>
                              </m:sSup>
                              <m:r>
                                <a:rPr lang="en-US" sz="2000" i="0">
                                  <a:latin typeface="Cambria Math" panose="02040503050406030204" pitchFamily="18" charset="0"/>
                                </a:rPr>
                                <m:t> </m:t>
                              </m:r>
                              <m:r>
                                <m:rPr>
                                  <m:nor/>
                                </m:rPr>
                                <a:rPr lang="en-US" sz="2000">
                                  <a:latin typeface="Cambria Math" panose="02040503050406030204" pitchFamily="18" charset="0"/>
                                </a:rPr>
                                <m:t>m</m:t>
                              </m:r>
                              <m:r>
                                <m:rPr>
                                  <m:nor/>
                                </m:rPr>
                                <a:rPr lang="en-US" sz="2000">
                                  <a:latin typeface="Cambria Math" panose="02040503050406030204" pitchFamily="18" charset="0"/>
                                </a:rPr>
                                <m:t>/</m:t>
                              </m:r>
                              <m:r>
                                <m:rPr>
                                  <m:nor/>
                                </m:rPr>
                                <a:rPr lang="en-US" sz="2000">
                                  <a:latin typeface="Cambria Math" panose="02040503050406030204" pitchFamily="18" charset="0"/>
                                </a:rPr>
                                <m:t>s</m:t>
                              </m:r>
                            </m:e>
                          </m:d>
                        </m:num>
                        <m:den>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r>
                            <a:rPr lang="en-US" sz="2000">
                              <a:latin typeface="Cambria Math" panose="02040503050406030204" pitchFamily="18" charset="0"/>
                            </a:rPr>
                            <m:t>×0.500 </m:t>
                          </m:r>
                          <m:r>
                            <m:rPr>
                              <m:nor/>
                            </m:rPr>
                            <a:rPr lang="en-US" sz="2000" i="1">
                              <a:latin typeface="Cambria Math" panose="02040503050406030204" pitchFamily="18" charset="0"/>
                            </a:rPr>
                            <m:t>T</m:t>
                          </m:r>
                        </m:den>
                      </m:f>
                    </m:oMath>
                  </m:oMathPara>
                </a14:m>
                <a:endParaRPr lang="en-US" dirty="0"/>
              </a:p>
            </p:txBody>
          </p:sp>
        </mc:Choice>
        <mc:Fallback xmlns="">
          <p:sp>
            <p:nvSpPr>
              <p:cNvPr id="18" name="Rectangle 17">
                <a:extLst>
                  <a:ext uri="{FF2B5EF4-FFF2-40B4-BE49-F238E27FC236}">
                    <a16:creationId xmlns:a16="http://schemas.microsoft.com/office/drawing/2014/main" id="{ABAB6CE3-737F-4809-AB07-130D7F0FCEF5}"/>
                  </a:ext>
                </a:extLst>
              </p:cNvPr>
              <p:cNvSpPr>
                <a:spLocks noRot="1" noChangeAspect="1" noMove="1" noResize="1" noEditPoints="1" noAdjustHandles="1" noChangeArrowheads="1" noChangeShapeType="1" noTextEdit="1"/>
              </p:cNvSpPr>
              <p:nvPr/>
            </p:nvSpPr>
            <p:spPr>
              <a:xfrm>
                <a:off x="1503759" y="5572317"/>
                <a:ext cx="5914532" cy="76181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7902362-4102-4AF1-97E8-34441C931F76}"/>
                  </a:ext>
                </a:extLst>
              </p:cNvPr>
              <p:cNvSpPr/>
              <p:nvPr/>
            </p:nvSpPr>
            <p:spPr>
              <a:xfrm>
                <a:off x="3022487" y="6433917"/>
                <a:ext cx="223990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𝑒</m:t>
                          </m:r>
                        </m:sub>
                      </m:sSub>
                      <m:r>
                        <a:rPr lang="en-US" sz="2000" b="0" i="0" smtClean="0">
                          <a:latin typeface="Cambria Math" panose="02040503050406030204" pitchFamily="18" charset="0"/>
                        </a:rPr>
                        <m:t>=</m:t>
                      </m:r>
                      <m:r>
                        <a:rPr lang="en-US" sz="2000">
                          <a:latin typeface="Cambria Math" panose="02040503050406030204" pitchFamily="18" charset="0"/>
                        </a:rPr>
                        <m:t>6.82×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GB" sz="2000" b="0" i="0" smtClean="0">
                              <a:latin typeface="Cambria Math" panose="02040503050406030204" pitchFamily="18" charset="0"/>
                            </a:rPr>
                            <m:t>−4</m:t>
                          </m:r>
                        </m:sup>
                      </m:sSup>
                      <m:r>
                        <a:rPr lang="en-US" sz="2000">
                          <a:latin typeface="Cambria Math" panose="02040503050406030204" pitchFamily="18" charset="0"/>
                        </a:rPr>
                        <m:t> </m:t>
                      </m:r>
                      <m:r>
                        <m:rPr>
                          <m:nor/>
                        </m:rPr>
                        <a:rPr lang="en-US" sz="2000" i="1">
                          <a:latin typeface="Cambria Math" panose="02040503050406030204" pitchFamily="18" charset="0"/>
                        </a:rPr>
                        <m:t>m</m:t>
                      </m:r>
                    </m:oMath>
                  </m:oMathPara>
                </a14:m>
                <a:endParaRPr lang="en-US" sz="2000" dirty="0"/>
              </a:p>
            </p:txBody>
          </p:sp>
        </mc:Choice>
        <mc:Fallback xmlns="">
          <p:sp>
            <p:nvSpPr>
              <p:cNvPr id="19" name="Rectangle 18">
                <a:extLst>
                  <a:ext uri="{FF2B5EF4-FFF2-40B4-BE49-F238E27FC236}">
                    <a16:creationId xmlns:a16="http://schemas.microsoft.com/office/drawing/2014/main" id="{B7902362-4102-4AF1-97E8-34441C931F76}"/>
                  </a:ext>
                </a:extLst>
              </p:cNvPr>
              <p:cNvSpPr>
                <a:spLocks noRot="1" noChangeAspect="1" noMove="1" noResize="1" noEditPoints="1" noAdjustHandles="1" noChangeArrowheads="1" noChangeShapeType="1" noTextEdit="1"/>
              </p:cNvSpPr>
              <p:nvPr/>
            </p:nvSpPr>
            <p:spPr>
              <a:xfrm>
                <a:off x="3022487" y="6433917"/>
                <a:ext cx="2239909" cy="400110"/>
              </a:xfrm>
              <a:prstGeom prst="rect">
                <a:avLst/>
              </a:prstGeom>
              <a:blipFill>
                <a:blip r:embed="rId6"/>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273835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9" grpId="0"/>
      <p:bldP spid="10" grpId="0"/>
      <p:bldP spid="12" grpId="0"/>
      <p:bldP spid="13" grpId="0"/>
      <p:bldP spid="14"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85078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Radius of Curvature of Proton and Electron in a Magnetic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0493E055-A5E4-461B-97DE-C00607AED183}"/>
              </a:ext>
            </a:extLst>
          </p:cNvPr>
          <p:cNvSpPr/>
          <p:nvPr/>
        </p:nvSpPr>
        <p:spPr>
          <a:xfrm>
            <a:off x="318050" y="3146023"/>
            <a:ext cx="8507899" cy="1938992"/>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radius of curvature of the proton is larger than that of the electron. This is because the proton acquires greater momentum (mv) compared to that of an electron when both get accelerated by the same potential. Note that the proton and electron will be rotating in opposite directions as they have opposite charge. </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0F57BA6-575D-494C-9334-69DE8FC7B8AA}"/>
                  </a:ext>
                </a:extLst>
              </p:cNvPr>
              <p:cNvSpPr/>
              <p:nvPr/>
            </p:nvSpPr>
            <p:spPr>
              <a:xfrm>
                <a:off x="318050" y="1534261"/>
                <a:ext cx="8401880" cy="1066959"/>
              </a:xfrm>
              <a:prstGeom prst="rect">
                <a:avLst/>
              </a:prstGeom>
            </p:spPr>
            <p:txBody>
              <a:bodyPr wrap="square">
                <a:spAutoFit/>
              </a:bodyPr>
              <a:lstStyle/>
              <a:p>
                <a:pPr marL="342900" marR="0" lvl="0" indent="-342900" algn="just">
                  <a:spcBef>
                    <a:spcPts val="180"/>
                  </a:spcBef>
                  <a:spcAft>
                    <a:spcPts val="180"/>
                  </a:spcAft>
                  <a:buFont typeface="Wingdings" panose="05000000000000000000" pitchFamily="2" charset="2"/>
                  <a:buChar char="v"/>
                </a:pPr>
                <a:r>
                  <a:rPr lang="en-US" sz="2000" dirty="0">
                    <a:latin typeface="Times New Roman" panose="02020603050405020304" pitchFamily="18" charset="0"/>
                    <a:ea typeface="Aptos"/>
                    <a:cs typeface="Times New Roman" panose="02020603050405020304" pitchFamily="18" charset="0"/>
                  </a:rPr>
                  <a:t>The voltage required is approximately </a:t>
                </a:r>
                <a14:m>
                  <m:oMath xmlns:m="http://schemas.openxmlformats.org/officeDocument/2006/math">
                    <m:r>
                      <a:rPr lang="en-US" sz="2000">
                        <a:latin typeface="Cambria Math" panose="02040503050406030204" pitchFamily="18" charset="0"/>
                      </a:rPr>
                      <m:t>1</m:t>
                    </m:r>
                    <m:r>
                      <a:rPr lang="en-GB" sz="2000">
                        <a:latin typeface="Cambria Math" panose="02040503050406030204" pitchFamily="18" charset="0"/>
                      </a:rPr>
                      <m:t>.</m:t>
                    </m:r>
                    <m:r>
                      <a:rPr lang="en-US" sz="2000">
                        <a:latin typeface="Cambria Math" panose="02040503050406030204" pitchFamily="18" charset="0"/>
                      </a:rPr>
                      <m:t>02</m:t>
                    </m:r>
                    <m:r>
                      <m:rPr>
                        <m:sty m:val="p"/>
                      </m:rPr>
                      <a:rPr lang="en-GB" sz="2000">
                        <a:latin typeface="Cambria Math" panose="02040503050406030204" pitchFamily="18" charset="0"/>
                      </a:rPr>
                      <m:t>x</m:t>
                    </m:r>
                    <m:sSup>
                      <m:sSupPr>
                        <m:ctrlPr>
                          <a:rPr lang="en-GB" sz="2000" i="1">
                            <a:latin typeface="Cambria Math" panose="02040503050406030204" pitchFamily="18" charset="0"/>
                          </a:rPr>
                        </m:ctrlPr>
                      </m:sSupPr>
                      <m:e>
                        <m:r>
                          <a:rPr lang="en-GB" sz="2000" i="1">
                            <a:latin typeface="Cambria Math" panose="02040503050406030204" pitchFamily="18" charset="0"/>
                          </a:rPr>
                          <m:t>10</m:t>
                        </m:r>
                      </m:e>
                      <m:sup>
                        <m:r>
                          <a:rPr lang="en-GB" sz="2000" i="1">
                            <a:latin typeface="Cambria Math" panose="02040503050406030204" pitchFamily="18" charset="0"/>
                          </a:rPr>
                          <m:t>4</m:t>
                        </m:r>
                      </m:sup>
                    </m:sSup>
                  </m:oMath>
                </a14:m>
                <a:r>
                  <a:rPr lang="en-US" sz="2000" dirty="0">
                    <a:latin typeface="Times New Roman" panose="02020603050405020304" pitchFamily="18" charset="0"/>
                    <a:ea typeface="Aptos"/>
                    <a:cs typeface="Times New Roman" panose="02020603050405020304" pitchFamily="18" charset="0"/>
                  </a:rPr>
                  <a:t>V.</a:t>
                </a:r>
              </a:p>
              <a:p>
                <a:pPr marL="342900" indent="-342900" algn="just">
                  <a:spcBef>
                    <a:spcPts val="180"/>
                  </a:spcBef>
                  <a:spcAft>
                    <a:spcPts val="180"/>
                  </a:spcAft>
                  <a:buFont typeface="Wingdings" panose="05000000000000000000" pitchFamily="2" charset="2"/>
                  <a:buChar char="v"/>
                </a:pPr>
                <a:r>
                  <a:rPr lang="en-US" sz="2000" dirty="0">
                    <a:latin typeface="Times New Roman" panose="02020603050405020304" pitchFamily="18" charset="0"/>
                    <a:ea typeface="Aptos"/>
                    <a:cs typeface="Times New Roman" panose="02020603050405020304" pitchFamily="18" charset="0"/>
                  </a:rPr>
                  <a:t>The radius of curvature for the proton is </a:t>
                </a:r>
                <a14:m>
                  <m:oMath xmlns:m="http://schemas.openxmlformats.org/officeDocument/2006/math">
                    <m:r>
                      <a:rPr lang="en-US" sz="2000" i="1">
                        <a:latin typeface="Cambria Math" panose="02040503050406030204" pitchFamily="18" charset="0"/>
                        <a:ea typeface="Aptos"/>
                        <a:cs typeface="Symbol" panose="05050102010706020507" pitchFamily="18" charset="2"/>
                      </a:rPr>
                      <m:t> </m:t>
                    </m:r>
                    <m:r>
                      <a:rPr lang="en-US" sz="2000">
                        <a:latin typeface="Cambria Math" panose="02040503050406030204" pitchFamily="18" charset="0"/>
                      </a:rPr>
                      <m:t>2.9×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GB" sz="2000" b="0" i="1" smtClean="0">
                            <a:latin typeface="Cambria Math" panose="02040503050406030204" pitchFamily="18" charset="0"/>
                          </a:rPr>
                          <m:t>2</m:t>
                        </m:r>
                      </m:sup>
                    </m:sSup>
                    <m:r>
                      <a:rPr lang="en-US" sz="2000">
                        <a:latin typeface="Cambria Math" panose="02040503050406030204" pitchFamily="18" charset="0"/>
                      </a:rPr>
                      <m:t> </m:t>
                    </m:r>
                    <m:r>
                      <m:rPr>
                        <m:nor/>
                      </m:rPr>
                      <a:rPr lang="en-US" sz="2000" i="1">
                        <a:latin typeface="Cambria Math" panose="02040503050406030204" pitchFamily="18" charset="0"/>
                      </a:rPr>
                      <m:t>m</m:t>
                    </m:r>
                  </m:oMath>
                </a14:m>
                <a:r>
                  <a:rPr lang="en-US" sz="2000" dirty="0">
                    <a:latin typeface="Times New Roman" panose="02020603050405020304" pitchFamily="18" charset="0"/>
                    <a:ea typeface="Aptos"/>
                    <a:cs typeface="Times New Roman" panose="02020603050405020304" pitchFamily="18" charset="0"/>
                  </a:rPr>
                  <a:t>, and for the electron, it is </a:t>
                </a:r>
                <a14:m>
                  <m:oMath xmlns:m="http://schemas.openxmlformats.org/officeDocument/2006/math">
                    <m:r>
                      <a:rPr lang="en-US" sz="2000">
                        <a:latin typeface="Cambria Math" panose="02040503050406030204" pitchFamily="18" charset="0"/>
                      </a:rPr>
                      <m:t>6.82×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GB" sz="2000">
                            <a:latin typeface="Cambria Math" panose="02040503050406030204" pitchFamily="18" charset="0"/>
                          </a:rPr>
                          <m:t>−4</m:t>
                        </m:r>
                      </m:sup>
                    </m:sSup>
                    <m:r>
                      <a:rPr lang="en-US" sz="2000">
                        <a:latin typeface="Cambria Math" panose="02040503050406030204" pitchFamily="18" charset="0"/>
                      </a:rPr>
                      <m:t> </m:t>
                    </m:r>
                    <m:r>
                      <m:rPr>
                        <m:nor/>
                      </m:rPr>
                      <a:rPr lang="en-US" sz="2000" i="1">
                        <a:latin typeface="Cambria Math" panose="02040503050406030204" pitchFamily="18" charset="0"/>
                      </a:rPr>
                      <m:t>m</m:t>
                    </m:r>
                  </m:oMath>
                </a14:m>
                <a:r>
                  <a:rPr lang="en-US" sz="2000" dirty="0">
                    <a:latin typeface="Times New Roman" panose="02020603050405020304" pitchFamily="18" charset="0"/>
                    <a:ea typeface="Aptos"/>
                    <a:cs typeface="Times New Roman" panose="02020603050405020304" pitchFamily="18" charset="0"/>
                  </a:rPr>
                  <a:t>. </a:t>
                </a:r>
              </a:p>
            </p:txBody>
          </p:sp>
        </mc:Choice>
        <mc:Fallback>
          <p:sp>
            <p:nvSpPr>
              <p:cNvPr id="4" name="Rectangle 3">
                <a:extLst>
                  <a:ext uri="{FF2B5EF4-FFF2-40B4-BE49-F238E27FC236}">
                    <a16:creationId xmlns:a16="http://schemas.microsoft.com/office/drawing/2014/main" id="{C0F57BA6-575D-494C-9334-69DE8FC7B8AA}"/>
                  </a:ext>
                </a:extLst>
              </p:cNvPr>
              <p:cNvSpPr>
                <a:spLocks noRot="1" noChangeAspect="1" noMove="1" noResize="1" noEditPoints="1" noAdjustHandles="1" noChangeArrowheads="1" noChangeShapeType="1" noTextEdit="1"/>
              </p:cNvSpPr>
              <p:nvPr/>
            </p:nvSpPr>
            <p:spPr>
              <a:xfrm>
                <a:off x="318050" y="1534261"/>
                <a:ext cx="8401880" cy="1066959"/>
              </a:xfrm>
              <a:prstGeom prst="rect">
                <a:avLst/>
              </a:prstGeom>
              <a:blipFill>
                <a:blip r:embed="rId2"/>
                <a:stretch>
                  <a:fillRect l="-452" t="-2353" r="-754" b="-9412"/>
                </a:stretch>
              </a:blipFill>
            </p:spPr>
            <p:txBody>
              <a:bodyPr/>
              <a:lstStyle/>
              <a:p>
                <a:r>
                  <a:rPr lang="en-US">
                    <a:noFill/>
                  </a:rPr>
                  <a:t> </a:t>
                </a:r>
              </a:p>
            </p:txBody>
          </p:sp>
        </mc:Fallback>
      </mc:AlternateContent>
    </p:spTree>
    <p:extLst>
      <p:ext uri="{BB962C8B-B14F-4D97-AF65-F5344CB8AC3E}">
        <p14:creationId xmlns:p14="http://schemas.microsoft.com/office/powerpoint/2010/main" val="234446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40338" y="1058469"/>
                <a:ext cx="8863323" cy="1680268"/>
              </a:xfrm>
              <a:prstGeom prst="rect">
                <a:avLst/>
              </a:prstGeom>
            </p:spPr>
            <p:txBody>
              <a:bodyPr wrap="square">
                <a:spAutoFit/>
              </a:bodyPr>
              <a:lstStyle/>
              <a:p>
                <a:pPr algn="just">
                  <a:lnSpc>
                    <a:spcPct val="107000"/>
                  </a:lnSpc>
                  <a:spcAft>
                    <a:spcPts val="800"/>
                  </a:spcAft>
                </a:pPr>
                <a:r>
                  <a:rPr lang="en-US"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electron moving at </a:t>
                </a:r>
                <a14:m>
                  <m:oMath xmlns:m="http://schemas.openxmlformats.org/officeDocument/2006/math">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4×10</m:t>
                    </m:r>
                    <m:r>
                      <a:rPr lang="en-US" sz="2400" i="1" kern="100" baseline="300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3 </m:t>
                    </m:r>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𝑚</m:t>
                    </m:r>
                    <m:r>
                      <a:rPr lang="en-US" sz="2400" i="1" kern="100"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2400" i="1" kern="100"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m:t>𝑠</m:t>
                    </m:r>
                  </m:oMath>
                </a14:m>
                <a:r>
                  <a:rPr lang="en-US"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 a </a:t>
                </a:r>
                <a14:m>
                  <m:oMath xmlns:m="http://schemas.openxmlformats.org/officeDocument/2006/math">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1.25</m:t>
                    </m:r>
                    <m:r>
                      <a:rPr lang="en-US" sz="2400" b="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𝑇</m:t>
                    </m:r>
                  </m:oMath>
                </a14:m>
                <a:r>
                  <a:rPr lang="en-US"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magnetic field experiences a magnetic force of </a:t>
                </a:r>
                <a14:m>
                  <m:oMath xmlns:m="http://schemas.openxmlformats.org/officeDocument/2006/math">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1.4</m:t>
                    </m:r>
                    <m:r>
                      <a:rPr lang="en-US" sz="2400" i="1" kern="100"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b="0" i="1" kern="100" dirty="0" smtClean="0">
                            <a:solidFill>
                              <a:srgbClr val="000000"/>
                            </a:solidFill>
                            <a:latin typeface="Cambria Math" panose="02040503050406030204" pitchFamily="18" charset="0"/>
                            <a:cs typeface="Times New Roman" panose="02020603050405020304" pitchFamily="18" charset="0"/>
                          </a:rPr>
                        </m:ctrlPr>
                      </m:sSupPr>
                      <m:e>
                        <m:r>
                          <a:rPr lang="en-US" sz="2400" b="0" i="1" kern="100" dirty="0" smtClean="0">
                            <a:solidFill>
                              <a:srgbClr val="000000"/>
                            </a:solidFill>
                            <a:latin typeface="Cambria Math" panose="02040503050406030204" pitchFamily="18" charset="0"/>
                            <a:cs typeface="Times New Roman" panose="02020603050405020304" pitchFamily="18" charset="0"/>
                          </a:rPr>
                          <m:t>10</m:t>
                        </m:r>
                      </m:e>
                      <m:sup>
                        <m:r>
                          <a:rPr lang="en-US" sz="2400" b="0" i="1" kern="100" dirty="0" smtClean="0">
                            <a:solidFill>
                              <a:srgbClr val="000000"/>
                            </a:solidFill>
                            <a:latin typeface="Cambria Math" panose="02040503050406030204" pitchFamily="18" charset="0"/>
                            <a:cs typeface="Times New Roman" panose="02020603050405020304" pitchFamily="18" charset="0"/>
                          </a:rPr>
                          <m:t>−16</m:t>
                        </m:r>
                      </m:sup>
                    </m:sSup>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400" i="1" kern="100" dirty="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𝑁</m:t>
                    </m:r>
                  </m:oMath>
                </a14:m>
                <a:r>
                  <a:rPr lang="en-US"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What angle does the velocity of the electron make with the magnetic field? There are two answers.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40338" y="1058469"/>
                <a:ext cx="8863323" cy="1680268"/>
              </a:xfrm>
              <a:prstGeom prst="rect">
                <a:avLst/>
              </a:prstGeom>
              <a:blipFill>
                <a:blip r:embed="rId2"/>
                <a:stretch>
                  <a:fillRect l="-1146" t="-3008" r="-1146" b="-6015"/>
                </a:stretch>
              </a:blipFill>
            </p:spPr>
            <p:txBody>
              <a:bodyPr/>
              <a:lstStyle/>
              <a:p>
                <a:r>
                  <a:rPr lang="en-US">
                    <a:noFill/>
                  </a:rPr>
                  <a:t> </a:t>
                </a:r>
              </a:p>
            </p:txBody>
          </p:sp>
        </mc:Fallback>
      </mc:AlternateContent>
    </p:spTree>
    <p:extLst>
      <p:ext uri="{BB962C8B-B14F-4D97-AF65-F5344CB8AC3E}">
        <p14:creationId xmlns:p14="http://schemas.microsoft.com/office/powerpoint/2010/main" val="14172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p:sp>
        <p:nvSpPr>
          <p:cNvPr id="4" name="Rectangle 3">
            <a:extLst>
              <a:ext uri="{FF2B5EF4-FFF2-40B4-BE49-F238E27FC236}">
                <a16:creationId xmlns:a16="http://schemas.microsoft.com/office/drawing/2014/main" id="{733D8ACE-412D-4C1E-B6CE-4042A4A012C7}"/>
              </a:ext>
            </a:extLst>
          </p:cNvPr>
          <p:cNvSpPr/>
          <p:nvPr/>
        </p:nvSpPr>
        <p:spPr>
          <a:xfrm>
            <a:off x="231913" y="892722"/>
            <a:ext cx="8660296" cy="1200329"/>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To determine the angle between the velocity of the electron and the magnetic field, we can use the formula for the magnetic force on a charged particle: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172B6F5-2BD7-44B3-AF36-B6E4B8241AE0}"/>
                  </a:ext>
                </a:extLst>
              </p:cNvPr>
              <p:cNvSpPr/>
              <p:nvPr/>
            </p:nvSpPr>
            <p:spPr>
              <a:xfrm>
                <a:off x="3518993" y="2051638"/>
                <a:ext cx="167032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𝑞𝑣𝐵</m:t>
                      </m:r>
                      <m:r>
                        <m:rPr>
                          <m:sty m:val="p"/>
                        </m:rPr>
                        <a:rPr lang="en-US" sz="2000">
                          <a:latin typeface="Cambria Math" panose="02040503050406030204" pitchFamily="18" charset="0"/>
                        </a:rPr>
                        <m:t>sin</m:t>
                      </m:r>
                      <m:r>
                        <a:rPr lang="en-US" sz="2000" i="1">
                          <a:latin typeface="Cambria Math" panose="02040503050406030204" pitchFamily="18" charset="0"/>
                        </a:rPr>
                        <m:t>𝜃</m:t>
                      </m:r>
                    </m:oMath>
                  </m:oMathPara>
                </a14:m>
                <a:endParaRPr lang="en-US" sz="2000" dirty="0"/>
              </a:p>
            </p:txBody>
          </p:sp>
        </mc:Choice>
        <mc:Fallback xmlns="">
          <p:sp>
            <p:nvSpPr>
              <p:cNvPr id="5" name="Rectangle 4">
                <a:extLst>
                  <a:ext uri="{FF2B5EF4-FFF2-40B4-BE49-F238E27FC236}">
                    <a16:creationId xmlns:a16="http://schemas.microsoft.com/office/drawing/2014/main" id="{5172B6F5-2BD7-44B3-AF36-B6E4B8241AE0}"/>
                  </a:ext>
                </a:extLst>
              </p:cNvPr>
              <p:cNvSpPr>
                <a:spLocks noRot="1" noChangeAspect="1" noMove="1" noResize="1" noEditPoints="1" noAdjustHandles="1" noChangeArrowheads="1" noChangeShapeType="1" noTextEdit="1"/>
              </p:cNvSpPr>
              <p:nvPr/>
            </p:nvSpPr>
            <p:spPr>
              <a:xfrm>
                <a:off x="3518993" y="2051638"/>
                <a:ext cx="1670329" cy="400110"/>
              </a:xfrm>
              <a:prstGeom prst="rect">
                <a:avLst/>
              </a:prstGeom>
              <a:blipFill>
                <a:blip r:embed="rId2"/>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BC9F744-6D05-4F00-9B7E-1780C6F2BB25}"/>
                  </a:ext>
                </a:extLst>
              </p:cNvPr>
              <p:cNvSpPr/>
              <p:nvPr/>
            </p:nvSpPr>
            <p:spPr>
              <a:xfrm>
                <a:off x="457200" y="2132910"/>
                <a:ext cx="6765234" cy="2285241"/>
              </a:xfrm>
              <a:prstGeom prst="rect">
                <a:avLst/>
              </a:prstGeom>
            </p:spPr>
            <p:txBody>
              <a:bodyPr wrap="squar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where: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𝐹</m:t>
                    </m:r>
                  </m:oMath>
                </a14:m>
                <a:r>
                  <a:rPr lang="en-US" sz="2000" dirty="0">
                    <a:latin typeface="Times New Roman" panose="02020603050405020304" pitchFamily="18" charset="0"/>
                    <a:ea typeface="Aptos"/>
                    <a:cs typeface="Times New Roman" panose="02020603050405020304" pitchFamily="18" charset="0"/>
                  </a:rPr>
                  <a:t> is the magnetic force,</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𝑞</m:t>
                    </m:r>
                  </m:oMath>
                </a14:m>
                <a:r>
                  <a:rPr lang="en-US" sz="2000" dirty="0">
                    <a:latin typeface="Times New Roman" panose="02020603050405020304" pitchFamily="18" charset="0"/>
                    <a:ea typeface="Aptos"/>
                    <a:cs typeface="Times New Roman" panose="02020603050405020304" pitchFamily="18" charset="0"/>
                  </a:rPr>
                  <a:t> is the charge of the electron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𝑒</m:t>
                        </m:r>
                      </m:sub>
                    </m:sSub>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1.60</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−19</m:t>
                        </m:r>
                      </m:sup>
                    </m:sSup>
                    <m:r>
                      <a:rPr lang="en-US" sz="2000" i="1">
                        <a:latin typeface="Cambria Math" panose="02040503050406030204" pitchFamily="18" charset="0"/>
                        <a:ea typeface="Aptos"/>
                        <a:cs typeface="Symbol" panose="05050102010706020507" pitchFamily="18" charset="2"/>
                      </a:rPr>
                      <m:t> </m:t>
                    </m:r>
                  </m:oMath>
                </a14:m>
                <a:r>
                  <a:rPr lang="en-US" sz="2000" dirty="0">
                    <a:latin typeface="Times New Roman" panose="02020603050405020304" pitchFamily="18" charset="0"/>
                    <a:ea typeface="Aptos"/>
                    <a:cs typeface="Times New Roman" panose="02020603050405020304" pitchFamily="18" charset="0"/>
                  </a:rPr>
                  <a:t>C),</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𝑣</m:t>
                    </m:r>
                  </m:oMath>
                </a14:m>
                <a:r>
                  <a:rPr lang="en-US" sz="2000" dirty="0">
                    <a:latin typeface="Times New Roman" panose="02020603050405020304" pitchFamily="18" charset="0"/>
                    <a:ea typeface="Aptos"/>
                    <a:cs typeface="Times New Roman" panose="02020603050405020304" pitchFamily="18" charset="0"/>
                  </a:rPr>
                  <a:t> is the velocity of the electron,</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𝐵</m:t>
                    </m:r>
                  </m:oMath>
                </a14:m>
                <a:r>
                  <a:rPr lang="en-US" sz="2000" dirty="0">
                    <a:latin typeface="Times New Roman" panose="02020603050405020304" pitchFamily="18" charset="0"/>
                    <a:ea typeface="Aptos"/>
                    <a:cs typeface="Times New Roman" panose="02020603050405020304" pitchFamily="18" charset="0"/>
                  </a:rPr>
                  <a:t> is the magnetic field strength,</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𝜃</m:t>
                    </m:r>
                  </m:oMath>
                </a14:m>
                <a:r>
                  <a:rPr lang="en-US" sz="2000" dirty="0">
                    <a:latin typeface="Times New Roman" panose="02020603050405020304" pitchFamily="18" charset="0"/>
                    <a:ea typeface="Aptos"/>
                    <a:cs typeface="Times New Roman" panose="02020603050405020304" pitchFamily="18" charset="0"/>
                  </a:rPr>
                  <a:t> is the angle between the velocity and the magnetic field.</a:t>
                </a:r>
              </a:p>
            </p:txBody>
          </p:sp>
        </mc:Choice>
        <mc:Fallback xmlns="">
          <p:sp>
            <p:nvSpPr>
              <p:cNvPr id="6" name="Rectangle 5">
                <a:extLst>
                  <a:ext uri="{FF2B5EF4-FFF2-40B4-BE49-F238E27FC236}">
                    <a16:creationId xmlns:a16="http://schemas.microsoft.com/office/drawing/2014/main" id="{9BC9F744-6D05-4F00-9B7E-1780C6F2BB25}"/>
                  </a:ext>
                </a:extLst>
              </p:cNvPr>
              <p:cNvSpPr>
                <a:spLocks noRot="1" noChangeAspect="1" noMove="1" noResize="1" noEditPoints="1" noAdjustHandles="1" noChangeArrowheads="1" noChangeShapeType="1" noTextEdit="1"/>
              </p:cNvSpPr>
              <p:nvPr/>
            </p:nvSpPr>
            <p:spPr>
              <a:xfrm>
                <a:off x="457200" y="2132910"/>
                <a:ext cx="6765234" cy="2285241"/>
              </a:xfrm>
              <a:prstGeom prst="rect">
                <a:avLst/>
              </a:prstGeom>
              <a:blipFill>
                <a:blip r:embed="rId3"/>
                <a:stretch>
                  <a:fillRect l="-991" t="-1600" b="-3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141F263-4B02-418D-9FB0-A2EBF9571BCA}"/>
                  </a:ext>
                </a:extLst>
              </p:cNvPr>
              <p:cNvSpPr/>
              <p:nvPr/>
            </p:nvSpPr>
            <p:spPr>
              <a:xfrm>
                <a:off x="457200" y="4541216"/>
                <a:ext cx="4004109" cy="400110"/>
              </a:xfrm>
              <a:prstGeom prst="rect">
                <a:avLst/>
              </a:prstGeom>
            </p:spPr>
            <p:txBody>
              <a:bodyPr wrap="none">
                <a:spAutoFit/>
              </a:bodyPr>
              <a:lstStyle/>
              <a:p>
                <a:r>
                  <a:rPr lang="en-US" sz="2000" dirty="0">
                    <a:latin typeface="Times New Roman" panose="02020603050405020304" pitchFamily="18" charset="0"/>
                    <a:ea typeface="Aptos"/>
                    <a:cs typeface="Times New Roman" panose="02020603050405020304" pitchFamily="18" charset="0"/>
                  </a:rPr>
                  <a:t>Rearrange the formula to solve for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𝜃</m:t>
                    </m:r>
                  </m:oMath>
                </a14:m>
                <a:r>
                  <a:rPr lang="en-US" sz="2000" dirty="0">
                    <a:latin typeface="Times New Roman" panose="02020603050405020304" pitchFamily="18" charset="0"/>
                    <a:ea typeface="Aptos"/>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1141F263-4B02-418D-9FB0-A2EBF9571BCA}"/>
                  </a:ext>
                </a:extLst>
              </p:cNvPr>
              <p:cNvSpPr>
                <a:spLocks noRot="1" noChangeAspect="1" noMove="1" noResize="1" noEditPoints="1" noAdjustHandles="1" noChangeArrowheads="1" noChangeShapeType="1" noTextEdit="1"/>
              </p:cNvSpPr>
              <p:nvPr/>
            </p:nvSpPr>
            <p:spPr>
              <a:xfrm>
                <a:off x="457200" y="4541216"/>
                <a:ext cx="4004109" cy="400110"/>
              </a:xfrm>
              <a:prstGeom prst="rect">
                <a:avLst/>
              </a:prstGeom>
              <a:blipFill>
                <a:blip r:embed="rId4"/>
                <a:stretch>
                  <a:fillRect l="-1522" t="-9091" r="-60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46602E0-DFFA-4237-AED7-CDA8DF5EA969}"/>
                  </a:ext>
                </a:extLst>
              </p:cNvPr>
              <p:cNvSpPr/>
              <p:nvPr/>
            </p:nvSpPr>
            <p:spPr>
              <a:xfrm>
                <a:off x="4638263" y="4526129"/>
                <a:ext cx="1510093" cy="7203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sin</m:t>
                      </m:r>
                      <m:r>
                        <a:rPr lang="en-US" sz="2000" i="1">
                          <a:latin typeface="Cambria Math" panose="02040503050406030204" pitchFamily="18" charset="0"/>
                        </a:rPr>
                        <m:t>𝜃</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𝐹</m:t>
                          </m:r>
                        </m:num>
                        <m:den>
                          <m:r>
                            <a:rPr lang="en-US" sz="2000" i="1">
                              <a:latin typeface="Cambria Math" panose="02040503050406030204" pitchFamily="18" charset="0"/>
                            </a:rPr>
                            <m:t>𝑞𝑣𝐵</m:t>
                          </m:r>
                        </m:den>
                      </m:f>
                    </m:oMath>
                  </m:oMathPara>
                </a14:m>
                <a:endParaRPr lang="en-US" sz="2000" dirty="0"/>
              </a:p>
            </p:txBody>
          </p:sp>
        </mc:Choice>
        <mc:Fallback xmlns="">
          <p:sp>
            <p:nvSpPr>
              <p:cNvPr id="10" name="Rectangle 9">
                <a:extLst>
                  <a:ext uri="{FF2B5EF4-FFF2-40B4-BE49-F238E27FC236}">
                    <a16:creationId xmlns:a16="http://schemas.microsoft.com/office/drawing/2014/main" id="{A46602E0-DFFA-4237-AED7-CDA8DF5EA969}"/>
                  </a:ext>
                </a:extLst>
              </p:cNvPr>
              <p:cNvSpPr>
                <a:spLocks noRot="1" noChangeAspect="1" noMove="1" noResize="1" noEditPoints="1" noAdjustHandles="1" noChangeArrowheads="1" noChangeShapeType="1" noTextEdit="1"/>
              </p:cNvSpPr>
              <p:nvPr/>
            </p:nvSpPr>
            <p:spPr>
              <a:xfrm>
                <a:off x="4638263" y="4526129"/>
                <a:ext cx="1510093" cy="720390"/>
              </a:xfrm>
              <a:prstGeom prst="rect">
                <a:avLst/>
              </a:prstGeom>
              <a:blipFill>
                <a:blip r:embed="rId5"/>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07AD845-C0BB-4906-8220-83000C951622}"/>
              </a:ext>
            </a:extLst>
          </p:cNvPr>
          <p:cNvSpPr/>
          <p:nvPr/>
        </p:nvSpPr>
        <p:spPr>
          <a:xfrm>
            <a:off x="231913" y="5256933"/>
            <a:ext cx="3135795" cy="400110"/>
          </a:xfrm>
          <a:prstGeom prst="rect">
            <a:avLst/>
          </a:prstGeom>
        </p:spPr>
        <p:txBody>
          <a:bodyPr wrap="none">
            <a:spAutoFit/>
          </a:bodyPr>
          <a:lstStyle/>
          <a:p>
            <a:r>
              <a:rPr lang="en-US" sz="2000" dirty="0">
                <a:latin typeface="Times New Roman" panose="02020603050405020304" pitchFamily="18" charset="0"/>
                <a:ea typeface="Aptos"/>
                <a:cs typeface="Times New Roman" panose="02020603050405020304" pitchFamily="18" charset="0"/>
              </a:rPr>
              <a:t>Substitute the known values: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E3611C9-7182-4077-8CA7-4E88F30095D7}"/>
                  </a:ext>
                </a:extLst>
              </p:cNvPr>
              <p:cNvSpPr/>
              <p:nvPr/>
            </p:nvSpPr>
            <p:spPr>
              <a:xfrm>
                <a:off x="1343853" y="5780108"/>
                <a:ext cx="6456294" cy="761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sin</m:t>
                      </m:r>
                      <m:r>
                        <a:rPr lang="en-US" sz="2000" i="1">
                          <a:latin typeface="Cambria Math" panose="02040503050406030204" pitchFamily="18" charset="0"/>
                        </a:rPr>
                        <m:t>𝜃</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1.40×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−16</m:t>
                              </m:r>
                            </m:sup>
                          </m:sSup>
                          <m:r>
                            <a:rPr lang="en-US" sz="2000">
                              <a:latin typeface="Cambria Math" panose="02040503050406030204" pitchFamily="18" charset="0"/>
                            </a:rPr>
                            <m:t> </m:t>
                          </m:r>
                          <m:r>
                            <m:rPr>
                              <m:nor/>
                            </m:rPr>
                            <a:rPr lang="en-US" sz="2000" i="1">
                              <a:latin typeface="Cambria Math" panose="02040503050406030204" pitchFamily="18" charset="0"/>
                            </a:rPr>
                            <m:t>N</m:t>
                          </m:r>
                        </m:num>
                        <m:den>
                          <m:d>
                            <m:dPr>
                              <m:ctrlPr>
                                <a:rPr lang="en-US" sz="2000" i="1">
                                  <a:latin typeface="Cambria Math" panose="02040503050406030204" pitchFamily="18" charset="0"/>
                                </a:rPr>
                              </m:ctrlPr>
                            </m:dPr>
                            <m:e>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i="0">
                                  <a:latin typeface="Cambria Math" panose="02040503050406030204" pitchFamily="18" charset="0"/>
                                </a:rPr>
                                <m:t>4.00×</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3</m:t>
                                  </m:r>
                                </m:sup>
                              </m:sSup>
                              <m:r>
                                <a:rPr lang="en-US" sz="2000" i="0">
                                  <a:latin typeface="Cambria Math" panose="02040503050406030204" pitchFamily="18" charset="0"/>
                                </a:rPr>
                                <m:t> </m:t>
                              </m:r>
                              <m:r>
                                <m:rPr>
                                  <m:nor/>
                                </m:rPr>
                                <a:rPr lang="en-US" sz="2000">
                                  <a:latin typeface="Cambria Math" panose="02040503050406030204" pitchFamily="18" charset="0"/>
                                </a:rPr>
                                <m:t>m</m:t>
                              </m:r>
                              <m:r>
                                <m:rPr>
                                  <m:nor/>
                                </m:rPr>
                                <a:rPr lang="en-US" sz="2000">
                                  <a:latin typeface="Cambria Math" panose="02040503050406030204" pitchFamily="18" charset="0"/>
                                </a:rPr>
                                <m:t>/</m:t>
                              </m:r>
                              <m:r>
                                <m:rPr>
                                  <m:nor/>
                                </m:rPr>
                                <a:rPr lang="en-US" sz="2000">
                                  <a:latin typeface="Cambria Math" panose="02040503050406030204" pitchFamily="18" charset="0"/>
                                </a:rPr>
                                <m:t>s</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i="0">
                                  <a:latin typeface="Cambria Math" panose="02040503050406030204" pitchFamily="18" charset="0"/>
                                </a:rPr>
                                <m:t>1.25 </m:t>
                              </m:r>
                              <m:r>
                                <m:rPr>
                                  <m:nor/>
                                </m:rPr>
                                <a:rPr lang="en-US" sz="2000">
                                  <a:latin typeface="Cambria Math" panose="02040503050406030204" pitchFamily="18" charset="0"/>
                                </a:rPr>
                                <m:t>T</m:t>
                              </m:r>
                            </m:e>
                          </m:d>
                        </m:den>
                      </m:f>
                    </m:oMath>
                  </m:oMathPara>
                </a14:m>
                <a:endParaRPr lang="en-US" dirty="0"/>
              </a:p>
            </p:txBody>
          </p:sp>
        </mc:Choice>
        <mc:Fallback xmlns="">
          <p:sp>
            <p:nvSpPr>
              <p:cNvPr id="12" name="Rectangle 11">
                <a:extLst>
                  <a:ext uri="{FF2B5EF4-FFF2-40B4-BE49-F238E27FC236}">
                    <a16:creationId xmlns:a16="http://schemas.microsoft.com/office/drawing/2014/main" id="{6E3611C9-7182-4077-8CA7-4E88F30095D7}"/>
                  </a:ext>
                </a:extLst>
              </p:cNvPr>
              <p:cNvSpPr>
                <a:spLocks noRot="1" noChangeAspect="1" noMove="1" noResize="1" noEditPoints="1" noAdjustHandles="1" noChangeArrowheads="1" noChangeShapeType="1" noTextEdit="1"/>
              </p:cNvSpPr>
              <p:nvPr/>
            </p:nvSpPr>
            <p:spPr>
              <a:xfrm>
                <a:off x="1343853" y="5780108"/>
                <a:ext cx="6456294" cy="76174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19BC7BB-7D5F-4F79-BB49-DEA35ACD49B6}"/>
                  </a:ext>
                </a:extLst>
              </p:cNvPr>
              <p:cNvSpPr/>
              <p:nvPr/>
            </p:nvSpPr>
            <p:spPr>
              <a:xfrm>
                <a:off x="1000539" y="971698"/>
                <a:ext cx="6288157" cy="761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sin</m:t>
                      </m:r>
                      <m:r>
                        <a:rPr lang="en-US" sz="2000" i="1">
                          <a:latin typeface="Cambria Math" panose="02040503050406030204" pitchFamily="18" charset="0"/>
                        </a:rPr>
                        <m:t>𝜃</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1.40×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−16</m:t>
                              </m:r>
                            </m:sup>
                          </m:sSup>
                          <m:r>
                            <a:rPr lang="en-US" sz="2000">
                              <a:latin typeface="Cambria Math" panose="02040503050406030204" pitchFamily="18" charset="0"/>
                            </a:rPr>
                            <m:t> </m:t>
                          </m:r>
                          <m:r>
                            <m:rPr>
                              <m:nor/>
                            </m:rPr>
                            <a:rPr lang="en-US" sz="2000" i="1">
                              <a:latin typeface="Cambria Math" panose="02040503050406030204" pitchFamily="18" charset="0"/>
                            </a:rPr>
                            <m:t>N</m:t>
                          </m:r>
                        </m:num>
                        <m:den>
                          <m:d>
                            <m:dPr>
                              <m:ctrlPr>
                                <a:rPr lang="en-US" sz="2000" i="1">
                                  <a:latin typeface="Cambria Math" panose="02040503050406030204" pitchFamily="18" charset="0"/>
                                </a:rPr>
                              </m:ctrlPr>
                            </m:dPr>
                            <m:e>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4.00×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m:t>
                                  </m:r>
                                </m:sup>
                              </m:sSup>
                              <m:r>
                                <a:rPr lang="en-US" sz="2000">
                                  <a:latin typeface="Cambria Math" panose="02040503050406030204" pitchFamily="18" charset="0"/>
                                </a:rPr>
                                <m:t> </m:t>
                              </m:r>
                              <m:r>
                                <m:rPr>
                                  <m:nor/>
                                </m:rPr>
                                <a:rPr lang="en-US" sz="2000" i="1">
                                  <a:latin typeface="Cambria Math" panose="02040503050406030204" pitchFamily="18" charset="0"/>
                                </a:rPr>
                                <m:t>m</m:t>
                              </m:r>
                              <m:r>
                                <m:rPr>
                                  <m:nor/>
                                </m:rPr>
                                <a:rPr lang="en-US" sz="2000" i="1">
                                  <a:latin typeface="Cambria Math" panose="02040503050406030204" pitchFamily="18" charset="0"/>
                                </a:rPr>
                                <m:t>/</m:t>
                              </m:r>
                              <m:r>
                                <m:rPr>
                                  <m:nor/>
                                </m:rPr>
                                <a:rPr lang="en-US" sz="2000" i="1">
                                  <a:latin typeface="Cambria Math" panose="02040503050406030204" pitchFamily="18" charset="0"/>
                                </a:rPr>
                                <m:t>s</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1.25 </m:t>
                              </m:r>
                              <m:r>
                                <m:rPr>
                                  <m:nor/>
                                </m:rPr>
                                <a:rPr lang="en-US" sz="2000" i="1">
                                  <a:latin typeface="Cambria Math" panose="02040503050406030204" pitchFamily="18" charset="0"/>
                                </a:rPr>
                                <m:t>T</m:t>
                              </m:r>
                            </m:e>
                          </m:d>
                        </m:den>
                      </m:f>
                    </m:oMath>
                  </m:oMathPara>
                </a14:m>
                <a:endParaRPr lang="en-US" sz="2000" dirty="0"/>
              </a:p>
            </p:txBody>
          </p:sp>
        </mc:Choice>
        <mc:Fallback xmlns="">
          <p:sp>
            <p:nvSpPr>
              <p:cNvPr id="2" name="Rectangle 1">
                <a:extLst>
                  <a:ext uri="{FF2B5EF4-FFF2-40B4-BE49-F238E27FC236}">
                    <a16:creationId xmlns:a16="http://schemas.microsoft.com/office/drawing/2014/main" id="{619BC7BB-7D5F-4F79-BB49-DEA35ACD49B6}"/>
                  </a:ext>
                </a:extLst>
              </p:cNvPr>
              <p:cNvSpPr>
                <a:spLocks noRot="1" noChangeAspect="1" noMove="1" noResize="1" noEditPoints="1" noAdjustHandles="1" noChangeArrowheads="1" noChangeShapeType="1" noTextEdit="1"/>
              </p:cNvSpPr>
              <p:nvPr/>
            </p:nvSpPr>
            <p:spPr>
              <a:xfrm>
                <a:off x="1000539" y="971698"/>
                <a:ext cx="6288157" cy="7617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ACA4B01-725F-41A1-98FE-44DA9DA26D85}"/>
                  </a:ext>
                </a:extLst>
              </p:cNvPr>
              <p:cNvSpPr/>
              <p:nvPr/>
            </p:nvSpPr>
            <p:spPr>
              <a:xfrm>
                <a:off x="3055470" y="1982669"/>
                <a:ext cx="2703497"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sin</m:t>
                      </m:r>
                      <m:r>
                        <a:rPr lang="en-US" sz="2000" i="1">
                          <a:latin typeface="Cambria Math" panose="02040503050406030204" pitchFamily="18" charset="0"/>
                        </a:rPr>
                        <m:t>𝜃</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1.40×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−16</m:t>
                              </m:r>
                            </m:sup>
                          </m:sSup>
                          <m:r>
                            <a:rPr lang="en-US" sz="2000">
                              <a:latin typeface="Cambria Math" panose="02040503050406030204" pitchFamily="18" charset="0"/>
                            </a:rPr>
                            <m:t> </m:t>
                          </m:r>
                          <m:r>
                            <m:rPr>
                              <m:nor/>
                            </m:rPr>
                            <a:rPr lang="en-US" sz="2000" i="1">
                              <a:latin typeface="Cambria Math" panose="02040503050406030204" pitchFamily="18" charset="0"/>
                            </a:rPr>
                            <m:t>N</m:t>
                          </m:r>
                        </m:num>
                        <m:den>
                          <m:r>
                            <a:rPr lang="en-US" sz="2000">
                              <a:latin typeface="Cambria Math" panose="02040503050406030204" pitchFamily="18" charset="0"/>
                            </a:rPr>
                            <m:t>8.00×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−16</m:t>
                              </m:r>
                            </m:sup>
                          </m:sSup>
                          <m:r>
                            <a:rPr lang="en-US" sz="2000">
                              <a:latin typeface="Cambria Math" panose="02040503050406030204" pitchFamily="18" charset="0"/>
                            </a:rPr>
                            <m:t> </m:t>
                          </m:r>
                          <m:r>
                            <m:rPr>
                              <m:nor/>
                            </m:rPr>
                            <a:rPr lang="en-US" sz="2000" i="1">
                              <a:latin typeface="Cambria Math" panose="02040503050406030204" pitchFamily="18" charset="0"/>
                            </a:rPr>
                            <m:t>N</m:t>
                          </m:r>
                        </m:den>
                      </m:f>
                    </m:oMath>
                  </m:oMathPara>
                </a14:m>
                <a:endParaRPr lang="en-US" sz="2000" dirty="0"/>
              </a:p>
            </p:txBody>
          </p:sp>
        </mc:Choice>
        <mc:Fallback xmlns="">
          <p:sp>
            <p:nvSpPr>
              <p:cNvPr id="7" name="Rectangle 6">
                <a:extLst>
                  <a:ext uri="{FF2B5EF4-FFF2-40B4-BE49-F238E27FC236}">
                    <a16:creationId xmlns:a16="http://schemas.microsoft.com/office/drawing/2014/main" id="{4ACA4B01-725F-41A1-98FE-44DA9DA26D85}"/>
                  </a:ext>
                </a:extLst>
              </p:cNvPr>
              <p:cNvSpPr>
                <a:spLocks noRot="1" noChangeAspect="1" noMove="1" noResize="1" noEditPoints="1" noAdjustHandles="1" noChangeArrowheads="1" noChangeShapeType="1" noTextEdit="1"/>
              </p:cNvSpPr>
              <p:nvPr/>
            </p:nvSpPr>
            <p:spPr>
              <a:xfrm>
                <a:off x="3055470" y="1982669"/>
                <a:ext cx="2703497" cy="7099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16A32A-BD74-405A-B27E-931BAD0F5C3A}"/>
                  </a:ext>
                </a:extLst>
              </p:cNvPr>
              <p:cNvSpPr/>
              <p:nvPr/>
            </p:nvSpPr>
            <p:spPr>
              <a:xfrm>
                <a:off x="3806246" y="3244334"/>
                <a:ext cx="168116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sin</m:t>
                      </m:r>
                      <m:r>
                        <a:rPr lang="en-US" sz="2000" i="1">
                          <a:latin typeface="Cambria Math" panose="02040503050406030204" pitchFamily="18" charset="0"/>
                        </a:rPr>
                        <m:t>𝜃</m:t>
                      </m:r>
                      <m:r>
                        <a:rPr lang="en-US" sz="2000">
                          <a:latin typeface="Cambria Math" panose="02040503050406030204" pitchFamily="18" charset="0"/>
                        </a:rPr>
                        <m:t>=0.175</m:t>
                      </m:r>
                    </m:oMath>
                  </m:oMathPara>
                </a14:m>
                <a:endParaRPr lang="en-US" sz="2000" dirty="0"/>
              </a:p>
            </p:txBody>
          </p:sp>
        </mc:Choice>
        <mc:Fallback xmlns="">
          <p:sp>
            <p:nvSpPr>
              <p:cNvPr id="9" name="Rectangle 8">
                <a:extLst>
                  <a:ext uri="{FF2B5EF4-FFF2-40B4-BE49-F238E27FC236}">
                    <a16:creationId xmlns:a16="http://schemas.microsoft.com/office/drawing/2014/main" id="{7516A32A-BD74-405A-B27E-931BAD0F5C3A}"/>
                  </a:ext>
                </a:extLst>
              </p:cNvPr>
              <p:cNvSpPr>
                <a:spLocks noRot="1" noChangeAspect="1" noMove="1" noResize="1" noEditPoints="1" noAdjustHandles="1" noChangeArrowheads="1" noChangeShapeType="1" noTextEdit="1"/>
              </p:cNvSpPr>
              <p:nvPr/>
            </p:nvSpPr>
            <p:spPr>
              <a:xfrm>
                <a:off x="3806246" y="3244334"/>
                <a:ext cx="1681166"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4D7EFF6-8E19-4C9E-86C7-C1E6C5DBDFF3}"/>
                  </a:ext>
                </a:extLst>
              </p:cNvPr>
              <p:cNvSpPr/>
              <p:nvPr/>
            </p:nvSpPr>
            <p:spPr>
              <a:xfrm>
                <a:off x="3644435" y="3840187"/>
                <a:ext cx="22386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𝜃</m:t>
                      </m:r>
                      <m:r>
                        <a:rPr lang="en-US" sz="2000">
                          <a:latin typeface="Cambria Math" panose="02040503050406030204" pitchFamily="18" charset="0"/>
                        </a:rPr>
                        <m:t>=</m:t>
                      </m:r>
                      <m:r>
                        <m:rPr>
                          <m:sty m:val="p"/>
                        </m:rPr>
                        <a:rPr lang="en-US" sz="2000">
                          <a:latin typeface="Cambria Math" panose="02040503050406030204" pitchFamily="18" charset="0"/>
                        </a:rPr>
                        <m:t>arcsin</m:t>
                      </m:r>
                      <m:d>
                        <m:dPr>
                          <m:ctrlPr>
                            <a:rPr lang="en-US" sz="2000" i="1">
                              <a:latin typeface="Cambria Math" panose="02040503050406030204" pitchFamily="18" charset="0"/>
                            </a:rPr>
                          </m:ctrlPr>
                        </m:dPr>
                        <m:e>
                          <m:r>
                            <a:rPr lang="en-US" sz="2000">
                              <a:latin typeface="Cambria Math" panose="02040503050406030204" pitchFamily="18" charset="0"/>
                            </a:rPr>
                            <m:t>0.175</m:t>
                          </m:r>
                        </m:e>
                      </m:d>
                    </m:oMath>
                  </m:oMathPara>
                </a14:m>
                <a:endParaRPr lang="en-US" sz="2000" dirty="0"/>
              </a:p>
            </p:txBody>
          </p:sp>
        </mc:Choice>
        <mc:Fallback xmlns="">
          <p:sp>
            <p:nvSpPr>
              <p:cNvPr id="13" name="Rectangle 12">
                <a:extLst>
                  <a:ext uri="{FF2B5EF4-FFF2-40B4-BE49-F238E27FC236}">
                    <a16:creationId xmlns:a16="http://schemas.microsoft.com/office/drawing/2014/main" id="{64D7EFF6-8E19-4C9E-86C7-C1E6C5DBDFF3}"/>
                  </a:ext>
                </a:extLst>
              </p:cNvPr>
              <p:cNvSpPr>
                <a:spLocks noRot="1" noChangeAspect="1" noMove="1" noResize="1" noEditPoints="1" noAdjustHandles="1" noChangeArrowheads="1" noChangeShapeType="1" noTextEdit="1"/>
              </p:cNvSpPr>
              <p:nvPr/>
            </p:nvSpPr>
            <p:spPr>
              <a:xfrm>
                <a:off x="3644435" y="3840187"/>
                <a:ext cx="2238690"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B803757-8DB8-48A4-8FDD-F19D7F4B3DCE}"/>
                  </a:ext>
                </a:extLst>
              </p:cNvPr>
              <p:cNvSpPr/>
              <p:nvPr/>
            </p:nvSpPr>
            <p:spPr>
              <a:xfrm>
                <a:off x="3806246" y="4607358"/>
                <a:ext cx="144815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𝜃</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10.08</m:t>
                          </m:r>
                        </m:e>
                        <m:sup>
                          <m:r>
                            <a:rPr lang="en-US" sz="2000">
                              <a:latin typeface="Cambria Math" panose="02040503050406030204" pitchFamily="18" charset="0"/>
                            </a:rPr>
                            <m:t>∘</m:t>
                          </m:r>
                        </m:sup>
                      </m:sSup>
                    </m:oMath>
                  </m:oMathPara>
                </a14:m>
                <a:endParaRPr lang="en-US" sz="2000" dirty="0"/>
              </a:p>
            </p:txBody>
          </p:sp>
        </mc:Choice>
        <mc:Fallback xmlns="">
          <p:sp>
            <p:nvSpPr>
              <p:cNvPr id="14" name="Rectangle 13">
                <a:extLst>
                  <a:ext uri="{FF2B5EF4-FFF2-40B4-BE49-F238E27FC236}">
                    <a16:creationId xmlns:a16="http://schemas.microsoft.com/office/drawing/2014/main" id="{1B803757-8DB8-48A4-8FDD-F19D7F4B3DCE}"/>
                  </a:ext>
                </a:extLst>
              </p:cNvPr>
              <p:cNvSpPr>
                <a:spLocks noRot="1" noChangeAspect="1" noMove="1" noResize="1" noEditPoints="1" noAdjustHandles="1" noChangeArrowheads="1" noChangeShapeType="1" noTextEdit="1"/>
              </p:cNvSpPr>
              <p:nvPr/>
            </p:nvSpPr>
            <p:spPr>
              <a:xfrm>
                <a:off x="3806246" y="4607358"/>
                <a:ext cx="1448153"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FA0185B-38D0-467D-BAC2-75C040561419}"/>
                  </a:ext>
                </a:extLst>
              </p:cNvPr>
              <p:cNvSpPr/>
              <p:nvPr/>
            </p:nvSpPr>
            <p:spPr>
              <a:xfrm>
                <a:off x="457198" y="5370183"/>
                <a:ext cx="5030213" cy="1208023"/>
              </a:xfrm>
              <a:prstGeom prst="rect">
                <a:avLst/>
              </a:prstGeom>
            </p:spPr>
            <p:txBody>
              <a:bodyPr wrap="squar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Since </a:t>
                </a:r>
                <a14:m>
                  <m:oMath xmlns:m="http://schemas.openxmlformats.org/officeDocument/2006/math">
                    <m:r>
                      <m:rPr>
                        <m:sty m:val="p"/>
                      </m:rPr>
                      <a:rPr lang="en-US" sz="2000">
                        <a:latin typeface="Cambria Math" panose="02040503050406030204" pitchFamily="18" charset="0"/>
                        <a:ea typeface="Aptos"/>
                        <a:cs typeface="Times New Roman" panose="02020603050405020304" pitchFamily="18" charset="0"/>
                      </a:rPr>
                      <m:t>sin</m:t>
                    </m:r>
                    <m:r>
                      <a:rPr lang="en-US" sz="2000" i="1">
                        <a:latin typeface="Cambria Math" panose="02040503050406030204" pitchFamily="18" charset="0"/>
                        <a:ea typeface="Aptos"/>
                        <a:cs typeface="Times New Roman" panose="02020603050405020304" pitchFamily="18" charset="0"/>
                      </a:rPr>
                      <m:t>𝜃</m:t>
                    </m:r>
                  </m:oMath>
                </a14:m>
                <a:r>
                  <a:rPr lang="en-US" sz="2000" dirty="0">
                    <a:latin typeface="Times New Roman" panose="02020603050405020304" pitchFamily="18" charset="0"/>
                    <a:ea typeface="Aptos"/>
                    <a:cs typeface="Times New Roman" panose="02020603050405020304" pitchFamily="18" charset="0"/>
                  </a:rPr>
                  <a:t> is positive, the angle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𝜃</m:t>
                    </m:r>
                  </m:oMath>
                </a14:m>
                <a:r>
                  <a:rPr lang="en-US" sz="2000" dirty="0">
                    <a:latin typeface="Times New Roman" panose="02020603050405020304" pitchFamily="18" charset="0"/>
                    <a:ea typeface="Aptos"/>
                    <a:cs typeface="Times New Roman" panose="02020603050405020304" pitchFamily="18" charset="0"/>
                  </a:rPr>
                  <a:t> can be:</a:t>
                </a:r>
              </a:p>
              <a:p>
                <a:pPr marL="342900" marR="0" lvl="0" indent="-342900">
                  <a:spcBef>
                    <a:spcPts val="180"/>
                  </a:spcBef>
                  <a:spcAft>
                    <a:spcPts val="180"/>
                  </a:spcAft>
                  <a:buFont typeface="+mj-lt"/>
                  <a:buAutoNum type="arabicPeriod"/>
                </a:pP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𝜃</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10.08</m:t>
                        </m:r>
                      </m:e>
                      <m:sup>
                        <m:r>
                          <a:rPr lang="en-US" sz="2000">
                            <a:latin typeface="Cambria Math" panose="02040503050406030204" pitchFamily="18" charset="0"/>
                            <a:ea typeface="Aptos"/>
                            <a:cs typeface="Times New Roman" panose="02020603050405020304" pitchFamily="18" charset="0"/>
                          </a:rPr>
                          <m:t>∘</m:t>
                        </m:r>
                      </m:sup>
                    </m:sSup>
                  </m:oMath>
                </a14:m>
                <a:endParaRPr lang="en-US" sz="2000" dirty="0">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mj-lt"/>
                  <a:buAutoNum type="arabicPeriod"/>
                </a:pP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𝜃</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180</m:t>
                        </m:r>
                      </m:e>
                      <m:sup>
                        <m:r>
                          <a:rPr lang="en-US" sz="2000">
                            <a:latin typeface="Cambria Math" panose="02040503050406030204" pitchFamily="18" charset="0"/>
                            <a:ea typeface="Aptos"/>
                            <a:cs typeface="Times New Roman" panose="02020603050405020304" pitchFamily="18" charset="0"/>
                          </a:rPr>
                          <m:t>∘</m:t>
                        </m:r>
                      </m:sup>
                    </m:sSup>
                    <m:r>
                      <a:rPr lang="en-US" sz="2000" i="1">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10.08</m:t>
                        </m:r>
                      </m:e>
                      <m:sup>
                        <m:r>
                          <a:rPr lang="en-US" sz="2000">
                            <a:latin typeface="Cambria Math" panose="02040503050406030204" pitchFamily="18" charset="0"/>
                            <a:ea typeface="Aptos"/>
                            <a:cs typeface="Times New Roman" panose="02020603050405020304" pitchFamily="18" charset="0"/>
                          </a:rPr>
                          <m:t>∘</m:t>
                        </m:r>
                      </m:sup>
                    </m:sSup>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169.92</m:t>
                        </m:r>
                      </m:e>
                      <m:sup>
                        <m:r>
                          <a:rPr lang="en-US" sz="2000">
                            <a:latin typeface="Cambria Math" panose="02040503050406030204" pitchFamily="18" charset="0"/>
                            <a:ea typeface="Aptos"/>
                            <a:cs typeface="Times New Roman" panose="02020603050405020304" pitchFamily="18" charset="0"/>
                          </a:rPr>
                          <m:t>∘</m:t>
                        </m:r>
                      </m:sup>
                    </m:sSup>
                  </m:oMath>
                </a14:m>
                <a:endParaRPr lang="en-US" sz="2000" dirty="0">
                  <a:latin typeface="Times New Roman" panose="02020603050405020304" pitchFamily="18" charset="0"/>
                  <a:ea typeface="Aptos"/>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2FA0185B-38D0-467D-BAC2-75C040561419}"/>
                  </a:ext>
                </a:extLst>
              </p:cNvPr>
              <p:cNvSpPr>
                <a:spLocks noRot="1" noChangeAspect="1" noMove="1" noResize="1" noEditPoints="1" noAdjustHandles="1" noChangeArrowheads="1" noChangeShapeType="1" noTextEdit="1"/>
              </p:cNvSpPr>
              <p:nvPr/>
            </p:nvSpPr>
            <p:spPr>
              <a:xfrm>
                <a:off x="457198" y="5370183"/>
                <a:ext cx="5030213" cy="1208023"/>
              </a:xfrm>
              <a:prstGeom prst="rect">
                <a:avLst/>
              </a:prstGeom>
              <a:blipFill>
                <a:blip r:embed="rId7"/>
                <a:stretch>
                  <a:fillRect l="-1212" t="-3030" b="-7071"/>
                </a:stretch>
              </a:blipFill>
            </p:spPr>
            <p:txBody>
              <a:bodyPr/>
              <a:lstStyle/>
              <a:p>
                <a:r>
                  <a:rPr lang="en-US">
                    <a:noFill/>
                  </a:rPr>
                  <a:t> </a:t>
                </a:r>
              </a:p>
            </p:txBody>
          </p:sp>
        </mc:Fallback>
      </mc:AlternateContent>
    </p:spTree>
    <p:extLst>
      <p:ext uri="{BB962C8B-B14F-4D97-AF65-F5344CB8AC3E}">
        <p14:creationId xmlns:p14="http://schemas.microsoft.com/office/powerpoint/2010/main" val="160878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a:xfrm>
            <a:off x="1428258" y="23973"/>
            <a:ext cx="7639050" cy="698501"/>
          </a:xfrm>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00523" y="817290"/>
                <a:ext cx="8863323" cy="3811300"/>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cs typeface="Times New Roman" panose="02020603050405020304" pitchFamily="18" charset="0"/>
                  </a:rPr>
                  <a:t>Consider a capacitor C being discharged through a resistor R as shown in the figure. The initial potential difference across the capacitor is 3.0 V, the capacitance is 2.70×10</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 and the resistance is 1.80 </a:t>
                </a:r>
                <a14:m>
                  <m:oMath xmlns:m="http://schemas.openxmlformats.org/officeDocument/2006/math">
                    <m:r>
                      <a:rPr lang="en-US" sz="2400" i="1" smtClean="0">
                        <a:latin typeface="Cambria Math" panose="02040503050406030204" pitchFamily="18" charset="0"/>
                        <a:ea typeface="Aptos"/>
                        <a:cs typeface="Symbol" panose="05050102010706020507" pitchFamily="18" charset="2"/>
                      </a:rPr>
                      <m:t>𝛺</m:t>
                    </m:r>
                  </m:oMath>
                </a14:m>
                <a:r>
                  <a:rPr lang="en-US" sz="2400" dirty="0">
                    <a:latin typeface="Times New Roman" panose="02020603050405020304" pitchFamily="18" charset="0"/>
                    <a:cs typeface="Times New Roman" panose="02020603050405020304" pitchFamily="18" charset="0"/>
                  </a:rPr>
                  <a:t>.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How long does it take for the charge on the capacitor to drop to one-fourth of its initial value?</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Compute the initial charge and time constant.</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How long does it take to discharge all but the last quantum of charge (1.60×10</a:t>
                </a:r>
                <a:r>
                  <a:rPr lang="en-US" sz="2400" baseline="30000" dirty="0">
                    <a:solidFill>
                      <a:prstClr val="black"/>
                    </a:solidFill>
                    <a:latin typeface="Times New Roman" panose="02020603050405020304" pitchFamily="18" charset="0"/>
                    <a:cs typeface="Times New Roman" panose="02020603050405020304" pitchFamily="18" charset="0"/>
                  </a:rPr>
                  <a:t>−19 </a:t>
                </a:r>
                <a:r>
                  <a:rPr lang="en-US" sz="2400" dirty="0">
                    <a:solidFill>
                      <a:prstClr val="black"/>
                    </a:solidFill>
                    <a:latin typeface="Times New Roman" panose="02020603050405020304" pitchFamily="18" charset="0"/>
                    <a:cs typeface="Times New Roman" panose="02020603050405020304" pitchFamily="18" charset="0"/>
                  </a:rPr>
                  <a:t>C), if the initial potential difference across another capacitor is 12.0 V, the capacitance is  equal to 3.50×10</a:t>
                </a:r>
                <a:r>
                  <a:rPr lang="en-US" sz="2400" baseline="30000" dirty="0">
                    <a:solidFill>
                      <a:prstClr val="black"/>
                    </a:solidFill>
                    <a:latin typeface="Times New Roman" panose="02020603050405020304" pitchFamily="18" charset="0"/>
                    <a:cs typeface="Times New Roman" panose="02020603050405020304" pitchFamily="18" charset="0"/>
                  </a:rPr>
                  <a:t>−6 </a:t>
                </a:r>
                <a:r>
                  <a:rPr lang="en-US" sz="2400" dirty="0">
                    <a:solidFill>
                      <a:prstClr val="black"/>
                    </a:solidFill>
                    <a:latin typeface="Times New Roman" panose="02020603050405020304" pitchFamily="18" charset="0"/>
                    <a:cs typeface="Times New Roman" panose="02020603050405020304" pitchFamily="18" charset="0"/>
                  </a:rPr>
                  <a:t>F, and the resistance is 2.0 </a:t>
                </a:r>
                <a14:m>
                  <m:oMath xmlns:m="http://schemas.openxmlformats.org/officeDocument/2006/math">
                    <m:r>
                      <a:rPr lang="en-US" sz="2400" i="1" smtClean="0">
                        <a:latin typeface="Cambria Math" panose="02040503050406030204" pitchFamily="18" charset="0"/>
                        <a:ea typeface="Aptos"/>
                        <a:cs typeface="Symbol" panose="05050102010706020507" pitchFamily="18" charset="2"/>
                      </a:rPr>
                      <m:t>𝛺</m:t>
                    </m:r>
                    <m:r>
                      <a:rPr lang="en-US" sz="2400" b="0" i="0" smtClean="0">
                        <a:latin typeface="Cambria Math" panose="02040503050406030204" pitchFamily="18" charset="0"/>
                        <a:ea typeface="Aptos"/>
                        <a:cs typeface="Symbol" panose="05050102010706020507" pitchFamily="18" charset="2"/>
                      </a:rPr>
                      <m:t>?</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00523" y="817290"/>
                <a:ext cx="8863323" cy="3811300"/>
              </a:xfrm>
              <a:prstGeom prst="rect">
                <a:avLst/>
              </a:prstGeom>
              <a:blipFill>
                <a:blip r:embed="rId2"/>
                <a:stretch>
                  <a:fillRect l="-1032" t="-1280" r="-1100" b="-272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559FC8-DF39-438B-9B97-4937DF8503C9}"/>
              </a:ext>
            </a:extLst>
          </p:cNvPr>
          <p:cNvPicPr>
            <a:picLocks noChangeAspect="1"/>
          </p:cNvPicPr>
          <p:nvPr/>
        </p:nvPicPr>
        <p:blipFill>
          <a:blip r:embed="rId3"/>
          <a:stretch>
            <a:fillRect/>
          </a:stretch>
        </p:blipFill>
        <p:spPr>
          <a:xfrm>
            <a:off x="4987855" y="4394714"/>
            <a:ext cx="3381730" cy="2014475"/>
          </a:xfrm>
          <a:prstGeom prst="rect">
            <a:avLst/>
          </a:prstGeom>
        </p:spPr>
      </p:pic>
    </p:spTree>
    <p:extLst>
      <p:ext uri="{BB962C8B-B14F-4D97-AF65-F5344CB8AC3E}">
        <p14:creationId xmlns:p14="http://schemas.microsoft.com/office/powerpoint/2010/main" val="71612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p:sp>
        <p:nvSpPr>
          <p:cNvPr id="14" name="Rectangle 18">
            <a:extLst>
              <a:ext uri="{FF2B5EF4-FFF2-40B4-BE49-F238E27FC236}">
                <a16:creationId xmlns:a16="http://schemas.microsoft.com/office/drawing/2014/main" id="{3AC21374-3CB0-40DA-A7DA-6EF828880CDC}"/>
              </a:ext>
            </a:extLst>
          </p:cNvPr>
          <p:cNvSpPr>
            <a:spLocks noChangeArrowheads="1"/>
          </p:cNvSpPr>
          <p:nvPr/>
        </p:nvSpPr>
        <p:spPr bwMode="auto">
          <a:xfrm>
            <a:off x="-2" y="733549"/>
            <a:ext cx="71054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cs typeface="Times New Roman" panose="02020603050405020304" pitchFamily="18" charset="0"/>
              </a:rPr>
              <a:t>How long does it take for the charge on the capacitor</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BE55B49-71D5-4A1B-A2C3-D0BBF7106D22}"/>
                  </a:ext>
                </a:extLst>
              </p:cNvPr>
              <p:cNvSpPr txBox="1"/>
              <p:nvPr/>
            </p:nvSpPr>
            <p:spPr>
              <a:xfrm>
                <a:off x="523814" y="1333986"/>
                <a:ext cx="1619546" cy="445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𝑄</m:t>
                      </m:r>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𝑡</m:t>
                          </m:r>
                        </m:e>
                      </m:d>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𝑄</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𝑒</m:t>
                          </m:r>
                        </m:e>
                        <m: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𝑡</m:t>
                              </m:r>
                            </m:num>
                            <m:den>
                              <m:r>
                                <a:rPr lang="en-US" sz="2000" i="1" smtClean="0">
                                  <a:solidFill>
                                    <a:prstClr val="black"/>
                                  </a:solidFill>
                                  <a:latin typeface="Cambria Math" panose="02040503050406030204" pitchFamily="18" charset="0"/>
                                </a:rPr>
                                <m:t>𝑅𝐶</m:t>
                              </m:r>
                            </m:den>
                          </m:f>
                        </m:sup>
                      </m:sSup>
                    </m:oMath>
                  </m:oMathPara>
                </a14:m>
                <a:endParaRPr lang="en-US" sz="2000" dirty="0">
                  <a:solidFill>
                    <a:prstClr val="black"/>
                  </a:solidFill>
                  <a:latin typeface="Gill Sans MT" panose="020B0502020104020203"/>
                </a:endParaRPr>
              </a:p>
            </p:txBody>
          </p:sp>
        </mc:Choice>
        <mc:Fallback xmlns="">
          <p:sp>
            <p:nvSpPr>
              <p:cNvPr id="15" name="TextBox 14">
                <a:extLst>
                  <a:ext uri="{FF2B5EF4-FFF2-40B4-BE49-F238E27FC236}">
                    <a16:creationId xmlns:a16="http://schemas.microsoft.com/office/drawing/2014/main" id="{5BE55B49-71D5-4A1B-A2C3-D0BBF7106D22}"/>
                  </a:ext>
                </a:extLst>
              </p:cNvPr>
              <p:cNvSpPr txBox="1">
                <a:spLocks noRot="1" noChangeAspect="1" noMove="1" noResize="1" noEditPoints="1" noAdjustHandles="1" noChangeArrowheads="1" noChangeShapeType="1" noTextEdit="1"/>
              </p:cNvSpPr>
              <p:nvPr/>
            </p:nvSpPr>
            <p:spPr>
              <a:xfrm>
                <a:off x="523814" y="1333986"/>
                <a:ext cx="1619546" cy="44512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D8F9B44-CE8C-44DF-BC28-963DE36C6DAE}"/>
                  </a:ext>
                </a:extLst>
              </p:cNvPr>
              <p:cNvSpPr txBox="1"/>
              <p:nvPr/>
            </p:nvSpPr>
            <p:spPr>
              <a:xfrm>
                <a:off x="2464939" y="1268456"/>
                <a:ext cx="1484830"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4</m:t>
                          </m:r>
                        </m:den>
                      </m:f>
                      <m:r>
                        <a:rPr lang="en-US" sz="2000" i="1" smtClean="0">
                          <a:solidFill>
                            <a:prstClr val="black"/>
                          </a:solidFill>
                          <a:latin typeface="Cambria Math" panose="02040503050406030204" pitchFamily="18" charset="0"/>
                        </a:rPr>
                        <m:t>𝑄</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𝑄</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𝑒</m:t>
                          </m:r>
                        </m:e>
                        <m: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𝑡</m:t>
                              </m:r>
                            </m:num>
                            <m:den>
                              <m:r>
                                <a:rPr lang="en-US" sz="2000" i="1" smtClean="0">
                                  <a:solidFill>
                                    <a:prstClr val="black"/>
                                  </a:solidFill>
                                  <a:latin typeface="Cambria Math" panose="02040503050406030204" pitchFamily="18" charset="0"/>
                                </a:rPr>
                                <m:t>𝑅𝐶</m:t>
                              </m:r>
                            </m:den>
                          </m:f>
                        </m:sup>
                      </m:sSup>
                    </m:oMath>
                  </m:oMathPara>
                </a14:m>
                <a:endParaRPr lang="en-US" sz="2000" dirty="0">
                  <a:solidFill>
                    <a:prstClr val="black"/>
                  </a:solidFill>
                  <a:latin typeface="Gill Sans MT" panose="020B0502020104020203"/>
                </a:endParaRPr>
              </a:p>
            </p:txBody>
          </p:sp>
        </mc:Choice>
        <mc:Fallback xmlns="">
          <p:sp>
            <p:nvSpPr>
              <p:cNvPr id="16" name="TextBox 15">
                <a:extLst>
                  <a:ext uri="{FF2B5EF4-FFF2-40B4-BE49-F238E27FC236}">
                    <a16:creationId xmlns:a16="http://schemas.microsoft.com/office/drawing/2014/main" id="{6D8F9B44-CE8C-44DF-BC28-963DE36C6DAE}"/>
                  </a:ext>
                </a:extLst>
              </p:cNvPr>
              <p:cNvSpPr txBox="1">
                <a:spLocks noRot="1" noChangeAspect="1" noMove="1" noResize="1" noEditPoints="1" noAdjustHandles="1" noChangeArrowheads="1" noChangeShapeType="1" noTextEdit="1"/>
              </p:cNvSpPr>
              <p:nvPr/>
            </p:nvSpPr>
            <p:spPr>
              <a:xfrm>
                <a:off x="2464939" y="1268456"/>
                <a:ext cx="1484830" cy="5761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EAEBB2D-6273-4D7E-85AB-B39FF39AA102}"/>
                  </a:ext>
                </a:extLst>
              </p:cNvPr>
              <p:cNvSpPr txBox="1"/>
              <p:nvPr/>
            </p:nvSpPr>
            <p:spPr>
              <a:xfrm>
                <a:off x="4460029" y="1303273"/>
                <a:ext cx="1080809"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4</m:t>
                          </m:r>
                        </m:den>
                      </m:f>
                      <m:r>
                        <a:rPr lang="en-US" sz="2000" i="1" smtClean="0">
                          <a:solidFill>
                            <a:prstClr val="black"/>
                          </a:solidFill>
                          <a:latin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𝑒</m:t>
                          </m:r>
                        </m:e>
                        <m: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𝑡</m:t>
                              </m:r>
                            </m:num>
                            <m:den>
                              <m:r>
                                <a:rPr lang="en-US" sz="2000" i="1" smtClean="0">
                                  <a:solidFill>
                                    <a:prstClr val="black"/>
                                  </a:solidFill>
                                  <a:latin typeface="Cambria Math" panose="02040503050406030204" pitchFamily="18" charset="0"/>
                                </a:rPr>
                                <m:t>𝑅𝐶</m:t>
                              </m:r>
                            </m:den>
                          </m:f>
                        </m:sup>
                      </m:sSup>
                    </m:oMath>
                  </m:oMathPara>
                </a14:m>
                <a:endParaRPr lang="en-US" sz="2000" dirty="0">
                  <a:solidFill>
                    <a:prstClr val="black"/>
                  </a:solidFill>
                  <a:latin typeface="Gill Sans MT" panose="020B0502020104020203"/>
                </a:endParaRPr>
              </a:p>
            </p:txBody>
          </p:sp>
        </mc:Choice>
        <mc:Fallback xmlns="">
          <p:sp>
            <p:nvSpPr>
              <p:cNvPr id="17" name="TextBox 16">
                <a:extLst>
                  <a:ext uri="{FF2B5EF4-FFF2-40B4-BE49-F238E27FC236}">
                    <a16:creationId xmlns:a16="http://schemas.microsoft.com/office/drawing/2014/main" id="{4EAEBB2D-6273-4D7E-85AB-B39FF39AA102}"/>
                  </a:ext>
                </a:extLst>
              </p:cNvPr>
              <p:cNvSpPr txBox="1">
                <a:spLocks noRot="1" noChangeAspect="1" noMove="1" noResize="1" noEditPoints="1" noAdjustHandles="1" noChangeArrowheads="1" noChangeShapeType="1" noTextEdit="1"/>
              </p:cNvSpPr>
              <p:nvPr/>
            </p:nvSpPr>
            <p:spPr>
              <a:xfrm>
                <a:off x="4460029" y="1303273"/>
                <a:ext cx="1080809" cy="5761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E83F219-945B-4950-B90A-2F47E52FCA05}"/>
                  </a:ext>
                </a:extLst>
              </p:cNvPr>
              <p:cNvSpPr txBox="1"/>
              <p:nvPr/>
            </p:nvSpPr>
            <p:spPr>
              <a:xfrm>
                <a:off x="406390" y="2067529"/>
                <a:ext cx="2058549"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𝑡</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𝑅𝐶𝑙𝑛</m:t>
                      </m:r>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4</m:t>
                              </m:r>
                            </m:den>
                          </m:f>
                        </m:e>
                      </m:d>
                    </m:oMath>
                  </m:oMathPara>
                </a14:m>
                <a:endParaRPr lang="en-US" sz="2000" dirty="0">
                  <a:solidFill>
                    <a:prstClr val="black"/>
                  </a:solidFill>
                  <a:latin typeface="Gill Sans MT" panose="020B0502020104020203"/>
                </a:endParaRPr>
              </a:p>
            </p:txBody>
          </p:sp>
        </mc:Choice>
        <mc:Fallback xmlns="">
          <p:sp>
            <p:nvSpPr>
              <p:cNvPr id="24" name="TextBox 23">
                <a:extLst>
                  <a:ext uri="{FF2B5EF4-FFF2-40B4-BE49-F238E27FC236}">
                    <a16:creationId xmlns:a16="http://schemas.microsoft.com/office/drawing/2014/main" id="{5E83F219-945B-4950-B90A-2F47E52FCA05}"/>
                  </a:ext>
                </a:extLst>
              </p:cNvPr>
              <p:cNvSpPr txBox="1">
                <a:spLocks noRot="1" noChangeAspect="1" noMove="1" noResize="1" noEditPoints="1" noAdjustHandles="1" noChangeArrowheads="1" noChangeShapeType="1" noTextEdit="1"/>
              </p:cNvSpPr>
              <p:nvPr/>
            </p:nvSpPr>
            <p:spPr>
              <a:xfrm>
                <a:off x="406390" y="2067529"/>
                <a:ext cx="2058549" cy="6915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F674814-7F90-412A-AD53-3D2E7F07CCEC}"/>
                  </a:ext>
                </a:extLst>
              </p:cNvPr>
              <p:cNvSpPr txBox="1"/>
              <p:nvPr/>
            </p:nvSpPr>
            <p:spPr>
              <a:xfrm>
                <a:off x="2472132" y="1987515"/>
                <a:ext cx="3975794"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𝑡</m:t>
                      </m:r>
                      <m:r>
                        <a:rPr lang="en-US" sz="2000" i="1"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1.80</m:t>
                          </m:r>
                          <m:r>
                            <m:rPr>
                              <m:sty m:val="p"/>
                            </m:rPr>
                            <a:rPr lang="el-GR" sz="2000" i="1" smtClean="0">
                              <a:solidFill>
                                <a:prstClr val="black"/>
                              </a:solidFill>
                              <a:latin typeface="Cambria Math" panose="02040503050406030204" pitchFamily="18" charset="0"/>
                              <a:ea typeface="Cambria Math" panose="02040503050406030204" pitchFamily="18" charset="0"/>
                            </a:rPr>
                            <m:t>Ω</m:t>
                          </m:r>
                        </m:e>
                      </m:d>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2.70</m:t>
                          </m:r>
                          <m:r>
                            <a:rPr lang="en-US" sz="2000" i="1" smtClean="0">
                              <a:solidFill>
                                <a:prstClr val="black"/>
                              </a:solidFill>
                              <a:latin typeface="Cambria Math" panose="02040503050406030204" pitchFamily="18" charset="0"/>
                              <a:ea typeface="Cambria Math" panose="02040503050406030204" pitchFamily="18" charset="0"/>
                            </a:rPr>
                            <m:t>×</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10</m:t>
                              </m:r>
                            </m:e>
                            <m:sup>
                              <m:r>
                                <a:rPr lang="en-US" sz="2000" i="1" smtClean="0">
                                  <a:solidFill>
                                    <a:prstClr val="black"/>
                                  </a:solidFill>
                                  <a:latin typeface="Cambria Math" panose="02040503050406030204" pitchFamily="18" charset="0"/>
                                  <a:ea typeface="Cambria Math" panose="02040503050406030204" pitchFamily="18" charset="0"/>
                                </a:rPr>
                                <m:t>−6</m:t>
                              </m:r>
                            </m:sup>
                          </m:sSup>
                        </m:e>
                      </m:d>
                      <m:r>
                        <a:rPr lang="en-US" sz="2000" i="1" smtClean="0">
                          <a:solidFill>
                            <a:prstClr val="black"/>
                          </a:solidFill>
                          <a:latin typeface="Cambria Math" panose="02040503050406030204" pitchFamily="18" charset="0"/>
                        </a:rPr>
                        <m:t>𝑙𝑛</m:t>
                      </m:r>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4</m:t>
                              </m:r>
                            </m:den>
                          </m:f>
                        </m:e>
                      </m:d>
                    </m:oMath>
                  </m:oMathPara>
                </a14:m>
                <a:endParaRPr lang="en-US" sz="2000" dirty="0">
                  <a:solidFill>
                    <a:prstClr val="black"/>
                  </a:solidFill>
                  <a:latin typeface="Gill Sans MT" panose="020B0502020104020203"/>
                </a:endParaRPr>
              </a:p>
            </p:txBody>
          </p:sp>
        </mc:Choice>
        <mc:Fallback xmlns="">
          <p:sp>
            <p:nvSpPr>
              <p:cNvPr id="25" name="TextBox 24">
                <a:extLst>
                  <a:ext uri="{FF2B5EF4-FFF2-40B4-BE49-F238E27FC236}">
                    <a16:creationId xmlns:a16="http://schemas.microsoft.com/office/drawing/2014/main" id="{2F674814-7F90-412A-AD53-3D2E7F07CCEC}"/>
                  </a:ext>
                </a:extLst>
              </p:cNvPr>
              <p:cNvSpPr txBox="1">
                <a:spLocks noRot="1" noChangeAspect="1" noMove="1" noResize="1" noEditPoints="1" noAdjustHandles="1" noChangeArrowheads="1" noChangeShapeType="1" noTextEdit="1"/>
              </p:cNvSpPr>
              <p:nvPr/>
            </p:nvSpPr>
            <p:spPr>
              <a:xfrm>
                <a:off x="2472132" y="1987515"/>
                <a:ext cx="3975794" cy="6915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F5262A1C-4A60-452E-B5D9-7B8F7454BC40}"/>
                  </a:ext>
                </a:extLst>
              </p:cNvPr>
              <p:cNvSpPr/>
              <p:nvPr/>
            </p:nvSpPr>
            <p:spPr>
              <a:xfrm>
                <a:off x="6541431" y="2133228"/>
                <a:ext cx="2196179" cy="400110"/>
              </a:xfrm>
              <a:prstGeom prst="rect">
                <a:avLst/>
              </a:prstGeom>
            </p:spPr>
            <p:txBody>
              <a:bodyPr wrap="none">
                <a:spAutoFit/>
              </a:bodyPr>
              <a:lstStyle/>
              <a:p>
                <a14:m>
                  <m:oMath xmlns:m="http://schemas.openxmlformats.org/officeDocument/2006/math">
                    <m:r>
                      <a:rPr lang="en-US" sz="2000" b="0" i="1" smtClean="0">
                        <a:solidFill>
                          <a:prstClr val="black"/>
                        </a:solidFill>
                        <a:latin typeface="Cambria Math" panose="02040503050406030204" pitchFamily="18" charset="0"/>
                      </a:rPr>
                      <m:t>𝑡</m:t>
                    </m:r>
                    <m:r>
                      <a:rPr lang="en-US" sz="2000" i="1" smtClean="0">
                        <a:solidFill>
                          <a:prstClr val="black"/>
                        </a:solidFill>
                        <a:latin typeface="Cambria Math" panose="02040503050406030204" pitchFamily="18" charset="0"/>
                      </a:rPr>
                      <m:t>=6.74×</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𝑠</m:t>
                    </m:r>
                  </m:oMath>
                </a14:m>
                <a:r>
                  <a:rPr lang="en-US" sz="2000" dirty="0">
                    <a:solidFill>
                      <a:prstClr val="black"/>
                    </a:solidFill>
                    <a:latin typeface="Gill Sans MT" panose="020B0502020104020203"/>
                  </a:rPr>
                  <a:t> </a:t>
                </a:r>
              </a:p>
            </p:txBody>
          </p:sp>
        </mc:Choice>
        <mc:Fallback xmlns="">
          <p:sp>
            <p:nvSpPr>
              <p:cNvPr id="26" name="Rectangle 25">
                <a:extLst>
                  <a:ext uri="{FF2B5EF4-FFF2-40B4-BE49-F238E27FC236}">
                    <a16:creationId xmlns:a16="http://schemas.microsoft.com/office/drawing/2014/main" id="{F5262A1C-4A60-452E-B5D9-7B8F7454BC40}"/>
                  </a:ext>
                </a:extLst>
              </p:cNvPr>
              <p:cNvSpPr>
                <a:spLocks noRot="1" noChangeAspect="1" noMove="1" noResize="1" noEditPoints="1" noAdjustHandles="1" noChangeArrowheads="1" noChangeShapeType="1" noTextEdit="1"/>
              </p:cNvSpPr>
              <p:nvPr/>
            </p:nvSpPr>
            <p:spPr>
              <a:xfrm>
                <a:off x="6541431" y="2133228"/>
                <a:ext cx="2196179" cy="400110"/>
              </a:xfrm>
              <a:prstGeom prst="rect">
                <a:avLst/>
              </a:prstGeom>
              <a:blipFill>
                <a:blip r:embed="rId7"/>
                <a:stretch>
                  <a:fillRect/>
                </a:stretch>
              </a:blipFill>
            </p:spPr>
            <p:txBody>
              <a:bodyPr/>
              <a:lstStyle/>
              <a:p>
                <a:r>
                  <a:rPr lang="en-US">
                    <a:noFill/>
                  </a:rPr>
                  <a:t> </a:t>
                </a:r>
              </a:p>
            </p:txBody>
          </p:sp>
        </mc:Fallback>
      </mc:AlternateContent>
      <p:sp>
        <p:nvSpPr>
          <p:cNvPr id="27" name="Rectangle 18">
            <a:extLst>
              <a:ext uri="{FF2B5EF4-FFF2-40B4-BE49-F238E27FC236}">
                <a16:creationId xmlns:a16="http://schemas.microsoft.com/office/drawing/2014/main" id="{6D1ADE9F-18F0-4C7B-BA17-F2B61C571579}"/>
              </a:ext>
            </a:extLst>
          </p:cNvPr>
          <p:cNvSpPr>
            <a:spLocks noChangeArrowheads="1"/>
          </p:cNvSpPr>
          <p:nvPr/>
        </p:nvSpPr>
        <p:spPr bwMode="auto">
          <a:xfrm>
            <a:off x="-3" y="3918306"/>
            <a:ext cx="71054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solidFill>
                  <a:prstClr val="black"/>
                </a:solidFill>
                <a:cs typeface="Times New Roman" panose="02020603050405020304" pitchFamily="18" charset="0"/>
              </a:rPr>
              <a:t>Compute the initial charge and time constant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6C9A51A-B2D1-42A7-8D59-548715088F39}"/>
                  </a:ext>
                </a:extLst>
              </p:cNvPr>
              <p:cNvSpPr txBox="1"/>
              <p:nvPr/>
            </p:nvSpPr>
            <p:spPr>
              <a:xfrm>
                <a:off x="454265" y="4520491"/>
                <a:ext cx="2240293"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num>
                        <m:den>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𝑉</m:t>
                          </m:r>
                        </m:den>
                      </m:f>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𝑄</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𝐶</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𝑉</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B6C9A51A-B2D1-42A7-8D59-548715088F39}"/>
                  </a:ext>
                </a:extLst>
              </p:cNvPr>
              <p:cNvSpPr txBox="1">
                <a:spLocks noRot="1" noChangeAspect="1" noMove="1" noResize="1" noEditPoints="1" noAdjustHandles="1" noChangeArrowheads="1" noChangeShapeType="1" noTextEdit="1"/>
              </p:cNvSpPr>
              <p:nvPr/>
            </p:nvSpPr>
            <p:spPr>
              <a:xfrm>
                <a:off x="454265" y="4520491"/>
                <a:ext cx="2240293" cy="57817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F424FADC-40C9-4D0D-A0DB-F191F73E336B}"/>
                  </a:ext>
                </a:extLst>
              </p:cNvPr>
              <p:cNvSpPr/>
              <p:nvPr/>
            </p:nvSpPr>
            <p:spPr>
              <a:xfrm>
                <a:off x="2983681" y="4609522"/>
                <a:ext cx="30993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𝑄</m:t>
                      </m:r>
                      <m:r>
                        <a:rPr lang="en-US" sz="2000" i="1" smtClean="0">
                          <a:solidFill>
                            <a:prstClr val="black"/>
                          </a:solidFill>
                          <a:latin typeface="Cambria Math" panose="02040503050406030204" pitchFamily="18" charset="0"/>
                        </a:rPr>
                        <m:t>=</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2.70</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𝐹</m:t>
                          </m:r>
                        </m:e>
                      </m:d>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3 </m:t>
                          </m:r>
                          <m:r>
                            <a:rPr lang="en-US" sz="2000" i="1" smtClean="0">
                              <a:solidFill>
                                <a:prstClr val="black"/>
                              </a:solidFill>
                              <a:latin typeface="Cambria Math" panose="02040503050406030204" pitchFamily="18" charset="0"/>
                              <a:ea typeface="Cambria Math" panose="02040503050406030204" pitchFamily="18" charset="0"/>
                            </a:rPr>
                            <m:t>𝑉</m:t>
                          </m:r>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9" name="Rectangle 28">
                <a:extLst>
                  <a:ext uri="{FF2B5EF4-FFF2-40B4-BE49-F238E27FC236}">
                    <a16:creationId xmlns:a16="http://schemas.microsoft.com/office/drawing/2014/main" id="{F424FADC-40C9-4D0D-A0DB-F191F73E336B}"/>
                  </a:ext>
                </a:extLst>
              </p:cNvPr>
              <p:cNvSpPr>
                <a:spLocks noRot="1" noChangeAspect="1" noMove="1" noResize="1" noEditPoints="1" noAdjustHandles="1" noChangeArrowheads="1" noChangeShapeType="1" noTextEdit="1"/>
              </p:cNvSpPr>
              <p:nvPr/>
            </p:nvSpPr>
            <p:spPr>
              <a:xfrm>
                <a:off x="2983681" y="4609522"/>
                <a:ext cx="3099310" cy="400110"/>
              </a:xfrm>
              <a:prstGeom prst="rect">
                <a:avLst/>
              </a:prstGeom>
              <a:blipFill>
                <a:blip r:embed="rId9"/>
                <a:stretch>
                  <a:fillRect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D938EB3E-2AB3-4077-A81D-274BBECEE3A4}"/>
                  </a:ext>
                </a:extLst>
              </p:cNvPr>
              <p:cNvSpPr/>
              <p:nvPr/>
            </p:nvSpPr>
            <p:spPr>
              <a:xfrm>
                <a:off x="590251" y="5491761"/>
                <a:ext cx="10332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𝜏</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𝑅𝐶</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0" name="Rectangle 29">
                <a:extLst>
                  <a:ext uri="{FF2B5EF4-FFF2-40B4-BE49-F238E27FC236}">
                    <a16:creationId xmlns:a16="http://schemas.microsoft.com/office/drawing/2014/main" id="{D938EB3E-2AB3-4077-A81D-274BBECEE3A4}"/>
                  </a:ext>
                </a:extLst>
              </p:cNvPr>
              <p:cNvSpPr>
                <a:spLocks noRot="1" noChangeAspect="1" noMove="1" noResize="1" noEditPoints="1" noAdjustHandles="1" noChangeArrowheads="1" noChangeShapeType="1" noTextEdit="1"/>
              </p:cNvSpPr>
              <p:nvPr/>
            </p:nvSpPr>
            <p:spPr>
              <a:xfrm>
                <a:off x="590251" y="5491761"/>
                <a:ext cx="1033232"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605F271-E08A-4643-BEE5-5F7DF5F6E08F}"/>
                  </a:ext>
                </a:extLst>
              </p:cNvPr>
              <p:cNvSpPr/>
              <p:nvPr/>
            </p:nvSpPr>
            <p:spPr>
              <a:xfrm>
                <a:off x="5916697" y="5396052"/>
                <a:ext cx="2197909" cy="400110"/>
              </a:xfrm>
              <a:prstGeom prst="rect">
                <a:avLst/>
              </a:prstGeom>
            </p:spPr>
            <p:txBody>
              <a:bodyPr wrap="none">
                <a:spAutoFit/>
              </a:bodyPr>
              <a:lstStyle/>
              <a:p>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𝜏</m:t>
                    </m:r>
                    <m:r>
                      <a:rPr lang="en-US" sz="2000" i="1" smtClean="0">
                        <a:solidFill>
                          <a:prstClr val="black"/>
                        </a:solidFill>
                        <a:latin typeface="Cambria Math" panose="02040503050406030204" pitchFamily="18" charset="0"/>
                        <a:ea typeface="Cambria Math" panose="020405030504060302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a:solidFill>
                          <a:prstClr val="black"/>
                        </a:solidFill>
                        <a:latin typeface="Cambria Math" panose="02040503050406030204" pitchFamily="18" charset="0"/>
                      </a:rPr>
                      <m:t>4</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86</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𝑠</m:t>
                    </m:r>
                  </m:oMath>
                </a14:m>
                <a:r>
                  <a:rPr lang="en-US" sz="20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31" name="Rectangle 30">
                <a:extLst>
                  <a:ext uri="{FF2B5EF4-FFF2-40B4-BE49-F238E27FC236}">
                    <a16:creationId xmlns:a16="http://schemas.microsoft.com/office/drawing/2014/main" id="{6605F271-E08A-4643-BEE5-5F7DF5F6E08F}"/>
                  </a:ext>
                </a:extLst>
              </p:cNvPr>
              <p:cNvSpPr>
                <a:spLocks noRot="1" noChangeAspect="1" noMove="1" noResize="1" noEditPoints="1" noAdjustHandles="1" noChangeArrowheads="1" noChangeShapeType="1" noTextEdit="1"/>
              </p:cNvSpPr>
              <p:nvPr/>
            </p:nvSpPr>
            <p:spPr>
              <a:xfrm>
                <a:off x="5916697" y="5396052"/>
                <a:ext cx="2197909"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9BF377F-993B-4094-9B30-992EAD274F1F}"/>
                  </a:ext>
                </a:extLst>
              </p:cNvPr>
              <p:cNvSpPr/>
              <p:nvPr/>
            </p:nvSpPr>
            <p:spPr>
              <a:xfrm>
                <a:off x="6464531" y="4560063"/>
                <a:ext cx="22467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ea typeface="Cambria Math" panose="02040503050406030204" pitchFamily="18" charset="0"/>
                        </a:rPr>
                        <m:t>𝑄</m:t>
                      </m:r>
                      <m:r>
                        <a:rPr lang="en-US" sz="2000" i="1" smtClean="0">
                          <a:solidFill>
                            <a:prstClr val="black"/>
                          </a:solidFill>
                          <a:latin typeface="Cambria Math" panose="02040503050406030204" pitchFamily="18" charset="0"/>
                          <a:ea typeface="Cambria Math" panose="02040503050406030204" pitchFamily="18" charset="0"/>
                        </a:rPr>
                        <m:t>=8</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1</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r>
                        <a:rPr lang="en-US" sz="2000" i="1" smtClean="0">
                          <a:solidFill>
                            <a:prstClr val="black"/>
                          </a:solidFill>
                          <a:latin typeface="Cambria Math" panose="02040503050406030204" pitchFamily="18" charset="0"/>
                          <a:ea typeface="Cambria Math" panose="02040503050406030204" pitchFamily="18" charset="0"/>
                        </a:rPr>
                        <m:t>𝐶</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2" name="Rectangle 31">
                <a:extLst>
                  <a:ext uri="{FF2B5EF4-FFF2-40B4-BE49-F238E27FC236}">
                    <a16:creationId xmlns:a16="http://schemas.microsoft.com/office/drawing/2014/main" id="{C9BF377F-993B-4094-9B30-992EAD274F1F}"/>
                  </a:ext>
                </a:extLst>
              </p:cNvPr>
              <p:cNvSpPr>
                <a:spLocks noRot="1" noChangeAspect="1" noMove="1" noResize="1" noEditPoints="1" noAdjustHandles="1" noChangeArrowheads="1" noChangeShapeType="1" noTextEdit="1"/>
              </p:cNvSpPr>
              <p:nvPr/>
            </p:nvSpPr>
            <p:spPr>
              <a:xfrm>
                <a:off x="6464531" y="4560063"/>
                <a:ext cx="2246705" cy="400110"/>
              </a:xfrm>
              <a:prstGeom prst="rect">
                <a:avLst/>
              </a:prstGeom>
              <a:blipFill>
                <a:blip r:embed="rId12"/>
                <a:stretch>
                  <a:fillRect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2535EA9-E0C6-406C-83E1-5662AB94388A}"/>
                  </a:ext>
                </a:extLst>
              </p:cNvPr>
              <p:cNvSpPr/>
              <p:nvPr/>
            </p:nvSpPr>
            <p:spPr>
              <a:xfrm>
                <a:off x="2651121" y="5449009"/>
                <a:ext cx="278903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𝜏</m:t>
                      </m:r>
                      <m:r>
                        <a:rPr lang="en-US" sz="2000" i="1"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1.8</m:t>
                          </m:r>
                        </m:e>
                      </m:d>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rPr>
                            <m:t>2.70</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3" name="Rectangle 32">
                <a:extLst>
                  <a:ext uri="{FF2B5EF4-FFF2-40B4-BE49-F238E27FC236}">
                    <a16:creationId xmlns:a16="http://schemas.microsoft.com/office/drawing/2014/main" id="{D2535EA9-E0C6-406C-83E1-5662AB94388A}"/>
                  </a:ext>
                </a:extLst>
              </p:cNvPr>
              <p:cNvSpPr>
                <a:spLocks noRot="1" noChangeAspect="1" noMove="1" noResize="1" noEditPoints="1" noAdjustHandles="1" noChangeArrowheads="1" noChangeShapeType="1" noTextEdit="1"/>
              </p:cNvSpPr>
              <p:nvPr/>
            </p:nvSpPr>
            <p:spPr>
              <a:xfrm>
                <a:off x="2651121" y="5449009"/>
                <a:ext cx="2789033" cy="4001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067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4" grpId="0"/>
      <p:bldP spid="25" grpId="0"/>
      <p:bldP spid="26" grpId="0"/>
      <p:bldP spid="27" grpId="0"/>
      <p:bldP spid="28" grpId="0"/>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C13BAD-7F91-4E49-B2B6-0DBF5DA5F957}"/>
                  </a:ext>
                </a:extLst>
              </p:cNvPr>
              <p:cNvSpPr/>
              <p:nvPr/>
            </p:nvSpPr>
            <p:spPr>
              <a:xfrm>
                <a:off x="387991" y="1109842"/>
                <a:ext cx="8368018" cy="2104487"/>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The radius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oMath>
                </a14:m>
                <a:r>
                  <a:rPr lang="en-US" sz="2400" dirty="0">
                    <a:latin typeface="Times New Roman" panose="02020603050405020304" pitchFamily="18" charset="0"/>
                    <a:ea typeface="Aptos"/>
                    <a:cs typeface="Times New Roman" panose="02020603050405020304" pitchFamily="18" charset="0"/>
                  </a:rPr>
                  <a:t> is given by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a:latin typeface="Cambria Math" panose="02040503050406030204" pitchFamily="18" charset="0"/>
                        <a:ea typeface="Aptos"/>
                        <a:cs typeface="Times New Roman" panose="02020603050405020304" pitchFamily="18" charset="0"/>
                      </a:rPr>
                      <m:t>=</m:t>
                    </m:r>
                    <m:f>
                      <m:fPr>
                        <m:ctrlPr>
                          <a:rPr lang="en-US" sz="2400" i="1">
                            <a:latin typeface="Cambria Math" panose="02040503050406030204" pitchFamily="18" charset="0"/>
                            <a:ea typeface="Aptos"/>
                            <a:cs typeface="Times New Roman" panose="02020603050405020304" pitchFamily="18" charset="0"/>
                          </a:rPr>
                        </m:ctrlPr>
                      </m:fPr>
                      <m:num>
                        <m:r>
                          <a:rPr lang="en-US" sz="2400" i="1">
                            <a:latin typeface="Cambria Math" panose="02040503050406030204" pitchFamily="18" charset="0"/>
                            <a:ea typeface="Aptos"/>
                            <a:cs typeface="Times New Roman" panose="02020603050405020304" pitchFamily="18" charset="0"/>
                          </a:rPr>
                          <m:t>𝑚𝑣</m:t>
                        </m:r>
                      </m:num>
                      <m:den>
                        <m:r>
                          <a:rPr lang="en-US" sz="2400" i="1">
                            <a:latin typeface="Cambria Math" panose="02040503050406030204" pitchFamily="18" charset="0"/>
                            <a:ea typeface="Aptos"/>
                            <a:cs typeface="Times New Roman" panose="02020603050405020304" pitchFamily="18" charset="0"/>
                          </a:rPr>
                          <m:t>𝑞𝐵</m:t>
                        </m:r>
                      </m:den>
                    </m:f>
                  </m:oMath>
                </a14:m>
                <a:r>
                  <a:rPr lang="en-US" sz="2400" dirty="0">
                    <a:latin typeface="Times New Roman" panose="02020603050405020304" pitchFamily="18" charset="0"/>
                    <a:ea typeface="Aptos"/>
                    <a:cs typeface="Times New Roman" panose="02020603050405020304" pitchFamily="18" charset="0"/>
                  </a:rPr>
                  <a:t> (see proof below). Higher velocity increases the radius since the centripetal force needed to keep the particle in a circular path increases. In the following assume the particle is positively charged and the magnetic field out of the screen/page.</a:t>
                </a:r>
              </a:p>
            </p:txBody>
          </p:sp>
        </mc:Choice>
        <mc:Fallback xmlns="">
          <p:sp>
            <p:nvSpPr>
              <p:cNvPr id="8" name="Rectangle 7">
                <a:extLst>
                  <a:ext uri="{FF2B5EF4-FFF2-40B4-BE49-F238E27FC236}">
                    <a16:creationId xmlns:a16="http://schemas.microsoft.com/office/drawing/2014/main" id="{BAC13BAD-7F91-4E49-B2B6-0DBF5DA5F957}"/>
                  </a:ext>
                </a:extLst>
              </p:cNvPr>
              <p:cNvSpPr>
                <a:spLocks noRot="1" noChangeAspect="1" noMove="1" noResize="1" noEditPoints="1" noAdjustHandles="1" noChangeArrowheads="1" noChangeShapeType="1" noTextEdit="1"/>
              </p:cNvSpPr>
              <p:nvPr/>
            </p:nvSpPr>
            <p:spPr>
              <a:xfrm>
                <a:off x="387991" y="1109842"/>
                <a:ext cx="8368018" cy="2104487"/>
              </a:xfrm>
              <a:prstGeom prst="rect">
                <a:avLst/>
              </a:prstGeom>
              <a:blipFill>
                <a:blip r:embed="rId2"/>
                <a:stretch>
                  <a:fillRect l="-1166" t="-290" r="-1093" b="-5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9A556F-6A26-4EC5-9A1B-FC94F2661320}"/>
                  </a:ext>
                </a:extLst>
              </p:cNvPr>
              <p:cNvSpPr txBox="1"/>
              <p:nvPr/>
            </p:nvSpPr>
            <p:spPr>
              <a:xfrm>
                <a:off x="568287" y="3432178"/>
                <a:ext cx="2171748" cy="399405"/>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𝑚𝑎𝑔</m:t>
                        </m:r>
                      </m:sub>
                    </m:sSub>
                    <m:r>
                      <a:rPr lang="en-US" sz="2400" b="0" i="1" smtClean="0">
                        <a:latin typeface="Cambria Math" panose="02040503050406030204" pitchFamily="18" charset="0"/>
                      </a:rPr>
                      <m:t>=</m:t>
                    </m:r>
                    <m:r>
                      <a:rPr lang="en-US" sz="2400" b="0" i="1" smtClean="0">
                        <a:latin typeface="Cambria Math" panose="02040503050406030204" pitchFamily="18" charset="0"/>
                      </a:rPr>
                      <m:t>𝐵𝑞𝑣𝑠𝑖𝑛</m:t>
                    </m:r>
                  </m:oMath>
                </a14:m>
                <a:r>
                  <a:rPr lang="el-GR" sz="2400" dirty="0">
                    <a:latin typeface="+mj-lt"/>
                  </a:rPr>
                  <a:t>θ</a:t>
                </a:r>
                <a:endParaRPr lang="en-US" sz="2400" dirty="0">
                  <a:latin typeface="+mj-lt"/>
                </a:endParaRPr>
              </a:p>
            </p:txBody>
          </p:sp>
        </mc:Choice>
        <mc:Fallback xmlns="">
          <p:sp>
            <p:nvSpPr>
              <p:cNvPr id="9" name="TextBox 8">
                <a:extLst>
                  <a:ext uri="{FF2B5EF4-FFF2-40B4-BE49-F238E27FC236}">
                    <a16:creationId xmlns:a16="http://schemas.microsoft.com/office/drawing/2014/main" id="{7C9A556F-6A26-4EC5-9A1B-FC94F2661320}"/>
                  </a:ext>
                </a:extLst>
              </p:cNvPr>
              <p:cNvSpPr txBox="1">
                <a:spLocks noRot="1" noChangeAspect="1" noMove="1" noResize="1" noEditPoints="1" noAdjustHandles="1" noChangeArrowheads="1" noChangeShapeType="1" noTextEdit="1"/>
              </p:cNvSpPr>
              <p:nvPr/>
            </p:nvSpPr>
            <p:spPr>
              <a:xfrm>
                <a:off x="568287" y="3432178"/>
                <a:ext cx="2171748" cy="399405"/>
              </a:xfrm>
              <a:prstGeom prst="rect">
                <a:avLst/>
              </a:prstGeom>
              <a:blipFill>
                <a:blip r:embed="rId3"/>
                <a:stretch>
                  <a:fillRect l="-4775" t="-22727" r="-7865" b="-378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9EAC86-70F7-4012-A1DA-4B6537A3DB58}"/>
                  </a:ext>
                </a:extLst>
              </p:cNvPr>
              <p:cNvSpPr txBox="1"/>
              <p:nvPr/>
            </p:nvSpPr>
            <p:spPr>
              <a:xfrm>
                <a:off x="3389918" y="3262516"/>
                <a:ext cx="1337033" cy="738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𝑟</m:t>
                          </m:r>
                        </m:den>
                      </m:f>
                    </m:oMath>
                  </m:oMathPara>
                </a14:m>
                <a:endParaRPr lang="en-US" sz="2400" dirty="0">
                  <a:latin typeface="+mj-lt"/>
                </a:endParaRPr>
              </a:p>
            </p:txBody>
          </p:sp>
        </mc:Choice>
        <mc:Fallback xmlns="">
          <p:sp>
            <p:nvSpPr>
              <p:cNvPr id="14" name="TextBox 13">
                <a:extLst>
                  <a:ext uri="{FF2B5EF4-FFF2-40B4-BE49-F238E27FC236}">
                    <a16:creationId xmlns:a16="http://schemas.microsoft.com/office/drawing/2014/main" id="{939EAC86-70F7-4012-A1DA-4B6537A3DB58}"/>
                  </a:ext>
                </a:extLst>
              </p:cNvPr>
              <p:cNvSpPr txBox="1">
                <a:spLocks noRot="1" noChangeAspect="1" noMove="1" noResize="1" noEditPoints="1" noAdjustHandles="1" noChangeArrowheads="1" noChangeShapeType="1" noTextEdit="1"/>
              </p:cNvSpPr>
              <p:nvPr/>
            </p:nvSpPr>
            <p:spPr>
              <a:xfrm>
                <a:off x="3389918" y="3262516"/>
                <a:ext cx="1337033" cy="738728"/>
              </a:xfrm>
              <a:prstGeom prst="rect">
                <a:avLst/>
              </a:prstGeom>
              <a:blipFill>
                <a:blip r:embed="rId4"/>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1C180E79-5A2F-43CD-91FF-18CBC982059D}"/>
              </a:ext>
            </a:extLst>
          </p:cNvPr>
          <p:cNvPicPr>
            <a:picLocks noChangeAspect="1"/>
          </p:cNvPicPr>
          <p:nvPr/>
        </p:nvPicPr>
        <p:blipFill>
          <a:blip r:embed="rId5"/>
          <a:stretch>
            <a:fillRect/>
          </a:stretch>
        </p:blipFill>
        <p:spPr>
          <a:xfrm>
            <a:off x="5388460" y="2849374"/>
            <a:ext cx="2496583" cy="2490791"/>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E9242AF-E249-4AA5-AD49-3DDEFC85C11C}"/>
                  </a:ext>
                </a:extLst>
              </p:cNvPr>
              <p:cNvSpPr/>
              <p:nvPr/>
            </p:nvSpPr>
            <p:spPr>
              <a:xfrm>
                <a:off x="585450" y="4336726"/>
                <a:ext cx="21429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𝑠𝑖𝑛</m:t>
                      </m:r>
                      <m:r>
                        <m:rPr>
                          <m:nor/>
                        </m:rPr>
                        <a:rPr lang="el-GR" sz="2400" dirty="0"/>
                        <m:t>θ</m:t>
                      </m:r>
                      <m:r>
                        <a:rPr lang="en-US" sz="2400" b="0" i="1" smtClean="0">
                          <a:solidFill>
                            <a:prstClr val="black"/>
                          </a:solidFill>
                          <a:latin typeface="Cambria Math" panose="02040503050406030204" pitchFamily="18" charset="0"/>
                          <a:ea typeface="Cambria Math" panose="02040503050406030204" pitchFamily="18" charset="0"/>
                        </a:rPr>
                        <m:t>=</m:t>
                      </m:r>
                      <m:func>
                        <m:funcPr>
                          <m:ctrlPr>
                            <a:rPr lang="en-US" sz="2400" b="0" i="1" smtClean="0">
                              <a:solidFill>
                                <a:prstClr val="black"/>
                              </a:solidFill>
                              <a:latin typeface="Cambria Math" panose="02040503050406030204" pitchFamily="18" charset="0"/>
                              <a:ea typeface="Cambria Math" panose="02040503050406030204" pitchFamily="18" charset="0"/>
                            </a:rPr>
                          </m:ctrlPr>
                        </m:funcPr>
                        <m:fName>
                          <m:r>
                            <m:rPr>
                              <m:sty m:val="p"/>
                            </m:rPr>
                            <a:rPr lang="en-US" sz="2400" b="0" i="0" smtClean="0">
                              <a:solidFill>
                                <a:prstClr val="black"/>
                              </a:solidFill>
                              <a:latin typeface="Cambria Math" panose="02040503050406030204" pitchFamily="18" charset="0"/>
                              <a:ea typeface="Cambria Math" panose="02040503050406030204" pitchFamily="18" charset="0"/>
                            </a:rPr>
                            <m:t>sin</m:t>
                          </m:r>
                        </m:fName>
                        <m:e>
                          <m:r>
                            <a:rPr lang="en-US" sz="2400" b="0" i="1" smtClean="0">
                              <a:solidFill>
                                <a:prstClr val="black"/>
                              </a:solidFill>
                              <a:latin typeface="Cambria Math" panose="02040503050406030204" pitchFamily="18" charset="0"/>
                              <a:ea typeface="Cambria Math" panose="02040503050406030204" pitchFamily="18" charset="0"/>
                            </a:rPr>
                            <m:t>90°</m:t>
                          </m:r>
                        </m:e>
                      </m:func>
                    </m:oMath>
                  </m:oMathPara>
                </a14:m>
                <a:endParaRPr lang="en-US" dirty="0"/>
              </a:p>
            </p:txBody>
          </p:sp>
        </mc:Choice>
        <mc:Fallback xmlns="">
          <p:sp>
            <p:nvSpPr>
              <p:cNvPr id="15" name="Rectangle 14">
                <a:extLst>
                  <a:ext uri="{FF2B5EF4-FFF2-40B4-BE49-F238E27FC236}">
                    <a16:creationId xmlns:a16="http://schemas.microsoft.com/office/drawing/2014/main" id="{7E9242AF-E249-4AA5-AD49-3DDEFC85C11C}"/>
                  </a:ext>
                </a:extLst>
              </p:cNvPr>
              <p:cNvSpPr>
                <a:spLocks noRot="1" noChangeAspect="1" noMove="1" noResize="1" noEditPoints="1" noAdjustHandles="1" noChangeArrowheads="1" noChangeShapeType="1" noTextEdit="1"/>
              </p:cNvSpPr>
              <p:nvPr/>
            </p:nvSpPr>
            <p:spPr>
              <a:xfrm>
                <a:off x="585450" y="4336726"/>
                <a:ext cx="214295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1CCF49-DBDB-4508-9605-F1993765F407}"/>
                  </a:ext>
                </a:extLst>
              </p:cNvPr>
              <p:cNvSpPr txBox="1"/>
              <p:nvPr/>
            </p:nvSpPr>
            <p:spPr>
              <a:xfrm>
                <a:off x="496956" y="5009430"/>
                <a:ext cx="1618713" cy="738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𝐵𝑞𝑣</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num>
                        <m:den>
                          <m:r>
                            <a:rPr lang="en-US" sz="2400" i="1">
                              <a:latin typeface="Cambria Math" panose="02040503050406030204" pitchFamily="18" charset="0"/>
                            </a:rPr>
                            <m:t>𝑟</m:t>
                          </m:r>
                        </m:den>
                      </m:f>
                    </m:oMath>
                  </m:oMathPara>
                </a14:m>
                <a:endParaRPr lang="en-US" sz="2400" dirty="0">
                  <a:latin typeface="+mj-lt"/>
                </a:endParaRPr>
              </a:p>
            </p:txBody>
          </p:sp>
        </mc:Choice>
        <mc:Fallback xmlns="">
          <p:sp>
            <p:nvSpPr>
              <p:cNvPr id="16" name="TextBox 15">
                <a:extLst>
                  <a:ext uri="{FF2B5EF4-FFF2-40B4-BE49-F238E27FC236}">
                    <a16:creationId xmlns:a16="http://schemas.microsoft.com/office/drawing/2014/main" id="{A81CCF49-DBDB-4508-9605-F1993765F407}"/>
                  </a:ext>
                </a:extLst>
              </p:cNvPr>
              <p:cNvSpPr txBox="1">
                <a:spLocks noRot="1" noChangeAspect="1" noMove="1" noResize="1" noEditPoints="1" noAdjustHandles="1" noChangeArrowheads="1" noChangeShapeType="1" noTextEdit="1"/>
              </p:cNvSpPr>
              <p:nvPr/>
            </p:nvSpPr>
            <p:spPr>
              <a:xfrm>
                <a:off x="496956" y="5009430"/>
                <a:ext cx="1618713" cy="73872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4AB5D1-901D-47BA-BF3F-CD3A5736D26F}"/>
                  </a:ext>
                </a:extLst>
              </p:cNvPr>
              <p:cNvSpPr txBox="1"/>
              <p:nvPr/>
            </p:nvSpPr>
            <p:spPr>
              <a:xfrm>
                <a:off x="2680489" y="5009430"/>
                <a:ext cx="1071575" cy="695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r>
                            <a:rPr lang="en-US" sz="2400" b="0" i="1" smtClean="0">
                              <a:latin typeface="Cambria Math" panose="02040503050406030204" pitchFamily="18" charset="0"/>
                            </a:rPr>
                            <m:t>𝑣</m:t>
                          </m:r>
                        </m:num>
                        <m:den>
                          <m:r>
                            <a:rPr lang="en-US" sz="2400" i="1">
                              <a:latin typeface="Cambria Math" panose="02040503050406030204" pitchFamily="18" charset="0"/>
                            </a:rPr>
                            <m:t>𝐵𝑞</m:t>
                          </m:r>
                        </m:den>
                      </m:f>
                    </m:oMath>
                  </m:oMathPara>
                </a14:m>
                <a:endParaRPr lang="en-US" sz="2400" dirty="0">
                  <a:latin typeface="+mj-lt"/>
                </a:endParaRPr>
              </a:p>
            </p:txBody>
          </p:sp>
        </mc:Choice>
        <mc:Fallback xmlns="">
          <p:sp>
            <p:nvSpPr>
              <p:cNvPr id="17" name="TextBox 16">
                <a:extLst>
                  <a:ext uri="{FF2B5EF4-FFF2-40B4-BE49-F238E27FC236}">
                    <a16:creationId xmlns:a16="http://schemas.microsoft.com/office/drawing/2014/main" id="{DC4AB5D1-901D-47BA-BF3F-CD3A5736D26F}"/>
                  </a:ext>
                </a:extLst>
              </p:cNvPr>
              <p:cNvSpPr txBox="1">
                <a:spLocks noRot="1" noChangeAspect="1" noMove="1" noResize="1" noEditPoints="1" noAdjustHandles="1" noChangeArrowheads="1" noChangeShapeType="1" noTextEdit="1"/>
              </p:cNvSpPr>
              <p:nvPr/>
            </p:nvSpPr>
            <p:spPr>
              <a:xfrm>
                <a:off x="2680489" y="5009430"/>
                <a:ext cx="1071575" cy="6953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878F81-DDA4-4B05-8BF9-B852AE455F18}"/>
                  </a:ext>
                </a:extLst>
              </p:cNvPr>
              <p:cNvSpPr txBox="1"/>
              <p:nvPr/>
            </p:nvSpPr>
            <p:spPr>
              <a:xfrm rot="5400000" flipV="1">
                <a:off x="6611913" y="3752925"/>
                <a:ext cx="400110" cy="3745145"/>
              </a:xfrm>
              <a:prstGeom prst="rect">
                <a:avLst/>
              </a:prstGeom>
              <a:noFill/>
            </p:spPr>
            <p:txBody>
              <a:bodyPr vert="eaVert" wrap="square" rtlCol="0">
                <a:spAutoFit/>
              </a:bodyPr>
              <a:lstStyle/>
              <a:p>
                <a:r>
                  <a:rPr lang="en-US" sz="1400" dirty="0">
                    <a:latin typeface="Times New Roman" panose="02020603050405020304" pitchFamily="18" charset="0"/>
                    <a:cs typeface="Times New Roman" panose="02020603050405020304" pitchFamily="18" charset="0"/>
                  </a:rPr>
                  <a:t>In figure above assume q</a:t>
                </a:r>
                <a14:m>
                  <m:oMath xmlns:m="http://schemas.openxmlformats.org/officeDocument/2006/math">
                    <m:r>
                      <a:rPr lang="en-US" sz="1400" i="1" smtClean="0">
                        <a:latin typeface="Cambria Math" panose="02040503050406030204" pitchFamily="18" charset="0"/>
                        <a:ea typeface="Cambria Math" panose="02040503050406030204" pitchFamily="18" charset="0"/>
                      </a:rPr>
                      <m:t>&gt;</m:t>
                    </m:r>
                  </m:oMath>
                </a14:m>
                <a:r>
                  <a:rPr lang="en-US" sz="1400" dirty="0">
                    <a:latin typeface="Times New Roman" panose="02020603050405020304" pitchFamily="18" charset="0"/>
                    <a:cs typeface="Times New Roman" panose="02020603050405020304" pitchFamily="18" charset="0"/>
                  </a:rPr>
                  <a:t>0 and B out the screen. </a:t>
                </a:r>
              </a:p>
            </p:txBody>
          </p:sp>
        </mc:Choice>
        <mc:Fallback xmlns="">
          <p:sp>
            <p:nvSpPr>
              <p:cNvPr id="3" name="TextBox 2">
                <a:extLst>
                  <a:ext uri="{FF2B5EF4-FFF2-40B4-BE49-F238E27FC236}">
                    <a16:creationId xmlns:a16="http://schemas.microsoft.com/office/drawing/2014/main" id="{D1878F81-DDA4-4B05-8BF9-B852AE455F18}"/>
                  </a:ext>
                </a:extLst>
              </p:cNvPr>
              <p:cNvSpPr txBox="1">
                <a:spLocks noRot="1" noChangeAspect="1" noMove="1" noResize="1" noEditPoints="1" noAdjustHandles="1" noChangeArrowheads="1" noChangeShapeType="1" noTextEdit="1"/>
              </p:cNvSpPr>
              <p:nvPr/>
            </p:nvSpPr>
            <p:spPr>
              <a:xfrm rot="5400000" flipV="1">
                <a:off x="6611913" y="3752925"/>
                <a:ext cx="400110" cy="3745145"/>
              </a:xfrm>
              <a:prstGeom prst="rect">
                <a:avLst/>
              </a:prstGeom>
              <a:blipFill>
                <a:blip r:embed="rId9"/>
                <a:stretch>
                  <a:fillRect l="-1626" r="-163" b="-3030"/>
                </a:stretch>
              </a:blipFill>
            </p:spPr>
            <p:txBody>
              <a:bodyPr/>
              <a:lstStyle/>
              <a:p>
                <a:r>
                  <a:rPr lang="en-US">
                    <a:noFill/>
                  </a:rPr>
                  <a:t> </a:t>
                </a:r>
              </a:p>
            </p:txBody>
          </p:sp>
        </mc:Fallback>
      </mc:AlternateContent>
    </p:spTree>
    <p:extLst>
      <p:ext uri="{BB962C8B-B14F-4D97-AF65-F5344CB8AC3E}">
        <p14:creationId xmlns:p14="http://schemas.microsoft.com/office/powerpoint/2010/main" val="20227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p:sp>
        <p:nvSpPr>
          <p:cNvPr id="14" name="Rectangle 18">
            <a:extLst>
              <a:ext uri="{FF2B5EF4-FFF2-40B4-BE49-F238E27FC236}">
                <a16:creationId xmlns:a16="http://schemas.microsoft.com/office/drawing/2014/main" id="{3AC21374-3CB0-40DA-A7DA-6EF828880CDC}"/>
              </a:ext>
            </a:extLst>
          </p:cNvPr>
          <p:cNvSpPr>
            <a:spLocks noChangeArrowheads="1"/>
          </p:cNvSpPr>
          <p:nvPr/>
        </p:nvSpPr>
        <p:spPr bwMode="auto">
          <a:xfrm>
            <a:off x="-2" y="733549"/>
            <a:ext cx="9018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solidFill>
                  <a:prstClr val="black"/>
                </a:solidFill>
                <a:cs typeface="Times New Roman" panose="02020603050405020304" pitchFamily="18" charset="0"/>
              </a:rPr>
              <a:t>How long does it take to discharge all but the last quantum of charge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14D7F18-E8BF-4EB3-9963-8749F57EF372}"/>
                  </a:ext>
                </a:extLst>
              </p:cNvPr>
              <p:cNvSpPr txBox="1"/>
              <p:nvPr/>
            </p:nvSpPr>
            <p:spPr>
              <a:xfrm>
                <a:off x="605411" y="1443741"/>
                <a:ext cx="2240293"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num>
                        <m:den>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𝑉</m:t>
                          </m:r>
                        </m:den>
                      </m:f>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𝑄</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𝐶</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𝑉</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414D7F18-E8BF-4EB3-9963-8749F57EF372}"/>
                  </a:ext>
                </a:extLst>
              </p:cNvPr>
              <p:cNvSpPr txBox="1">
                <a:spLocks noRot="1" noChangeAspect="1" noMove="1" noResize="1" noEditPoints="1" noAdjustHandles="1" noChangeArrowheads="1" noChangeShapeType="1" noTextEdit="1"/>
              </p:cNvSpPr>
              <p:nvPr/>
            </p:nvSpPr>
            <p:spPr>
              <a:xfrm>
                <a:off x="605411" y="1443741"/>
                <a:ext cx="2240293" cy="5781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583FEF3-E3F7-4B2E-B424-879CFAE78019}"/>
                  </a:ext>
                </a:extLst>
              </p:cNvPr>
              <p:cNvSpPr/>
              <p:nvPr/>
            </p:nvSpPr>
            <p:spPr>
              <a:xfrm>
                <a:off x="502459" y="2147166"/>
                <a:ext cx="32249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d>
                        <m:dPr>
                          <m:ctrlPr>
                            <a:rPr lang="en-US" sz="2000" i="1">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3</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5</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𝐹</m:t>
                          </m:r>
                        </m:e>
                      </m:d>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12 </m:t>
                          </m:r>
                          <m:r>
                            <a:rPr lang="en-US" sz="2000" i="1" smtClean="0">
                              <a:solidFill>
                                <a:prstClr val="black"/>
                              </a:solidFill>
                              <a:latin typeface="Cambria Math" panose="02040503050406030204" pitchFamily="18" charset="0"/>
                              <a:ea typeface="Cambria Math" panose="02040503050406030204" pitchFamily="18" charset="0"/>
                            </a:rPr>
                            <m:t>𝑉</m:t>
                          </m:r>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6583FEF3-E3F7-4B2E-B424-879CFAE78019}"/>
                  </a:ext>
                </a:extLst>
              </p:cNvPr>
              <p:cNvSpPr>
                <a:spLocks noRot="1" noChangeAspect="1" noMove="1" noResize="1" noEditPoints="1" noAdjustHandles="1" noChangeArrowheads="1" noChangeShapeType="1" noTextEdit="1"/>
              </p:cNvSpPr>
              <p:nvPr/>
            </p:nvSpPr>
            <p:spPr>
              <a:xfrm>
                <a:off x="502459" y="2147166"/>
                <a:ext cx="3224922"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0DC3BC5-B3CF-41EB-829D-E7B60E530E2D}"/>
                  </a:ext>
                </a:extLst>
              </p:cNvPr>
              <p:cNvSpPr/>
              <p:nvPr/>
            </p:nvSpPr>
            <p:spPr>
              <a:xfrm>
                <a:off x="4899293" y="1532772"/>
                <a:ext cx="325537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ea typeface="Cambria Math" panose="02040503050406030204" pitchFamily="18" charset="0"/>
                        </a:rPr>
                        <m:t>𝜏</m:t>
                      </m:r>
                      <m:r>
                        <a:rPr lang="en-US" sz="2000" b="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𝑅𝐶</m:t>
                      </m:r>
                      <m:r>
                        <a:rPr lang="en-US" sz="2000" i="1"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2</m:t>
                          </m:r>
                        </m:e>
                      </m:d>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3</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5</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00DC3BC5-B3CF-41EB-829D-E7B60E530E2D}"/>
                  </a:ext>
                </a:extLst>
              </p:cNvPr>
              <p:cNvSpPr>
                <a:spLocks noRot="1" noChangeAspect="1" noMove="1" noResize="1" noEditPoints="1" noAdjustHandles="1" noChangeArrowheads="1" noChangeShapeType="1" noTextEdit="1"/>
              </p:cNvSpPr>
              <p:nvPr/>
            </p:nvSpPr>
            <p:spPr>
              <a:xfrm>
                <a:off x="4899293" y="1532772"/>
                <a:ext cx="325537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4B4AD2D-CEEA-4A07-9916-496EF28195A9}"/>
                  </a:ext>
                </a:extLst>
              </p:cNvPr>
              <p:cNvSpPr/>
              <p:nvPr/>
            </p:nvSpPr>
            <p:spPr>
              <a:xfrm>
                <a:off x="5030208" y="2021913"/>
                <a:ext cx="2006255" cy="400110"/>
              </a:xfrm>
              <a:prstGeom prst="rect">
                <a:avLst/>
              </a:prstGeom>
            </p:spPr>
            <p:txBody>
              <a:bodyPr wrap="none">
                <a:spAutoFit/>
              </a:bodyPr>
              <a:lstStyle/>
              <a:p>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𝜏</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7.0</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6</m:t>
                        </m:r>
                      </m:sup>
                    </m:sSup>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rPr>
                      <m:t>𝑠</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D4B4AD2D-CEEA-4A07-9916-496EF28195A9}"/>
                  </a:ext>
                </a:extLst>
              </p:cNvPr>
              <p:cNvSpPr>
                <a:spLocks noRot="1" noChangeAspect="1" noMove="1" noResize="1" noEditPoints="1" noAdjustHandles="1" noChangeArrowheads="1" noChangeShapeType="1" noTextEdit="1"/>
              </p:cNvSpPr>
              <p:nvPr/>
            </p:nvSpPr>
            <p:spPr>
              <a:xfrm>
                <a:off x="5030208" y="2021913"/>
                <a:ext cx="2006255"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2806369-45DD-46D3-B416-A452B57EC7DA}"/>
                  </a:ext>
                </a:extLst>
              </p:cNvPr>
              <p:cNvSpPr/>
              <p:nvPr/>
            </p:nvSpPr>
            <p:spPr>
              <a:xfrm>
                <a:off x="538145" y="2660308"/>
                <a:ext cx="2086982"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ea typeface="Cambria Math" panose="02040503050406030204" pitchFamily="18" charset="0"/>
                        </a:rPr>
                        <m:t>𝐶</m:t>
                      </m:r>
                      <m:r>
                        <a:rPr lang="en-US" sz="2000" i="1" smtClean="0">
                          <a:solidFill>
                            <a:prstClr val="black"/>
                          </a:solidFill>
                          <a:latin typeface="Cambria Math" panose="02040503050406030204" pitchFamily="18" charset="0"/>
                          <a:ea typeface="Cambria Math" panose="02040503050406030204" pitchFamily="18" charset="0"/>
                        </a:rPr>
                        <m:t>=4.2</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5</m:t>
                          </m:r>
                        </m:sup>
                      </m:sSup>
                      <m:r>
                        <a:rPr lang="en-US" sz="2000" i="1" smtClean="0">
                          <a:solidFill>
                            <a:prstClr val="black"/>
                          </a:solidFill>
                          <a:latin typeface="Cambria Math" panose="02040503050406030204" pitchFamily="18" charset="0"/>
                          <a:ea typeface="Cambria Math" panose="02040503050406030204" pitchFamily="18" charset="0"/>
                        </a:rPr>
                        <m:t>𝐶</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22806369-45DD-46D3-B416-A452B57EC7DA}"/>
                  </a:ext>
                </a:extLst>
              </p:cNvPr>
              <p:cNvSpPr>
                <a:spLocks noRot="1" noChangeAspect="1" noMove="1" noResize="1" noEditPoints="1" noAdjustHandles="1" noChangeArrowheads="1" noChangeShapeType="1" noTextEdit="1"/>
              </p:cNvSpPr>
              <p:nvPr/>
            </p:nvSpPr>
            <p:spPr>
              <a:xfrm>
                <a:off x="538145" y="2660308"/>
                <a:ext cx="2086982" cy="4036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26CC81-0946-4892-B716-E8604B3CE857}"/>
                  </a:ext>
                </a:extLst>
              </p:cNvPr>
              <p:cNvSpPr txBox="1"/>
              <p:nvPr/>
            </p:nvSpPr>
            <p:spPr>
              <a:xfrm>
                <a:off x="605411" y="3492737"/>
                <a:ext cx="1613134" cy="445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𝑄</m:t>
                      </m:r>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𝑡</m:t>
                          </m:r>
                        </m:e>
                      </m:d>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𝑄</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𝑒</m:t>
                          </m:r>
                        </m:e>
                        <m: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𝑡</m:t>
                              </m:r>
                            </m:num>
                            <m:den>
                              <m:r>
                                <a:rPr lang="en-US" sz="2000" i="1" smtClean="0">
                                  <a:solidFill>
                                    <a:prstClr val="black"/>
                                  </a:solidFill>
                                  <a:latin typeface="Cambria Math" panose="02040503050406030204" pitchFamily="18" charset="0"/>
                                </a:rPr>
                                <m:t>𝑅𝐶</m:t>
                              </m:r>
                            </m:den>
                          </m:f>
                        </m:sup>
                      </m:sSup>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CE26CC81-0946-4892-B716-E8604B3CE857}"/>
                  </a:ext>
                </a:extLst>
              </p:cNvPr>
              <p:cNvSpPr txBox="1">
                <a:spLocks noRot="1" noChangeAspect="1" noMove="1" noResize="1" noEditPoints="1" noAdjustHandles="1" noChangeArrowheads="1" noChangeShapeType="1" noTextEdit="1"/>
              </p:cNvSpPr>
              <p:nvPr/>
            </p:nvSpPr>
            <p:spPr>
              <a:xfrm>
                <a:off x="605411" y="3492737"/>
                <a:ext cx="1613134" cy="4451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29B58DB-5BB3-4FD8-A02C-C1F57DDB3B54}"/>
                  </a:ext>
                </a:extLst>
              </p:cNvPr>
              <p:cNvSpPr txBox="1"/>
              <p:nvPr/>
            </p:nvSpPr>
            <p:spPr>
              <a:xfrm>
                <a:off x="605411" y="4091812"/>
                <a:ext cx="4318939" cy="464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1.60</m:t>
                      </m:r>
                      <m:r>
                        <a:rPr lang="en-US" sz="2000" i="1" smtClean="0">
                          <a:solidFill>
                            <a:prstClr val="black"/>
                          </a:solidFill>
                          <a:latin typeface="Cambria Math" panose="02040503050406030204" pitchFamily="18" charset="0"/>
                          <a:ea typeface="Cambria Math" panose="02040503050406030204" pitchFamily="18" charset="0"/>
                        </a:rPr>
                        <m:t>×</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10</m:t>
                          </m:r>
                        </m:e>
                        <m:sup>
                          <m:r>
                            <a:rPr lang="en-US" sz="2000" i="1" smtClean="0">
                              <a:solidFill>
                                <a:prstClr val="black"/>
                              </a:solidFill>
                              <a:latin typeface="Cambria Math" panose="02040503050406030204" pitchFamily="18" charset="0"/>
                              <a:ea typeface="Cambria Math" panose="02040503050406030204" pitchFamily="18" charset="0"/>
                            </a:rPr>
                            <m:t>−19</m:t>
                          </m:r>
                        </m:sup>
                      </m:sSup>
                      <m:r>
                        <a:rPr lang="en-US" sz="2000" i="1"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4.2×</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−5</m:t>
                              </m:r>
                            </m:sup>
                          </m:sSup>
                        </m:e>
                      </m:d>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𝑒</m:t>
                          </m:r>
                        </m:e>
                        <m: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ea typeface="Cambria Math" panose="02040503050406030204" pitchFamily="18" charset="0"/>
                                </a:rPr>
                                <m:t>7.0×</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den>
                          </m:f>
                        </m:sup>
                      </m:sSup>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329B58DB-5BB3-4FD8-A02C-C1F57DDB3B54}"/>
                  </a:ext>
                </a:extLst>
              </p:cNvPr>
              <p:cNvSpPr txBox="1">
                <a:spLocks noRot="1" noChangeAspect="1" noMove="1" noResize="1" noEditPoints="1" noAdjustHandles="1" noChangeArrowheads="1" noChangeShapeType="1" noTextEdit="1"/>
              </p:cNvSpPr>
              <p:nvPr/>
            </p:nvSpPr>
            <p:spPr>
              <a:xfrm>
                <a:off x="605411" y="4091812"/>
                <a:ext cx="4318939" cy="46487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202C535-0C5A-4768-9591-93EAE35C7D0D}"/>
                  </a:ext>
                </a:extLst>
              </p:cNvPr>
              <p:cNvSpPr txBox="1"/>
              <p:nvPr/>
            </p:nvSpPr>
            <p:spPr>
              <a:xfrm>
                <a:off x="675165" y="4672273"/>
                <a:ext cx="2936252" cy="464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3.81</m:t>
                      </m:r>
                      <m:r>
                        <a:rPr lang="en-US" sz="2000" i="1" smtClean="0">
                          <a:solidFill>
                            <a:prstClr val="black"/>
                          </a:solidFill>
                          <a:latin typeface="Cambria Math" panose="02040503050406030204" pitchFamily="18" charset="0"/>
                          <a:ea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10</m:t>
                          </m:r>
                        </m:e>
                        <m:sup>
                          <m:r>
                            <a:rPr lang="en-US" sz="2000" i="1" smtClean="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1</m:t>
                          </m:r>
                          <m:r>
                            <a:rPr lang="en-US" sz="2000" i="1" smtClean="0">
                              <a:solidFill>
                                <a:prstClr val="black"/>
                              </a:solidFill>
                              <a:latin typeface="Cambria Math" panose="02040503050406030204" pitchFamily="18" charset="0"/>
                            </a:rPr>
                            <m:t>5</m:t>
                          </m:r>
                        </m:sup>
                      </m:sSup>
                      <m:r>
                        <a:rPr lang="en-US" sz="2000" i="1" smtClean="0">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𝑡</m:t>
                              </m:r>
                            </m:num>
                            <m:den>
                              <m:r>
                                <a:rPr lang="en-US" sz="2000" i="1">
                                  <a:solidFill>
                                    <a:prstClr val="black"/>
                                  </a:solidFill>
                                  <a:latin typeface="Cambria Math" panose="02040503050406030204" pitchFamily="18" charset="0"/>
                                  <a:ea typeface="Cambria Math" panose="02040503050406030204" pitchFamily="18" charset="0"/>
                                </a:rPr>
                                <m:t>7.0×</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den>
                          </m:f>
                        </m:sup>
                      </m:sSup>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6202C535-0C5A-4768-9591-93EAE35C7D0D}"/>
                  </a:ext>
                </a:extLst>
              </p:cNvPr>
              <p:cNvSpPr txBox="1">
                <a:spLocks noRot="1" noChangeAspect="1" noMove="1" noResize="1" noEditPoints="1" noAdjustHandles="1" noChangeArrowheads="1" noChangeShapeType="1" noTextEdit="1"/>
              </p:cNvSpPr>
              <p:nvPr/>
            </p:nvSpPr>
            <p:spPr>
              <a:xfrm>
                <a:off x="675165" y="4672273"/>
                <a:ext cx="2936252" cy="46487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979BFD7-A233-49DF-9EED-9144A1766798}"/>
                  </a:ext>
                </a:extLst>
              </p:cNvPr>
              <p:cNvSpPr txBox="1"/>
              <p:nvPr/>
            </p:nvSpPr>
            <p:spPr>
              <a:xfrm>
                <a:off x="661081" y="5493794"/>
                <a:ext cx="3962047" cy="3113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𝑡</m:t>
                      </m:r>
                      <m:r>
                        <a:rPr lang="en-US" sz="2000" i="1"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7.0×</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e>
                      </m:d>
                      <m:r>
                        <a:rPr lang="en-US" sz="2000" i="1" smtClean="0">
                          <a:solidFill>
                            <a:prstClr val="black"/>
                          </a:solidFill>
                          <a:latin typeface="Cambria Math" panose="02040503050406030204" pitchFamily="18" charset="0"/>
                        </a:rPr>
                        <m:t>𝑙𝑛</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3.81</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10</m:t>
                              </m:r>
                            </m:e>
                            <m:sup>
                              <m:r>
                                <a:rPr lang="en-US" sz="2000" i="1">
                                  <a:solidFill>
                                    <a:prstClr val="black"/>
                                  </a:solidFill>
                                  <a:latin typeface="Cambria Math" panose="02040503050406030204" pitchFamily="18" charset="0"/>
                                </a:rPr>
                                <m:t>−25</m:t>
                              </m:r>
                            </m:sup>
                          </m:sSup>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6979BFD7-A233-49DF-9EED-9144A1766798}"/>
                  </a:ext>
                </a:extLst>
              </p:cNvPr>
              <p:cNvSpPr txBox="1">
                <a:spLocks noRot="1" noChangeAspect="1" noMove="1" noResize="1" noEditPoints="1" noAdjustHandles="1" noChangeArrowheads="1" noChangeShapeType="1" noTextEdit="1"/>
              </p:cNvSpPr>
              <p:nvPr/>
            </p:nvSpPr>
            <p:spPr>
              <a:xfrm>
                <a:off x="661081" y="5493794"/>
                <a:ext cx="3962047" cy="311304"/>
              </a:xfrm>
              <a:prstGeom prst="rect">
                <a:avLst/>
              </a:prstGeom>
              <a:blipFill>
                <a:blip r:embed="rId10"/>
                <a:stretch>
                  <a:fillRect l="-769"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71E54A-B916-45DB-BCBC-F63A56B002B2}"/>
                  </a:ext>
                </a:extLst>
              </p:cNvPr>
              <p:cNvSpPr/>
              <p:nvPr/>
            </p:nvSpPr>
            <p:spPr>
              <a:xfrm>
                <a:off x="634232" y="6096789"/>
                <a:ext cx="2182649" cy="400110"/>
              </a:xfrm>
              <a:prstGeom prst="rect">
                <a:avLst/>
              </a:prstGeom>
            </p:spPr>
            <p:txBody>
              <a:bodyPr wrap="none">
                <a:spAutoFit/>
              </a:bodyPr>
              <a:lstStyle/>
              <a:p>
                <a14:m>
                  <m:oMath xmlns:m="http://schemas.openxmlformats.org/officeDocument/2006/math">
                    <m:r>
                      <a:rPr lang="en-US" sz="2000" b="0" i="1" smtClean="0">
                        <a:solidFill>
                          <a:prstClr val="black"/>
                        </a:solidFill>
                        <a:latin typeface="Cambria Math" panose="02040503050406030204" pitchFamily="18" charset="0"/>
                      </a:rPr>
                      <m:t>𝑡</m:t>
                    </m:r>
                    <m:r>
                      <a:rPr lang="en-US" sz="2000" i="1" smtClean="0">
                        <a:solidFill>
                          <a:prstClr val="black"/>
                        </a:solidFill>
                        <a:latin typeface="Cambria Math" panose="020405030504060302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rPr>
                      <m:t>2.</m:t>
                    </m:r>
                    <m:r>
                      <a:rPr lang="en-US" sz="2000" b="0" i="1" smtClean="0">
                        <a:solidFill>
                          <a:prstClr val="black"/>
                        </a:solidFill>
                        <a:latin typeface="Cambria Math" panose="02040503050406030204" pitchFamily="18" charset="0"/>
                      </a:rPr>
                      <m:t>32</m:t>
                    </m:r>
                    <m:r>
                      <a:rPr lang="en-US" sz="2000" i="1">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10</m:t>
                        </m:r>
                      </m:e>
                      <m:sup>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4</m:t>
                        </m:r>
                      </m:sup>
                    </m:sSup>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𝑠</m:t>
                    </m:r>
                  </m:oMath>
                </a14:m>
                <a:r>
                  <a:rPr lang="en-US" sz="20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37" name="Rectangle 36">
                <a:extLst>
                  <a:ext uri="{FF2B5EF4-FFF2-40B4-BE49-F238E27FC236}">
                    <a16:creationId xmlns:a16="http://schemas.microsoft.com/office/drawing/2014/main" id="{6C71E54A-B916-45DB-BCBC-F63A56B002B2}"/>
                  </a:ext>
                </a:extLst>
              </p:cNvPr>
              <p:cNvSpPr>
                <a:spLocks noRot="1" noChangeAspect="1" noMove="1" noResize="1" noEditPoints="1" noAdjustHandles="1" noChangeArrowheads="1" noChangeShapeType="1" noTextEdit="1"/>
              </p:cNvSpPr>
              <p:nvPr/>
            </p:nvSpPr>
            <p:spPr>
              <a:xfrm>
                <a:off x="634232" y="6096789"/>
                <a:ext cx="2182649" cy="40011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71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34" grpId="0"/>
      <p:bldP spid="35" grpId="0"/>
      <p:bldP spid="36" grpId="0"/>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Calibri" panose="020F0502020204030204" pitchFamily="34" charset="0"/>
                <a:cs typeface="Arial" panose="020B0604020202020204" pitchFamily="34" charset="0"/>
              </a:rPr>
              <a:t>Q&amp;A?</a:t>
            </a:r>
            <a:br>
              <a:rPr lang="en-US" dirty="0">
                <a:latin typeface="Calibri" panose="020F0502020204030204" pitchFamily="34" charset="0"/>
                <a:cs typeface="Arial" panose="020B0604020202020204" pitchFamily="34" charset="0"/>
              </a:rPr>
            </a:br>
            <a:r>
              <a:rPr lang="en-US" dirty="0">
                <a:latin typeface="Calibri" panose="020F0502020204030204" pitchFamily="34" charset="0"/>
                <a:cs typeface="Arial" panose="020B0604020202020204" pitchFamily="34" charset="0"/>
              </a:rPr>
              <a:t>Office hours:</a:t>
            </a:r>
          </a:p>
        </p:txBody>
      </p:sp>
    </p:spTree>
    <p:extLst>
      <p:ext uri="{BB962C8B-B14F-4D97-AF65-F5344CB8AC3E}">
        <p14:creationId xmlns:p14="http://schemas.microsoft.com/office/powerpoint/2010/main" val="1054921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a:xfrm>
            <a:off x="1428258" y="23973"/>
            <a:ext cx="7639050" cy="698501"/>
          </a:xfrm>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 Extension</a:t>
            </a:r>
          </a:p>
        </p:txBody>
      </p:sp>
      <p:sp>
        <p:nvSpPr>
          <p:cNvPr id="4" name="Rectangle 3">
            <a:extLst>
              <a:ext uri="{FF2B5EF4-FFF2-40B4-BE49-F238E27FC236}">
                <a16:creationId xmlns:a16="http://schemas.microsoft.com/office/drawing/2014/main" id="{487F2406-70BD-4EE7-A55C-BB33CFB09CE2}"/>
              </a:ext>
            </a:extLst>
          </p:cNvPr>
          <p:cNvSpPr/>
          <p:nvPr/>
        </p:nvSpPr>
        <p:spPr>
          <a:xfrm>
            <a:off x="140338" y="985456"/>
            <a:ext cx="8863323" cy="3416320"/>
          </a:xfrm>
          <a:prstGeom prst="rect">
            <a:avLst/>
          </a:prstGeom>
        </p:spPr>
        <p:txBody>
          <a:bodyPr wrap="square">
            <a:spAutoFit/>
          </a:bodyPr>
          <a:lstStyle/>
          <a:p>
            <a:pPr lvl="0" algn="just">
              <a:defRPr/>
            </a:pPr>
            <a:r>
              <a:rPr lang="en-US" sz="2400" dirty="0">
                <a:solidFill>
                  <a:srgbClr val="000000"/>
                </a:solidFill>
                <a:latin typeface="Times New Roman" panose="02020603050405020304" pitchFamily="18" charset="0"/>
                <a:cs typeface="Times New Roman" panose="02020603050405020304" pitchFamily="18" charset="0"/>
              </a:rPr>
              <a:t>A child’s electronic toy is supplied by three 1.58 V alkaline cells having internal resistances of 0.0200Ω in series with a 1.53 V carbon-zinc dry cell having a 0.100 Ω internal resistance. The load resistance is 10.0Ω. </a:t>
            </a:r>
          </a:p>
          <a:p>
            <a:pPr marL="457200" lvl="0" indent="-457200" algn="just">
              <a:buAutoNum type="alphaLcParenBoth"/>
              <a:defRPr/>
            </a:pPr>
            <a:r>
              <a:rPr lang="en-US" sz="2400" dirty="0">
                <a:solidFill>
                  <a:srgbClr val="000000"/>
                </a:solidFill>
                <a:latin typeface="Times New Roman" panose="02020603050405020304" pitchFamily="18" charset="0"/>
                <a:cs typeface="Times New Roman" panose="02020603050405020304" pitchFamily="18" charset="0"/>
              </a:rPr>
              <a:t>Draw a circuit diagram of the toy and its batteries. </a:t>
            </a:r>
          </a:p>
          <a:p>
            <a:pPr marL="457200" lvl="0" indent="-457200" algn="just">
              <a:buAutoNum type="alphaLcParenBoth"/>
              <a:defRPr/>
            </a:pPr>
            <a:r>
              <a:rPr lang="en-US" sz="2400" dirty="0">
                <a:solidFill>
                  <a:srgbClr val="000000"/>
                </a:solidFill>
                <a:latin typeface="Times New Roman" panose="02020603050405020304" pitchFamily="18" charset="0"/>
                <a:cs typeface="Times New Roman" panose="02020603050405020304" pitchFamily="18" charset="0"/>
              </a:rPr>
              <a:t>What current flows? </a:t>
            </a:r>
          </a:p>
          <a:p>
            <a:pPr marL="457200" lvl="0" indent="-457200" algn="just">
              <a:buAutoNum type="alphaLcParenBoth"/>
              <a:defRPr/>
            </a:pPr>
            <a:r>
              <a:rPr lang="en-US" sz="2400" dirty="0">
                <a:solidFill>
                  <a:srgbClr val="000000"/>
                </a:solidFill>
                <a:latin typeface="Times New Roman" panose="02020603050405020304" pitchFamily="18" charset="0"/>
                <a:cs typeface="Times New Roman" panose="02020603050405020304" pitchFamily="18" charset="0"/>
              </a:rPr>
              <a:t>How much power is supplied to the load? </a:t>
            </a:r>
          </a:p>
          <a:p>
            <a:pPr marL="457200" lvl="0" indent="-457200" algn="just">
              <a:buAutoNum type="alphaLcParenBoth"/>
              <a:defRPr/>
            </a:pPr>
            <a:r>
              <a:rPr lang="en-US" sz="2400" dirty="0">
                <a:solidFill>
                  <a:srgbClr val="000000"/>
                </a:solidFill>
                <a:latin typeface="Times New Roman" panose="02020603050405020304" pitchFamily="18" charset="0"/>
                <a:cs typeface="Times New Roman" panose="02020603050405020304" pitchFamily="18" charset="0"/>
              </a:rPr>
              <a:t>What is the internal resistance of the dry cell if it goes bad, resulting in only 0.500 W being supplied to the load?</a:t>
            </a:r>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4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p:sp>
        <p:nvSpPr>
          <p:cNvPr id="18" name="Rectangle 18">
            <a:extLst>
              <a:ext uri="{FF2B5EF4-FFF2-40B4-BE49-F238E27FC236}">
                <a16:creationId xmlns:a16="http://schemas.microsoft.com/office/drawing/2014/main" id="{FE0169E5-2DF2-4E7D-B4A0-1207DA5FEB96}"/>
              </a:ext>
            </a:extLst>
          </p:cNvPr>
          <p:cNvSpPr>
            <a:spLocks noChangeArrowheads="1"/>
          </p:cNvSpPr>
          <p:nvPr/>
        </p:nvSpPr>
        <p:spPr bwMode="auto">
          <a:xfrm>
            <a:off x="0" y="733549"/>
            <a:ext cx="71054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dirty="0">
                <a:solidFill>
                  <a:srgbClr val="000000"/>
                </a:solidFill>
                <a:cs typeface="Times New Roman" panose="02020603050405020304" pitchFamily="18" charset="0"/>
              </a:rPr>
              <a:t>Draw a circuit diagram of the toy and its batteries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p:pic>
        <p:nvPicPr>
          <p:cNvPr id="19" name="Picture 18">
            <a:extLst>
              <a:ext uri="{FF2B5EF4-FFF2-40B4-BE49-F238E27FC236}">
                <a16:creationId xmlns:a16="http://schemas.microsoft.com/office/drawing/2014/main" id="{194A393E-8603-4C89-BFC9-91444F694D13}"/>
              </a:ext>
            </a:extLst>
          </p:cNvPr>
          <p:cNvPicPr>
            <a:picLocks noChangeAspect="1"/>
          </p:cNvPicPr>
          <p:nvPr/>
        </p:nvPicPr>
        <p:blipFill>
          <a:blip r:embed="rId2"/>
          <a:stretch>
            <a:fillRect/>
          </a:stretch>
        </p:blipFill>
        <p:spPr>
          <a:xfrm>
            <a:off x="2432808" y="1151812"/>
            <a:ext cx="3036816" cy="2283497"/>
          </a:xfrm>
          <a:prstGeom prst="rect">
            <a:avLst/>
          </a:prstGeom>
        </p:spPr>
      </p:pic>
      <p:sp>
        <p:nvSpPr>
          <p:cNvPr id="20" name="Rectangle 18">
            <a:extLst>
              <a:ext uri="{FF2B5EF4-FFF2-40B4-BE49-F238E27FC236}">
                <a16:creationId xmlns:a16="http://schemas.microsoft.com/office/drawing/2014/main" id="{F77BDA33-B2D3-41D3-9145-128411D1DAE7}"/>
              </a:ext>
            </a:extLst>
          </p:cNvPr>
          <p:cNvSpPr>
            <a:spLocks noChangeArrowheads="1"/>
          </p:cNvSpPr>
          <p:nvPr/>
        </p:nvSpPr>
        <p:spPr bwMode="auto">
          <a:xfrm>
            <a:off x="85288" y="3297648"/>
            <a:ext cx="30368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dirty="0">
                <a:solidFill>
                  <a:srgbClr val="000000"/>
                </a:solidFill>
                <a:cs typeface="Times New Roman" panose="02020603050405020304" pitchFamily="18" charset="0"/>
              </a:rPr>
              <a:t>What current flows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BA14E33-E67E-445C-909F-73A9EDF5DDB3}"/>
                  </a:ext>
                </a:extLst>
              </p:cNvPr>
              <p:cNvSpPr/>
              <p:nvPr/>
            </p:nvSpPr>
            <p:spPr>
              <a:xfrm>
                <a:off x="285185" y="3853572"/>
                <a:ext cx="8573629" cy="830997"/>
              </a:xfrm>
              <a:prstGeom prst="rect">
                <a:avLst/>
              </a:prstGeom>
            </p:spPr>
            <p:txBody>
              <a:bodyPr wrap="none">
                <a:spAutoFit/>
              </a:bodyPr>
              <a:lstStyle/>
              <a:p>
                <a:pPr algn="just">
                  <a:defRPr/>
                </a:pPr>
                <a:r>
                  <a:rPr lang="en-US" sz="2400" dirty="0">
                    <a:solidFill>
                      <a:srgbClr val="000000"/>
                    </a:solidFill>
                    <a:latin typeface="Times New Roman" panose="02020603050405020304" pitchFamily="18" charset="0"/>
                    <a:cs typeface="Times New Roman" panose="02020603050405020304" pitchFamily="18" charset="0"/>
                  </a:rPr>
                  <a:t>The 4 cells are connected in series, therefore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𝑡𝑜𝑡𝑎𝑙</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ea typeface="Cambria Math" panose="02040503050406030204" pitchFamily="18" charset="0"/>
                          </a:rPr>
                          <m:t>𝜀</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𝜀</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𝜀</m:t>
                        </m:r>
                      </m:e>
                      <m:sub>
                        <m:r>
                          <a:rPr lang="en-US" sz="2000" i="1">
                            <a:solidFill>
                              <a:srgbClr val="0070C0"/>
                            </a:solidFill>
                            <a:latin typeface="Cambria Math" panose="02040503050406030204" pitchFamily="18" charset="0"/>
                          </a:rPr>
                          <m:t>3</m:t>
                        </m:r>
                      </m:sub>
                    </m:sSub>
                    <m:r>
                      <a:rPr lang="en-US" sz="2000" i="1">
                        <a:solidFill>
                          <a:srgbClr val="0070C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ea typeface="Cambria Math" panose="02040503050406030204" pitchFamily="18" charset="0"/>
                          </a:rPr>
                          <m:t>𝜀</m:t>
                        </m:r>
                      </m:e>
                      <m:sub>
                        <m:r>
                          <a:rPr lang="en-US" sz="2000" i="1">
                            <a:solidFill>
                              <a:srgbClr val="C00000"/>
                            </a:solidFill>
                            <a:latin typeface="Cambria Math" panose="02040503050406030204" pitchFamily="18" charset="0"/>
                          </a:rPr>
                          <m:t>4</m:t>
                        </m:r>
                      </m:sub>
                    </m:sSub>
                    <m:r>
                      <a:rPr lang="en-US" sz="2000" i="1">
                        <a:solidFill>
                          <a:srgbClr val="C00000"/>
                        </a:solidFill>
                        <a:latin typeface="Cambria Math" panose="02040503050406030204" pitchFamily="18" charset="0"/>
                      </a:rPr>
                      <m:t> </m:t>
                    </m:r>
                  </m:oMath>
                </a14:m>
                <a:endParaRPr lang="en-US" sz="2400" dirty="0">
                  <a:solidFill>
                    <a:srgbClr val="000000"/>
                  </a:solidFill>
                  <a:latin typeface="Times New Roman" panose="02020603050405020304" pitchFamily="18" charset="0"/>
                  <a:cs typeface="Times New Roman" panose="02020603050405020304" pitchFamily="18" charset="0"/>
                </a:endParaRPr>
              </a:p>
              <a:p>
                <a:pPr algn="just">
                  <a:defRPr/>
                </a:pPr>
                <a:r>
                  <a:rPr lang="en-US" sz="240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𝑅</m:t>
                        </m:r>
                      </m:e>
                      <m:sub>
                        <m:r>
                          <a:rPr lang="en-US" sz="2000" i="1" smtClean="0">
                            <a:solidFill>
                              <a:prstClr val="black"/>
                            </a:solidFill>
                            <a:latin typeface="Cambria Math" panose="02040503050406030204" pitchFamily="18" charset="0"/>
                          </a:rPr>
                          <m:t>𝑡</m:t>
                        </m:r>
                        <m:r>
                          <a:rPr lang="en-US" sz="2000" i="1">
                            <a:solidFill>
                              <a:prstClr val="black"/>
                            </a:solidFill>
                            <a:latin typeface="Cambria Math" panose="02040503050406030204" pitchFamily="18" charset="0"/>
                          </a:rPr>
                          <m:t>𝑜𝑡𝑎𝑙</m:t>
                        </m:r>
                      </m:sub>
                    </m:sSub>
                    <m:r>
                      <a:rPr lang="en-US" sz="2000" i="1" smtClean="0">
                        <a:solidFill>
                          <a:prstClr val="black"/>
                        </a:solidFill>
                        <a:latin typeface="Cambria Math" panose="02040503050406030204" pitchFamily="18" charset="0"/>
                      </a:rPr>
                      <m:t>=</m:t>
                    </m:r>
                    <m:sSub>
                      <m:sSubPr>
                        <m:ctrlPr>
                          <a:rPr lang="en-US" sz="2000" i="1" smtClean="0">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3</m:t>
                        </m:r>
                      </m:sub>
                    </m:sSub>
                    <m:r>
                      <a:rPr lang="en-US" sz="2000" i="1" smtClean="0">
                        <a:solidFill>
                          <a:srgbClr val="0070C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smtClean="0">
                            <a:solidFill>
                              <a:srgbClr val="C00000"/>
                            </a:solidFill>
                            <a:latin typeface="Cambria Math" panose="02040503050406030204" pitchFamily="18" charset="0"/>
                          </a:rPr>
                          <m:t>𝑟</m:t>
                        </m:r>
                      </m:e>
                      <m:sub>
                        <m:r>
                          <a:rPr lang="en-US" sz="2000" i="1">
                            <a:solidFill>
                              <a:srgbClr val="C00000"/>
                            </a:solidFill>
                            <a:latin typeface="Cambria Math" panose="02040503050406030204" pitchFamily="18" charset="0"/>
                          </a:rPr>
                          <m:t>4</m:t>
                        </m:r>
                      </m:sub>
                    </m:sSub>
                    <m:r>
                      <a:rPr lang="en-US" sz="2000" i="1" smtClean="0">
                        <a:solidFill>
                          <a:srgbClr val="C00000"/>
                        </a:solidFill>
                        <a:latin typeface="Cambria Math" panose="02040503050406030204" pitchFamily="18" charset="0"/>
                      </a:rPr>
                      <m:t>+</m:t>
                    </m:r>
                    <m:r>
                      <a:rPr lang="en-US" sz="2000" i="1" smtClean="0">
                        <a:solidFill>
                          <a:srgbClr val="42955F">
                            <a:lumMod val="75000"/>
                          </a:srgbClr>
                        </a:solidFill>
                        <a:latin typeface="Cambria Math" panose="02040503050406030204" pitchFamily="18" charset="0"/>
                      </a:rPr>
                      <m:t>𝑅</m:t>
                    </m:r>
                  </m:oMath>
                </a14:m>
                <a:r>
                  <a:rPr lang="en-US" sz="2400" dirty="0">
                    <a:solidFill>
                      <a:srgbClr val="42955F"/>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7BA14E33-E67E-445C-909F-73A9EDF5DDB3}"/>
                  </a:ext>
                </a:extLst>
              </p:cNvPr>
              <p:cNvSpPr>
                <a:spLocks noRot="1" noChangeAspect="1" noMove="1" noResize="1" noEditPoints="1" noAdjustHandles="1" noChangeArrowheads="1" noChangeShapeType="1" noTextEdit="1"/>
              </p:cNvSpPr>
              <p:nvPr/>
            </p:nvSpPr>
            <p:spPr>
              <a:xfrm>
                <a:off x="285185" y="3853572"/>
                <a:ext cx="8573629" cy="830997"/>
              </a:xfrm>
              <a:prstGeom prst="rect">
                <a:avLst/>
              </a:prstGeom>
              <a:blipFill>
                <a:blip r:embed="rId3"/>
                <a:stretch>
                  <a:fillRect l="-113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0AC8358-BA26-4C0F-8CB2-33CF3739B745}"/>
                  </a:ext>
                </a:extLst>
              </p:cNvPr>
              <p:cNvSpPr txBox="1"/>
              <p:nvPr/>
            </p:nvSpPr>
            <p:spPr>
              <a:xfrm>
                <a:off x="1688044" y="4996535"/>
                <a:ext cx="1430392" cy="628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sSub>
                            <m:sSubPr>
                              <m:ctrlPr>
                                <a:rPr lang="en-US" sz="2000" i="1" smtClean="0">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rPr>
                                <m:t>𝑉</m:t>
                              </m:r>
                            </m:e>
                            <m:sub>
                              <m:r>
                                <a:rPr lang="en-US" sz="2000" i="1" smtClean="0">
                                  <a:solidFill>
                                    <a:srgbClr val="0070C0"/>
                                  </a:solidFill>
                                  <a:latin typeface="Cambria Math" panose="02040503050406030204" pitchFamily="18" charset="0"/>
                                </a:rPr>
                                <m:t>𝑡𝑜𝑡𝑎𝑙</m:t>
                              </m:r>
                            </m:sub>
                          </m:sSub>
                        </m:num>
                        <m:den>
                          <m:sSub>
                            <m:sSubPr>
                              <m:ctrlPr>
                                <a:rPr lang="en-US" sz="2000" i="1" smtClean="0">
                                  <a:solidFill>
                                    <a:srgbClr val="C00000"/>
                                  </a:solidFill>
                                  <a:latin typeface="Cambria Math" panose="02040503050406030204" pitchFamily="18" charset="0"/>
                                </a:rPr>
                              </m:ctrlPr>
                            </m:sSubPr>
                            <m:e>
                              <m:r>
                                <a:rPr lang="en-US" sz="2000" i="1" smtClean="0">
                                  <a:solidFill>
                                    <a:srgbClr val="C00000"/>
                                  </a:solidFill>
                                  <a:latin typeface="Cambria Math" panose="02040503050406030204" pitchFamily="18" charset="0"/>
                                </a:rPr>
                                <m:t>𝑅</m:t>
                              </m:r>
                            </m:e>
                            <m:sub>
                              <m:r>
                                <a:rPr lang="en-US" sz="2000" i="1" smtClean="0">
                                  <a:solidFill>
                                    <a:srgbClr val="C00000"/>
                                  </a:solidFill>
                                  <a:latin typeface="Cambria Math" panose="02040503050406030204" pitchFamily="18" charset="0"/>
                                </a:rPr>
                                <m:t>𝑡𝑜𝑡𝑎𝑙</m:t>
                              </m:r>
                            </m:sub>
                          </m:sSub>
                        </m:den>
                      </m:f>
                    </m:oMath>
                  </m:oMathPara>
                </a14:m>
                <a:endParaRPr lang="en-US" sz="2000" dirty="0">
                  <a:solidFill>
                    <a:prstClr val="black"/>
                  </a:solidFill>
                  <a:latin typeface="Gill Sans MT" panose="020B0502020104020203"/>
                </a:endParaRPr>
              </a:p>
            </p:txBody>
          </p:sp>
        </mc:Choice>
        <mc:Fallback xmlns="">
          <p:sp>
            <p:nvSpPr>
              <p:cNvPr id="22" name="TextBox 21">
                <a:extLst>
                  <a:ext uri="{FF2B5EF4-FFF2-40B4-BE49-F238E27FC236}">
                    <a16:creationId xmlns:a16="http://schemas.microsoft.com/office/drawing/2014/main" id="{D0AC8358-BA26-4C0F-8CB2-33CF3739B745}"/>
                  </a:ext>
                </a:extLst>
              </p:cNvPr>
              <p:cNvSpPr txBox="1">
                <a:spLocks noRot="1" noChangeAspect="1" noMove="1" noResize="1" noEditPoints="1" noAdjustHandles="1" noChangeArrowheads="1" noChangeShapeType="1" noTextEdit="1"/>
              </p:cNvSpPr>
              <p:nvPr/>
            </p:nvSpPr>
            <p:spPr>
              <a:xfrm>
                <a:off x="1688044" y="4996535"/>
                <a:ext cx="1430392" cy="628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E40DB9-7CCA-4A95-8576-85D26C40BD62}"/>
                  </a:ext>
                </a:extLst>
              </p:cNvPr>
              <p:cNvSpPr txBox="1"/>
              <p:nvPr/>
            </p:nvSpPr>
            <p:spPr>
              <a:xfrm>
                <a:off x="3547193" y="4993566"/>
                <a:ext cx="2584041"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srgbClr val="0070C0"/>
                              </a:solidFill>
                              <a:latin typeface="Cambria Math" panose="02040503050406030204" pitchFamily="18" charset="0"/>
                            </a:rPr>
                            <m:t>3</m:t>
                          </m:r>
                          <m:d>
                            <m:dPr>
                              <m:ctrlPr>
                                <a:rPr lang="en-US" sz="2000" i="1" smtClean="0">
                                  <a:solidFill>
                                    <a:srgbClr val="0070C0"/>
                                  </a:solidFill>
                                  <a:latin typeface="Cambria Math" panose="02040503050406030204" pitchFamily="18" charset="0"/>
                                </a:rPr>
                              </m:ctrlPr>
                            </m:dPr>
                            <m:e>
                              <m:r>
                                <a:rPr lang="en-US" sz="2000" i="1" smtClean="0">
                                  <a:solidFill>
                                    <a:srgbClr val="0070C0"/>
                                  </a:solidFill>
                                  <a:latin typeface="Cambria Math" panose="02040503050406030204" pitchFamily="18" charset="0"/>
                                </a:rPr>
                                <m:t>1.58</m:t>
                              </m:r>
                            </m:e>
                          </m:d>
                          <m:r>
                            <a:rPr lang="en-US" sz="2000" i="1" smtClean="0">
                              <a:solidFill>
                                <a:srgbClr val="0070C0"/>
                              </a:solidFill>
                              <a:latin typeface="Cambria Math" panose="02040503050406030204" pitchFamily="18" charset="0"/>
                            </a:rPr>
                            <m:t>+</m:t>
                          </m:r>
                          <m:r>
                            <a:rPr lang="en-US" sz="2000" i="1" smtClean="0">
                              <a:solidFill>
                                <a:srgbClr val="C00000"/>
                              </a:solidFill>
                              <a:latin typeface="Cambria Math" panose="02040503050406030204" pitchFamily="18" charset="0"/>
                            </a:rPr>
                            <m:t>1.53</m:t>
                          </m:r>
                        </m:num>
                        <m:den>
                          <m:r>
                            <a:rPr lang="en-US" sz="2000" i="1" smtClean="0">
                              <a:solidFill>
                                <a:srgbClr val="0070C0"/>
                              </a:solidFill>
                              <a:latin typeface="Cambria Math" panose="02040503050406030204" pitchFamily="18" charset="0"/>
                            </a:rPr>
                            <m:t>3</m:t>
                          </m:r>
                          <m:d>
                            <m:dPr>
                              <m:ctrlPr>
                                <a:rPr lang="en-US" sz="2000" i="1" smtClean="0">
                                  <a:solidFill>
                                    <a:srgbClr val="0070C0"/>
                                  </a:solidFill>
                                  <a:latin typeface="Cambria Math" panose="02040503050406030204" pitchFamily="18" charset="0"/>
                                </a:rPr>
                              </m:ctrlPr>
                            </m:dPr>
                            <m:e>
                              <m:r>
                                <a:rPr lang="en-US" sz="2000" i="1" smtClean="0">
                                  <a:solidFill>
                                    <a:srgbClr val="0070C0"/>
                                  </a:solidFill>
                                  <a:latin typeface="Cambria Math" panose="02040503050406030204" pitchFamily="18" charset="0"/>
                                </a:rPr>
                                <m:t>0.02</m:t>
                              </m:r>
                            </m:e>
                          </m:d>
                          <m:r>
                            <a:rPr lang="en-US" sz="2000" i="1" smtClean="0">
                              <a:solidFill>
                                <a:srgbClr val="C00000"/>
                              </a:solidFill>
                              <a:latin typeface="Cambria Math" panose="02040503050406030204" pitchFamily="18" charset="0"/>
                            </a:rPr>
                            <m:t>+0.1+</m:t>
                          </m:r>
                          <m:r>
                            <a:rPr lang="en-US" sz="2000" i="1" smtClean="0">
                              <a:solidFill>
                                <a:srgbClr val="42955F">
                                  <a:lumMod val="75000"/>
                                </a:srgbClr>
                              </a:solidFill>
                              <a:latin typeface="Cambria Math" panose="02040503050406030204" pitchFamily="18" charset="0"/>
                            </a:rPr>
                            <m:t>10</m:t>
                          </m:r>
                        </m:den>
                      </m:f>
                    </m:oMath>
                  </m:oMathPara>
                </a14:m>
                <a:endParaRPr lang="en-US" sz="2000" dirty="0">
                  <a:solidFill>
                    <a:prstClr val="black"/>
                  </a:solidFill>
                  <a:latin typeface="Gill Sans MT" panose="020B0502020104020203"/>
                </a:endParaRPr>
              </a:p>
            </p:txBody>
          </p:sp>
        </mc:Choice>
        <mc:Fallback xmlns="">
          <p:sp>
            <p:nvSpPr>
              <p:cNvPr id="23" name="TextBox 22">
                <a:extLst>
                  <a:ext uri="{FF2B5EF4-FFF2-40B4-BE49-F238E27FC236}">
                    <a16:creationId xmlns:a16="http://schemas.microsoft.com/office/drawing/2014/main" id="{46E40DB9-7CCA-4A95-8576-85D26C40BD62}"/>
                  </a:ext>
                </a:extLst>
              </p:cNvPr>
              <p:cNvSpPr txBox="1">
                <a:spLocks noRot="1" noChangeAspect="1" noMove="1" noResize="1" noEditPoints="1" noAdjustHandles="1" noChangeArrowheads="1" noChangeShapeType="1" noTextEdit="1"/>
              </p:cNvSpPr>
              <p:nvPr/>
            </p:nvSpPr>
            <p:spPr>
              <a:xfrm>
                <a:off x="3547193" y="4993566"/>
                <a:ext cx="2584041" cy="6408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CC94A90-A8D4-48BF-A84A-82736773F3D0}"/>
                  </a:ext>
                </a:extLst>
              </p:cNvPr>
              <p:cNvSpPr txBox="1"/>
              <p:nvPr/>
            </p:nvSpPr>
            <p:spPr>
              <a:xfrm>
                <a:off x="2234076" y="6061283"/>
                <a:ext cx="13553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=0.617 </m:t>
                      </m:r>
                      <m:r>
                        <a:rPr lang="en-US" sz="2000" i="1" smtClean="0">
                          <a:solidFill>
                            <a:prstClr val="black"/>
                          </a:solidFill>
                          <a:latin typeface="Cambria Math" panose="02040503050406030204" pitchFamily="18" charset="0"/>
                        </a:rPr>
                        <m:t>𝐴</m:t>
                      </m:r>
                    </m:oMath>
                  </m:oMathPara>
                </a14:m>
                <a:endParaRPr lang="en-US" sz="2000" dirty="0">
                  <a:solidFill>
                    <a:prstClr val="black"/>
                  </a:solidFill>
                  <a:latin typeface="Gill Sans MT" panose="020B0502020104020203"/>
                </a:endParaRPr>
              </a:p>
            </p:txBody>
          </p:sp>
        </mc:Choice>
        <mc:Fallback xmlns="">
          <p:sp>
            <p:nvSpPr>
              <p:cNvPr id="24" name="TextBox 23">
                <a:extLst>
                  <a:ext uri="{FF2B5EF4-FFF2-40B4-BE49-F238E27FC236}">
                    <a16:creationId xmlns:a16="http://schemas.microsoft.com/office/drawing/2014/main" id="{8CC94A90-A8D4-48BF-A84A-82736773F3D0}"/>
                  </a:ext>
                </a:extLst>
              </p:cNvPr>
              <p:cNvSpPr txBox="1">
                <a:spLocks noRot="1" noChangeAspect="1" noMove="1" noResize="1" noEditPoints="1" noAdjustHandles="1" noChangeArrowheads="1" noChangeShapeType="1" noTextEdit="1"/>
              </p:cNvSpPr>
              <p:nvPr/>
            </p:nvSpPr>
            <p:spPr>
              <a:xfrm>
                <a:off x="2234076" y="6061283"/>
                <a:ext cx="1355371" cy="307777"/>
              </a:xfrm>
              <a:prstGeom prst="rect">
                <a:avLst/>
              </a:prstGeom>
              <a:blipFill>
                <a:blip r:embed="rId6"/>
                <a:stretch>
                  <a:fillRect l="-3139" r="-3587" b="-7843"/>
                </a:stretch>
              </a:blipFill>
            </p:spPr>
            <p:txBody>
              <a:bodyPr/>
              <a:lstStyle/>
              <a:p>
                <a:r>
                  <a:rPr lang="en-US">
                    <a:noFill/>
                  </a:rPr>
                  <a:t> </a:t>
                </a:r>
              </a:p>
            </p:txBody>
          </p:sp>
        </mc:Fallback>
      </mc:AlternateContent>
    </p:spTree>
    <p:extLst>
      <p:ext uri="{BB962C8B-B14F-4D97-AF65-F5344CB8AC3E}">
        <p14:creationId xmlns:p14="http://schemas.microsoft.com/office/powerpoint/2010/main" val="306735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mc:AlternateContent xmlns:mc="http://schemas.openxmlformats.org/markup-compatibility/2006" xmlns:a14="http://schemas.microsoft.com/office/drawing/2010/main">
        <mc:Choice Requires="a14">
          <p:sp>
            <p:nvSpPr>
              <p:cNvPr id="18" name="Rectangle 18">
                <a:extLst>
                  <a:ext uri="{FF2B5EF4-FFF2-40B4-BE49-F238E27FC236}">
                    <a16:creationId xmlns:a16="http://schemas.microsoft.com/office/drawing/2014/main" id="{FE0169E5-2DF2-4E7D-B4A0-1207DA5FEB96}"/>
                  </a:ext>
                </a:extLst>
              </p:cNvPr>
              <p:cNvSpPr>
                <a:spLocks noChangeArrowheads="1"/>
              </p:cNvSpPr>
              <p:nvPr/>
            </p:nvSpPr>
            <p:spPr bwMode="auto">
              <a:xfrm>
                <a:off x="1" y="733549"/>
                <a:ext cx="5285064"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(c) </a:t>
                </a:r>
                <a:r>
                  <a:rPr lang="en-US" sz="2400" dirty="0">
                    <a:solidFill>
                      <a:srgbClr val="000000"/>
                    </a:solidFill>
                    <a:cs typeface="Times New Roman" panose="02020603050405020304" pitchFamily="18" charset="0"/>
                  </a:rPr>
                  <a:t>The power supplied to the load,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𝑃</m:t>
                        </m:r>
                      </m:e>
                      <m:sub>
                        <m:r>
                          <a:rPr lang="en-US" sz="2400" i="1">
                            <a:solidFill>
                              <a:prstClr val="black"/>
                            </a:solidFill>
                            <a:latin typeface="Cambria Math" panose="02040503050406030204" pitchFamily="18" charset="0"/>
                          </a:rPr>
                          <m:t>𝐿𝑜𝑎𝑑</m:t>
                        </m:r>
                      </m:sub>
                    </m:sSub>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mc:Choice>
        <mc:Fallback xmlns="">
          <p:sp>
            <p:nvSpPr>
              <p:cNvPr id="18" name="Rectangle 18">
                <a:extLst>
                  <a:ext uri="{FF2B5EF4-FFF2-40B4-BE49-F238E27FC236}">
                    <a16:creationId xmlns:a16="http://schemas.microsoft.com/office/drawing/2014/main" id="{FE0169E5-2DF2-4E7D-B4A0-1207DA5FEB96}"/>
                  </a:ext>
                </a:extLst>
              </p:cNvPr>
              <p:cNvSpPr>
                <a:spLocks noRot="1" noChangeAspect="1" noMove="1" noResize="1" noEditPoints="1" noAdjustHandles="1" noChangeArrowheads="1" noChangeShapeType="1" noTextEdit="1"/>
              </p:cNvSpPr>
              <p:nvPr/>
            </p:nvSpPr>
            <p:spPr bwMode="auto">
              <a:xfrm>
                <a:off x="1" y="733549"/>
                <a:ext cx="5285064" cy="461665"/>
              </a:xfrm>
              <a:prstGeom prst="rect">
                <a:avLst/>
              </a:prstGeom>
              <a:blipFill>
                <a:blip r:embed="rId2"/>
                <a:stretch>
                  <a:fillRect l="-1730"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4D68A46-3ABB-4937-9485-85B30EA74CC7}"/>
                  </a:ext>
                </a:extLst>
              </p:cNvPr>
              <p:cNvSpPr/>
              <p:nvPr/>
            </p:nvSpPr>
            <p:spPr>
              <a:xfrm>
                <a:off x="474446" y="1302148"/>
                <a:ext cx="5892797"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power supplied to the load, </a:t>
                </a:r>
                <a14:m>
                  <m:oMath xmlns:m="http://schemas.openxmlformats.org/officeDocument/2006/math">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𝑃</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𝐿𝑜𝑎𝑑</m:t>
                        </m:r>
                      </m:sub>
                    </m:s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sSup>
                      <m:sSup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p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𝐼</m:t>
                        </m:r>
                      </m:e>
                      <m:sup>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2</m:t>
                        </m:r>
                      </m:sup>
                    </m:sSup>
                    <m:r>
                      <a:rPr kumimoji="0" lang="en-US" sz="2000" b="0" i="1" u="none" strike="noStrike" kern="0" cap="none" spc="0" normalizeH="0" baseline="0" noProof="0" smtClean="0">
                        <a:ln>
                          <a:noFill/>
                        </a:ln>
                        <a:solidFill>
                          <a:srgbClr val="42955F">
                            <a:lumMod val="75000"/>
                          </a:srgbClr>
                        </a:solidFill>
                        <a:effectLst/>
                        <a:uLnTx/>
                        <a:uFillTx/>
                        <a:latin typeface="Cambria Math" panose="02040503050406030204" pitchFamily="18" charset="0"/>
                      </a:rPr>
                      <m:t>𝑅</m:t>
                    </m:r>
                  </m:oMath>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2" name="Rectangle 1">
                <a:extLst>
                  <a:ext uri="{FF2B5EF4-FFF2-40B4-BE49-F238E27FC236}">
                    <a16:creationId xmlns:a16="http://schemas.microsoft.com/office/drawing/2014/main" id="{B4D68A46-3ABB-4937-9485-85B30EA74CC7}"/>
                  </a:ext>
                </a:extLst>
              </p:cNvPr>
              <p:cNvSpPr>
                <a:spLocks noRot="1" noChangeAspect="1" noMove="1" noResize="1" noEditPoints="1" noAdjustHandles="1" noChangeArrowheads="1" noChangeShapeType="1" noTextEdit="1"/>
              </p:cNvSpPr>
              <p:nvPr/>
            </p:nvSpPr>
            <p:spPr>
              <a:xfrm>
                <a:off x="474446" y="1302148"/>
                <a:ext cx="5892797" cy="461665"/>
              </a:xfrm>
              <a:prstGeom prst="rect">
                <a:avLst/>
              </a:prstGeom>
              <a:blipFill>
                <a:blip r:embed="rId3"/>
                <a:stretch>
                  <a:fillRect l="-1656"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B36C8B-0D54-4CE6-B076-8670413A4CFE}"/>
                  </a:ext>
                </a:extLst>
              </p:cNvPr>
              <p:cNvSpPr txBox="1"/>
              <p:nvPr/>
            </p:nvSpPr>
            <p:spPr>
              <a:xfrm>
                <a:off x="3083264" y="2011459"/>
                <a:ext cx="24578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ker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𝑃</m:t>
                          </m:r>
                        </m:e>
                        <m:sub>
                          <m:r>
                            <a:rPr lang="en-US" sz="2000" i="1" kern="0">
                              <a:solidFill>
                                <a:prstClr val="black"/>
                              </a:solidFill>
                              <a:latin typeface="Cambria Math" panose="02040503050406030204" pitchFamily="18" charset="0"/>
                            </a:rPr>
                            <m:t>𝐿𝑜𝑎𝑑</m:t>
                          </m:r>
                        </m:sub>
                      </m:sSub>
                      <m:r>
                        <a:rPr lang="en-US" sz="2000" i="1" smtClean="0">
                          <a:solidFill>
                            <a:prstClr val="black"/>
                          </a:solidFill>
                          <a:latin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0.617</m:t>
                              </m:r>
                            </m:e>
                          </m:d>
                        </m:e>
                        <m:sup>
                          <m:r>
                            <a:rPr lang="en-US" sz="2000" i="1" smtClean="0">
                              <a:solidFill>
                                <a:prstClr val="black"/>
                              </a:solidFill>
                              <a:latin typeface="Cambria Math" panose="02040503050406030204" pitchFamily="18" charset="0"/>
                            </a:rPr>
                            <m:t>2</m:t>
                          </m:r>
                        </m:sup>
                      </m:sSup>
                      <m:d>
                        <m:dPr>
                          <m:ctrlPr>
                            <a:rPr lang="en-US" sz="2000" i="1" smtClean="0">
                              <a:solidFill>
                                <a:srgbClr val="42955F">
                                  <a:lumMod val="75000"/>
                                </a:srgbClr>
                              </a:solidFill>
                              <a:latin typeface="Cambria Math" panose="02040503050406030204" pitchFamily="18" charset="0"/>
                            </a:rPr>
                          </m:ctrlPr>
                        </m:dPr>
                        <m:e>
                          <m:r>
                            <a:rPr lang="en-US" sz="2000" i="1" smtClean="0">
                              <a:solidFill>
                                <a:srgbClr val="42955F">
                                  <a:lumMod val="75000"/>
                                </a:srgbClr>
                              </a:solidFill>
                              <a:latin typeface="Cambria Math" panose="02040503050406030204" pitchFamily="18" charset="0"/>
                            </a:rPr>
                            <m:t>10</m:t>
                          </m:r>
                        </m:e>
                      </m:d>
                    </m:oMath>
                  </m:oMathPara>
                </a14:m>
                <a:endParaRPr lang="en-US" sz="2000" dirty="0">
                  <a:solidFill>
                    <a:prstClr val="black"/>
                  </a:solidFill>
                  <a:latin typeface="Gill Sans MT" panose="020B0502020104020203"/>
                </a:endParaRPr>
              </a:p>
            </p:txBody>
          </p:sp>
        </mc:Choice>
        <mc:Fallback xmlns="">
          <p:sp>
            <p:nvSpPr>
              <p:cNvPr id="11" name="TextBox 10">
                <a:extLst>
                  <a:ext uri="{FF2B5EF4-FFF2-40B4-BE49-F238E27FC236}">
                    <a16:creationId xmlns:a16="http://schemas.microsoft.com/office/drawing/2014/main" id="{A3B36C8B-0D54-4CE6-B076-8670413A4CFE}"/>
                  </a:ext>
                </a:extLst>
              </p:cNvPr>
              <p:cNvSpPr txBox="1">
                <a:spLocks noRot="1" noChangeAspect="1" noMove="1" noResize="1" noEditPoints="1" noAdjustHandles="1" noChangeArrowheads="1" noChangeShapeType="1" noTextEdit="1"/>
              </p:cNvSpPr>
              <p:nvPr/>
            </p:nvSpPr>
            <p:spPr>
              <a:xfrm>
                <a:off x="3083264" y="2011459"/>
                <a:ext cx="2457852" cy="307777"/>
              </a:xfrm>
              <a:prstGeom prst="rect">
                <a:avLst/>
              </a:prstGeom>
              <a:blipFill>
                <a:blip r:embed="rId4"/>
                <a:stretch>
                  <a:fillRect l="-1737" t="-2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8021D09-2E06-4D00-8455-AA032D9DDF37}"/>
                  </a:ext>
                </a:extLst>
              </p:cNvPr>
              <p:cNvSpPr txBox="1"/>
              <p:nvPr/>
            </p:nvSpPr>
            <p:spPr>
              <a:xfrm>
                <a:off x="3092229" y="2546610"/>
                <a:ext cx="17942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ker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𝑃</m:t>
                          </m:r>
                        </m:e>
                        <m:sub>
                          <m:r>
                            <a:rPr lang="en-US" sz="2000" i="1" kern="0">
                              <a:solidFill>
                                <a:prstClr val="black"/>
                              </a:solidFill>
                              <a:latin typeface="Cambria Math" panose="02040503050406030204" pitchFamily="18" charset="0"/>
                            </a:rPr>
                            <m:t>𝐿𝑜𝑎𝑑</m:t>
                          </m:r>
                        </m:sub>
                      </m:sSub>
                      <m:r>
                        <a:rPr lang="en-US" sz="2000" i="1" smtClean="0">
                          <a:solidFill>
                            <a:prstClr val="black"/>
                          </a:solidFill>
                          <a:latin typeface="Cambria Math" panose="02040503050406030204" pitchFamily="18" charset="0"/>
                        </a:rPr>
                        <m:t>=3.81 </m:t>
                      </m:r>
                      <m:r>
                        <a:rPr lang="en-US" sz="2000" i="1" smtClean="0">
                          <a:solidFill>
                            <a:prstClr val="black"/>
                          </a:solidFill>
                          <a:latin typeface="Cambria Math" panose="02040503050406030204" pitchFamily="18" charset="0"/>
                        </a:rPr>
                        <m:t>𝑊</m:t>
                      </m:r>
                    </m:oMath>
                  </m:oMathPara>
                </a14:m>
                <a:endParaRPr lang="en-US" sz="2000" dirty="0">
                  <a:solidFill>
                    <a:prstClr val="black"/>
                  </a:solidFill>
                  <a:latin typeface="Gill Sans MT" panose="020B0502020104020203"/>
                </a:endParaRPr>
              </a:p>
            </p:txBody>
          </p:sp>
        </mc:Choice>
        <mc:Fallback xmlns="">
          <p:sp>
            <p:nvSpPr>
              <p:cNvPr id="12" name="TextBox 11">
                <a:extLst>
                  <a:ext uri="{FF2B5EF4-FFF2-40B4-BE49-F238E27FC236}">
                    <a16:creationId xmlns:a16="http://schemas.microsoft.com/office/drawing/2014/main" id="{78021D09-2E06-4D00-8455-AA032D9DDF37}"/>
                  </a:ext>
                </a:extLst>
              </p:cNvPr>
              <p:cNvSpPr txBox="1">
                <a:spLocks noRot="1" noChangeAspect="1" noMove="1" noResize="1" noEditPoints="1" noAdjustHandles="1" noChangeArrowheads="1" noChangeShapeType="1" noTextEdit="1"/>
              </p:cNvSpPr>
              <p:nvPr/>
            </p:nvSpPr>
            <p:spPr>
              <a:xfrm>
                <a:off x="3092229" y="2546610"/>
                <a:ext cx="1794209" cy="307777"/>
              </a:xfrm>
              <a:prstGeom prst="rect">
                <a:avLst/>
              </a:prstGeom>
              <a:blipFill>
                <a:blip r:embed="rId5"/>
                <a:stretch>
                  <a:fillRect l="-2373" r="-2034" b="-20000"/>
                </a:stretch>
              </a:blipFill>
            </p:spPr>
            <p:txBody>
              <a:bodyPr/>
              <a:lstStyle/>
              <a:p>
                <a:r>
                  <a:rPr lang="en-US">
                    <a:noFill/>
                  </a:rPr>
                  <a:t> </a:t>
                </a:r>
              </a:p>
            </p:txBody>
          </p:sp>
        </mc:Fallback>
      </mc:AlternateContent>
      <p:sp>
        <p:nvSpPr>
          <p:cNvPr id="13" name="Rectangle 18">
            <a:extLst>
              <a:ext uri="{FF2B5EF4-FFF2-40B4-BE49-F238E27FC236}">
                <a16:creationId xmlns:a16="http://schemas.microsoft.com/office/drawing/2014/main" id="{8BB4DBDD-B4B7-49E4-94FF-39087EB9A58A}"/>
              </a:ext>
            </a:extLst>
          </p:cNvPr>
          <p:cNvSpPr>
            <a:spLocks noChangeArrowheads="1"/>
          </p:cNvSpPr>
          <p:nvPr/>
        </p:nvSpPr>
        <p:spPr bwMode="auto">
          <a:xfrm>
            <a:off x="-1" y="3310367"/>
            <a:ext cx="7885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(d) </a:t>
            </a:r>
            <a:r>
              <a:rPr lang="en-US" sz="2400" dirty="0">
                <a:solidFill>
                  <a:srgbClr val="000000"/>
                </a:solidFill>
                <a:cs typeface="Times New Roman" panose="02020603050405020304" pitchFamily="18" charset="0"/>
              </a:rPr>
              <a:t>What is the internal resistance of the dry cell if it goes bad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D7605A1-7F1F-4FD6-8B3A-FE82C623C189}"/>
                  </a:ext>
                </a:extLst>
              </p:cNvPr>
              <p:cNvSpPr txBox="1"/>
              <p:nvPr/>
            </p:nvSpPr>
            <p:spPr>
              <a:xfrm>
                <a:off x="86349" y="4493565"/>
                <a:ext cx="2653290"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rad>
                        <m:radPr>
                          <m:degHide m:val="on"/>
                          <m:ctrlPr>
                            <a:rPr lang="en-US" sz="2000" i="1" smtClean="0">
                              <a:solidFill>
                                <a:prstClr val="black"/>
                              </a:solidFill>
                              <a:latin typeface="Cambria Math" panose="02040503050406030204" pitchFamily="18" charset="0"/>
                            </a:rPr>
                          </m:ctrlPr>
                        </m:radPr>
                        <m:deg/>
                        <m:e>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0.5</m:t>
                              </m:r>
                            </m:num>
                            <m:den>
                              <m:r>
                                <a:rPr lang="en-US" sz="2000" i="1" smtClean="0">
                                  <a:solidFill>
                                    <a:prstClr val="black"/>
                                  </a:solidFill>
                                  <a:latin typeface="Cambria Math" panose="02040503050406030204" pitchFamily="18" charset="0"/>
                                </a:rPr>
                                <m:t>10</m:t>
                              </m:r>
                            </m:den>
                          </m:f>
                        </m:e>
                      </m:rad>
                      <m:r>
                        <a:rPr lang="en-US" sz="2000" i="1" smtClean="0">
                          <a:solidFill>
                            <a:prstClr val="black"/>
                          </a:solidFill>
                          <a:latin typeface="Cambria Math" panose="02040503050406030204" pitchFamily="18" charset="0"/>
                        </a:rPr>
                        <m:t>=0.2236 </m:t>
                      </m:r>
                      <m:r>
                        <a:rPr lang="en-US" sz="2000" i="1" smtClean="0">
                          <a:solidFill>
                            <a:prstClr val="black"/>
                          </a:solidFill>
                          <a:latin typeface="Cambria Math" panose="02040503050406030204" pitchFamily="18" charset="0"/>
                        </a:rPr>
                        <m:t>𝐴</m:t>
                      </m:r>
                    </m:oMath>
                  </m:oMathPara>
                </a14:m>
                <a:endParaRPr lang="en-US" sz="2000" dirty="0">
                  <a:solidFill>
                    <a:prstClr val="black"/>
                  </a:solidFill>
                  <a:latin typeface="Gill Sans MT" panose="020B0502020104020203"/>
                </a:endParaRPr>
              </a:p>
            </p:txBody>
          </p:sp>
        </mc:Choice>
        <mc:Fallback xmlns="">
          <p:sp>
            <p:nvSpPr>
              <p:cNvPr id="14" name="TextBox 13">
                <a:extLst>
                  <a:ext uri="{FF2B5EF4-FFF2-40B4-BE49-F238E27FC236}">
                    <a16:creationId xmlns:a16="http://schemas.microsoft.com/office/drawing/2014/main" id="{ED7605A1-7F1F-4FD6-8B3A-FE82C623C189}"/>
                  </a:ext>
                </a:extLst>
              </p:cNvPr>
              <p:cNvSpPr txBox="1">
                <a:spLocks noRot="1" noChangeAspect="1" noMove="1" noResize="1" noEditPoints="1" noAdjustHandles="1" noChangeArrowheads="1" noChangeShapeType="1" noTextEdit="1"/>
              </p:cNvSpPr>
              <p:nvPr/>
            </p:nvSpPr>
            <p:spPr>
              <a:xfrm>
                <a:off x="86349" y="4493565"/>
                <a:ext cx="2653290" cy="9093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E7E8132-AC20-46B1-B2B2-CC99BDB32508}"/>
                  </a:ext>
                </a:extLst>
              </p:cNvPr>
              <p:cNvSpPr/>
              <p:nvPr/>
            </p:nvSpPr>
            <p:spPr>
              <a:xfrm>
                <a:off x="3057094" y="4434389"/>
                <a:ext cx="4847417" cy="741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US" sz="2000" i="1">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𝑡𝑜𝑡𝑎𝑙</m:t>
                              </m:r>
                            </m:sub>
                          </m:sSub>
                        </m:num>
                        <m:den>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𝑅</m:t>
                              </m:r>
                            </m:e>
                            <m:sub>
                              <m:r>
                                <a:rPr lang="en-US" sz="2000" i="1">
                                  <a:solidFill>
                                    <a:prstClr val="black"/>
                                  </a:solidFill>
                                  <a:latin typeface="Cambria Math" panose="02040503050406030204" pitchFamily="18" charset="0"/>
                                </a:rPr>
                                <m:t>𝑡𝑜𝑡𝑎𝑙</m:t>
                              </m:r>
                            </m:sub>
                          </m:sSub>
                        </m:den>
                      </m:f>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smtClean="0">
                              <a:solidFill>
                                <a:srgbClr val="0070C0"/>
                              </a:solidFill>
                              <a:latin typeface="Cambria Math" panose="02040503050406030204" pitchFamily="18" charset="0"/>
                            </a:rPr>
                            <m:t>3</m:t>
                          </m:r>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1.58</m:t>
                              </m:r>
                            </m:e>
                          </m:d>
                          <m:r>
                            <a:rPr lang="en-US" sz="2000" i="1">
                              <a:solidFill>
                                <a:srgbClr val="0070C0"/>
                              </a:solidFill>
                              <a:latin typeface="Cambria Math" panose="02040503050406030204" pitchFamily="18" charset="0"/>
                            </a:rPr>
                            <m:t>+</m:t>
                          </m:r>
                          <m:r>
                            <a:rPr lang="en-US" sz="2000" i="1" smtClean="0">
                              <a:solidFill>
                                <a:srgbClr val="C00000"/>
                              </a:solidFill>
                              <a:latin typeface="Cambria Math" panose="02040503050406030204" pitchFamily="18" charset="0"/>
                            </a:rPr>
                            <m:t>1.53</m:t>
                          </m:r>
                        </m:num>
                        <m:den>
                          <m:r>
                            <a:rPr lang="en-US" sz="2000" i="1" smtClean="0">
                              <a:solidFill>
                                <a:srgbClr val="0070C0"/>
                              </a:solidFill>
                              <a:latin typeface="Cambria Math" panose="02040503050406030204" pitchFamily="18" charset="0"/>
                            </a:rPr>
                            <m:t>3</m:t>
                          </m:r>
                          <m:d>
                            <m:dPr>
                              <m:ctrlPr>
                                <a:rPr lang="en-US" sz="2000" i="1">
                                  <a:solidFill>
                                    <a:srgbClr val="0070C0"/>
                                  </a:solidFill>
                                  <a:latin typeface="Cambria Math" panose="02040503050406030204" pitchFamily="18" charset="0"/>
                                </a:rPr>
                              </m:ctrlPr>
                            </m:dPr>
                            <m:e>
                              <m:r>
                                <a:rPr lang="en-US" sz="2000" i="1">
                                  <a:solidFill>
                                    <a:srgbClr val="0070C0"/>
                                  </a:solidFill>
                                  <a:latin typeface="Cambria Math" panose="02040503050406030204" pitchFamily="18" charset="0"/>
                                </a:rPr>
                                <m:t>0.02</m:t>
                              </m:r>
                            </m:e>
                          </m:d>
                          <m:r>
                            <a:rPr lang="en-US" sz="2000" i="1" smtClean="0">
                              <a:solidFill>
                                <a:srgbClr val="0070C0"/>
                              </a:solidFill>
                              <a:latin typeface="Cambria Math" panose="02040503050406030204" pitchFamily="18" charset="0"/>
                            </a:rPr>
                            <m:t>+</m:t>
                          </m:r>
                          <m:r>
                            <a:rPr lang="en-US" sz="2000" i="1" smtClean="0">
                              <a:solidFill>
                                <a:srgbClr val="C00000"/>
                              </a:solidFill>
                              <a:latin typeface="Cambria Math" panose="02040503050406030204" pitchFamily="18" charset="0"/>
                            </a:rPr>
                            <m:t>𝑟</m:t>
                          </m:r>
                          <m:r>
                            <a:rPr lang="en-US" sz="2000" i="1">
                              <a:solidFill>
                                <a:srgbClr val="C00000"/>
                              </a:solidFill>
                              <a:latin typeface="Cambria Math" panose="02040503050406030204" pitchFamily="18" charset="0"/>
                            </a:rPr>
                            <m:t>+</m:t>
                          </m:r>
                          <m:r>
                            <a:rPr lang="en-US" sz="2000" i="1" smtClean="0">
                              <a:solidFill>
                                <a:srgbClr val="42955F">
                                  <a:lumMod val="75000"/>
                                </a:srgbClr>
                              </a:solidFill>
                              <a:latin typeface="Cambria Math" panose="02040503050406030204" pitchFamily="18" charset="0"/>
                            </a:rPr>
                            <m:t>10</m:t>
                          </m:r>
                        </m:den>
                      </m:f>
                      <m:r>
                        <a:rPr lang="en-US" sz="2000" i="1" smtClean="0">
                          <a:solidFill>
                            <a:prstClr val="black"/>
                          </a:solidFill>
                          <a:latin typeface="Cambria Math" panose="02040503050406030204" pitchFamily="18" charset="0"/>
                        </a:rPr>
                        <m:t>=0.2236 </m:t>
                      </m:r>
                      <m:r>
                        <a:rPr lang="en-US" sz="2000" i="1" smtClean="0">
                          <a:solidFill>
                            <a:prstClr val="black"/>
                          </a:solidFill>
                          <a:latin typeface="Cambria Math" panose="02040503050406030204" pitchFamily="18" charset="0"/>
                        </a:rPr>
                        <m:t>𝐴</m:t>
                      </m:r>
                    </m:oMath>
                  </m:oMathPara>
                </a14:m>
                <a:endParaRPr lang="en-US" sz="2000" dirty="0">
                  <a:solidFill>
                    <a:prstClr val="black"/>
                  </a:solidFill>
                  <a:latin typeface="Gill Sans MT" panose="020B0502020104020203"/>
                </a:endParaRPr>
              </a:p>
            </p:txBody>
          </p:sp>
        </mc:Choice>
        <mc:Fallback xmlns="">
          <p:sp>
            <p:nvSpPr>
              <p:cNvPr id="16" name="Rectangle 15">
                <a:extLst>
                  <a:ext uri="{FF2B5EF4-FFF2-40B4-BE49-F238E27FC236}">
                    <a16:creationId xmlns:a16="http://schemas.microsoft.com/office/drawing/2014/main" id="{AE7E8132-AC20-46B1-B2B2-CC99BDB32508}"/>
                  </a:ext>
                </a:extLst>
              </p:cNvPr>
              <p:cNvSpPr>
                <a:spLocks noRot="1" noChangeAspect="1" noMove="1" noResize="1" noEditPoints="1" noAdjustHandles="1" noChangeArrowheads="1" noChangeShapeType="1" noTextEdit="1"/>
              </p:cNvSpPr>
              <p:nvPr/>
            </p:nvSpPr>
            <p:spPr>
              <a:xfrm>
                <a:off x="3057094" y="4434389"/>
                <a:ext cx="4847417" cy="7416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A91D94D-D22B-48F3-94C6-E397289CFFA2}"/>
                  </a:ext>
                </a:extLst>
              </p:cNvPr>
              <p:cNvSpPr txBox="1"/>
              <p:nvPr/>
            </p:nvSpPr>
            <p:spPr>
              <a:xfrm>
                <a:off x="4476221" y="5416538"/>
                <a:ext cx="29227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0.2236</m:t>
                      </m:r>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10.06+</m:t>
                          </m:r>
                          <m:r>
                            <a:rPr lang="en-US" sz="2000" i="1" smtClean="0">
                              <a:solidFill>
                                <a:srgbClr val="C00000"/>
                              </a:solidFill>
                              <a:latin typeface="Cambria Math" panose="02040503050406030204" pitchFamily="18" charset="0"/>
                            </a:rPr>
                            <m:t>𝑟</m:t>
                          </m:r>
                        </m:e>
                      </m:d>
                      <m:r>
                        <a:rPr lang="en-US" sz="2000" i="1" smtClean="0">
                          <a:solidFill>
                            <a:prstClr val="black"/>
                          </a:solidFill>
                          <a:latin typeface="Cambria Math" panose="02040503050406030204" pitchFamily="18" charset="0"/>
                        </a:rPr>
                        <m:t>=6.27</m:t>
                      </m:r>
                    </m:oMath>
                  </m:oMathPara>
                </a14:m>
                <a:endParaRPr lang="en-US" sz="2000" dirty="0">
                  <a:solidFill>
                    <a:prstClr val="black"/>
                  </a:solidFill>
                  <a:latin typeface="Gill Sans MT" panose="020B0502020104020203"/>
                </a:endParaRPr>
              </a:p>
            </p:txBody>
          </p:sp>
        </mc:Choice>
        <mc:Fallback xmlns="">
          <p:sp>
            <p:nvSpPr>
              <p:cNvPr id="17" name="TextBox 16">
                <a:extLst>
                  <a:ext uri="{FF2B5EF4-FFF2-40B4-BE49-F238E27FC236}">
                    <a16:creationId xmlns:a16="http://schemas.microsoft.com/office/drawing/2014/main" id="{DA91D94D-D22B-48F3-94C6-E397289CFFA2}"/>
                  </a:ext>
                </a:extLst>
              </p:cNvPr>
              <p:cNvSpPr txBox="1">
                <a:spLocks noRot="1" noChangeAspect="1" noMove="1" noResize="1" noEditPoints="1" noAdjustHandles="1" noChangeArrowheads="1" noChangeShapeType="1" noTextEdit="1"/>
              </p:cNvSpPr>
              <p:nvPr/>
            </p:nvSpPr>
            <p:spPr>
              <a:xfrm>
                <a:off x="4476221" y="5416538"/>
                <a:ext cx="2922788" cy="307777"/>
              </a:xfrm>
              <a:prstGeom prst="rect">
                <a:avLst/>
              </a:prstGeom>
              <a:blipFill>
                <a:blip r:embed="rId8"/>
                <a:stretch>
                  <a:fillRect l="-1250" r="-125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F0082BA-9239-48FD-B94C-0B8BFFF687E0}"/>
                  </a:ext>
                </a:extLst>
              </p:cNvPr>
              <p:cNvSpPr/>
              <p:nvPr/>
            </p:nvSpPr>
            <p:spPr>
              <a:xfrm>
                <a:off x="5937615" y="5964851"/>
                <a:ext cx="185794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srgbClr val="C00000"/>
                          </a:solidFill>
                          <a:latin typeface="Cambria Math" panose="02040503050406030204" pitchFamily="18" charset="0"/>
                        </a:rPr>
                        <m:t>𝑟</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17.98 </m:t>
                      </m:r>
                      <m:r>
                        <m:rPr>
                          <m:sty m:val="p"/>
                        </m:rPr>
                        <a:rPr lang="el-GR" sz="2000" i="1" smtClean="0">
                          <a:solidFill>
                            <a:prstClr val="black"/>
                          </a:solidFill>
                          <a:latin typeface="Cambria Math" panose="02040503050406030204" pitchFamily="18" charset="0"/>
                          <a:ea typeface="Cambria Math" panose="02040503050406030204" pitchFamily="18" charset="0"/>
                        </a:rPr>
                        <m:t>Ω</m:t>
                      </m:r>
                    </m:oMath>
                  </m:oMathPara>
                </a14:m>
                <a:endParaRPr lang="en-US" sz="2000" dirty="0">
                  <a:solidFill>
                    <a:prstClr val="black"/>
                  </a:solidFill>
                  <a:latin typeface="Gill Sans MT" panose="020B0502020104020203"/>
                </a:endParaRPr>
              </a:p>
            </p:txBody>
          </p:sp>
        </mc:Choice>
        <mc:Fallback xmlns="">
          <p:sp>
            <p:nvSpPr>
              <p:cNvPr id="25" name="Rectangle 24">
                <a:extLst>
                  <a:ext uri="{FF2B5EF4-FFF2-40B4-BE49-F238E27FC236}">
                    <a16:creationId xmlns:a16="http://schemas.microsoft.com/office/drawing/2014/main" id="{8F0082BA-9239-48FD-B94C-0B8BFFF687E0}"/>
                  </a:ext>
                </a:extLst>
              </p:cNvPr>
              <p:cNvSpPr>
                <a:spLocks noRot="1" noChangeAspect="1" noMove="1" noResize="1" noEditPoints="1" noAdjustHandles="1" noChangeArrowheads="1" noChangeShapeType="1" noTextEdit="1"/>
              </p:cNvSpPr>
              <p:nvPr/>
            </p:nvSpPr>
            <p:spPr>
              <a:xfrm>
                <a:off x="5937615" y="5964851"/>
                <a:ext cx="1857945"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DE9FCA3-995F-4E35-9936-F0293C65C3E6}"/>
                  </a:ext>
                </a:extLst>
              </p:cNvPr>
              <p:cNvSpPr/>
              <p:nvPr/>
            </p:nvSpPr>
            <p:spPr>
              <a:xfrm>
                <a:off x="221390" y="3878966"/>
                <a:ext cx="2861874" cy="400110"/>
              </a:xfrm>
              <a:prstGeom prst="rect">
                <a:avLst/>
              </a:prstGeom>
            </p:spPr>
            <p:txBody>
              <a:bodyPr wrap="none">
                <a:spAutoFit/>
              </a:bodyPr>
              <a:lstStyle/>
              <a:p>
                <a:r>
                  <a:rPr lang="en-US" sz="2000" dirty="0">
                    <a:solidFill>
                      <a:prstClr val="black"/>
                    </a:solidFill>
                    <a:latin typeface="Gill Sans MT" panose="020B0502020104020203"/>
                  </a:rPr>
                  <a:t>Given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𝑃</m:t>
                        </m:r>
                      </m:e>
                      <m:sub>
                        <m:r>
                          <a:rPr lang="en-US" sz="2000" i="1">
                            <a:solidFill>
                              <a:prstClr val="black"/>
                            </a:solidFill>
                            <a:latin typeface="Cambria Math" panose="02040503050406030204" pitchFamily="18" charset="0"/>
                          </a:rPr>
                          <m:t>𝐿𝑜𝑎𝑑</m:t>
                        </m:r>
                      </m:sub>
                    </m:sSub>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𝐼</m:t>
                        </m:r>
                      </m:e>
                      <m:sup>
                        <m:r>
                          <a:rPr lang="en-US" sz="2000" i="1">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=0.5</m:t>
                    </m:r>
                  </m:oMath>
                </a14:m>
                <a:endParaRPr lang="en-US" sz="2000" dirty="0">
                  <a:solidFill>
                    <a:prstClr val="black"/>
                  </a:solidFill>
                  <a:latin typeface="Gill Sans MT" panose="020B0502020104020203"/>
                </a:endParaRPr>
              </a:p>
            </p:txBody>
          </p:sp>
        </mc:Choice>
        <mc:Fallback xmlns="">
          <p:sp>
            <p:nvSpPr>
              <p:cNvPr id="26" name="Rectangle 25">
                <a:extLst>
                  <a:ext uri="{FF2B5EF4-FFF2-40B4-BE49-F238E27FC236}">
                    <a16:creationId xmlns:a16="http://schemas.microsoft.com/office/drawing/2014/main" id="{0DE9FCA3-995F-4E35-9936-F0293C65C3E6}"/>
                  </a:ext>
                </a:extLst>
              </p:cNvPr>
              <p:cNvSpPr>
                <a:spLocks noRot="1" noChangeAspect="1" noMove="1" noResize="1" noEditPoints="1" noAdjustHandles="1" noChangeArrowheads="1" noChangeShapeType="1" noTextEdit="1"/>
              </p:cNvSpPr>
              <p:nvPr/>
            </p:nvSpPr>
            <p:spPr>
              <a:xfrm>
                <a:off x="221390" y="3878966"/>
                <a:ext cx="2861874" cy="400110"/>
              </a:xfrm>
              <a:prstGeom prst="rect">
                <a:avLst/>
              </a:prstGeom>
              <a:blipFill>
                <a:blip r:embed="rId10"/>
                <a:stretch>
                  <a:fillRect l="-2128"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290282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p:bldP spid="17" grpId="0"/>
      <p:bldP spid="25"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a:xfrm>
            <a:off x="1428258" y="23973"/>
            <a:ext cx="7639050" cy="698501"/>
          </a:xfrm>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 Extension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40338" y="857440"/>
                <a:ext cx="8863323" cy="1967526"/>
              </a:xfrm>
              <a:prstGeom prst="rect">
                <a:avLst/>
              </a:prstGeom>
            </p:spPr>
            <p:txBody>
              <a:bodyPr wrap="square">
                <a:spAutoFit/>
              </a:bodyPr>
              <a:lstStyle/>
              <a:p>
                <a:pPr lvl="0" algn="just">
                  <a:defRPr/>
                </a:pPr>
                <a:r>
                  <a:rPr lang="en-US" sz="2400" dirty="0">
                    <a:solidFill>
                      <a:prstClr val="black"/>
                    </a:solidFill>
                    <a:latin typeface="Times New Roman" panose="02020603050405020304" pitchFamily="18" charset="0"/>
                    <a:cs typeface="Times New Roman" panose="02020603050405020304" pitchFamily="18" charset="0"/>
                  </a:rPr>
                  <a:t>A network of five equal resistors </a:t>
                </a:r>
                <a14:m>
                  <m:oMath xmlns:m="http://schemas.openxmlformats.org/officeDocument/2006/math">
                    <m:r>
                      <a:rPr lang="en-US" sz="2400" i="1" dirty="0">
                        <a:solidFill>
                          <a:prstClr val="black"/>
                        </a:solidFill>
                        <a:latin typeface="Cambria Math" panose="02040503050406030204" pitchFamily="18" charset="0"/>
                      </a:rPr>
                      <m:t>𝑅</m:t>
                    </m:r>
                  </m:oMath>
                </a14:m>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is connected to a battery </a:t>
                </a:r>
                <a14:m>
                  <m:oMath xmlns:m="http://schemas.openxmlformats.org/officeDocument/2006/math">
                    <m:r>
                      <a:rPr lang="en-US" sz="2400" i="1" dirty="0">
                        <a:solidFill>
                          <a:prstClr val="black"/>
                        </a:solidFill>
                        <a:latin typeface="Cambria Math" panose="02040503050406030204" pitchFamily="18" charset="0"/>
                        <a:ea typeface="Cambria Math" panose="02040503050406030204" pitchFamily="18" charset="0"/>
                      </a:rPr>
                      <m:t>ℰ</m:t>
                    </m:r>
                  </m:oMath>
                </a14:m>
                <a:r>
                  <a:rPr lang="en-US" sz="2400" dirty="0">
                    <a:solidFill>
                      <a:prstClr val="black"/>
                    </a:solidFill>
                    <a:latin typeface="Times New Roman" panose="02020603050405020304" pitchFamily="18" charset="0"/>
                    <a:cs typeface="Times New Roman" panose="02020603050405020304" pitchFamily="18" charset="0"/>
                  </a:rPr>
                  <a:t> as shown in the figure. </a:t>
                </a:r>
              </a:p>
              <a:p>
                <a:pPr marL="457200" lvl="0" indent="-457200" algn="just">
                  <a:buFontTx/>
                  <a:buAutoNum type="alphaLcParenBoth"/>
                  <a:defRPr/>
                </a:pPr>
                <a:r>
                  <a:rPr lang="en-US" sz="2400" dirty="0">
                    <a:solidFill>
                      <a:prstClr val="black"/>
                    </a:solidFill>
                    <a:latin typeface="Times New Roman" panose="02020603050405020304" pitchFamily="18" charset="0"/>
                    <a:cs typeface="Times New Roman" panose="02020603050405020304" pitchFamily="18" charset="0"/>
                  </a:rPr>
                  <a:t>Determine the current </a:t>
                </a:r>
                <a14:m>
                  <m:oMath xmlns:m="http://schemas.openxmlformats.org/officeDocument/2006/math">
                    <m:r>
                      <a:rPr lang="en-US" sz="2400" i="1" dirty="0">
                        <a:solidFill>
                          <a:prstClr val="black"/>
                        </a:solidFill>
                        <a:latin typeface="Cambria Math" panose="02040503050406030204" pitchFamily="18" charset="0"/>
                      </a:rPr>
                      <m:t>𝐼</m:t>
                    </m:r>
                  </m:oMath>
                </a14:m>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that flows out of the battery. </a:t>
                </a:r>
              </a:p>
              <a:p>
                <a:pPr lvl="0" algn="just">
                  <a:defRPr/>
                </a:pPr>
                <a:r>
                  <a:rPr lang="en-US" sz="2400" dirty="0">
                    <a:solidFill>
                      <a:prstClr val="black"/>
                    </a:solidFill>
                    <a:latin typeface="Times New Roman" panose="02020603050405020304" pitchFamily="18" charset="0"/>
                    <a:cs typeface="Times New Roman" panose="02020603050405020304" pitchFamily="18" charset="0"/>
                  </a:rPr>
                  <a:t>(b) Use the value determined for </a:t>
                </a:r>
                <a:r>
                  <a:rPr lang="en-US" sz="2400" i="1" dirty="0">
                    <a:latin typeface="Times New Roman" panose="02020603050405020304" pitchFamily="18" charset="0"/>
                    <a:cs typeface="Times New Roman" panose="02020603050405020304" pitchFamily="18" charset="0"/>
                  </a:rPr>
                  <a:t>I</a:t>
                </a:r>
                <a:r>
                  <a:rPr lang="en-US" sz="2400" dirty="0">
                    <a:solidFill>
                      <a:prstClr val="black"/>
                    </a:solidFill>
                    <a:latin typeface="Times New Roman" panose="02020603050405020304" pitchFamily="18" charset="0"/>
                    <a:cs typeface="Times New Roman" panose="02020603050405020304" pitchFamily="18" charset="0"/>
                  </a:rPr>
                  <a:t> to find the single resistor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𝑅</m:t>
                        </m:r>
                      </m:e>
                      <m:sub>
                        <m:r>
                          <a:rPr lang="en-US" sz="2400" i="1">
                            <a:solidFill>
                              <a:prstClr val="black"/>
                            </a:solidFill>
                            <a:latin typeface="Cambria Math" panose="02040503050406030204" pitchFamily="18" charset="0"/>
                          </a:rPr>
                          <m:t>𝑒𝑞</m:t>
                        </m:r>
                      </m:sub>
                    </m:sSub>
                  </m:oMath>
                </a14:m>
                <a:r>
                  <a:rPr lang="en-US" sz="2400" dirty="0">
                    <a:solidFill>
                      <a:prstClr val="black"/>
                    </a:solidFill>
                    <a:latin typeface="Times New Roman" panose="02020603050405020304" pitchFamily="18" charset="0"/>
                    <a:cs typeface="Times New Roman" panose="02020603050405020304" pitchFamily="18" charset="0"/>
                  </a:rPr>
                  <a:t> that is equivalent to the five-resistor network.</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40338" y="857440"/>
                <a:ext cx="8863323" cy="1967526"/>
              </a:xfrm>
              <a:prstGeom prst="rect">
                <a:avLst/>
              </a:prstGeom>
              <a:blipFill>
                <a:blip r:embed="rId2"/>
                <a:stretch>
                  <a:fillRect l="-1146" t="-2564" r="-1146" b="-641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978F423-356A-4DB7-BAD8-EB39ECA8DE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12970" y="3760413"/>
            <a:ext cx="2359436" cy="1915306"/>
          </a:xfrm>
          <a:prstGeom prst="rect">
            <a:avLst/>
          </a:prstGeom>
        </p:spPr>
      </p:pic>
    </p:spTree>
    <p:extLst>
      <p:ext uri="{BB962C8B-B14F-4D97-AF65-F5344CB8AC3E}">
        <p14:creationId xmlns:p14="http://schemas.microsoft.com/office/powerpoint/2010/main" val="340430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mc:AlternateContent xmlns:mc="http://schemas.openxmlformats.org/markup-compatibility/2006" xmlns:a14="http://schemas.microsoft.com/office/drawing/2010/main">
        <mc:Choice Requires="a14">
          <p:sp>
            <p:nvSpPr>
              <p:cNvPr id="18" name="Rectangle 18">
                <a:extLst>
                  <a:ext uri="{FF2B5EF4-FFF2-40B4-BE49-F238E27FC236}">
                    <a16:creationId xmlns:a16="http://schemas.microsoft.com/office/drawing/2014/main" id="{FE0169E5-2DF2-4E7D-B4A0-1207DA5FEB96}"/>
                  </a:ext>
                </a:extLst>
              </p:cNvPr>
              <p:cNvSpPr>
                <a:spLocks noChangeArrowheads="1"/>
              </p:cNvSpPr>
              <p:nvPr/>
            </p:nvSpPr>
            <p:spPr bwMode="auto">
              <a:xfrm>
                <a:off x="0" y="733549"/>
                <a:ext cx="710547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cs typeface="Times New Roman" panose="02020603050405020304" pitchFamily="18" charset="0"/>
                  </a:rPr>
                  <a:t>Determine the current </a:t>
                </a:r>
                <a14:m>
                  <m:oMath xmlns:m="http://schemas.openxmlformats.org/officeDocument/2006/math">
                    <m:r>
                      <a:rPr lang="en-US" sz="2400" i="1" dirty="0">
                        <a:solidFill>
                          <a:prstClr val="black"/>
                        </a:solidFill>
                        <a:latin typeface="Cambria Math" panose="02040503050406030204" pitchFamily="18" charset="0"/>
                      </a:rPr>
                      <m:t>𝐼</m:t>
                    </m:r>
                  </m:oMath>
                </a14:m>
                <a:r>
                  <a:rPr lang="en-US" sz="2400" i="1" dirty="0">
                    <a:solidFill>
                      <a:prstClr val="black"/>
                    </a:solidFill>
                    <a:cs typeface="Times New Roman" panose="02020603050405020304" pitchFamily="18" charset="0"/>
                  </a:rPr>
                  <a:t> </a:t>
                </a:r>
                <a:r>
                  <a:rPr lang="en-US" sz="2400" dirty="0">
                    <a:solidFill>
                      <a:prstClr val="black"/>
                    </a:solidFill>
                    <a:cs typeface="Times New Roman" panose="02020603050405020304" pitchFamily="18" charset="0"/>
                  </a:rPr>
                  <a:t>that flows out of the battery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8" name="Rectangle 18">
                <a:extLst>
                  <a:ext uri="{FF2B5EF4-FFF2-40B4-BE49-F238E27FC236}">
                    <a16:creationId xmlns:a16="http://schemas.microsoft.com/office/drawing/2014/main" id="{FE0169E5-2DF2-4E7D-B4A0-1207DA5FEB96}"/>
                  </a:ext>
                </a:extLst>
              </p:cNvPr>
              <p:cNvSpPr>
                <a:spLocks noRot="1" noChangeAspect="1" noMove="1" noResize="1" noEditPoints="1" noAdjustHandles="1" noChangeArrowheads="1" noChangeShapeType="1" noTextEdit="1"/>
              </p:cNvSpPr>
              <p:nvPr/>
            </p:nvSpPr>
            <p:spPr bwMode="auto">
              <a:xfrm>
                <a:off x="0" y="733549"/>
                <a:ext cx="7105477" cy="461665"/>
              </a:xfrm>
              <a:prstGeom prst="rect">
                <a:avLst/>
              </a:prstGeom>
              <a:blipFill>
                <a:blip r:embed="rId2"/>
                <a:stretch>
                  <a:fillRect l="-1286"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72491DCF-6BFC-4FE1-9FDC-9BFCBF7671CD}"/>
              </a:ext>
            </a:extLst>
          </p:cNvPr>
          <p:cNvGrpSpPr/>
          <p:nvPr/>
        </p:nvGrpSpPr>
        <p:grpSpPr>
          <a:xfrm>
            <a:off x="4830258" y="2265007"/>
            <a:ext cx="3482787" cy="3030435"/>
            <a:chOff x="8416078" y="561904"/>
            <a:chExt cx="3523308" cy="2863693"/>
          </a:xfrm>
        </p:grpSpPr>
        <p:pic>
          <p:nvPicPr>
            <p:cNvPr id="20" name="Picture 19">
              <a:extLst>
                <a:ext uri="{FF2B5EF4-FFF2-40B4-BE49-F238E27FC236}">
                  <a16:creationId xmlns:a16="http://schemas.microsoft.com/office/drawing/2014/main" id="{1E5DD7A1-18CA-4EA2-B160-D2EC6DBC6C0A}"/>
                </a:ext>
              </a:extLst>
            </p:cNvPr>
            <p:cNvPicPr>
              <a:picLocks noChangeAspect="1"/>
            </p:cNvPicPr>
            <p:nvPr/>
          </p:nvPicPr>
          <p:blipFill>
            <a:blip r:embed="rId3"/>
            <a:stretch>
              <a:fillRect/>
            </a:stretch>
          </p:blipFill>
          <p:spPr>
            <a:xfrm>
              <a:off x="8416078" y="561904"/>
              <a:ext cx="3523308" cy="2863693"/>
            </a:xfrm>
            <a:prstGeom prst="rect">
              <a:avLst/>
            </a:prstGeom>
          </p:spPr>
        </p:pic>
        <p:sp>
          <p:nvSpPr>
            <p:cNvPr id="21" name="TextBox 20">
              <a:extLst>
                <a:ext uri="{FF2B5EF4-FFF2-40B4-BE49-F238E27FC236}">
                  <a16:creationId xmlns:a16="http://schemas.microsoft.com/office/drawing/2014/main" id="{5A1A8136-5ACF-4419-B823-818221480A2A}"/>
                </a:ext>
              </a:extLst>
            </p:cNvPr>
            <p:cNvSpPr txBox="1"/>
            <p:nvPr/>
          </p:nvSpPr>
          <p:spPr>
            <a:xfrm>
              <a:off x="8929127" y="1122291"/>
              <a:ext cx="2952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ill Sans MT" panose="020B0502020104020203"/>
                </a:rPr>
                <a:t>a</a:t>
              </a:r>
            </a:p>
          </p:txBody>
        </p:sp>
        <p:sp>
          <p:nvSpPr>
            <p:cNvPr id="22" name="TextBox 21">
              <a:extLst>
                <a:ext uri="{FF2B5EF4-FFF2-40B4-BE49-F238E27FC236}">
                  <a16:creationId xmlns:a16="http://schemas.microsoft.com/office/drawing/2014/main" id="{CD8C724E-2A59-46BE-AB8E-255D2A09AAB6}"/>
                </a:ext>
              </a:extLst>
            </p:cNvPr>
            <p:cNvSpPr txBox="1"/>
            <p:nvPr/>
          </p:nvSpPr>
          <p:spPr>
            <a:xfrm>
              <a:off x="9769482" y="1122291"/>
              <a:ext cx="3064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ill Sans MT" panose="020B0502020104020203"/>
                </a:rPr>
                <a:t>b</a:t>
              </a:r>
            </a:p>
          </p:txBody>
        </p:sp>
        <p:sp>
          <p:nvSpPr>
            <p:cNvPr id="23" name="TextBox 22">
              <a:extLst>
                <a:ext uri="{FF2B5EF4-FFF2-40B4-BE49-F238E27FC236}">
                  <a16:creationId xmlns:a16="http://schemas.microsoft.com/office/drawing/2014/main" id="{4E760A5E-9766-4411-B56F-607EA315EC85}"/>
                </a:ext>
              </a:extLst>
            </p:cNvPr>
            <p:cNvSpPr txBox="1"/>
            <p:nvPr/>
          </p:nvSpPr>
          <p:spPr>
            <a:xfrm>
              <a:off x="10574033" y="1111272"/>
              <a:ext cx="2824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ill Sans MT" panose="020B0502020104020203"/>
                </a:rPr>
                <a:t>c</a:t>
              </a:r>
            </a:p>
          </p:txBody>
        </p:sp>
        <p:sp>
          <p:nvSpPr>
            <p:cNvPr id="34" name="TextBox 33">
              <a:extLst>
                <a:ext uri="{FF2B5EF4-FFF2-40B4-BE49-F238E27FC236}">
                  <a16:creationId xmlns:a16="http://schemas.microsoft.com/office/drawing/2014/main" id="{594A34D4-9C29-4D10-B374-641C95992AA7}"/>
                </a:ext>
              </a:extLst>
            </p:cNvPr>
            <p:cNvSpPr txBox="1"/>
            <p:nvPr/>
          </p:nvSpPr>
          <p:spPr>
            <a:xfrm>
              <a:off x="11327885" y="1122291"/>
              <a:ext cx="3064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Gill Sans MT" panose="020B0502020104020203"/>
                </a:rPr>
                <a:t>d</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7388D41-D2EC-4389-82EF-E248FC6F287F}"/>
                    </a:ext>
                  </a:extLst>
                </p:cNvPr>
                <p:cNvSpPr txBox="1"/>
                <p:nvPr/>
              </p:nvSpPr>
              <p:spPr>
                <a:xfrm>
                  <a:off x="9270988" y="645927"/>
                  <a:ext cx="299038"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270988" y="645927"/>
                  <a:ext cx="299038" cy="276999"/>
                </a:xfrm>
                <a:prstGeom prst="rect">
                  <a:avLst/>
                </a:prstGeom>
                <a:blipFill>
                  <a:blip r:embed="rId8"/>
                  <a:stretch>
                    <a:fillRect l="-61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4F6222-F011-476D-BEC8-5FD9F92CB588}"/>
                    </a:ext>
                  </a:extLst>
                </p:cNvPr>
                <p:cNvSpPr txBox="1"/>
                <p:nvPr/>
              </p:nvSpPr>
              <p:spPr>
                <a:xfrm>
                  <a:off x="9236422" y="1029687"/>
                  <a:ext cx="382721"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9236422" y="1029687"/>
                  <a:ext cx="382721" cy="276999"/>
                </a:xfrm>
                <a:prstGeom prst="rect">
                  <a:avLst/>
                </a:prstGeom>
                <a:blipFill>
                  <a:blip r:embed="rId9"/>
                  <a:stretch>
                    <a:fillRect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1BDCDAC-3943-474B-9749-05F308BAE7AC}"/>
                    </a:ext>
                  </a:extLst>
                </p:cNvPr>
                <p:cNvSpPr txBox="1"/>
                <p:nvPr/>
              </p:nvSpPr>
              <p:spPr>
                <a:xfrm>
                  <a:off x="10153950" y="1060389"/>
                  <a:ext cx="342108"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4</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153950" y="1060389"/>
                  <a:ext cx="342108" cy="276999"/>
                </a:xfrm>
                <a:prstGeom prst="rect">
                  <a:avLst/>
                </a:prstGeom>
                <a:blipFill>
                  <a:blip r:embed="rId10"/>
                  <a:stretch>
                    <a:fillRect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9B8251B-2DC8-4D72-9A74-2B39ABAC6E5B}"/>
                    </a:ext>
                  </a:extLst>
                </p:cNvPr>
                <p:cNvSpPr txBox="1"/>
                <p:nvPr/>
              </p:nvSpPr>
              <p:spPr>
                <a:xfrm>
                  <a:off x="11006822" y="1029687"/>
                  <a:ext cx="23487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5</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1006822" y="1029687"/>
                  <a:ext cx="234871" cy="276999"/>
                </a:xfrm>
                <a:prstGeom prst="rect">
                  <a:avLst/>
                </a:prstGeom>
                <a:blipFill>
                  <a:blip r:embed="rId11"/>
                  <a:stretch>
                    <a:fillRect l="-25641" r="-769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109DABC-1023-49D2-BC43-EF994DD61E3C}"/>
                    </a:ext>
                  </a:extLst>
                </p:cNvPr>
                <p:cNvSpPr txBox="1"/>
                <p:nvPr/>
              </p:nvSpPr>
              <p:spPr>
                <a:xfrm>
                  <a:off x="10017327" y="1884445"/>
                  <a:ext cx="341861"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3</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0017327" y="1884445"/>
                  <a:ext cx="341861" cy="276999"/>
                </a:xfrm>
                <a:prstGeom prst="rect">
                  <a:avLst/>
                </a:prstGeom>
                <a:blipFill>
                  <a:blip r:embed="rId12"/>
                  <a:stretch>
                    <a:fillRect l="-1786" b="-17391"/>
                  </a:stretch>
                </a:blipFill>
              </p:spPr>
              <p:txBody>
                <a:bodyPr/>
                <a:lstStyle/>
                <a:p>
                  <a:r>
                    <a:rPr lang="en-US">
                      <a:noFill/>
                    </a:rPr>
                    <a:t> </a:t>
                  </a:r>
                </a:p>
              </p:txBody>
            </p:sp>
          </mc:Fallback>
        </mc:AlternateContent>
        <p:sp>
          <p:nvSpPr>
            <p:cNvPr id="40" name="Curved Left Arrow 24">
              <a:extLst>
                <a:ext uri="{FF2B5EF4-FFF2-40B4-BE49-F238E27FC236}">
                  <a16:creationId xmlns:a16="http://schemas.microsoft.com/office/drawing/2014/main" id="{21223A21-A40C-4FDF-A0C7-38FC343227CE}"/>
                </a:ext>
              </a:extLst>
            </p:cNvPr>
            <p:cNvSpPr/>
            <p:nvPr/>
          </p:nvSpPr>
          <p:spPr>
            <a:xfrm>
              <a:off x="11229971" y="2248651"/>
              <a:ext cx="310059" cy="547673"/>
            </a:xfrm>
            <a:prstGeom prst="curvedLeftArrow">
              <a:avLst>
                <a:gd name="adj1" fmla="val 18084"/>
                <a:gd name="adj2" fmla="val 50000"/>
                <a:gd name="adj3" fmla="val 25000"/>
              </a:avLst>
            </a:prstGeom>
            <a:solidFill>
              <a:srgbClr val="FF0000"/>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Gill Sans MT" panose="020B0502020104020203"/>
                <a:ea typeface="+mn-ea"/>
                <a:cs typeface="+mn-cs"/>
              </a:endParaRPr>
            </a:p>
          </p:txBody>
        </p:sp>
        <p:sp>
          <p:nvSpPr>
            <p:cNvPr id="41" name="Curved Right Arrow 25">
              <a:extLst>
                <a:ext uri="{FF2B5EF4-FFF2-40B4-BE49-F238E27FC236}">
                  <a16:creationId xmlns:a16="http://schemas.microsoft.com/office/drawing/2014/main" id="{A41D969E-D612-43D2-A855-02D343EE8F7D}"/>
                </a:ext>
              </a:extLst>
            </p:cNvPr>
            <p:cNvSpPr/>
            <p:nvPr/>
          </p:nvSpPr>
          <p:spPr>
            <a:xfrm rot="10614997">
              <a:off x="11224970" y="1555267"/>
              <a:ext cx="152228" cy="260575"/>
            </a:xfrm>
            <a:prstGeom prst="curvedRightArrow">
              <a:avLst/>
            </a:prstGeom>
            <a:solidFill>
              <a:srgbClr val="FF0000"/>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Gill Sans MT" panose="020B0502020104020203"/>
                <a:ea typeface="+mn-ea"/>
                <a:cs typeface="+mn-cs"/>
              </a:endParaRPr>
            </a:p>
          </p:txBody>
        </p:sp>
        <p:sp>
          <p:nvSpPr>
            <p:cNvPr id="42" name="Curved Right Arrow 27">
              <a:extLst>
                <a:ext uri="{FF2B5EF4-FFF2-40B4-BE49-F238E27FC236}">
                  <a16:creationId xmlns:a16="http://schemas.microsoft.com/office/drawing/2014/main" id="{09F1B5D9-3EAB-487D-BB9F-34D0BCA8F349}"/>
                </a:ext>
              </a:extLst>
            </p:cNvPr>
            <p:cNvSpPr/>
            <p:nvPr/>
          </p:nvSpPr>
          <p:spPr>
            <a:xfrm rot="10614997">
              <a:off x="10434635" y="973536"/>
              <a:ext cx="152228" cy="260575"/>
            </a:xfrm>
            <a:prstGeom prst="curvedRightArrow">
              <a:avLst/>
            </a:prstGeom>
            <a:solidFill>
              <a:srgbClr val="FF0000"/>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Gill Sans MT" panose="020B0502020104020203"/>
                <a:ea typeface="+mn-ea"/>
                <a:cs typeface="+mn-cs"/>
              </a:endParaRPr>
            </a:p>
          </p:txBody>
        </p:sp>
      </p:grpSp>
      <p:sp>
        <p:nvSpPr>
          <p:cNvPr id="43" name="Rectangle 42">
            <a:extLst>
              <a:ext uri="{FF2B5EF4-FFF2-40B4-BE49-F238E27FC236}">
                <a16:creationId xmlns:a16="http://schemas.microsoft.com/office/drawing/2014/main" id="{88FFCA6E-B48B-4D7B-A33F-C0E199DF43F2}"/>
              </a:ext>
            </a:extLst>
          </p:cNvPr>
          <p:cNvSpPr/>
          <p:nvPr/>
        </p:nvSpPr>
        <p:spPr>
          <a:xfrm>
            <a:off x="444041" y="1556575"/>
            <a:ext cx="3108543" cy="461665"/>
          </a:xfrm>
          <a:prstGeom prst="rect">
            <a:avLst/>
          </a:prstGeom>
        </p:spPr>
        <p:txBody>
          <a:bodyPr wrap="none">
            <a:spAutoFit/>
          </a:bodyPr>
          <a:lstStyle/>
          <a:p>
            <a:r>
              <a:rPr lang="en-US" sz="2400" dirty="0">
                <a:solidFill>
                  <a:srgbClr val="0070C0"/>
                </a:solidFill>
                <a:latin typeface="Times New Roman" panose="02020603050405020304" pitchFamily="18" charset="0"/>
                <a:cs typeface="Times New Roman" panose="02020603050405020304" pitchFamily="18" charset="0"/>
              </a:rPr>
              <a:t>Apply the junction rule </a:t>
            </a:r>
            <a:endParaRPr lang="en-US"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C7466FC-C713-4732-91C1-3273B7FDC241}"/>
                  </a:ext>
                </a:extLst>
              </p:cNvPr>
              <p:cNvSpPr txBox="1"/>
              <p:nvPr/>
            </p:nvSpPr>
            <p:spPr>
              <a:xfrm>
                <a:off x="335795" y="2160223"/>
                <a:ext cx="3932590" cy="307777"/>
              </a:xfrm>
              <a:prstGeom prst="rect">
                <a:avLst/>
              </a:prstGeom>
              <a:noFill/>
            </p:spPr>
            <p:txBody>
              <a:bodyPr wrap="squar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𝑗𝑢𝑛𝑐𝑡𝑖𝑜𝑛</m:t>
                      </m:r>
                      <m:r>
                        <a:rPr lang="en-US" sz="2000" i="1" smtClean="0">
                          <a:solidFill>
                            <a:prstClr val="black"/>
                          </a:solidFill>
                          <a:latin typeface="Cambria Math" panose="02040503050406030204" pitchFamily="18" charset="0"/>
                        </a:rPr>
                        <m:t> </m:t>
                      </m:r>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𝑎</m:t>
                          </m:r>
                        </m:e>
                      </m:d>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         (1)</m:t>
                      </m:r>
                    </m:oMath>
                  </m:oMathPara>
                </a14:m>
                <a:endParaRPr lang="en-US" sz="2000" dirty="0">
                  <a:solidFill>
                    <a:prstClr val="black"/>
                  </a:solidFill>
                  <a:latin typeface="Gill Sans MT" panose="020B0502020104020203"/>
                </a:endParaRPr>
              </a:p>
            </p:txBody>
          </p:sp>
        </mc:Choice>
        <mc:Fallback xmlns="">
          <p:sp>
            <p:nvSpPr>
              <p:cNvPr id="44" name="TextBox 43">
                <a:extLst>
                  <a:ext uri="{FF2B5EF4-FFF2-40B4-BE49-F238E27FC236}">
                    <a16:creationId xmlns:a16="http://schemas.microsoft.com/office/drawing/2014/main" id="{CC7466FC-C713-4732-91C1-3273B7FDC241}"/>
                  </a:ext>
                </a:extLst>
              </p:cNvPr>
              <p:cNvSpPr txBox="1">
                <a:spLocks noRot="1" noChangeAspect="1" noMove="1" noResize="1" noEditPoints="1" noAdjustHandles="1" noChangeArrowheads="1" noChangeShapeType="1" noTextEdit="1"/>
              </p:cNvSpPr>
              <p:nvPr/>
            </p:nvSpPr>
            <p:spPr>
              <a:xfrm>
                <a:off x="335795" y="2160223"/>
                <a:ext cx="3932590" cy="307777"/>
              </a:xfrm>
              <a:prstGeom prst="rect">
                <a:avLst/>
              </a:prstGeom>
              <a:blipFill>
                <a:blip r:embed="rId13"/>
                <a:stretch>
                  <a:fillRect l="-1705" r="-2326"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7932F39-D1B4-4E97-AE28-2813FFCFD8AE}"/>
                  </a:ext>
                </a:extLst>
              </p:cNvPr>
              <p:cNvSpPr txBox="1"/>
              <p:nvPr/>
            </p:nvSpPr>
            <p:spPr>
              <a:xfrm>
                <a:off x="243976" y="2569530"/>
                <a:ext cx="3973020" cy="307777"/>
              </a:xfrm>
              <a:prstGeom prst="rect">
                <a:avLst/>
              </a:prstGeom>
              <a:noFill/>
            </p:spPr>
            <p:txBody>
              <a:bodyPr wrap="squar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𝑗𝑢𝑛𝑐𝑡𝑖𝑜𝑛</m:t>
                          </m:r>
                          <m:r>
                            <a:rPr lang="en-US" sz="2000" i="1">
                              <a:solidFill>
                                <a:prstClr val="black"/>
                              </a:solidFill>
                              <a:latin typeface="Cambria Math" panose="02040503050406030204" pitchFamily="18" charset="0"/>
                            </a:rPr>
                            <m:t> </m:t>
                          </m:r>
                          <m:d>
                            <m:dPr>
                              <m:ctrlPr>
                                <a:rPr lang="en-US" sz="2000" i="1">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𝑏</m:t>
                              </m:r>
                            </m:e>
                          </m:d>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       (2)</m:t>
                      </m:r>
                    </m:oMath>
                  </m:oMathPara>
                </a14:m>
                <a:endParaRPr lang="en-US" sz="2000" dirty="0">
                  <a:solidFill>
                    <a:prstClr val="black"/>
                  </a:solidFill>
                  <a:latin typeface="Gill Sans MT" panose="020B0502020104020203"/>
                </a:endParaRPr>
              </a:p>
            </p:txBody>
          </p:sp>
        </mc:Choice>
        <mc:Fallback xmlns="">
          <p:sp>
            <p:nvSpPr>
              <p:cNvPr id="45" name="TextBox 44">
                <a:extLst>
                  <a:ext uri="{FF2B5EF4-FFF2-40B4-BE49-F238E27FC236}">
                    <a16:creationId xmlns:a16="http://schemas.microsoft.com/office/drawing/2014/main" id="{F7932F39-D1B4-4E97-AE28-2813FFCFD8AE}"/>
                  </a:ext>
                </a:extLst>
              </p:cNvPr>
              <p:cNvSpPr txBox="1">
                <a:spLocks noRot="1" noChangeAspect="1" noMove="1" noResize="1" noEditPoints="1" noAdjustHandles="1" noChangeArrowheads="1" noChangeShapeType="1" noTextEdit="1"/>
              </p:cNvSpPr>
              <p:nvPr/>
            </p:nvSpPr>
            <p:spPr>
              <a:xfrm>
                <a:off x="243976" y="2569530"/>
                <a:ext cx="3973020" cy="307777"/>
              </a:xfrm>
              <a:prstGeom prst="rect">
                <a:avLst/>
              </a:prstGeom>
              <a:blipFill>
                <a:blip r:embed="rId14"/>
                <a:stretch>
                  <a:fillRect l="-1687" t="-2000" r="-2147"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12C149A-9C57-4582-95B3-12DAC26D1805}"/>
                  </a:ext>
                </a:extLst>
              </p:cNvPr>
              <p:cNvSpPr txBox="1"/>
              <p:nvPr/>
            </p:nvSpPr>
            <p:spPr>
              <a:xfrm>
                <a:off x="263301" y="2977701"/>
                <a:ext cx="4006035" cy="307777"/>
              </a:xfrm>
              <a:prstGeom prst="rect">
                <a:avLst/>
              </a:prstGeom>
              <a:noFill/>
            </p:spPr>
            <p:txBody>
              <a:bodyPr wrap="square" lIns="0" tIns="0" rIns="0" bIns="0"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𝑗𝑢𝑛𝑐𝑡𝑖𝑜𝑛</m:t>
                          </m:r>
                          <m:r>
                            <a:rPr lang="en-US" sz="2000" i="1">
                              <a:solidFill>
                                <a:prstClr val="black"/>
                              </a:solidFill>
                              <a:latin typeface="Cambria Math" panose="02040503050406030204" pitchFamily="18" charset="0"/>
                            </a:rPr>
                            <m:t> </m:t>
                          </m:r>
                          <m:d>
                            <m:dPr>
                              <m:ctrlPr>
                                <a:rPr lang="en-US" sz="2000" i="1">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𝑐</m:t>
                              </m:r>
                            </m:e>
                          </m:d>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5</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         (3)</m:t>
                      </m:r>
                    </m:oMath>
                  </m:oMathPara>
                </a14:m>
                <a:endParaRPr lang="en-US" sz="2000" dirty="0">
                  <a:solidFill>
                    <a:prstClr val="black"/>
                  </a:solidFill>
                  <a:latin typeface="Gill Sans MT" panose="020B0502020104020203"/>
                </a:endParaRPr>
              </a:p>
            </p:txBody>
          </p:sp>
        </mc:Choice>
        <mc:Fallback xmlns="">
          <p:sp>
            <p:nvSpPr>
              <p:cNvPr id="46" name="TextBox 45">
                <a:extLst>
                  <a:ext uri="{FF2B5EF4-FFF2-40B4-BE49-F238E27FC236}">
                    <a16:creationId xmlns:a16="http://schemas.microsoft.com/office/drawing/2014/main" id="{412C149A-9C57-4582-95B3-12DAC26D1805}"/>
                  </a:ext>
                </a:extLst>
              </p:cNvPr>
              <p:cNvSpPr txBox="1">
                <a:spLocks noRot="1" noChangeAspect="1" noMove="1" noResize="1" noEditPoints="1" noAdjustHandles="1" noChangeArrowheads="1" noChangeShapeType="1" noTextEdit="1"/>
              </p:cNvSpPr>
              <p:nvPr/>
            </p:nvSpPr>
            <p:spPr>
              <a:xfrm>
                <a:off x="263301" y="2977701"/>
                <a:ext cx="4006035" cy="307777"/>
              </a:xfrm>
              <a:prstGeom prst="rect">
                <a:avLst/>
              </a:prstGeom>
              <a:blipFill>
                <a:blip r:embed="rId15"/>
                <a:stretch>
                  <a:fillRect l="-1674" r="-2283"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CE857F-B522-4EDB-BC3B-2ACCED0CB8BE}"/>
                  </a:ext>
                </a:extLst>
              </p:cNvPr>
              <p:cNvSpPr txBox="1"/>
              <p:nvPr/>
            </p:nvSpPr>
            <p:spPr>
              <a:xfrm>
                <a:off x="304496" y="3397088"/>
                <a:ext cx="4006035" cy="307777"/>
              </a:xfrm>
              <a:prstGeom prst="rect">
                <a:avLst/>
              </a:prstGeom>
              <a:noFill/>
            </p:spPr>
            <p:txBody>
              <a:bodyPr wrap="square" lIns="0" tIns="0" rIns="0" bIns="0" rtlCol="0">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𝑗𝑢𝑛𝑐𝑡𝑖𝑜𝑛</m:t>
                    </m:r>
                    <m:r>
                      <a:rPr lang="en-US" sz="2000" i="1" smtClean="0">
                        <a:solidFill>
                          <a:prstClr val="black"/>
                        </a:solidFill>
                        <a:latin typeface="Cambria Math" panose="02040503050406030204" pitchFamily="18" charset="0"/>
                      </a:rPr>
                      <m:t> </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𝑎</m:t>
                        </m:r>
                      </m:e>
                    </m:d>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5</m:t>
                        </m:r>
                      </m:sub>
                    </m:sSub>
                    <m:r>
                      <a:rPr lang="en-US" sz="2000" i="1" smtClean="0">
                        <a:solidFill>
                          <a:prstClr val="black"/>
                        </a:solidFill>
                        <a:latin typeface="Cambria Math" panose="02040503050406030204" pitchFamily="18" charset="0"/>
                      </a:rPr>
                      <m:t>          (4)</m:t>
                    </m:r>
                  </m:oMath>
                </a14:m>
                <a:r>
                  <a:rPr lang="en-US" sz="2000" dirty="0">
                    <a:solidFill>
                      <a:prstClr val="black"/>
                    </a:solidFill>
                    <a:latin typeface="Gill Sans MT" panose="020B0502020104020203"/>
                  </a:rPr>
                  <a:t>    </a:t>
                </a:r>
              </a:p>
            </p:txBody>
          </p:sp>
        </mc:Choice>
        <mc:Fallback xmlns="">
          <p:sp>
            <p:nvSpPr>
              <p:cNvPr id="47" name="TextBox 46">
                <a:extLst>
                  <a:ext uri="{FF2B5EF4-FFF2-40B4-BE49-F238E27FC236}">
                    <a16:creationId xmlns:a16="http://schemas.microsoft.com/office/drawing/2014/main" id="{B3CE857F-B522-4EDB-BC3B-2ACCED0CB8BE}"/>
                  </a:ext>
                </a:extLst>
              </p:cNvPr>
              <p:cNvSpPr txBox="1">
                <a:spLocks noRot="1" noChangeAspect="1" noMove="1" noResize="1" noEditPoints="1" noAdjustHandles="1" noChangeArrowheads="1" noChangeShapeType="1" noTextEdit="1"/>
              </p:cNvSpPr>
              <p:nvPr/>
            </p:nvSpPr>
            <p:spPr>
              <a:xfrm>
                <a:off x="304496" y="3397088"/>
                <a:ext cx="4006035" cy="307777"/>
              </a:xfrm>
              <a:prstGeom prst="rect">
                <a:avLst/>
              </a:prstGeom>
              <a:blipFill>
                <a:blip r:embed="rId16"/>
                <a:stretch>
                  <a:fillRect l="-2435" r="-2588" b="-35294"/>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58FAFC70-BC71-4E74-82AE-1CEE2111652B}"/>
              </a:ext>
            </a:extLst>
          </p:cNvPr>
          <p:cNvSpPr/>
          <p:nvPr/>
        </p:nvSpPr>
        <p:spPr>
          <a:xfrm>
            <a:off x="786665" y="4019654"/>
            <a:ext cx="2640466" cy="461665"/>
          </a:xfrm>
          <a:prstGeom prst="rect">
            <a:avLst/>
          </a:prstGeom>
        </p:spPr>
        <p:txBody>
          <a:bodyPr wrap="none">
            <a:spAutoFit/>
          </a:bodyPr>
          <a:lstStyle/>
          <a:p>
            <a:r>
              <a:rPr lang="en-US" sz="2400" dirty="0">
                <a:solidFill>
                  <a:srgbClr val="0070C0"/>
                </a:solidFill>
                <a:latin typeface="Times New Roman" panose="02020603050405020304" pitchFamily="18" charset="0"/>
                <a:cs typeface="Times New Roman" panose="02020603050405020304" pitchFamily="18" charset="0"/>
              </a:rPr>
              <a:t>Apply the loop rule </a:t>
            </a:r>
            <a:endParaRPr lang="en-US"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CB0D81E-A1D1-432C-B546-BDCAE5580D32}"/>
                  </a:ext>
                </a:extLst>
              </p:cNvPr>
              <p:cNvSpPr txBox="1"/>
              <p:nvPr/>
            </p:nvSpPr>
            <p:spPr>
              <a:xfrm>
                <a:off x="555595" y="4718377"/>
                <a:ext cx="3404009" cy="307777"/>
              </a:xfrm>
              <a:prstGeom prst="rect">
                <a:avLst/>
              </a:prstGeom>
              <a:noFill/>
            </p:spPr>
            <p:txBody>
              <a:bodyPr wrap="square" lIns="0" tIns="0" rIns="0" bIns="0" rtlCol="0">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(5)</m:t>
                    </m:r>
                  </m:oMath>
                </a14:m>
                <a:r>
                  <a:rPr lang="en-US" sz="20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49" name="TextBox 48">
                <a:extLst>
                  <a:ext uri="{FF2B5EF4-FFF2-40B4-BE49-F238E27FC236}">
                    <a16:creationId xmlns:a16="http://schemas.microsoft.com/office/drawing/2014/main" id="{7CB0D81E-A1D1-432C-B546-BDCAE5580D32}"/>
                  </a:ext>
                </a:extLst>
              </p:cNvPr>
              <p:cNvSpPr txBox="1">
                <a:spLocks noRot="1" noChangeAspect="1" noMove="1" noResize="1" noEditPoints="1" noAdjustHandles="1" noChangeArrowheads="1" noChangeShapeType="1" noTextEdit="1"/>
              </p:cNvSpPr>
              <p:nvPr/>
            </p:nvSpPr>
            <p:spPr>
              <a:xfrm>
                <a:off x="555595" y="4718377"/>
                <a:ext cx="3404009" cy="307777"/>
              </a:xfrm>
              <a:prstGeom prst="rect">
                <a:avLst/>
              </a:prstGeom>
              <a:blipFill>
                <a:blip r:embed="rId17"/>
                <a:stretch>
                  <a:fillRect l="-2504"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DE39887-4BC6-4D37-AFAD-359C42F1C2A7}"/>
                  </a:ext>
                </a:extLst>
              </p:cNvPr>
              <p:cNvSpPr txBox="1"/>
              <p:nvPr/>
            </p:nvSpPr>
            <p:spPr>
              <a:xfrm>
                <a:off x="468521" y="5295442"/>
                <a:ext cx="4006035" cy="307777"/>
              </a:xfrm>
              <a:prstGeom prst="rect">
                <a:avLst/>
              </a:prstGeom>
              <a:noFill/>
            </p:spPr>
            <p:txBody>
              <a:bodyPr wrap="squar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5</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(6)          </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3DE39887-4BC6-4D37-AFAD-359C42F1C2A7}"/>
                  </a:ext>
                </a:extLst>
              </p:cNvPr>
              <p:cNvSpPr txBox="1">
                <a:spLocks noRot="1" noChangeAspect="1" noMove="1" noResize="1" noEditPoints="1" noAdjustHandles="1" noChangeArrowheads="1" noChangeShapeType="1" noTextEdit="1"/>
              </p:cNvSpPr>
              <p:nvPr/>
            </p:nvSpPr>
            <p:spPr>
              <a:xfrm>
                <a:off x="468521" y="5295442"/>
                <a:ext cx="4006035" cy="307777"/>
              </a:xfrm>
              <a:prstGeom prst="rect">
                <a:avLst/>
              </a:prstGeom>
              <a:blipFill>
                <a:blip r:embed="rId18"/>
                <a:stretch>
                  <a:fillRect l="-304" t="-2000"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7E1D8C4-FCF5-4387-B383-AC0BCD15BD33}"/>
                  </a:ext>
                </a:extLst>
              </p:cNvPr>
              <p:cNvSpPr txBox="1"/>
              <p:nvPr/>
            </p:nvSpPr>
            <p:spPr>
              <a:xfrm>
                <a:off x="555595" y="5912525"/>
                <a:ext cx="3799310" cy="307777"/>
              </a:xfrm>
              <a:prstGeom prst="rect">
                <a:avLst/>
              </a:prstGeom>
              <a:noFill/>
            </p:spPr>
            <p:txBody>
              <a:bodyPr wrap="none" lIns="0" tIns="0" rIns="0" bIns="0" rtlCol="0">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𝜀</m:t>
                    </m:r>
                    <m:r>
                      <a:rPr lang="en-US" sz="2000" i="1" smtClean="0">
                        <a:solidFill>
                          <a:prstClr val="black"/>
                        </a:solidFill>
                        <a:latin typeface="Cambria Math" panose="02040503050406030204" pitchFamily="18" charset="0"/>
                        <a:ea typeface="Cambria Math" panose="02040503050406030204" pitchFamily="18" charset="0"/>
                      </a:rPr>
                      <m:t>               (7)</m:t>
                    </m:r>
                  </m:oMath>
                </a14:m>
                <a:r>
                  <a:rPr lang="en-US" sz="20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51" name="TextBox 50">
                <a:extLst>
                  <a:ext uri="{FF2B5EF4-FFF2-40B4-BE49-F238E27FC236}">
                    <a16:creationId xmlns:a16="http://schemas.microsoft.com/office/drawing/2014/main" id="{D7E1D8C4-FCF5-4387-B383-AC0BCD15BD33}"/>
                  </a:ext>
                </a:extLst>
              </p:cNvPr>
              <p:cNvSpPr txBox="1">
                <a:spLocks noRot="1" noChangeAspect="1" noMove="1" noResize="1" noEditPoints="1" noAdjustHandles="1" noChangeArrowheads="1" noChangeShapeType="1" noTextEdit="1"/>
              </p:cNvSpPr>
              <p:nvPr/>
            </p:nvSpPr>
            <p:spPr>
              <a:xfrm>
                <a:off x="555595" y="5912525"/>
                <a:ext cx="3799310" cy="307777"/>
              </a:xfrm>
              <a:prstGeom prst="rect">
                <a:avLst/>
              </a:prstGeom>
              <a:blipFill>
                <a:blip r:embed="rId19"/>
                <a:stretch>
                  <a:fillRect l="-2247" b="-38000"/>
                </a:stretch>
              </a:blipFill>
            </p:spPr>
            <p:txBody>
              <a:bodyPr/>
              <a:lstStyle/>
              <a:p>
                <a:r>
                  <a:rPr lang="en-US">
                    <a:noFill/>
                  </a:rPr>
                  <a:t> </a:t>
                </a:r>
              </a:p>
            </p:txBody>
          </p:sp>
        </mc:Fallback>
      </mc:AlternateContent>
    </p:spTree>
    <p:extLst>
      <p:ext uri="{BB962C8B-B14F-4D97-AF65-F5344CB8AC3E}">
        <p14:creationId xmlns:p14="http://schemas.microsoft.com/office/powerpoint/2010/main" val="244116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mc:AlternateContent xmlns:mc="http://schemas.openxmlformats.org/markup-compatibility/2006" xmlns:a14="http://schemas.microsoft.com/office/drawing/2010/main">
        <mc:Choice Requires="a14">
          <p:sp>
            <p:nvSpPr>
              <p:cNvPr id="18" name="Rectangle 18">
                <a:extLst>
                  <a:ext uri="{FF2B5EF4-FFF2-40B4-BE49-F238E27FC236}">
                    <a16:creationId xmlns:a16="http://schemas.microsoft.com/office/drawing/2014/main" id="{FE0169E5-2DF2-4E7D-B4A0-1207DA5FEB96}"/>
                  </a:ext>
                </a:extLst>
              </p:cNvPr>
              <p:cNvSpPr>
                <a:spLocks noChangeArrowheads="1"/>
              </p:cNvSpPr>
              <p:nvPr/>
            </p:nvSpPr>
            <p:spPr bwMode="auto">
              <a:xfrm>
                <a:off x="0" y="733549"/>
                <a:ext cx="710547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cs typeface="Times New Roman" panose="02020603050405020304" pitchFamily="18" charset="0"/>
                  </a:rPr>
                  <a:t>Determine the current </a:t>
                </a:r>
                <a14:m>
                  <m:oMath xmlns:m="http://schemas.openxmlformats.org/officeDocument/2006/math">
                    <m:r>
                      <a:rPr lang="en-US" sz="2400" i="1" dirty="0">
                        <a:solidFill>
                          <a:prstClr val="black"/>
                        </a:solidFill>
                        <a:latin typeface="Cambria Math" panose="02040503050406030204" pitchFamily="18" charset="0"/>
                      </a:rPr>
                      <m:t>𝐼</m:t>
                    </m:r>
                  </m:oMath>
                </a14:m>
                <a:r>
                  <a:rPr lang="en-US" sz="2400" i="1" dirty="0">
                    <a:solidFill>
                      <a:prstClr val="black"/>
                    </a:solidFill>
                    <a:cs typeface="Times New Roman" panose="02020603050405020304" pitchFamily="18" charset="0"/>
                  </a:rPr>
                  <a:t> </a:t>
                </a:r>
                <a:r>
                  <a:rPr lang="en-US" sz="2400" dirty="0">
                    <a:solidFill>
                      <a:prstClr val="black"/>
                    </a:solidFill>
                    <a:cs typeface="Times New Roman" panose="02020603050405020304" pitchFamily="18" charset="0"/>
                  </a:rPr>
                  <a:t>that flows out of the battery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8" name="Rectangle 18">
                <a:extLst>
                  <a:ext uri="{FF2B5EF4-FFF2-40B4-BE49-F238E27FC236}">
                    <a16:creationId xmlns:a16="http://schemas.microsoft.com/office/drawing/2014/main" id="{FE0169E5-2DF2-4E7D-B4A0-1207DA5FEB96}"/>
                  </a:ext>
                </a:extLst>
              </p:cNvPr>
              <p:cNvSpPr>
                <a:spLocks noRot="1" noChangeAspect="1" noMove="1" noResize="1" noEditPoints="1" noAdjustHandles="1" noChangeArrowheads="1" noChangeShapeType="1" noTextEdit="1"/>
              </p:cNvSpPr>
              <p:nvPr/>
            </p:nvSpPr>
            <p:spPr bwMode="auto">
              <a:xfrm>
                <a:off x="0" y="733549"/>
                <a:ext cx="7105477" cy="461665"/>
              </a:xfrm>
              <a:prstGeom prst="rect">
                <a:avLst/>
              </a:prstGeom>
              <a:blipFill>
                <a:blip r:embed="rId2"/>
                <a:stretch>
                  <a:fillRect l="-1286"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D6DC7A7-94F0-46EF-9724-86A8C4F72E3E}"/>
                  </a:ext>
                </a:extLst>
              </p:cNvPr>
              <p:cNvSpPr txBox="1"/>
              <p:nvPr/>
            </p:nvSpPr>
            <p:spPr>
              <a:xfrm>
                <a:off x="342355" y="5772404"/>
                <a:ext cx="2465931"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       (9)</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DD6DC7A7-94F0-46EF-9724-86A8C4F72E3E}"/>
                  </a:ext>
                </a:extLst>
              </p:cNvPr>
              <p:cNvSpPr txBox="1">
                <a:spLocks noRot="1" noChangeAspect="1" noMove="1" noResize="1" noEditPoints="1" noAdjustHandles="1" noChangeArrowheads="1" noChangeShapeType="1" noTextEdit="1"/>
              </p:cNvSpPr>
              <p:nvPr/>
            </p:nvSpPr>
            <p:spPr>
              <a:xfrm>
                <a:off x="342355" y="5772404"/>
                <a:ext cx="2465931" cy="307777"/>
              </a:xfrm>
              <a:prstGeom prst="rect">
                <a:avLst/>
              </a:prstGeom>
              <a:blipFill>
                <a:blip r:embed="rId3"/>
                <a:stretch>
                  <a:fillRect l="-1728" r="-2963"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84F22D2-D8C7-4440-B288-4B973C615939}"/>
                  </a:ext>
                </a:extLst>
              </p:cNvPr>
              <p:cNvSpPr txBox="1"/>
              <p:nvPr/>
            </p:nvSpPr>
            <p:spPr>
              <a:xfrm>
                <a:off x="96992" y="3504152"/>
                <a:ext cx="3519361"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e>
                      </m:d>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484F22D2-D8C7-4440-B288-4B973C615939}"/>
                  </a:ext>
                </a:extLst>
              </p:cNvPr>
              <p:cNvSpPr txBox="1">
                <a:spLocks noRot="1" noChangeAspect="1" noMove="1" noResize="1" noEditPoints="1" noAdjustHandles="1" noChangeArrowheads="1" noChangeShapeType="1" noTextEdit="1"/>
              </p:cNvSpPr>
              <p:nvPr/>
            </p:nvSpPr>
            <p:spPr>
              <a:xfrm>
                <a:off x="96992" y="3504152"/>
                <a:ext cx="3519361" cy="307777"/>
              </a:xfrm>
              <a:prstGeom prst="rect">
                <a:avLst/>
              </a:prstGeom>
              <a:blipFill>
                <a:blip r:embed="rId4"/>
                <a:stretch>
                  <a:fillRect l="-1213" b="-18000"/>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3BDC4798-3EA0-4F2A-BA45-090C6D656213}"/>
              </a:ext>
            </a:extLst>
          </p:cNvPr>
          <p:cNvSpPr/>
          <p:nvPr/>
        </p:nvSpPr>
        <p:spPr>
          <a:xfrm>
            <a:off x="85995" y="2863013"/>
            <a:ext cx="2877711" cy="400110"/>
          </a:xfrm>
          <a:prstGeom prst="rect">
            <a:avLst/>
          </a:prstGeom>
        </p:spPr>
        <p:txBody>
          <a:bodyPr wrap="none">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eq(3) into eq(6)</a:t>
            </a:r>
          </a:p>
        </p:txBody>
      </p:sp>
      <p:sp>
        <p:nvSpPr>
          <p:cNvPr id="30" name="Rectangle 29">
            <a:extLst>
              <a:ext uri="{FF2B5EF4-FFF2-40B4-BE49-F238E27FC236}">
                <a16:creationId xmlns:a16="http://schemas.microsoft.com/office/drawing/2014/main" id="{9858EA75-7BB6-4818-B95C-D8F7213EBF85}"/>
              </a:ext>
            </a:extLst>
          </p:cNvPr>
          <p:cNvSpPr/>
          <p:nvPr/>
        </p:nvSpPr>
        <p:spPr>
          <a:xfrm>
            <a:off x="298659" y="4541055"/>
            <a:ext cx="2877711" cy="400110"/>
          </a:xfrm>
          <a:prstGeom prst="rect">
            <a:avLst/>
          </a:prstGeom>
        </p:spPr>
        <p:txBody>
          <a:bodyPr wrap="none">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eq(2) into eq(1)</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34B612A-4160-4F9B-87C5-B3A462996C47}"/>
                  </a:ext>
                </a:extLst>
              </p:cNvPr>
              <p:cNvSpPr txBox="1"/>
              <p:nvPr/>
            </p:nvSpPr>
            <p:spPr>
              <a:xfrm>
                <a:off x="5572485" y="5224419"/>
                <a:ext cx="3182730"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m:t>
                      </m:r>
                      <m:d>
                        <m:dPr>
                          <m:ctrlPr>
                            <a:rPr lang="en-US" sz="2000" i="1" smtClean="0">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e>
                      </m:d>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434B612A-4160-4F9B-87C5-B3A462996C47}"/>
                  </a:ext>
                </a:extLst>
              </p:cNvPr>
              <p:cNvSpPr txBox="1">
                <a:spLocks noRot="1" noChangeAspect="1" noMove="1" noResize="1" noEditPoints="1" noAdjustHandles="1" noChangeArrowheads="1" noChangeShapeType="1" noTextEdit="1"/>
              </p:cNvSpPr>
              <p:nvPr/>
            </p:nvSpPr>
            <p:spPr>
              <a:xfrm>
                <a:off x="5572485" y="5224419"/>
                <a:ext cx="3182730" cy="307777"/>
              </a:xfrm>
              <a:prstGeom prst="rect">
                <a:avLst/>
              </a:prstGeom>
              <a:blipFill>
                <a:blip r:embed="rId5"/>
                <a:stretch>
                  <a:fillRect l="-1149" r="-1341" b="-17647"/>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6F87BC6-F700-4337-9340-B0F243DD5708}"/>
              </a:ext>
            </a:extLst>
          </p:cNvPr>
          <p:cNvSpPr/>
          <p:nvPr/>
        </p:nvSpPr>
        <p:spPr>
          <a:xfrm>
            <a:off x="5538488" y="4637354"/>
            <a:ext cx="2877711" cy="400110"/>
          </a:xfrm>
          <a:prstGeom prst="rect">
            <a:avLst/>
          </a:prstGeom>
        </p:spPr>
        <p:txBody>
          <a:bodyPr wrap="none">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eq(2) into eq(5)</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B7C09A8-16C7-4EF5-8208-8BF537F869B6}"/>
                  </a:ext>
                </a:extLst>
              </p:cNvPr>
              <p:cNvSpPr txBox="1"/>
              <p:nvPr/>
            </p:nvSpPr>
            <p:spPr>
              <a:xfrm>
                <a:off x="5538488" y="3511456"/>
                <a:ext cx="2940420"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m:t>
                      </m:r>
                      <m:d>
                        <m:dPr>
                          <m:ctrlPr>
                            <a:rPr lang="en-US" sz="2000" i="1" smtClean="0">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e>
                      </m:d>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𝜀</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5B7C09A8-16C7-4EF5-8208-8BF537F869B6}"/>
                  </a:ext>
                </a:extLst>
              </p:cNvPr>
              <p:cNvSpPr txBox="1">
                <a:spLocks noRot="1" noChangeAspect="1" noMove="1" noResize="1" noEditPoints="1" noAdjustHandles="1" noChangeArrowheads="1" noChangeShapeType="1" noTextEdit="1"/>
              </p:cNvSpPr>
              <p:nvPr/>
            </p:nvSpPr>
            <p:spPr>
              <a:xfrm>
                <a:off x="5538488" y="3511456"/>
                <a:ext cx="2940420" cy="307777"/>
              </a:xfrm>
              <a:prstGeom prst="rect">
                <a:avLst/>
              </a:prstGeom>
              <a:blipFill>
                <a:blip r:embed="rId6"/>
                <a:stretch>
                  <a:fillRect l="-1452" r="-207" b="-17647"/>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C71B7FCB-DA91-41D7-9DDC-4CC5FA86E057}"/>
              </a:ext>
            </a:extLst>
          </p:cNvPr>
          <p:cNvSpPr/>
          <p:nvPr/>
        </p:nvSpPr>
        <p:spPr>
          <a:xfrm>
            <a:off x="5553161" y="2885120"/>
            <a:ext cx="2877711" cy="400110"/>
          </a:xfrm>
          <a:prstGeom prst="rect">
            <a:avLst/>
          </a:prstGeom>
        </p:spPr>
        <p:txBody>
          <a:bodyPr wrap="none">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eq(2) into eq(7)</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ACEB124-5522-466E-B2BF-3683505D3B06}"/>
                  </a:ext>
                </a:extLst>
              </p:cNvPr>
              <p:cNvSpPr txBox="1"/>
              <p:nvPr/>
            </p:nvSpPr>
            <p:spPr>
              <a:xfrm>
                <a:off x="85995" y="4055863"/>
                <a:ext cx="3350725"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(8)</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4ACEB124-5522-466E-B2BF-3683505D3B06}"/>
                  </a:ext>
                </a:extLst>
              </p:cNvPr>
              <p:cNvSpPr txBox="1">
                <a:spLocks noRot="1" noChangeAspect="1" noMove="1" noResize="1" noEditPoints="1" noAdjustHandles="1" noChangeArrowheads="1" noChangeShapeType="1" noTextEdit="1"/>
              </p:cNvSpPr>
              <p:nvPr/>
            </p:nvSpPr>
            <p:spPr>
              <a:xfrm>
                <a:off x="85995" y="4055863"/>
                <a:ext cx="3350725" cy="307777"/>
              </a:xfrm>
              <a:prstGeom prst="rect">
                <a:avLst/>
              </a:prstGeom>
              <a:blipFill>
                <a:blip r:embed="rId7"/>
                <a:stretch>
                  <a:fillRect l="-1091" r="-2182"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9324931-F9D6-4C6D-86CB-0E2E5372D385}"/>
                  </a:ext>
                </a:extLst>
              </p:cNvPr>
              <p:cNvSpPr txBox="1"/>
              <p:nvPr/>
            </p:nvSpPr>
            <p:spPr>
              <a:xfrm>
                <a:off x="5572485" y="4077019"/>
                <a:ext cx="3194977"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𝜀</m:t>
                      </m:r>
                      <m:r>
                        <a:rPr lang="en-US" sz="2000" i="1" smtClean="0">
                          <a:solidFill>
                            <a:prstClr val="black"/>
                          </a:solidFill>
                          <a:latin typeface="Cambria Math" panose="02040503050406030204" pitchFamily="18" charset="0"/>
                          <a:ea typeface="Cambria Math" panose="02040503050406030204" pitchFamily="18" charset="0"/>
                        </a:rPr>
                        <m:t>      (10)</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E9324931-F9D6-4C6D-86CB-0E2E5372D385}"/>
                  </a:ext>
                </a:extLst>
              </p:cNvPr>
              <p:cNvSpPr txBox="1">
                <a:spLocks noRot="1" noChangeAspect="1" noMove="1" noResize="1" noEditPoints="1" noAdjustHandles="1" noChangeArrowheads="1" noChangeShapeType="1" noTextEdit="1"/>
              </p:cNvSpPr>
              <p:nvPr/>
            </p:nvSpPr>
            <p:spPr>
              <a:xfrm>
                <a:off x="5572485" y="4077019"/>
                <a:ext cx="3194977" cy="307777"/>
              </a:xfrm>
              <a:prstGeom prst="rect">
                <a:avLst/>
              </a:prstGeom>
              <a:blipFill>
                <a:blip r:embed="rId8"/>
                <a:stretch>
                  <a:fillRect l="-1145" r="-2290"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7192E0C-5B8A-4757-948A-A56F941817D0}"/>
                  </a:ext>
                </a:extLst>
              </p:cNvPr>
              <p:cNvSpPr txBox="1"/>
              <p:nvPr/>
            </p:nvSpPr>
            <p:spPr>
              <a:xfrm>
                <a:off x="5572485" y="5813670"/>
                <a:ext cx="3325077" cy="307777"/>
              </a:xfrm>
              <a:prstGeom prst="rect">
                <a:avLst/>
              </a:prstGeom>
              <a:noFill/>
            </p:spPr>
            <p:txBody>
              <a:bodyPr wrap="non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(11)</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37192E0C-5B8A-4757-948A-A56F941817D0}"/>
                  </a:ext>
                </a:extLst>
              </p:cNvPr>
              <p:cNvSpPr txBox="1">
                <a:spLocks noRot="1" noChangeAspect="1" noMove="1" noResize="1" noEditPoints="1" noAdjustHandles="1" noChangeArrowheads="1" noChangeShapeType="1" noTextEdit="1"/>
              </p:cNvSpPr>
              <p:nvPr/>
            </p:nvSpPr>
            <p:spPr>
              <a:xfrm>
                <a:off x="5572485" y="5813670"/>
                <a:ext cx="3325077" cy="307777"/>
              </a:xfrm>
              <a:prstGeom prst="rect">
                <a:avLst/>
              </a:prstGeom>
              <a:blipFill>
                <a:blip r:embed="rId9"/>
                <a:stretch>
                  <a:fillRect l="-1099" t="-2000" r="-2015"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840BBC6B-95D4-4906-993A-9181A26D901F}"/>
                  </a:ext>
                </a:extLst>
              </p:cNvPr>
              <p:cNvSpPr/>
              <p:nvPr/>
            </p:nvSpPr>
            <p:spPr>
              <a:xfrm>
                <a:off x="326096" y="5155854"/>
                <a:ext cx="2116477" cy="400110"/>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e>
                      </m:d>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6" name="Rectangle 55">
                <a:extLst>
                  <a:ext uri="{FF2B5EF4-FFF2-40B4-BE49-F238E27FC236}">
                    <a16:creationId xmlns:a16="http://schemas.microsoft.com/office/drawing/2014/main" id="{840BBC6B-95D4-4906-993A-9181A26D901F}"/>
                  </a:ext>
                </a:extLst>
              </p:cNvPr>
              <p:cNvSpPr>
                <a:spLocks noRot="1" noChangeAspect="1" noMove="1" noResize="1" noEditPoints="1" noAdjustHandles="1" noChangeArrowheads="1" noChangeShapeType="1" noTextEdit="1"/>
              </p:cNvSpPr>
              <p:nvPr/>
            </p:nvSpPr>
            <p:spPr>
              <a:xfrm>
                <a:off x="326096" y="5155854"/>
                <a:ext cx="2116477" cy="400110"/>
              </a:xfrm>
              <a:prstGeom prst="rect">
                <a:avLst/>
              </a:prstGeom>
              <a:blipFill>
                <a:blip r:embed="rId10"/>
                <a:stretch>
                  <a:fillRect b="-307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81B4AB21-CD66-41FE-9DF1-AB629AE46C4D}"/>
              </a:ext>
            </a:extLst>
          </p:cNvPr>
          <p:cNvPicPr>
            <a:picLocks noChangeAspect="1"/>
          </p:cNvPicPr>
          <p:nvPr/>
        </p:nvPicPr>
        <p:blipFill>
          <a:blip r:embed="rId11"/>
          <a:stretch>
            <a:fillRect/>
          </a:stretch>
        </p:blipFill>
        <p:spPr>
          <a:xfrm>
            <a:off x="3420038" y="1206289"/>
            <a:ext cx="1903246" cy="1589210"/>
          </a:xfrm>
          <a:prstGeom prst="rect">
            <a:avLst/>
          </a:prstGeom>
        </p:spPr>
      </p:pic>
    </p:spTree>
    <p:extLst>
      <p:ext uri="{BB962C8B-B14F-4D97-AF65-F5344CB8AC3E}">
        <p14:creationId xmlns:p14="http://schemas.microsoft.com/office/powerpoint/2010/main" val="219025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mc:AlternateContent xmlns:mc="http://schemas.openxmlformats.org/markup-compatibility/2006" xmlns:a14="http://schemas.microsoft.com/office/drawing/2010/main">
        <mc:Choice Requires="a14">
          <p:sp>
            <p:nvSpPr>
              <p:cNvPr id="18" name="Rectangle 18">
                <a:extLst>
                  <a:ext uri="{FF2B5EF4-FFF2-40B4-BE49-F238E27FC236}">
                    <a16:creationId xmlns:a16="http://schemas.microsoft.com/office/drawing/2014/main" id="{FE0169E5-2DF2-4E7D-B4A0-1207DA5FEB96}"/>
                  </a:ext>
                </a:extLst>
              </p:cNvPr>
              <p:cNvSpPr>
                <a:spLocks noChangeArrowheads="1"/>
              </p:cNvSpPr>
              <p:nvPr/>
            </p:nvSpPr>
            <p:spPr bwMode="auto">
              <a:xfrm>
                <a:off x="0" y="733549"/>
                <a:ext cx="710547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cs typeface="Times New Roman" panose="02020603050405020304" pitchFamily="18" charset="0"/>
                  </a:rPr>
                  <a:t>Determine the current </a:t>
                </a:r>
                <a14:m>
                  <m:oMath xmlns:m="http://schemas.openxmlformats.org/officeDocument/2006/math">
                    <m:r>
                      <a:rPr lang="en-US" sz="2400" i="1" dirty="0">
                        <a:solidFill>
                          <a:prstClr val="black"/>
                        </a:solidFill>
                        <a:latin typeface="Cambria Math" panose="02040503050406030204" pitchFamily="18" charset="0"/>
                      </a:rPr>
                      <m:t>𝐼</m:t>
                    </m:r>
                  </m:oMath>
                </a14:m>
                <a:r>
                  <a:rPr lang="en-US" sz="2400" i="1" dirty="0">
                    <a:solidFill>
                      <a:prstClr val="black"/>
                    </a:solidFill>
                    <a:cs typeface="Times New Roman" panose="02020603050405020304" pitchFamily="18" charset="0"/>
                  </a:rPr>
                  <a:t> </a:t>
                </a:r>
                <a:r>
                  <a:rPr lang="en-US" sz="2400" dirty="0">
                    <a:solidFill>
                      <a:prstClr val="black"/>
                    </a:solidFill>
                    <a:cs typeface="Times New Roman" panose="02020603050405020304" pitchFamily="18" charset="0"/>
                  </a:rPr>
                  <a:t>that flows out of the battery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8" name="Rectangle 18">
                <a:extLst>
                  <a:ext uri="{FF2B5EF4-FFF2-40B4-BE49-F238E27FC236}">
                    <a16:creationId xmlns:a16="http://schemas.microsoft.com/office/drawing/2014/main" id="{FE0169E5-2DF2-4E7D-B4A0-1207DA5FEB96}"/>
                  </a:ext>
                </a:extLst>
              </p:cNvPr>
              <p:cNvSpPr>
                <a:spLocks noRot="1" noChangeAspect="1" noMove="1" noResize="1" noEditPoints="1" noAdjustHandles="1" noChangeArrowheads="1" noChangeShapeType="1" noTextEdit="1"/>
              </p:cNvSpPr>
              <p:nvPr/>
            </p:nvSpPr>
            <p:spPr bwMode="auto">
              <a:xfrm>
                <a:off x="0" y="733549"/>
                <a:ext cx="7105477" cy="461665"/>
              </a:xfrm>
              <a:prstGeom prst="rect">
                <a:avLst/>
              </a:prstGeom>
              <a:blipFill>
                <a:blip r:embed="rId2"/>
                <a:stretch>
                  <a:fillRect l="-1286"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21CC854-E230-4E54-A602-B312F4EF6604}"/>
                  </a:ext>
                </a:extLst>
              </p:cNvPr>
              <p:cNvSpPr txBox="1"/>
              <p:nvPr/>
            </p:nvSpPr>
            <p:spPr>
              <a:xfrm>
                <a:off x="490015" y="1348604"/>
                <a:ext cx="6932603" cy="434606"/>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From (8):   </a:t>
                </a:r>
                <a14:m>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oMath>
                </a14:m>
                <a:r>
                  <a:rPr lang="en-US" sz="2000" dirty="0">
                    <a:solidFill>
                      <a:prstClr val="black"/>
                    </a:solidFill>
                    <a:latin typeface="Times New Roman" panose="02020603050405020304" pitchFamily="18" charset="0"/>
                    <a:cs typeface="Times New Roman" panose="02020603050405020304" pitchFamily="18" charset="0"/>
                  </a:rPr>
                  <a:t>         (12)</a:t>
                </a:r>
              </a:p>
            </p:txBody>
          </p:sp>
        </mc:Choice>
        <mc:Fallback xmlns="">
          <p:sp>
            <p:nvSpPr>
              <p:cNvPr id="39" name="TextBox 38">
                <a:extLst>
                  <a:ext uri="{FF2B5EF4-FFF2-40B4-BE49-F238E27FC236}">
                    <a16:creationId xmlns:a16="http://schemas.microsoft.com/office/drawing/2014/main" id="{521CC854-E230-4E54-A602-B312F4EF6604}"/>
                  </a:ext>
                </a:extLst>
              </p:cNvPr>
              <p:cNvSpPr txBox="1">
                <a:spLocks noRot="1" noChangeAspect="1" noMove="1" noResize="1" noEditPoints="1" noAdjustHandles="1" noChangeArrowheads="1" noChangeShapeType="1" noTextEdit="1"/>
              </p:cNvSpPr>
              <p:nvPr/>
            </p:nvSpPr>
            <p:spPr>
              <a:xfrm>
                <a:off x="490015" y="1348604"/>
                <a:ext cx="6932603" cy="434606"/>
              </a:xfrm>
              <a:prstGeom prst="rect">
                <a:avLst/>
              </a:prstGeom>
              <a:blipFill>
                <a:blip r:embed="rId3"/>
                <a:stretch>
                  <a:fillRect l="-2197" t="-4167" r="-1406"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4D18DA1-F38E-41DD-842B-165EEEC2337E}"/>
                  </a:ext>
                </a:extLst>
              </p:cNvPr>
              <p:cNvSpPr txBox="1"/>
              <p:nvPr/>
            </p:nvSpPr>
            <p:spPr>
              <a:xfrm>
                <a:off x="500467" y="5180654"/>
                <a:ext cx="3852689" cy="691536"/>
              </a:xfrm>
              <a:prstGeom prst="rect">
                <a:avLst/>
              </a:prstGeom>
              <a:noFill/>
            </p:spPr>
            <p:txBody>
              <a:bodyPr wrap="square" lIns="0" tIns="0" rIns="0" bIns="0" rtlCol="0">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0=−2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e>
                      </m:d>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𝜀</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84D18DA1-F38E-41DD-842B-165EEEC2337E}"/>
                  </a:ext>
                </a:extLst>
              </p:cNvPr>
              <p:cNvSpPr txBox="1">
                <a:spLocks noRot="1" noChangeAspect="1" noMove="1" noResize="1" noEditPoints="1" noAdjustHandles="1" noChangeArrowheads="1" noChangeShapeType="1" noTextEdit="1"/>
              </p:cNvSpPr>
              <p:nvPr/>
            </p:nvSpPr>
            <p:spPr>
              <a:xfrm>
                <a:off x="500467" y="5180654"/>
                <a:ext cx="3852689" cy="691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000C647-7BE4-4344-9CDC-5452B3C66F32}"/>
                  </a:ext>
                </a:extLst>
              </p:cNvPr>
              <p:cNvSpPr txBox="1"/>
              <p:nvPr/>
            </p:nvSpPr>
            <p:spPr>
              <a:xfrm>
                <a:off x="490015" y="2008231"/>
                <a:ext cx="7044429" cy="434606"/>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From (11): </a:t>
                </a:r>
                <a14:m>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4</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          (13)</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7000C647-7BE4-4344-9CDC-5452B3C66F32}"/>
                  </a:ext>
                </a:extLst>
              </p:cNvPr>
              <p:cNvSpPr txBox="1">
                <a:spLocks noRot="1" noChangeAspect="1" noMove="1" noResize="1" noEditPoints="1" noAdjustHandles="1" noChangeArrowheads="1" noChangeShapeType="1" noTextEdit="1"/>
              </p:cNvSpPr>
              <p:nvPr/>
            </p:nvSpPr>
            <p:spPr>
              <a:xfrm>
                <a:off x="490015" y="2008231"/>
                <a:ext cx="7044429" cy="434606"/>
              </a:xfrm>
              <a:prstGeom prst="rect">
                <a:avLst/>
              </a:prstGeom>
              <a:blipFill>
                <a:blip r:embed="rId5"/>
                <a:stretch>
                  <a:fillRect l="-2163" t="-4167" r="-692"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D948099-9C38-417B-86CF-77056F0C8077}"/>
                  </a:ext>
                </a:extLst>
              </p:cNvPr>
              <p:cNvSpPr txBox="1"/>
              <p:nvPr/>
            </p:nvSpPr>
            <p:spPr>
              <a:xfrm>
                <a:off x="490015" y="3995269"/>
                <a:ext cx="6835333" cy="435247"/>
              </a:xfrm>
              <a:prstGeom prst="rect">
                <a:avLst/>
              </a:prstGeom>
              <a:noFill/>
            </p:spPr>
            <p:txBody>
              <a:bodyPr wrap="none" lIns="0" tIns="0" rIns="0" bIns="0" rtlCol="0">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𝐼</m:t>
                    </m:r>
                    <m:r>
                      <a:rPr lang="en-US" sz="2000" i="1">
                        <a:solidFill>
                          <a:prstClr val="black"/>
                        </a:solidFill>
                        <a:latin typeface="Cambria Math" panose="020405030504060302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3</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oMath>
                </a14:m>
                <a:r>
                  <a:rPr lang="en-US" sz="2000" dirty="0">
                    <a:solidFill>
                      <a:prstClr val="black"/>
                    </a:solidFill>
                    <a:latin typeface="Times New Roman" panose="02020603050405020304" pitchFamily="18" charset="0"/>
                    <a:cs typeface="Times New Roman" panose="02020603050405020304" pitchFamily="18" charset="0"/>
                  </a:rPr>
                  <a:t>                              (15)</a:t>
                </a:r>
              </a:p>
            </p:txBody>
          </p:sp>
        </mc:Choice>
        <mc:Fallback xmlns="">
          <p:sp>
            <p:nvSpPr>
              <p:cNvPr id="42" name="TextBox 41">
                <a:extLst>
                  <a:ext uri="{FF2B5EF4-FFF2-40B4-BE49-F238E27FC236}">
                    <a16:creationId xmlns:a16="http://schemas.microsoft.com/office/drawing/2014/main" id="{ED948099-9C38-417B-86CF-77056F0C8077}"/>
                  </a:ext>
                </a:extLst>
              </p:cNvPr>
              <p:cNvSpPr txBox="1">
                <a:spLocks noRot="1" noChangeAspect="1" noMove="1" noResize="1" noEditPoints="1" noAdjustHandles="1" noChangeArrowheads="1" noChangeShapeType="1" noTextEdit="1"/>
              </p:cNvSpPr>
              <p:nvPr/>
            </p:nvSpPr>
            <p:spPr>
              <a:xfrm>
                <a:off x="490015" y="3995269"/>
                <a:ext cx="6835333" cy="435247"/>
              </a:xfrm>
              <a:prstGeom prst="rect">
                <a:avLst/>
              </a:prstGeom>
              <a:blipFill>
                <a:blip r:embed="rId6"/>
                <a:stretch>
                  <a:fillRect l="-1248" t="-4167" r="-1337"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0A0D8137-00E4-43B0-9A6C-5BC6A92AA684}"/>
                  </a:ext>
                </a:extLst>
              </p:cNvPr>
              <p:cNvSpPr/>
              <p:nvPr/>
            </p:nvSpPr>
            <p:spPr>
              <a:xfrm>
                <a:off x="439541" y="3060148"/>
                <a:ext cx="7159332" cy="552972"/>
              </a:xfrm>
              <a:prstGeom prst="rect">
                <a:avLst/>
              </a:prstGeom>
            </p:spPr>
            <p:txBody>
              <a:bodyPr wrap="none">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𝑅</m:t>
                    </m:r>
                    <m:r>
                      <a:rPr lang="en-US" sz="2000" i="1">
                        <a:solidFill>
                          <a:prstClr val="black"/>
                        </a:solidFill>
                        <a:latin typeface="Cambria Math" panose="02040503050406030204" pitchFamily="18" charset="0"/>
                      </a:rPr>
                      <m:t>−2</m:t>
                    </m:r>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e>
                    </m:d>
                    <m:r>
                      <a:rPr lang="en-US" sz="2000" i="1">
                        <a:solidFill>
                          <a:prstClr val="black"/>
                        </a:solidFill>
                        <a:latin typeface="Cambria Math" panose="02040503050406030204" pitchFamily="18" charset="0"/>
                      </a:rPr>
                      <m:t>𝑅</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oMath>
                </a14:m>
                <a:r>
                  <a:rPr lang="en-US" sz="2000" dirty="0">
                    <a:solidFill>
                      <a:prstClr val="black"/>
                    </a:solidFill>
                    <a:latin typeface="Times New Roman" panose="02020603050405020304" pitchFamily="18" charset="0"/>
                    <a:cs typeface="Times New Roman" panose="02020603050405020304" pitchFamily="18" charset="0"/>
                  </a:rPr>
                  <a:t>    (14)</a:t>
                </a:r>
              </a:p>
            </p:txBody>
          </p:sp>
        </mc:Choice>
        <mc:Fallback xmlns="">
          <p:sp>
            <p:nvSpPr>
              <p:cNvPr id="43" name="Rectangle 42">
                <a:extLst>
                  <a:ext uri="{FF2B5EF4-FFF2-40B4-BE49-F238E27FC236}">
                    <a16:creationId xmlns:a16="http://schemas.microsoft.com/office/drawing/2014/main" id="{0A0D8137-00E4-43B0-9A6C-5BC6A92AA684}"/>
                  </a:ext>
                </a:extLst>
              </p:cNvPr>
              <p:cNvSpPr>
                <a:spLocks noRot="1" noChangeAspect="1" noMove="1" noResize="1" noEditPoints="1" noAdjustHandles="1" noChangeArrowheads="1" noChangeShapeType="1" noTextEdit="1"/>
              </p:cNvSpPr>
              <p:nvPr/>
            </p:nvSpPr>
            <p:spPr>
              <a:xfrm>
                <a:off x="439541" y="3060148"/>
                <a:ext cx="7159332" cy="552972"/>
              </a:xfrm>
              <a:prstGeom prst="rect">
                <a:avLst/>
              </a:prstGeom>
              <a:blipFill>
                <a:blip r:embed="rId7"/>
                <a:stretch>
                  <a:fillRect b="-43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53B3621-3A29-4E71-8DD8-64CA6E250E45}"/>
                  </a:ext>
                </a:extLst>
              </p:cNvPr>
              <p:cNvSpPr/>
              <p:nvPr/>
            </p:nvSpPr>
            <p:spPr>
              <a:xfrm>
                <a:off x="490015" y="5940023"/>
                <a:ext cx="2686761" cy="527580"/>
              </a:xfrm>
              <a:prstGeom prst="rect">
                <a:avLst/>
              </a:prstGeom>
            </p:spPr>
            <p:txBody>
              <a:bodyPr wrap="none">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0=</m:t>
                    </m:r>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3</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𝜀</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4" name="Rectangle 43">
                <a:extLst>
                  <a:ext uri="{FF2B5EF4-FFF2-40B4-BE49-F238E27FC236}">
                    <a16:creationId xmlns:a16="http://schemas.microsoft.com/office/drawing/2014/main" id="{753B3621-3A29-4E71-8DD8-64CA6E250E45}"/>
                  </a:ext>
                </a:extLst>
              </p:cNvPr>
              <p:cNvSpPr>
                <a:spLocks noRot="1" noChangeAspect="1" noMove="1" noResize="1" noEditPoints="1" noAdjustHandles="1" noChangeArrowheads="1" noChangeShapeType="1" noTextEdit="1"/>
              </p:cNvSpPr>
              <p:nvPr/>
            </p:nvSpPr>
            <p:spPr>
              <a:xfrm>
                <a:off x="490015" y="5940023"/>
                <a:ext cx="2686761" cy="527580"/>
              </a:xfrm>
              <a:prstGeom prst="rect">
                <a:avLst/>
              </a:prstGeom>
              <a:blipFill>
                <a:blip r:embed="rId8"/>
                <a:stretch>
                  <a:fillRect b="-2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5883B5FF-4F89-4BE0-89C5-7D597285EF49}"/>
                  </a:ext>
                </a:extLst>
              </p:cNvPr>
              <p:cNvSpPr/>
              <p:nvPr/>
            </p:nvSpPr>
            <p:spPr>
              <a:xfrm>
                <a:off x="3306595" y="6003758"/>
                <a:ext cx="1803314" cy="400110"/>
              </a:xfrm>
              <a:prstGeom prst="rect">
                <a:avLst/>
              </a:prstGeom>
            </p:spPr>
            <p:txBody>
              <a:bodyPr wrap="none">
                <a:spAutoFit/>
              </a:bodyPr>
              <a:lstStyle/>
              <a:p>
                <a:pPr>
                  <a:defRPr/>
                </a:pPr>
                <a14:m>
                  <m:oMath xmlns:m="http://schemas.openxmlformats.org/officeDocument/2006/math">
                    <m:r>
                      <a:rPr lang="en-US" sz="2000" i="1" smtClean="0">
                        <a:solidFill>
                          <a:prstClr val="black"/>
                        </a:solidFill>
                        <a:latin typeface="Cambria Math" panose="02040503050406030204" pitchFamily="18" charset="0"/>
                      </a:rPr>
                      <m:t>0=</m:t>
                    </m:r>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𝜀</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5" name="Rectangle 44">
                <a:extLst>
                  <a:ext uri="{FF2B5EF4-FFF2-40B4-BE49-F238E27FC236}">
                    <a16:creationId xmlns:a16="http://schemas.microsoft.com/office/drawing/2014/main" id="{5883B5FF-4F89-4BE0-89C5-7D597285EF49}"/>
                  </a:ext>
                </a:extLst>
              </p:cNvPr>
              <p:cNvSpPr>
                <a:spLocks noRot="1" noChangeAspect="1" noMove="1" noResize="1" noEditPoints="1" noAdjustHandles="1" noChangeArrowheads="1" noChangeShapeType="1" noTextEdit="1"/>
              </p:cNvSpPr>
              <p:nvPr/>
            </p:nvSpPr>
            <p:spPr>
              <a:xfrm>
                <a:off x="3306595" y="6003758"/>
                <a:ext cx="1803314"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D8E3A18-C9DF-46C2-A828-3E5797680203}"/>
                  </a:ext>
                </a:extLst>
              </p:cNvPr>
              <p:cNvSpPr/>
              <p:nvPr/>
            </p:nvSpPr>
            <p:spPr>
              <a:xfrm>
                <a:off x="5274175" y="5872190"/>
                <a:ext cx="1839799" cy="669735"/>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𝑅</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𝜀</m:t>
                          </m:r>
                        </m:num>
                        <m:den>
                          <m:r>
                            <a:rPr lang="en-US" sz="2000" i="1">
                              <a:solidFill>
                                <a:prstClr val="black"/>
                              </a:solidFill>
                              <a:latin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den>
                      </m:f>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𝜀</m:t>
                          </m:r>
                        </m:num>
                        <m:den>
                          <m:r>
                            <a:rPr lang="en-US" sz="2000" i="1">
                              <a:solidFill>
                                <a:prstClr val="black"/>
                              </a:solidFill>
                              <a:latin typeface="Cambria Math" panose="02040503050406030204" pitchFamily="18" charset="0"/>
                            </a:rPr>
                            <m:t>𝐼</m:t>
                          </m:r>
                        </m:den>
                      </m:f>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6" name="Rectangle 45">
                <a:extLst>
                  <a:ext uri="{FF2B5EF4-FFF2-40B4-BE49-F238E27FC236}">
                    <a16:creationId xmlns:a16="http://schemas.microsoft.com/office/drawing/2014/main" id="{1D8E3A18-C9DF-46C2-A828-3E5797680203}"/>
                  </a:ext>
                </a:extLst>
              </p:cNvPr>
              <p:cNvSpPr>
                <a:spLocks noRot="1" noChangeAspect="1" noMove="1" noResize="1" noEditPoints="1" noAdjustHandles="1" noChangeArrowheads="1" noChangeShapeType="1" noTextEdit="1"/>
              </p:cNvSpPr>
              <p:nvPr/>
            </p:nvSpPr>
            <p:spPr>
              <a:xfrm>
                <a:off x="5274175" y="5872190"/>
                <a:ext cx="1839799" cy="66973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164D2374-6E9F-4419-AAA8-3DE3DF19AA07}"/>
                  </a:ext>
                </a:extLst>
              </p:cNvPr>
              <p:cNvSpPr/>
              <p:nvPr/>
            </p:nvSpPr>
            <p:spPr>
              <a:xfrm>
                <a:off x="7325348" y="5866864"/>
                <a:ext cx="860556" cy="617413"/>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𝜀</m:t>
                          </m:r>
                        </m:num>
                        <m:den>
                          <m:r>
                            <a:rPr lang="en-US" sz="2000" i="1" smtClean="0">
                              <a:solidFill>
                                <a:prstClr val="black"/>
                              </a:solidFill>
                              <a:latin typeface="Cambria Math" panose="02040503050406030204" pitchFamily="18" charset="0"/>
                              <a:ea typeface="Cambria Math" panose="02040503050406030204" pitchFamily="18" charset="0"/>
                            </a:rPr>
                            <m:t>𝑅</m:t>
                          </m:r>
                        </m:den>
                      </m:f>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7" name="Rectangle 46">
                <a:extLst>
                  <a:ext uri="{FF2B5EF4-FFF2-40B4-BE49-F238E27FC236}">
                    <a16:creationId xmlns:a16="http://schemas.microsoft.com/office/drawing/2014/main" id="{164D2374-6E9F-4419-AAA8-3DE3DF19AA07}"/>
                  </a:ext>
                </a:extLst>
              </p:cNvPr>
              <p:cNvSpPr>
                <a:spLocks noRot="1" noChangeAspect="1" noMove="1" noResize="1" noEditPoints="1" noAdjustHandles="1" noChangeArrowheads="1" noChangeShapeType="1" noTextEdit="1"/>
              </p:cNvSpPr>
              <p:nvPr/>
            </p:nvSpPr>
            <p:spPr>
              <a:xfrm>
                <a:off x="7325348" y="5866864"/>
                <a:ext cx="860556" cy="6174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C547C9D-4F87-47DC-BEB2-A40F089975B9}"/>
                  </a:ext>
                </a:extLst>
              </p:cNvPr>
              <p:cNvSpPr txBox="1"/>
              <p:nvPr/>
            </p:nvSpPr>
            <p:spPr>
              <a:xfrm>
                <a:off x="490015" y="3613120"/>
                <a:ext cx="4432817" cy="307777"/>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(13) in (9): </a:t>
                </a:r>
                <a14:m>
                  <m:oMath xmlns:m="http://schemas.openxmlformats.org/officeDocument/2006/math">
                    <m:r>
                      <a:rPr lang="en-US" sz="2000"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𝐼</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0C547C9D-4F87-47DC-BEB2-A40F089975B9}"/>
                  </a:ext>
                </a:extLst>
              </p:cNvPr>
              <p:cNvSpPr txBox="1">
                <a:spLocks noRot="1" noChangeAspect="1" noMove="1" noResize="1" noEditPoints="1" noAdjustHandles="1" noChangeArrowheads="1" noChangeShapeType="1" noTextEdit="1"/>
              </p:cNvSpPr>
              <p:nvPr/>
            </p:nvSpPr>
            <p:spPr>
              <a:xfrm>
                <a:off x="490015" y="3613120"/>
                <a:ext cx="4432817" cy="307777"/>
              </a:xfrm>
              <a:prstGeom prst="rect">
                <a:avLst/>
              </a:prstGeom>
              <a:blipFill>
                <a:blip r:embed="rId12"/>
                <a:stretch>
                  <a:fillRect l="-3434" t="-26000" r="-13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34A36EF-C6CF-4173-AF33-4841B442525B}"/>
                  </a:ext>
                </a:extLst>
              </p:cNvPr>
              <p:cNvSpPr txBox="1"/>
              <p:nvPr/>
            </p:nvSpPr>
            <p:spPr>
              <a:xfrm>
                <a:off x="490015" y="2599549"/>
                <a:ext cx="5123775" cy="307777"/>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(12) in (11):    </a:t>
                </a:r>
                <a14:m>
                  <m:oMath xmlns:m="http://schemas.openxmlformats.org/officeDocument/2006/math">
                    <m:r>
                      <a:rPr lang="en-US" sz="2000" i="1">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𝑅</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r>
                      <a:rPr lang="en-US" sz="2000" i="1">
                        <a:solidFill>
                          <a:prstClr val="black"/>
                        </a:solidFill>
                        <a:latin typeface="Cambria Math" panose="02040503050406030204" pitchFamily="18" charset="0"/>
                      </a:rPr>
                      <m:t>𝑅</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𝑅</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034A36EF-C6CF-4173-AF33-4841B442525B}"/>
                  </a:ext>
                </a:extLst>
              </p:cNvPr>
              <p:cNvSpPr txBox="1">
                <a:spLocks noRot="1" noChangeAspect="1" noMove="1" noResize="1" noEditPoints="1" noAdjustHandles="1" noChangeArrowheads="1" noChangeShapeType="1" noTextEdit="1"/>
              </p:cNvSpPr>
              <p:nvPr/>
            </p:nvSpPr>
            <p:spPr>
              <a:xfrm>
                <a:off x="490015" y="2599549"/>
                <a:ext cx="5123775" cy="307777"/>
              </a:xfrm>
              <a:prstGeom prst="rect">
                <a:avLst/>
              </a:prstGeom>
              <a:blipFill>
                <a:blip r:embed="rId13"/>
                <a:stretch>
                  <a:fillRect l="-2973" t="-25490" r="-713"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C51A03C-515F-4CE6-ABB6-13049A91D8F8}"/>
                  </a:ext>
                </a:extLst>
              </p:cNvPr>
              <p:cNvSpPr txBox="1"/>
              <p:nvPr/>
            </p:nvSpPr>
            <p:spPr>
              <a:xfrm>
                <a:off x="500467" y="4874529"/>
                <a:ext cx="5027210" cy="307777"/>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(12) in (10):</a:t>
                </a:r>
                <a14:m>
                  <m:oMath xmlns:m="http://schemas.openxmlformats.org/officeDocument/2006/math">
                    <m:r>
                      <a:rPr lang="en-US" sz="2000"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0=−2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3</m:t>
                        </m:r>
                      </m:sub>
                    </m:sSub>
                    <m:r>
                      <a:rPr lang="en-US" sz="2000" i="1">
                        <a:solidFill>
                          <a:prstClr val="black"/>
                        </a:solidFill>
                        <a:latin typeface="Cambria Math" panose="02040503050406030204" pitchFamily="18" charset="0"/>
                      </a:rPr>
                      <m:t>𝑅</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4</m:t>
                        </m:r>
                      </m:sub>
                    </m:sSub>
                    <m:r>
                      <a:rPr lang="en-US" sz="2000" i="1">
                        <a:solidFill>
                          <a:prstClr val="black"/>
                        </a:solidFill>
                        <a:latin typeface="Cambria Math" panose="02040503050406030204" pitchFamily="18" charset="0"/>
                      </a:rPr>
                      <m:t>𝑅</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𝜀</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CC51A03C-515F-4CE6-ABB6-13049A91D8F8}"/>
                  </a:ext>
                </a:extLst>
              </p:cNvPr>
              <p:cNvSpPr txBox="1">
                <a:spLocks noRot="1" noChangeAspect="1" noMove="1" noResize="1" noEditPoints="1" noAdjustHandles="1" noChangeArrowheads="1" noChangeShapeType="1" noTextEdit="1"/>
              </p:cNvSpPr>
              <p:nvPr/>
            </p:nvSpPr>
            <p:spPr>
              <a:xfrm>
                <a:off x="500467" y="4874529"/>
                <a:ext cx="5027210" cy="307777"/>
              </a:xfrm>
              <a:prstGeom prst="rect">
                <a:avLst/>
              </a:prstGeom>
              <a:blipFill>
                <a:blip r:embed="rId14"/>
                <a:stretch>
                  <a:fillRect l="-3030" t="-26000" r="-242" b="-50000"/>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8134C861-7911-4CBD-AAD4-D88EE75420FD}"/>
              </a:ext>
            </a:extLst>
          </p:cNvPr>
          <p:cNvSpPr txBox="1"/>
          <p:nvPr/>
        </p:nvSpPr>
        <p:spPr>
          <a:xfrm>
            <a:off x="505204" y="4504848"/>
            <a:ext cx="2337178" cy="307777"/>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Substitute (14) in (15):</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5E77F55-3291-4C1E-98E0-589A9CF1E547}"/>
                  </a:ext>
                </a:extLst>
              </p:cNvPr>
              <p:cNvSpPr txBox="1"/>
              <p:nvPr/>
            </p:nvSpPr>
            <p:spPr>
              <a:xfrm>
                <a:off x="2740355" y="4457652"/>
                <a:ext cx="2389372" cy="435247"/>
              </a:xfrm>
              <a:prstGeom prst="rect">
                <a:avLst/>
              </a:prstGeom>
              <a:noFill/>
            </p:spPr>
            <p:txBody>
              <a:bodyPr wrap="none" lIns="0" tIns="0" rIns="0" bIns="0" rtlCol="0">
                <a:spAutoFit/>
              </a:bodyPr>
              <a:lstStyle/>
              <a:p>
                <a:pPr>
                  <a:defRPr/>
                </a:pPr>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𝐼</m:t>
                    </m:r>
                    <m:r>
                      <a:rPr lang="en-US" sz="2000" i="1">
                        <a:solidFill>
                          <a:prstClr val="black"/>
                        </a:solidFill>
                        <a:latin typeface="Cambria Math" panose="020405030504060302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3</m:t>
                        </m:r>
                      </m:num>
                      <m:den>
                        <m:r>
                          <a:rPr lang="en-US" sz="2000" i="1">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prstClr val="black"/>
                        </a:solidFill>
                        <a:latin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35E77F55-3291-4C1E-98E0-589A9CF1E547}"/>
                  </a:ext>
                </a:extLst>
              </p:cNvPr>
              <p:cNvSpPr txBox="1">
                <a:spLocks noRot="1" noChangeAspect="1" noMove="1" noResize="1" noEditPoints="1" noAdjustHandles="1" noChangeArrowheads="1" noChangeShapeType="1" noTextEdit="1"/>
              </p:cNvSpPr>
              <p:nvPr/>
            </p:nvSpPr>
            <p:spPr>
              <a:xfrm>
                <a:off x="2740355" y="4457652"/>
                <a:ext cx="2389372" cy="435247"/>
              </a:xfrm>
              <a:prstGeom prst="rect">
                <a:avLst/>
              </a:prstGeom>
              <a:blipFill>
                <a:blip r:embed="rId15"/>
                <a:stretch>
                  <a:fillRect l="-2813" r="-1790" b="-13889"/>
                </a:stretch>
              </a:blipFill>
            </p:spPr>
            <p:txBody>
              <a:bodyPr/>
              <a:lstStyle/>
              <a:p>
                <a:r>
                  <a:rPr lang="en-US">
                    <a:noFill/>
                  </a:rPr>
                  <a:t> </a:t>
                </a:r>
              </a:p>
            </p:txBody>
          </p:sp>
        </mc:Fallback>
      </mc:AlternateContent>
    </p:spTree>
    <p:extLst>
      <p:ext uri="{BB962C8B-B14F-4D97-AF65-F5344CB8AC3E}">
        <p14:creationId xmlns:p14="http://schemas.microsoft.com/office/powerpoint/2010/main" val="382917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mc:AlternateContent xmlns:mc="http://schemas.openxmlformats.org/markup-compatibility/2006" xmlns:a14="http://schemas.microsoft.com/office/drawing/2010/main">
        <mc:Choice Requires="a14">
          <p:sp>
            <p:nvSpPr>
              <p:cNvPr id="18" name="Rectangle 18">
                <a:extLst>
                  <a:ext uri="{FF2B5EF4-FFF2-40B4-BE49-F238E27FC236}">
                    <a16:creationId xmlns:a16="http://schemas.microsoft.com/office/drawing/2014/main" id="{FE0169E5-2DF2-4E7D-B4A0-1207DA5FEB96}"/>
                  </a:ext>
                </a:extLst>
              </p:cNvPr>
              <p:cNvSpPr>
                <a:spLocks noChangeArrowheads="1"/>
              </p:cNvSpPr>
              <p:nvPr/>
            </p:nvSpPr>
            <p:spPr bwMode="auto">
              <a:xfrm>
                <a:off x="0" y="733549"/>
                <a:ext cx="8758106" cy="4901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lgn="just">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solidFill>
                      <a:prstClr val="black"/>
                    </a:solidFill>
                    <a:cs typeface="Times New Roman" panose="02020603050405020304" pitchFamily="18" charset="0"/>
                  </a:rPr>
                  <a:t>single resistor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𝑅</m:t>
                        </m:r>
                      </m:e>
                      <m:sub>
                        <m:r>
                          <a:rPr lang="en-US" sz="2400" i="1">
                            <a:solidFill>
                              <a:prstClr val="black"/>
                            </a:solidFill>
                            <a:latin typeface="Cambria Math" panose="02040503050406030204" pitchFamily="18" charset="0"/>
                          </a:rPr>
                          <m:t>𝑒𝑞</m:t>
                        </m:r>
                      </m:sub>
                    </m:sSub>
                  </m:oMath>
                </a14:m>
                <a:r>
                  <a:rPr lang="en-US" sz="2400" dirty="0">
                    <a:solidFill>
                      <a:prstClr val="black"/>
                    </a:solidFill>
                    <a:cs typeface="Times New Roman" panose="02020603050405020304" pitchFamily="18" charset="0"/>
                  </a:rPr>
                  <a:t> that is equivalent to the five-resistor network</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8" name="Rectangle 18">
                <a:extLst>
                  <a:ext uri="{FF2B5EF4-FFF2-40B4-BE49-F238E27FC236}">
                    <a16:creationId xmlns:a16="http://schemas.microsoft.com/office/drawing/2014/main" id="{FE0169E5-2DF2-4E7D-B4A0-1207DA5FEB96}"/>
                  </a:ext>
                </a:extLst>
              </p:cNvPr>
              <p:cNvSpPr>
                <a:spLocks noRot="1" noChangeAspect="1" noMove="1" noResize="1" noEditPoints="1" noAdjustHandles="1" noChangeArrowheads="1" noChangeShapeType="1" noTextEdit="1"/>
              </p:cNvSpPr>
              <p:nvPr/>
            </p:nvSpPr>
            <p:spPr bwMode="auto">
              <a:xfrm>
                <a:off x="0" y="733549"/>
                <a:ext cx="8758106" cy="490199"/>
              </a:xfrm>
              <a:prstGeom prst="rect">
                <a:avLst/>
              </a:prstGeom>
              <a:blipFill>
                <a:blip r:embed="rId2"/>
                <a:stretch>
                  <a:fillRect l="-1044" t="-9877" b="-209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F09B318-38A2-4669-B514-C59F047B370F}"/>
                  </a:ext>
                </a:extLst>
              </p:cNvPr>
              <p:cNvSpPr/>
              <p:nvPr/>
            </p:nvSpPr>
            <p:spPr>
              <a:xfrm>
                <a:off x="3433634" y="2443858"/>
                <a:ext cx="860556" cy="617413"/>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𝜀</m:t>
                          </m:r>
                        </m:num>
                        <m:den>
                          <m:r>
                            <a:rPr lang="en-US" sz="2000" i="1" smtClean="0">
                              <a:solidFill>
                                <a:prstClr val="black"/>
                              </a:solidFill>
                              <a:latin typeface="Cambria Math" panose="02040503050406030204" pitchFamily="18" charset="0"/>
                              <a:ea typeface="Cambria Math" panose="02040503050406030204" pitchFamily="18" charset="0"/>
                            </a:rPr>
                            <m:t>𝑅</m:t>
                          </m:r>
                        </m:den>
                      </m:f>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0F09B318-38A2-4669-B514-C59F047B370F}"/>
                  </a:ext>
                </a:extLst>
              </p:cNvPr>
              <p:cNvSpPr>
                <a:spLocks noRot="1" noChangeAspect="1" noMove="1" noResize="1" noEditPoints="1" noAdjustHandles="1" noChangeArrowheads="1" noChangeShapeType="1" noTextEdit="1"/>
              </p:cNvSpPr>
              <p:nvPr/>
            </p:nvSpPr>
            <p:spPr>
              <a:xfrm>
                <a:off x="3433634" y="2443858"/>
                <a:ext cx="860556" cy="6174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C0D5EB9-D87B-4156-9A90-94930FBBC83C}"/>
                  </a:ext>
                </a:extLst>
              </p:cNvPr>
              <p:cNvSpPr/>
              <p:nvPr/>
            </p:nvSpPr>
            <p:spPr>
              <a:xfrm>
                <a:off x="3219729" y="1656215"/>
                <a:ext cx="1097416" cy="617413"/>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𝑅</m:t>
                          </m:r>
                        </m:e>
                        <m:sub>
                          <m:r>
                            <a:rPr lang="en-US" sz="2000" i="1" smtClean="0">
                              <a:solidFill>
                                <a:prstClr val="black"/>
                              </a:solidFill>
                              <a:latin typeface="Cambria Math" panose="02040503050406030204" pitchFamily="18" charset="0"/>
                            </a:rPr>
                            <m:t>𝑒𝑞</m:t>
                          </m:r>
                        </m:sub>
                      </m:sSub>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ea typeface="Cambria Math" panose="02040503050406030204" pitchFamily="18" charset="0"/>
                            </a:rPr>
                            <m:t>𝜀</m:t>
                          </m:r>
                        </m:num>
                        <m:den>
                          <m:r>
                            <a:rPr lang="en-US" sz="2000" i="1" smtClean="0">
                              <a:solidFill>
                                <a:prstClr val="black"/>
                              </a:solidFill>
                              <a:latin typeface="Cambria Math" panose="02040503050406030204" pitchFamily="18" charset="0"/>
                            </a:rPr>
                            <m:t>𝐼</m:t>
                          </m:r>
                        </m:den>
                      </m:f>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AC0D5EB9-D87B-4156-9A90-94930FBBC83C}"/>
                  </a:ext>
                </a:extLst>
              </p:cNvPr>
              <p:cNvSpPr>
                <a:spLocks noRot="1" noChangeAspect="1" noMove="1" noResize="1" noEditPoints="1" noAdjustHandles="1" noChangeArrowheads="1" noChangeShapeType="1" noTextEdit="1"/>
              </p:cNvSpPr>
              <p:nvPr/>
            </p:nvSpPr>
            <p:spPr>
              <a:xfrm>
                <a:off x="3219729" y="1656215"/>
                <a:ext cx="1097416" cy="6174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6FF6471-A001-4851-AB56-CC229684F912}"/>
                  </a:ext>
                </a:extLst>
              </p:cNvPr>
              <p:cNvSpPr/>
              <p:nvPr/>
            </p:nvSpPr>
            <p:spPr>
              <a:xfrm>
                <a:off x="3200399" y="3490698"/>
                <a:ext cx="1900585" cy="836511"/>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𝑅</m:t>
                          </m:r>
                        </m:e>
                        <m:sub>
                          <m:r>
                            <a:rPr lang="en-US" sz="2000" i="1" smtClean="0">
                              <a:solidFill>
                                <a:prstClr val="black"/>
                              </a:solidFill>
                              <a:latin typeface="Cambria Math" panose="02040503050406030204" pitchFamily="18" charset="0"/>
                            </a:rPr>
                            <m:t>𝑒𝑞</m:t>
                          </m:r>
                        </m:sub>
                      </m:sSub>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𝜀</m:t>
                          </m:r>
                        </m:num>
                        <m:den>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𝜀</m:t>
                                  </m:r>
                                </m:num>
                                <m:den>
                                  <m:r>
                                    <a:rPr lang="en-US" sz="2000" i="1">
                                      <a:solidFill>
                                        <a:prstClr val="black"/>
                                      </a:solidFill>
                                      <a:latin typeface="Cambria Math" panose="02040503050406030204" pitchFamily="18" charset="0"/>
                                      <a:ea typeface="Cambria Math" panose="02040503050406030204" pitchFamily="18" charset="0"/>
                                    </a:rPr>
                                    <m:t>𝑅</m:t>
                                  </m:r>
                                </m:den>
                              </m:f>
                            </m:e>
                          </m:d>
                        </m:den>
                      </m:f>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𝑅</m:t>
                      </m:r>
                    </m:oMath>
                  </m:oMathPara>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6FF6471-A001-4851-AB56-CC229684F912}"/>
                  </a:ext>
                </a:extLst>
              </p:cNvPr>
              <p:cNvSpPr>
                <a:spLocks noRot="1" noChangeAspect="1" noMove="1" noResize="1" noEditPoints="1" noAdjustHandles="1" noChangeArrowheads="1" noChangeShapeType="1" noTextEdit="1"/>
              </p:cNvSpPr>
              <p:nvPr/>
            </p:nvSpPr>
            <p:spPr>
              <a:xfrm>
                <a:off x="3200399" y="3490698"/>
                <a:ext cx="1900585" cy="836511"/>
              </a:xfrm>
              <a:prstGeom prst="rect">
                <a:avLst/>
              </a:prstGeom>
              <a:blipFill>
                <a:blip r:embed="rId5"/>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E1188E3-EAC5-4221-A12E-53A80E97DC02}"/>
              </a:ext>
            </a:extLst>
          </p:cNvPr>
          <p:cNvSpPr txBox="1"/>
          <p:nvPr/>
        </p:nvSpPr>
        <p:spPr>
          <a:xfrm>
            <a:off x="2567755" y="2266079"/>
            <a:ext cx="626775" cy="307777"/>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where</a:t>
            </a:r>
          </a:p>
        </p:txBody>
      </p:sp>
      <p:sp>
        <p:nvSpPr>
          <p:cNvPr id="23" name="TextBox 22">
            <a:extLst>
              <a:ext uri="{FF2B5EF4-FFF2-40B4-BE49-F238E27FC236}">
                <a16:creationId xmlns:a16="http://schemas.microsoft.com/office/drawing/2014/main" id="{C4B96353-F8D5-402E-8B1D-AD9987EBB6C5}"/>
              </a:ext>
            </a:extLst>
          </p:cNvPr>
          <p:cNvSpPr txBox="1"/>
          <p:nvPr/>
        </p:nvSpPr>
        <p:spPr>
          <a:xfrm>
            <a:off x="2567755" y="3168733"/>
            <a:ext cx="923330" cy="307777"/>
          </a:xfrm>
          <a:prstGeom prst="rect">
            <a:avLst/>
          </a:prstGeom>
          <a:noFill/>
        </p:spPr>
        <p:txBody>
          <a:bodyPr wrap="none" lIns="0" tIns="0" rIns="0" bIns="0" rtlCol="0">
            <a:spAutoFit/>
          </a:bodyPr>
          <a:lstStyle/>
          <a:p>
            <a:pPr>
              <a:defRPr/>
            </a:pPr>
            <a:r>
              <a:rPr lang="en-US" sz="2000" dirty="0">
                <a:solidFill>
                  <a:prstClr val="black"/>
                </a:solidFill>
                <a:latin typeface="Times New Roman" panose="02020603050405020304" pitchFamily="18" charset="0"/>
                <a:cs typeface="Times New Roman" panose="02020603050405020304" pitchFamily="18" charset="0"/>
              </a:rPr>
              <a:t>therefore</a:t>
            </a:r>
          </a:p>
        </p:txBody>
      </p:sp>
    </p:spTree>
    <p:extLst>
      <p:ext uri="{BB962C8B-B14F-4D97-AF65-F5344CB8AC3E}">
        <p14:creationId xmlns:p14="http://schemas.microsoft.com/office/powerpoint/2010/main" val="421281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5" name="Rectangle 4">
            <a:extLst>
              <a:ext uri="{FF2B5EF4-FFF2-40B4-BE49-F238E27FC236}">
                <a16:creationId xmlns:a16="http://schemas.microsoft.com/office/drawing/2014/main" id="{1AEF1E81-6660-45C8-80AA-59CB7C7EFBE2}"/>
              </a:ext>
            </a:extLst>
          </p:cNvPr>
          <p:cNvSpPr/>
          <p:nvPr/>
        </p:nvSpPr>
        <p:spPr>
          <a:xfrm>
            <a:off x="271670" y="1024812"/>
            <a:ext cx="8395252" cy="830997"/>
          </a:xfrm>
          <a:prstGeom prst="rect">
            <a:avLst/>
          </a:prstGeom>
        </p:spPr>
        <p:txBody>
          <a:bodyPr wrap="square">
            <a:spAutoFit/>
          </a:bodyPr>
          <a:lstStyle/>
          <a:p>
            <a:r>
              <a:rPr lang="en-US" sz="2400" dirty="0">
                <a:latin typeface="Times New Roman" panose="02020603050405020304" pitchFamily="18" charset="0"/>
                <a:ea typeface="Aptos"/>
                <a:cs typeface="Times New Roman" panose="02020603050405020304" pitchFamily="18" charset="0"/>
              </a:rPr>
              <a:t>Series arrangement increases the overall resistance, while parallel arrangement decreases it.</a:t>
            </a: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309DF39-74A8-4C96-8B55-745EBB914CB6}"/>
              </a:ext>
            </a:extLst>
          </p:cNvPr>
          <p:cNvSpPr/>
          <p:nvPr/>
        </p:nvSpPr>
        <p:spPr>
          <a:xfrm>
            <a:off x="231914" y="1893608"/>
            <a:ext cx="8395252" cy="3046988"/>
          </a:xfrm>
          <a:prstGeom prst="rect">
            <a:avLst/>
          </a:prstGeom>
        </p:spPr>
        <p:txBody>
          <a:bodyPr wrap="square">
            <a:spAutoFit/>
          </a:bodyPr>
          <a:lstStyle/>
          <a:p>
            <a:pPr algn="l"/>
            <a:r>
              <a:rPr lang="en-AU" sz="2400" b="1" i="0" u="none" strike="noStrike" dirty="0">
                <a:solidFill>
                  <a:srgbClr val="000000"/>
                </a:solidFill>
                <a:effectLst/>
                <a:latin typeface="Times New Roman" panose="02020603050405020304" pitchFamily="18" charset="0"/>
                <a:cs typeface="Times New Roman" panose="02020603050405020304" pitchFamily="18" charset="0"/>
              </a:rPr>
              <a:t>Minimum current:</a:t>
            </a:r>
          </a:p>
          <a:p>
            <a:pPr algn="l"/>
            <a:endParaRPr lang="en-AU" sz="2400" b="1"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Connect all resistors in series</a:t>
            </a:r>
          </a:p>
          <a:p>
            <a:pPr algn="l">
              <a:buFont typeface="Arial" panose="020B0604020202020204" pitchFamily="34" charset="0"/>
              <a:buChar char="•"/>
            </a:pPr>
            <a:endParaRPr lang="en-AU" sz="2400"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AU"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Current has only one path through all resistors</a:t>
            </a: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Equivalent resistance is 3R (more than any single resistor)</a:t>
            </a: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More total resistance means less current</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EC08670-9AA2-42D1-B368-1EAA4AD07683}"/>
                  </a:ext>
                </a:extLst>
              </p:cNvPr>
              <p:cNvSpPr/>
              <p:nvPr/>
            </p:nvSpPr>
            <p:spPr>
              <a:xfrm>
                <a:off x="1143654" y="3196016"/>
                <a:ext cx="2461058" cy="4421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smtClean="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3</m:t>
                          </m:r>
                        </m:sub>
                      </m:sSub>
                    </m:oMath>
                  </m:oMathPara>
                </a14:m>
                <a:endParaRPr lang="en-US" dirty="0"/>
              </a:p>
            </p:txBody>
          </p:sp>
        </mc:Choice>
        <mc:Fallback xmlns="">
          <p:sp>
            <p:nvSpPr>
              <p:cNvPr id="10" name="Rectangle 9">
                <a:extLst>
                  <a:ext uri="{FF2B5EF4-FFF2-40B4-BE49-F238E27FC236}">
                    <a16:creationId xmlns:a16="http://schemas.microsoft.com/office/drawing/2014/main" id="{2EC08670-9AA2-42D1-B368-1EAA4AD07683}"/>
                  </a:ext>
                </a:extLst>
              </p:cNvPr>
              <p:cNvSpPr>
                <a:spLocks noRot="1" noChangeAspect="1" noMove="1" noResize="1" noEditPoints="1" noAdjustHandles="1" noChangeArrowheads="1" noChangeShapeType="1" noTextEdit="1"/>
              </p:cNvSpPr>
              <p:nvPr/>
            </p:nvSpPr>
            <p:spPr>
              <a:xfrm>
                <a:off x="1143654" y="3196016"/>
                <a:ext cx="2461058" cy="442172"/>
              </a:xfrm>
              <a:prstGeom prst="rect">
                <a:avLst/>
              </a:prstGeom>
              <a:blipFill>
                <a:blip r:embed="rId2"/>
                <a:stretch>
                  <a:fillRect b="-10959"/>
                </a:stretch>
              </a:blipFill>
            </p:spPr>
            <p:txBody>
              <a:bodyPr/>
              <a:lstStyle/>
              <a:p>
                <a:r>
                  <a:rPr lang="en-US">
                    <a:noFill/>
                  </a:rPr>
                  <a:t> </a:t>
                </a:r>
              </a:p>
            </p:txBody>
          </p:sp>
        </mc:Fallback>
      </mc:AlternateContent>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5" name="Rectangle 4">
            <a:extLst>
              <a:ext uri="{FF2B5EF4-FFF2-40B4-BE49-F238E27FC236}">
                <a16:creationId xmlns:a16="http://schemas.microsoft.com/office/drawing/2014/main" id="{1AEF1E81-6660-45C8-80AA-59CB7C7EFBE2}"/>
              </a:ext>
            </a:extLst>
          </p:cNvPr>
          <p:cNvSpPr/>
          <p:nvPr/>
        </p:nvSpPr>
        <p:spPr>
          <a:xfrm>
            <a:off x="271670" y="1024812"/>
            <a:ext cx="8395252" cy="830997"/>
          </a:xfrm>
          <a:prstGeom prst="rect">
            <a:avLst/>
          </a:prstGeom>
        </p:spPr>
        <p:txBody>
          <a:bodyPr wrap="square">
            <a:spAutoFit/>
          </a:bodyPr>
          <a:lstStyle/>
          <a:p>
            <a:r>
              <a:rPr lang="en-US" sz="2400" dirty="0">
                <a:latin typeface="Times New Roman" panose="02020603050405020304" pitchFamily="18" charset="0"/>
                <a:ea typeface="Aptos"/>
                <a:cs typeface="Times New Roman" panose="02020603050405020304" pitchFamily="18" charset="0"/>
              </a:rPr>
              <a:t>Series arrangement increases the overall resistance, while parallel arrangement decreases it.</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02C2087-CD36-467E-9D66-38CD1B77ED50}"/>
              </a:ext>
            </a:extLst>
          </p:cNvPr>
          <p:cNvSpPr/>
          <p:nvPr/>
        </p:nvSpPr>
        <p:spPr>
          <a:xfrm>
            <a:off x="135835" y="3937812"/>
            <a:ext cx="8666922" cy="1569660"/>
          </a:xfrm>
          <a:prstGeom prst="rect">
            <a:avLst/>
          </a:prstGeom>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The overall resistance is smaller than the smallest resistor.</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9B1DF85-3420-4FCB-A7C7-36397A84DD00}"/>
                  </a:ext>
                </a:extLst>
              </p:cNvPr>
              <p:cNvSpPr/>
              <p:nvPr/>
            </p:nvSpPr>
            <p:spPr>
              <a:xfrm>
                <a:off x="1164479" y="2745594"/>
                <a:ext cx="2461058" cy="774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m:rPr>
                                  <m:nor/>
                                </m:rPr>
                                <a:rPr lang="en-US" sz="2000" i="1">
                                  <a:latin typeface="Cambria Math" panose="02040503050406030204" pitchFamily="18" charset="0"/>
                                </a:rPr>
                                <m:t>eq</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1</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2</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3</m:t>
                              </m:r>
                            </m:sub>
                          </m:sSub>
                        </m:den>
                      </m:f>
                    </m:oMath>
                  </m:oMathPara>
                </a14:m>
                <a:endParaRPr lang="en-US" dirty="0"/>
              </a:p>
            </p:txBody>
          </p:sp>
        </mc:Choice>
        <mc:Fallback xmlns="">
          <p:sp>
            <p:nvSpPr>
              <p:cNvPr id="8" name="Rectangle 7">
                <a:extLst>
                  <a:ext uri="{FF2B5EF4-FFF2-40B4-BE49-F238E27FC236}">
                    <a16:creationId xmlns:a16="http://schemas.microsoft.com/office/drawing/2014/main" id="{29B1DF85-3420-4FCB-A7C7-36397A84DD00}"/>
                  </a:ext>
                </a:extLst>
              </p:cNvPr>
              <p:cNvSpPr>
                <a:spLocks noRot="1" noChangeAspect="1" noMove="1" noResize="1" noEditPoints="1" noAdjustHandles="1" noChangeArrowheads="1" noChangeShapeType="1" noTextEdit="1"/>
              </p:cNvSpPr>
              <p:nvPr/>
            </p:nvSpPr>
            <p:spPr>
              <a:xfrm>
                <a:off x="1164479" y="2745594"/>
                <a:ext cx="2461058" cy="774699"/>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B549990-FD10-1904-BEC3-0CF7F8633F16}"/>
              </a:ext>
            </a:extLst>
          </p:cNvPr>
          <p:cNvSpPr txBox="1"/>
          <p:nvPr/>
        </p:nvSpPr>
        <p:spPr>
          <a:xfrm>
            <a:off x="271670" y="1860320"/>
            <a:ext cx="7378943" cy="3046988"/>
          </a:xfrm>
          <a:prstGeom prst="rect">
            <a:avLst/>
          </a:prstGeom>
          <a:noFill/>
        </p:spPr>
        <p:txBody>
          <a:bodyPr wrap="none" rtlCol="0">
            <a:spAutoFit/>
          </a:bodyPr>
          <a:lstStyle/>
          <a:p>
            <a:pPr algn="l"/>
            <a:r>
              <a:rPr lang="en-AU" sz="2400" b="0" i="0" u="none" strike="noStrike" dirty="0">
                <a:solidFill>
                  <a:srgbClr val="000000"/>
                </a:solidFill>
                <a:effectLst/>
                <a:latin typeface="Times New Roman" panose="02020603050405020304" pitchFamily="18" charset="0"/>
                <a:cs typeface="Times New Roman" panose="02020603050405020304" pitchFamily="18" charset="0"/>
              </a:rPr>
              <a:t>Maximum current:</a:t>
            </a: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Connect all resistors in parallel</a:t>
            </a:r>
          </a:p>
          <a:p>
            <a:pPr algn="l">
              <a:buFont typeface="Arial" panose="020B0604020202020204" pitchFamily="34" charset="0"/>
              <a:buChar char="•"/>
            </a:pPr>
            <a:endParaRPr lang="en-AU" sz="2400"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AU"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AU"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This creates multiple paths for current</a:t>
            </a: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Equivalent resistance is R/3 (less than any single resistor)</a:t>
            </a:r>
          </a:p>
          <a:p>
            <a:pPr algn="l">
              <a:buFont typeface="Arial" panose="020B0604020202020204" pitchFamily="34" charset="0"/>
              <a:buChar char="•"/>
            </a:pPr>
            <a:r>
              <a:rPr lang="en-AU" sz="2400" b="0" i="0" u="none" strike="noStrike" dirty="0">
                <a:solidFill>
                  <a:srgbClr val="000000"/>
                </a:solidFill>
                <a:effectLst/>
                <a:latin typeface="Times New Roman" panose="02020603050405020304" pitchFamily="18" charset="0"/>
                <a:cs typeface="Times New Roman" panose="02020603050405020304" pitchFamily="18" charset="0"/>
              </a:rPr>
              <a:t>Less total resistance means more current (I = V/R)</a:t>
            </a:r>
          </a:p>
        </p:txBody>
      </p:sp>
    </p:spTree>
    <p:extLst>
      <p:ext uri="{BB962C8B-B14F-4D97-AF65-F5344CB8AC3E}">
        <p14:creationId xmlns:p14="http://schemas.microsoft.com/office/powerpoint/2010/main" val="363396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BBE5-9E72-06E3-BA9B-D295018B6E3C}"/>
              </a:ext>
            </a:extLst>
          </p:cNvPr>
          <p:cNvSpPr>
            <a:spLocks noGrp="1"/>
          </p:cNvSpPr>
          <p:nvPr>
            <p:ph type="title"/>
          </p:nvPr>
        </p:nvSpPr>
        <p:spPr/>
        <p:txBody>
          <a:bodyPr>
            <a:normAutofit/>
          </a:bodyPr>
          <a:lstStyle/>
          <a:p>
            <a:r>
              <a:rPr lang="en-US" sz="2800" b="0" dirty="0">
                <a:solidFill>
                  <a:srgbClr val="FFFFFF"/>
                </a:solidFill>
                <a:latin typeface="Times New Roman"/>
                <a:cs typeface="Calibri" panose="020F0502020204030204" pitchFamily="34" charset="0"/>
              </a:rPr>
              <a:t>ANSWER: Practice Question 2</a:t>
            </a:r>
            <a:endParaRPr lang="en-US" sz="2800" dirty="0"/>
          </a:p>
        </p:txBody>
      </p:sp>
      <p:sp>
        <p:nvSpPr>
          <p:cNvPr id="3" name="TextBox 2">
            <a:extLst>
              <a:ext uri="{FF2B5EF4-FFF2-40B4-BE49-F238E27FC236}">
                <a16:creationId xmlns:a16="http://schemas.microsoft.com/office/drawing/2014/main" id="{6745C87F-38F9-01AC-FA96-BA42A2C70152}"/>
              </a:ext>
            </a:extLst>
          </p:cNvPr>
          <p:cNvSpPr txBox="1"/>
          <p:nvPr/>
        </p:nvSpPr>
        <p:spPr>
          <a:xfrm>
            <a:off x="0" y="1627632"/>
            <a:ext cx="9123010" cy="4154984"/>
          </a:xfrm>
          <a:prstGeom prst="rect">
            <a:avLst/>
          </a:prstGeom>
          <a:noFill/>
        </p:spPr>
        <p:txBody>
          <a:bodyPr wrap="none" rtlCol="0">
            <a:spAutoFit/>
          </a:bodyPr>
          <a:lstStyle/>
          <a:p>
            <a:pPr algn="l"/>
            <a:r>
              <a:rPr lang="en-AU" sz="2400" b="0" i="0" u="none" strike="noStrike" dirty="0">
                <a:solidFill>
                  <a:srgbClr val="000000"/>
                </a:solidFill>
                <a:effectLst/>
              </a:rPr>
              <a:t>Power difference explanation:</a:t>
            </a:r>
          </a:p>
          <a:p>
            <a:pPr algn="l"/>
            <a:endParaRPr lang="en-AU" sz="2400" b="0" i="0" u="none" strike="noStrike" dirty="0">
              <a:solidFill>
                <a:srgbClr val="000000"/>
              </a:solidFill>
              <a:effectLst/>
            </a:endParaRPr>
          </a:p>
          <a:p>
            <a:pPr algn="l">
              <a:buFont typeface="Arial" panose="020B0604020202020204" pitchFamily="34" charset="0"/>
              <a:buChar char="•"/>
            </a:pPr>
            <a:r>
              <a:rPr lang="en-AU" sz="2400" b="0" i="0" u="none" strike="noStrike" dirty="0">
                <a:solidFill>
                  <a:srgbClr val="000000"/>
                </a:solidFill>
                <a:effectLst/>
              </a:rPr>
              <a:t>Same battery voltage in both cases but different current</a:t>
            </a:r>
          </a:p>
          <a:p>
            <a:pPr algn="l"/>
            <a:endParaRPr lang="en-AU" sz="2400" b="0" i="0" u="none" strike="noStrike" dirty="0">
              <a:solidFill>
                <a:srgbClr val="000000"/>
              </a:solidFill>
              <a:effectLst/>
            </a:endParaRPr>
          </a:p>
          <a:p>
            <a:pPr algn="l">
              <a:buFont typeface="Arial" panose="020B0604020202020204" pitchFamily="34" charset="0"/>
              <a:buChar char="•"/>
            </a:pPr>
            <a:r>
              <a:rPr lang="en-AU" sz="2400" b="0" i="0" u="none" strike="noStrike" dirty="0">
                <a:solidFill>
                  <a:srgbClr val="000000"/>
                </a:solidFill>
                <a:effectLst/>
              </a:rPr>
              <a:t>Power = VI, so different currents mean different powers</a:t>
            </a:r>
          </a:p>
          <a:p>
            <a:pPr algn="l"/>
            <a:endParaRPr lang="en-AU" sz="2400" b="0" i="0" u="none" strike="noStrike" dirty="0">
              <a:solidFill>
                <a:srgbClr val="000000"/>
              </a:solidFill>
              <a:effectLst/>
            </a:endParaRPr>
          </a:p>
          <a:p>
            <a:pPr algn="l">
              <a:buFont typeface="Arial" panose="020B0604020202020204" pitchFamily="34" charset="0"/>
              <a:buChar char="•"/>
            </a:pPr>
            <a:r>
              <a:rPr lang="en-AU" sz="2400" b="0" i="0" u="none" strike="noStrike" dirty="0">
                <a:solidFill>
                  <a:srgbClr val="000000"/>
                </a:solidFill>
                <a:effectLst/>
              </a:rPr>
              <a:t>Parallel arrangement draws more current, </a:t>
            </a:r>
          </a:p>
          <a:p>
            <a:pPr algn="l"/>
            <a:r>
              <a:rPr lang="en-AU" sz="2400" b="0" i="0" u="none" strike="noStrike" dirty="0">
                <a:solidFill>
                  <a:srgbClr val="000000"/>
                </a:solidFill>
                <a:effectLst/>
              </a:rPr>
              <a:t>so battery depletes faster</a:t>
            </a:r>
          </a:p>
          <a:p>
            <a:pPr algn="l"/>
            <a:endParaRPr lang="en-AU" sz="2400" b="0" i="0" u="none" strike="noStrike" dirty="0">
              <a:solidFill>
                <a:srgbClr val="000000"/>
              </a:solidFill>
              <a:effectLst/>
            </a:endParaRPr>
          </a:p>
          <a:p>
            <a:pPr algn="l">
              <a:buFont typeface="Arial" panose="020B0604020202020204" pitchFamily="34" charset="0"/>
              <a:buChar char="•"/>
            </a:pPr>
            <a:r>
              <a:rPr lang="en-AU" sz="2400" b="0" i="0" u="none" strike="noStrike" dirty="0">
                <a:solidFill>
                  <a:srgbClr val="000000"/>
                </a:solidFill>
                <a:effectLst/>
              </a:rPr>
              <a:t>Series arrangement draws less current, </a:t>
            </a:r>
            <a:r>
              <a:rPr lang="en-AU" sz="2400" dirty="0">
                <a:solidFill>
                  <a:srgbClr val="000000"/>
                </a:solidFill>
              </a:rPr>
              <a:t>hence</a:t>
            </a:r>
            <a:r>
              <a:rPr lang="en-AU" sz="2400" b="0" i="0" u="none" strike="noStrike" dirty="0">
                <a:solidFill>
                  <a:srgbClr val="000000"/>
                </a:solidFill>
                <a:effectLst/>
              </a:rPr>
              <a:t> battery lasts longer</a:t>
            </a:r>
          </a:p>
          <a:p>
            <a:endParaRPr lang="en-US" sz="2400" dirty="0">
              <a:latin typeface="+mj-lt"/>
            </a:endParaRPr>
          </a:p>
        </p:txBody>
      </p:sp>
    </p:spTree>
    <p:extLst>
      <p:ext uri="{BB962C8B-B14F-4D97-AF65-F5344CB8AC3E}">
        <p14:creationId xmlns:p14="http://schemas.microsoft.com/office/powerpoint/2010/main" val="24380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0" y="847374"/>
                <a:ext cx="8686799" cy="2780248"/>
              </a:xfrm>
              <a:prstGeom prst="rect">
                <a:avLst/>
              </a:prstGeom>
            </p:spPr>
            <p:txBody>
              <a:bodyPr wrap="square">
                <a:spAutoFit/>
              </a:bodyPr>
              <a:lstStyle/>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Define electromotive force </a:t>
                </a:r>
                <a14:m>
                  <m:oMath xmlns:m="http://schemas.openxmlformats.org/officeDocument/2006/math">
                    <m:r>
                      <a:rPr lang="en-US" sz="2400" i="1" dirty="0" smtClean="0">
                        <a:latin typeface="Cambria Math" panose="02040503050406030204" pitchFamily="18" charset="0"/>
                        <a:ea typeface="Aptos"/>
                        <a:cs typeface="Times New Roman" panose="02020603050405020304" pitchFamily="18" charset="0"/>
                      </a:rPr>
                      <m:t>(</m:t>
                    </m:r>
                    <m:r>
                      <a:rPr lang="en-US" sz="2400" b="0" i="1" dirty="0" smtClean="0">
                        <a:latin typeface="Cambria Math" panose="02040503050406030204" pitchFamily="18" charset="0"/>
                        <a:ea typeface="Aptos"/>
                        <a:cs typeface="Times New Roman" panose="02020603050405020304" pitchFamily="18" charset="0"/>
                      </a:rPr>
                      <m:t>𝑒𝑚𝑓</m:t>
                    </m:r>
                    <m:r>
                      <a:rPr lang="en-US" sz="2400" i="1" dirty="0" smtClean="0">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and terminal voltage in a circuit.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Calculate the terminal voltage across a battery with an </a:t>
                </a:r>
                <a14:m>
                  <m:oMath xmlns:m="http://schemas.openxmlformats.org/officeDocument/2006/math">
                    <m:r>
                      <a:rPr lang="en-US" sz="2400" i="1" dirty="0">
                        <a:latin typeface="Cambria Math" panose="02040503050406030204" pitchFamily="18" charset="0"/>
                        <a:ea typeface="Aptos"/>
                        <a:cs typeface="Times New Roman" panose="02020603050405020304" pitchFamily="18" charset="0"/>
                      </a:rPr>
                      <m:t>(</m:t>
                    </m:r>
                    <m:r>
                      <a:rPr lang="en-US" sz="2400" i="1" dirty="0">
                        <a:latin typeface="Cambria Math" panose="02040503050406030204" pitchFamily="18" charset="0"/>
                        <a:ea typeface="Aptos"/>
                        <a:cs typeface="Times New Roman" panose="02020603050405020304" pitchFamily="18" charset="0"/>
                      </a:rPr>
                      <m:t>𝑒𝑚𝑓</m:t>
                    </m:r>
                    <m:r>
                      <a:rPr lang="en-US" sz="2400" i="1" dirty="0">
                        <a:latin typeface="Cambria Math" panose="02040503050406030204" pitchFamily="18" charset="0"/>
                        <a:ea typeface="Aptos"/>
                        <a:cs typeface="Times New Roman" panose="02020603050405020304" pitchFamily="18" charset="0"/>
                      </a:rPr>
                      <m:t>)</m:t>
                    </m:r>
                  </m:oMath>
                </a14:m>
                <a:r>
                  <a:rPr lang="en-US" sz="2400" dirty="0">
                    <a:latin typeface="Times New Roman" panose="02020603050405020304" pitchFamily="18" charset="0"/>
                    <a:ea typeface="Aptos"/>
                    <a:cs typeface="Times New Roman" panose="02020603050405020304" pitchFamily="18" charset="0"/>
                  </a:rPr>
                  <a:t> of 12 V and internal resistance of 0.5 Ω, when connected to a load resistor of 11.5 Ω.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Discuss the factors that influence terminal voltage in practical circuits.</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0" y="847374"/>
                <a:ext cx="8686799" cy="2780248"/>
              </a:xfrm>
              <a:prstGeom prst="rect">
                <a:avLst/>
              </a:prstGeom>
              <a:blipFill>
                <a:blip r:embed="rId2"/>
                <a:stretch>
                  <a:fillRect l="-1023" t="-1818" r="-1170" b="-454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E377498B-73B6-420A-927C-D543D3AADD1D}"/>
              </a:ext>
            </a:extLst>
          </p:cNvPr>
          <p:cNvPicPr>
            <a:picLocks noChangeAspect="1"/>
          </p:cNvPicPr>
          <p:nvPr/>
        </p:nvPicPr>
        <p:blipFill>
          <a:blip r:embed="rId3"/>
          <a:stretch>
            <a:fillRect/>
          </a:stretch>
        </p:blipFill>
        <p:spPr>
          <a:xfrm>
            <a:off x="3070370" y="3627622"/>
            <a:ext cx="1955205" cy="2001391"/>
          </a:xfrm>
          <a:prstGeom prst="rect">
            <a:avLst/>
          </a:prstGeom>
        </p:spPr>
      </p:pic>
    </p:spTree>
    <p:extLst>
      <p:ext uri="{BB962C8B-B14F-4D97-AF65-F5344CB8AC3E}">
        <p14:creationId xmlns:p14="http://schemas.microsoft.com/office/powerpoint/2010/main" val="30980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875407"/>
            <a:ext cx="8045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dirty="0">
                <a:solidFill>
                  <a:prstClr val="black"/>
                </a:solidFill>
                <a:ea typeface="Aptos"/>
                <a:cs typeface="Times New Roman" panose="02020603050405020304" pitchFamily="18" charset="0"/>
              </a:rPr>
              <a:t>electromotive force (𝑒𝑚𝑓) and terminal voltage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a:extLst>
              <a:ext uri="{FF2B5EF4-FFF2-40B4-BE49-F238E27FC236}">
                <a16:creationId xmlns:a16="http://schemas.microsoft.com/office/drawing/2014/main" id="{2F24B863-77BA-4197-87A0-FADEB14B6757}"/>
              </a:ext>
            </a:extLst>
          </p:cNvPr>
          <p:cNvSpPr/>
          <p:nvPr/>
        </p:nvSpPr>
        <p:spPr>
          <a:xfrm>
            <a:off x="371213" y="1406474"/>
            <a:ext cx="8401574" cy="1569660"/>
          </a:xfrm>
          <a:prstGeom prst="rect">
            <a:avLst/>
          </a:prstGeom>
        </p:spPr>
        <p:txBody>
          <a:bodyPr wrap="square">
            <a:spAutoFit/>
          </a:bodyPr>
          <a:lstStyle/>
          <a:p>
            <a:pPr algn="just">
              <a:defRPr/>
            </a:pPr>
            <a:r>
              <a:rPr lang="en-US" sz="2400" dirty="0">
                <a:solidFill>
                  <a:srgbClr val="000000"/>
                </a:solidFill>
                <a:latin typeface="Times New Roman" panose="02020603050405020304" pitchFamily="18" charset="0"/>
                <a:cs typeface="Times New Roman" panose="02020603050405020304" pitchFamily="18" charset="0"/>
              </a:rPr>
              <a:t>The </a:t>
            </a:r>
            <a:r>
              <a:rPr lang="en-US" sz="2400" b="1" dirty="0">
                <a:solidFill>
                  <a:srgbClr val="000000"/>
                </a:solidFill>
                <a:latin typeface="Times New Roman" panose="02020603050405020304" pitchFamily="18" charset="0"/>
                <a:cs typeface="Times New Roman" panose="02020603050405020304" pitchFamily="18" charset="0"/>
              </a:rPr>
              <a:t>electromotive force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sym typeface="Symbol" pitchFamily="18" charset="2"/>
              </a:rPr>
              <a:t> (or emf) </a:t>
            </a:r>
            <a:r>
              <a:rPr lang="en-US" sz="2400" dirty="0">
                <a:solidFill>
                  <a:srgbClr val="000000"/>
                </a:solidFill>
                <a:latin typeface="Times New Roman" panose="02020603050405020304" pitchFamily="18" charset="0"/>
                <a:cs typeface="Times New Roman" panose="02020603050405020304" pitchFamily="18" charset="0"/>
              </a:rPr>
              <a:t>is the energy provided by a cell or battery per coulomb of charge passing through it, it is measured in volts (V). It is equal to the potential difference across the terminals of the cell when no current is flowing.</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2459A40-5A0B-4C96-BB39-39B9B82FAF34}"/>
                  </a:ext>
                </a:extLst>
              </p:cNvPr>
              <p:cNvSpPr/>
              <p:nvPr/>
            </p:nvSpPr>
            <p:spPr>
              <a:xfrm>
                <a:off x="518170" y="2893611"/>
                <a:ext cx="7447722" cy="838756"/>
              </a:xfrm>
              <a:prstGeom prst="rect">
                <a:avLst/>
              </a:prstGeom>
            </p:spPr>
            <p:txBody>
              <a:bodyPr wrap="square">
                <a:spAutoFit/>
              </a:bodyPr>
              <a:lstStyle/>
              <a:p>
                <a:pPr algn="just">
                  <a:defRPr/>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𝑚𝑎𝑡h𝑒𝑚𝑎𝑡𝑖𝑐𝑎𝑙𝑙𝑦</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𝑒</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𝑓</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𝑐𝑎𝑛</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𝑏𝑒</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𝑒𝑥𝑝𝑟𝑒𝑠𝑠𝑒𝑑</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𝑊</m:t>
                          </m:r>
                        </m:num>
                        <m:den>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𝑄</m:t>
                          </m:r>
                        </m:den>
                      </m:f>
                    </m:oMath>
                  </m:oMathPara>
                </a14:m>
                <a:endParaRPr lang="en-US" sz="2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32459A40-5A0B-4C96-BB39-39B9B82FAF34}"/>
                  </a:ext>
                </a:extLst>
              </p:cNvPr>
              <p:cNvSpPr>
                <a:spLocks noRot="1" noChangeAspect="1" noMove="1" noResize="1" noEditPoints="1" noAdjustHandles="1" noChangeArrowheads="1" noChangeShapeType="1" noTextEdit="1"/>
              </p:cNvSpPr>
              <p:nvPr/>
            </p:nvSpPr>
            <p:spPr>
              <a:xfrm>
                <a:off x="518170" y="2893611"/>
                <a:ext cx="7447722" cy="838756"/>
              </a:xfrm>
              <a:prstGeom prst="rect">
                <a:avLst/>
              </a:prstGeom>
              <a:blipFill>
                <a:blip r:embed="rId2"/>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28210C1-F55E-45F5-AA99-A34B0F3240CA}"/>
              </a:ext>
            </a:extLst>
          </p:cNvPr>
          <p:cNvSpPr/>
          <p:nvPr/>
        </p:nvSpPr>
        <p:spPr>
          <a:xfrm>
            <a:off x="518169" y="4045132"/>
            <a:ext cx="8254617" cy="830997"/>
          </a:xfrm>
          <a:prstGeom prst="rect">
            <a:avLst/>
          </a:prstGeom>
        </p:spPr>
        <p:txBody>
          <a:bodyPr wrap="square">
            <a:spAutoFit/>
          </a:bodyPr>
          <a:lstStyle/>
          <a:p>
            <a:pPr lvl="0" algn="just">
              <a:defRPr/>
            </a:pPr>
            <a:r>
              <a:rPr lang="en-US" sz="2400" b="1" dirty="0">
                <a:solidFill>
                  <a:prstClr val="black"/>
                </a:solidFill>
                <a:latin typeface="Times New Roman" panose="02020603050405020304" pitchFamily="18" charset="0"/>
                <a:cs typeface="Times New Roman" panose="02020603050405020304" pitchFamily="18" charset="0"/>
              </a:rPr>
              <a:t>Terminal voltage </a:t>
            </a:r>
            <a:r>
              <a:rPr lang="en-US" sz="2400" dirty="0">
                <a:solidFill>
                  <a:prstClr val="black"/>
                </a:solidFill>
                <a:latin typeface="Times New Roman" panose="02020603050405020304" pitchFamily="18" charset="0"/>
                <a:cs typeface="Times New Roman" panose="02020603050405020304" pitchFamily="18" charset="0"/>
              </a:rPr>
              <a:t>is the potential difference across the terminals of a load when the circuit is switched on.</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ADBE227-F98E-4A24-87C4-EDA5403042FB}"/>
                  </a:ext>
                </a:extLst>
              </p:cNvPr>
              <p:cNvSpPr/>
              <p:nvPr/>
            </p:nvSpPr>
            <p:spPr>
              <a:xfrm>
                <a:off x="418779" y="5380267"/>
                <a:ext cx="7646504" cy="461665"/>
              </a:xfrm>
              <a:prstGeom prst="rect">
                <a:avLst/>
              </a:prstGeom>
            </p:spPr>
            <p:txBody>
              <a:bodyPr wrap="square">
                <a:spAutoFit/>
              </a:bodyPr>
              <a:lstStyle/>
              <a:p>
                <a:pPr algn="just">
                  <a:defRPr/>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𝑡𝑒𝑟𝑚𝑖𝑛𝑎𝑙</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𝑣𝑜𝑙𝑡𝑎𝑔𝑒</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𝑐𝑎𝑛</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𝑏𝑒</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𝑒𝑥𝑝𝑟𝑒𝑠𝑠𝑒𝑑</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𝑎𝑠</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400" i="1">
                              <a:solidFill>
                                <a:srgbClr val="FF0000"/>
                              </a:solidFill>
                              <a:latin typeface="Cambria Math" panose="02040503050406030204" pitchFamily="18" charset="0"/>
                              <a:cs typeface="Times New Roman" panose="02020603050405020304" pitchFamily="18" charset="0"/>
                            </a:rPr>
                          </m:ctrlPr>
                        </m:sSubPr>
                        <m:e>
                          <m:r>
                            <a:rPr lang="en-US" sz="2400" i="1">
                              <a:solidFill>
                                <a:srgbClr val="FF0000"/>
                              </a:solidFill>
                              <a:latin typeface="Cambria Math" panose="02040503050406030204" pitchFamily="18" charset="0"/>
                              <a:cs typeface="Times New Roman" panose="02020603050405020304" pitchFamily="18" charset="0"/>
                            </a:rPr>
                            <m:t>𝑉</m:t>
                          </m:r>
                        </m:e>
                        <m:sub>
                          <m:r>
                            <a:rPr lang="en-US" sz="2400" i="1">
                              <a:solidFill>
                                <a:srgbClr val="FF0000"/>
                              </a:solidFill>
                              <a:latin typeface="Cambria Math" panose="02040503050406030204" pitchFamily="18" charset="0"/>
                              <a:cs typeface="Times New Roman" panose="02020603050405020304" pitchFamily="18" charset="0"/>
                            </a:rPr>
                            <m:t>𝑡</m:t>
                          </m:r>
                        </m:sub>
                      </m:sSub>
                      <m:r>
                        <a:rPr lang="en-US" sz="2400" i="1">
                          <a:solidFill>
                            <a:srgbClr val="FF0000"/>
                          </a:solidFill>
                          <a:latin typeface="Cambria Math" panose="02040503050406030204" pitchFamily="18" charset="0"/>
                          <a:cs typeface="Times New Roman" panose="02020603050405020304" pitchFamily="18" charset="0"/>
                        </a:rPr>
                        <m:t>=</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𝐼𝑟</m:t>
                      </m:r>
                    </m:oMath>
                  </m:oMathPara>
                </a14:m>
                <a:endParaRPr lang="en-US" sz="2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AADBE227-F98E-4A24-87C4-EDA5403042FB}"/>
                  </a:ext>
                </a:extLst>
              </p:cNvPr>
              <p:cNvSpPr>
                <a:spLocks noRot="1" noChangeAspect="1" noMove="1" noResize="1" noEditPoints="1" noAdjustHandles="1" noChangeArrowheads="1" noChangeShapeType="1" noTextEdit="1"/>
              </p:cNvSpPr>
              <p:nvPr/>
            </p:nvSpPr>
            <p:spPr>
              <a:xfrm>
                <a:off x="418779" y="5380267"/>
                <a:ext cx="7646504" cy="461665"/>
              </a:xfrm>
              <a:prstGeom prst="rect">
                <a:avLst/>
              </a:prstGeom>
              <a:blipFill>
                <a:blip r:embed="rId3"/>
                <a:stretch>
                  <a:fillRect b="-20000"/>
                </a:stretch>
              </a:blipFill>
            </p:spPr>
            <p:txBody>
              <a:bodyPr/>
              <a:lstStyle/>
              <a:p>
                <a:r>
                  <a:rPr lang="en-US">
                    <a:noFill/>
                  </a:rPr>
                  <a:t> </a:t>
                </a:r>
              </a:p>
            </p:txBody>
          </p:sp>
        </mc:Fallback>
      </mc:AlternateContent>
    </p:spTree>
    <p:extLst>
      <p:ext uri="{BB962C8B-B14F-4D97-AF65-F5344CB8AC3E}">
        <p14:creationId xmlns:p14="http://schemas.microsoft.com/office/powerpoint/2010/main" val="202466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3" grpId="0"/>
      <p:bldP spid="12" grpId="0"/>
      <p:bldP spid="16" grpId="0"/>
    </p:bld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10852</TotalTime>
  <Words>4080</Words>
  <Application>Microsoft Macintosh PowerPoint</Application>
  <PresentationFormat>On-screen Show (4:3)</PresentationFormat>
  <Paragraphs>431</Paragraphs>
  <Slides>49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49</vt:i4>
      </vt:variant>
    </vt:vector>
  </HeadingPairs>
  <TitlesOfParts>
    <vt:vector size="61" baseType="lpstr">
      <vt:lpstr>Aptos</vt:lpstr>
      <vt:lpstr>Arial</vt:lpstr>
      <vt:lpstr>Calibri</vt:lpstr>
      <vt:lpstr>Cambria Math</vt:lpstr>
      <vt:lpstr>Georgia</vt:lpstr>
      <vt:lpstr>Gill Sans MT</vt:lpstr>
      <vt:lpstr>Symbol</vt:lpstr>
      <vt:lpstr>Times New Roman</vt:lpstr>
      <vt:lpstr>Wingdings</vt:lpstr>
      <vt:lpstr>Wingdings 2</vt:lpstr>
      <vt:lpstr>Office Theme</vt:lpstr>
      <vt:lpstr>Dividend</vt:lpstr>
      <vt:lpstr>Foundation PHYSICS</vt:lpstr>
      <vt:lpstr>Learning outcomes</vt:lpstr>
      <vt:lpstr>Practices Questions</vt:lpstr>
      <vt:lpstr>ANSWER: Practice Question 1</vt:lpstr>
      <vt:lpstr>ANSWER: Practice Question 2</vt:lpstr>
      <vt:lpstr>ANSWER: Practice Question 2</vt:lpstr>
      <vt:lpstr>ANSWER: Practice Question 2</vt:lpstr>
      <vt:lpstr>Question 1</vt:lpstr>
      <vt:lpstr>Question 1: ANSWERS</vt:lpstr>
      <vt:lpstr>Question 1: ANSWERS</vt:lpstr>
      <vt:lpstr>Question 2</vt:lpstr>
      <vt:lpstr>Question 2: ANSWERS</vt:lpstr>
      <vt:lpstr>Question 2: ANSWERS</vt:lpstr>
      <vt:lpstr>Question 2: ANSWERS</vt:lpstr>
      <vt:lpstr>Question 3</vt:lpstr>
      <vt:lpstr>Question 3: ANSWERS</vt:lpstr>
      <vt:lpstr>Question 3: ANSWERS</vt:lpstr>
      <vt:lpstr>Question 3: ANSWERS</vt:lpstr>
      <vt:lpstr>Question 3: ANSWERS</vt:lpstr>
      <vt:lpstr>Question 4</vt:lpstr>
      <vt:lpstr>Question 4: ANSWERS</vt:lpstr>
      <vt:lpstr>PowerPoint Presentation</vt:lpstr>
      <vt:lpstr>Question 4: ANSWERS</vt:lpstr>
      <vt:lpstr>Question 4: ANSWERS</vt:lpstr>
      <vt:lpstr>Question 5</vt:lpstr>
      <vt:lpstr>Question 5: ANSWERS</vt:lpstr>
      <vt:lpstr>Question 5: ANSWERS</vt:lpstr>
      <vt:lpstr>Question 6</vt:lpstr>
      <vt:lpstr>Question 6: ANSWERS</vt:lpstr>
      <vt:lpstr>Question 6: ANSWERS</vt:lpstr>
      <vt:lpstr>Question 6: ANSWERS</vt:lpstr>
      <vt:lpstr>Question 6: ANSWERS</vt:lpstr>
      <vt:lpstr>Question 6: ANSWERS</vt:lpstr>
      <vt:lpstr>Question 6: ANSWERS</vt:lpstr>
      <vt:lpstr>Question 7</vt:lpstr>
      <vt:lpstr>Question 7: ANSWERS</vt:lpstr>
      <vt:lpstr>Question 7: ANSWERS</vt:lpstr>
      <vt:lpstr>Question 8</vt:lpstr>
      <vt:lpstr>Question 8</vt:lpstr>
      <vt:lpstr>Question 8</vt:lpstr>
      <vt:lpstr>Q&amp;A? Office hours:</vt:lpstr>
      <vt:lpstr>Question 9 - Extension</vt:lpstr>
      <vt:lpstr>Question 9: ANSWERS</vt:lpstr>
      <vt:lpstr>Question 9: ANSWERS</vt:lpstr>
      <vt:lpstr>Question 10 - Extension</vt:lpstr>
      <vt:lpstr>Question 10: ANSWERS</vt:lpstr>
      <vt:lpstr>Question 10: ANSWERS</vt:lpstr>
      <vt:lpstr>Question 10: ANSWERS</vt:lpstr>
      <vt:lpstr>Question 10: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Stavros Mouslopoulos</cp:lastModifiedBy>
  <cp:revision>376</cp:revision>
  <dcterms:created xsi:type="dcterms:W3CDTF">2024-08-27T01:06:16Z</dcterms:created>
  <dcterms:modified xsi:type="dcterms:W3CDTF">2024-12-02T07:16:25Z</dcterms:modified>
</cp:coreProperties>
</file>