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26"/>
  </p:notesMasterIdLst>
  <p:handoutMasterIdLst>
    <p:handoutMasterId r:id="rId27"/>
  </p:handoutMasterIdLst>
  <p:sldIdLst>
    <p:sldId id="256" r:id="rId3"/>
    <p:sldId id="257" r:id="rId4"/>
    <p:sldId id="298" r:id="rId5"/>
    <p:sldId id="391" r:id="rId6"/>
    <p:sldId id="302" r:id="rId7"/>
    <p:sldId id="406" r:id="rId8"/>
    <p:sldId id="448" r:id="rId9"/>
    <p:sldId id="446" r:id="rId10"/>
    <p:sldId id="405" r:id="rId11"/>
    <p:sldId id="303" r:id="rId12"/>
    <p:sldId id="304" r:id="rId13"/>
    <p:sldId id="428" r:id="rId14"/>
    <p:sldId id="401" r:id="rId15"/>
    <p:sldId id="462" r:id="rId16"/>
    <p:sldId id="429" r:id="rId17"/>
    <p:sldId id="466" r:id="rId18"/>
    <p:sldId id="417" r:id="rId19"/>
    <p:sldId id="408" r:id="rId20"/>
    <p:sldId id="367" r:id="rId21"/>
    <p:sldId id="461" r:id="rId22"/>
    <p:sldId id="342" r:id="rId23"/>
    <p:sldId id="464" r:id="rId24"/>
    <p:sldId id="4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B4A74C-F69A-40BF-868C-AE17408811A6}">
          <p14:sldIdLst>
            <p14:sldId id="256"/>
            <p14:sldId id="257"/>
            <p14:sldId id="298"/>
            <p14:sldId id="391"/>
            <p14:sldId id="302"/>
            <p14:sldId id="406"/>
            <p14:sldId id="448"/>
            <p14:sldId id="446"/>
            <p14:sldId id="405"/>
            <p14:sldId id="303"/>
            <p14:sldId id="304"/>
            <p14:sldId id="428"/>
            <p14:sldId id="401"/>
            <p14:sldId id="462"/>
            <p14:sldId id="429"/>
            <p14:sldId id="466"/>
            <p14:sldId id="417"/>
            <p14:sldId id="408"/>
            <p14:sldId id="367"/>
            <p14:sldId id="461"/>
            <p14:sldId id="342"/>
            <p14:sldId id="464"/>
            <p14:sldId id="46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159"/>
    <a:srgbClr val="112C0B"/>
    <a:srgbClr val="B92121"/>
    <a:srgbClr val="D92A2B"/>
    <a:srgbClr val="004648"/>
    <a:srgbClr val="005E60"/>
    <a:srgbClr val="00766E"/>
    <a:srgbClr val="009186"/>
    <a:srgbClr val="009BBD"/>
    <a:srgbClr val="554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84771" autoAdjust="0"/>
  </p:normalViewPr>
  <p:slideViewPr>
    <p:cSldViewPr snapToGrid="0" snapToObjects="1">
      <p:cViewPr varScale="1">
        <p:scale>
          <a:sx n="114" d="100"/>
          <a:sy n="114" d="100"/>
        </p:scale>
        <p:origin x="1560" y="108"/>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snapToObjects="1" showGuides="1">
      <p:cViewPr varScale="1">
        <p:scale>
          <a:sx n="98" d="100"/>
          <a:sy n="98" d="100"/>
        </p:scale>
        <p:origin x="-36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8732D1-0119-4424-ADB1-6A88624C9257}" type="datetimeFigureOut">
              <a:rPr lang="en-GB" smtClean="0"/>
              <a:t>02/12/2024</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F026BA-B8A7-4B5A-A3B0-0B7D31088B83}" type="slidenum">
              <a:rPr lang="en-GB" smtClean="0"/>
              <a:t>‹#›</a:t>
            </a:fld>
            <a:endParaRPr lang="en-GB" dirty="0"/>
          </a:p>
        </p:txBody>
      </p:sp>
    </p:spTree>
    <p:extLst>
      <p:ext uri="{BB962C8B-B14F-4D97-AF65-F5344CB8AC3E}">
        <p14:creationId xmlns:p14="http://schemas.microsoft.com/office/powerpoint/2010/main" val="2594197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54FE6-3F31-4904-9137-AFF662B7D702}" type="datetimeFigureOut">
              <a:rPr lang="en-GB" smtClean="0"/>
              <a:t>02/12/2024</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9E1F4-77C1-461E-ABFF-BFE7DD57AFD2}" type="slidenum">
              <a:rPr lang="en-GB" smtClean="0"/>
              <a:t>‹#›</a:t>
            </a:fld>
            <a:endParaRPr lang="en-GB" dirty="0"/>
          </a:p>
        </p:txBody>
      </p:sp>
    </p:spTree>
    <p:extLst>
      <p:ext uri="{BB962C8B-B14F-4D97-AF65-F5344CB8AC3E}">
        <p14:creationId xmlns:p14="http://schemas.microsoft.com/office/powerpoint/2010/main" val="2151753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7" name="Rectangle 6"/>
          <p:cNvSpPr/>
          <p:nvPr userDrawn="1"/>
        </p:nvSpPr>
        <p:spPr>
          <a:xfrm flipH="1">
            <a:off x="0" y="-1"/>
            <a:ext cx="9144000" cy="6858001"/>
          </a:xfrm>
          <a:prstGeom prst="rect">
            <a:avLst/>
          </a:prstGeom>
          <a:blipFill>
            <a:blip r:embed="rId2"/>
            <a:srcRect/>
            <a:stretch>
              <a:fillRect l="-21459" r="-1175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9" name="Rectangle 8"/>
          <p:cNvSpPr/>
          <p:nvPr userDrawn="1"/>
        </p:nvSpPr>
        <p:spPr>
          <a:xfrm>
            <a:off x="0" y="-1"/>
            <a:ext cx="9144000" cy="6858001"/>
          </a:xfrm>
          <a:prstGeom prst="rect">
            <a:avLst/>
          </a:prstGeom>
          <a:gradFill flip="none" rotWithShape="1">
            <a:gsLst>
              <a:gs pos="50000">
                <a:srgbClr val="0E6394">
                  <a:alpha val="45000"/>
                </a:srgbClr>
              </a:gs>
              <a:gs pos="17000">
                <a:schemeClr val="tx2">
                  <a:alpha val="45000"/>
                </a:schemeClr>
              </a:gs>
              <a:gs pos="100000">
                <a:schemeClr val="accent2">
                  <a:alpha val="4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ctrTitle"/>
          </p:nvPr>
        </p:nvSpPr>
        <p:spPr>
          <a:xfrm>
            <a:off x="2562225" y="1742900"/>
            <a:ext cx="4019550" cy="2387600"/>
          </a:xfrm>
        </p:spPr>
        <p:txBody>
          <a:bodyPr anchor="ctr">
            <a:normAutofit/>
          </a:bodyPr>
          <a:lstStyle>
            <a:lvl1pPr algn="ctr">
              <a:lnSpc>
                <a:spcPct val="100000"/>
              </a:lnSpc>
              <a:defRPr sz="405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2562298" y="4161276"/>
            <a:ext cx="4019405" cy="1079795"/>
          </a:xfrm>
          <a:prstGeom prst="rect">
            <a:avLst/>
          </a:prstGeom>
        </p:spPr>
        <p:txBody>
          <a:bodyPr anchor="ctr">
            <a:normAutofit/>
          </a:bodyPr>
          <a:lstStyle>
            <a:lvl1pPr marL="0" indent="0" algn="ctr">
              <a:buNone/>
              <a:defRPr sz="2400" b="1" baseline="0">
                <a:solidFill>
                  <a:schemeClr val="bg1"/>
                </a:solidFill>
                <a:latin typeface="+mj-lt"/>
              </a:defRPr>
            </a:lvl1pPr>
          </a:lstStyle>
          <a:p>
            <a:pPr lvl="0"/>
            <a:r>
              <a:rPr lang="en-GB" dirty="0"/>
              <a:t>Insert Text</a:t>
            </a:r>
          </a:p>
        </p:txBody>
      </p:sp>
      <p:sp>
        <p:nvSpPr>
          <p:cNvPr id="11" name="Rectangle 10"/>
          <p:cNvSpPr/>
          <p:nvPr userDrawn="1"/>
        </p:nvSpPr>
        <p:spPr>
          <a:xfrm>
            <a:off x="2592000" y="1449000"/>
            <a:ext cx="3960000" cy="3960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b="1" dirty="0">
              <a:latin typeface="+mj-lt"/>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258949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2228004"/>
            <a:ext cx="4066793"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2228004"/>
            <a:ext cx="4066794"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84FA2E-E323-4A33-A645-D3C1812F0506}"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243968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2250893"/>
            <a:ext cx="3815306" cy="536005"/>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35896" y="2926053"/>
            <a:ext cx="4044825"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2250893"/>
            <a:ext cx="3815305" cy="553373"/>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282" y="2926053"/>
            <a:ext cx="4044825"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84FA2E-E323-4A33-A645-D3C1812F0506}" type="datetimeFigureOut">
              <a:rPr lang="en-US" smtClean="0"/>
              <a:t>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2260740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884FA2E-E323-4A33-A645-D3C1812F0506}" type="datetimeFigureOut">
              <a:rPr lang="en-US" smtClean="0"/>
              <a:t>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1331060-5C85-4FB0-A70A-45E32D603670}" type="slidenum">
              <a:rPr lang="en-US" smtClean="0"/>
              <a:t>‹#›</a:t>
            </a:fld>
            <a:endParaRPr lang="en-US" dirty="0"/>
          </a:p>
        </p:txBody>
      </p:sp>
      <p:sp>
        <p:nvSpPr>
          <p:cNvPr id="7" name="Rectangle 6"/>
          <p:cNvSpPr>
            <a:spLocks noChangeAspect="1"/>
          </p:cNvSpPr>
          <p:nvPr/>
        </p:nvSpPr>
        <p:spPr>
          <a:xfrm>
            <a:off x="330512"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729658"/>
            <a:ext cx="8272212"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397214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4FA2E-E323-4A33-A645-D3C1812F0506}" type="datetimeFigureOut">
              <a:rPr lang="en-US" smtClean="0"/>
              <a:t>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251747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5141973"/>
            <a:ext cx="847365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2296"/>
            <a:ext cx="3682084" cy="689514"/>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601200"/>
            <a:ext cx="8469630" cy="42048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5262297"/>
            <a:ext cx="4402490" cy="689515"/>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884FA2E-E323-4A33-A645-D3C1812F0506}" type="datetimeFigureOut">
              <a:rPr lang="en-US" smtClean="0"/>
              <a:t>12/2/2024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1331060-5C85-4FB0-A70A-45E32D603670}" type="slidenum">
              <a:rPr lang="en-US" smtClean="0"/>
              <a:t>‹#›</a:t>
            </a:fld>
            <a:endParaRPr lang="en-US" dirty="0"/>
          </a:p>
        </p:txBody>
      </p:sp>
    </p:spTree>
    <p:extLst>
      <p:ext uri="{BB962C8B-B14F-4D97-AF65-F5344CB8AC3E}">
        <p14:creationId xmlns:p14="http://schemas.microsoft.com/office/powerpoint/2010/main" val="906784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4693389"/>
            <a:ext cx="8272212" cy="566738"/>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599725"/>
            <a:ext cx="8468144" cy="3557252"/>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4" name="Text Placeholder 3"/>
          <p:cNvSpPr>
            <a:spLocks noGrp="1"/>
          </p:cNvSpPr>
          <p:nvPr>
            <p:ph type="body" sz="half" idx="2"/>
          </p:nvPr>
        </p:nvSpPr>
        <p:spPr>
          <a:xfrm>
            <a:off x="435894" y="5260128"/>
            <a:ext cx="8272213" cy="598671"/>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6884FA2E-E323-4A33-A645-D3C1812F0506}"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3020405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4FA2E-E323-4A33-A645-D3C1812F0506}"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1641014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599725"/>
            <a:ext cx="2180113"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675727"/>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675727"/>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8"/>
            <a:ext cx="996106" cy="365125"/>
          </a:xfrm>
        </p:spPr>
        <p:txBody>
          <a:bodyPr/>
          <a:lstStyle>
            <a:lvl1pPr>
              <a:defRPr>
                <a:solidFill>
                  <a:schemeClr val="accent1">
                    <a:lumMod val="75000"/>
                    <a:lumOff val="25000"/>
                  </a:schemeClr>
                </a:solidFill>
              </a:defRPr>
            </a:lvl1pPr>
          </a:lstStyle>
          <a:p>
            <a:fld id="{6884FA2E-E323-4A33-A645-D3C1812F0506}" type="datetimeFigureOut">
              <a:rPr lang="en-US" smtClean="0"/>
              <a:t>12/2/2024</a:t>
            </a:fld>
            <a:endParaRPr lang="en-US" dirty="0"/>
          </a:p>
        </p:txBody>
      </p:sp>
      <p:sp>
        <p:nvSpPr>
          <p:cNvPr id="5" name="Footer Placeholder 4"/>
          <p:cNvSpPr>
            <a:spLocks noGrp="1"/>
          </p:cNvSpPr>
          <p:nvPr>
            <p:ph type="ftr" sz="quarter" idx="11"/>
          </p:nvPr>
        </p:nvSpPr>
        <p:spPr>
          <a:xfrm>
            <a:off x="581193" y="5951812"/>
            <a:ext cx="5922209" cy="365125"/>
          </a:xfrm>
        </p:spPr>
        <p:txBody>
          <a:bodyPr/>
          <a:lstStyle/>
          <a:p>
            <a:endParaRPr lang="en-US" dirty="0"/>
          </a:p>
        </p:txBody>
      </p:sp>
      <p:sp>
        <p:nvSpPr>
          <p:cNvPr id="6" name="Slide Number Placeholder 5"/>
          <p:cNvSpPr>
            <a:spLocks noGrp="1"/>
          </p:cNvSpPr>
          <p:nvPr>
            <p:ph type="sldNum" sz="quarter" idx="12"/>
          </p:nvPr>
        </p:nvSpPr>
        <p:spPr>
          <a:xfrm>
            <a:off x="7834962" y="5956138"/>
            <a:ext cx="873146" cy="365125"/>
          </a:xfrm>
        </p:spPr>
        <p:txBody>
          <a:bodyPr/>
          <a:lstStyle>
            <a:lvl1pPr>
              <a:defRPr>
                <a:solidFill>
                  <a:schemeClr val="accent1">
                    <a:lumMod val="75000"/>
                    <a:lumOff val="25000"/>
                  </a:schemeClr>
                </a:solidFill>
              </a:defRPr>
            </a:lvl1pPr>
          </a:lstStyle>
          <a:p>
            <a:fld id="{51331060-5C85-4FB0-A70A-45E32D603670}" type="slidenum">
              <a:rPr lang="en-US" smtClean="0"/>
              <a:t>‹#›</a:t>
            </a:fld>
            <a:endParaRPr lang="en-US" dirty="0"/>
          </a:p>
        </p:txBody>
      </p:sp>
    </p:spTree>
    <p:extLst>
      <p:ext uri="{BB962C8B-B14F-4D97-AF65-F5344CB8AC3E}">
        <p14:creationId xmlns:p14="http://schemas.microsoft.com/office/powerpoint/2010/main" val="379265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Joint Client Slide">
    <p:spTree>
      <p:nvGrpSpPr>
        <p:cNvPr id="1" name=""/>
        <p:cNvGrpSpPr/>
        <p:nvPr/>
      </p:nvGrpSpPr>
      <p:grpSpPr>
        <a:xfrm>
          <a:off x="0" y="0"/>
          <a:ext cx="0" cy="0"/>
          <a:chOff x="0" y="0"/>
          <a:chExt cx="0" cy="0"/>
        </a:xfrm>
      </p:grpSpPr>
      <p:sp>
        <p:nvSpPr>
          <p:cNvPr id="7" name="Rectangle 6"/>
          <p:cNvSpPr/>
          <p:nvPr userDrawn="1"/>
        </p:nvSpPr>
        <p:spPr>
          <a:xfrm flipH="1">
            <a:off x="0" y="-1"/>
            <a:ext cx="9144000" cy="6858001"/>
          </a:xfrm>
          <a:prstGeom prst="rect">
            <a:avLst/>
          </a:prstGeom>
          <a:blipFill>
            <a:blip r:embed="rId2"/>
            <a:srcRect/>
            <a:stretch>
              <a:fillRect l="-21459" r="-1175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9" name="Rectangle 8"/>
          <p:cNvSpPr/>
          <p:nvPr userDrawn="1"/>
        </p:nvSpPr>
        <p:spPr>
          <a:xfrm>
            <a:off x="0" y="-1"/>
            <a:ext cx="9144000" cy="6858001"/>
          </a:xfrm>
          <a:prstGeom prst="rect">
            <a:avLst/>
          </a:prstGeom>
          <a:gradFill flip="none" rotWithShape="1">
            <a:gsLst>
              <a:gs pos="50000">
                <a:srgbClr val="0E6394">
                  <a:alpha val="45000"/>
                </a:srgbClr>
              </a:gs>
              <a:gs pos="17000">
                <a:schemeClr val="tx2">
                  <a:alpha val="45000"/>
                </a:schemeClr>
              </a:gs>
              <a:gs pos="100000">
                <a:schemeClr val="accent2">
                  <a:alpha val="4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ctrTitle"/>
          </p:nvPr>
        </p:nvSpPr>
        <p:spPr>
          <a:xfrm>
            <a:off x="2562225" y="1742900"/>
            <a:ext cx="4019550" cy="2387600"/>
          </a:xfrm>
        </p:spPr>
        <p:txBody>
          <a:bodyPr anchor="ctr">
            <a:normAutofit/>
          </a:bodyPr>
          <a:lstStyle>
            <a:lvl1pPr algn="ctr">
              <a:lnSpc>
                <a:spcPct val="100000"/>
              </a:lnSpc>
              <a:defRPr sz="405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2562298" y="4161276"/>
            <a:ext cx="4019405" cy="1079795"/>
          </a:xfrm>
          <a:prstGeom prst="rect">
            <a:avLst/>
          </a:prstGeom>
        </p:spPr>
        <p:txBody>
          <a:bodyPr anchor="ctr">
            <a:normAutofit/>
          </a:bodyPr>
          <a:lstStyle>
            <a:lvl1pPr marL="0" indent="0" algn="ctr">
              <a:buNone/>
              <a:defRPr sz="2400" b="1" baseline="0">
                <a:solidFill>
                  <a:schemeClr val="bg1"/>
                </a:solidFill>
                <a:latin typeface="+mj-lt"/>
              </a:defRPr>
            </a:lvl1pPr>
          </a:lstStyle>
          <a:p>
            <a:pPr lvl="0"/>
            <a:r>
              <a:rPr lang="en-GB" dirty="0"/>
              <a:t>Insert Text</a:t>
            </a:r>
          </a:p>
        </p:txBody>
      </p:sp>
      <p:sp>
        <p:nvSpPr>
          <p:cNvPr id="11" name="Rectangle 10"/>
          <p:cNvSpPr/>
          <p:nvPr userDrawn="1"/>
        </p:nvSpPr>
        <p:spPr>
          <a:xfrm>
            <a:off x="2592000" y="1449000"/>
            <a:ext cx="3960000" cy="3960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b="1" dirty="0">
              <a:latin typeface="+mj-lt"/>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1340118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gradFill flip="none" rotWithShape="1">
            <a:gsLst>
              <a:gs pos="37000">
                <a:schemeClr val="accent4"/>
              </a:gs>
              <a:gs pos="7000">
                <a:schemeClr val="accent4"/>
              </a:gs>
              <a:gs pos="63000">
                <a:schemeClr val="accent2"/>
              </a:gs>
              <a:gs pos="100000">
                <a:schemeClr val="accent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10" name="Rectangle 9"/>
          <p:cNvSpPr/>
          <p:nvPr userDrawn="1"/>
        </p:nvSpPr>
        <p:spPr>
          <a:xfrm flipH="1">
            <a:off x="0" y="0"/>
            <a:ext cx="9142809" cy="6858000"/>
          </a:xfrm>
          <a:prstGeom prst="rect">
            <a:avLst/>
          </a:prstGeom>
          <a:blipFill dpi="0" rotWithShape="1">
            <a:blip r:embed="rId2">
              <a:alphaModFix amt="40000"/>
            </a:blip>
            <a:srcRect/>
            <a:stretch>
              <a:fillRect l="-20737" t="-2407" r="-9007" b="-1296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b="1" dirty="0">
              <a:latin typeface="+mj-lt"/>
            </a:endParaRPr>
          </a:p>
        </p:txBody>
      </p:sp>
      <p:sp>
        <p:nvSpPr>
          <p:cNvPr id="2" name="Title 1"/>
          <p:cNvSpPr>
            <a:spLocks noGrp="1"/>
          </p:cNvSpPr>
          <p:nvPr>
            <p:ph type="ctrTitle"/>
          </p:nvPr>
        </p:nvSpPr>
        <p:spPr>
          <a:xfrm>
            <a:off x="3353908" y="2409650"/>
            <a:ext cx="5447192" cy="2387600"/>
          </a:xfrm>
        </p:spPr>
        <p:txBody>
          <a:bodyPr anchor="ctr">
            <a:noAutofit/>
          </a:bodyPr>
          <a:lstStyle>
            <a:lvl1pPr algn="r">
              <a:lnSpc>
                <a:spcPct val="100000"/>
              </a:lnSpc>
              <a:defRPr sz="600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157163" y="5562601"/>
            <a:ext cx="8643822" cy="947797"/>
          </a:xfrm>
          <a:prstGeom prst="rect">
            <a:avLst/>
          </a:prstGeom>
        </p:spPr>
        <p:txBody>
          <a:bodyPr anchor="ctr">
            <a:normAutofit/>
          </a:bodyPr>
          <a:lstStyle>
            <a:lvl1pPr marL="0" indent="0" algn="r">
              <a:buNone/>
              <a:defRPr sz="2700" b="0" baseline="0">
                <a:solidFill>
                  <a:schemeClr val="bg1"/>
                </a:solidFill>
                <a:latin typeface="+mn-lt"/>
              </a:defRPr>
            </a:lvl1pPr>
          </a:lstStyle>
          <a:p>
            <a:pPr lvl="0"/>
            <a:r>
              <a:rPr lang="en-GB" dirty="0"/>
              <a:t>Insert Text</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171507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imating TItle Bar">
    <p:spTree>
      <p:nvGrpSpPr>
        <p:cNvPr id="1" name=""/>
        <p:cNvGrpSpPr/>
        <p:nvPr/>
      </p:nvGrpSpPr>
      <p:grpSpPr>
        <a:xfrm>
          <a:off x="0" y="0"/>
          <a:ext cx="0" cy="0"/>
          <a:chOff x="0" y="0"/>
          <a:chExt cx="0" cy="0"/>
        </a:xfrm>
      </p:grpSpPr>
      <p:sp>
        <p:nvSpPr>
          <p:cNvPr id="7" name="Rectangle 6"/>
          <p:cNvSpPr/>
          <p:nvPr userDrawn="1"/>
        </p:nvSpPr>
        <p:spPr>
          <a:xfrm flipH="1" flipV="1">
            <a:off x="1503757" y="-2"/>
            <a:ext cx="7639046" cy="746451"/>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title"/>
          </p:nvPr>
        </p:nvSpPr>
        <p:spPr>
          <a:xfrm>
            <a:off x="1503759" y="23973"/>
            <a:ext cx="7639050" cy="698501"/>
          </a:xfrm>
        </p:spPr>
        <p:txBody>
          <a:bodyPr>
            <a:normAutofit/>
          </a:bodyPr>
          <a:lstStyle>
            <a:lvl1pPr>
              <a:defRPr sz="1800" b="1">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373062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Lst>
  </p:timing>
  <p:extLst>
    <p:ext uri="{DCECCB84-F9BA-43D5-87BE-67443E8EF086}">
      <p15:sldGuideLst xmlns:p15="http://schemas.microsoft.com/office/powerpoint/2012/main">
        <p15:guide id="2" pos="5" userDrawn="1">
          <p15:clr>
            <a:srgbClr val="FBAE40"/>
          </p15:clr>
        </p15:guide>
        <p15:guide id="3" pos="56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n-Animating TItle Bar">
    <p:spTree>
      <p:nvGrpSpPr>
        <p:cNvPr id="1" name=""/>
        <p:cNvGrpSpPr/>
        <p:nvPr/>
      </p:nvGrpSpPr>
      <p:grpSpPr>
        <a:xfrm>
          <a:off x="0" y="0"/>
          <a:ext cx="0" cy="0"/>
          <a:chOff x="0" y="0"/>
          <a:chExt cx="0" cy="0"/>
        </a:xfrm>
      </p:grpSpPr>
      <p:sp>
        <p:nvSpPr>
          <p:cNvPr id="7" name="Rectangle 6"/>
          <p:cNvSpPr/>
          <p:nvPr userDrawn="1"/>
        </p:nvSpPr>
        <p:spPr>
          <a:xfrm flipH="1" flipV="1">
            <a:off x="1503758" y="-1"/>
            <a:ext cx="7639046" cy="746450"/>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title"/>
          </p:nvPr>
        </p:nvSpPr>
        <p:spPr>
          <a:xfrm>
            <a:off x="1503759" y="23974"/>
            <a:ext cx="7639050" cy="698501"/>
          </a:xfrm>
        </p:spPr>
        <p:txBody>
          <a:bodyPr>
            <a:normAutofit/>
          </a:bodyPr>
          <a:lstStyle>
            <a:lvl1pPr>
              <a:defRPr sz="1800" b="1">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239841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565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Beacons of Excellence">
    <p:spTree>
      <p:nvGrpSpPr>
        <p:cNvPr id="1" name=""/>
        <p:cNvGrpSpPr/>
        <p:nvPr/>
      </p:nvGrpSpPr>
      <p:grpSpPr>
        <a:xfrm>
          <a:off x="0" y="0"/>
          <a:ext cx="0" cy="0"/>
          <a:chOff x="0" y="0"/>
          <a:chExt cx="0" cy="0"/>
        </a:xfrm>
      </p:grpSpPr>
      <p:sp>
        <p:nvSpPr>
          <p:cNvPr id="7" name="Rectangle 6"/>
          <p:cNvSpPr/>
          <p:nvPr userDrawn="1"/>
        </p:nvSpPr>
        <p:spPr>
          <a:xfrm flipH="1" flipV="1">
            <a:off x="0" y="-1"/>
            <a:ext cx="9144000" cy="6857999"/>
          </a:xfrm>
          <a:prstGeom prst="rect">
            <a:avLst/>
          </a:prstGeom>
          <a:gradFill flip="none" rotWithShape="1">
            <a:gsLst>
              <a:gs pos="50000">
                <a:srgbClr val="0E6394"/>
              </a:gs>
              <a:gs pos="17000">
                <a:srgbClr val="009BBD"/>
              </a:gs>
              <a:gs pos="100000">
                <a:srgbClr val="1B2A6B"/>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Tree>
    <p:extLst>
      <p:ext uri="{BB962C8B-B14F-4D97-AF65-F5344CB8AC3E}">
        <p14:creationId xmlns:p14="http://schemas.microsoft.com/office/powerpoint/2010/main" val="310443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020431"/>
            <a:ext cx="8245162" cy="1475013"/>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2495446"/>
            <a:ext cx="8245160" cy="59032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5956138"/>
            <a:ext cx="2133600" cy="365125"/>
          </a:xfrm>
        </p:spPr>
        <p:txBody>
          <a:bodyPr/>
          <a:lstStyle>
            <a:lvl1pPr>
              <a:defRPr>
                <a:solidFill>
                  <a:schemeClr val="accent1">
                    <a:lumMod val="75000"/>
                    <a:lumOff val="25000"/>
                  </a:schemeClr>
                </a:solidFill>
              </a:defRPr>
            </a:lvl1pPr>
          </a:lstStyle>
          <a:p>
            <a:fld id="{6884FA2E-E323-4A33-A645-D3C1812F0506}" type="datetimeFigureOut">
              <a:rPr lang="en-US" smtClean="0"/>
              <a:t>12/2/2024</a:t>
            </a:fld>
            <a:endParaRPr lang="en-US" dirty="0"/>
          </a:p>
        </p:txBody>
      </p:sp>
      <p:sp>
        <p:nvSpPr>
          <p:cNvPr id="5" name="Footer Placeholder 4"/>
          <p:cNvSpPr>
            <a:spLocks noGrp="1"/>
          </p:cNvSpPr>
          <p:nvPr>
            <p:ph type="ftr" sz="quarter" idx="11"/>
          </p:nvPr>
        </p:nvSpPr>
        <p:spPr>
          <a:xfrm>
            <a:off x="435894" y="5951812"/>
            <a:ext cx="5187908"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7918725" y="5956138"/>
            <a:ext cx="762330" cy="365125"/>
          </a:xfrm>
        </p:spPr>
        <p:txBody>
          <a:bodyPr/>
          <a:lstStyle>
            <a:lvl1pPr>
              <a:defRPr>
                <a:solidFill>
                  <a:schemeClr val="accent1">
                    <a:lumMod val="75000"/>
                    <a:lumOff val="25000"/>
                  </a:schemeClr>
                </a:solidFill>
              </a:defRPr>
            </a:lvl1pPr>
          </a:lstStyle>
          <a:p>
            <a:fld id="{51331060-5C85-4FB0-A70A-45E32D603670}" type="slidenum">
              <a:rPr lang="en-US" smtClean="0"/>
              <a:t>‹#›</a:t>
            </a:fld>
            <a:endParaRPr lang="en-US" dirty="0"/>
          </a:p>
        </p:txBody>
      </p:sp>
    </p:spTree>
    <p:extLst>
      <p:ext uri="{BB962C8B-B14F-4D97-AF65-F5344CB8AC3E}">
        <p14:creationId xmlns:p14="http://schemas.microsoft.com/office/powerpoint/2010/main" val="84517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2180497"/>
            <a:ext cx="8272211"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4FA2E-E323-4A33-A645-D3C1812F0506}"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18725" y="5956138"/>
            <a:ext cx="789381" cy="365125"/>
          </a:xfrm>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173808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5141975"/>
            <a:ext cx="8468145"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3043911"/>
            <a:ext cx="8272211" cy="1497507"/>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4541417"/>
            <a:ext cx="8272211" cy="600556"/>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884FA2E-E323-4A33-A645-D3C1812F0506}" type="datetimeFigureOut">
              <a:rPr lang="en-US" smtClean="0"/>
              <a:t>12/2/2024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1331060-5C85-4FB0-A70A-45E32D603670}" type="slidenum">
              <a:rPr lang="en-US" smtClean="0"/>
              <a:t>‹#›</a:t>
            </a:fld>
            <a:endParaRPr lang="en-US" dirty="0"/>
          </a:p>
        </p:txBody>
      </p:sp>
    </p:spTree>
    <p:extLst>
      <p:ext uri="{BB962C8B-B14F-4D97-AF65-F5344CB8AC3E}">
        <p14:creationId xmlns:p14="http://schemas.microsoft.com/office/powerpoint/2010/main" val="3449466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flipH="1" flipV="1">
            <a:off x="-2" y="0"/>
            <a:ext cx="9142810" cy="746449"/>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7" name="Rectangle 6"/>
          <p:cNvSpPr/>
          <p:nvPr userDrawn="1"/>
        </p:nvSpPr>
        <p:spPr>
          <a:xfrm>
            <a:off x="1501503" y="1"/>
            <a:ext cx="7646069" cy="7464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Placeholder 1"/>
          <p:cNvSpPr>
            <a:spLocks noGrp="1"/>
          </p:cNvSpPr>
          <p:nvPr>
            <p:ph type="title"/>
          </p:nvPr>
        </p:nvSpPr>
        <p:spPr>
          <a:xfrm>
            <a:off x="1501504" y="23976"/>
            <a:ext cx="7642496" cy="698498"/>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14E112F-1B58-4F80-8548-230F871317D2}" type="datetimeFigureOut">
              <a:rPr lang="en-GB" smtClean="0"/>
              <a:t>02/12/2024</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72D6D5-F6C2-4C88-B07F-0F9DC0B2C389}" type="slidenum">
              <a:rPr lang="en-GB" smtClean="0"/>
              <a:t>‹#›</a:t>
            </a:fld>
            <a:endParaRPr lang="en-GB" dirty="0"/>
          </a:p>
        </p:txBody>
      </p:sp>
      <p:cxnSp>
        <p:nvCxnSpPr>
          <p:cNvPr id="8" name="Straight Connector 7"/>
          <p:cNvCxnSpPr>
            <a:cxnSpLocks/>
          </p:cNvCxnSpPr>
          <p:nvPr userDrawn="1"/>
        </p:nvCxnSpPr>
        <p:spPr>
          <a:xfrm>
            <a:off x="1497932" y="1"/>
            <a:ext cx="0" cy="8964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 y="1"/>
            <a:ext cx="1247775" cy="460429"/>
          </a:xfrm>
          <a:prstGeom prst="rect">
            <a:avLst/>
          </a:prstGeom>
        </p:spPr>
      </p:pic>
    </p:spTree>
    <p:extLst>
      <p:ext uri="{BB962C8B-B14F-4D97-AF65-F5344CB8AC3E}">
        <p14:creationId xmlns:p14="http://schemas.microsoft.com/office/powerpoint/2010/main" val="346649141"/>
      </p:ext>
    </p:extLst>
  </p:cSld>
  <p:clrMap bg1="lt1" tx1="dk1" bg2="lt2" tx2="dk2" accent1="accent1" accent2="accent2" accent3="accent3" accent4="accent4" accent5="accent5" accent6="accent6" hlink="hlink" folHlink="folHlink"/>
  <p:sldLayoutIdLst>
    <p:sldLayoutId id="2147483657" r:id="rId1"/>
    <p:sldLayoutId id="2147483663" r:id="rId2"/>
    <p:sldLayoutId id="2147483662" r:id="rId3"/>
    <p:sldLayoutId id="2147483650" r:id="rId4"/>
    <p:sldLayoutId id="2147483658" r:id="rId5"/>
    <p:sldLayoutId id="2147483651"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18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705124"/>
            <a:ext cx="8272212"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2336003"/>
            <a:ext cx="8272212"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5956138"/>
            <a:ext cx="2133599" cy="365125"/>
          </a:xfrm>
          <a:prstGeom prst="rect">
            <a:avLst/>
          </a:prstGeom>
        </p:spPr>
        <p:txBody>
          <a:bodyPr vert="horz" lIns="91440" tIns="45720" rIns="91440" bIns="45720" rtlCol="0" anchor="ctr"/>
          <a:lstStyle>
            <a:lvl1pPr algn="r">
              <a:defRPr sz="675">
                <a:solidFill>
                  <a:schemeClr val="accent2"/>
                </a:solidFill>
              </a:defRPr>
            </a:lvl1pPr>
          </a:lstStyle>
          <a:p>
            <a:fld id="{6884FA2E-E323-4A33-A645-D3C1812F0506}" type="datetimeFigureOut">
              <a:rPr lang="en-US" smtClean="0"/>
              <a:t>12/2/2024</a:t>
            </a:fld>
            <a:endParaRPr lang="en-US" dirty="0"/>
          </a:p>
        </p:txBody>
      </p:sp>
      <p:sp>
        <p:nvSpPr>
          <p:cNvPr id="5" name="Footer Placeholder 4"/>
          <p:cNvSpPr>
            <a:spLocks noGrp="1"/>
          </p:cNvSpPr>
          <p:nvPr>
            <p:ph type="ftr" sz="quarter" idx="3"/>
          </p:nvPr>
        </p:nvSpPr>
        <p:spPr>
          <a:xfrm>
            <a:off x="435894" y="5951812"/>
            <a:ext cx="5187908" cy="365125"/>
          </a:xfrm>
          <a:prstGeom prst="rect">
            <a:avLst/>
          </a:prstGeom>
        </p:spPr>
        <p:txBody>
          <a:bodyPr vert="horz" lIns="91440" tIns="45720" rIns="91440" bIns="45720" rtlCol="0" anchor="ctr"/>
          <a:lstStyle>
            <a:lvl1pPr algn="l">
              <a:defRPr sz="675"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918725" y="5956138"/>
            <a:ext cx="789383" cy="365125"/>
          </a:xfrm>
          <a:prstGeom prst="rect">
            <a:avLst/>
          </a:prstGeom>
        </p:spPr>
        <p:txBody>
          <a:bodyPr vert="horz" lIns="91440" tIns="45720" rIns="91440" bIns="45720" rtlCol="0" anchor="ctr"/>
          <a:lstStyle>
            <a:lvl1pPr algn="r">
              <a:defRPr sz="675">
                <a:solidFill>
                  <a:schemeClr val="accent2"/>
                </a:solidFill>
              </a:defRPr>
            </a:lvl1pPr>
          </a:lstStyle>
          <a:p>
            <a:fld id="{51331060-5C85-4FB0-A70A-45E32D603670}" type="slidenum">
              <a:rPr lang="en-US" smtClean="0"/>
              <a:t>‹#›</a:t>
            </a:fld>
            <a:endParaRPr lang="en-US" dirty="0"/>
          </a:p>
        </p:txBody>
      </p:sp>
      <p:sp>
        <p:nvSpPr>
          <p:cNvPr id="9" name="Rectangle 8"/>
          <p:cNvSpPr/>
          <p:nvPr/>
        </p:nvSpPr>
        <p:spPr>
          <a:xfrm>
            <a:off x="334901"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1067902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0.png"/><Relationship Id="rId7" Type="http://schemas.openxmlformats.org/officeDocument/2006/relationships/image" Target="../media/image54.png"/><Relationship Id="rId2" Type="http://schemas.openxmlformats.org/officeDocument/2006/relationships/image" Target="../media/image50.png"/><Relationship Id="rId1" Type="http://schemas.openxmlformats.org/officeDocument/2006/relationships/slideLayout" Target="../slideLayouts/slideLayout4.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1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4.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67.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4.xml"/><Relationship Id="rId6" Type="http://schemas.openxmlformats.org/officeDocument/2006/relationships/image" Target="../media/image73.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4.xml"/><Relationship Id="rId6" Type="http://schemas.openxmlformats.org/officeDocument/2006/relationships/image" Target="../media/image82.png"/><Relationship Id="rId4" Type="http://schemas.openxmlformats.org/officeDocument/2006/relationships/image" Target="../media/image80.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3.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26.png"/><Relationship Id="rId16"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24.png"/><Relationship Id="rId10" Type="http://schemas.openxmlformats.org/officeDocument/2006/relationships/image" Target="../media/image34.png"/><Relationship Id="rId9" Type="http://schemas.openxmlformats.org/officeDocument/2006/relationships/image" Target="../media/image33.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b="18803"/>
          <a:stretch/>
        </p:blipFill>
        <p:spPr bwMode="auto">
          <a:xfrm>
            <a:off x="7023682" y="854274"/>
            <a:ext cx="1827456" cy="714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37F67156-7988-4005-BA1A-FE9493A5B379}"/>
              </a:ext>
            </a:extLst>
          </p:cNvPr>
          <p:cNvSpPr>
            <a:spLocks noGrp="1"/>
          </p:cNvSpPr>
          <p:nvPr>
            <p:ph type="ctrTitle"/>
          </p:nvPr>
        </p:nvSpPr>
        <p:spPr>
          <a:xfrm>
            <a:off x="1476462" y="877957"/>
            <a:ext cx="5547220" cy="666750"/>
          </a:xfrm>
        </p:spPr>
        <p:txBody>
          <a:bodyPr>
            <a:noAutofit/>
          </a:bodyPr>
          <a:lstStyle/>
          <a:p>
            <a:pPr algn="ct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Foundation PHYSICS</a:t>
            </a:r>
          </a:p>
        </p:txBody>
      </p:sp>
      <p:sp>
        <p:nvSpPr>
          <p:cNvPr id="10" name="Subtitle 2">
            <a:extLst>
              <a:ext uri="{FF2B5EF4-FFF2-40B4-BE49-F238E27FC236}">
                <a16:creationId xmlns:a16="http://schemas.microsoft.com/office/drawing/2014/main" id="{63F1872A-C45F-4DD9-AFC4-8CAF0832CF80}"/>
              </a:ext>
            </a:extLst>
          </p:cNvPr>
          <p:cNvSpPr>
            <a:spLocks noGrp="1"/>
          </p:cNvSpPr>
          <p:nvPr>
            <p:ph type="subTitle" idx="1"/>
          </p:nvPr>
        </p:nvSpPr>
        <p:spPr>
          <a:xfrm>
            <a:off x="636799" y="1866900"/>
            <a:ext cx="7559675" cy="381000"/>
          </a:xfrm>
        </p:spPr>
        <p:txBody>
          <a:bodyPr rtlCol="0">
            <a:noAutofit/>
          </a:bodyPr>
          <a:lstStyle/>
          <a:p>
            <a:pPr algn="ctr">
              <a:defRPr/>
            </a:pPr>
            <a:r>
              <a:rPr lang="en-US" sz="3200" b="1" dirty="0">
                <a:latin typeface="Times New Roman" panose="02020603050405020304" pitchFamily="18" charset="0"/>
                <a:cs typeface="Times New Roman" panose="02020603050405020304" pitchFamily="18" charset="0"/>
              </a:rPr>
              <a:t>Seminar 9: MAGNETISM &amp; INDUCTION</a:t>
            </a:r>
          </a:p>
        </p:txBody>
      </p:sp>
    </p:spTree>
    <p:extLst>
      <p:ext uri="{BB962C8B-B14F-4D97-AF65-F5344CB8AC3E}">
        <p14:creationId xmlns:p14="http://schemas.microsoft.com/office/powerpoint/2010/main" val="1651466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a:t>
            </a:r>
          </a:p>
        </p:txBody>
      </p:sp>
      <p:sp>
        <p:nvSpPr>
          <p:cNvPr id="4" name="Rectangle 3">
            <a:extLst>
              <a:ext uri="{FF2B5EF4-FFF2-40B4-BE49-F238E27FC236}">
                <a16:creationId xmlns:a16="http://schemas.microsoft.com/office/drawing/2014/main" id="{487F2406-70BD-4EE7-A55C-BB33CFB09CE2}"/>
              </a:ext>
            </a:extLst>
          </p:cNvPr>
          <p:cNvSpPr/>
          <p:nvPr/>
        </p:nvSpPr>
        <p:spPr>
          <a:xfrm>
            <a:off x="81895" y="740905"/>
            <a:ext cx="8785268" cy="830997"/>
          </a:xfrm>
          <a:prstGeom prst="rect">
            <a:avLst/>
          </a:prstGeom>
        </p:spPr>
        <p:txBody>
          <a:bodyPr wrap="square">
            <a:spAutoFit/>
          </a:bodyPr>
          <a:lstStyle/>
          <a:p>
            <a:pPr lvl="0"/>
            <a:r>
              <a:rPr lang="en-US" sz="2400" dirty="0">
                <a:solidFill>
                  <a:prstClr val="black"/>
                </a:solidFill>
                <a:latin typeface="Times New Roman" panose="02020603050405020304" pitchFamily="18" charset="0"/>
                <a:ea typeface="Tahoma" panose="020B0604030504040204" pitchFamily="34" charset="0"/>
                <a:cs typeface="Times New Roman" panose="02020603050405020304" pitchFamily="18" charset="0"/>
              </a:rPr>
              <a:t>What is the direction of the magnetic force on a positive charge that moves as shown in each of the six cases shown below.</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Times New Roman" panose="02020603050405020304" pitchFamily="18" charset="0"/>
              <a:ea typeface="Aptos"/>
              <a:cs typeface="Times New Roman" panose="02020603050405020304" pitchFamily="18" charset="0"/>
            </a:endParaRPr>
          </a:p>
        </p:txBody>
      </p:sp>
      <p:pic>
        <p:nvPicPr>
          <p:cNvPr id="5" name="Picture 4">
            <a:extLst>
              <a:ext uri="{FF2B5EF4-FFF2-40B4-BE49-F238E27FC236}">
                <a16:creationId xmlns:a16="http://schemas.microsoft.com/office/drawing/2014/main" id="{7EBC77BD-DE14-4717-ABF2-C2A22824917E}"/>
              </a:ext>
            </a:extLst>
          </p:cNvPr>
          <p:cNvPicPr/>
          <p:nvPr/>
        </p:nvPicPr>
        <p:blipFill rotWithShape="1">
          <a:blip r:embed="rId2"/>
          <a:srcRect l="10641" r="56813" b="47299"/>
          <a:stretch/>
        </p:blipFill>
        <p:spPr bwMode="auto">
          <a:xfrm>
            <a:off x="1779372" y="1754230"/>
            <a:ext cx="1773555" cy="2442210"/>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843DA374-7F04-4E71-AAF5-FD548A9D2A34}"/>
              </a:ext>
            </a:extLst>
          </p:cNvPr>
          <p:cNvPicPr/>
          <p:nvPr/>
        </p:nvPicPr>
        <p:blipFill rotWithShape="1">
          <a:blip r:embed="rId2"/>
          <a:srcRect l="42817" r="37901" b="47004"/>
          <a:stretch/>
        </p:blipFill>
        <p:spPr bwMode="auto">
          <a:xfrm>
            <a:off x="3740314" y="1897381"/>
            <a:ext cx="1439294" cy="2588806"/>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F5BBF536-7D67-4E56-B899-E5C98D8F5693}"/>
              </a:ext>
            </a:extLst>
          </p:cNvPr>
          <p:cNvPicPr/>
          <p:nvPr/>
        </p:nvPicPr>
        <p:blipFill rotWithShape="1">
          <a:blip r:embed="rId2"/>
          <a:srcRect l="62469" r="11111" b="47446"/>
          <a:stretch/>
        </p:blipFill>
        <p:spPr bwMode="auto">
          <a:xfrm>
            <a:off x="5584987" y="1919241"/>
            <a:ext cx="1439545" cy="2435225"/>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590AC71-8FF5-4136-B833-25FA28D7533A}"/>
              </a:ext>
            </a:extLst>
          </p:cNvPr>
          <p:cNvPicPr/>
          <p:nvPr/>
        </p:nvPicPr>
        <p:blipFill rotWithShape="1">
          <a:blip r:embed="rId2"/>
          <a:srcRect l="3506" t="54174" r="63696"/>
          <a:stretch/>
        </p:blipFill>
        <p:spPr bwMode="auto">
          <a:xfrm>
            <a:off x="1778790" y="4196440"/>
            <a:ext cx="1774137" cy="2299633"/>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F49783BF-5256-480B-8B21-BA83A6099100}"/>
              </a:ext>
            </a:extLst>
          </p:cNvPr>
          <p:cNvPicPr/>
          <p:nvPr/>
        </p:nvPicPr>
        <p:blipFill rotWithShape="1">
          <a:blip r:embed="rId2"/>
          <a:srcRect l="36559" t="52702" r="32765"/>
          <a:stretch/>
        </p:blipFill>
        <p:spPr bwMode="auto">
          <a:xfrm>
            <a:off x="3624301" y="4373111"/>
            <a:ext cx="1671320" cy="2191385"/>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6179E7DD-CA9F-4ACC-8B9B-77D8C2CB8F9E}"/>
              </a:ext>
            </a:extLst>
          </p:cNvPr>
          <p:cNvPicPr/>
          <p:nvPr/>
        </p:nvPicPr>
        <p:blipFill rotWithShape="1">
          <a:blip r:embed="rId2"/>
          <a:srcRect l="65606" t="53290" r="4345"/>
          <a:stretch/>
        </p:blipFill>
        <p:spPr bwMode="auto">
          <a:xfrm>
            <a:off x="5469099" y="4190725"/>
            <a:ext cx="1671320" cy="229963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9349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 ANSWERS</a:t>
            </a:r>
          </a:p>
        </p:txBody>
      </p:sp>
      <p:pic>
        <p:nvPicPr>
          <p:cNvPr id="18" name="Picture 17">
            <a:extLst>
              <a:ext uri="{FF2B5EF4-FFF2-40B4-BE49-F238E27FC236}">
                <a16:creationId xmlns:a16="http://schemas.microsoft.com/office/drawing/2014/main" id="{5DFAFC74-14FA-4BEE-A4CA-DFFB45D0DAA9}"/>
              </a:ext>
            </a:extLst>
          </p:cNvPr>
          <p:cNvPicPr/>
          <p:nvPr/>
        </p:nvPicPr>
        <p:blipFill rotWithShape="1">
          <a:blip r:embed="rId2"/>
          <a:srcRect l="10641" r="56813" b="47299"/>
          <a:stretch/>
        </p:blipFill>
        <p:spPr bwMode="auto">
          <a:xfrm>
            <a:off x="453911" y="986790"/>
            <a:ext cx="1773555" cy="2442210"/>
          </a:xfrm>
          <a:prstGeom prst="rect">
            <a:avLst/>
          </a:prstGeom>
          <a:ln>
            <a:noFill/>
          </a:ln>
          <a:extLst>
            <a:ext uri="{53640926-AAD7-44D8-BBD7-CCE9431645EC}">
              <a14:shadowObscured xmlns:a14="http://schemas.microsoft.com/office/drawing/2010/main"/>
            </a:ext>
          </a:extLst>
        </p:spPr>
      </p:pic>
      <p:pic>
        <p:nvPicPr>
          <p:cNvPr id="20" name="Picture 19">
            <a:extLst>
              <a:ext uri="{FF2B5EF4-FFF2-40B4-BE49-F238E27FC236}">
                <a16:creationId xmlns:a16="http://schemas.microsoft.com/office/drawing/2014/main" id="{374B42DB-709E-4B5E-9865-33458691AAEE}"/>
              </a:ext>
            </a:extLst>
          </p:cNvPr>
          <p:cNvPicPr/>
          <p:nvPr/>
        </p:nvPicPr>
        <p:blipFill rotWithShape="1">
          <a:blip r:embed="rId2"/>
          <a:srcRect l="42817" r="37901" b="47004"/>
          <a:stretch/>
        </p:blipFill>
        <p:spPr bwMode="auto">
          <a:xfrm>
            <a:off x="3664752" y="943574"/>
            <a:ext cx="1439294" cy="2588806"/>
          </a:xfrm>
          <a:prstGeom prst="rect">
            <a:avLst/>
          </a:prstGeom>
          <a:ln>
            <a:noFill/>
          </a:ln>
          <a:extLst>
            <a:ext uri="{53640926-AAD7-44D8-BBD7-CCE9431645EC}">
              <a14:shadowObscured xmlns:a14="http://schemas.microsoft.com/office/drawing/2010/main"/>
            </a:ext>
          </a:extLst>
        </p:spPr>
      </p:pic>
      <p:pic>
        <p:nvPicPr>
          <p:cNvPr id="21" name="Picture 20">
            <a:extLst>
              <a:ext uri="{FF2B5EF4-FFF2-40B4-BE49-F238E27FC236}">
                <a16:creationId xmlns:a16="http://schemas.microsoft.com/office/drawing/2014/main" id="{9F3DDE85-16D6-4F25-B3EA-546732E39BE1}"/>
              </a:ext>
            </a:extLst>
          </p:cNvPr>
          <p:cNvPicPr/>
          <p:nvPr/>
        </p:nvPicPr>
        <p:blipFill rotWithShape="1">
          <a:blip r:embed="rId2"/>
          <a:srcRect l="62469" r="11111" b="47446"/>
          <a:stretch/>
        </p:blipFill>
        <p:spPr bwMode="auto">
          <a:xfrm>
            <a:off x="6541332" y="929363"/>
            <a:ext cx="1439545" cy="2435225"/>
          </a:xfrm>
          <a:prstGeom prst="rect">
            <a:avLst/>
          </a:prstGeom>
          <a:ln>
            <a:noFill/>
          </a:ln>
          <a:extLst>
            <a:ext uri="{53640926-AAD7-44D8-BBD7-CCE9431645EC}">
              <a14:shadowObscured xmlns:a14="http://schemas.microsoft.com/office/drawing/2010/main"/>
            </a:ext>
          </a:extLst>
        </p:spPr>
      </p:pic>
      <p:pic>
        <p:nvPicPr>
          <p:cNvPr id="22" name="Picture 21">
            <a:extLst>
              <a:ext uri="{FF2B5EF4-FFF2-40B4-BE49-F238E27FC236}">
                <a16:creationId xmlns:a16="http://schemas.microsoft.com/office/drawing/2014/main" id="{CEE7895E-6F08-4FCD-9F47-9F9BA461837B}"/>
              </a:ext>
            </a:extLst>
          </p:cNvPr>
          <p:cNvPicPr/>
          <p:nvPr/>
        </p:nvPicPr>
        <p:blipFill rotWithShape="1">
          <a:blip r:embed="rId2"/>
          <a:srcRect l="3506" t="54174" r="63696"/>
          <a:stretch/>
        </p:blipFill>
        <p:spPr bwMode="auto">
          <a:xfrm>
            <a:off x="325344" y="3969938"/>
            <a:ext cx="1774137" cy="2299633"/>
          </a:xfrm>
          <a:prstGeom prst="rect">
            <a:avLst/>
          </a:prstGeom>
          <a:ln>
            <a:noFill/>
          </a:ln>
          <a:extLst>
            <a:ext uri="{53640926-AAD7-44D8-BBD7-CCE9431645EC}">
              <a14:shadowObscured xmlns:a14="http://schemas.microsoft.com/office/drawing/2010/main"/>
            </a:ext>
          </a:extLst>
        </p:spPr>
      </p:pic>
      <p:pic>
        <p:nvPicPr>
          <p:cNvPr id="23" name="Picture 22">
            <a:extLst>
              <a:ext uri="{FF2B5EF4-FFF2-40B4-BE49-F238E27FC236}">
                <a16:creationId xmlns:a16="http://schemas.microsoft.com/office/drawing/2014/main" id="{8336FD2A-89D2-4472-BC77-85D45D849ECA}"/>
              </a:ext>
            </a:extLst>
          </p:cNvPr>
          <p:cNvPicPr/>
          <p:nvPr/>
        </p:nvPicPr>
        <p:blipFill rotWithShape="1">
          <a:blip r:embed="rId2"/>
          <a:srcRect l="36559" t="52702" r="32765"/>
          <a:stretch/>
        </p:blipFill>
        <p:spPr bwMode="auto">
          <a:xfrm>
            <a:off x="3221621" y="4024061"/>
            <a:ext cx="1671320" cy="2191385"/>
          </a:xfrm>
          <a:prstGeom prst="rect">
            <a:avLst/>
          </a:prstGeom>
          <a:ln>
            <a:noFill/>
          </a:ln>
          <a:extLst>
            <a:ext uri="{53640926-AAD7-44D8-BBD7-CCE9431645EC}">
              <a14:shadowObscured xmlns:a14="http://schemas.microsoft.com/office/drawing/2010/main"/>
            </a:ext>
          </a:extLst>
        </p:spPr>
      </p:pic>
      <p:pic>
        <p:nvPicPr>
          <p:cNvPr id="24" name="Picture 23">
            <a:extLst>
              <a:ext uri="{FF2B5EF4-FFF2-40B4-BE49-F238E27FC236}">
                <a16:creationId xmlns:a16="http://schemas.microsoft.com/office/drawing/2014/main" id="{3E854428-8B3E-4603-91A1-BED802174F1E}"/>
              </a:ext>
            </a:extLst>
          </p:cNvPr>
          <p:cNvPicPr/>
          <p:nvPr/>
        </p:nvPicPr>
        <p:blipFill rotWithShape="1">
          <a:blip r:embed="rId2"/>
          <a:srcRect l="65606" t="53290" r="4345"/>
          <a:stretch/>
        </p:blipFill>
        <p:spPr bwMode="auto">
          <a:xfrm>
            <a:off x="6015081" y="3915812"/>
            <a:ext cx="1671320" cy="2299634"/>
          </a:xfrm>
          <a:prstGeom prst="rect">
            <a:avLst/>
          </a:prstGeom>
          <a:ln>
            <a:noFill/>
          </a:ln>
          <a:extLst>
            <a:ext uri="{53640926-AAD7-44D8-BBD7-CCE9431645EC}">
              <a14:shadowObscured xmlns:a14="http://schemas.microsoft.com/office/drawing/2010/main"/>
            </a:ext>
          </a:extLst>
        </p:spPr>
      </p:pic>
      <p:sp>
        <p:nvSpPr>
          <p:cNvPr id="25" name="Rectangle 24">
            <a:extLst>
              <a:ext uri="{FF2B5EF4-FFF2-40B4-BE49-F238E27FC236}">
                <a16:creationId xmlns:a16="http://schemas.microsoft.com/office/drawing/2014/main" id="{34DEF38E-0B84-41B2-9DBD-21CBB1FEE7F7}"/>
              </a:ext>
            </a:extLst>
          </p:cNvPr>
          <p:cNvSpPr/>
          <p:nvPr/>
        </p:nvSpPr>
        <p:spPr>
          <a:xfrm>
            <a:off x="453911" y="3429000"/>
            <a:ext cx="1645570" cy="461665"/>
          </a:xfrm>
          <a:prstGeom prst="rect">
            <a:avLst/>
          </a:prstGeom>
        </p:spPr>
        <p:txBody>
          <a:bodyPr wrap="square">
            <a:spAutoFit/>
          </a:bodyPr>
          <a:lstStyle/>
          <a:p>
            <a:r>
              <a:rPr lang="en-US" sz="2400" dirty="0">
                <a:solidFill>
                  <a:prstClr val="black"/>
                </a:solidFill>
                <a:latin typeface="Times New Roman" panose="02020603050405020304" pitchFamily="18" charset="0"/>
                <a:cs typeface="Times New Roman" panose="02020603050405020304" pitchFamily="18" charset="0"/>
              </a:rPr>
              <a:t>Left (West)</a:t>
            </a:r>
          </a:p>
        </p:txBody>
      </p:sp>
      <p:sp>
        <p:nvSpPr>
          <p:cNvPr id="26" name="Rectangle 25">
            <a:extLst>
              <a:ext uri="{FF2B5EF4-FFF2-40B4-BE49-F238E27FC236}">
                <a16:creationId xmlns:a16="http://schemas.microsoft.com/office/drawing/2014/main" id="{E8308512-4AC7-46B8-BF88-6F8E84A3F333}"/>
              </a:ext>
            </a:extLst>
          </p:cNvPr>
          <p:cNvSpPr/>
          <p:nvPr/>
        </p:nvSpPr>
        <p:spPr>
          <a:xfrm>
            <a:off x="3266609" y="3428999"/>
            <a:ext cx="1789272" cy="461665"/>
          </a:xfrm>
          <a:prstGeom prst="rect">
            <a:avLst/>
          </a:prstGeom>
        </p:spPr>
        <p:txBody>
          <a:bodyPr wrap="none">
            <a:spAutoFit/>
          </a:bodyPr>
          <a:lstStyle/>
          <a:p>
            <a:r>
              <a:rPr lang="en-US" sz="2400" dirty="0">
                <a:solidFill>
                  <a:prstClr val="black"/>
                </a:solidFill>
                <a:latin typeface="Times New Roman" panose="02020603050405020304" pitchFamily="18" charset="0"/>
                <a:cs typeface="Times New Roman" panose="02020603050405020304" pitchFamily="18" charset="0"/>
              </a:rPr>
              <a:t>Into the page</a:t>
            </a:r>
          </a:p>
        </p:txBody>
      </p:sp>
      <p:sp>
        <p:nvSpPr>
          <p:cNvPr id="27" name="Rectangle 26">
            <a:extLst>
              <a:ext uri="{FF2B5EF4-FFF2-40B4-BE49-F238E27FC236}">
                <a16:creationId xmlns:a16="http://schemas.microsoft.com/office/drawing/2014/main" id="{6CB54A27-4579-4FB5-8632-A8DB454BCC7E}"/>
              </a:ext>
            </a:extLst>
          </p:cNvPr>
          <p:cNvSpPr/>
          <p:nvPr/>
        </p:nvSpPr>
        <p:spPr>
          <a:xfrm>
            <a:off x="6223009" y="3280785"/>
            <a:ext cx="1561646" cy="461665"/>
          </a:xfrm>
          <a:prstGeom prst="rect">
            <a:avLst/>
          </a:prstGeom>
        </p:spPr>
        <p:txBody>
          <a:bodyPr wrap="none">
            <a:spAutoFit/>
          </a:bodyPr>
          <a:lstStyle/>
          <a:p>
            <a:r>
              <a:rPr lang="en-US" sz="2400" dirty="0">
                <a:solidFill>
                  <a:prstClr val="black"/>
                </a:solidFill>
                <a:latin typeface="Times New Roman" panose="02020603050405020304" pitchFamily="18" charset="0"/>
                <a:cs typeface="Times New Roman" panose="02020603050405020304" pitchFamily="18" charset="0"/>
              </a:rPr>
              <a:t>Up (North)</a:t>
            </a:r>
          </a:p>
        </p:txBody>
      </p:sp>
      <p:sp>
        <p:nvSpPr>
          <p:cNvPr id="28" name="Rectangle 27">
            <a:extLst>
              <a:ext uri="{FF2B5EF4-FFF2-40B4-BE49-F238E27FC236}">
                <a16:creationId xmlns:a16="http://schemas.microsoft.com/office/drawing/2014/main" id="{2242745D-372B-4B88-95E4-29E8285C1244}"/>
              </a:ext>
            </a:extLst>
          </p:cNvPr>
          <p:cNvSpPr/>
          <p:nvPr/>
        </p:nvSpPr>
        <p:spPr>
          <a:xfrm>
            <a:off x="577462" y="6269571"/>
            <a:ext cx="1269899" cy="461665"/>
          </a:xfrm>
          <a:prstGeom prst="rect">
            <a:avLst/>
          </a:prstGeom>
        </p:spPr>
        <p:txBody>
          <a:bodyPr wrap="none">
            <a:spAutoFit/>
          </a:bodyPr>
          <a:lstStyle/>
          <a:p>
            <a:r>
              <a:rPr lang="en-US" sz="2400" dirty="0">
                <a:solidFill>
                  <a:prstClr val="black"/>
                </a:solidFill>
                <a:latin typeface="Times New Roman" panose="02020603050405020304" pitchFamily="18" charset="0"/>
                <a:cs typeface="Times New Roman" panose="02020603050405020304" pitchFamily="18" charset="0"/>
              </a:rPr>
              <a:t>No force</a:t>
            </a:r>
          </a:p>
        </p:txBody>
      </p:sp>
      <p:sp>
        <p:nvSpPr>
          <p:cNvPr id="29" name="Rectangle 28">
            <a:extLst>
              <a:ext uri="{FF2B5EF4-FFF2-40B4-BE49-F238E27FC236}">
                <a16:creationId xmlns:a16="http://schemas.microsoft.com/office/drawing/2014/main" id="{7DACE0E9-3DAF-47EA-A115-D8AFC9E91407}"/>
              </a:ext>
            </a:extLst>
          </p:cNvPr>
          <p:cNvSpPr/>
          <p:nvPr/>
        </p:nvSpPr>
        <p:spPr>
          <a:xfrm>
            <a:off x="3214276" y="6215446"/>
            <a:ext cx="1678665" cy="461665"/>
          </a:xfrm>
          <a:prstGeom prst="rect">
            <a:avLst/>
          </a:prstGeom>
        </p:spPr>
        <p:txBody>
          <a:bodyPr wrap="none">
            <a:spAutoFit/>
          </a:bodyPr>
          <a:lstStyle/>
          <a:p>
            <a:r>
              <a:rPr lang="en-US" sz="2400" dirty="0">
                <a:solidFill>
                  <a:prstClr val="black"/>
                </a:solidFill>
                <a:latin typeface="Times New Roman" panose="02020603050405020304" pitchFamily="18" charset="0"/>
                <a:cs typeface="Times New Roman" panose="02020603050405020304" pitchFamily="18" charset="0"/>
              </a:rPr>
              <a:t>Right (East)</a:t>
            </a:r>
          </a:p>
        </p:txBody>
      </p:sp>
      <p:sp>
        <p:nvSpPr>
          <p:cNvPr id="30" name="Rectangle 29">
            <a:extLst>
              <a:ext uri="{FF2B5EF4-FFF2-40B4-BE49-F238E27FC236}">
                <a16:creationId xmlns:a16="http://schemas.microsoft.com/office/drawing/2014/main" id="{1ADD5B2A-EF41-4213-9767-69ED3446CCFC}"/>
              </a:ext>
            </a:extLst>
          </p:cNvPr>
          <p:cNvSpPr/>
          <p:nvPr/>
        </p:nvSpPr>
        <p:spPr>
          <a:xfrm>
            <a:off x="5846304" y="6157975"/>
            <a:ext cx="1938351" cy="461665"/>
          </a:xfrm>
          <a:prstGeom prst="rect">
            <a:avLst/>
          </a:prstGeom>
        </p:spPr>
        <p:txBody>
          <a:bodyPr wrap="none">
            <a:spAutoFit/>
          </a:bodyPr>
          <a:lstStyle/>
          <a:p>
            <a:r>
              <a:rPr lang="en-US" sz="2400" dirty="0">
                <a:solidFill>
                  <a:prstClr val="black"/>
                </a:solidFill>
                <a:latin typeface="Times New Roman" panose="02020603050405020304" pitchFamily="18" charset="0"/>
                <a:cs typeface="Times New Roman" panose="02020603050405020304" pitchFamily="18" charset="0"/>
              </a:rPr>
              <a:t>Down (South)</a:t>
            </a:r>
            <a:endParaRPr lang="en-US" dirty="0">
              <a:solidFill>
                <a:prstClr val="black"/>
              </a:solidFill>
              <a:latin typeface="Gill Sans MT" panose="020B0502020104020203"/>
            </a:endParaRPr>
          </a:p>
        </p:txBody>
      </p:sp>
    </p:spTree>
    <p:extLst>
      <p:ext uri="{BB962C8B-B14F-4D97-AF65-F5344CB8AC3E}">
        <p14:creationId xmlns:p14="http://schemas.microsoft.com/office/powerpoint/2010/main" val="123529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a:t>
            </a:r>
          </a:p>
        </p:txBody>
      </p:sp>
      <p:sp>
        <p:nvSpPr>
          <p:cNvPr id="2" name="Rectangle 1">
            <a:extLst>
              <a:ext uri="{FF2B5EF4-FFF2-40B4-BE49-F238E27FC236}">
                <a16:creationId xmlns:a16="http://schemas.microsoft.com/office/drawing/2014/main" id="{ECDC2C63-339D-4ED9-BED3-AC2E2E9FD9BB}"/>
              </a:ext>
            </a:extLst>
          </p:cNvPr>
          <p:cNvSpPr/>
          <p:nvPr/>
        </p:nvSpPr>
        <p:spPr>
          <a:xfrm>
            <a:off x="129208" y="927164"/>
            <a:ext cx="8885583" cy="1938992"/>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cs typeface="Times New Roman" panose="02020603050405020304" pitchFamily="18" charset="0"/>
              </a:rPr>
              <a:t>Part of a single rectangular loop of wire with dimensions shown in the figure below is situated inside a region of uniform magnetic field of 0.650 T.  The total resistance of the loop is 0.280 Ω. Calculate the force required to pull the loop from the field (to the right) at a constant velocity of 3.40 m/s. Neglect gravity. </a:t>
            </a:r>
          </a:p>
        </p:txBody>
      </p:sp>
      <p:pic>
        <p:nvPicPr>
          <p:cNvPr id="4" name="Picture 3">
            <a:extLst>
              <a:ext uri="{FF2B5EF4-FFF2-40B4-BE49-F238E27FC236}">
                <a16:creationId xmlns:a16="http://schemas.microsoft.com/office/drawing/2014/main" id="{80901663-430D-4E47-A3FC-93A55448C110}"/>
              </a:ext>
            </a:extLst>
          </p:cNvPr>
          <p:cNvPicPr>
            <a:picLocks noChangeAspect="1"/>
          </p:cNvPicPr>
          <p:nvPr/>
        </p:nvPicPr>
        <p:blipFill>
          <a:blip r:embed="rId2"/>
          <a:stretch>
            <a:fillRect/>
          </a:stretch>
        </p:blipFill>
        <p:spPr>
          <a:xfrm>
            <a:off x="2352567" y="3185916"/>
            <a:ext cx="4438864" cy="2127909"/>
          </a:xfrm>
          <a:prstGeom prst="rect">
            <a:avLst/>
          </a:prstGeom>
        </p:spPr>
      </p:pic>
    </p:spTree>
    <p:extLst>
      <p:ext uri="{BB962C8B-B14F-4D97-AF65-F5344CB8AC3E}">
        <p14:creationId xmlns:p14="http://schemas.microsoft.com/office/powerpoint/2010/main" val="291291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 ANSWERS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9A06CB46-0D9C-4145-B8A8-7A129346835A}"/>
                  </a:ext>
                </a:extLst>
              </p:cNvPr>
              <p:cNvSpPr/>
              <p:nvPr/>
            </p:nvSpPr>
            <p:spPr>
              <a:xfrm>
                <a:off x="130029" y="882374"/>
                <a:ext cx="8636465" cy="1200329"/>
              </a:xfrm>
              <a:prstGeom prst="rect">
                <a:avLst/>
              </a:prstGeom>
            </p:spPr>
            <p:txBody>
              <a:bodyPr wrap="square">
                <a:spAutoFit/>
              </a:bodyPr>
              <a:lstStyle/>
              <a:p>
                <a:pPr marL="342900" lvl="0" indent="-3429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As the loop is pulled from the field, the flux through the loop decreases, causing an induced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𝑒𝑚𝑓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Cambria Math" panose="02040503050406030204" pitchFamily="18" charset="0"/>
                            <a:cs typeface="Times New Roman" panose="02020603050405020304" pitchFamily="18" charset="0"/>
                          </a:rPr>
                          <m:t>𝜀</m:t>
                        </m:r>
                      </m:e>
                    </m:d>
                  </m:oMath>
                </a14:m>
                <a:r>
                  <a:rPr lang="en-US" sz="2400" dirty="0">
                    <a:solidFill>
                      <a:schemeClr val="tx1"/>
                    </a:solidFill>
                    <a:latin typeface="Times New Roman" panose="02020603050405020304" pitchFamily="18" charset="0"/>
                    <a:cs typeface="Times New Roman" panose="02020603050405020304" pitchFamily="18" charset="0"/>
                  </a:rPr>
                  <a:t> whose magnitude is given by </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rPr>
                      <m:t>ℰ</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𝐵</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𝑙</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𝑣</m:t>
                    </m:r>
                    <m:r>
                      <a:rPr lang="en-US" sz="2000">
                        <a:solidFill>
                          <a:schemeClr val="tx1"/>
                        </a:solidFill>
                        <a:latin typeface="Cambria Math" panose="02040503050406030204" pitchFamily="18" charset="0"/>
                      </a:rPr>
                      <m:t>.</m:t>
                    </m:r>
                  </m:oMath>
                </a14:m>
                <a:endParaRPr lang="en-US"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9A06CB46-0D9C-4145-B8A8-7A129346835A}"/>
                  </a:ext>
                </a:extLst>
              </p:cNvPr>
              <p:cNvSpPr>
                <a:spLocks noRot="1" noChangeAspect="1" noMove="1" noResize="1" noEditPoints="1" noAdjustHandles="1" noChangeArrowheads="1" noChangeShapeType="1" noTextEdit="1"/>
              </p:cNvSpPr>
              <p:nvPr/>
            </p:nvSpPr>
            <p:spPr>
              <a:xfrm>
                <a:off x="130029" y="882374"/>
                <a:ext cx="8636465" cy="1200329"/>
              </a:xfrm>
              <a:prstGeom prst="rect">
                <a:avLst/>
              </a:prstGeom>
              <a:blipFill>
                <a:blip r:embed="rId2"/>
                <a:stretch>
                  <a:fillRect l="-917" t="-4061" r="-1129"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583EBF3-7413-4828-BEF2-99FBEBF9469D}"/>
                  </a:ext>
                </a:extLst>
              </p:cNvPr>
              <p:cNvSpPr/>
              <p:nvPr/>
            </p:nvSpPr>
            <p:spPr>
              <a:xfrm>
                <a:off x="226502" y="2242603"/>
                <a:ext cx="8539992" cy="1200329"/>
              </a:xfrm>
              <a:prstGeom prst="rect">
                <a:avLst/>
              </a:prstGeom>
            </p:spPr>
            <p:txBody>
              <a:bodyPr wrap="square">
                <a:spAutoFit/>
              </a:bodyPr>
              <a:lstStyle/>
              <a:p>
                <a:pPr marL="34290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Because the inward flux is decreasing, the induced flux will be into the page, so the induced current is clockwise, given by      </a:t>
                </a:r>
                <a14:m>
                  <m:oMath xmlns:m="http://schemas.openxmlformats.org/officeDocument/2006/math">
                    <m:r>
                      <a:rPr kumimoji="0" lang="en-US" sz="2000" b="0" i="1" u="none" strike="noStrike" kern="0" cap="none" spc="0" normalizeH="0" baseline="0" noProof="0" smtClean="0">
                        <a:ln>
                          <a:noFill/>
                        </a:ln>
                        <a:solidFill>
                          <a:schemeClr val="tx1"/>
                        </a:solidFill>
                        <a:effectLst/>
                        <a:uLnTx/>
                        <a:uFillTx/>
                        <a:latin typeface="Cambria Math" panose="02040503050406030204" pitchFamily="18" charset="0"/>
                      </a:rPr>
                      <m:t>𝐼</m:t>
                    </m:r>
                    <m:r>
                      <a:rPr kumimoji="0" lang="en-US" sz="2000" b="0" i="1" u="none" strike="noStrike" kern="0" cap="none" spc="0" normalizeH="0" baseline="0" noProof="0" smtClean="0">
                        <a:ln>
                          <a:noFill/>
                        </a:ln>
                        <a:solidFill>
                          <a:schemeClr val="tx1"/>
                        </a:solidFill>
                        <a:effectLst/>
                        <a:uLnTx/>
                        <a:uFillTx/>
                        <a:latin typeface="Cambria Math" panose="02040503050406030204" pitchFamily="18" charset="0"/>
                      </a:rPr>
                      <m:t>=</m:t>
                    </m:r>
                    <m:r>
                      <a:rPr kumimoji="0" lang="en-US" sz="2000" b="0" i="1" u="none" strike="noStrike" kern="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rPr>
                      <m:t>ℰ</m:t>
                    </m:r>
                    <m:r>
                      <a:rPr kumimoji="0" lang="en-US" sz="2000" b="0" i="1" u="none" strike="noStrike" kern="0" cap="none" spc="0" normalizeH="0" baseline="0" noProof="0" smtClean="0">
                        <a:ln>
                          <a:noFill/>
                        </a:ln>
                        <a:solidFill>
                          <a:schemeClr val="tx1"/>
                        </a:solidFill>
                        <a:effectLst/>
                        <a:uLnTx/>
                        <a:uFillTx/>
                        <a:latin typeface="Cambria Math" panose="02040503050406030204" pitchFamily="18" charset="0"/>
                      </a:rPr>
                      <m:t>/</m:t>
                    </m:r>
                    <m:r>
                      <a:rPr kumimoji="0" lang="en-US" sz="2000" b="0" i="1" u="none" strike="noStrike" kern="0" cap="none" spc="0" normalizeH="0" baseline="0" noProof="0" smtClean="0">
                        <a:ln>
                          <a:noFill/>
                        </a:ln>
                        <a:solidFill>
                          <a:schemeClr val="tx1"/>
                        </a:solidFill>
                        <a:effectLst/>
                        <a:uLnTx/>
                        <a:uFillTx/>
                        <a:latin typeface="Cambria Math" panose="02040503050406030204" pitchFamily="18" charset="0"/>
                      </a:rPr>
                      <m:t>𝑅</m:t>
                    </m:r>
                  </m:oMath>
                </a14:m>
                <a:r>
                  <a:rPr kumimoji="0" lang="en-US" sz="24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t>
                </a:r>
                <a:endParaRPr kumimoji="0" lang="en-US" sz="18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2583EBF3-7413-4828-BEF2-99FBEBF9469D}"/>
                  </a:ext>
                </a:extLst>
              </p:cNvPr>
              <p:cNvSpPr>
                <a:spLocks noRot="1" noChangeAspect="1" noMove="1" noResize="1" noEditPoints="1" noAdjustHandles="1" noChangeArrowheads="1" noChangeShapeType="1" noTextEdit="1"/>
              </p:cNvSpPr>
              <p:nvPr/>
            </p:nvSpPr>
            <p:spPr>
              <a:xfrm>
                <a:off x="226502" y="2242603"/>
                <a:ext cx="8539992" cy="1200329"/>
              </a:xfrm>
              <a:prstGeom prst="rect">
                <a:avLst/>
              </a:prstGeom>
              <a:blipFill>
                <a:blip r:embed="rId3"/>
                <a:stretch>
                  <a:fillRect l="-928" t="-4061" r="-1142" b="-10660"/>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0674B21E-EEFC-418B-B9EE-FE4D398BAFE4}"/>
              </a:ext>
            </a:extLst>
          </p:cNvPr>
          <p:cNvSpPr/>
          <p:nvPr/>
        </p:nvSpPr>
        <p:spPr>
          <a:xfrm>
            <a:off x="339755" y="3541684"/>
            <a:ext cx="8300906" cy="1200329"/>
          </a:xfrm>
          <a:prstGeom prst="rect">
            <a:avLst/>
          </a:prstGeom>
        </p:spPr>
        <p:txBody>
          <a:bodyPr wrap="square">
            <a:spAutoFit/>
          </a:bodyPr>
          <a:lstStyle/>
          <a:p>
            <a:pPr marL="342900" lvl="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Because this current in the left-hand side of the loop is in a downward magnetic field, there will be a magnetic force to the left. </a:t>
            </a:r>
          </a:p>
        </p:txBody>
      </p:sp>
      <p:sp>
        <p:nvSpPr>
          <p:cNvPr id="8" name="Rectangle 7">
            <a:extLst>
              <a:ext uri="{FF2B5EF4-FFF2-40B4-BE49-F238E27FC236}">
                <a16:creationId xmlns:a16="http://schemas.microsoft.com/office/drawing/2014/main" id="{F3658E26-AA1C-4AE7-9487-F035A1A6477A}"/>
              </a:ext>
            </a:extLst>
          </p:cNvPr>
          <p:cNvSpPr/>
          <p:nvPr/>
        </p:nvSpPr>
        <p:spPr>
          <a:xfrm>
            <a:off x="427839" y="5018363"/>
            <a:ext cx="8124738" cy="830997"/>
          </a:xfrm>
          <a:prstGeom prst="rect">
            <a:avLst/>
          </a:prstGeom>
        </p:spPr>
        <p:txBody>
          <a:bodyPr wrap="square">
            <a:spAutoFit/>
          </a:bodyPr>
          <a:lstStyle/>
          <a:p>
            <a:pPr marL="342900" lvl="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keep the rod moving, there must be an equal external force to the right, given by:</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E0D72F7E-264B-423E-989C-75A8CF46F784}"/>
                  </a:ext>
                </a:extLst>
              </p:cNvPr>
              <p:cNvSpPr/>
              <p:nvPr/>
            </p:nvSpPr>
            <p:spPr>
              <a:xfrm>
                <a:off x="3532082" y="5849360"/>
                <a:ext cx="1311448"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rgbClr val="EBEBEB">
                              <a:lumMod val="10000"/>
                            </a:srgbClr>
                          </a:solidFill>
                          <a:effectLst/>
                          <a:uLnTx/>
                          <a:uFillTx/>
                          <a:latin typeface="Cambria Math" panose="02040503050406030204" pitchFamily="18" charset="0"/>
                        </a:rPr>
                        <m:t>𝐹</m:t>
                      </m:r>
                      <m:r>
                        <a:rPr kumimoji="0" lang="en-US" sz="2000" b="0" i="1" u="none" strike="noStrike" kern="0" cap="none" spc="0" normalizeH="0" baseline="0" noProof="0" smtClean="0">
                          <a:ln>
                            <a:noFill/>
                          </a:ln>
                          <a:solidFill>
                            <a:srgbClr val="EBEBEB">
                              <a:lumMod val="10000"/>
                            </a:srgbClr>
                          </a:solidFill>
                          <a:effectLst/>
                          <a:uLnTx/>
                          <a:uFillTx/>
                          <a:latin typeface="Cambria Math" panose="02040503050406030204" pitchFamily="18" charset="0"/>
                        </a:rPr>
                        <m:t>=</m:t>
                      </m:r>
                      <m:r>
                        <a:rPr kumimoji="0" lang="en-US" sz="2000" b="0" i="1" u="none" strike="noStrike" kern="0" cap="none" spc="0" normalizeH="0" baseline="0" noProof="0" smtClean="0">
                          <a:ln>
                            <a:noFill/>
                          </a:ln>
                          <a:solidFill>
                            <a:srgbClr val="EBEBEB">
                              <a:lumMod val="10000"/>
                            </a:srgbClr>
                          </a:solidFill>
                          <a:effectLst/>
                          <a:uLnTx/>
                          <a:uFillTx/>
                          <a:latin typeface="Cambria Math" panose="02040503050406030204" pitchFamily="18" charset="0"/>
                        </a:rPr>
                        <m:t>𝐼</m:t>
                      </m:r>
                      <m:r>
                        <a:rPr kumimoji="0" lang="en-US" sz="2000" b="0" i="1" u="none" strike="noStrike" kern="0" cap="none" spc="0" normalizeH="0" baseline="0" noProof="0" smtClean="0">
                          <a:ln>
                            <a:noFill/>
                          </a:ln>
                          <a:solidFill>
                            <a:srgbClr val="EBEBEB">
                              <a:lumMod val="10000"/>
                            </a:srgbClr>
                          </a:solidFill>
                          <a:effectLst/>
                          <a:uLnTx/>
                          <a:uFillTx/>
                          <a:latin typeface="Cambria Math" panose="02040503050406030204" pitchFamily="18" charset="0"/>
                        </a:rPr>
                        <m:t>.</m:t>
                      </m:r>
                      <m:r>
                        <a:rPr kumimoji="0" lang="en-US" sz="2000" b="0" i="1" u="none" strike="noStrike" kern="0" cap="none" spc="0" normalizeH="0" baseline="0" noProof="0" smtClean="0">
                          <a:ln>
                            <a:noFill/>
                          </a:ln>
                          <a:solidFill>
                            <a:srgbClr val="EBEBEB">
                              <a:lumMod val="10000"/>
                            </a:srgbClr>
                          </a:solidFill>
                          <a:effectLst/>
                          <a:uLnTx/>
                          <a:uFillTx/>
                          <a:latin typeface="Cambria Math" panose="02040503050406030204" pitchFamily="18" charset="0"/>
                        </a:rPr>
                        <m:t>𝑙</m:t>
                      </m:r>
                      <m:r>
                        <a:rPr kumimoji="0" lang="en-US" sz="2000" b="0" i="1" u="none" strike="noStrike" kern="0" cap="none" spc="0" normalizeH="0" baseline="0" noProof="0" smtClean="0">
                          <a:ln>
                            <a:noFill/>
                          </a:ln>
                          <a:solidFill>
                            <a:srgbClr val="EBEBEB">
                              <a:lumMod val="10000"/>
                            </a:srgbClr>
                          </a:solidFill>
                          <a:effectLst/>
                          <a:uLnTx/>
                          <a:uFillTx/>
                          <a:latin typeface="Cambria Math" panose="02040503050406030204" pitchFamily="18" charset="0"/>
                        </a:rPr>
                        <m:t>.</m:t>
                      </m:r>
                      <m:r>
                        <a:rPr kumimoji="0" lang="en-US" sz="2000" b="0" i="1" u="none" strike="noStrike" kern="0" cap="none" spc="0" normalizeH="0" baseline="0" noProof="0" smtClean="0">
                          <a:ln>
                            <a:noFill/>
                          </a:ln>
                          <a:solidFill>
                            <a:srgbClr val="EBEBEB">
                              <a:lumMod val="10000"/>
                            </a:srgbClr>
                          </a:solidFill>
                          <a:effectLst/>
                          <a:uLnTx/>
                          <a:uFillTx/>
                          <a:latin typeface="Cambria Math" panose="02040503050406030204" pitchFamily="18" charset="0"/>
                        </a:rPr>
                        <m:t>𝐵</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9" name="Rectangle 8">
                <a:extLst>
                  <a:ext uri="{FF2B5EF4-FFF2-40B4-BE49-F238E27FC236}">
                    <a16:creationId xmlns:a16="http://schemas.microsoft.com/office/drawing/2014/main" id="{E0D72F7E-264B-423E-989C-75A8CF46F784}"/>
                  </a:ext>
                </a:extLst>
              </p:cNvPr>
              <p:cNvSpPr>
                <a:spLocks noRot="1" noChangeAspect="1" noMove="1" noResize="1" noEditPoints="1" noAdjustHandles="1" noChangeArrowheads="1" noChangeShapeType="1" noTextEdit="1"/>
              </p:cNvSpPr>
              <p:nvPr/>
            </p:nvSpPr>
            <p:spPr>
              <a:xfrm>
                <a:off x="3532082" y="5849360"/>
                <a:ext cx="1311448" cy="40011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1650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 ANSWERS</a:t>
            </a:r>
          </a:p>
        </p:txBody>
      </p:sp>
      <p:sp>
        <p:nvSpPr>
          <p:cNvPr id="8" name="Rectangle 7">
            <a:extLst>
              <a:ext uri="{FF2B5EF4-FFF2-40B4-BE49-F238E27FC236}">
                <a16:creationId xmlns:a16="http://schemas.microsoft.com/office/drawing/2014/main" id="{F3658E26-AA1C-4AE7-9487-F035A1A6477A}"/>
              </a:ext>
            </a:extLst>
          </p:cNvPr>
          <p:cNvSpPr/>
          <p:nvPr/>
        </p:nvSpPr>
        <p:spPr>
          <a:xfrm>
            <a:off x="335560" y="807089"/>
            <a:ext cx="8124738" cy="830997"/>
          </a:xfrm>
          <a:prstGeom prst="rect">
            <a:avLst/>
          </a:prstGeom>
        </p:spPr>
        <p:txBody>
          <a:bodyPr wrap="square">
            <a:spAutoFit/>
          </a:bodyPr>
          <a:lstStyle/>
          <a:p>
            <a:pPr marL="342900" lvl="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keep the rod moving, there must be an equal external force to the right, given by:</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E0D72F7E-264B-423E-989C-75A8CF46F784}"/>
                  </a:ext>
                </a:extLst>
              </p:cNvPr>
              <p:cNvSpPr/>
              <p:nvPr/>
            </p:nvSpPr>
            <p:spPr>
              <a:xfrm>
                <a:off x="3510441" y="1691090"/>
                <a:ext cx="1311448"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rgbClr val="EBEBEB">
                              <a:lumMod val="10000"/>
                            </a:srgbClr>
                          </a:solidFill>
                          <a:effectLst/>
                          <a:uLnTx/>
                          <a:uFillTx/>
                          <a:latin typeface="Cambria Math" panose="02040503050406030204" pitchFamily="18" charset="0"/>
                        </a:rPr>
                        <m:t>𝐹</m:t>
                      </m:r>
                      <m:r>
                        <a:rPr kumimoji="0" lang="en-US" sz="2000" b="0" i="1" u="none" strike="noStrike" kern="0" cap="none" spc="0" normalizeH="0" baseline="0" noProof="0" smtClean="0">
                          <a:ln>
                            <a:noFill/>
                          </a:ln>
                          <a:solidFill>
                            <a:srgbClr val="EBEBEB">
                              <a:lumMod val="10000"/>
                            </a:srgbClr>
                          </a:solidFill>
                          <a:effectLst/>
                          <a:uLnTx/>
                          <a:uFillTx/>
                          <a:latin typeface="Cambria Math" panose="02040503050406030204" pitchFamily="18" charset="0"/>
                        </a:rPr>
                        <m:t>=</m:t>
                      </m:r>
                      <m:r>
                        <a:rPr kumimoji="0" lang="en-US" sz="2000" b="0" i="1" u="none" strike="noStrike" kern="0" cap="none" spc="0" normalizeH="0" baseline="0" noProof="0" smtClean="0">
                          <a:ln>
                            <a:noFill/>
                          </a:ln>
                          <a:solidFill>
                            <a:srgbClr val="EBEBEB">
                              <a:lumMod val="10000"/>
                            </a:srgbClr>
                          </a:solidFill>
                          <a:effectLst/>
                          <a:uLnTx/>
                          <a:uFillTx/>
                          <a:latin typeface="Cambria Math" panose="02040503050406030204" pitchFamily="18" charset="0"/>
                        </a:rPr>
                        <m:t>𝐼</m:t>
                      </m:r>
                      <m:r>
                        <a:rPr kumimoji="0" lang="en-US" sz="2000" b="0" i="1" u="none" strike="noStrike" kern="0" cap="none" spc="0" normalizeH="0" baseline="0" noProof="0" smtClean="0">
                          <a:ln>
                            <a:noFill/>
                          </a:ln>
                          <a:solidFill>
                            <a:srgbClr val="EBEBEB">
                              <a:lumMod val="10000"/>
                            </a:srgbClr>
                          </a:solidFill>
                          <a:effectLst/>
                          <a:uLnTx/>
                          <a:uFillTx/>
                          <a:latin typeface="Cambria Math" panose="02040503050406030204" pitchFamily="18" charset="0"/>
                        </a:rPr>
                        <m:t>.</m:t>
                      </m:r>
                      <m:r>
                        <a:rPr kumimoji="0" lang="en-US" sz="2000" b="0" i="1" u="none" strike="noStrike" kern="0" cap="none" spc="0" normalizeH="0" baseline="0" noProof="0" smtClean="0">
                          <a:ln>
                            <a:noFill/>
                          </a:ln>
                          <a:solidFill>
                            <a:srgbClr val="EBEBEB">
                              <a:lumMod val="10000"/>
                            </a:srgbClr>
                          </a:solidFill>
                          <a:effectLst/>
                          <a:uLnTx/>
                          <a:uFillTx/>
                          <a:latin typeface="Cambria Math" panose="02040503050406030204" pitchFamily="18" charset="0"/>
                        </a:rPr>
                        <m:t>𝑙</m:t>
                      </m:r>
                      <m:r>
                        <a:rPr kumimoji="0" lang="en-US" sz="2000" b="0" i="1" u="none" strike="noStrike" kern="0" cap="none" spc="0" normalizeH="0" baseline="0" noProof="0" smtClean="0">
                          <a:ln>
                            <a:noFill/>
                          </a:ln>
                          <a:solidFill>
                            <a:srgbClr val="EBEBEB">
                              <a:lumMod val="10000"/>
                            </a:srgbClr>
                          </a:solidFill>
                          <a:effectLst/>
                          <a:uLnTx/>
                          <a:uFillTx/>
                          <a:latin typeface="Cambria Math" panose="02040503050406030204" pitchFamily="18" charset="0"/>
                        </a:rPr>
                        <m:t>.</m:t>
                      </m:r>
                      <m:r>
                        <a:rPr kumimoji="0" lang="en-US" sz="2000" b="0" i="1" u="none" strike="noStrike" kern="0" cap="none" spc="0" normalizeH="0" baseline="0" noProof="0" smtClean="0">
                          <a:ln>
                            <a:noFill/>
                          </a:ln>
                          <a:solidFill>
                            <a:srgbClr val="EBEBEB">
                              <a:lumMod val="10000"/>
                            </a:srgbClr>
                          </a:solidFill>
                          <a:effectLst/>
                          <a:uLnTx/>
                          <a:uFillTx/>
                          <a:latin typeface="Cambria Math" panose="02040503050406030204" pitchFamily="18" charset="0"/>
                        </a:rPr>
                        <m:t>𝐵</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9" name="Rectangle 8">
                <a:extLst>
                  <a:ext uri="{FF2B5EF4-FFF2-40B4-BE49-F238E27FC236}">
                    <a16:creationId xmlns:a16="http://schemas.microsoft.com/office/drawing/2014/main" id="{E0D72F7E-264B-423E-989C-75A8CF46F784}"/>
                  </a:ext>
                </a:extLst>
              </p:cNvPr>
              <p:cNvSpPr>
                <a:spLocks noRot="1" noChangeAspect="1" noMove="1" noResize="1" noEditPoints="1" noAdjustHandles="1" noChangeArrowheads="1" noChangeShapeType="1" noTextEdit="1"/>
              </p:cNvSpPr>
              <p:nvPr/>
            </p:nvSpPr>
            <p:spPr>
              <a:xfrm>
                <a:off x="3510441" y="1691090"/>
                <a:ext cx="1311448" cy="40011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1B0A63A-E0BE-4D30-BA9A-4505CF8EA7A9}"/>
                  </a:ext>
                </a:extLst>
              </p:cNvPr>
              <p:cNvSpPr/>
              <p:nvPr/>
            </p:nvSpPr>
            <p:spPr>
              <a:xfrm>
                <a:off x="3377584" y="2212259"/>
                <a:ext cx="1427314" cy="6174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srgbClr val="EBEBEB">
                              <a:lumMod val="10000"/>
                            </a:srgbClr>
                          </a:solidFill>
                          <a:latin typeface="Cambria Math" panose="02040503050406030204" pitchFamily="18" charset="0"/>
                        </a:rPr>
                        <m:t>𝐹</m:t>
                      </m:r>
                      <m:r>
                        <a:rPr lang="en-US" sz="2000" i="1" smtClean="0">
                          <a:solidFill>
                            <a:srgbClr val="EBEBEB">
                              <a:lumMod val="10000"/>
                            </a:srgbClr>
                          </a:solidFill>
                          <a:latin typeface="Cambria Math" panose="02040503050406030204" pitchFamily="18" charset="0"/>
                        </a:rPr>
                        <m:t>=</m:t>
                      </m:r>
                      <m:f>
                        <m:fPr>
                          <m:ctrlPr>
                            <a:rPr lang="en-US" sz="2000" i="1" smtClean="0">
                              <a:solidFill>
                                <a:srgbClr val="EBEBEB">
                                  <a:lumMod val="10000"/>
                                </a:srgbClr>
                              </a:solidFill>
                              <a:latin typeface="Cambria Math" panose="02040503050406030204" pitchFamily="18" charset="0"/>
                            </a:rPr>
                          </m:ctrlPr>
                        </m:fPr>
                        <m:num>
                          <m:r>
                            <a:rPr lang="en-US" sz="2000" i="1" smtClean="0">
                              <a:solidFill>
                                <a:srgbClr val="EBEBEB">
                                  <a:lumMod val="10000"/>
                                </a:srgbClr>
                              </a:solidFill>
                              <a:latin typeface="Cambria Math" panose="02040503050406030204" pitchFamily="18" charset="0"/>
                              <a:ea typeface="Cambria Math" panose="02040503050406030204" pitchFamily="18" charset="0"/>
                            </a:rPr>
                            <m:t>𝜀</m:t>
                          </m:r>
                        </m:num>
                        <m:den>
                          <m:r>
                            <a:rPr lang="en-US" sz="2000" i="1" smtClean="0">
                              <a:solidFill>
                                <a:srgbClr val="EBEBEB">
                                  <a:lumMod val="10000"/>
                                </a:srgbClr>
                              </a:solidFill>
                              <a:latin typeface="Cambria Math" panose="02040503050406030204" pitchFamily="18" charset="0"/>
                            </a:rPr>
                            <m:t>𝑅</m:t>
                          </m:r>
                        </m:den>
                      </m:f>
                      <m:r>
                        <a:rPr lang="en-US" sz="2000" i="1" smtClean="0">
                          <a:solidFill>
                            <a:srgbClr val="EBEBEB">
                              <a:lumMod val="10000"/>
                            </a:srgbClr>
                          </a:solidFill>
                          <a:latin typeface="Cambria Math" panose="02040503050406030204" pitchFamily="18" charset="0"/>
                        </a:rPr>
                        <m:t>.</m:t>
                      </m:r>
                      <m:r>
                        <a:rPr lang="en-US" sz="2000" i="1" smtClean="0">
                          <a:solidFill>
                            <a:srgbClr val="EBEBEB">
                              <a:lumMod val="10000"/>
                            </a:srgbClr>
                          </a:solidFill>
                          <a:latin typeface="Cambria Math" panose="02040503050406030204" pitchFamily="18" charset="0"/>
                        </a:rPr>
                        <m:t>𝑙</m:t>
                      </m:r>
                      <m:r>
                        <a:rPr lang="en-US" sz="2000" i="1" smtClean="0">
                          <a:solidFill>
                            <a:srgbClr val="EBEBEB">
                              <a:lumMod val="10000"/>
                            </a:srgbClr>
                          </a:solidFill>
                          <a:latin typeface="Cambria Math" panose="02040503050406030204" pitchFamily="18" charset="0"/>
                        </a:rPr>
                        <m:t>.</m:t>
                      </m:r>
                      <m:r>
                        <a:rPr lang="en-US" sz="2000" i="1" smtClean="0">
                          <a:solidFill>
                            <a:srgbClr val="EBEBEB">
                              <a:lumMod val="10000"/>
                            </a:srgbClr>
                          </a:solidFill>
                          <a:latin typeface="Cambria Math" panose="02040503050406030204" pitchFamily="18" charset="0"/>
                        </a:rPr>
                        <m:t>𝐵</m:t>
                      </m:r>
                    </m:oMath>
                  </m:oMathPara>
                </a14:m>
                <a:endParaRPr lang="en-US" sz="2400" dirty="0">
                  <a:solidFill>
                    <a:prstClr val="black"/>
                  </a:solidFill>
                  <a:latin typeface="Gill Sans MT" panose="020B0502020104020203"/>
                </a:endParaRPr>
              </a:p>
            </p:txBody>
          </p:sp>
        </mc:Choice>
        <mc:Fallback xmlns="">
          <p:sp>
            <p:nvSpPr>
              <p:cNvPr id="11" name="Rectangle 10">
                <a:extLst>
                  <a:ext uri="{FF2B5EF4-FFF2-40B4-BE49-F238E27FC236}">
                    <a16:creationId xmlns:a16="http://schemas.microsoft.com/office/drawing/2014/main" id="{31B0A63A-E0BE-4D30-BA9A-4505CF8EA7A9}"/>
                  </a:ext>
                </a:extLst>
              </p:cNvPr>
              <p:cNvSpPr>
                <a:spLocks noRot="1" noChangeAspect="1" noMove="1" noResize="1" noEditPoints="1" noAdjustHandles="1" noChangeArrowheads="1" noChangeShapeType="1" noTextEdit="1"/>
              </p:cNvSpPr>
              <p:nvPr/>
            </p:nvSpPr>
            <p:spPr>
              <a:xfrm>
                <a:off x="3377584" y="2212259"/>
                <a:ext cx="1427314" cy="61741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B2450684-8E7C-48CE-BC68-B0B5CA630AC8}"/>
                  </a:ext>
                </a:extLst>
              </p:cNvPr>
              <p:cNvSpPr/>
              <p:nvPr/>
            </p:nvSpPr>
            <p:spPr>
              <a:xfrm>
                <a:off x="3209237" y="3045774"/>
                <a:ext cx="1764008" cy="6746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srgbClr val="EBEBEB">
                              <a:lumMod val="10000"/>
                            </a:srgbClr>
                          </a:solidFill>
                          <a:latin typeface="Cambria Math" panose="02040503050406030204" pitchFamily="18" charset="0"/>
                        </a:rPr>
                        <m:t>𝐹</m:t>
                      </m:r>
                      <m:r>
                        <a:rPr lang="en-US" sz="2000" i="1" smtClean="0">
                          <a:solidFill>
                            <a:srgbClr val="EBEBEB">
                              <a:lumMod val="10000"/>
                            </a:srgbClr>
                          </a:solidFill>
                          <a:latin typeface="Cambria Math" panose="02040503050406030204" pitchFamily="18" charset="0"/>
                        </a:rPr>
                        <m:t>=</m:t>
                      </m:r>
                      <m:f>
                        <m:fPr>
                          <m:ctrlPr>
                            <a:rPr lang="en-US" sz="2000" i="1">
                              <a:solidFill>
                                <a:srgbClr val="EBEBEB">
                                  <a:lumMod val="10000"/>
                                </a:srgbClr>
                              </a:solidFill>
                              <a:latin typeface="Cambria Math" panose="02040503050406030204" pitchFamily="18" charset="0"/>
                            </a:rPr>
                          </m:ctrlPr>
                        </m:fPr>
                        <m:num>
                          <m:r>
                            <a:rPr lang="en-US" sz="2000" i="1">
                              <a:solidFill>
                                <a:srgbClr val="EBEBEB">
                                  <a:lumMod val="10000"/>
                                </a:srgbClr>
                              </a:solidFill>
                              <a:latin typeface="Cambria Math" panose="02040503050406030204" pitchFamily="18" charset="0"/>
                            </a:rPr>
                            <m:t>𝐵</m:t>
                          </m:r>
                          <m:r>
                            <a:rPr lang="en-US" sz="2000" i="1" smtClean="0">
                              <a:solidFill>
                                <a:srgbClr val="EBEBEB">
                                  <a:lumMod val="10000"/>
                                </a:srgbClr>
                              </a:solidFill>
                              <a:latin typeface="Cambria Math" panose="02040503050406030204" pitchFamily="18" charset="0"/>
                            </a:rPr>
                            <m:t>.</m:t>
                          </m:r>
                          <m:r>
                            <a:rPr lang="en-US" sz="2000" i="1">
                              <a:solidFill>
                                <a:srgbClr val="EBEBEB">
                                  <a:lumMod val="10000"/>
                                </a:srgbClr>
                              </a:solidFill>
                              <a:latin typeface="Cambria Math" panose="02040503050406030204" pitchFamily="18" charset="0"/>
                            </a:rPr>
                            <m:t>𝑙</m:t>
                          </m:r>
                          <m:r>
                            <a:rPr lang="en-US" sz="2000" i="1">
                              <a:solidFill>
                                <a:srgbClr val="EBEBEB">
                                  <a:lumMod val="10000"/>
                                </a:srgbClr>
                              </a:solidFill>
                              <a:latin typeface="Cambria Math" panose="02040503050406030204" pitchFamily="18" charset="0"/>
                            </a:rPr>
                            <m:t>.</m:t>
                          </m:r>
                          <m:r>
                            <a:rPr lang="en-US" sz="2000" i="1" smtClean="0">
                              <a:solidFill>
                                <a:srgbClr val="EBEBEB">
                                  <a:lumMod val="10000"/>
                                </a:srgbClr>
                              </a:solidFill>
                              <a:latin typeface="Cambria Math" panose="02040503050406030204" pitchFamily="18" charset="0"/>
                            </a:rPr>
                            <m:t>𝑣</m:t>
                          </m:r>
                        </m:num>
                        <m:den>
                          <m:r>
                            <a:rPr lang="en-US" sz="2000" i="1">
                              <a:solidFill>
                                <a:srgbClr val="EBEBEB">
                                  <a:lumMod val="10000"/>
                                </a:srgbClr>
                              </a:solidFill>
                              <a:latin typeface="Cambria Math" panose="02040503050406030204" pitchFamily="18" charset="0"/>
                            </a:rPr>
                            <m:t>𝑅</m:t>
                          </m:r>
                        </m:den>
                      </m:f>
                      <m:r>
                        <a:rPr lang="en-US" sz="2000" i="1">
                          <a:solidFill>
                            <a:srgbClr val="EBEBEB">
                              <a:lumMod val="10000"/>
                            </a:srgbClr>
                          </a:solidFill>
                          <a:latin typeface="Cambria Math" panose="02040503050406030204" pitchFamily="18" charset="0"/>
                        </a:rPr>
                        <m:t>𝑙</m:t>
                      </m:r>
                      <m:r>
                        <a:rPr lang="en-US" sz="2000" i="1">
                          <a:solidFill>
                            <a:srgbClr val="EBEBEB">
                              <a:lumMod val="10000"/>
                            </a:srgbClr>
                          </a:solidFill>
                          <a:latin typeface="Cambria Math" panose="02040503050406030204" pitchFamily="18" charset="0"/>
                        </a:rPr>
                        <m:t>.</m:t>
                      </m:r>
                      <m:r>
                        <a:rPr lang="en-US" sz="2000" i="1">
                          <a:solidFill>
                            <a:srgbClr val="EBEBEB">
                              <a:lumMod val="10000"/>
                            </a:srgbClr>
                          </a:solidFill>
                          <a:latin typeface="Cambria Math" panose="02040503050406030204" pitchFamily="18" charset="0"/>
                        </a:rPr>
                        <m:t>𝐵</m:t>
                      </m:r>
                    </m:oMath>
                  </m:oMathPara>
                </a14:m>
                <a:endParaRPr lang="en-US" sz="2400" dirty="0">
                  <a:solidFill>
                    <a:prstClr val="black"/>
                  </a:solidFill>
                  <a:latin typeface="Gill Sans MT" panose="020B0502020104020203"/>
                </a:endParaRPr>
              </a:p>
            </p:txBody>
          </p:sp>
        </mc:Choice>
        <mc:Fallback xmlns="">
          <p:sp>
            <p:nvSpPr>
              <p:cNvPr id="12" name="Rectangle 11">
                <a:extLst>
                  <a:ext uri="{FF2B5EF4-FFF2-40B4-BE49-F238E27FC236}">
                    <a16:creationId xmlns:a16="http://schemas.microsoft.com/office/drawing/2014/main" id="{B2450684-8E7C-48CE-BC68-B0B5CA630AC8}"/>
                  </a:ext>
                </a:extLst>
              </p:cNvPr>
              <p:cNvSpPr>
                <a:spLocks noRot="1" noChangeAspect="1" noMove="1" noResize="1" noEditPoints="1" noAdjustHandles="1" noChangeArrowheads="1" noChangeShapeType="1" noTextEdit="1"/>
              </p:cNvSpPr>
              <p:nvPr/>
            </p:nvSpPr>
            <p:spPr>
              <a:xfrm>
                <a:off x="3209237" y="3045774"/>
                <a:ext cx="1764008" cy="6746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03133A11-91ED-46A0-AFE0-7E9788458EBF}"/>
                  </a:ext>
                </a:extLst>
              </p:cNvPr>
              <p:cNvSpPr/>
              <p:nvPr/>
            </p:nvSpPr>
            <p:spPr>
              <a:xfrm>
                <a:off x="3209237" y="3899921"/>
                <a:ext cx="1599797"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srgbClr val="EBEBEB">
                              <a:lumMod val="10000"/>
                            </a:srgbClr>
                          </a:solidFill>
                          <a:latin typeface="Cambria Math" panose="02040503050406030204" pitchFamily="18" charset="0"/>
                        </a:rPr>
                        <m:t>𝐹</m:t>
                      </m:r>
                      <m:r>
                        <a:rPr lang="en-US" sz="2000" i="1" smtClean="0">
                          <a:solidFill>
                            <a:srgbClr val="EBEBEB">
                              <a:lumMod val="10000"/>
                            </a:srgbClr>
                          </a:solidFill>
                          <a:latin typeface="Cambria Math" panose="02040503050406030204" pitchFamily="18" charset="0"/>
                        </a:rPr>
                        <m:t>=</m:t>
                      </m:r>
                      <m:f>
                        <m:fPr>
                          <m:ctrlPr>
                            <a:rPr lang="en-US" sz="2000" i="1">
                              <a:solidFill>
                                <a:srgbClr val="EBEBEB">
                                  <a:lumMod val="10000"/>
                                </a:srgbClr>
                              </a:solidFill>
                              <a:latin typeface="Cambria Math" panose="02040503050406030204" pitchFamily="18" charset="0"/>
                            </a:rPr>
                          </m:ctrlPr>
                        </m:fPr>
                        <m:num>
                          <m:sSup>
                            <m:sSupPr>
                              <m:ctrlPr>
                                <a:rPr lang="en-US" sz="2000" i="1" smtClean="0">
                                  <a:solidFill>
                                    <a:srgbClr val="EBEBEB">
                                      <a:lumMod val="10000"/>
                                    </a:srgbClr>
                                  </a:solidFill>
                                  <a:latin typeface="Cambria Math" panose="02040503050406030204" pitchFamily="18" charset="0"/>
                                </a:rPr>
                              </m:ctrlPr>
                            </m:sSupPr>
                            <m:e>
                              <m:r>
                                <a:rPr lang="en-US" sz="2000" i="1">
                                  <a:solidFill>
                                    <a:srgbClr val="EBEBEB">
                                      <a:lumMod val="10000"/>
                                    </a:srgbClr>
                                  </a:solidFill>
                                  <a:latin typeface="Cambria Math" panose="02040503050406030204" pitchFamily="18" charset="0"/>
                                </a:rPr>
                                <m:t>𝐵</m:t>
                              </m:r>
                            </m:e>
                            <m:sup>
                              <m:r>
                                <a:rPr lang="en-US" sz="2000" i="1" smtClean="0">
                                  <a:solidFill>
                                    <a:srgbClr val="EBEBEB">
                                      <a:lumMod val="10000"/>
                                    </a:srgbClr>
                                  </a:solidFill>
                                  <a:latin typeface="Cambria Math" panose="02040503050406030204" pitchFamily="18" charset="0"/>
                                </a:rPr>
                                <m:t>2</m:t>
                              </m:r>
                            </m:sup>
                          </m:sSup>
                          <m:r>
                            <a:rPr lang="en-US" sz="2000" i="1">
                              <a:solidFill>
                                <a:srgbClr val="EBEBEB">
                                  <a:lumMod val="10000"/>
                                </a:srgbClr>
                              </a:solidFill>
                              <a:latin typeface="Cambria Math" panose="02040503050406030204" pitchFamily="18" charset="0"/>
                            </a:rPr>
                            <m:t>.</m:t>
                          </m:r>
                          <m:sSup>
                            <m:sSupPr>
                              <m:ctrlPr>
                                <a:rPr lang="en-US" sz="2000" i="1">
                                  <a:solidFill>
                                    <a:srgbClr val="EBEBEB">
                                      <a:lumMod val="10000"/>
                                    </a:srgbClr>
                                  </a:solidFill>
                                  <a:latin typeface="Cambria Math" panose="02040503050406030204" pitchFamily="18" charset="0"/>
                                </a:rPr>
                              </m:ctrlPr>
                            </m:sSupPr>
                            <m:e>
                              <m:r>
                                <a:rPr lang="en-US" sz="2000" i="1">
                                  <a:solidFill>
                                    <a:srgbClr val="EBEBEB">
                                      <a:lumMod val="10000"/>
                                    </a:srgbClr>
                                  </a:solidFill>
                                  <a:latin typeface="Cambria Math" panose="02040503050406030204" pitchFamily="18" charset="0"/>
                                </a:rPr>
                                <m:t>𝑙</m:t>
                              </m:r>
                            </m:e>
                            <m:sup>
                              <m:r>
                                <a:rPr lang="en-US" sz="2000" i="1">
                                  <a:solidFill>
                                    <a:srgbClr val="EBEBEB">
                                      <a:lumMod val="10000"/>
                                    </a:srgbClr>
                                  </a:solidFill>
                                  <a:latin typeface="Cambria Math" panose="02040503050406030204" pitchFamily="18" charset="0"/>
                                </a:rPr>
                                <m:t>2</m:t>
                              </m:r>
                            </m:sup>
                          </m:sSup>
                          <m:r>
                            <a:rPr lang="en-US" sz="2000" i="1">
                              <a:solidFill>
                                <a:srgbClr val="EBEBEB">
                                  <a:lumMod val="10000"/>
                                </a:srgbClr>
                              </a:solidFill>
                              <a:latin typeface="Cambria Math" panose="02040503050406030204" pitchFamily="18" charset="0"/>
                            </a:rPr>
                            <m:t>.</m:t>
                          </m:r>
                          <m:r>
                            <a:rPr lang="en-US" sz="2000" i="1">
                              <a:solidFill>
                                <a:srgbClr val="EBEBEB">
                                  <a:lumMod val="10000"/>
                                </a:srgbClr>
                              </a:solidFill>
                              <a:latin typeface="Cambria Math" panose="02040503050406030204" pitchFamily="18" charset="0"/>
                            </a:rPr>
                            <m:t>𝑣</m:t>
                          </m:r>
                        </m:num>
                        <m:den>
                          <m:r>
                            <a:rPr lang="en-US" sz="2000" i="1">
                              <a:solidFill>
                                <a:srgbClr val="EBEBEB">
                                  <a:lumMod val="10000"/>
                                </a:srgbClr>
                              </a:solidFill>
                              <a:latin typeface="Cambria Math" panose="02040503050406030204" pitchFamily="18" charset="0"/>
                            </a:rPr>
                            <m:t>𝑅</m:t>
                          </m:r>
                        </m:den>
                      </m:f>
                    </m:oMath>
                  </m:oMathPara>
                </a14:m>
                <a:endParaRPr lang="en-US" sz="2000" dirty="0">
                  <a:solidFill>
                    <a:prstClr val="black"/>
                  </a:solidFill>
                  <a:latin typeface="Gill Sans MT" panose="020B0502020104020203"/>
                </a:endParaRPr>
              </a:p>
            </p:txBody>
          </p:sp>
        </mc:Choice>
        <mc:Fallback xmlns="">
          <p:sp>
            <p:nvSpPr>
              <p:cNvPr id="13" name="Rectangle 12">
                <a:extLst>
                  <a:ext uri="{FF2B5EF4-FFF2-40B4-BE49-F238E27FC236}">
                    <a16:creationId xmlns:a16="http://schemas.microsoft.com/office/drawing/2014/main" id="{03133A11-91ED-46A0-AFE0-7E9788458EBF}"/>
                  </a:ext>
                </a:extLst>
              </p:cNvPr>
              <p:cNvSpPr>
                <a:spLocks noRot="1" noChangeAspect="1" noMove="1" noResize="1" noEditPoints="1" noAdjustHandles="1" noChangeArrowheads="1" noChangeShapeType="1" noTextEdit="1"/>
              </p:cNvSpPr>
              <p:nvPr/>
            </p:nvSpPr>
            <p:spPr>
              <a:xfrm>
                <a:off x="3209237" y="3899921"/>
                <a:ext cx="1599797" cy="70788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D230F4E7-F401-42CE-89B6-4CFA0C767888}"/>
                  </a:ext>
                </a:extLst>
              </p:cNvPr>
              <p:cNvSpPr/>
              <p:nvPr/>
            </p:nvSpPr>
            <p:spPr>
              <a:xfrm>
                <a:off x="3285475" y="6025509"/>
                <a:ext cx="161153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srgbClr val="EBEBEB">
                              <a:lumMod val="10000"/>
                            </a:srgbClr>
                          </a:solidFill>
                          <a:latin typeface="Cambria Math" panose="02040503050406030204" pitchFamily="18" charset="0"/>
                        </a:rPr>
                        <m:t>𝐹</m:t>
                      </m:r>
                      <m:r>
                        <a:rPr lang="en-US" sz="2000" i="1" smtClean="0">
                          <a:solidFill>
                            <a:srgbClr val="EBEBEB">
                              <a:lumMod val="10000"/>
                            </a:srgbClr>
                          </a:solidFill>
                          <a:latin typeface="Cambria Math" panose="02040503050406030204" pitchFamily="18" charset="0"/>
                        </a:rPr>
                        <m:t>=0.628 </m:t>
                      </m:r>
                      <m:r>
                        <m:rPr>
                          <m:sty m:val="p"/>
                        </m:rPr>
                        <a:rPr lang="en-US" sz="2000" smtClean="0">
                          <a:solidFill>
                            <a:srgbClr val="EBEBEB">
                              <a:lumMod val="10000"/>
                            </a:srgbClr>
                          </a:solidFill>
                          <a:latin typeface="Cambria Math" panose="02040503050406030204" pitchFamily="18" charset="0"/>
                        </a:rPr>
                        <m:t>N</m:t>
                      </m:r>
                    </m:oMath>
                  </m:oMathPara>
                </a14:m>
                <a:endParaRPr lang="en-US" sz="2400" dirty="0">
                  <a:solidFill>
                    <a:prstClr val="black"/>
                  </a:solidFill>
                  <a:latin typeface="Arial" panose="020B0604020202020204" pitchFamily="34" charset="0"/>
                  <a:cs typeface="Arial" panose="020B0604020202020204" pitchFamily="34" charset="0"/>
                </a:endParaRPr>
              </a:p>
            </p:txBody>
          </p:sp>
        </mc:Choice>
        <mc:Fallback xmlns="">
          <p:sp>
            <p:nvSpPr>
              <p:cNvPr id="14" name="Rectangle 13">
                <a:extLst>
                  <a:ext uri="{FF2B5EF4-FFF2-40B4-BE49-F238E27FC236}">
                    <a16:creationId xmlns:a16="http://schemas.microsoft.com/office/drawing/2014/main" id="{D230F4E7-F401-42CE-89B6-4CFA0C767888}"/>
                  </a:ext>
                </a:extLst>
              </p:cNvPr>
              <p:cNvSpPr>
                <a:spLocks noRot="1" noChangeAspect="1" noMove="1" noResize="1" noEditPoints="1" noAdjustHandles="1" noChangeArrowheads="1" noChangeShapeType="1" noTextEdit="1"/>
              </p:cNvSpPr>
              <p:nvPr/>
            </p:nvSpPr>
            <p:spPr>
              <a:xfrm>
                <a:off x="3285475" y="6025509"/>
                <a:ext cx="1611531"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8C27F18-0930-45E2-9681-73D304EF2FED}"/>
                  </a:ext>
                </a:extLst>
              </p:cNvPr>
              <p:cNvSpPr/>
              <p:nvPr/>
            </p:nvSpPr>
            <p:spPr>
              <a:xfrm>
                <a:off x="1889773" y="4961689"/>
                <a:ext cx="4598438" cy="709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srgbClr val="EBEBEB">
                              <a:lumMod val="10000"/>
                            </a:srgbClr>
                          </a:solidFill>
                          <a:latin typeface="Cambria Math" panose="02040503050406030204" pitchFamily="18" charset="0"/>
                        </a:rPr>
                        <m:t>𝐹</m:t>
                      </m:r>
                      <m:r>
                        <a:rPr lang="en-US" sz="2000" i="1" smtClean="0">
                          <a:solidFill>
                            <a:srgbClr val="EBEBEB">
                              <a:lumMod val="10000"/>
                            </a:srgbClr>
                          </a:solidFill>
                          <a:latin typeface="Cambria Math" panose="02040503050406030204" pitchFamily="18" charset="0"/>
                        </a:rPr>
                        <m:t>=</m:t>
                      </m:r>
                      <m:f>
                        <m:fPr>
                          <m:ctrlPr>
                            <a:rPr lang="en-US" sz="2000" i="1">
                              <a:solidFill>
                                <a:srgbClr val="EBEBEB">
                                  <a:lumMod val="10000"/>
                                </a:srgbClr>
                              </a:solidFill>
                              <a:latin typeface="Cambria Math" panose="02040503050406030204" pitchFamily="18" charset="0"/>
                            </a:rPr>
                          </m:ctrlPr>
                        </m:fPr>
                        <m:num>
                          <m:sSup>
                            <m:sSupPr>
                              <m:ctrlPr>
                                <a:rPr lang="en-US" sz="2000" i="1">
                                  <a:solidFill>
                                    <a:srgbClr val="EBEBEB">
                                      <a:lumMod val="10000"/>
                                    </a:srgbClr>
                                  </a:solidFill>
                                  <a:latin typeface="Cambria Math" panose="02040503050406030204" pitchFamily="18" charset="0"/>
                                </a:rPr>
                              </m:ctrlPr>
                            </m:sSupPr>
                            <m:e>
                              <m:d>
                                <m:dPr>
                                  <m:ctrlPr>
                                    <a:rPr lang="en-US" sz="2000" i="1">
                                      <a:solidFill>
                                        <a:srgbClr val="EBEBEB">
                                          <a:lumMod val="10000"/>
                                        </a:srgbClr>
                                      </a:solidFill>
                                      <a:latin typeface="Cambria Math" panose="02040503050406030204" pitchFamily="18" charset="0"/>
                                    </a:rPr>
                                  </m:ctrlPr>
                                </m:dPr>
                                <m:e>
                                  <m:r>
                                    <a:rPr lang="en-US" sz="2000" i="1">
                                      <a:solidFill>
                                        <a:srgbClr val="EBEBEB">
                                          <a:lumMod val="10000"/>
                                        </a:srgbClr>
                                      </a:solidFill>
                                      <a:latin typeface="Cambria Math" panose="02040503050406030204" pitchFamily="18" charset="0"/>
                                    </a:rPr>
                                    <m:t>0.650 </m:t>
                                  </m:r>
                                  <m:r>
                                    <m:rPr>
                                      <m:sty m:val="p"/>
                                    </m:rPr>
                                    <a:rPr lang="en-US" sz="2000">
                                      <a:solidFill>
                                        <a:srgbClr val="EBEBEB">
                                          <a:lumMod val="10000"/>
                                        </a:srgbClr>
                                      </a:solidFill>
                                      <a:latin typeface="Cambria Math" panose="02040503050406030204" pitchFamily="18" charset="0"/>
                                    </a:rPr>
                                    <m:t>T</m:t>
                                  </m:r>
                                </m:e>
                              </m:d>
                            </m:e>
                            <m:sup>
                              <m:r>
                                <a:rPr lang="en-US" sz="2000" i="1">
                                  <a:solidFill>
                                    <a:srgbClr val="EBEBEB">
                                      <a:lumMod val="10000"/>
                                    </a:srgbClr>
                                  </a:solidFill>
                                  <a:latin typeface="Cambria Math" panose="02040503050406030204" pitchFamily="18" charset="0"/>
                                </a:rPr>
                                <m:t>2</m:t>
                              </m:r>
                            </m:sup>
                          </m:sSup>
                          <m:r>
                            <a:rPr lang="en-US" sz="2000" i="1">
                              <a:solidFill>
                                <a:srgbClr val="EBEBEB">
                                  <a:lumMod val="10000"/>
                                </a:srgbClr>
                              </a:solidFill>
                              <a:latin typeface="Cambria Math" panose="02040503050406030204" pitchFamily="18" charset="0"/>
                            </a:rPr>
                            <m:t>.</m:t>
                          </m:r>
                          <m:sSup>
                            <m:sSupPr>
                              <m:ctrlPr>
                                <a:rPr lang="en-US" sz="2000" i="1">
                                  <a:solidFill>
                                    <a:srgbClr val="EBEBEB">
                                      <a:lumMod val="10000"/>
                                    </a:srgbClr>
                                  </a:solidFill>
                                  <a:latin typeface="Cambria Math" panose="02040503050406030204" pitchFamily="18" charset="0"/>
                                </a:rPr>
                              </m:ctrlPr>
                            </m:sSupPr>
                            <m:e>
                              <m:d>
                                <m:dPr>
                                  <m:ctrlPr>
                                    <a:rPr lang="en-US" sz="2000" i="1">
                                      <a:solidFill>
                                        <a:srgbClr val="EBEBEB">
                                          <a:lumMod val="10000"/>
                                        </a:srgbClr>
                                      </a:solidFill>
                                      <a:latin typeface="Cambria Math" panose="02040503050406030204" pitchFamily="18" charset="0"/>
                                    </a:rPr>
                                  </m:ctrlPr>
                                </m:dPr>
                                <m:e>
                                  <m:r>
                                    <a:rPr lang="en-US" sz="2000" i="1">
                                      <a:solidFill>
                                        <a:srgbClr val="EBEBEB">
                                          <a:lumMod val="10000"/>
                                        </a:srgbClr>
                                      </a:solidFill>
                                      <a:latin typeface="Cambria Math" panose="02040503050406030204" pitchFamily="18" charset="0"/>
                                    </a:rPr>
                                    <m:t>0.350 </m:t>
                                  </m:r>
                                  <m:r>
                                    <m:rPr>
                                      <m:sty m:val="p"/>
                                    </m:rPr>
                                    <a:rPr lang="en-US" sz="2000">
                                      <a:solidFill>
                                        <a:srgbClr val="EBEBEB">
                                          <a:lumMod val="10000"/>
                                        </a:srgbClr>
                                      </a:solidFill>
                                      <a:latin typeface="Cambria Math" panose="02040503050406030204" pitchFamily="18" charset="0"/>
                                    </a:rPr>
                                    <m:t>m</m:t>
                                  </m:r>
                                </m:e>
                              </m:d>
                            </m:e>
                            <m:sup>
                              <m:r>
                                <a:rPr lang="en-US" sz="2000" i="1">
                                  <a:solidFill>
                                    <a:srgbClr val="EBEBEB">
                                      <a:lumMod val="10000"/>
                                    </a:srgbClr>
                                  </a:solidFill>
                                  <a:latin typeface="Cambria Math" panose="02040503050406030204" pitchFamily="18" charset="0"/>
                                </a:rPr>
                                <m:t>2</m:t>
                              </m:r>
                            </m:sup>
                          </m:sSup>
                          <m:r>
                            <a:rPr lang="en-US" sz="2000" i="1">
                              <a:solidFill>
                                <a:srgbClr val="EBEBEB">
                                  <a:lumMod val="10000"/>
                                </a:srgbClr>
                              </a:solidFill>
                              <a:latin typeface="Cambria Math" panose="02040503050406030204" pitchFamily="18" charset="0"/>
                            </a:rPr>
                            <m:t>.</m:t>
                          </m:r>
                          <m:d>
                            <m:dPr>
                              <m:ctrlPr>
                                <a:rPr lang="en-US" sz="2000" i="1">
                                  <a:solidFill>
                                    <a:srgbClr val="EBEBEB">
                                      <a:lumMod val="10000"/>
                                    </a:srgbClr>
                                  </a:solidFill>
                                  <a:latin typeface="Cambria Math" panose="02040503050406030204" pitchFamily="18" charset="0"/>
                                </a:rPr>
                              </m:ctrlPr>
                            </m:dPr>
                            <m:e>
                              <m:r>
                                <a:rPr lang="en-US" sz="2000" i="1">
                                  <a:solidFill>
                                    <a:srgbClr val="EBEBEB">
                                      <a:lumMod val="10000"/>
                                    </a:srgbClr>
                                  </a:solidFill>
                                  <a:latin typeface="Cambria Math" panose="02040503050406030204" pitchFamily="18" charset="0"/>
                                </a:rPr>
                                <m:t>3.40 </m:t>
                              </m:r>
                              <m:r>
                                <m:rPr>
                                  <m:sty m:val="p"/>
                                </m:rPr>
                                <a:rPr lang="en-US" sz="2000">
                                  <a:solidFill>
                                    <a:srgbClr val="EBEBEB">
                                      <a:lumMod val="10000"/>
                                    </a:srgbClr>
                                  </a:solidFill>
                                  <a:latin typeface="Cambria Math" panose="02040503050406030204" pitchFamily="18" charset="0"/>
                                </a:rPr>
                                <m:t>m</m:t>
                              </m:r>
                              <m:r>
                                <a:rPr lang="en-US" sz="2000" b="0" i="1" smtClean="0">
                                  <a:solidFill>
                                    <a:srgbClr val="EBEBEB">
                                      <a:lumMod val="10000"/>
                                    </a:srgbClr>
                                  </a:solidFill>
                                  <a:latin typeface="Cambria Math" panose="02040503050406030204" pitchFamily="18" charset="0"/>
                                </a:rPr>
                                <m:t>/</m:t>
                              </m:r>
                              <m:r>
                                <a:rPr lang="en-US" sz="2000" b="0" i="1" smtClean="0">
                                  <a:solidFill>
                                    <a:srgbClr val="EBEBEB">
                                      <a:lumMod val="10000"/>
                                    </a:srgbClr>
                                  </a:solidFill>
                                  <a:latin typeface="Cambria Math" panose="02040503050406030204" pitchFamily="18" charset="0"/>
                                </a:rPr>
                                <m:t>𝑠</m:t>
                              </m:r>
                              <m:r>
                                <a:rPr lang="en-US" sz="2000" i="1" smtClean="0">
                                  <a:solidFill>
                                    <a:srgbClr val="EBEBEB">
                                      <a:lumMod val="10000"/>
                                    </a:srgbClr>
                                  </a:solidFill>
                                  <a:latin typeface="Cambria Math" panose="02040503050406030204" pitchFamily="18" charset="0"/>
                                </a:rPr>
                                <m:t> </m:t>
                              </m:r>
                            </m:e>
                          </m:d>
                        </m:num>
                        <m:den>
                          <m:r>
                            <a:rPr lang="en-US" sz="2000" i="1">
                              <a:solidFill>
                                <a:srgbClr val="EBEBEB">
                                  <a:lumMod val="10000"/>
                                </a:srgbClr>
                              </a:solidFill>
                              <a:latin typeface="Cambria Math" panose="02040503050406030204" pitchFamily="18" charset="0"/>
                            </a:rPr>
                            <m:t>0.280 </m:t>
                          </m:r>
                          <m:r>
                            <m:rPr>
                              <m:sty m:val="p"/>
                            </m:rPr>
                            <a:rPr lang="el-GR" sz="2000" i="1">
                              <a:solidFill>
                                <a:srgbClr val="EBEBEB">
                                  <a:lumMod val="10000"/>
                                </a:srgbClr>
                              </a:solidFill>
                              <a:latin typeface="Cambria Math" panose="02040503050406030204" pitchFamily="18" charset="0"/>
                              <a:ea typeface="Cambria Math" panose="02040503050406030204" pitchFamily="18" charset="0"/>
                            </a:rPr>
                            <m:t>Ω</m:t>
                          </m:r>
                        </m:den>
                      </m:f>
                    </m:oMath>
                  </m:oMathPara>
                </a14:m>
                <a:endParaRPr lang="en-US" dirty="0"/>
              </a:p>
            </p:txBody>
          </p:sp>
        </mc:Choice>
        <mc:Fallback xmlns="">
          <p:sp>
            <p:nvSpPr>
              <p:cNvPr id="2" name="Rectangle 1">
                <a:extLst>
                  <a:ext uri="{FF2B5EF4-FFF2-40B4-BE49-F238E27FC236}">
                    <a16:creationId xmlns:a16="http://schemas.microsoft.com/office/drawing/2014/main" id="{C8C27F18-0930-45E2-9681-73D304EF2FED}"/>
                  </a:ext>
                </a:extLst>
              </p:cNvPr>
              <p:cNvSpPr>
                <a:spLocks noRot="1" noChangeAspect="1" noMove="1" noResize="1" noEditPoints="1" noAdjustHandles="1" noChangeArrowheads="1" noChangeShapeType="1" noTextEdit="1"/>
              </p:cNvSpPr>
              <p:nvPr/>
            </p:nvSpPr>
            <p:spPr>
              <a:xfrm>
                <a:off x="1889773" y="4961689"/>
                <a:ext cx="4598438" cy="70993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53503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CDC2C63-339D-4ED9-BED3-AC2E2E9FD9BB}"/>
                  </a:ext>
                </a:extLst>
              </p:cNvPr>
              <p:cNvSpPr/>
              <p:nvPr/>
            </p:nvSpPr>
            <p:spPr>
              <a:xfrm>
                <a:off x="67112" y="904794"/>
                <a:ext cx="8885583" cy="1200329"/>
              </a:xfrm>
              <a:prstGeom prst="rect">
                <a:avLst/>
              </a:prstGeom>
            </p:spPr>
            <p:txBody>
              <a:bodyPr wrap="square">
                <a:spAutoFit/>
              </a:bodyPr>
              <a:lstStyle/>
              <a:p>
                <a:pPr lvl="0" algn="just"/>
                <a:r>
                  <a:rPr lang="en-US" altLang="en-US" sz="24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The figure below shows a 10-cm-diameter loop in three different magnetic fields. The loop’s resistance is </a:t>
                </a:r>
                <a14:m>
                  <m:oMath xmlns:m="http://schemas.openxmlformats.org/officeDocument/2006/math">
                    <m:r>
                      <a:rPr lang="en-US" altLang="en-US" sz="2400" i="1">
                        <a:solidFill>
                          <a:prstClr val="black"/>
                        </a:solidFill>
                        <a:latin typeface="Cambria Math" panose="02040503050406030204" pitchFamily="18" charset="0"/>
                        <a:ea typeface="SimSun" panose="02010600030101010101" pitchFamily="2" charset="-122"/>
                        <a:cs typeface="Arial" panose="020B0604020202020204" pitchFamily="34" charset="0"/>
                      </a:rPr>
                      <m:t>0.20 </m:t>
                    </m:r>
                    <m:r>
                      <m:rPr>
                        <m:sty m:val="p"/>
                      </m:rPr>
                      <a:rPr lang="en-US" altLang="en-US" sz="2400">
                        <a:solidFill>
                          <a:prstClr val="black"/>
                        </a:solidFill>
                        <a:latin typeface="Cambria Math" panose="02040503050406030204" pitchFamily="18" charset="0"/>
                        <a:ea typeface="SimSun" panose="02010600030101010101" pitchFamily="2" charset="-122"/>
                        <a:cs typeface="Arial" panose="020B0604020202020204" pitchFamily="34" charset="0"/>
                      </a:rPr>
                      <m:t>Ω</m:t>
                    </m:r>
                  </m:oMath>
                </a14:m>
                <a:r>
                  <a:rPr lang="en-US" altLang="en-US" sz="24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 For each, what are the size and direction of the induced current?</a:t>
                </a:r>
                <a:endParaRPr lang="en-US" altLang="en-US" sz="24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ECDC2C63-339D-4ED9-BED3-AC2E2E9FD9BB}"/>
                  </a:ext>
                </a:extLst>
              </p:cNvPr>
              <p:cNvSpPr>
                <a:spLocks noRot="1" noChangeAspect="1" noMove="1" noResize="1" noEditPoints="1" noAdjustHandles="1" noChangeArrowheads="1" noChangeShapeType="1" noTextEdit="1"/>
              </p:cNvSpPr>
              <p:nvPr/>
            </p:nvSpPr>
            <p:spPr>
              <a:xfrm>
                <a:off x="67112" y="904794"/>
                <a:ext cx="8885583" cy="1200329"/>
              </a:xfrm>
              <a:prstGeom prst="rect">
                <a:avLst/>
              </a:prstGeom>
              <a:blipFill>
                <a:blip r:embed="rId2"/>
                <a:stretch>
                  <a:fillRect l="-1029" t="-4061" r="-1097" b="-1066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B1657E5-09E8-4D5D-B55E-1344E6FBF3F1}"/>
              </a:ext>
            </a:extLst>
          </p:cNvPr>
          <p:cNvPicPr/>
          <p:nvPr/>
        </p:nvPicPr>
        <p:blipFill rotWithShape="1">
          <a:blip r:embed="rId3"/>
          <a:srcRect r="81860"/>
          <a:stretch/>
        </p:blipFill>
        <p:spPr bwMode="auto">
          <a:xfrm>
            <a:off x="1285645" y="2730314"/>
            <a:ext cx="1348498" cy="1602932"/>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5AF2F44B-A638-43E6-927B-79769D77416F}"/>
              </a:ext>
            </a:extLst>
          </p:cNvPr>
          <p:cNvPicPr/>
          <p:nvPr/>
        </p:nvPicPr>
        <p:blipFill rotWithShape="1">
          <a:blip r:embed="rId3"/>
          <a:srcRect l="39610" r="40411"/>
          <a:stretch/>
        </p:blipFill>
        <p:spPr bwMode="auto">
          <a:xfrm>
            <a:off x="3350604" y="2656897"/>
            <a:ext cx="1348498" cy="1544206"/>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2A21D7C1-74B4-4ECB-923C-2937ECB1A3F3}"/>
              </a:ext>
            </a:extLst>
          </p:cNvPr>
          <p:cNvPicPr/>
          <p:nvPr/>
        </p:nvPicPr>
        <p:blipFill rotWithShape="1">
          <a:blip r:embed="rId3"/>
          <a:srcRect l="81515"/>
          <a:stretch/>
        </p:blipFill>
        <p:spPr bwMode="auto">
          <a:xfrm>
            <a:off x="5541398" y="2698855"/>
            <a:ext cx="1348498" cy="154420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23803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264E0-40B9-BAAF-4930-EE0E379DBCBE}"/>
              </a:ext>
            </a:extLst>
          </p:cNvPr>
          <p:cNvSpPr>
            <a:spLocks noGrp="1"/>
          </p:cNvSpPr>
          <p:nvPr>
            <p:ph type="title"/>
          </p:nvPr>
        </p:nvSpPr>
        <p:spPr/>
        <p:txBody>
          <a:bodyPr>
            <a:normAutofit/>
          </a:bodyPr>
          <a:lstStyle/>
          <a:p>
            <a:r>
              <a:rPr lang="en-US" sz="2800" b="0" dirty="0">
                <a:solidFill>
                  <a:srgbClr val="FFFFFF"/>
                </a:solidFill>
                <a:latin typeface="Times New Roman"/>
                <a:ea typeface="+mn-ea"/>
                <a:cs typeface="Calibri" panose="020F0502020204030204" pitchFamily="34" charset="0"/>
              </a:rPr>
              <a:t>Question 5: NOTE</a:t>
            </a:r>
            <a:endParaRPr lang="en-US" sz="28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CC36EAD-8896-03F7-8EBF-FC5FC169C3F4}"/>
                  </a:ext>
                </a:extLst>
              </p:cNvPr>
              <p:cNvSpPr txBox="1"/>
              <p:nvPr/>
            </p:nvSpPr>
            <p:spPr>
              <a:xfrm>
                <a:off x="1791528" y="1856775"/>
                <a:ext cx="4977019" cy="7935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l-GR" sz="2400" i="1" smtClean="0">
                          <a:solidFill>
                            <a:prstClr val="black"/>
                          </a:solidFill>
                          <a:latin typeface="Cambria Math" panose="02040503050406030204" pitchFamily="18" charset="0"/>
                          <a:ea typeface="Cambria Math" panose="02040503050406030204" pitchFamily="18" charset="0"/>
                        </a:rPr>
                        <m:t>𝜀</m:t>
                      </m:r>
                      <m:r>
                        <a:rPr lang="en-GB" sz="2400" smtClean="0">
                          <a:solidFill>
                            <a:prstClr val="black"/>
                          </a:solidFill>
                          <a:latin typeface="Cambria Math" panose="02040503050406030204" pitchFamily="18" charset="0"/>
                          <a:ea typeface="Cambria Math" panose="02040503050406030204" pitchFamily="18" charset="0"/>
                        </a:rPr>
                        <m:t>=−</m:t>
                      </m:r>
                      <m:f>
                        <m:fPr>
                          <m:ctrlPr>
                            <a:rPr lang="en-US" sz="2400" i="1">
                              <a:solidFill>
                                <a:prstClr val="black"/>
                              </a:solidFill>
                              <a:latin typeface="Cambria Math" panose="02040503050406030204" pitchFamily="18" charset="0"/>
                            </a:rPr>
                          </m:ctrlPr>
                        </m:fPr>
                        <m:num>
                          <m:r>
                            <a:rPr lang="en-US" sz="2400" i="1">
                              <a:solidFill>
                                <a:prstClr val="black"/>
                              </a:solidFill>
                              <a:latin typeface="Cambria Math" panose="02040503050406030204" pitchFamily="18" charset="0"/>
                            </a:rPr>
                            <m:t>𝑑</m:t>
                          </m:r>
                          <m:sSub>
                            <m:sSubPr>
                              <m:ctrlPr>
                                <a:rPr lang="el-GR" sz="2400" i="1">
                                  <a:solidFill>
                                    <a:prstClr val="black"/>
                                  </a:solidFill>
                                  <a:latin typeface="Cambria Math" panose="02040503050406030204" pitchFamily="18" charset="0"/>
                                  <a:ea typeface="Cambria Math" panose="02040503050406030204" pitchFamily="18" charset="0"/>
                                </a:rPr>
                              </m:ctrlPr>
                            </m:sSubPr>
                            <m:e>
                              <m:r>
                                <a:rPr lang="el-GR" sz="2400" i="1">
                                  <a:solidFill>
                                    <a:prstClr val="black"/>
                                  </a:solidFill>
                                  <a:latin typeface="Cambria Math" panose="02040503050406030204" pitchFamily="18" charset="0"/>
                                  <a:ea typeface="Cambria Math" panose="02040503050406030204" pitchFamily="18" charset="0"/>
                                </a:rPr>
                                <m:t>𝛷</m:t>
                              </m:r>
                            </m:e>
                            <m:sub>
                              <m:r>
                                <a:rPr lang="en-US" sz="2400" i="1">
                                  <a:solidFill>
                                    <a:prstClr val="black"/>
                                  </a:solidFill>
                                  <a:latin typeface="Cambria Math" panose="02040503050406030204" pitchFamily="18" charset="0"/>
                                  <a:ea typeface="Cambria Math" panose="02040503050406030204" pitchFamily="18" charset="0"/>
                                </a:rPr>
                                <m:t>𝐵</m:t>
                              </m:r>
                            </m:sub>
                          </m:sSub>
                        </m:num>
                        <m:den>
                          <m:r>
                            <a:rPr lang="en-US" sz="2400" i="1">
                              <a:solidFill>
                                <a:prstClr val="black"/>
                              </a:solidFill>
                              <a:latin typeface="Cambria Math" panose="02040503050406030204" pitchFamily="18" charset="0"/>
                            </a:rPr>
                            <m:t>𝑑𝑡</m:t>
                          </m:r>
                        </m:den>
                      </m:f>
                    </m:oMath>
                  </m:oMathPara>
                </a14:m>
                <a:endParaRPr lang="en-US" sz="2400" dirty="0">
                  <a:solidFill>
                    <a:prstClr val="black"/>
                  </a:solidFill>
                  <a:latin typeface="Gill Sans MT" panose="020B0502020104020203"/>
                </a:endParaRPr>
              </a:p>
            </p:txBody>
          </p:sp>
        </mc:Choice>
        <mc:Fallback xmlns="">
          <p:sp>
            <p:nvSpPr>
              <p:cNvPr id="4" name="TextBox 3">
                <a:extLst>
                  <a:ext uri="{FF2B5EF4-FFF2-40B4-BE49-F238E27FC236}">
                    <a16:creationId xmlns:a16="http://schemas.microsoft.com/office/drawing/2014/main" id="{0CC36EAD-8896-03F7-8EBF-FC5FC169C3F4}"/>
                  </a:ext>
                </a:extLst>
              </p:cNvPr>
              <p:cNvSpPr txBox="1">
                <a:spLocks noRot="1" noChangeAspect="1" noMove="1" noResize="1" noEditPoints="1" noAdjustHandles="1" noChangeArrowheads="1" noChangeShapeType="1" noTextEdit="1"/>
              </p:cNvSpPr>
              <p:nvPr/>
            </p:nvSpPr>
            <p:spPr>
              <a:xfrm>
                <a:off x="1791528" y="1856775"/>
                <a:ext cx="4977019" cy="793551"/>
              </a:xfrm>
              <a:prstGeom prst="rect">
                <a:avLst/>
              </a:prstGeom>
              <a:blipFill>
                <a:blip r:embed="rId2"/>
                <a:stretch>
                  <a:fillRect b="-634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B81EB26-725B-E4F0-08A1-B4526F597C4E}"/>
              </a:ext>
            </a:extLst>
          </p:cNvPr>
          <p:cNvSpPr txBox="1"/>
          <p:nvPr/>
        </p:nvSpPr>
        <p:spPr>
          <a:xfrm>
            <a:off x="1282147" y="2930251"/>
            <a:ext cx="7026966" cy="2677656"/>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The negative sign indicates that the induced EMF (and corresponding current) opposes the change causing it.</a:t>
            </a:r>
          </a:p>
          <a:p>
            <a:endParaRPr lang="en-AU" sz="2400" dirty="0">
              <a:latin typeface="Times New Roman" panose="02020603050405020304" pitchFamily="18" charset="0"/>
              <a:cs typeface="Times New Roman" panose="02020603050405020304" pitchFamily="18" charset="0"/>
            </a:endParaRPr>
          </a:p>
          <a:p>
            <a:r>
              <a:rPr lang="en-AU" sz="2400" dirty="0">
                <a:latin typeface="Times New Roman" panose="02020603050405020304" pitchFamily="18" charset="0"/>
                <a:cs typeface="Times New Roman" panose="02020603050405020304" pitchFamily="18" charset="0"/>
              </a:rPr>
              <a:t>It represents nature's tendency to oppose changes in magnetic flux.</a:t>
            </a:r>
          </a:p>
          <a:p>
            <a:endParaRPr lang="en-AU" sz="2400" dirty="0">
              <a:latin typeface="Times New Roman" panose="02020603050405020304" pitchFamily="18" charset="0"/>
              <a:cs typeface="Times New Roman" panose="02020603050405020304" pitchFamily="18" charset="0"/>
            </a:endParaRPr>
          </a:p>
          <a:p>
            <a:r>
              <a:rPr lang="en-AU" sz="2400" dirty="0">
                <a:latin typeface="Times New Roman" panose="02020603050405020304" pitchFamily="18" charset="0"/>
                <a:cs typeface="Times New Roman" panose="02020603050405020304" pitchFamily="18" charset="0"/>
              </a:rPr>
              <a:t>This opposition is what we call Lenz's law.</a:t>
            </a: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3FC2F06-1A4C-6B63-4BFA-983A2D76703E}"/>
              </a:ext>
            </a:extLst>
          </p:cNvPr>
          <p:cNvSpPr txBox="1"/>
          <p:nvPr/>
        </p:nvSpPr>
        <p:spPr>
          <a:xfrm>
            <a:off x="1311965" y="1202635"/>
            <a:ext cx="2089675"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Faraday’s Law:</a:t>
            </a:r>
          </a:p>
        </p:txBody>
      </p:sp>
    </p:spTree>
    <p:extLst>
      <p:ext uri="{BB962C8B-B14F-4D97-AF65-F5344CB8AC3E}">
        <p14:creationId xmlns:p14="http://schemas.microsoft.com/office/powerpoint/2010/main" val="114049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4329953" y="4664265"/>
            <a:ext cx="38241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altLang="en-US" sz="2400" kern="0" dirty="0">
                <a:solidFill>
                  <a:srgbClr val="080800"/>
                </a:solidFill>
                <a:cs typeface="Calibri" panose="020F0502020204030204" pitchFamily="34" charset="0"/>
              </a:rPr>
              <a:t>𝐵 decreasing 𝑎𝑡 -0.5 𝑇/𝑠</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7" name="Rectangle 18">
            <a:extLst>
              <a:ext uri="{FF2B5EF4-FFF2-40B4-BE49-F238E27FC236}">
                <a16:creationId xmlns:a16="http://schemas.microsoft.com/office/drawing/2014/main" id="{2C1F890F-1858-4F39-83E7-82F1312BE91B}"/>
              </a:ext>
            </a:extLst>
          </p:cNvPr>
          <p:cNvSpPr>
            <a:spLocks noChangeArrowheads="1"/>
          </p:cNvSpPr>
          <p:nvPr/>
        </p:nvSpPr>
        <p:spPr bwMode="auto">
          <a:xfrm>
            <a:off x="242047" y="4689638"/>
            <a:ext cx="40215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altLang="en-US" sz="2400" kern="0" dirty="0">
                <a:solidFill>
                  <a:srgbClr val="080800"/>
                </a:solidFill>
                <a:cs typeface="Calibri" panose="020F0502020204030204" pitchFamily="34" charset="0"/>
              </a:rPr>
              <a:t>𝐵 𝑖𝑛𝑐𝑟𝑒𝑎𝑠𝑖𝑛𝑔 𝑎𝑡 +0.5 𝑇/𝑠</a:t>
            </a:r>
          </a:p>
        </p:txBody>
      </p:sp>
      <p:sp>
        <p:nvSpPr>
          <p:cNvPr id="2" name="Rectangle 1">
            <a:extLst>
              <a:ext uri="{FF2B5EF4-FFF2-40B4-BE49-F238E27FC236}">
                <a16:creationId xmlns:a16="http://schemas.microsoft.com/office/drawing/2014/main" id="{A59B7A65-8D03-4368-8101-A7CC61045050}"/>
              </a:ext>
            </a:extLst>
          </p:cNvPr>
          <p:cNvSpPr/>
          <p:nvPr/>
        </p:nvSpPr>
        <p:spPr>
          <a:xfrm>
            <a:off x="393917" y="734011"/>
            <a:ext cx="7760181" cy="830997"/>
          </a:xfrm>
          <a:prstGeom prst="rect">
            <a:avLst/>
          </a:prstGeom>
        </p:spPr>
        <p:txBody>
          <a:bodyPr wrap="square">
            <a:spAutoFit/>
          </a:bodyPr>
          <a:lstStyle/>
          <a:p>
            <a:pPr lvl="0" algn="just">
              <a:defRPr/>
            </a:pPr>
            <a:r>
              <a:rPr lang="en-US" sz="2400" dirty="0">
                <a:latin typeface="Times New Roman" panose="02020603050405020304" pitchFamily="18" charset="0"/>
                <a:cs typeface="Times New Roman" panose="02020603050405020304" pitchFamily="18" charset="0"/>
              </a:rPr>
              <a:t>First we need to determine the change in magnetic flux in each case.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63B2837-8CA8-4090-B5D2-DCE2CFA840EE}"/>
                  </a:ext>
                </a:extLst>
              </p:cNvPr>
              <p:cNvSpPr txBox="1"/>
              <p:nvPr/>
            </p:nvSpPr>
            <p:spPr>
              <a:xfrm>
                <a:off x="2898497" y="1312234"/>
                <a:ext cx="3827330" cy="7957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l-GR" sz="2400" i="1" smtClean="0">
                          <a:solidFill>
                            <a:prstClr val="black"/>
                          </a:solidFill>
                          <a:latin typeface="Cambria Math" panose="02040503050406030204" pitchFamily="18" charset="0"/>
                          <a:ea typeface="Cambria Math" panose="02040503050406030204" pitchFamily="18" charset="0"/>
                        </a:rPr>
                        <m:t>𝜀</m:t>
                      </m:r>
                      <m:r>
                        <a:rPr lang="en-GB" sz="2400" smtClean="0">
                          <a:solidFill>
                            <a:prstClr val="black"/>
                          </a:solidFill>
                          <a:latin typeface="Cambria Math" panose="02040503050406030204" pitchFamily="18" charset="0"/>
                          <a:ea typeface="Cambria Math" panose="02040503050406030204" pitchFamily="18" charset="0"/>
                        </a:rPr>
                        <m:t>=−</m:t>
                      </m:r>
                      <m:f>
                        <m:fPr>
                          <m:ctrlPr>
                            <a:rPr lang="en-US" sz="2400" i="1">
                              <a:solidFill>
                                <a:prstClr val="black"/>
                              </a:solidFill>
                              <a:latin typeface="Cambria Math" panose="02040503050406030204" pitchFamily="18" charset="0"/>
                            </a:rPr>
                          </m:ctrlPr>
                        </m:fPr>
                        <m:num>
                          <m:r>
                            <a:rPr lang="en-US" sz="2400" i="1">
                              <a:solidFill>
                                <a:prstClr val="black"/>
                              </a:solidFill>
                              <a:latin typeface="Cambria Math" panose="02040503050406030204" pitchFamily="18" charset="0"/>
                            </a:rPr>
                            <m:t>𝑑</m:t>
                          </m:r>
                          <m:sSub>
                            <m:sSubPr>
                              <m:ctrlPr>
                                <a:rPr lang="el-GR" sz="2400" i="1">
                                  <a:solidFill>
                                    <a:prstClr val="black"/>
                                  </a:solidFill>
                                  <a:latin typeface="Cambria Math" panose="02040503050406030204" pitchFamily="18" charset="0"/>
                                  <a:ea typeface="Cambria Math" panose="02040503050406030204" pitchFamily="18" charset="0"/>
                                </a:rPr>
                              </m:ctrlPr>
                            </m:sSubPr>
                            <m:e>
                              <m:r>
                                <a:rPr lang="el-GR" sz="2400" i="1">
                                  <a:solidFill>
                                    <a:prstClr val="black"/>
                                  </a:solidFill>
                                  <a:latin typeface="Cambria Math" panose="02040503050406030204" pitchFamily="18" charset="0"/>
                                  <a:ea typeface="Cambria Math" panose="02040503050406030204" pitchFamily="18" charset="0"/>
                                </a:rPr>
                                <m:t>𝛷</m:t>
                              </m:r>
                            </m:e>
                            <m:sub>
                              <m:r>
                                <a:rPr lang="en-US" sz="2400" i="1">
                                  <a:solidFill>
                                    <a:prstClr val="black"/>
                                  </a:solidFill>
                                  <a:latin typeface="Cambria Math" panose="02040503050406030204" pitchFamily="18" charset="0"/>
                                  <a:ea typeface="Cambria Math" panose="02040503050406030204" pitchFamily="18" charset="0"/>
                                </a:rPr>
                                <m:t>𝐵</m:t>
                              </m:r>
                            </m:sub>
                          </m:sSub>
                        </m:num>
                        <m:den>
                          <m:r>
                            <a:rPr lang="en-US" sz="2400" i="1">
                              <a:solidFill>
                                <a:prstClr val="black"/>
                              </a:solidFill>
                              <a:latin typeface="Cambria Math" panose="02040503050406030204" pitchFamily="18" charset="0"/>
                            </a:rPr>
                            <m:t>𝑑𝑡</m:t>
                          </m:r>
                        </m:den>
                      </m:f>
                      <m:r>
                        <a:rPr lang="en-GB" sz="2400" i="1" smtClean="0">
                          <a:solidFill>
                            <a:prstClr val="black"/>
                          </a:solidFill>
                          <a:latin typeface="Cambria Math" panose="02040503050406030204" pitchFamily="18" charset="0"/>
                        </a:rPr>
                        <m:t>=−</m:t>
                      </m:r>
                      <m:f>
                        <m:fPr>
                          <m:ctrlPr>
                            <a:rPr lang="en-US" sz="2400" i="1">
                              <a:solidFill>
                                <a:prstClr val="black"/>
                              </a:solidFill>
                              <a:latin typeface="Cambria Math" panose="02040503050406030204" pitchFamily="18" charset="0"/>
                            </a:rPr>
                          </m:ctrlPr>
                        </m:fPr>
                        <m:num>
                          <m:r>
                            <a:rPr lang="en-US" sz="2400" i="1">
                              <a:solidFill>
                                <a:prstClr val="black"/>
                              </a:solidFill>
                              <a:latin typeface="Cambria Math" panose="02040503050406030204" pitchFamily="18" charset="0"/>
                            </a:rPr>
                            <m:t>𝑑</m:t>
                          </m:r>
                          <m:r>
                            <a:rPr lang="en-GB" sz="2400" i="1" smtClean="0">
                              <a:solidFill>
                                <a:prstClr val="black"/>
                              </a:solidFill>
                              <a:latin typeface="Cambria Math" panose="02040503050406030204" pitchFamily="18" charset="0"/>
                            </a:rPr>
                            <m:t>(</m:t>
                          </m:r>
                          <m:r>
                            <a:rPr lang="en-GB" sz="2400" i="1" smtClean="0">
                              <a:solidFill>
                                <a:prstClr val="black"/>
                              </a:solidFill>
                              <a:latin typeface="Cambria Math" panose="02040503050406030204" pitchFamily="18" charset="0"/>
                            </a:rPr>
                            <m:t>𝐴𝐵𝑐𝑜𝑠</m:t>
                          </m:r>
                          <m:r>
                            <a:rPr lang="en-GB" sz="2400" i="1" smtClean="0">
                              <a:solidFill>
                                <a:prstClr val="black"/>
                              </a:solidFill>
                              <a:latin typeface="Cambria Math" panose="02040503050406030204" pitchFamily="18" charset="0"/>
                              <a:ea typeface="Cambria Math" panose="02040503050406030204" pitchFamily="18" charset="0"/>
                            </a:rPr>
                            <m:t>𝜃</m:t>
                          </m:r>
                          <m:r>
                            <a:rPr lang="en-GB" sz="2400" i="1" smtClean="0">
                              <a:solidFill>
                                <a:prstClr val="black"/>
                              </a:solidFill>
                              <a:latin typeface="Cambria Math" panose="02040503050406030204" pitchFamily="18" charset="0"/>
                              <a:ea typeface="Cambria Math" panose="02040503050406030204" pitchFamily="18" charset="0"/>
                            </a:rPr>
                            <m:t>)</m:t>
                          </m:r>
                        </m:num>
                        <m:den>
                          <m:r>
                            <a:rPr lang="en-US" sz="2400" i="1">
                              <a:solidFill>
                                <a:prstClr val="black"/>
                              </a:solidFill>
                              <a:latin typeface="Cambria Math" panose="02040503050406030204" pitchFamily="18" charset="0"/>
                            </a:rPr>
                            <m:t>𝑑𝑡</m:t>
                          </m:r>
                        </m:den>
                      </m:f>
                    </m:oMath>
                  </m:oMathPara>
                </a14:m>
                <a:endParaRPr lang="en-US" sz="2400" dirty="0">
                  <a:solidFill>
                    <a:prstClr val="black"/>
                  </a:solidFill>
                  <a:latin typeface="Gill Sans MT" panose="020B0502020104020203"/>
                </a:endParaRPr>
              </a:p>
            </p:txBody>
          </p:sp>
        </mc:Choice>
        <mc:Fallback xmlns="">
          <p:sp>
            <p:nvSpPr>
              <p:cNvPr id="11" name="TextBox 10">
                <a:extLst>
                  <a:ext uri="{FF2B5EF4-FFF2-40B4-BE49-F238E27FC236}">
                    <a16:creationId xmlns:a16="http://schemas.microsoft.com/office/drawing/2014/main" id="{663B2837-8CA8-4090-B5D2-DCE2CFA840EE}"/>
                  </a:ext>
                </a:extLst>
              </p:cNvPr>
              <p:cNvSpPr txBox="1">
                <a:spLocks noRot="1" noChangeAspect="1" noMove="1" noResize="1" noEditPoints="1" noAdjustHandles="1" noChangeArrowheads="1" noChangeShapeType="1" noTextEdit="1"/>
              </p:cNvSpPr>
              <p:nvPr/>
            </p:nvSpPr>
            <p:spPr>
              <a:xfrm>
                <a:off x="2898497" y="1312234"/>
                <a:ext cx="3827330" cy="795795"/>
              </a:xfrm>
              <a:prstGeom prst="rect">
                <a:avLst/>
              </a:prstGeom>
              <a:blipFill>
                <a:blip r:embed="rId2"/>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7200D9E-0F70-4666-82AF-96C3A1978129}"/>
                  </a:ext>
                </a:extLst>
              </p:cNvPr>
              <p:cNvSpPr/>
              <p:nvPr/>
            </p:nvSpPr>
            <p:spPr>
              <a:xfrm>
                <a:off x="461029" y="2063254"/>
                <a:ext cx="8103766" cy="839332"/>
              </a:xfrm>
              <a:prstGeom prst="rect">
                <a:avLst/>
              </a:prstGeom>
            </p:spPr>
            <p:txBody>
              <a:bodyPr wrap="square">
                <a:spAutoFit/>
              </a:bodyPr>
              <a:lstStyle/>
              <a:p>
                <a:pPr lvl="0" algn="just">
                  <a:defRPr/>
                </a:pPr>
                <a:r>
                  <a:rPr lang="en-US" sz="2400" dirty="0">
                    <a:solidFill>
                      <a:schemeClr val="tx1"/>
                    </a:solidFill>
                    <a:latin typeface="Times New Roman" panose="02020603050405020304" pitchFamily="18" charset="0"/>
                    <a:cs typeface="Times New Roman" panose="02020603050405020304" pitchFamily="18" charset="0"/>
                  </a:rPr>
                  <a:t>In this question it is the field strength, B, which is changing with respect to time and the angle </a:t>
                </a:r>
                <a14:m>
                  <m:oMath xmlns:m="http://schemas.openxmlformats.org/officeDocument/2006/math">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𝜃</m:t>
                    </m:r>
                  </m:oMath>
                </a14:m>
                <a:r>
                  <a:rPr lang="en-US" sz="2400" dirty="0">
                    <a:solidFill>
                      <a:schemeClr val="tx1"/>
                    </a:solidFill>
                    <a:latin typeface="Times New Roman" panose="02020603050405020304" pitchFamily="18" charset="0"/>
                    <a:cs typeface="Times New Roman" panose="02020603050405020304" pitchFamily="18" charset="0"/>
                  </a:rPr>
                  <a:t> is constant at </a:t>
                </a:r>
                <a14:m>
                  <m:oMath xmlns:m="http://schemas.openxmlformats.org/officeDocument/2006/math">
                    <m:sSup>
                      <m:sSupPr>
                        <m:ctrlPr>
                          <a:rPr lang="en-US" sz="2400" i="1">
                            <a:solidFill>
                              <a:schemeClr val="tx1"/>
                            </a:solidFill>
                            <a:latin typeface="Cambria Math" panose="02040503050406030204" pitchFamily="18" charset="0"/>
                            <a:cs typeface="Arial" panose="020B0604020202020204" pitchFamily="34" charset="0"/>
                          </a:rPr>
                        </m:ctrlPr>
                      </m:sSupPr>
                      <m:e>
                        <m:r>
                          <a:rPr lang="en-GB" sz="2400" i="1">
                            <a:solidFill>
                              <a:schemeClr val="tx1"/>
                            </a:solidFill>
                            <a:latin typeface="Cambria Math" panose="02040503050406030204" pitchFamily="18" charset="0"/>
                            <a:cs typeface="Arial" panose="020B0604020202020204" pitchFamily="34" charset="0"/>
                          </a:rPr>
                          <m:t>0</m:t>
                        </m:r>
                      </m:e>
                      <m:sup>
                        <m:r>
                          <a:rPr lang="en-GB" sz="2400" i="1">
                            <a:solidFill>
                              <a:schemeClr val="tx1"/>
                            </a:solidFill>
                            <a:latin typeface="Cambria Math" panose="02040503050406030204" pitchFamily="18" charset="0"/>
                            <a:ea typeface="Cambria Math" panose="02040503050406030204" pitchFamily="18" charset="0"/>
                            <a:cs typeface="Arial" panose="020B0604020202020204" pitchFamily="34" charset="0"/>
                          </a:rPr>
                          <m:t>°</m:t>
                        </m:r>
                      </m:sup>
                    </m:sSup>
                  </m:oMath>
                </a14:m>
                <a:r>
                  <a:rPr lang="en-US" sz="2400" dirty="0">
                    <a:solidFill>
                      <a:schemeClr val="tx1"/>
                    </a:solidFill>
                    <a:latin typeface="Times New Roman" panose="02020603050405020304" pitchFamily="18" charset="0"/>
                    <a:cs typeface="Times New Roman" panose="02020603050405020304" pitchFamily="18" charset="0"/>
                  </a:rPr>
                  <a:t>. Therefore</a:t>
                </a:r>
              </a:p>
            </p:txBody>
          </p:sp>
        </mc:Choice>
        <mc:Fallback xmlns="">
          <p:sp>
            <p:nvSpPr>
              <p:cNvPr id="4" name="Rectangle 3">
                <a:extLst>
                  <a:ext uri="{FF2B5EF4-FFF2-40B4-BE49-F238E27FC236}">
                    <a16:creationId xmlns:a16="http://schemas.microsoft.com/office/drawing/2014/main" id="{D7200D9E-0F70-4666-82AF-96C3A1978129}"/>
                  </a:ext>
                </a:extLst>
              </p:cNvPr>
              <p:cNvSpPr>
                <a:spLocks noRot="1" noChangeAspect="1" noMove="1" noResize="1" noEditPoints="1" noAdjustHandles="1" noChangeArrowheads="1" noChangeShapeType="1" noTextEdit="1"/>
              </p:cNvSpPr>
              <p:nvPr/>
            </p:nvSpPr>
            <p:spPr>
              <a:xfrm>
                <a:off x="461029" y="2063254"/>
                <a:ext cx="8103766" cy="839332"/>
              </a:xfrm>
              <a:prstGeom prst="rect">
                <a:avLst/>
              </a:prstGeom>
              <a:blipFill>
                <a:blip r:embed="rId3"/>
                <a:stretch>
                  <a:fillRect l="-1204" t="-5797" r="-1129" b="-159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6C5507-85C8-4283-BDB0-CF84A0A7EC94}"/>
                  </a:ext>
                </a:extLst>
              </p:cNvPr>
              <p:cNvSpPr txBox="1"/>
              <p:nvPr/>
            </p:nvSpPr>
            <p:spPr>
              <a:xfrm>
                <a:off x="587229" y="3026471"/>
                <a:ext cx="1539396" cy="7935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l-GR" sz="2400" i="1" smtClean="0">
                          <a:solidFill>
                            <a:prstClr val="black"/>
                          </a:solidFill>
                          <a:latin typeface="Cambria Math" panose="02040503050406030204" pitchFamily="18" charset="0"/>
                          <a:ea typeface="Cambria Math" panose="02040503050406030204" pitchFamily="18" charset="0"/>
                        </a:rPr>
                        <m:t>𝜀</m:t>
                      </m:r>
                      <m:r>
                        <a:rPr lang="en-GB" sz="2400" b="1" i="1" baseline="30000" smtClean="0">
                          <a:solidFill>
                            <a:srgbClr val="FF0000"/>
                          </a:solidFill>
                          <a:latin typeface="Cambria Math" panose="02040503050406030204" pitchFamily="18" charset="0"/>
                          <a:ea typeface="Cambria Math" panose="02040503050406030204" pitchFamily="18" charset="0"/>
                        </a:rPr>
                        <m:t>∗</m:t>
                      </m:r>
                      <m:r>
                        <a:rPr lang="en-GB" sz="2400" smtClean="0">
                          <a:solidFill>
                            <a:prstClr val="black"/>
                          </a:solidFill>
                          <a:latin typeface="Cambria Math" panose="02040503050406030204" pitchFamily="18" charset="0"/>
                          <a:ea typeface="Cambria Math" panose="02040503050406030204" pitchFamily="18" charset="0"/>
                        </a:rPr>
                        <m:t>=</m:t>
                      </m:r>
                      <m:r>
                        <a:rPr lang="en-GB" sz="2400" i="1" smtClean="0">
                          <a:solidFill>
                            <a:prstClr val="black"/>
                          </a:solidFill>
                          <a:latin typeface="Cambria Math" panose="02040503050406030204" pitchFamily="18" charset="0"/>
                        </a:rPr>
                        <m:t>𝐴</m:t>
                      </m:r>
                      <m:f>
                        <m:fPr>
                          <m:ctrlPr>
                            <a:rPr lang="en-US" sz="2400" i="1">
                              <a:solidFill>
                                <a:prstClr val="black"/>
                              </a:solidFill>
                              <a:latin typeface="Cambria Math" panose="02040503050406030204" pitchFamily="18" charset="0"/>
                            </a:rPr>
                          </m:ctrlPr>
                        </m:fPr>
                        <m:num>
                          <m:r>
                            <a:rPr lang="en-US" sz="2400" i="1">
                              <a:solidFill>
                                <a:prstClr val="black"/>
                              </a:solidFill>
                              <a:latin typeface="Cambria Math" panose="02040503050406030204" pitchFamily="18" charset="0"/>
                            </a:rPr>
                            <m:t>𝑑</m:t>
                          </m:r>
                          <m:r>
                            <a:rPr lang="en-GB" sz="2400" i="1" smtClean="0">
                              <a:solidFill>
                                <a:prstClr val="black"/>
                              </a:solidFill>
                              <a:latin typeface="Cambria Math" panose="02040503050406030204" pitchFamily="18" charset="0"/>
                            </a:rPr>
                            <m:t>𝐵</m:t>
                          </m:r>
                        </m:num>
                        <m:den>
                          <m:r>
                            <a:rPr lang="en-US" sz="2400" i="1">
                              <a:solidFill>
                                <a:prstClr val="black"/>
                              </a:solidFill>
                              <a:latin typeface="Cambria Math" panose="02040503050406030204" pitchFamily="18" charset="0"/>
                            </a:rPr>
                            <m:t>𝑑𝑡</m:t>
                          </m:r>
                        </m:den>
                      </m:f>
                    </m:oMath>
                  </m:oMathPara>
                </a14:m>
                <a:endParaRPr lang="en-US" sz="2400" dirty="0">
                  <a:solidFill>
                    <a:prstClr val="black"/>
                  </a:solidFill>
                  <a:latin typeface="Gill Sans MT" panose="020B0502020104020203"/>
                </a:endParaRPr>
              </a:p>
            </p:txBody>
          </p:sp>
        </mc:Choice>
        <mc:Fallback xmlns="">
          <p:sp>
            <p:nvSpPr>
              <p:cNvPr id="12" name="TextBox 11">
                <a:extLst>
                  <a:ext uri="{FF2B5EF4-FFF2-40B4-BE49-F238E27FC236}">
                    <a16:creationId xmlns:a16="http://schemas.microsoft.com/office/drawing/2014/main" id="{8A6C5507-85C8-4283-BDB0-CF84A0A7EC94}"/>
                  </a:ext>
                </a:extLst>
              </p:cNvPr>
              <p:cNvSpPr txBox="1">
                <a:spLocks noRot="1" noChangeAspect="1" noMove="1" noResize="1" noEditPoints="1" noAdjustHandles="1" noChangeArrowheads="1" noChangeShapeType="1" noTextEdit="1"/>
              </p:cNvSpPr>
              <p:nvPr/>
            </p:nvSpPr>
            <p:spPr>
              <a:xfrm>
                <a:off x="587229" y="3026471"/>
                <a:ext cx="1539396" cy="793551"/>
              </a:xfrm>
              <a:prstGeom prst="rect">
                <a:avLst/>
              </a:prstGeom>
              <a:blipFill>
                <a:blip r:embed="rId4"/>
                <a:stretch>
                  <a:fillRect b="-63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F4182307-3DFE-46E4-ADB5-5FF386792566}"/>
                  </a:ext>
                </a:extLst>
              </p:cNvPr>
              <p:cNvSpPr/>
              <p:nvPr/>
            </p:nvSpPr>
            <p:spPr>
              <a:xfrm>
                <a:off x="3229802" y="3012318"/>
                <a:ext cx="866968" cy="6174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i="1">
                          <a:solidFill>
                            <a:prstClr val="black"/>
                          </a:solidFill>
                          <a:latin typeface="Cambria Math" panose="02040503050406030204" pitchFamily="18" charset="0"/>
                          <a:ea typeface="Cambria Math" panose="02040503050406030204" pitchFamily="18" charset="0"/>
                        </a:rPr>
                        <m:t>𝐼</m:t>
                      </m:r>
                      <m:r>
                        <a:rPr lang="en-GB" sz="2000" i="1">
                          <a:solidFill>
                            <a:prstClr val="black"/>
                          </a:solidFill>
                          <a:latin typeface="Cambria Math" panose="02040503050406030204" pitchFamily="18" charset="0"/>
                          <a:ea typeface="Cambria Math" panose="02040503050406030204" pitchFamily="18" charset="0"/>
                        </a:rPr>
                        <m:t>=</m:t>
                      </m:r>
                      <m:f>
                        <m:fPr>
                          <m:ctrlPr>
                            <a:rPr lang="en-GB" sz="2000" i="1">
                              <a:solidFill>
                                <a:prstClr val="black"/>
                              </a:solidFill>
                              <a:latin typeface="Cambria Math" panose="02040503050406030204" pitchFamily="18" charset="0"/>
                              <a:ea typeface="Cambria Math" panose="02040503050406030204" pitchFamily="18" charset="0"/>
                            </a:rPr>
                          </m:ctrlPr>
                        </m:fPr>
                        <m:num>
                          <m:r>
                            <a:rPr lang="el-GR" sz="2000" i="1">
                              <a:solidFill>
                                <a:prstClr val="black"/>
                              </a:solidFill>
                              <a:latin typeface="Cambria Math" panose="02040503050406030204" pitchFamily="18" charset="0"/>
                              <a:ea typeface="Cambria Math" panose="02040503050406030204" pitchFamily="18" charset="0"/>
                            </a:rPr>
                            <m:t>𝜀</m:t>
                          </m:r>
                        </m:num>
                        <m:den>
                          <m:r>
                            <a:rPr lang="en-GB" sz="2000" i="1">
                              <a:solidFill>
                                <a:prstClr val="black"/>
                              </a:solidFill>
                              <a:latin typeface="Cambria Math" panose="02040503050406030204" pitchFamily="18" charset="0"/>
                              <a:ea typeface="Cambria Math" panose="02040503050406030204" pitchFamily="18" charset="0"/>
                            </a:rPr>
                            <m:t>𝑅</m:t>
                          </m:r>
                        </m:den>
                      </m:f>
                    </m:oMath>
                  </m:oMathPara>
                </a14:m>
                <a:endParaRPr lang="en-US" dirty="0">
                  <a:solidFill>
                    <a:prstClr val="black"/>
                  </a:solidFill>
                  <a:latin typeface="Gill Sans MT" panose="020B0502020104020203"/>
                </a:endParaRPr>
              </a:p>
            </p:txBody>
          </p:sp>
        </mc:Choice>
        <mc:Fallback xmlns="">
          <p:sp>
            <p:nvSpPr>
              <p:cNvPr id="13" name="Rectangle 12">
                <a:extLst>
                  <a:ext uri="{FF2B5EF4-FFF2-40B4-BE49-F238E27FC236}">
                    <a16:creationId xmlns:a16="http://schemas.microsoft.com/office/drawing/2014/main" id="{F4182307-3DFE-46E4-ADB5-5FF386792566}"/>
                  </a:ext>
                </a:extLst>
              </p:cNvPr>
              <p:cNvSpPr>
                <a:spLocks noRot="1" noChangeAspect="1" noMove="1" noResize="1" noEditPoints="1" noAdjustHandles="1" noChangeArrowheads="1" noChangeShapeType="1" noTextEdit="1"/>
              </p:cNvSpPr>
              <p:nvPr/>
            </p:nvSpPr>
            <p:spPr>
              <a:xfrm>
                <a:off x="3229802" y="3012318"/>
                <a:ext cx="866968" cy="61741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5F718A2-3B1F-48B2-8C25-DCFA83DF170F}"/>
                  </a:ext>
                </a:extLst>
              </p:cNvPr>
              <p:cNvSpPr txBox="1"/>
              <p:nvPr/>
            </p:nvSpPr>
            <p:spPr>
              <a:xfrm>
                <a:off x="4861337" y="2994306"/>
                <a:ext cx="1760995" cy="535659"/>
              </a:xfrm>
              <a:prstGeom prst="rect">
                <a:avLst/>
              </a:prstGeom>
              <a:noFill/>
            </p:spPr>
            <p:txBody>
              <a:bodyPr wrap="none" rtlCol="0">
                <a:spAutoFit/>
              </a:bodyPr>
              <a:lstStyle/>
              <a:p>
                <a14:m>
                  <m:oMath xmlns:m="http://schemas.openxmlformats.org/officeDocument/2006/math">
                    <m:r>
                      <a:rPr lang="en-GB" sz="2000" i="1" smtClean="0">
                        <a:solidFill>
                          <a:prstClr val="black"/>
                        </a:solidFill>
                        <a:latin typeface="Cambria Math" panose="02040503050406030204" pitchFamily="18" charset="0"/>
                        <a:ea typeface="Cambria Math" panose="02040503050406030204" pitchFamily="18" charset="0"/>
                      </a:rPr>
                      <m:t>𝐼</m:t>
                    </m:r>
                    <m:r>
                      <a:rPr lang="en-GB" sz="2000" i="1" smtClean="0">
                        <a:solidFill>
                          <a:prstClr val="black"/>
                        </a:solidFill>
                        <a:latin typeface="Cambria Math" panose="02040503050406030204" pitchFamily="18" charset="0"/>
                        <a:ea typeface="Cambria Math" panose="02040503050406030204" pitchFamily="18" charset="0"/>
                      </a:rPr>
                      <m:t>=</m:t>
                    </m:r>
                    <m:f>
                      <m:fPr>
                        <m:ctrlPr>
                          <a:rPr lang="en-GB" sz="2000" i="1" smtClean="0">
                            <a:solidFill>
                              <a:prstClr val="black"/>
                            </a:solidFill>
                            <a:latin typeface="Cambria Math" panose="02040503050406030204" pitchFamily="18" charset="0"/>
                            <a:ea typeface="Cambria Math" panose="02040503050406030204" pitchFamily="18" charset="0"/>
                          </a:rPr>
                        </m:ctrlPr>
                      </m:fPr>
                      <m:num>
                        <m:r>
                          <a:rPr lang="el-GR" sz="2000" i="1">
                            <a:solidFill>
                              <a:prstClr val="black"/>
                            </a:solidFill>
                            <a:latin typeface="Cambria Math" panose="02040503050406030204" pitchFamily="18" charset="0"/>
                            <a:ea typeface="Cambria Math" panose="02040503050406030204" pitchFamily="18" charset="0"/>
                          </a:rPr>
                          <m:t>𝜀</m:t>
                        </m:r>
                      </m:num>
                      <m:den>
                        <m:r>
                          <a:rPr lang="en-GB" sz="2000" i="1" smtClean="0">
                            <a:solidFill>
                              <a:prstClr val="black"/>
                            </a:solidFill>
                            <a:latin typeface="Cambria Math" panose="02040503050406030204" pitchFamily="18" charset="0"/>
                            <a:ea typeface="Cambria Math" panose="02040503050406030204" pitchFamily="18" charset="0"/>
                          </a:rPr>
                          <m:t>𝑅</m:t>
                        </m:r>
                      </m:den>
                    </m:f>
                    <m:r>
                      <a:rPr lang="en-GB" sz="2000" smtClean="0">
                        <a:solidFill>
                          <a:prstClr val="black"/>
                        </a:solidFill>
                        <a:latin typeface="Cambria Math" panose="02040503050406030204" pitchFamily="18" charset="0"/>
                        <a:ea typeface="Cambria Math" panose="02040503050406030204" pitchFamily="18" charset="0"/>
                      </a:rPr>
                      <m:t>=</m:t>
                    </m:r>
                    <m:f>
                      <m:fPr>
                        <m:ctrlPr>
                          <a:rPr lang="en-GB" sz="2000" i="1" smtClean="0">
                            <a:solidFill>
                              <a:prstClr val="black"/>
                            </a:solidFill>
                            <a:latin typeface="Cambria Math" panose="02040503050406030204" pitchFamily="18" charset="0"/>
                          </a:rPr>
                        </m:ctrlPr>
                      </m:fPr>
                      <m:num>
                        <m:r>
                          <a:rPr lang="en-GB" sz="2000" i="1" smtClean="0">
                            <a:solidFill>
                              <a:prstClr val="black"/>
                            </a:solidFill>
                            <a:latin typeface="Cambria Math" panose="02040503050406030204" pitchFamily="18" charset="0"/>
                          </a:rPr>
                          <m:t>𝐴</m:t>
                        </m:r>
                      </m:num>
                      <m:den>
                        <m:r>
                          <a:rPr lang="en-GB" sz="2000" i="1" smtClean="0">
                            <a:solidFill>
                              <a:prstClr val="black"/>
                            </a:solidFill>
                            <a:latin typeface="Cambria Math" panose="02040503050406030204" pitchFamily="18" charset="0"/>
                          </a:rPr>
                          <m:t>𝑅</m:t>
                        </m:r>
                      </m:den>
                    </m:f>
                    <m:r>
                      <a:rPr lang="en-GB" sz="2000" b="0" i="1" smtClean="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𝑑</m:t>
                        </m:r>
                        <m:r>
                          <a:rPr lang="en-GB" sz="2000" i="1" smtClean="0">
                            <a:solidFill>
                              <a:prstClr val="black"/>
                            </a:solidFill>
                            <a:latin typeface="Cambria Math" panose="02040503050406030204" pitchFamily="18" charset="0"/>
                          </a:rPr>
                          <m:t>𝐵</m:t>
                        </m:r>
                      </m:num>
                      <m:den>
                        <m:r>
                          <a:rPr lang="en-US" sz="2000" i="1">
                            <a:solidFill>
                              <a:prstClr val="black"/>
                            </a:solidFill>
                            <a:latin typeface="Cambria Math" panose="02040503050406030204" pitchFamily="18" charset="0"/>
                          </a:rPr>
                          <m:t>𝑑𝑡</m:t>
                        </m:r>
                      </m:den>
                    </m:f>
                  </m:oMath>
                </a14:m>
                <a:r>
                  <a:rPr lang="en-US" dirty="0">
                    <a:solidFill>
                      <a:prstClr val="black"/>
                    </a:solidFill>
                    <a:latin typeface="Gill Sans MT" panose="020B0502020104020203"/>
                  </a:rPr>
                  <a:t> |</a:t>
                </a:r>
              </a:p>
            </p:txBody>
          </p:sp>
        </mc:Choice>
        <mc:Fallback xmlns="">
          <p:sp>
            <p:nvSpPr>
              <p:cNvPr id="14" name="TextBox 13">
                <a:extLst>
                  <a:ext uri="{FF2B5EF4-FFF2-40B4-BE49-F238E27FC236}">
                    <a16:creationId xmlns:a16="http://schemas.microsoft.com/office/drawing/2014/main" id="{95F718A2-3B1F-48B2-8C25-DCFA83DF170F}"/>
                  </a:ext>
                </a:extLst>
              </p:cNvPr>
              <p:cNvSpPr txBox="1">
                <a:spLocks noRot="1" noChangeAspect="1" noMove="1" noResize="1" noEditPoints="1" noAdjustHandles="1" noChangeArrowheads="1" noChangeShapeType="1" noTextEdit="1"/>
              </p:cNvSpPr>
              <p:nvPr/>
            </p:nvSpPr>
            <p:spPr>
              <a:xfrm>
                <a:off x="4861337" y="2994306"/>
                <a:ext cx="1760995" cy="535659"/>
              </a:xfrm>
              <a:prstGeom prst="rect">
                <a:avLst/>
              </a:prstGeom>
              <a:blipFill>
                <a:blip r:embed="rId6"/>
                <a:stretch>
                  <a:fillRect r="-2143" b="-2326"/>
                </a:stretch>
              </a:blipFill>
            </p:spPr>
            <p:txBody>
              <a:bodyPr/>
              <a:lstStyle/>
              <a:p>
                <a:r>
                  <a:rPr lang="en-US">
                    <a:noFill/>
                  </a:rPr>
                  <a:t> </a:t>
                </a:r>
              </a:p>
            </p:txBody>
          </p:sp>
        </mc:Fallback>
      </mc:AlternateContent>
      <p:sp>
        <p:nvSpPr>
          <p:cNvPr id="16" name="Rectangle 18">
            <a:extLst>
              <a:ext uri="{FF2B5EF4-FFF2-40B4-BE49-F238E27FC236}">
                <a16:creationId xmlns:a16="http://schemas.microsoft.com/office/drawing/2014/main" id="{E3FE0BF4-FEC0-45E4-A95B-A9FC2632C42F}"/>
              </a:ext>
            </a:extLst>
          </p:cNvPr>
          <p:cNvSpPr>
            <a:spLocks noChangeArrowheads="1"/>
          </p:cNvSpPr>
          <p:nvPr/>
        </p:nvSpPr>
        <p:spPr bwMode="auto">
          <a:xfrm>
            <a:off x="461029" y="5796568"/>
            <a:ext cx="35401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altLang="en-US" sz="2400" kern="0" dirty="0">
                <a:solidFill>
                  <a:srgbClr val="080800"/>
                </a:solidFill>
                <a:cs typeface="Calibri" panose="020F0502020204030204" pitchFamily="34" charset="0"/>
              </a:rPr>
              <a:t>𝐵 decreasing 𝑎𝑡 0.5 𝑇/𝑠</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9CFE265-2A93-43E8-8E03-CD6F7186B221}"/>
                  </a:ext>
                </a:extLst>
              </p:cNvPr>
              <p:cNvSpPr txBox="1"/>
              <p:nvPr/>
            </p:nvSpPr>
            <p:spPr>
              <a:xfrm>
                <a:off x="665487" y="3761243"/>
                <a:ext cx="2372316" cy="7099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𝐼</m:t>
                      </m:r>
                      <m:r>
                        <a:rPr lang="en-GB" sz="2000" i="1" smtClean="0">
                          <a:solidFill>
                            <a:prstClr val="black"/>
                          </a:solidFill>
                          <a:latin typeface="Cambria Math" panose="02040503050406030204" pitchFamily="18" charset="0"/>
                        </a:rPr>
                        <m:t>=</m:t>
                      </m:r>
                      <m:f>
                        <m:fPr>
                          <m:ctrlPr>
                            <a:rPr lang="en-GB" sz="2000" i="1" smtClean="0">
                              <a:solidFill>
                                <a:prstClr val="black"/>
                              </a:solidFill>
                              <a:latin typeface="Cambria Math" panose="02040503050406030204" pitchFamily="18" charset="0"/>
                            </a:rPr>
                          </m:ctrlPr>
                        </m:fPr>
                        <m:num>
                          <m:r>
                            <a:rPr lang="en-GB" sz="2000" i="1" smtClean="0">
                              <a:solidFill>
                                <a:prstClr val="black"/>
                              </a:solidFill>
                              <a:latin typeface="Cambria Math" panose="02040503050406030204" pitchFamily="18" charset="0"/>
                            </a:rPr>
                            <m:t>(</m:t>
                          </m:r>
                          <m:r>
                            <a:rPr lang="en-GB" sz="2000" i="1" smtClean="0">
                              <a:solidFill>
                                <a:prstClr val="black"/>
                              </a:solidFill>
                              <a:latin typeface="Cambria Math" panose="02040503050406030204" pitchFamily="18" charset="0"/>
                              <a:ea typeface="Cambria Math" panose="02040503050406030204" pitchFamily="18" charset="0"/>
                            </a:rPr>
                            <m:t>𝜋</m:t>
                          </m:r>
                          <m:r>
                            <a:rPr lang="en-GB" sz="2000" i="1" smtClean="0">
                              <a:solidFill>
                                <a:prstClr val="black"/>
                              </a:solidFill>
                              <a:latin typeface="Cambria Math" panose="02040503050406030204" pitchFamily="18" charset="0"/>
                              <a:ea typeface="Cambria Math" panose="02040503050406030204" pitchFamily="18" charset="0"/>
                            </a:rPr>
                            <m:t>×</m:t>
                          </m:r>
                          <m:sSup>
                            <m:sSupPr>
                              <m:ctrlPr>
                                <a:rPr lang="en-GB" sz="2000" i="1" smtClean="0">
                                  <a:solidFill>
                                    <a:prstClr val="black"/>
                                  </a:solidFill>
                                  <a:latin typeface="Cambria Math" panose="02040503050406030204" pitchFamily="18" charset="0"/>
                                  <a:ea typeface="Cambria Math" panose="02040503050406030204" pitchFamily="18" charset="0"/>
                                </a:rPr>
                              </m:ctrlPr>
                            </m:sSupPr>
                            <m:e>
                              <m:r>
                                <a:rPr lang="en-GB" sz="2000" i="1" smtClean="0">
                                  <a:solidFill>
                                    <a:prstClr val="black"/>
                                  </a:solidFill>
                                  <a:latin typeface="Cambria Math" panose="02040503050406030204" pitchFamily="18" charset="0"/>
                                  <a:ea typeface="Cambria Math" panose="02040503050406030204" pitchFamily="18" charset="0"/>
                                </a:rPr>
                                <m:t>0.05</m:t>
                              </m:r>
                            </m:e>
                            <m:sup>
                              <m:r>
                                <a:rPr lang="en-GB" sz="2000" i="1" smtClean="0">
                                  <a:solidFill>
                                    <a:prstClr val="black"/>
                                  </a:solidFill>
                                  <a:latin typeface="Cambria Math" panose="02040503050406030204" pitchFamily="18" charset="0"/>
                                  <a:ea typeface="Cambria Math" panose="02040503050406030204" pitchFamily="18" charset="0"/>
                                </a:rPr>
                                <m:t>2</m:t>
                              </m:r>
                            </m:sup>
                          </m:sSup>
                          <m:r>
                            <a:rPr lang="en-GB" sz="2000" i="1" smtClean="0">
                              <a:solidFill>
                                <a:prstClr val="black"/>
                              </a:solidFill>
                              <a:latin typeface="Cambria Math" panose="02040503050406030204" pitchFamily="18" charset="0"/>
                              <a:ea typeface="Cambria Math" panose="02040503050406030204" pitchFamily="18" charset="0"/>
                            </a:rPr>
                            <m:t>)</m:t>
                          </m:r>
                        </m:num>
                        <m:den>
                          <m:r>
                            <a:rPr lang="en-GB" sz="2000" i="1" smtClean="0">
                              <a:solidFill>
                                <a:prstClr val="black"/>
                              </a:solidFill>
                              <a:latin typeface="Cambria Math" panose="02040503050406030204" pitchFamily="18" charset="0"/>
                            </a:rPr>
                            <m:t>0.20</m:t>
                          </m:r>
                        </m:den>
                      </m:f>
                      <m:f>
                        <m:fPr>
                          <m:ctrlPr>
                            <a:rPr lang="en-US" sz="2000" i="1">
                              <a:solidFill>
                                <a:prstClr val="black"/>
                              </a:solidFill>
                              <a:latin typeface="Cambria Math" panose="02040503050406030204" pitchFamily="18" charset="0"/>
                            </a:rPr>
                          </m:ctrlPr>
                        </m:fPr>
                        <m:num>
                          <m:r>
                            <a:rPr lang="en-GB" sz="2000" i="1" smtClean="0">
                              <a:solidFill>
                                <a:prstClr val="black"/>
                              </a:solidFill>
                              <a:latin typeface="Cambria Math" panose="02040503050406030204" pitchFamily="18" charset="0"/>
                            </a:rPr>
                            <m:t>0.50</m:t>
                          </m:r>
                        </m:num>
                        <m:den>
                          <m:r>
                            <a:rPr lang="en-GB" sz="2000" i="1" smtClean="0">
                              <a:solidFill>
                                <a:prstClr val="black"/>
                              </a:solidFill>
                              <a:latin typeface="Cambria Math" panose="02040503050406030204" pitchFamily="18" charset="0"/>
                            </a:rPr>
                            <m:t>1</m:t>
                          </m:r>
                        </m:den>
                      </m:f>
                    </m:oMath>
                  </m:oMathPara>
                </a14:m>
                <a:endParaRPr lang="en-US" dirty="0">
                  <a:solidFill>
                    <a:prstClr val="black"/>
                  </a:solidFill>
                  <a:latin typeface="Gill Sans MT" panose="020B0502020104020203"/>
                </a:endParaRPr>
              </a:p>
            </p:txBody>
          </p:sp>
        </mc:Choice>
        <mc:Fallback xmlns="">
          <p:sp>
            <p:nvSpPr>
              <p:cNvPr id="17" name="TextBox 16">
                <a:extLst>
                  <a:ext uri="{FF2B5EF4-FFF2-40B4-BE49-F238E27FC236}">
                    <a16:creationId xmlns:a16="http://schemas.microsoft.com/office/drawing/2014/main" id="{39CFE265-2A93-43E8-8E03-CD6F7186B221}"/>
                  </a:ext>
                </a:extLst>
              </p:cNvPr>
              <p:cNvSpPr txBox="1">
                <a:spLocks noRot="1" noChangeAspect="1" noMove="1" noResize="1" noEditPoints="1" noAdjustHandles="1" noChangeArrowheads="1" noChangeShapeType="1" noTextEdit="1"/>
              </p:cNvSpPr>
              <p:nvPr/>
            </p:nvSpPr>
            <p:spPr>
              <a:xfrm>
                <a:off x="665487" y="3761243"/>
                <a:ext cx="2372316" cy="709938"/>
              </a:xfrm>
              <a:prstGeom prst="rect">
                <a:avLst/>
              </a:prstGeom>
              <a:blipFill>
                <a:blip r:embed="rId7"/>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9EDCF26-2C8A-4422-98C9-EBC18395BA24}"/>
                  </a:ext>
                </a:extLst>
              </p:cNvPr>
              <p:cNvSpPr txBox="1"/>
              <p:nvPr/>
            </p:nvSpPr>
            <p:spPr>
              <a:xfrm>
                <a:off x="3831569" y="3864050"/>
                <a:ext cx="162659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𝐼</m:t>
                      </m:r>
                      <m:r>
                        <a:rPr lang="en-GB" sz="2000" i="1" smtClean="0">
                          <a:solidFill>
                            <a:prstClr val="black"/>
                          </a:solidFill>
                          <a:latin typeface="Cambria Math" panose="02040503050406030204" pitchFamily="18" charset="0"/>
                        </a:rPr>
                        <m:t>=0.0196</m:t>
                      </m:r>
                      <m:r>
                        <a:rPr lang="en-US" sz="2000" i="1" smtClean="0">
                          <a:solidFill>
                            <a:prstClr val="black"/>
                          </a:solidFill>
                          <a:latin typeface="Cambria Math" panose="02040503050406030204" pitchFamily="18" charset="0"/>
                        </a:rPr>
                        <m:t>𝐴</m:t>
                      </m:r>
                    </m:oMath>
                  </m:oMathPara>
                </a14:m>
                <a:endParaRPr lang="en-US" dirty="0">
                  <a:solidFill>
                    <a:prstClr val="black"/>
                  </a:solidFill>
                  <a:latin typeface="Gill Sans MT" panose="020B0502020104020203"/>
                </a:endParaRPr>
              </a:p>
            </p:txBody>
          </p:sp>
        </mc:Choice>
        <mc:Fallback xmlns="">
          <p:sp>
            <p:nvSpPr>
              <p:cNvPr id="18" name="TextBox 17">
                <a:extLst>
                  <a:ext uri="{FF2B5EF4-FFF2-40B4-BE49-F238E27FC236}">
                    <a16:creationId xmlns:a16="http://schemas.microsoft.com/office/drawing/2014/main" id="{29EDCF26-2C8A-4422-98C9-EBC18395BA24}"/>
                  </a:ext>
                </a:extLst>
              </p:cNvPr>
              <p:cNvSpPr txBox="1">
                <a:spLocks noRot="1" noChangeAspect="1" noMove="1" noResize="1" noEditPoints="1" noAdjustHandles="1" noChangeArrowheads="1" noChangeShapeType="1" noTextEdit="1"/>
              </p:cNvSpPr>
              <p:nvPr/>
            </p:nvSpPr>
            <p:spPr>
              <a:xfrm>
                <a:off x="3831569" y="3864050"/>
                <a:ext cx="1626599" cy="4001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E1C9E02-1D55-4A1F-9B5D-1C2C822E55DA}"/>
                  </a:ext>
                </a:extLst>
              </p:cNvPr>
              <p:cNvSpPr txBox="1"/>
              <p:nvPr/>
            </p:nvSpPr>
            <p:spPr>
              <a:xfrm>
                <a:off x="872458" y="5273880"/>
                <a:ext cx="310187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𝐼</m:t>
                      </m:r>
                      <m:r>
                        <a:rPr lang="en-GB" sz="2000" i="1" smtClean="0">
                          <a:solidFill>
                            <a:prstClr val="black"/>
                          </a:solidFill>
                          <a:latin typeface="Cambria Math" panose="02040503050406030204" pitchFamily="18" charset="0"/>
                        </a:rPr>
                        <m:t>=0.0196</m:t>
                      </m:r>
                      <m:r>
                        <a:rPr lang="en-US" sz="2000" i="1" smtClean="0">
                          <a:solidFill>
                            <a:prstClr val="black"/>
                          </a:solidFill>
                          <a:latin typeface="Cambria Math" panose="02040503050406030204" pitchFamily="18" charset="0"/>
                        </a:rPr>
                        <m:t>𝐴</m:t>
                      </m:r>
                      <m:r>
                        <a:rPr lang="en-US" sz="2000" i="1" smtClean="0">
                          <a:solidFill>
                            <a:prstClr val="black"/>
                          </a:solidFill>
                          <a:latin typeface="Cambria Math" panose="02040503050406030204" pitchFamily="18" charset="0"/>
                        </a:rPr>
                        <m:t> </m:t>
                      </m:r>
                      <m:d>
                        <m:dPr>
                          <m:ctrlPr>
                            <a:rPr lang="en-US" sz="2000" i="1" smtClean="0">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𝐶</m:t>
                          </m:r>
                          <m:r>
                            <a:rPr lang="en-GB" sz="2000" b="0" i="1" smtClean="0">
                              <a:solidFill>
                                <a:prstClr val="black"/>
                              </a:solidFill>
                              <a:latin typeface="Cambria Math" panose="02040503050406030204" pitchFamily="18" charset="0"/>
                            </a:rPr>
                            <m:t>𝑙𝑜𝑐𝑘</m:t>
                          </m:r>
                          <m:r>
                            <a:rPr lang="en-US" sz="2000" i="1">
                              <a:solidFill>
                                <a:prstClr val="black"/>
                              </a:solidFill>
                              <a:latin typeface="Cambria Math" panose="02040503050406030204" pitchFamily="18" charset="0"/>
                            </a:rPr>
                            <m:t>𝑊</m:t>
                          </m:r>
                          <m:r>
                            <a:rPr lang="en-GB" sz="2000" b="0" i="1" smtClean="0">
                              <a:solidFill>
                                <a:prstClr val="black"/>
                              </a:solidFill>
                              <a:latin typeface="Cambria Math" panose="02040503050406030204" pitchFamily="18" charset="0"/>
                            </a:rPr>
                            <m:t>𝑖𝑠𝑒</m:t>
                          </m:r>
                        </m:e>
                      </m:d>
                    </m:oMath>
                  </m:oMathPara>
                </a14:m>
                <a:endParaRPr lang="en-US" dirty="0">
                  <a:solidFill>
                    <a:prstClr val="black"/>
                  </a:solidFill>
                  <a:latin typeface="Gill Sans MT" panose="020B0502020104020203"/>
                </a:endParaRPr>
              </a:p>
            </p:txBody>
          </p:sp>
        </mc:Choice>
        <mc:Fallback xmlns="">
          <p:sp>
            <p:nvSpPr>
              <p:cNvPr id="19" name="TextBox 18">
                <a:extLst>
                  <a:ext uri="{FF2B5EF4-FFF2-40B4-BE49-F238E27FC236}">
                    <a16:creationId xmlns:a16="http://schemas.microsoft.com/office/drawing/2014/main" id="{0E1C9E02-1D55-4A1F-9B5D-1C2C822E55DA}"/>
                  </a:ext>
                </a:extLst>
              </p:cNvPr>
              <p:cNvSpPr txBox="1">
                <a:spLocks noRot="1" noChangeAspect="1" noMove="1" noResize="1" noEditPoints="1" noAdjustHandles="1" noChangeArrowheads="1" noChangeShapeType="1" noTextEdit="1"/>
              </p:cNvSpPr>
              <p:nvPr/>
            </p:nvSpPr>
            <p:spPr>
              <a:xfrm>
                <a:off x="872458" y="5273880"/>
                <a:ext cx="3101875" cy="400110"/>
              </a:xfrm>
              <a:prstGeom prst="rect">
                <a:avLst/>
              </a:prstGeom>
              <a:blipFill>
                <a:blip r:embed="rId9"/>
                <a:stretch>
                  <a:fillRect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CAC8BA6-3BBD-4BEB-AF5D-0B64BD80BE5B}"/>
                  </a:ext>
                </a:extLst>
              </p:cNvPr>
              <p:cNvSpPr txBox="1"/>
              <p:nvPr/>
            </p:nvSpPr>
            <p:spPr>
              <a:xfrm>
                <a:off x="5016619" y="5223186"/>
                <a:ext cx="310187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𝐼</m:t>
                      </m:r>
                      <m:r>
                        <a:rPr lang="en-GB" sz="2000" i="1" smtClean="0">
                          <a:solidFill>
                            <a:prstClr val="black"/>
                          </a:solidFill>
                          <a:latin typeface="Cambria Math" panose="02040503050406030204" pitchFamily="18" charset="0"/>
                        </a:rPr>
                        <m:t>=0.0196</m:t>
                      </m:r>
                      <m:r>
                        <a:rPr lang="en-US" sz="2000" i="1" smtClean="0">
                          <a:solidFill>
                            <a:prstClr val="black"/>
                          </a:solidFill>
                          <a:latin typeface="Cambria Math" panose="02040503050406030204" pitchFamily="18" charset="0"/>
                        </a:rPr>
                        <m:t>𝐴</m:t>
                      </m:r>
                      <m:r>
                        <a:rPr lang="en-US" sz="2000" i="1" smtClean="0">
                          <a:solidFill>
                            <a:prstClr val="black"/>
                          </a:solidFill>
                          <a:latin typeface="Cambria Math" panose="02040503050406030204" pitchFamily="18" charset="0"/>
                        </a:rPr>
                        <m:t> </m:t>
                      </m:r>
                      <m:d>
                        <m:dPr>
                          <m:ctrlPr>
                            <a:rPr lang="en-US" sz="2000" i="1" smtClean="0">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𝐶</m:t>
                          </m:r>
                          <m:r>
                            <a:rPr lang="en-GB" sz="2000" b="0" i="1" smtClean="0">
                              <a:solidFill>
                                <a:prstClr val="black"/>
                              </a:solidFill>
                              <a:latin typeface="Cambria Math" panose="02040503050406030204" pitchFamily="18" charset="0"/>
                            </a:rPr>
                            <m:t>𝑙𝑜𝑐𝑘</m:t>
                          </m:r>
                          <m:r>
                            <a:rPr lang="en-US" sz="2000" i="1">
                              <a:solidFill>
                                <a:prstClr val="black"/>
                              </a:solidFill>
                              <a:latin typeface="Cambria Math" panose="02040503050406030204" pitchFamily="18" charset="0"/>
                            </a:rPr>
                            <m:t>𝑊</m:t>
                          </m:r>
                          <m:r>
                            <a:rPr lang="en-GB" sz="2000" b="0" i="1" smtClean="0">
                              <a:solidFill>
                                <a:prstClr val="black"/>
                              </a:solidFill>
                              <a:latin typeface="Cambria Math" panose="02040503050406030204" pitchFamily="18" charset="0"/>
                            </a:rPr>
                            <m:t>𝑖𝑠𝑒</m:t>
                          </m:r>
                        </m:e>
                      </m:d>
                    </m:oMath>
                  </m:oMathPara>
                </a14:m>
                <a:endParaRPr lang="en-US" dirty="0">
                  <a:solidFill>
                    <a:prstClr val="black"/>
                  </a:solidFill>
                  <a:latin typeface="Gill Sans MT" panose="020B0502020104020203"/>
                </a:endParaRPr>
              </a:p>
            </p:txBody>
          </p:sp>
        </mc:Choice>
        <mc:Fallback xmlns="">
          <p:sp>
            <p:nvSpPr>
              <p:cNvPr id="20" name="TextBox 19">
                <a:extLst>
                  <a:ext uri="{FF2B5EF4-FFF2-40B4-BE49-F238E27FC236}">
                    <a16:creationId xmlns:a16="http://schemas.microsoft.com/office/drawing/2014/main" id="{2CAC8BA6-3BBD-4BEB-AF5D-0B64BD80BE5B}"/>
                  </a:ext>
                </a:extLst>
              </p:cNvPr>
              <p:cNvSpPr txBox="1">
                <a:spLocks noRot="1" noChangeAspect="1" noMove="1" noResize="1" noEditPoints="1" noAdjustHandles="1" noChangeArrowheads="1" noChangeShapeType="1" noTextEdit="1"/>
              </p:cNvSpPr>
              <p:nvPr/>
            </p:nvSpPr>
            <p:spPr>
              <a:xfrm>
                <a:off x="5016619" y="5223186"/>
                <a:ext cx="3101875" cy="400110"/>
              </a:xfrm>
              <a:prstGeom prst="rect">
                <a:avLst/>
              </a:prstGeom>
              <a:blipFill>
                <a:blip r:embed="rId10"/>
                <a:stretch>
                  <a:fillRect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AB54B26F-932F-4588-BDF9-0DA4EE82F99B}"/>
                  </a:ext>
                </a:extLst>
              </p:cNvPr>
              <p:cNvSpPr/>
              <p:nvPr/>
            </p:nvSpPr>
            <p:spPr>
              <a:xfrm>
                <a:off x="1300337" y="6338289"/>
                <a:ext cx="9732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𝐼</m:t>
                      </m:r>
                      <m:r>
                        <a:rPr lang="en-GB" i="1">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0 </m:t>
                      </m:r>
                      <m:r>
                        <a:rPr lang="en-US" i="1" smtClean="0">
                          <a:solidFill>
                            <a:prstClr val="black"/>
                          </a:solidFill>
                          <a:latin typeface="Cambria Math" panose="02040503050406030204" pitchFamily="18" charset="0"/>
                        </a:rPr>
                        <m:t>𝐴</m:t>
                      </m:r>
                    </m:oMath>
                  </m:oMathPara>
                </a14:m>
                <a:endParaRPr lang="en-US" dirty="0">
                  <a:solidFill>
                    <a:prstClr val="black"/>
                  </a:solidFill>
                  <a:latin typeface="Gill Sans MT" panose="020B0502020104020203"/>
                </a:endParaRPr>
              </a:p>
            </p:txBody>
          </p:sp>
        </mc:Choice>
        <mc:Fallback xmlns="">
          <p:sp>
            <p:nvSpPr>
              <p:cNvPr id="21" name="Rectangle 20">
                <a:extLst>
                  <a:ext uri="{FF2B5EF4-FFF2-40B4-BE49-F238E27FC236}">
                    <a16:creationId xmlns:a16="http://schemas.microsoft.com/office/drawing/2014/main" id="{AB54B26F-932F-4588-BDF9-0DA4EE82F99B}"/>
                  </a:ext>
                </a:extLst>
              </p:cNvPr>
              <p:cNvSpPr>
                <a:spLocks noRot="1" noChangeAspect="1" noMove="1" noResize="1" noEditPoints="1" noAdjustHandles="1" noChangeArrowheads="1" noChangeShapeType="1" noTextEdit="1"/>
              </p:cNvSpPr>
              <p:nvPr/>
            </p:nvSpPr>
            <p:spPr>
              <a:xfrm>
                <a:off x="1300337" y="6338289"/>
                <a:ext cx="973280" cy="369332"/>
              </a:xfrm>
              <a:prstGeom prst="rect">
                <a:avLst/>
              </a:prstGeom>
              <a:blipFill>
                <a:blip r:embed="rId11"/>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2E97668B-E2DA-9B92-1919-EF1C9EAA8CE7}"/>
              </a:ext>
            </a:extLst>
          </p:cNvPr>
          <p:cNvSpPr txBox="1"/>
          <p:nvPr/>
        </p:nvSpPr>
        <p:spPr>
          <a:xfrm>
            <a:off x="5897040" y="3885379"/>
            <a:ext cx="2372316" cy="738664"/>
          </a:xfrm>
          <a:prstGeom prst="rect">
            <a:avLst/>
          </a:prstGeom>
          <a:noFill/>
        </p:spPr>
        <p:txBody>
          <a:bodyPr wrap="square" rtlCol="0">
            <a:spAutoFit/>
          </a:bodyPr>
          <a:lstStyle/>
          <a:p>
            <a:r>
              <a:rPr lang="en-US" sz="1400" b="1" dirty="0">
                <a:solidFill>
                  <a:srgbClr val="FF0000"/>
                </a:solidFill>
                <a:latin typeface="Times New Roman" panose="02020603050405020304" pitchFamily="18" charset="0"/>
                <a:cs typeface="Times New Roman" panose="02020603050405020304" pitchFamily="18" charset="0"/>
              </a:rPr>
              <a:t>*We ignore the sign but take into account its meaning in what it follows:</a:t>
            </a:r>
          </a:p>
        </p:txBody>
      </p:sp>
    </p:spTree>
    <p:extLst>
      <p:ext uri="{BB962C8B-B14F-4D97-AF65-F5344CB8AC3E}">
        <p14:creationId xmlns:p14="http://schemas.microsoft.com/office/powerpoint/2010/main" val="197492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a:t>
            </a:r>
          </a:p>
        </p:txBody>
      </p:sp>
      <p:sp>
        <p:nvSpPr>
          <p:cNvPr id="4" name="Rectangle 3">
            <a:extLst>
              <a:ext uri="{FF2B5EF4-FFF2-40B4-BE49-F238E27FC236}">
                <a16:creationId xmlns:a16="http://schemas.microsoft.com/office/drawing/2014/main" id="{487F2406-70BD-4EE7-A55C-BB33CFB09CE2}"/>
              </a:ext>
            </a:extLst>
          </p:cNvPr>
          <p:cNvSpPr/>
          <p:nvPr/>
        </p:nvSpPr>
        <p:spPr>
          <a:xfrm>
            <a:off x="140338" y="818208"/>
            <a:ext cx="8863323" cy="3046988"/>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cs typeface="Times New Roman" panose="02020603050405020304" pitchFamily="18" charset="0"/>
              </a:rPr>
              <a:t>A rod moves to the right with a speed of 1.3 m.s</a:t>
            </a:r>
            <a:r>
              <a:rPr lang="en-US" sz="2400" baseline="30000" dirty="0">
                <a:solidFill>
                  <a:prstClr val="black"/>
                </a:solidFill>
                <a:latin typeface="Times New Roman" panose="02020603050405020304" pitchFamily="18" charset="0"/>
                <a:cs typeface="Times New Roman" panose="02020603050405020304" pitchFamily="18" charset="0"/>
              </a:rPr>
              <a:t>-1</a:t>
            </a:r>
            <a:r>
              <a:rPr lang="en-US" sz="2400" dirty="0">
                <a:solidFill>
                  <a:prstClr val="black"/>
                </a:solidFill>
                <a:latin typeface="Times New Roman" panose="02020603050405020304" pitchFamily="18" charset="0"/>
                <a:cs typeface="Times New Roman" panose="02020603050405020304" pitchFamily="18" charset="0"/>
              </a:rPr>
              <a:t> and has a resistance of 2.5 </a:t>
            </a:r>
            <a:r>
              <a:rPr lang="el-GR" sz="2400" dirty="0">
                <a:solidFill>
                  <a:prstClr val="black"/>
                </a:solidFill>
                <a:latin typeface="Times New Roman" panose="02020603050405020304" pitchFamily="18" charset="0"/>
                <a:cs typeface="Times New Roman" panose="02020603050405020304" pitchFamily="18" charset="0"/>
              </a:rPr>
              <a:t>Ω</a:t>
            </a:r>
            <a:r>
              <a:rPr lang="en-US" sz="2400" dirty="0">
                <a:solidFill>
                  <a:prstClr val="black"/>
                </a:solidFill>
                <a:latin typeface="Times New Roman" panose="02020603050405020304" pitchFamily="18" charset="0"/>
                <a:cs typeface="Times New Roman" panose="02020603050405020304" pitchFamily="18" charset="0"/>
              </a:rPr>
              <a:t>. The rail separation is 𝑙 = 25.0 cm. The magnetic field is 0.35 T, and the resistance of the U-shaped conductor is 25.0 </a:t>
            </a:r>
            <a:r>
              <a:rPr lang="el-GR" sz="2400" dirty="0">
                <a:solidFill>
                  <a:prstClr val="black"/>
                </a:solidFill>
                <a:latin typeface="Times New Roman" panose="02020603050405020304" pitchFamily="18" charset="0"/>
                <a:cs typeface="Times New Roman" panose="02020603050405020304" pitchFamily="18" charset="0"/>
              </a:rPr>
              <a:t>Ω</a:t>
            </a:r>
            <a:r>
              <a:rPr lang="en-US" sz="2400" dirty="0">
                <a:solidFill>
                  <a:prstClr val="black"/>
                </a:solidFill>
                <a:latin typeface="Times New Roman" panose="02020603050405020304" pitchFamily="18" charset="0"/>
                <a:cs typeface="Times New Roman" panose="02020603050405020304" pitchFamily="18" charset="0"/>
              </a:rPr>
              <a:t> at a given instant. Calculate </a:t>
            </a:r>
          </a:p>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the induced emf, </a:t>
            </a:r>
          </a:p>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the current in the U-shaped conductor, and </a:t>
            </a:r>
          </a:p>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the external force needed to keep the rod's velocity constant at that instant. </a:t>
            </a:r>
            <a:endParaRPr lang="en-US" dirty="0">
              <a:solidFill>
                <a:prstClr val="black"/>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BADF92B-711B-4CE5-8F04-2EF90C8CF73B}"/>
              </a:ext>
            </a:extLst>
          </p:cNvPr>
          <p:cNvPicPr>
            <a:picLocks noChangeAspect="1"/>
          </p:cNvPicPr>
          <p:nvPr/>
        </p:nvPicPr>
        <p:blipFill>
          <a:blip r:embed="rId2"/>
          <a:stretch>
            <a:fillRect/>
          </a:stretch>
        </p:blipFill>
        <p:spPr>
          <a:xfrm>
            <a:off x="2967139" y="3871524"/>
            <a:ext cx="2599426" cy="2240686"/>
          </a:xfrm>
          <a:prstGeom prst="rect">
            <a:avLst/>
          </a:prstGeom>
        </p:spPr>
      </p:pic>
    </p:spTree>
    <p:extLst>
      <p:ext uri="{BB962C8B-B14F-4D97-AF65-F5344CB8AC3E}">
        <p14:creationId xmlns:p14="http://schemas.microsoft.com/office/powerpoint/2010/main" val="141725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 ANSWERS</a:t>
            </a:r>
          </a:p>
        </p:txBody>
      </p:sp>
      <p:sp>
        <p:nvSpPr>
          <p:cNvPr id="2" name="Rectangle 1">
            <a:extLst>
              <a:ext uri="{FF2B5EF4-FFF2-40B4-BE49-F238E27FC236}">
                <a16:creationId xmlns:a16="http://schemas.microsoft.com/office/drawing/2014/main" id="{93C16BB8-97A3-4EC0-B023-BB753523C7E8}"/>
              </a:ext>
            </a:extLst>
          </p:cNvPr>
          <p:cNvSpPr/>
          <p:nvPr/>
        </p:nvSpPr>
        <p:spPr>
          <a:xfrm>
            <a:off x="58723" y="724436"/>
            <a:ext cx="2659702" cy="461665"/>
          </a:xfrm>
          <a:prstGeom prst="rect">
            <a:avLst/>
          </a:prstGeom>
        </p:spPr>
        <p:txBody>
          <a:bodyPr wrap="non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(a)  the induced emf</a:t>
            </a:r>
            <a:endParaRPr kumimoji="0" lang="en-US" sz="18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48FA290F-7970-44D6-B6E6-E2A6212C0D17}"/>
              </a:ext>
            </a:extLst>
          </p:cNvPr>
          <p:cNvSpPr/>
          <p:nvPr/>
        </p:nvSpPr>
        <p:spPr>
          <a:xfrm>
            <a:off x="373702" y="1186101"/>
            <a:ext cx="8652852" cy="830997"/>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Because the velocity is perpendicular to the magnetic field and the rod, the induced emf is calculated as:</a:t>
            </a:r>
            <a:r>
              <a:rPr kumimoji="0" lang="en-US" sz="2400" b="0" i="0" u="none" strike="noStrike" kern="0" cap="none" spc="0" normalizeH="0" baseline="0" noProof="0" dirty="0">
                <a:ln>
                  <a:noFill/>
                </a:ln>
                <a:effectLst/>
                <a:uLnTx/>
                <a:uFillTx/>
                <a:latin typeface="Times New Roman" panose="02020603050405020304" pitchFamily="18" charset="0"/>
                <a:ea typeface="Cambria Math" panose="02040503050406030204" pitchFamily="18" charset="0"/>
                <a:cs typeface="Times New Roman" panose="02020603050405020304" pitchFamily="18" charset="0"/>
              </a:rPr>
              <a:t> </a:t>
            </a:r>
            <a:endParaRPr kumimoji="0" lang="en-US" sz="18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22A52E1B-8894-4054-A481-B45062F70A79}"/>
                  </a:ext>
                </a:extLst>
              </p:cNvPr>
              <p:cNvSpPr/>
              <p:nvPr/>
            </p:nvSpPr>
            <p:spPr>
              <a:xfrm>
                <a:off x="5061505" y="1727542"/>
                <a:ext cx="1331262"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ℇ=</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𝐵</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𝑙</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𝑣</m:t>
                      </m:r>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9" name="Rectangle 8">
                <a:extLst>
                  <a:ext uri="{FF2B5EF4-FFF2-40B4-BE49-F238E27FC236}">
                    <a16:creationId xmlns:a16="http://schemas.microsoft.com/office/drawing/2014/main" id="{22A52E1B-8894-4054-A481-B45062F70A79}"/>
                  </a:ext>
                </a:extLst>
              </p:cNvPr>
              <p:cNvSpPr>
                <a:spLocks noRot="1" noChangeAspect="1" noMove="1" noResize="1" noEditPoints="1" noAdjustHandles="1" noChangeArrowheads="1" noChangeShapeType="1" noTextEdit="1"/>
              </p:cNvSpPr>
              <p:nvPr/>
            </p:nvSpPr>
            <p:spPr>
              <a:xfrm>
                <a:off x="5061505" y="1727542"/>
                <a:ext cx="1331262" cy="40011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10F6BEC8-0194-401E-95B5-D23C05D40DB1}"/>
                  </a:ext>
                </a:extLst>
              </p:cNvPr>
              <p:cNvSpPr/>
              <p:nvPr/>
            </p:nvSpPr>
            <p:spPr>
              <a:xfrm>
                <a:off x="1329851" y="2078653"/>
                <a:ext cx="5520348" cy="40011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ea typeface="Cambria Math" panose="02040503050406030204" pitchFamily="18" charset="0"/>
                        </a:rPr>
                        <m:t>ℇ= </m:t>
                      </m:r>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0.35 </m:t>
                          </m:r>
                          <m:r>
                            <m:rPr>
                              <m:sty m:val="p"/>
                            </m:rPr>
                            <a:rPr lang="en-US" sz="2000">
                              <a:solidFill>
                                <a:prstClr val="black"/>
                              </a:solidFill>
                              <a:latin typeface="Cambria Math" panose="02040503050406030204" pitchFamily="18" charset="0"/>
                              <a:ea typeface="Cambria Math" panose="02040503050406030204" pitchFamily="18" charset="0"/>
                            </a:rPr>
                            <m:t>T</m:t>
                          </m:r>
                        </m:e>
                      </m:d>
                      <m:r>
                        <a:rPr lang="en-US" sz="2000" i="1">
                          <a:solidFill>
                            <a:prstClr val="black"/>
                          </a:solidFill>
                          <a:latin typeface="Cambria Math" panose="02040503050406030204" pitchFamily="18" charset="0"/>
                          <a:ea typeface="Cambria Math" panose="02040503050406030204" pitchFamily="18" charset="0"/>
                        </a:rPr>
                        <m:t>.</m:t>
                      </m:r>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0.250 </m:t>
                          </m:r>
                          <m:r>
                            <m:rPr>
                              <m:sty m:val="p"/>
                            </m:rPr>
                            <a:rPr lang="en-US" sz="2000">
                              <a:solidFill>
                                <a:prstClr val="black"/>
                              </a:solidFill>
                              <a:latin typeface="Cambria Math" panose="02040503050406030204" pitchFamily="18" charset="0"/>
                              <a:ea typeface="Cambria Math" panose="02040503050406030204" pitchFamily="18" charset="0"/>
                            </a:rPr>
                            <m:t>m</m:t>
                          </m:r>
                        </m:e>
                      </m:d>
                      <m:r>
                        <a:rPr lang="en-US" sz="2000" i="1">
                          <a:solidFill>
                            <a:prstClr val="black"/>
                          </a:solidFill>
                          <a:latin typeface="Cambria Math" panose="02040503050406030204" pitchFamily="18" charset="0"/>
                          <a:ea typeface="Cambria Math" panose="02040503050406030204" pitchFamily="18" charset="0"/>
                        </a:rPr>
                        <m:t>.</m:t>
                      </m:r>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1.3 </m:t>
                          </m:r>
                          <m:r>
                            <a:rPr lang="en-US" sz="2000" b="0" i="1" smtClean="0">
                              <a:solidFill>
                                <a:prstClr val="black"/>
                              </a:solidFill>
                              <a:latin typeface="Cambria Math" panose="02040503050406030204" pitchFamily="18" charset="0"/>
                              <a:ea typeface="Cambria Math" panose="02040503050406030204" pitchFamily="18" charset="0"/>
                            </a:rPr>
                            <m:t>𝑚</m:t>
                          </m:r>
                          <m:r>
                            <a:rPr lang="en-US" sz="2000" b="0" i="1" smtClean="0">
                              <a:solidFill>
                                <a:prstClr val="black"/>
                              </a:solidFill>
                              <a:latin typeface="Cambria Math" panose="02040503050406030204" pitchFamily="18" charset="0"/>
                              <a:ea typeface="Cambria Math" panose="02040503050406030204" pitchFamily="18" charset="0"/>
                            </a:rPr>
                            <m:t>/</m:t>
                          </m:r>
                          <m:r>
                            <a:rPr lang="en-US" sz="2000" b="0" i="1" smtClean="0">
                              <a:solidFill>
                                <a:prstClr val="black"/>
                              </a:solidFill>
                              <a:latin typeface="Cambria Math" panose="02040503050406030204" pitchFamily="18" charset="0"/>
                              <a:ea typeface="Cambria Math" panose="02040503050406030204" pitchFamily="18" charset="0"/>
                            </a:rPr>
                            <m:t>𝑠</m:t>
                          </m:r>
                        </m:e>
                      </m:d>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rPr>
                        <m:t>0.1138 </m:t>
                      </m:r>
                      <m:r>
                        <m:rPr>
                          <m:sty m:val="p"/>
                        </m:rPr>
                        <a:rPr lang="en-US" sz="2000">
                          <a:solidFill>
                            <a:prstClr val="black"/>
                          </a:solidFill>
                          <a:latin typeface="Cambria Math" panose="02040503050406030204" pitchFamily="18" charset="0"/>
                        </a:rPr>
                        <m:t>V</m:t>
                      </m:r>
                    </m:oMath>
                  </m:oMathPara>
                </a14:m>
                <a:endParaRPr lang="en-US" sz="2000" dirty="0">
                  <a:solidFill>
                    <a:prstClr val="black"/>
                  </a:solidFill>
                  <a:latin typeface="Gill Sans MT" panose="020B0502020104020203"/>
                </a:endParaRPr>
              </a:p>
            </p:txBody>
          </p:sp>
        </mc:Choice>
        <mc:Fallback xmlns="">
          <p:sp>
            <p:nvSpPr>
              <p:cNvPr id="13" name="Rectangle 12">
                <a:extLst>
                  <a:ext uri="{FF2B5EF4-FFF2-40B4-BE49-F238E27FC236}">
                    <a16:creationId xmlns:a16="http://schemas.microsoft.com/office/drawing/2014/main" id="{10F6BEC8-0194-401E-95B5-D23C05D40DB1}"/>
                  </a:ext>
                </a:extLst>
              </p:cNvPr>
              <p:cNvSpPr>
                <a:spLocks noRot="1" noChangeAspect="1" noMove="1" noResize="1" noEditPoints="1" noAdjustHandles="1" noChangeArrowheads="1" noChangeShapeType="1" noTextEdit="1"/>
              </p:cNvSpPr>
              <p:nvPr/>
            </p:nvSpPr>
            <p:spPr>
              <a:xfrm>
                <a:off x="1329851" y="2078653"/>
                <a:ext cx="5520348" cy="400110"/>
              </a:xfrm>
              <a:prstGeom prst="rect">
                <a:avLst/>
              </a:prstGeom>
              <a:blipFill>
                <a:blip r:embed="rId3"/>
                <a:stretch>
                  <a:fillRect b="-15152"/>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70AAC314-8FC7-45B2-9EB5-C858F65433E5}"/>
              </a:ext>
            </a:extLst>
          </p:cNvPr>
          <p:cNvSpPr/>
          <p:nvPr/>
        </p:nvSpPr>
        <p:spPr>
          <a:xfrm>
            <a:off x="49083" y="2544969"/>
            <a:ext cx="5274201" cy="461665"/>
          </a:xfrm>
          <a:prstGeom prst="rect">
            <a:avLst/>
          </a:prstGeom>
        </p:spPr>
        <p:txBody>
          <a:bodyPr wrap="none">
            <a:spAutoFit/>
          </a:bodyPr>
          <a:lstStyle/>
          <a:p>
            <a:pPr lvl="0" algn="just"/>
            <a:r>
              <a:rPr kumimoji="0" lang="en-US" sz="24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(b</a:t>
            </a:r>
            <a:r>
              <a:rPr lang="en-US" sz="2400" kern="0" dirty="0">
                <a:latin typeface="Times New Roman" panose="02020603050405020304" pitchFamily="18" charset="0"/>
                <a:cs typeface="Times New Roman" panose="02020603050405020304" pitchFamily="18" charset="0"/>
              </a:rPr>
              <a:t>) the current in the U-shaped conductor</a:t>
            </a:r>
            <a:endParaRPr kumimoji="0" lang="en-US" sz="18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E5E183EF-3140-4E83-A50B-1197D0CA1B56}"/>
              </a:ext>
            </a:extLst>
          </p:cNvPr>
          <p:cNvSpPr/>
          <p:nvPr/>
        </p:nvSpPr>
        <p:spPr>
          <a:xfrm>
            <a:off x="432424" y="3010009"/>
            <a:ext cx="8426349" cy="830997"/>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Find the induced current from Ohm’s law, using the </a:t>
            </a:r>
            <a:r>
              <a:rPr kumimoji="0" lang="en-US" sz="2400" b="1"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total </a:t>
            </a:r>
            <a:r>
              <a:rPr kumimoji="0" lang="en-US" sz="24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resistance </a:t>
            </a:r>
            <a:endParaRPr kumimoji="0" lang="en-US" sz="18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77A3277-C43E-4F5D-8D41-41469C47DA14}"/>
                  </a:ext>
                </a:extLst>
              </p:cNvPr>
              <p:cNvSpPr/>
              <p:nvPr/>
            </p:nvSpPr>
            <p:spPr>
              <a:xfrm>
                <a:off x="1845446" y="3425507"/>
                <a:ext cx="915058" cy="66838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𝐼</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 </m:t>
                      </m:r>
                      <m:f>
                        <m:f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ℇ</m:t>
                          </m:r>
                        </m:num>
                        <m:den>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𝑅</m:t>
                          </m:r>
                        </m:den>
                      </m:f>
                    </m:oMath>
                  </m:oMathPara>
                </a14:m>
                <a:endParaRPr kumimoji="0" lang="en-US" sz="1600" b="0" i="0" u="none" strike="noStrike" kern="0" cap="none" spc="0" normalizeH="0" baseline="0" noProof="0" dirty="0">
                  <a:ln>
                    <a:noFill/>
                  </a:ln>
                  <a:solidFill>
                    <a:sysClr val="windowText" lastClr="000000"/>
                  </a:solidFill>
                  <a:effectLst/>
                  <a:uLnTx/>
                  <a:uFillTx/>
                </a:endParaRPr>
              </a:p>
            </p:txBody>
          </p:sp>
        </mc:Choice>
        <mc:Fallback xmlns="">
          <p:sp>
            <p:nvSpPr>
              <p:cNvPr id="16" name="Rectangle 15">
                <a:extLst>
                  <a:ext uri="{FF2B5EF4-FFF2-40B4-BE49-F238E27FC236}">
                    <a16:creationId xmlns:a16="http://schemas.microsoft.com/office/drawing/2014/main" id="{A77A3277-C43E-4F5D-8D41-41469C47DA14}"/>
                  </a:ext>
                </a:extLst>
              </p:cNvPr>
              <p:cNvSpPr>
                <a:spLocks noRot="1" noChangeAspect="1" noMove="1" noResize="1" noEditPoints="1" noAdjustHandles="1" noChangeArrowheads="1" noChangeShapeType="1" noTextEdit="1"/>
              </p:cNvSpPr>
              <p:nvPr/>
            </p:nvSpPr>
            <p:spPr>
              <a:xfrm>
                <a:off x="1845446" y="3425507"/>
                <a:ext cx="915058" cy="66838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EE7177A9-660F-4497-9396-E341AC9002FC}"/>
                  </a:ext>
                </a:extLst>
              </p:cNvPr>
              <p:cNvSpPr/>
              <p:nvPr/>
            </p:nvSpPr>
            <p:spPr>
              <a:xfrm>
                <a:off x="2982347" y="3559490"/>
                <a:ext cx="2331215" cy="67569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𝐼</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 </m:t>
                      </m:r>
                      <m:f>
                        <m:f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0.1138 </m:t>
                          </m:r>
                          <m:r>
                            <m:rPr>
                              <m:sty m:val="p"/>
                            </m:rPr>
                            <a:rPr kumimoji="0" lang="en-US" sz="2000" b="0" i="0" u="none" strike="noStrike" kern="0" cap="none" spc="0" normalizeH="0" baseline="0" noProof="0" smtClean="0">
                              <a:ln>
                                <a:noFill/>
                              </a:ln>
                              <a:solidFill>
                                <a:prstClr val="black"/>
                              </a:solidFill>
                              <a:effectLst/>
                              <a:uLnTx/>
                              <a:uFillTx/>
                              <a:latin typeface="Cambria Math" panose="02040503050406030204" pitchFamily="18" charset="0"/>
                            </a:rPr>
                            <m:t>V</m:t>
                          </m:r>
                        </m:num>
                        <m:den>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25.0 </m:t>
                          </m:r>
                          <m:r>
                            <m:rPr>
                              <m:sty m:val="p"/>
                            </m:rPr>
                            <a:rPr kumimoji="0" lang="el-GR"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Ω</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+2.5 </m:t>
                          </m:r>
                          <m:r>
                            <m:rPr>
                              <m:sty m:val="p"/>
                            </m:rPr>
                            <a:rPr kumimoji="0" lang="el-GR"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Ω</m:t>
                          </m:r>
                        </m:den>
                      </m:f>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17" name="Rectangle 16">
                <a:extLst>
                  <a:ext uri="{FF2B5EF4-FFF2-40B4-BE49-F238E27FC236}">
                    <a16:creationId xmlns:a16="http://schemas.microsoft.com/office/drawing/2014/main" id="{EE7177A9-660F-4497-9396-E341AC9002FC}"/>
                  </a:ext>
                </a:extLst>
              </p:cNvPr>
              <p:cNvSpPr>
                <a:spLocks noRot="1" noChangeAspect="1" noMove="1" noResize="1" noEditPoints="1" noAdjustHandles="1" noChangeArrowheads="1" noChangeShapeType="1" noTextEdit="1"/>
              </p:cNvSpPr>
              <p:nvPr/>
            </p:nvSpPr>
            <p:spPr>
              <a:xfrm>
                <a:off x="2982347" y="3559490"/>
                <a:ext cx="2331215" cy="67569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11CD653C-A221-41FE-B4D6-7CC82C7EE28B}"/>
                  </a:ext>
                </a:extLst>
              </p:cNvPr>
              <p:cNvSpPr/>
              <p:nvPr/>
            </p:nvSpPr>
            <p:spPr>
              <a:xfrm>
                <a:off x="2686183" y="4443321"/>
                <a:ext cx="352237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kern="0">
                          <a:solidFill>
                            <a:prstClr val="black"/>
                          </a:solidFill>
                          <a:latin typeface="Cambria Math" panose="02040503050406030204" pitchFamily="18" charset="0"/>
                        </a:rPr>
                        <m:t>𝐼</m:t>
                      </m:r>
                      <m:r>
                        <a:rPr lang="en-US" sz="2000" i="1" kern="0">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rPr>
                        <m:t>4.138</m:t>
                      </m:r>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ea typeface="Cambria Math" panose="02040503050406030204" pitchFamily="18" charset="0"/>
                            </a:rPr>
                            <m:t>×10</m:t>
                          </m:r>
                        </m:e>
                        <m:sup>
                          <m:r>
                            <a:rPr lang="en-US" sz="2000" i="1">
                              <a:solidFill>
                                <a:prstClr val="black"/>
                              </a:solidFill>
                              <a:latin typeface="Cambria Math" panose="02040503050406030204" pitchFamily="18" charset="0"/>
                            </a:rPr>
                            <m:t>−3</m:t>
                          </m:r>
                        </m:sup>
                      </m:sSup>
                      <m:r>
                        <m:rPr>
                          <m:sty m:val="p"/>
                        </m:rPr>
                        <a:rPr lang="en-US" sz="2000">
                          <a:solidFill>
                            <a:prstClr val="black"/>
                          </a:solidFill>
                          <a:latin typeface="Cambria Math" panose="02040503050406030204" pitchFamily="18" charset="0"/>
                        </a:rPr>
                        <m:t>A</m:t>
                      </m:r>
                      <m:r>
                        <a:rPr lang="en-US" sz="2000" i="1">
                          <a:solidFill>
                            <a:prstClr val="black"/>
                          </a:solidFill>
                          <a:latin typeface="Cambria Math" panose="02040503050406030204" pitchFamily="18" charset="0"/>
                        </a:rPr>
                        <m:t> ≈4.1 </m:t>
                      </m:r>
                      <m:r>
                        <m:rPr>
                          <m:sty m:val="p"/>
                        </m:rPr>
                        <a:rPr lang="en-US" sz="2000">
                          <a:solidFill>
                            <a:prstClr val="black"/>
                          </a:solidFill>
                          <a:latin typeface="Cambria Math" panose="02040503050406030204" pitchFamily="18" charset="0"/>
                        </a:rPr>
                        <m:t>m</m:t>
                      </m:r>
                      <m:r>
                        <m:rPr>
                          <m:sty m:val="p"/>
                        </m:rPr>
                        <a:rPr lang="en-US" sz="2000">
                          <a:solidFill>
                            <a:prstClr val="black"/>
                          </a:solidFill>
                          <a:latin typeface="Cambria Math" panose="02040503050406030204" pitchFamily="18" charset="0"/>
                          <a:ea typeface="Cambria Math" panose="02040503050406030204" pitchFamily="18" charset="0"/>
                        </a:rPr>
                        <m:t>A</m:t>
                      </m:r>
                    </m:oMath>
                  </m:oMathPara>
                </a14:m>
                <a:endParaRPr lang="en-US" dirty="0"/>
              </a:p>
            </p:txBody>
          </p:sp>
        </mc:Choice>
        <mc:Fallback xmlns="">
          <p:sp>
            <p:nvSpPr>
              <p:cNvPr id="18" name="Rectangle 17">
                <a:extLst>
                  <a:ext uri="{FF2B5EF4-FFF2-40B4-BE49-F238E27FC236}">
                    <a16:creationId xmlns:a16="http://schemas.microsoft.com/office/drawing/2014/main" id="{11CD653C-A221-41FE-B4D6-7CC82C7EE28B}"/>
                  </a:ext>
                </a:extLst>
              </p:cNvPr>
              <p:cNvSpPr>
                <a:spLocks noRot="1" noChangeAspect="1" noMove="1" noResize="1" noEditPoints="1" noAdjustHandles="1" noChangeArrowheads="1" noChangeShapeType="1" noTextEdit="1"/>
              </p:cNvSpPr>
              <p:nvPr/>
            </p:nvSpPr>
            <p:spPr>
              <a:xfrm>
                <a:off x="2686183" y="4443321"/>
                <a:ext cx="3522375" cy="400110"/>
              </a:xfrm>
              <a:prstGeom prst="rect">
                <a:avLst/>
              </a:prstGeom>
              <a:blipFill>
                <a:blip r:embed="rId6"/>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FE210949-9BEC-4B1D-91E7-13782789A2E4}"/>
              </a:ext>
            </a:extLst>
          </p:cNvPr>
          <p:cNvSpPr/>
          <p:nvPr/>
        </p:nvSpPr>
        <p:spPr>
          <a:xfrm>
            <a:off x="93864" y="4833917"/>
            <a:ext cx="2888483" cy="461665"/>
          </a:xfrm>
          <a:prstGeom prst="rect">
            <a:avLst/>
          </a:prstGeom>
        </p:spPr>
        <p:txBody>
          <a:bodyPr wrap="none">
            <a:spAutoFit/>
          </a:bodyPr>
          <a:lstStyle/>
          <a:p>
            <a:pPr lvl="0" algn="just"/>
            <a:r>
              <a:rPr kumimoji="0" lang="en-US" sz="24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(c</a:t>
            </a:r>
            <a:r>
              <a:rPr lang="en-US" sz="2400" kern="0" dirty="0">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the external force </a:t>
            </a:r>
            <a:endParaRPr kumimoji="0" lang="en-US" sz="18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A3DAC5F0-9068-472B-9569-A6EEAD634EA8}"/>
                  </a:ext>
                </a:extLst>
              </p:cNvPr>
              <p:cNvSpPr/>
              <p:nvPr/>
            </p:nvSpPr>
            <p:spPr>
              <a:xfrm>
                <a:off x="1179920" y="5717148"/>
                <a:ext cx="5062561" cy="400110"/>
              </a:xfrm>
              <a:prstGeom prst="rect">
                <a:avLst/>
              </a:prstGeom>
            </p:spPr>
            <p:txBody>
              <a:bodyPr wrap="square">
                <a:spAutoFit/>
              </a:bodyPr>
              <a:lstStyle/>
              <a:p>
                <a:pPr lvl="0"/>
                <a14:m>
                  <m:oMathPara xmlns:m="http://schemas.openxmlformats.org/officeDocument/2006/math">
                    <m:oMathParaPr>
                      <m:jc m:val="left"/>
                    </m:oMathParaPr>
                    <m:oMath xmlns:m="http://schemas.openxmlformats.org/officeDocument/2006/math">
                      <m:r>
                        <a:rPr lang="en-US" sz="2000" i="1" smtClean="0">
                          <a:solidFill>
                            <a:prstClr val="black"/>
                          </a:solidFill>
                          <a:latin typeface="Cambria Math" panose="02040503050406030204" pitchFamily="18" charset="0"/>
                          <a:ea typeface="Cambria Math" panose="02040503050406030204" pitchFamily="18" charset="0"/>
                        </a:rPr>
                        <m:t>𝐹</m:t>
                      </m:r>
                      <m:r>
                        <a:rPr lang="en-US" sz="2000" i="1" smtClean="0">
                          <a:solidFill>
                            <a:prstClr val="black"/>
                          </a:solidFill>
                          <a:latin typeface="Cambria Math" panose="02040503050406030204" pitchFamily="18" charset="0"/>
                          <a:ea typeface="Cambria Math" panose="02040503050406030204" pitchFamily="18" charset="0"/>
                        </a:rPr>
                        <m:t>=</m:t>
                      </m:r>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4.138×</m:t>
                          </m:r>
                          <m:sSup>
                            <m:sSupPr>
                              <m:ctrlPr>
                                <a:rPr lang="en-US" sz="2000" i="1">
                                  <a:solidFill>
                                    <a:prstClr val="black"/>
                                  </a:solidFill>
                                  <a:latin typeface="Cambria Math" panose="02040503050406030204" pitchFamily="18" charset="0"/>
                                  <a:ea typeface="Cambria Math" panose="02040503050406030204" pitchFamily="18" charset="0"/>
                                </a:rPr>
                              </m:ctrlPr>
                            </m:sSupPr>
                            <m:e>
                              <m:r>
                                <a:rPr lang="en-US" sz="2000" i="1">
                                  <a:solidFill>
                                    <a:prstClr val="black"/>
                                  </a:solidFill>
                                  <a:latin typeface="Cambria Math" panose="02040503050406030204" pitchFamily="18" charset="0"/>
                                  <a:ea typeface="Cambria Math" panose="02040503050406030204" pitchFamily="18" charset="0"/>
                                </a:rPr>
                                <m:t>10</m:t>
                              </m:r>
                            </m:e>
                            <m:sup>
                              <m:r>
                                <a:rPr lang="en-US" sz="2000" i="1">
                                  <a:solidFill>
                                    <a:prstClr val="black"/>
                                  </a:solidFill>
                                  <a:latin typeface="Cambria Math" panose="02040503050406030204" pitchFamily="18" charset="0"/>
                                  <a:ea typeface="Cambria Math" panose="02040503050406030204" pitchFamily="18" charset="0"/>
                                </a:rPr>
                                <m:t>−3</m:t>
                              </m:r>
                            </m:sup>
                          </m:sSup>
                          <m:r>
                            <a:rPr lang="en-US" sz="2000" i="1">
                              <a:solidFill>
                                <a:prstClr val="black"/>
                              </a:solidFill>
                              <a:latin typeface="Cambria Math" panose="02040503050406030204" pitchFamily="18" charset="0"/>
                              <a:ea typeface="Cambria Math" panose="02040503050406030204" pitchFamily="18" charset="0"/>
                            </a:rPr>
                            <m:t> </m:t>
                          </m:r>
                          <m:r>
                            <m:rPr>
                              <m:sty m:val="p"/>
                            </m:rPr>
                            <a:rPr lang="en-US" sz="2000">
                              <a:solidFill>
                                <a:prstClr val="black"/>
                              </a:solidFill>
                              <a:latin typeface="Cambria Math" panose="02040503050406030204" pitchFamily="18" charset="0"/>
                              <a:ea typeface="Cambria Math" panose="02040503050406030204" pitchFamily="18" charset="0"/>
                            </a:rPr>
                            <m:t>A</m:t>
                          </m:r>
                        </m:e>
                      </m:d>
                      <m:r>
                        <a:rPr lang="en-US" sz="2000" i="1">
                          <a:solidFill>
                            <a:prstClr val="black"/>
                          </a:solidFill>
                          <a:latin typeface="Cambria Math" panose="02040503050406030204" pitchFamily="18" charset="0"/>
                          <a:ea typeface="Cambria Math" panose="02040503050406030204" pitchFamily="18" charset="0"/>
                        </a:rPr>
                        <m:t>.</m:t>
                      </m:r>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0.250 </m:t>
                          </m:r>
                          <m:r>
                            <m:rPr>
                              <m:sty m:val="p"/>
                            </m:rPr>
                            <a:rPr lang="en-US" sz="2000">
                              <a:solidFill>
                                <a:prstClr val="black"/>
                              </a:solidFill>
                              <a:latin typeface="Cambria Math" panose="02040503050406030204" pitchFamily="18" charset="0"/>
                              <a:ea typeface="Cambria Math" panose="02040503050406030204" pitchFamily="18" charset="0"/>
                            </a:rPr>
                            <m:t>m</m:t>
                          </m:r>
                        </m:e>
                      </m:d>
                      <m:r>
                        <a:rPr lang="en-US" sz="2000" i="1">
                          <a:solidFill>
                            <a:prstClr val="black"/>
                          </a:solidFill>
                          <a:latin typeface="Cambria Math" panose="02040503050406030204" pitchFamily="18" charset="0"/>
                          <a:ea typeface="Cambria Math" panose="02040503050406030204" pitchFamily="18" charset="0"/>
                        </a:rPr>
                        <m:t>.</m:t>
                      </m:r>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0.35 </m:t>
                          </m:r>
                          <m:r>
                            <a:rPr lang="en-US" sz="2000" b="0" i="1" smtClean="0">
                              <a:solidFill>
                                <a:prstClr val="black"/>
                              </a:solidFill>
                              <a:latin typeface="Cambria Math" panose="02040503050406030204" pitchFamily="18" charset="0"/>
                              <a:ea typeface="Cambria Math" panose="02040503050406030204" pitchFamily="18" charset="0"/>
                            </a:rPr>
                            <m:t>𝑚</m:t>
                          </m:r>
                          <m:r>
                            <a:rPr lang="en-US" sz="2000" b="0" i="1" smtClean="0">
                              <a:solidFill>
                                <a:prstClr val="black"/>
                              </a:solidFill>
                              <a:latin typeface="Cambria Math" panose="02040503050406030204" pitchFamily="18" charset="0"/>
                              <a:ea typeface="Cambria Math" panose="02040503050406030204" pitchFamily="18" charset="0"/>
                            </a:rPr>
                            <m:t>/</m:t>
                          </m:r>
                          <m:r>
                            <a:rPr lang="en-US" sz="2000" b="0" i="1" smtClean="0">
                              <a:solidFill>
                                <a:prstClr val="black"/>
                              </a:solidFill>
                              <a:latin typeface="Cambria Math" panose="02040503050406030204" pitchFamily="18" charset="0"/>
                              <a:ea typeface="Cambria Math" panose="02040503050406030204" pitchFamily="18" charset="0"/>
                            </a:rPr>
                            <m:t>𝑠</m:t>
                          </m:r>
                        </m:e>
                      </m:d>
                    </m:oMath>
                  </m:oMathPara>
                </a14:m>
                <a:endParaRPr lang="en-US" sz="2000" dirty="0">
                  <a:solidFill>
                    <a:prstClr val="black"/>
                  </a:solidFill>
                  <a:latin typeface="Gill Sans MT" panose="020B0502020104020203"/>
                </a:endParaRPr>
              </a:p>
            </p:txBody>
          </p:sp>
        </mc:Choice>
        <mc:Fallback xmlns="">
          <p:sp>
            <p:nvSpPr>
              <p:cNvPr id="20" name="Rectangle 19">
                <a:extLst>
                  <a:ext uri="{FF2B5EF4-FFF2-40B4-BE49-F238E27FC236}">
                    <a16:creationId xmlns:a16="http://schemas.microsoft.com/office/drawing/2014/main" id="{A3DAC5F0-9068-472B-9569-A6EEAD634EA8}"/>
                  </a:ext>
                </a:extLst>
              </p:cNvPr>
              <p:cNvSpPr>
                <a:spLocks noRot="1" noChangeAspect="1" noMove="1" noResize="1" noEditPoints="1" noAdjustHandles="1" noChangeArrowheads="1" noChangeShapeType="1" noTextEdit="1"/>
              </p:cNvSpPr>
              <p:nvPr/>
            </p:nvSpPr>
            <p:spPr>
              <a:xfrm>
                <a:off x="1179920" y="5717148"/>
                <a:ext cx="5062561" cy="400110"/>
              </a:xfrm>
              <a:prstGeom prst="rect">
                <a:avLst/>
              </a:prstGeom>
              <a:blipFill>
                <a:blip r:embed="rId7"/>
                <a:stretch>
                  <a:fillRect b="-1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0B303C66-4B92-4AB4-9A56-443888C4F313}"/>
                  </a:ext>
                </a:extLst>
              </p:cNvPr>
              <p:cNvSpPr/>
              <p:nvPr/>
            </p:nvSpPr>
            <p:spPr>
              <a:xfrm>
                <a:off x="3215509" y="5194615"/>
                <a:ext cx="131144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panose="02040503050406030204" pitchFamily="18" charset="0"/>
                          <a:ea typeface="Cambria Math" panose="02040503050406030204" pitchFamily="18" charset="0"/>
                        </a:rPr>
                        <m:t>𝐹</m:t>
                      </m:r>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𝐼</m:t>
                      </m:r>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𝑙</m:t>
                      </m:r>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𝐵</m:t>
                      </m:r>
                    </m:oMath>
                  </m:oMathPara>
                </a14:m>
                <a:endParaRPr lang="en-US" dirty="0"/>
              </a:p>
            </p:txBody>
          </p:sp>
        </mc:Choice>
        <mc:Fallback xmlns="">
          <p:sp>
            <p:nvSpPr>
              <p:cNvPr id="21" name="Rectangle 20">
                <a:extLst>
                  <a:ext uri="{FF2B5EF4-FFF2-40B4-BE49-F238E27FC236}">
                    <a16:creationId xmlns:a16="http://schemas.microsoft.com/office/drawing/2014/main" id="{0B303C66-4B92-4AB4-9A56-443888C4F313}"/>
                  </a:ext>
                </a:extLst>
              </p:cNvPr>
              <p:cNvSpPr>
                <a:spLocks noRot="1" noChangeAspect="1" noMove="1" noResize="1" noEditPoints="1" noAdjustHandles="1" noChangeArrowheads="1" noChangeShapeType="1" noTextEdit="1"/>
              </p:cNvSpPr>
              <p:nvPr/>
            </p:nvSpPr>
            <p:spPr>
              <a:xfrm>
                <a:off x="3215509" y="5194615"/>
                <a:ext cx="1311448" cy="4001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EDD9189-168A-4C56-BD68-DC28CC417C6C}"/>
                  </a:ext>
                </a:extLst>
              </p:cNvPr>
              <p:cNvSpPr txBox="1"/>
              <p:nvPr/>
            </p:nvSpPr>
            <p:spPr>
              <a:xfrm>
                <a:off x="2799818" y="6381825"/>
                <a:ext cx="2261687"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𝐹</m:t>
                      </m:r>
                      <m:r>
                        <a:rPr lang="en-US" sz="2000" i="1" smtClean="0">
                          <a:solidFill>
                            <a:prstClr val="black"/>
                          </a:solidFill>
                          <a:latin typeface="Cambria Math" panose="02040503050406030204" pitchFamily="18" charset="0"/>
                        </a:rPr>
                        <m:t>=3.621×</m:t>
                      </m:r>
                      <m:sSup>
                        <m:sSupPr>
                          <m:ctrlPr>
                            <a:rPr lang="en-US" sz="2000" i="1" smtClean="0">
                              <a:solidFill>
                                <a:prstClr val="black"/>
                              </a:solidFill>
                              <a:latin typeface="Cambria Math" panose="02040503050406030204" pitchFamily="18" charset="0"/>
                              <a:ea typeface="Cambria Math" panose="02040503050406030204" pitchFamily="18" charset="0"/>
                            </a:rPr>
                          </m:ctrlPr>
                        </m:sSupPr>
                        <m:e>
                          <m:r>
                            <a:rPr lang="en-US" sz="2000" i="1" smtClean="0">
                              <a:solidFill>
                                <a:prstClr val="black"/>
                              </a:solidFill>
                              <a:latin typeface="Cambria Math" panose="02040503050406030204" pitchFamily="18" charset="0"/>
                              <a:ea typeface="Cambria Math" panose="02040503050406030204" pitchFamily="18" charset="0"/>
                            </a:rPr>
                            <m:t>10</m:t>
                          </m:r>
                        </m:e>
                        <m:sup>
                          <m:r>
                            <a:rPr lang="en-US" sz="2000" i="1" smtClean="0">
                              <a:solidFill>
                                <a:prstClr val="black"/>
                              </a:solidFill>
                              <a:latin typeface="Cambria Math" panose="02040503050406030204" pitchFamily="18" charset="0"/>
                              <a:ea typeface="Cambria Math" panose="02040503050406030204" pitchFamily="18" charset="0"/>
                            </a:rPr>
                            <m:t>−4</m:t>
                          </m:r>
                        </m:sup>
                      </m:sSup>
                      <m:r>
                        <m:rPr>
                          <m:sty m:val="p"/>
                        </m:rPr>
                        <a:rPr lang="en-US" sz="2000" smtClean="0">
                          <a:solidFill>
                            <a:prstClr val="black"/>
                          </a:solidFill>
                          <a:latin typeface="Cambria Math" panose="02040503050406030204" pitchFamily="18" charset="0"/>
                          <a:ea typeface="Cambria Math" panose="02040503050406030204" pitchFamily="18" charset="0"/>
                        </a:rPr>
                        <m:t>N</m:t>
                      </m:r>
                    </m:oMath>
                  </m:oMathPara>
                </a14:m>
                <a:endParaRPr lang="en-US" sz="2000" b="1"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22" name="TextBox 21">
                <a:extLst>
                  <a:ext uri="{FF2B5EF4-FFF2-40B4-BE49-F238E27FC236}">
                    <a16:creationId xmlns:a16="http://schemas.microsoft.com/office/drawing/2014/main" id="{EEDD9189-168A-4C56-BD68-DC28CC417C6C}"/>
                  </a:ext>
                </a:extLst>
              </p:cNvPr>
              <p:cNvSpPr txBox="1">
                <a:spLocks noRot="1" noChangeAspect="1" noMove="1" noResize="1" noEditPoints="1" noAdjustHandles="1" noChangeArrowheads="1" noChangeShapeType="1" noTextEdit="1"/>
              </p:cNvSpPr>
              <p:nvPr/>
            </p:nvSpPr>
            <p:spPr>
              <a:xfrm>
                <a:off x="2799818" y="6381825"/>
                <a:ext cx="2261687" cy="307777"/>
              </a:xfrm>
              <a:prstGeom prst="rect">
                <a:avLst/>
              </a:prstGeom>
              <a:blipFill>
                <a:blip r:embed="rId9"/>
                <a:stretch>
                  <a:fillRect l="-539" r="-1078" b="-8000"/>
                </a:stretch>
              </a:blipFill>
            </p:spPr>
            <p:txBody>
              <a:bodyPr/>
              <a:lstStyle/>
              <a:p>
                <a:r>
                  <a:rPr lang="en-US">
                    <a:noFill/>
                  </a:rPr>
                  <a:t> </a:t>
                </a:r>
              </a:p>
            </p:txBody>
          </p:sp>
        </mc:Fallback>
      </mc:AlternateContent>
    </p:spTree>
    <p:extLst>
      <p:ext uri="{BB962C8B-B14F-4D97-AF65-F5344CB8AC3E}">
        <p14:creationId xmlns:p14="http://schemas.microsoft.com/office/powerpoint/2010/main" val="317157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Learning outcomes</a:t>
            </a:r>
          </a:p>
        </p:txBody>
      </p:sp>
      <p:pic>
        <p:nvPicPr>
          <p:cNvPr id="4"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7300448" y="848812"/>
            <a:ext cx="1329699" cy="519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567428FA-3B85-41F6-A41D-26E7E6CEC11B}"/>
              </a:ext>
            </a:extLst>
          </p:cNvPr>
          <p:cNvSpPr/>
          <p:nvPr/>
        </p:nvSpPr>
        <p:spPr>
          <a:xfrm>
            <a:off x="174071" y="1998837"/>
            <a:ext cx="8795858" cy="4191917"/>
          </a:xfrm>
          <a:prstGeom prst="rect">
            <a:avLst/>
          </a:prstGeom>
        </p:spPr>
        <p:txBody>
          <a:bodyPr wrap="square">
            <a:spAutoFit/>
          </a:bodyPr>
          <a:lstStyle/>
          <a:p>
            <a:pPr lvl="0" algn="just" defTabSz="457200">
              <a:spcBef>
                <a:spcPct val="20000"/>
              </a:spcBef>
              <a:spcAft>
                <a:spcPts val="600"/>
              </a:spcAft>
              <a:buClr>
                <a:srgbClr val="4590B8"/>
              </a:buClr>
              <a:buSzPct val="92000"/>
              <a:defRPr/>
            </a:pPr>
            <a:r>
              <a:rPr lang="en-US" sz="2800" dirty="0">
                <a:solidFill>
                  <a:prstClr val="black"/>
                </a:solidFill>
                <a:latin typeface="Times New Roman"/>
              </a:rPr>
              <a:t>Students will </a:t>
            </a:r>
            <a:r>
              <a:rPr lang="en-US" sz="2800" dirty="0">
                <a:solidFill>
                  <a:prstClr val="black"/>
                </a:solidFill>
                <a:latin typeface="Times New Roman" panose="02020603050405020304" pitchFamily="18" charset="0"/>
                <a:cs typeface="Times New Roman" panose="02020603050405020304" pitchFamily="18" charset="0"/>
              </a:rPr>
              <a:t>be able to</a:t>
            </a:r>
            <a:r>
              <a:rPr lang="en-US" sz="2800" dirty="0">
                <a:solidFill>
                  <a:prstClr val="black"/>
                </a:solidFill>
                <a:latin typeface="Times New Roman"/>
              </a:rPr>
              <a:t> :</a:t>
            </a:r>
          </a:p>
          <a:p>
            <a:pPr marL="306000" lvl="0" indent="-306000" algn="just" defTabSz="457200">
              <a:spcBef>
                <a:spcPct val="20000"/>
              </a:spcBef>
              <a:spcAft>
                <a:spcPts val="600"/>
              </a:spcAft>
              <a:buClr>
                <a:srgbClr val="4590B8"/>
              </a:buClr>
              <a:buSzPct val="92000"/>
              <a:buFont typeface="Wingdings 2" panose="05020102010507070707" pitchFamily="18" charset="2"/>
              <a:buChar char=""/>
            </a:pPr>
            <a:r>
              <a:rPr lang="en-US" sz="2800" dirty="0">
                <a:solidFill>
                  <a:prstClr val="black"/>
                </a:solidFill>
                <a:latin typeface="Times New Roman" panose="02020603050405020304" pitchFamily="18" charset="0"/>
                <a:cs typeface="Times New Roman" panose="02020603050405020304" pitchFamily="18" charset="0"/>
              </a:rPr>
              <a:t>Solve problems on magnetic force on moving charged particles.</a:t>
            </a:r>
          </a:p>
          <a:p>
            <a:pPr marL="306000" lvl="0" indent="-306000" algn="just" defTabSz="457200">
              <a:spcBef>
                <a:spcPct val="20000"/>
              </a:spcBef>
              <a:spcAft>
                <a:spcPts val="600"/>
              </a:spcAft>
              <a:buClr>
                <a:srgbClr val="4590B8"/>
              </a:buClr>
              <a:buSzPct val="92000"/>
              <a:buFont typeface="Wingdings 2" panose="05020102010507070707" pitchFamily="18" charset="2"/>
              <a:buChar char=""/>
            </a:pPr>
            <a:r>
              <a:rPr lang="en-US" sz="2800" dirty="0">
                <a:solidFill>
                  <a:prstClr val="black"/>
                </a:solidFill>
                <a:latin typeface="Times New Roman" panose="02020603050405020304" pitchFamily="18" charset="0"/>
                <a:cs typeface="Times New Roman" panose="02020603050405020304" pitchFamily="18" charset="0"/>
              </a:rPr>
              <a:t>Solve problems on magnetic field generates by straight line conductors.</a:t>
            </a:r>
          </a:p>
          <a:p>
            <a:pPr marL="306000" lvl="0" indent="-306000" algn="just" defTabSz="457200">
              <a:spcBef>
                <a:spcPct val="20000"/>
              </a:spcBef>
              <a:spcAft>
                <a:spcPts val="600"/>
              </a:spcAft>
              <a:buClr>
                <a:srgbClr val="4590B8"/>
              </a:buClr>
              <a:buSzPct val="92000"/>
              <a:buFont typeface="Wingdings 2" panose="05020102010507070707" pitchFamily="18" charset="2"/>
              <a:buChar char=""/>
            </a:pPr>
            <a:r>
              <a:rPr lang="en-US" sz="2800" dirty="0">
                <a:solidFill>
                  <a:prstClr val="black"/>
                </a:solidFill>
                <a:latin typeface="Times New Roman" panose="02020603050405020304" pitchFamily="18" charset="0"/>
                <a:cs typeface="Times New Roman" panose="02020603050405020304" pitchFamily="18" charset="0"/>
              </a:rPr>
              <a:t>Solve problems on electromagnetic induction.</a:t>
            </a:r>
          </a:p>
          <a:p>
            <a:pPr marL="306000" lvl="0" indent="-306000" algn="just" defTabSz="457200">
              <a:spcBef>
                <a:spcPct val="20000"/>
              </a:spcBef>
              <a:spcAft>
                <a:spcPts val="600"/>
              </a:spcAft>
              <a:buClr>
                <a:srgbClr val="4590B8"/>
              </a:buClr>
              <a:buSzPct val="92000"/>
              <a:buFont typeface="Wingdings 2" panose="05020102010507070707" pitchFamily="18" charset="2"/>
              <a:buChar char=""/>
            </a:pPr>
            <a:r>
              <a:rPr lang="en-US" sz="2800" dirty="0">
                <a:solidFill>
                  <a:prstClr val="black"/>
                </a:solidFill>
                <a:latin typeface="Times New Roman" panose="02020603050405020304" pitchFamily="18" charset="0"/>
                <a:cs typeface="Times New Roman" panose="02020603050405020304" pitchFamily="18" charset="0"/>
              </a:rPr>
              <a:t>Study applications of electromagnetic induction, such as the generator and the transformer.</a:t>
            </a:r>
          </a:p>
        </p:txBody>
      </p:sp>
    </p:spTree>
    <p:extLst>
      <p:ext uri="{BB962C8B-B14F-4D97-AF65-F5344CB8AC3E}">
        <p14:creationId xmlns:p14="http://schemas.microsoft.com/office/powerpoint/2010/main" val="1352826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140338" y="916179"/>
                <a:ext cx="8863323" cy="1938992"/>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cs typeface="Times New Roman" panose="02020603050405020304" pitchFamily="18" charset="0"/>
                  </a:rPr>
                  <a:t>A 250 loop circular armature coil with a diameter of 10.0 cm rotates at </a:t>
                </a:r>
                <a14:m>
                  <m:oMath xmlns:m="http://schemas.openxmlformats.org/officeDocument/2006/math">
                    <m:r>
                      <a:rPr lang="en-US" sz="2400" i="1" smtClean="0">
                        <a:solidFill>
                          <a:prstClr val="black"/>
                        </a:solidFill>
                        <a:latin typeface="Cambria Math" panose="02040503050406030204" pitchFamily="18" charset="0"/>
                        <a:cs typeface="Times New Roman" panose="02020603050405020304" pitchFamily="18" charset="0"/>
                      </a:rPr>
                      <m:t>120 </m:t>
                    </m:r>
                    <m:r>
                      <a:rPr lang="en-US" sz="2400" i="1" smtClean="0">
                        <a:solidFill>
                          <a:prstClr val="black"/>
                        </a:solidFill>
                        <a:latin typeface="Cambria Math" panose="02040503050406030204" pitchFamily="18" charset="0"/>
                        <a:cs typeface="Times New Roman" panose="02020603050405020304" pitchFamily="18" charset="0"/>
                      </a:rPr>
                      <m:t>𝑟𝑒𝑣</m:t>
                    </m:r>
                    <m:r>
                      <a:rPr lang="en-US" sz="2400" i="1" smtClean="0">
                        <a:solidFill>
                          <a:prstClr val="black"/>
                        </a:solidFill>
                        <a:latin typeface="Cambria Math" panose="02040503050406030204" pitchFamily="18" charset="0"/>
                        <a:cs typeface="Times New Roman" panose="02020603050405020304" pitchFamily="18" charset="0"/>
                      </a:rPr>
                      <m:t>/</m:t>
                    </m:r>
                    <m:r>
                      <a:rPr lang="en-US" sz="2400" i="1" smtClean="0">
                        <a:solidFill>
                          <a:prstClr val="black"/>
                        </a:solidFill>
                        <a:latin typeface="Cambria Math" panose="02040503050406030204" pitchFamily="18" charset="0"/>
                        <a:cs typeface="Times New Roman" panose="02020603050405020304" pitchFamily="18" charset="0"/>
                      </a:rPr>
                      <m:t>𝑠</m:t>
                    </m:r>
                    <m:r>
                      <a:rPr lang="en-US" sz="2400" i="1" smtClean="0">
                        <a:solidFill>
                          <a:prstClr val="black"/>
                        </a:solidFill>
                        <a:latin typeface="Cambria Math" panose="02040503050406030204" pitchFamily="18" charset="0"/>
                        <a:cs typeface="Times New Roman" panose="02020603050405020304" pitchFamily="18" charset="0"/>
                      </a:rPr>
                      <m:t> </m:t>
                    </m:r>
                  </m:oMath>
                </a14:m>
                <a:r>
                  <a:rPr lang="en-US" sz="2400" dirty="0">
                    <a:solidFill>
                      <a:prstClr val="black"/>
                    </a:solidFill>
                    <a:latin typeface="Times New Roman" panose="02020603050405020304" pitchFamily="18" charset="0"/>
                    <a:cs typeface="Times New Roman" panose="02020603050405020304" pitchFamily="18" charset="0"/>
                  </a:rPr>
                  <a:t>in a uniform magnetic field of strength, 0.45 T. </a:t>
                </a:r>
              </a:p>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What is the </a:t>
                </a:r>
                <a14:m>
                  <m:oMath xmlns:m="http://schemas.openxmlformats.org/officeDocument/2006/math">
                    <m:r>
                      <a:rPr lang="en-US" sz="2400" i="1" smtClean="0">
                        <a:solidFill>
                          <a:prstClr val="black"/>
                        </a:solidFill>
                        <a:latin typeface="Cambria Math" panose="02040503050406030204" pitchFamily="18" charset="0"/>
                        <a:cs typeface="Times New Roman" panose="02020603050405020304" pitchFamily="18" charset="0"/>
                      </a:rPr>
                      <m:t>𝑉</m:t>
                    </m:r>
                    <m:r>
                      <a:rPr lang="en-US" sz="2400" i="1" baseline="-25000" err="1">
                        <a:solidFill>
                          <a:prstClr val="black"/>
                        </a:solidFill>
                        <a:latin typeface="Cambria Math" panose="02040503050406030204" pitchFamily="18" charset="0"/>
                        <a:cs typeface="Times New Roman" panose="02020603050405020304" pitchFamily="18" charset="0"/>
                      </a:rPr>
                      <m:t>𝑟𝑚𝑠</m:t>
                    </m:r>
                  </m:oMath>
                </a14:m>
                <a:r>
                  <a:rPr lang="en-US" sz="2400" dirty="0">
                    <a:solidFill>
                      <a:prstClr val="black"/>
                    </a:solidFill>
                    <a:latin typeface="Times New Roman" panose="02020603050405020304" pitchFamily="18" charset="0"/>
                    <a:cs typeface="Times New Roman" panose="02020603050405020304" pitchFamily="18" charset="0"/>
                  </a:rPr>
                  <a:t> output of the generator? </a:t>
                </a:r>
              </a:p>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What would you do to the rotation frequency in order to double the </a:t>
                </a:r>
                <a14:m>
                  <m:oMath xmlns:m="http://schemas.openxmlformats.org/officeDocument/2006/math">
                    <m:r>
                      <a:rPr lang="en-US" sz="2400" i="1" smtClean="0">
                        <a:solidFill>
                          <a:prstClr val="black"/>
                        </a:solidFill>
                        <a:latin typeface="Cambria Math" panose="02040503050406030204" pitchFamily="18" charset="0"/>
                        <a:cs typeface="Times New Roman" panose="02020603050405020304" pitchFamily="18" charset="0"/>
                      </a:rPr>
                      <m:t>𝑉</m:t>
                    </m:r>
                    <m:r>
                      <a:rPr lang="en-US" sz="2400" i="1" baseline="-25000" err="1">
                        <a:solidFill>
                          <a:prstClr val="black"/>
                        </a:solidFill>
                        <a:latin typeface="Cambria Math" panose="02040503050406030204" pitchFamily="18" charset="0"/>
                        <a:cs typeface="Times New Roman" panose="02020603050405020304" pitchFamily="18" charset="0"/>
                      </a:rPr>
                      <m:t>𝑟𝑚𝑠</m:t>
                    </m:r>
                  </m:oMath>
                </a14:m>
                <a:r>
                  <a:rPr lang="en-US" sz="2400" dirty="0">
                    <a:solidFill>
                      <a:prstClr val="black"/>
                    </a:solidFill>
                    <a:latin typeface="Times New Roman" panose="02020603050405020304" pitchFamily="18" charset="0"/>
                    <a:cs typeface="Times New Roman" panose="02020603050405020304" pitchFamily="18" charset="0"/>
                  </a:rPr>
                  <a:t> output? </a:t>
                </a:r>
                <a:endParaRPr lang="en-US"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140338" y="916179"/>
                <a:ext cx="8863323" cy="1938992"/>
              </a:xfrm>
              <a:prstGeom prst="rect">
                <a:avLst/>
              </a:prstGeom>
              <a:blipFill>
                <a:blip r:embed="rId2"/>
                <a:stretch>
                  <a:fillRect l="-1032" t="-2516" r="-1100" b="-6289"/>
                </a:stretch>
              </a:blipFill>
            </p:spPr>
            <p:txBody>
              <a:bodyPr/>
              <a:lstStyle/>
              <a:p>
                <a:r>
                  <a:rPr lang="en-US">
                    <a:noFill/>
                  </a:rPr>
                  <a:t> </a:t>
                </a:r>
              </a:p>
            </p:txBody>
          </p:sp>
        </mc:Fallback>
      </mc:AlternateContent>
    </p:spTree>
    <p:extLst>
      <p:ext uri="{BB962C8B-B14F-4D97-AF65-F5344CB8AC3E}">
        <p14:creationId xmlns:p14="http://schemas.microsoft.com/office/powerpoint/2010/main" val="273543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 ANSWERS</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9D527CFC-0895-4B2F-B292-CF15D5957A2D}"/>
                  </a:ext>
                </a:extLst>
              </p:cNvPr>
              <p:cNvSpPr/>
              <p:nvPr/>
            </p:nvSpPr>
            <p:spPr>
              <a:xfrm>
                <a:off x="-15203" y="731123"/>
                <a:ext cx="4602735" cy="461665"/>
              </a:xfrm>
              <a:prstGeom prst="rect">
                <a:avLst/>
              </a:prstGeom>
            </p:spPr>
            <p:txBody>
              <a:bodyPr wrap="none">
                <a:spAutoFit/>
              </a:bodyPr>
              <a:lstStyle/>
              <a:p>
                <a:pPr lvl="0" algn="just"/>
                <a:r>
                  <a:rPr kumimoji="0" lang="en-US" sz="24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(a) </a:t>
                </a:r>
                <a:r>
                  <a:rPr lang="en-US" sz="2400" dirty="0">
                    <a:solidFill>
                      <a:prstClr val="black"/>
                    </a:solidFill>
                    <a:latin typeface="Times New Roman" panose="02020603050405020304" pitchFamily="18" charset="0"/>
                    <a:cs typeface="Times New Roman" panose="02020603050405020304" pitchFamily="18" charset="0"/>
                  </a:rPr>
                  <a:t>the </a:t>
                </a:r>
                <a14:m>
                  <m:oMath xmlns:m="http://schemas.openxmlformats.org/officeDocument/2006/math">
                    <m:r>
                      <a:rPr lang="en-US" sz="2400" i="1" smtClean="0">
                        <a:solidFill>
                          <a:prstClr val="black"/>
                        </a:solidFill>
                        <a:latin typeface="Cambria Math" panose="02040503050406030204" pitchFamily="18" charset="0"/>
                        <a:cs typeface="Times New Roman" panose="02020603050405020304" pitchFamily="18" charset="0"/>
                      </a:rPr>
                      <m:t>𝑉</m:t>
                    </m:r>
                    <m:r>
                      <a:rPr lang="en-US" sz="2400" i="1" baseline="-25000" err="1">
                        <a:solidFill>
                          <a:prstClr val="black"/>
                        </a:solidFill>
                        <a:latin typeface="Cambria Math" panose="02040503050406030204" pitchFamily="18" charset="0"/>
                        <a:cs typeface="Times New Roman" panose="02020603050405020304" pitchFamily="18" charset="0"/>
                      </a:rPr>
                      <m:t>𝑟𝑚𝑠</m:t>
                    </m:r>
                  </m:oMath>
                </a14:m>
                <a:r>
                  <a:rPr lang="en-US" sz="2400" dirty="0">
                    <a:solidFill>
                      <a:prstClr val="black"/>
                    </a:solidFill>
                    <a:latin typeface="Times New Roman" panose="02020603050405020304" pitchFamily="18" charset="0"/>
                    <a:cs typeface="Times New Roman" panose="02020603050405020304" pitchFamily="18" charset="0"/>
                  </a:rPr>
                  <a:t> output of the generator</a:t>
                </a:r>
                <a:endParaRPr kumimoji="0" lang="en-US" sz="18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mc:Choice>
        <mc:Fallback xmlns="">
          <p:sp>
            <p:nvSpPr>
              <p:cNvPr id="14" name="Rectangle 13">
                <a:extLst>
                  <a:ext uri="{FF2B5EF4-FFF2-40B4-BE49-F238E27FC236}">
                    <a16:creationId xmlns:a16="http://schemas.microsoft.com/office/drawing/2014/main" id="{9D527CFC-0895-4B2F-B292-CF15D5957A2D}"/>
                  </a:ext>
                </a:extLst>
              </p:cNvPr>
              <p:cNvSpPr>
                <a:spLocks noRot="1" noChangeAspect="1" noMove="1" noResize="1" noEditPoints="1" noAdjustHandles="1" noChangeArrowheads="1" noChangeShapeType="1" noTextEdit="1"/>
              </p:cNvSpPr>
              <p:nvPr/>
            </p:nvSpPr>
            <p:spPr>
              <a:xfrm>
                <a:off x="-15203" y="731123"/>
                <a:ext cx="4602735" cy="461665"/>
              </a:xfrm>
              <a:prstGeom prst="rect">
                <a:avLst/>
              </a:prstGeom>
              <a:blipFill>
                <a:blip r:embed="rId2"/>
                <a:stretch>
                  <a:fillRect l="-2119"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7A04BCC-572A-4F61-85A7-1B3F28D8094D}"/>
                  </a:ext>
                </a:extLst>
              </p:cNvPr>
              <p:cNvSpPr/>
              <p:nvPr/>
            </p:nvSpPr>
            <p:spPr>
              <a:xfrm>
                <a:off x="364921" y="1276587"/>
                <a:ext cx="7755622" cy="49019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Rms voltage, </a:t>
                </a:r>
                <a14:m>
                  <m:oMath xmlns:m="http://schemas.openxmlformats.org/officeDocument/2006/math">
                    <m:r>
                      <a:rPr kumimoji="0" lang="en-US" sz="2400" b="0" i="1" u="none" strike="noStrike" kern="0" cap="none" spc="0" normalizeH="0" baseline="0" noProof="0" smtClean="0">
                        <a:ln>
                          <a:noFill/>
                        </a:ln>
                        <a:solidFill>
                          <a:schemeClr val="tx1"/>
                        </a:solidFill>
                        <a:effectLst/>
                        <a:uLnTx/>
                        <a:uFillTx/>
                        <a:latin typeface="Cambria Math" panose="02040503050406030204" pitchFamily="18" charset="0"/>
                        <a:cs typeface="Times New Roman" panose="02020603050405020304" pitchFamily="18" charset="0"/>
                      </a:rPr>
                      <m:t>𝑉</m:t>
                    </m:r>
                    <m:r>
                      <a:rPr kumimoji="0" lang="en-US" sz="2400" b="0" i="1" u="none" strike="noStrike" kern="0" cap="none" spc="0" normalizeH="0" baseline="-25000" noProof="0" err="1">
                        <a:ln>
                          <a:noFill/>
                        </a:ln>
                        <a:solidFill>
                          <a:schemeClr val="tx1"/>
                        </a:solidFill>
                        <a:effectLst/>
                        <a:uLnTx/>
                        <a:uFillTx/>
                        <a:latin typeface="Cambria Math" panose="02040503050406030204" pitchFamily="18" charset="0"/>
                        <a:cs typeface="Times New Roman" panose="02020603050405020304" pitchFamily="18" charset="0"/>
                      </a:rPr>
                      <m:t>𝑟𝑚𝑠</m:t>
                    </m:r>
                  </m:oMath>
                </a14:m>
                <a:r>
                  <a:rPr kumimoji="0" lang="en-US" sz="24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is found from the peak induced emf, </a:t>
                </a:r>
                <a14:m>
                  <m:oMath xmlns:m="http://schemas.openxmlformats.org/officeDocument/2006/math">
                    <m:sSub>
                      <m:sSubPr>
                        <m:ctrlPr>
                          <a:rPr kumimoji="0" lang="en-US" sz="2400" b="0" i="1" u="none" strike="noStrike" kern="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rPr>
                        </m:ctrlPr>
                      </m:sSubPr>
                      <m:e>
                        <m:r>
                          <a:rPr kumimoji="0" lang="en-US" sz="2400" b="0" i="1" u="none" strike="noStrike" kern="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rPr>
                          <m:t>ℇ</m:t>
                        </m:r>
                      </m:e>
                      <m:sub>
                        <m:r>
                          <a:rPr kumimoji="0" lang="en-US" sz="2400" b="0" i="1" u="none" strike="noStrike" kern="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rPr>
                          <m:t>𝑝𝑒𝑎𝑘</m:t>
                        </m:r>
                      </m:sub>
                    </m:sSub>
                  </m:oMath>
                </a14:m>
                <a:endParaRPr kumimoji="0" lang="en-US" sz="18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F7A04BCC-572A-4F61-85A7-1B3F28D8094D}"/>
                  </a:ext>
                </a:extLst>
              </p:cNvPr>
              <p:cNvSpPr>
                <a:spLocks noRot="1" noChangeAspect="1" noMove="1" noResize="1" noEditPoints="1" noAdjustHandles="1" noChangeArrowheads="1" noChangeShapeType="1" noTextEdit="1"/>
              </p:cNvSpPr>
              <p:nvPr/>
            </p:nvSpPr>
            <p:spPr>
              <a:xfrm>
                <a:off x="364921" y="1276587"/>
                <a:ext cx="7755622" cy="490199"/>
              </a:xfrm>
              <a:prstGeom prst="rect">
                <a:avLst/>
              </a:prstGeom>
              <a:blipFill>
                <a:blip r:embed="rId3"/>
                <a:stretch>
                  <a:fillRect l="-1258" t="-9877" b="-209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AA44496-C55E-45D9-B94C-2F6EBDCA36AC}"/>
                  </a:ext>
                </a:extLst>
              </p:cNvPr>
              <p:cNvSpPr txBox="1"/>
              <p:nvPr/>
            </p:nvSpPr>
            <p:spPr>
              <a:xfrm>
                <a:off x="3020036" y="1757888"/>
                <a:ext cx="2182591" cy="6435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𝑉</m:t>
                          </m:r>
                        </m:e>
                        <m:sub>
                          <m:r>
                            <a:rPr lang="en-US" sz="2000" i="1" smtClean="0">
                              <a:solidFill>
                                <a:prstClr val="black"/>
                              </a:solidFill>
                              <a:latin typeface="Cambria Math" panose="02040503050406030204" pitchFamily="18" charset="0"/>
                            </a:rPr>
                            <m:t>𝑟𝑚𝑠</m:t>
                          </m:r>
                        </m:sub>
                      </m:sSub>
                      <m:r>
                        <a:rPr lang="en-US" sz="2000" i="1" smtClean="0">
                          <a:solidFill>
                            <a:prstClr val="black"/>
                          </a:solidFill>
                          <a:latin typeface="Cambria Math" panose="02040503050406030204" pitchFamily="18" charset="0"/>
                        </a:rPr>
                        <m:t>= </m:t>
                      </m:r>
                      <m:f>
                        <m:fPr>
                          <m:ctrlPr>
                            <a:rPr lang="en-US" sz="2000" i="1" smtClean="0">
                              <a:solidFill>
                                <a:prstClr val="black"/>
                              </a:solidFill>
                              <a:latin typeface="Cambria Math" panose="02040503050406030204" pitchFamily="18" charset="0"/>
                            </a:rPr>
                          </m:ctrlPr>
                        </m:fPr>
                        <m:num>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ℇ</m:t>
                              </m:r>
                            </m:e>
                            <m:sub>
                              <m:r>
                                <a:rPr lang="en-US" sz="2000" i="1">
                                  <a:solidFill>
                                    <a:prstClr val="black"/>
                                  </a:solidFill>
                                  <a:latin typeface="Cambria Math" panose="02040503050406030204" pitchFamily="18" charset="0"/>
                                  <a:ea typeface="Cambria Math" panose="02040503050406030204" pitchFamily="18" charset="0"/>
                                </a:rPr>
                                <m:t>𝑝𝑒𝑎𝑘</m:t>
                              </m:r>
                            </m:sub>
                          </m:sSub>
                        </m:num>
                        <m:den>
                          <m:rad>
                            <m:radPr>
                              <m:degHide m:val="on"/>
                              <m:ctrlPr>
                                <a:rPr lang="en-US" sz="2000" i="1" smtClean="0">
                                  <a:solidFill>
                                    <a:prstClr val="black"/>
                                  </a:solidFill>
                                  <a:latin typeface="Cambria Math" panose="02040503050406030204" pitchFamily="18" charset="0"/>
                                </a:rPr>
                              </m:ctrlPr>
                            </m:radPr>
                            <m:deg/>
                            <m:e>
                              <m:r>
                                <a:rPr lang="en-US" sz="2000" i="1" smtClean="0">
                                  <a:solidFill>
                                    <a:prstClr val="black"/>
                                  </a:solidFill>
                                  <a:latin typeface="Cambria Math" panose="02040503050406030204" pitchFamily="18" charset="0"/>
                                </a:rPr>
                                <m:t>2</m:t>
                              </m:r>
                            </m:e>
                          </m:rad>
                        </m:den>
                      </m:f>
                    </m:oMath>
                  </m:oMathPara>
                </a14:m>
                <a:endParaRPr lang="en-US" sz="2000" dirty="0">
                  <a:solidFill>
                    <a:prstClr val="black"/>
                  </a:solidFill>
                  <a:latin typeface="Gill Sans MT" panose="020B0502020104020203"/>
                </a:endParaRPr>
              </a:p>
            </p:txBody>
          </p:sp>
        </mc:Choice>
        <mc:Fallback xmlns="">
          <p:sp>
            <p:nvSpPr>
              <p:cNvPr id="16" name="TextBox 15">
                <a:extLst>
                  <a:ext uri="{FF2B5EF4-FFF2-40B4-BE49-F238E27FC236}">
                    <a16:creationId xmlns:a16="http://schemas.microsoft.com/office/drawing/2014/main" id="{AAA44496-C55E-45D9-B94C-2F6EBDCA36AC}"/>
                  </a:ext>
                </a:extLst>
              </p:cNvPr>
              <p:cNvSpPr txBox="1">
                <a:spLocks noRot="1" noChangeAspect="1" noMove="1" noResize="1" noEditPoints="1" noAdjustHandles="1" noChangeArrowheads="1" noChangeShapeType="1" noTextEdit="1"/>
              </p:cNvSpPr>
              <p:nvPr/>
            </p:nvSpPr>
            <p:spPr>
              <a:xfrm>
                <a:off x="3020036" y="1757888"/>
                <a:ext cx="2182591" cy="6435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2431D17-2E50-4B42-8F24-7947728B49BB}"/>
                  </a:ext>
                </a:extLst>
              </p:cNvPr>
              <p:cNvSpPr/>
              <p:nvPr/>
            </p:nvSpPr>
            <p:spPr>
              <a:xfrm>
                <a:off x="334686" y="2385915"/>
                <a:ext cx="8074404" cy="490199"/>
              </a:xfrm>
              <a:prstGeom prst="rect">
                <a:avLst/>
              </a:prstGeom>
            </p:spPr>
            <p:txBody>
              <a:bodyPr wrap="square">
                <a:spAutoFit/>
              </a:bodyPr>
              <a:lstStyle/>
              <a:p>
                <a:pPr lvl="0"/>
                <a:r>
                  <a:rPr lang="en-US" sz="2400" dirty="0">
                    <a:solidFill>
                      <a:schemeClr val="tx1"/>
                    </a:solidFill>
                    <a:latin typeface="Times New Roman" panose="02020603050405020304" pitchFamily="18" charset="0"/>
                    <a:cs typeface="Times New Roman" panose="02020603050405020304" pitchFamily="18" charset="0"/>
                  </a:rPr>
                  <a:t>The peak induced emf, </a:t>
                </a:r>
                <a14:m>
                  <m:oMath xmlns:m="http://schemas.openxmlformats.org/officeDocument/2006/math">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ℇ</m:t>
                        </m:r>
                      </m:e>
                      <m:sub>
                        <m:r>
                          <a:rPr lang="en-US" sz="2400" i="1">
                            <a:solidFill>
                              <a:schemeClr val="tx1"/>
                            </a:solidFill>
                            <a:latin typeface="Cambria Math" panose="02040503050406030204" pitchFamily="18" charset="0"/>
                            <a:ea typeface="Cambria Math" panose="02040503050406030204" pitchFamily="18" charset="0"/>
                          </a:rPr>
                          <m:t>𝑝𝑒𝑎𝑘</m:t>
                        </m:r>
                      </m:sub>
                    </m:sSub>
                  </m:oMath>
                </a14:m>
                <a:r>
                  <a:rPr lang="en-US" sz="2400" dirty="0">
                    <a:solidFill>
                      <a:schemeClr val="tx1"/>
                    </a:solidFill>
                    <a:latin typeface="Times New Roman" panose="02020603050405020304" pitchFamily="18" charset="0"/>
                    <a:cs typeface="Times New Roman" panose="02020603050405020304" pitchFamily="18" charset="0"/>
                  </a:rPr>
                  <a:t> is calculated from the equations:</a:t>
                </a:r>
                <a:endParaRPr lang="en-US" sz="2400"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8" name="Rectangle 7">
                <a:extLst>
                  <a:ext uri="{FF2B5EF4-FFF2-40B4-BE49-F238E27FC236}">
                    <a16:creationId xmlns:a16="http://schemas.microsoft.com/office/drawing/2014/main" id="{B2431D17-2E50-4B42-8F24-7947728B49BB}"/>
                  </a:ext>
                </a:extLst>
              </p:cNvPr>
              <p:cNvSpPr>
                <a:spLocks noRot="1" noChangeAspect="1" noMove="1" noResize="1" noEditPoints="1" noAdjustHandles="1" noChangeArrowheads="1" noChangeShapeType="1" noTextEdit="1"/>
              </p:cNvSpPr>
              <p:nvPr/>
            </p:nvSpPr>
            <p:spPr>
              <a:xfrm>
                <a:off x="334686" y="2385915"/>
                <a:ext cx="8074404" cy="490199"/>
              </a:xfrm>
              <a:prstGeom prst="rect">
                <a:avLst/>
              </a:prstGeom>
              <a:blipFill>
                <a:blip r:embed="rId5"/>
                <a:stretch>
                  <a:fillRect l="-1208" t="-9877" b="-209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067B690-D0DF-4DF0-BB10-A58F59CD7BA1}"/>
                  </a:ext>
                </a:extLst>
              </p:cNvPr>
              <p:cNvSpPr txBox="1"/>
              <p:nvPr/>
            </p:nvSpPr>
            <p:spPr>
              <a:xfrm>
                <a:off x="3221248" y="2934564"/>
                <a:ext cx="1780166" cy="331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ℇ</m:t>
                          </m:r>
                        </m:e>
                        <m:sub>
                          <m:r>
                            <a:rPr lang="en-US" sz="2000" i="1" smtClean="0">
                              <a:solidFill>
                                <a:prstClr val="black"/>
                              </a:solidFill>
                              <a:latin typeface="Cambria Math" panose="02040503050406030204" pitchFamily="18" charset="0"/>
                              <a:ea typeface="Cambria Math" panose="02040503050406030204" pitchFamily="18" charset="0"/>
                            </a:rPr>
                            <m:t>𝑝𝑒𝑎𝑘</m:t>
                          </m:r>
                        </m:sub>
                      </m:sSub>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𝑁𝐵</m:t>
                      </m:r>
                      <m:r>
                        <a:rPr lang="en-US" sz="2000" i="1" smtClean="0">
                          <a:solidFill>
                            <a:prstClr val="black"/>
                          </a:solidFill>
                          <a:latin typeface="Cambria Math" panose="02040503050406030204" pitchFamily="18" charset="0"/>
                          <a:ea typeface="Cambria Math" panose="02040503050406030204" pitchFamily="18" charset="0"/>
                        </a:rPr>
                        <m:t>𝜔</m:t>
                      </m:r>
                      <m:r>
                        <a:rPr lang="en-US" sz="2000" i="1" smtClean="0">
                          <a:solidFill>
                            <a:prstClr val="black"/>
                          </a:solidFill>
                          <a:latin typeface="Cambria Math" panose="02040503050406030204" pitchFamily="18" charset="0"/>
                          <a:ea typeface="Cambria Math" panose="02040503050406030204" pitchFamily="18" charset="0"/>
                        </a:rPr>
                        <m:t>𝐴</m:t>
                      </m:r>
                      <m:r>
                        <a:rPr lang="en-US" sz="2000" i="1" smtClean="0">
                          <a:solidFill>
                            <a:prstClr val="black"/>
                          </a:solidFill>
                          <a:latin typeface="Cambria Math" panose="02040503050406030204" pitchFamily="18" charset="0"/>
                          <a:ea typeface="Cambria Math" panose="02040503050406030204" pitchFamily="18" charset="0"/>
                        </a:rPr>
                        <m:t> </m:t>
                      </m:r>
                    </m:oMath>
                  </m:oMathPara>
                </a14:m>
                <a:endParaRPr lang="en-US" sz="2000" dirty="0">
                  <a:solidFill>
                    <a:prstClr val="black"/>
                  </a:solidFill>
                  <a:latin typeface="Gill Sans MT" panose="020B0502020104020203"/>
                </a:endParaRPr>
              </a:p>
            </p:txBody>
          </p:sp>
        </mc:Choice>
        <mc:Fallback xmlns="">
          <p:sp>
            <p:nvSpPr>
              <p:cNvPr id="24" name="TextBox 23">
                <a:extLst>
                  <a:ext uri="{FF2B5EF4-FFF2-40B4-BE49-F238E27FC236}">
                    <a16:creationId xmlns:a16="http://schemas.microsoft.com/office/drawing/2014/main" id="{B067B690-D0DF-4DF0-BB10-A58F59CD7BA1}"/>
                  </a:ext>
                </a:extLst>
              </p:cNvPr>
              <p:cNvSpPr txBox="1">
                <a:spLocks noRot="1" noChangeAspect="1" noMove="1" noResize="1" noEditPoints="1" noAdjustHandles="1" noChangeArrowheads="1" noChangeShapeType="1" noTextEdit="1"/>
              </p:cNvSpPr>
              <p:nvPr/>
            </p:nvSpPr>
            <p:spPr>
              <a:xfrm>
                <a:off x="3221248" y="2934564"/>
                <a:ext cx="1780166" cy="331437"/>
              </a:xfrm>
              <a:prstGeom prst="rect">
                <a:avLst/>
              </a:prstGeom>
              <a:blipFill>
                <a:blip r:embed="rId6"/>
                <a:stretch>
                  <a:fillRect l="-2397" b="-2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7DFCDCE-33C7-40A5-B11F-BF7C1B0037F6}"/>
                  </a:ext>
                </a:extLst>
              </p:cNvPr>
              <p:cNvSpPr txBox="1"/>
              <p:nvPr/>
            </p:nvSpPr>
            <p:spPr>
              <a:xfrm>
                <a:off x="5323284" y="3001676"/>
                <a:ext cx="184871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ea typeface="Cambria Math" panose="02040503050406030204" pitchFamily="18" charset="0"/>
                        </a:rPr>
                        <m:t>𝑤h𝑒𝑟𝑒</m:t>
                      </m:r>
                      <m:r>
                        <a:rPr lang="en-US" sz="2000" i="1" smtClean="0">
                          <a:solidFill>
                            <a:prstClr val="black"/>
                          </a:solidFill>
                          <a:latin typeface="Cambria Math" panose="02040503050406030204" pitchFamily="18" charset="0"/>
                          <a:ea typeface="Cambria Math" panose="02040503050406030204" pitchFamily="18" charset="0"/>
                        </a:rPr>
                        <m:t>, </m:t>
                      </m:r>
                      <m:r>
                        <a:rPr lang="en-US" sz="2000" i="1" smtClean="0">
                          <a:solidFill>
                            <a:prstClr val="black"/>
                          </a:solidFill>
                          <a:latin typeface="Cambria Math" panose="02040503050406030204" pitchFamily="18" charset="0"/>
                          <a:ea typeface="Cambria Math" panose="02040503050406030204" pitchFamily="18" charset="0"/>
                        </a:rPr>
                        <m:t>𝜔</m:t>
                      </m:r>
                      <m:r>
                        <a:rPr lang="en-US" sz="2000" i="1" smtClean="0">
                          <a:solidFill>
                            <a:prstClr val="black"/>
                          </a:solidFill>
                          <a:latin typeface="Cambria Math" panose="02040503050406030204" pitchFamily="18" charset="0"/>
                          <a:ea typeface="Cambria Math" panose="02040503050406030204" pitchFamily="18" charset="0"/>
                        </a:rPr>
                        <m:t>=2</m:t>
                      </m:r>
                      <m:r>
                        <a:rPr lang="en-US" sz="2000" i="1" smtClean="0">
                          <a:solidFill>
                            <a:prstClr val="black"/>
                          </a:solidFill>
                          <a:latin typeface="Cambria Math" panose="02040503050406030204" pitchFamily="18" charset="0"/>
                          <a:ea typeface="Cambria Math" panose="02040503050406030204" pitchFamily="18" charset="0"/>
                        </a:rPr>
                        <m:t>𝜋</m:t>
                      </m:r>
                      <m:r>
                        <a:rPr lang="en-US" sz="2000" i="1" smtClean="0">
                          <a:solidFill>
                            <a:prstClr val="black"/>
                          </a:solidFill>
                          <a:latin typeface="Cambria Math" panose="02040503050406030204" pitchFamily="18" charset="0"/>
                          <a:ea typeface="Cambria Math" panose="02040503050406030204" pitchFamily="18" charset="0"/>
                        </a:rPr>
                        <m:t>𝑓</m:t>
                      </m:r>
                    </m:oMath>
                  </m:oMathPara>
                </a14:m>
                <a:endParaRPr lang="en-US" sz="2000" dirty="0">
                  <a:solidFill>
                    <a:prstClr val="black"/>
                  </a:solidFill>
                  <a:latin typeface="Gill Sans MT" panose="020B0502020104020203"/>
                </a:endParaRPr>
              </a:p>
            </p:txBody>
          </p:sp>
        </mc:Choice>
        <mc:Fallback xmlns="">
          <p:sp>
            <p:nvSpPr>
              <p:cNvPr id="25" name="TextBox 24">
                <a:extLst>
                  <a:ext uri="{FF2B5EF4-FFF2-40B4-BE49-F238E27FC236}">
                    <a16:creationId xmlns:a16="http://schemas.microsoft.com/office/drawing/2014/main" id="{57DFCDCE-33C7-40A5-B11F-BF7C1B0037F6}"/>
                  </a:ext>
                </a:extLst>
              </p:cNvPr>
              <p:cNvSpPr txBox="1">
                <a:spLocks noRot="1" noChangeAspect="1" noMove="1" noResize="1" noEditPoints="1" noAdjustHandles="1" noChangeArrowheads="1" noChangeShapeType="1" noTextEdit="1"/>
              </p:cNvSpPr>
              <p:nvPr/>
            </p:nvSpPr>
            <p:spPr>
              <a:xfrm>
                <a:off x="5323284" y="3001676"/>
                <a:ext cx="1848711" cy="307777"/>
              </a:xfrm>
              <a:prstGeom prst="rect">
                <a:avLst/>
              </a:prstGeom>
              <a:blipFill>
                <a:blip r:embed="rId7"/>
                <a:stretch>
                  <a:fillRect l="-2632" r="-3618" b="-35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FE9496A-AD35-4A24-977C-56EA99120309}"/>
                  </a:ext>
                </a:extLst>
              </p:cNvPr>
              <p:cNvSpPr txBox="1"/>
              <p:nvPr/>
            </p:nvSpPr>
            <p:spPr>
              <a:xfrm>
                <a:off x="2912555" y="3422241"/>
                <a:ext cx="4177718" cy="6437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𝑣</m:t>
                          </m:r>
                        </m:e>
                        <m:sub>
                          <m:r>
                            <a:rPr lang="en-US" sz="2000" i="1" smtClean="0">
                              <a:solidFill>
                                <a:prstClr val="black"/>
                              </a:solidFill>
                              <a:latin typeface="Cambria Math" panose="02040503050406030204" pitchFamily="18" charset="0"/>
                            </a:rPr>
                            <m:t>𝑟𝑚𝑠</m:t>
                          </m:r>
                        </m:sub>
                      </m:sSub>
                      <m:r>
                        <a:rPr lang="en-US" sz="2000" i="1" smtClean="0">
                          <a:solidFill>
                            <a:prstClr val="black"/>
                          </a:solidFill>
                          <a:latin typeface="Cambria Math" panose="02040503050406030204" pitchFamily="18" charset="0"/>
                        </a:rPr>
                        <m:t>= </m:t>
                      </m:r>
                      <m:f>
                        <m:fPr>
                          <m:ctrlPr>
                            <a:rPr lang="en-US" sz="2000" i="1" smtClean="0">
                              <a:solidFill>
                                <a:prstClr val="black"/>
                              </a:solidFill>
                              <a:latin typeface="Cambria Math" panose="02040503050406030204" pitchFamily="18" charset="0"/>
                            </a:rPr>
                          </m:ctrlPr>
                        </m:fPr>
                        <m:num>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ℇ</m:t>
                              </m:r>
                            </m:e>
                            <m:sub>
                              <m:r>
                                <a:rPr lang="en-US" sz="2000" i="1">
                                  <a:solidFill>
                                    <a:prstClr val="black"/>
                                  </a:solidFill>
                                  <a:latin typeface="Cambria Math" panose="02040503050406030204" pitchFamily="18" charset="0"/>
                                  <a:ea typeface="Cambria Math" panose="02040503050406030204" pitchFamily="18" charset="0"/>
                                </a:rPr>
                                <m:t>𝑝𝑒𝑎𝑘</m:t>
                              </m:r>
                            </m:sub>
                          </m:sSub>
                        </m:num>
                        <m:den>
                          <m:rad>
                            <m:radPr>
                              <m:degHide m:val="on"/>
                              <m:ctrlPr>
                                <a:rPr lang="en-US" sz="2000" i="1" smtClean="0">
                                  <a:solidFill>
                                    <a:prstClr val="black"/>
                                  </a:solidFill>
                                  <a:latin typeface="Cambria Math" panose="02040503050406030204" pitchFamily="18" charset="0"/>
                                </a:rPr>
                              </m:ctrlPr>
                            </m:radPr>
                            <m:deg/>
                            <m:e>
                              <m:r>
                                <a:rPr lang="en-US" sz="2000" i="1" smtClean="0">
                                  <a:solidFill>
                                    <a:prstClr val="black"/>
                                  </a:solidFill>
                                  <a:latin typeface="Cambria Math" panose="02040503050406030204" pitchFamily="18" charset="0"/>
                                </a:rPr>
                                <m:t>2</m:t>
                              </m:r>
                            </m:e>
                          </m:rad>
                        </m:den>
                      </m:f>
                      <m:r>
                        <a:rPr lang="en-US" sz="2000" i="1" smtClean="0">
                          <a:solidFill>
                            <a:prstClr val="black"/>
                          </a:solidFill>
                          <a:latin typeface="Cambria Math" panose="02040503050406030204" pitchFamily="18" charset="0"/>
                        </a:rPr>
                        <m:t>= </m:t>
                      </m:r>
                      <m:f>
                        <m:fPr>
                          <m:ctrlPr>
                            <a:rPr lang="en-US" sz="2000" i="1" smtClean="0">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𝑁𝐵</m:t>
                          </m:r>
                          <m:r>
                            <a:rPr lang="en-US" sz="2000" i="1" smtClean="0">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2</m:t>
                          </m:r>
                          <m:r>
                            <a:rPr lang="en-US" sz="2000" i="1">
                              <a:solidFill>
                                <a:prstClr val="black"/>
                              </a:solidFill>
                              <a:latin typeface="Cambria Math" panose="02040503050406030204" pitchFamily="18" charset="0"/>
                              <a:ea typeface="Cambria Math" panose="02040503050406030204" pitchFamily="18" charset="0"/>
                            </a:rPr>
                            <m:t>𝜋</m:t>
                          </m:r>
                          <m:r>
                            <a:rPr lang="en-US" sz="2000" i="1">
                              <a:solidFill>
                                <a:prstClr val="black"/>
                              </a:solidFill>
                              <a:latin typeface="Cambria Math" panose="02040503050406030204" pitchFamily="18" charset="0"/>
                              <a:ea typeface="Cambria Math" panose="02040503050406030204" pitchFamily="18" charset="0"/>
                            </a:rPr>
                            <m:t>𝑓</m:t>
                          </m:r>
                          <m:r>
                            <a:rPr lang="en-US" sz="2000" i="1" smtClean="0">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𝐴</m:t>
                          </m:r>
                        </m:num>
                        <m:den>
                          <m:rad>
                            <m:radPr>
                              <m:degHide m:val="on"/>
                              <m:ctrlPr>
                                <a:rPr lang="en-US" sz="2000" i="1">
                                  <a:solidFill>
                                    <a:prstClr val="black"/>
                                  </a:solidFill>
                                  <a:latin typeface="Cambria Math" panose="02040503050406030204" pitchFamily="18" charset="0"/>
                                </a:rPr>
                              </m:ctrlPr>
                            </m:radPr>
                            <m:deg/>
                            <m:e>
                              <m:r>
                                <a:rPr lang="en-US" sz="2000" i="1">
                                  <a:solidFill>
                                    <a:prstClr val="black"/>
                                  </a:solidFill>
                                  <a:latin typeface="Cambria Math" panose="02040503050406030204" pitchFamily="18" charset="0"/>
                                </a:rPr>
                                <m:t>2</m:t>
                              </m:r>
                            </m:e>
                          </m:rad>
                        </m:den>
                      </m:f>
                    </m:oMath>
                  </m:oMathPara>
                </a14:m>
                <a:endParaRPr lang="en-US" sz="2000" dirty="0">
                  <a:solidFill>
                    <a:prstClr val="black"/>
                  </a:solidFill>
                  <a:latin typeface="Gill Sans MT" panose="020B0502020104020203"/>
                </a:endParaRPr>
              </a:p>
            </p:txBody>
          </p:sp>
        </mc:Choice>
        <mc:Fallback xmlns="">
          <p:sp>
            <p:nvSpPr>
              <p:cNvPr id="26" name="TextBox 25">
                <a:extLst>
                  <a:ext uri="{FF2B5EF4-FFF2-40B4-BE49-F238E27FC236}">
                    <a16:creationId xmlns:a16="http://schemas.microsoft.com/office/drawing/2014/main" id="{8FE9496A-AD35-4A24-977C-56EA99120309}"/>
                  </a:ext>
                </a:extLst>
              </p:cNvPr>
              <p:cNvSpPr txBox="1">
                <a:spLocks noRot="1" noChangeAspect="1" noMove="1" noResize="1" noEditPoints="1" noAdjustHandles="1" noChangeArrowheads="1" noChangeShapeType="1" noTextEdit="1"/>
              </p:cNvSpPr>
              <p:nvPr/>
            </p:nvSpPr>
            <p:spPr>
              <a:xfrm>
                <a:off x="2912555" y="3422241"/>
                <a:ext cx="4177718" cy="64376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4F8029A-9A92-4AAD-8143-0DF27FB5534F}"/>
                  </a:ext>
                </a:extLst>
              </p:cNvPr>
              <p:cNvSpPr txBox="1"/>
              <p:nvPr/>
            </p:nvSpPr>
            <p:spPr>
              <a:xfrm>
                <a:off x="1732303" y="4227916"/>
                <a:ext cx="6538221" cy="6751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𝑣</m:t>
                          </m:r>
                        </m:e>
                        <m:sub>
                          <m:r>
                            <a:rPr lang="en-US" sz="2000" i="1">
                              <a:solidFill>
                                <a:prstClr val="black"/>
                              </a:solidFill>
                              <a:latin typeface="Cambria Math" panose="02040503050406030204" pitchFamily="18" charset="0"/>
                            </a:rPr>
                            <m:t>𝑟𝑚𝑠</m:t>
                          </m:r>
                        </m:sub>
                      </m:sSub>
                      <m:r>
                        <a:rPr lang="en-US" sz="2000" i="1" smtClean="0">
                          <a:solidFill>
                            <a:prstClr val="black"/>
                          </a:solidFill>
                          <a:latin typeface="Cambria Math" panose="02040503050406030204" pitchFamily="18" charset="0"/>
                        </a:rPr>
                        <m:t>= </m:t>
                      </m:r>
                      <m:f>
                        <m:fPr>
                          <m:ctrlPr>
                            <a:rPr lang="en-US" sz="2000" i="1" smtClean="0">
                              <a:solidFill>
                                <a:prstClr val="black"/>
                              </a:solidFill>
                              <a:latin typeface="Cambria Math" panose="02040503050406030204" pitchFamily="18" charset="0"/>
                            </a:rPr>
                          </m:ctrlPr>
                        </m:fPr>
                        <m:num>
                          <m:d>
                            <m:dPr>
                              <m:ctrlPr>
                                <a:rPr lang="en-US" sz="2000" i="1" smtClean="0">
                                  <a:solidFill>
                                    <a:prstClr val="black"/>
                                  </a:solidFill>
                                  <a:latin typeface="Cambria Math" panose="02040503050406030204" pitchFamily="18" charset="0"/>
                                </a:rPr>
                              </m:ctrlPr>
                            </m:dPr>
                            <m:e>
                              <m:r>
                                <a:rPr lang="en-US" sz="2000" i="1" smtClean="0">
                                  <a:solidFill>
                                    <a:prstClr val="black"/>
                                  </a:solidFill>
                                  <a:latin typeface="Cambria Math" panose="02040503050406030204" pitchFamily="18" charset="0"/>
                                </a:rPr>
                                <m:t>250</m:t>
                              </m:r>
                            </m:e>
                          </m:d>
                          <m:d>
                            <m:dPr>
                              <m:ctrlPr>
                                <a:rPr lang="en-US" sz="2000" i="1" smtClean="0">
                                  <a:solidFill>
                                    <a:prstClr val="black"/>
                                  </a:solidFill>
                                  <a:latin typeface="Cambria Math" panose="02040503050406030204" pitchFamily="18" charset="0"/>
                                </a:rPr>
                              </m:ctrlPr>
                            </m:dPr>
                            <m:e>
                              <m:r>
                                <a:rPr lang="en-US" sz="2000" i="1" smtClean="0">
                                  <a:solidFill>
                                    <a:prstClr val="black"/>
                                  </a:solidFill>
                                  <a:latin typeface="Cambria Math" panose="02040503050406030204" pitchFamily="18" charset="0"/>
                                </a:rPr>
                                <m:t>0.45 </m:t>
                              </m:r>
                              <m:r>
                                <m:rPr>
                                  <m:sty m:val="p"/>
                                </m:rPr>
                                <a:rPr lang="en-US" sz="2000" smtClean="0">
                                  <a:solidFill>
                                    <a:prstClr val="black"/>
                                  </a:solidFill>
                                  <a:latin typeface="Cambria Math" panose="02040503050406030204" pitchFamily="18" charset="0"/>
                                </a:rPr>
                                <m:t>T</m:t>
                              </m:r>
                            </m:e>
                          </m:d>
                          <m:d>
                            <m:dPr>
                              <m:ctrlPr>
                                <a:rPr lang="en-US" sz="2000" i="1" smtClean="0">
                                  <a:solidFill>
                                    <a:prstClr val="black"/>
                                  </a:solidFill>
                                  <a:latin typeface="Cambria Math" panose="02040503050406030204" pitchFamily="18" charset="0"/>
                                </a:rPr>
                              </m:ctrlPr>
                            </m:dPr>
                            <m:e>
                              <m:r>
                                <a:rPr lang="en-US" sz="2000" i="1" smtClean="0">
                                  <a:solidFill>
                                    <a:prstClr val="black"/>
                                  </a:solidFill>
                                  <a:latin typeface="Cambria Math" panose="02040503050406030204" pitchFamily="18" charset="0"/>
                                </a:rPr>
                                <m:t>2</m:t>
                              </m:r>
                              <m:r>
                                <a:rPr lang="en-US" sz="2000" i="1" smtClean="0">
                                  <a:solidFill>
                                    <a:prstClr val="black"/>
                                  </a:solidFill>
                                  <a:latin typeface="Cambria Math" panose="02040503050406030204" pitchFamily="18" charset="0"/>
                                  <a:ea typeface="Cambria Math" panose="02040503050406030204" pitchFamily="18" charset="0"/>
                                </a:rPr>
                                <m:t>𝜋</m:t>
                              </m:r>
                              <m:r>
                                <a:rPr lang="en-US" sz="2000" i="1" smtClean="0">
                                  <a:solidFill>
                                    <a:prstClr val="black"/>
                                  </a:solidFill>
                                  <a:latin typeface="Cambria Math" panose="02040503050406030204" pitchFamily="18" charset="0"/>
                                  <a:ea typeface="Cambria Math" panose="02040503050406030204" pitchFamily="18" charset="0"/>
                                </a:rPr>
                                <m:t> </m:t>
                              </m:r>
                              <m:r>
                                <m:rPr>
                                  <m:sty m:val="p"/>
                                </m:rPr>
                                <a:rPr lang="en-US" sz="2000" smtClean="0">
                                  <a:solidFill>
                                    <a:prstClr val="black"/>
                                  </a:solidFill>
                                  <a:latin typeface="Cambria Math" panose="02040503050406030204" pitchFamily="18" charset="0"/>
                                  <a:ea typeface="Cambria Math" panose="02040503050406030204" pitchFamily="18" charset="0"/>
                                </a:rPr>
                                <m:t>rad</m:t>
                              </m:r>
                              <m:r>
                                <a:rPr lang="en-US" sz="2000" smtClean="0">
                                  <a:solidFill>
                                    <a:prstClr val="black"/>
                                  </a:solidFill>
                                  <a:latin typeface="Cambria Math" panose="02040503050406030204" pitchFamily="18" charset="0"/>
                                  <a:ea typeface="Cambria Math" panose="02040503050406030204" pitchFamily="18" charset="0"/>
                                </a:rPr>
                                <m:t>/</m:t>
                              </m:r>
                              <m:r>
                                <m:rPr>
                                  <m:sty m:val="p"/>
                                </m:rPr>
                                <a:rPr lang="en-US" sz="2000" smtClean="0">
                                  <a:solidFill>
                                    <a:prstClr val="black"/>
                                  </a:solidFill>
                                  <a:latin typeface="Cambria Math" panose="02040503050406030204" pitchFamily="18" charset="0"/>
                                  <a:ea typeface="Cambria Math" panose="02040503050406030204" pitchFamily="18" charset="0"/>
                                </a:rPr>
                                <m:t>rev</m:t>
                              </m:r>
                            </m:e>
                          </m:d>
                          <m:d>
                            <m:dPr>
                              <m:ctrlPr>
                                <a:rPr lang="en-US" sz="2000" i="1" smtClean="0">
                                  <a:solidFill>
                                    <a:prstClr val="black"/>
                                  </a:solidFill>
                                  <a:latin typeface="Cambria Math" panose="02040503050406030204" pitchFamily="18" charset="0"/>
                                </a:rPr>
                              </m:ctrlPr>
                            </m:dPr>
                            <m:e>
                              <m:r>
                                <a:rPr lang="en-US" sz="2000" i="1" smtClean="0">
                                  <a:solidFill>
                                    <a:prstClr val="black"/>
                                  </a:solidFill>
                                  <a:latin typeface="Cambria Math" panose="02040503050406030204" pitchFamily="18" charset="0"/>
                                </a:rPr>
                                <m:t>120 </m:t>
                              </m:r>
                              <m:r>
                                <m:rPr>
                                  <m:sty m:val="p"/>
                                </m:rPr>
                                <a:rPr lang="en-US" sz="2000" smtClean="0">
                                  <a:solidFill>
                                    <a:prstClr val="black"/>
                                  </a:solidFill>
                                  <a:latin typeface="Cambria Math" panose="02040503050406030204" pitchFamily="18" charset="0"/>
                                </a:rPr>
                                <m:t>rev</m:t>
                              </m:r>
                              <m:r>
                                <a:rPr lang="en-US" sz="2000" smtClean="0">
                                  <a:solidFill>
                                    <a:prstClr val="black"/>
                                  </a:solidFill>
                                  <a:latin typeface="Cambria Math" panose="02040503050406030204" pitchFamily="18" charset="0"/>
                                </a:rPr>
                                <m:t>/</m:t>
                              </m:r>
                              <m:r>
                                <m:rPr>
                                  <m:sty m:val="p"/>
                                </m:rPr>
                                <a:rPr lang="en-US" sz="2000" smtClean="0">
                                  <a:solidFill>
                                    <a:prstClr val="black"/>
                                  </a:solidFill>
                                  <a:latin typeface="Cambria Math" panose="02040503050406030204" pitchFamily="18" charset="0"/>
                                </a:rPr>
                                <m:t>s</m:t>
                              </m:r>
                            </m:e>
                          </m:d>
                          <m:r>
                            <a:rPr lang="en-US" sz="2000" i="1" smtClean="0">
                              <a:solidFill>
                                <a:prstClr val="black"/>
                              </a:solidFill>
                              <a:latin typeface="Cambria Math" panose="02040503050406030204" pitchFamily="18" charset="0"/>
                              <a:ea typeface="Cambria Math" panose="02040503050406030204" pitchFamily="18" charset="0"/>
                            </a:rPr>
                            <m:t>𝜋</m:t>
                          </m:r>
                          <m:sSup>
                            <m:sSupPr>
                              <m:ctrlPr>
                                <a:rPr lang="en-US" sz="2000" i="1" smtClean="0">
                                  <a:solidFill>
                                    <a:prstClr val="black"/>
                                  </a:solidFill>
                                  <a:latin typeface="Cambria Math" panose="02040503050406030204" pitchFamily="18" charset="0"/>
                                  <a:ea typeface="Cambria Math" panose="02040503050406030204" pitchFamily="18" charset="0"/>
                                </a:rPr>
                              </m:ctrlPr>
                            </m:sSupPr>
                            <m:e>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0.05 </m:t>
                                  </m:r>
                                  <m:r>
                                    <m:rPr>
                                      <m:sty m:val="p"/>
                                    </m:rPr>
                                    <a:rPr lang="en-US" sz="2000">
                                      <a:solidFill>
                                        <a:prstClr val="black"/>
                                      </a:solidFill>
                                      <a:latin typeface="Cambria Math" panose="02040503050406030204" pitchFamily="18" charset="0"/>
                                      <a:ea typeface="Cambria Math" panose="02040503050406030204" pitchFamily="18" charset="0"/>
                                    </a:rPr>
                                    <m:t>m</m:t>
                                  </m:r>
                                </m:e>
                              </m:d>
                            </m:e>
                            <m:sup>
                              <m:r>
                                <a:rPr lang="en-US" sz="2000" i="1" smtClean="0">
                                  <a:solidFill>
                                    <a:prstClr val="black"/>
                                  </a:solidFill>
                                  <a:latin typeface="Cambria Math" panose="02040503050406030204" pitchFamily="18" charset="0"/>
                                  <a:ea typeface="Cambria Math" panose="02040503050406030204" pitchFamily="18" charset="0"/>
                                </a:rPr>
                                <m:t>2</m:t>
                              </m:r>
                            </m:sup>
                          </m:sSup>
                        </m:num>
                        <m:den>
                          <m:rad>
                            <m:radPr>
                              <m:degHide m:val="on"/>
                              <m:ctrlPr>
                                <a:rPr lang="en-US" sz="2000" i="1" smtClean="0">
                                  <a:solidFill>
                                    <a:prstClr val="black"/>
                                  </a:solidFill>
                                  <a:latin typeface="Cambria Math" panose="02040503050406030204" pitchFamily="18" charset="0"/>
                                </a:rPr>
                              </m:ctrlPr>
                            </m:radPr>
                            <m:deg/>
                            <m:e>
                              <m:r>
                                <a:rPr lang="en-US" sz="2000" i="1" smtClean="0">
                                  <a:solidFill>
                                    <a:prstClr val="black"/>
                                  </a:solidFill>
                                  <a:latin typeface="Cambria Math" panose="02040503050406030204" pitchFamily="18" charset="0"/>
                                </a:rPr>
                                <m:t>2</m:t>
                              </m:r>
                            </m:e>
                          </m:rad>
                        </m:den>
                      </m:f>
                    </m:oMath>
                  </m:oMathPara>
                </a14:m>
                <a:endParaRPr lang="en-US" sz="2000" dirty="0">
                  <a:solidFill>
                    <a:prstClr val="black"/>
                  </a:solidFill>
                  <a:latin typeface="Gill Sans MT" panose="020B0502020104020203"/>
                </a:endParaRPr>
              </a:p>
            </p:txBody>
          </p:sp>
        </mc:Choice>
        <mc:Fallback xmlns="">
          <p:sp>
            <p:nvSpPr>
              <p:cNvPr id="27" name="TextBox 26">
                <a:extLst>
                  <a:ext uri="{FF2B5EF4-FFF2-40B4-BE49-F238E27FC236}">
                    <a16:creationId xmlns:a16="http://schemas.microsoft.com/office/drawing/2014/main" id="{C4F8029A-9A92-4AAD-8143-0DF27FB5534F}"/>
                  </a:ext>
                </a:extLst>
              </p:cNvPr>
              <p:cNvSpPr txBox="1">
                <a:spLocks noRot="1" noChangeAspect="1" noMove="1" noResize="1" noEditPoints="1" noAdjustHandles="1" noChangeArrowheads="1" noChangeShapeType="1" noTextEdit="1"/>
              </p:cNvSpPr>
              <p:nvPr/>
            </p:nvSpPr>
            <p:spPr>
              <a:xfrm>
                <a:off x="1732303" y="4227916"/>
                <a:ext cx="6538221" cy="67512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4EA21DC-431A-43BC-8EEA-41FD2338C9DD}"/>
                  </a:ext>
                </a:extLst>
              </p:cNvPr>
              <p:cNvSpPr txBox="1"/>
              <p:nvPr/>
            </p:nvSpPr>
            <p:spPr>
              <a:xfrm>
                <a:off x="3593625" y="5053273"/>
                <a:ext cx="2815578" cy="307777"/>
              </a:xfrm>
              <a:prstGeom prst="rect">
                <a:avLst/>
              </a:prstGeom>
              <a:solidFill>
                <a:sysClr val="window" lastClr="FFFFFF"/>
              </a:solidFill>
              <a:ln w="22225" cap="rnd" cmpd="sng" algn="ctr">
                <a:noFill/>
                <a:prstDash val="solid"/>
              </a:ln>
              <a:effectLst/>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cs typeface="+mn-cs"/>
                            </a:rPr>
                            <m:t>𝑣</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cs typeface="+mn-cs"/>
                            </a:rPr>
                            <m:t>𝑟𝑚𝑠</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cs typeface="+mn-cs"/>
                        </a:rPr>
                        <m:t>=471.1 </m:t>
                      </m:r>
                      <m:r>
                        <m:rPr>
                          <m:sty m:val="p"/>
                        </m:rPr>
                        <a:rPr kumimoji="0" lang="en-US" sz="2000" b="0" i="0" u="none" strike="noStrike" kern="0" cap="none" spc="0" normalizeH="0" baseline="0" noProof="0" smtClean="0">
                          <a:ln>
                            <a:noFill/>
                          </a:ln>
                          <a:solidFill>
                            <a:prstClr val="black"/>
                          </a:solidFill>
                          <a:effectLst/>
                          <a:uLnTx/>
                          <a:uFillTx/>
                          <a:latin typeface="Cambria Math" panose="02040503050406030204" pitchFamily="18" charset="0"/>
                          <a:cs typeface="+mn-cs"/>
                        </a:rPr>
                        <m:t>V</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000" b="1" i="1" u="none" strike="noStrike" kern="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𝟒𝟕𝟎</m:t>
                      </m:r>
                      <m:r>
                        <a:rPr kumimoji="0" lang="en-US" sz="2000" b="1" i="1" u="none" strike="noStrike" kern="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 </m:t>
                      </m:r>
                      <m:r>
                        <a:rPr kumimoji="0" lang="en-US" sz="2000" b="1" i="0" u="none" strike="noStrike" kern="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𝐕</m:t>
                      </m:r>
                    </m:oMath>
                  </m:oMathPara>
                </a14:m>
                <a:endParaRPr kumimoji="0" lang="en-US" sz="2000" b="1" i="0" u="none" strike="noStrike" kern="0" cap="none" spc="0" normalizeH="0" baseline="0" noProof="0" dirty="0">
                  <a:ln>
                    <a:noFill/>
                  </a:ln>
                  <a:solidFill>
                    <a:prstClr val="black"/>
                  </a:solidFill>
                  <a:effectLst/>
                  <a:uLnTx/>
                  <a:uFillTx/>
                  <a:latin typeface="Gill Sans MT" panose="020B0502020104020203"/>
                  <a:cs typeface="+mn-cs"/>
                </a:endParaRPr>
              </a:p>
            </p:txBody>
          </p:sp>
        </mc:Choice>
        <mc:Fallback xmlns="">
          <p:sp>
            <p:nvSpPr>
              <p:cNvPr id="28" name="TextBox 27">
                <a:extLst>
                  <a:ext uri="{FF2B5EF4-FFF2-40B4-BE49-F238E27FC236}">
                    <a16:creationId xmlns:a16="http://schemas.microsoft.com/office/drawing/2014/main" id="{D4EA21DC-431A-43BC-8EEA-41FD2338C9DD}"/>
                  </a:ext>
                </a:extLst>
              </p:cNvPr>
              <p:cNvSpPr txBox="1">
                <a:spLocks noRot="1" noChangeAspect="1" noMove="1" noResize="1" noEditPoints="1" noAdjustHandles="1" noChangeArrowheads="1" noChangeShapeType="1" noTextEdit="1"/>
              </p:cNvSpPr>
              <p:nvPr/>
            </p:nvSpPr>
            <p:spPr>
              <a:xfrm>
                <a:off x="3593625" y="5053273"/>
                <a:ext cx="2815578" cy="307777"/>
              </a:xfrm>
              <a:prstGeom prst="rect">
                <a:avLst/>
              </a:prstGeom>
              <a:blipFill>
                <a:blip r:embed="rId10"/>
                <a:stretch>
                  <a:fillRect l="-651" r="-1518" b="-14000"/>
                </a:stretch>
              </a:blipFill>
              <a:ln w="22225" cap="rnd" cmpd="sng" algn="ctr">
                <a:noFill/>
                <a:prstDash val="solid"/>
              </a:ln>
              <a:effectLst/>
            </p:spPr>
            <p:txBody>
              <a:bodyPr/>
              <a:lstStyle/>
              <a:p>
                <a:r>
                  <a:rPr lang="en-US">
                    <a:noFill/>
                  </a:rPr>
                  <a:t> </a:t>
                </a:r>
              </a:p>
            </p:txBody>
          </p:sp>
        </mc:Fallback>
      </mc:AlternateContent>
      <p:sp>
        <p:nvSpPr>
          <p:cNvPr id="29" name="Rectangle 28">
            <a:extLst>
              <a:ext uri="{FF2B5EF4-FFF2-40B4-BE49-F238E27FC236}">
                <a16:creationId xmlns:a16="http://schemas.microsoft.com/office/drawing/2014/main" id="{1A5CA19F-EC6F-4BF9-A824-1006FBE10D66}"/>
              </a:ext>
            </a:extLst>
          </p:cNvPr>
          <p:cNvSpPr/>
          <p:nvPr/>
        </p:nvSpPr>
        <p:spPr>
          <a:xfrm>
            <a:off x="88115" y="5430805"/>
            <a:ext cx="3619517" cy="461665"/>
          </a:xfrm>
          <a:prstGeom prst="rect">
            <a:avLst/>
          </a:prstGeom>
        </p:spPr>
        <p:txBody>
          <a:bodyPr wrap="none">
            <a:spAutoFit/>
          </a:bodyPr>
          <a:lstStyle/>
          <a:p>
            <a:pPr lvl="0" algn="just"/>
            <a:r>
              <a:rPr kumimoji="0" lang="en-US" sz="24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(b) </a:t>
            </a:r>
            <a:r>
              <a:rPr lang="en-US" sz="2400" dirty="0">
                <a:solidFill>
                  <a:prstClr val="black"/>
                </a:solidFill>
                <a:latin typeface="Times New Roman" panose="02020603050405020304" pitchFamily="18" charset="0"/>
                <a:cs typeface="Times New Roman" panose="02020603050405020304" pitchFamily="18" charset="0"/>
              </a:rPr>
              <a:t>to double the </a:t>
            </a:r>
            <a:r>
              <a:rPr lang="en-US" sz="2400" i="1" dirty="0">
                <a:solidFill>
                  <a:prstClr val="black"/>
                </a:solidFill>
                <a:latin typeface="Times New Roman" panose="02020603050405020304" pitchFamily="18" charset="0"/>
                <a:cs typeface="Times New Roman" panose="02020603050405020304" pitchFamily="18" charset="0"/>
              </a:rPr>
              <a:t>V</a:t>
            </a:r>
            <a:r>
              <a:rPr lang="en-US" sz="2400" i="1" baseline="-25000" dirty="0">
                <a:solidFill>
                  <a:prstClr val="black"/>
                </a:solidFill>
                <a:latin typeface="Times New Roman" panose="02020603050405020304" pitchFamily="18" charset="0"/>
                <a:cs typeface="Times New Roman" panose="02020603050405020304" pitchFamily="18" charset="0"/>
              </a:rPr>
              <a:t>rms</a:t>
            </a:r>
            <a:r>
              <a:rPr lang="en-US" sz="2400" dirty="0">
                <a:solidFill>
                  <a:prstClr val="black"/>
                </a:solidFill>
                <a:latin typeface="Times New Roman" panose="02020603050405020304" pitchFamily="18" charset="0"/>
                <a:cs typeface="Times New Roman" panose="02020603050405020304" pitchFamily="18" charset="0"/>
              </a:rPr>
              <a:t> output</a:t>
            </a:r>
            <a:endParaRPr kumimoji="0" lang="en-US" sz="18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9D63BCAA-C41E-4C5C-8D0C-EE34E3E6A55E}"/>
              </a:ext>
            </a:extLst>
          </p:cNvPr>
          <p:cNvSpPr/>
          <p:nvPr/>
        </p:nvSpPr>
        <p:spPr>
          <a:xfrm>
            <a:off x="142479" y="5975875"/>
            <a:ext cx="8128045" cy="83099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To double the output voltage, double the rotation frequency to </a:t>
            </a:r>
            <a:r>
              <a:rPr lang="en-US" sz="2400" b="1" dirty="0">
                <a:latin typeface="Times New Roman" panose="02020603050405020304" pitchFamily="18" charset="0"/>
                <a:cs typeface="Times New Roman" panose="02020603050405020304" pitchFamily="18" charset="0"/>
              </a:rPr>
              <a:t>240 rev/s</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5469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a:t>
            </a:r>
          </a:p>
        </p:txBody>
      </p:sp>
      <p:sp>
        <p:nvSpPr>
          <p:cNvPr id="4" name="Rectangle 3">
            <a:extLst>
              <a:ext uri="{FF2B5EF4-FFF2-40B4-BE49-F238E27FC236}">
                <a16:creationId xmlns:a16="http://schemas.microsoft.com/office/drawing/2014/main" id="{487F2406-70BD-4EE7-A55C-BB33CFB09CE2}"/>
              </a:ext>
            </a:extLst>
          </p:cNvPr>
          <p:cNvSpPr/>
          <p:nvPr/>
        </p:nvSpPr>
        <p:spPr>
          <a:xfrm>
            <a:off x="140338" y="916179"/>
            <a:ext cx="8863323" cy="1938992"/>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cs typeface="Times New Roman" panose="02020603050405020304" pitchFamily="18" charset="0"/>
              </a:rPr>
              <a:t>A model-train transformer plugs into 120 V AC and draws 0.35 A while supplying 7.5 A to the train. Assume the transformer is ideal.</a:t>
            </a:r>
          </a:p>
          <a:p>
            <a:pPr lvl="0" algn="just"/>
            <a:endParaRPr lang="en-US" sz="2400" dirty="0">
              <a:solidFill>
                <a:prstClr val="black"/>
              </a:solidFill>
              <a:latin typeface="Times New Roman" panose="02020603050405020304" pitchFamily="18" charset="0"/>
              <a:cs typeface="Times New Roman" panose="02020603050405020304" pitchFamily="18" charset="0"/>
            </a:endParaRPr>
          </a:p>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What voltage is present across the tracks? </a:t>
            </a:r>
          </a:p>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Is the transformer step-up or step-down? </a:t>
            </a:r>
            <a:endParaRPr lang="en-US"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16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ANSWERS</a:t>
            </a:r>
          </a:p>
        </p:txBody>
      </p:sp>
      <p:sp>
        <p:nvSpPr>
          <p:cNvPr id="14" name="Rectangle 13">
            <a:extLst>
              <a:ext uri="{FF2B5EF4-FFF2-40B4-BE49-F238E27FC236}">
                <a16:creationId xmlns:a16="http://schemas.microsoft.com/office/drawing/2014/main" id="{9D527CFC-0895-4B2F-B292-CF15D5957A2D}"/>
              </a:ext>
            </a:extLst>
          </p:cNvPr>
          <p:cNvSpPr/>
          <p:nvPr/>
        </p:nvSpPr>
        <p:spPr>
          <a:xfrm>
            <a:off x="0" y="757841"/>
            <a:ext cx="4863832" cy="461665"/>
          </a:xfrm>
          <a:prstGeom prst="rect">
            <a:avLst/>
          </a:prstGeom>
        </p:spPr>
        <p:txBody>
          <a:bodyPr wrap="none">
            <a:spAutoFit/>
          </a:bodyPr>
          <a:lstStyle/>
          <a:p>
            <a:pPr lvl="0" algn="just"/>
            <a:r>
              <a:rPr kumimoji="0" lang="en-US" sz="24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a:t>
            </a:r>
            <a:r>
              <a:rPr lang="en-US" sz="2400" dirty="0">
                <a:solidFill>
                  <a:prstClr val="black"/>
                </a:solidFill>
                <a:latin typeface="Times New Roman" panose="02020603050405020304" pitchFamily="18" charset="0"/>
                <a:cs typeface="Times New Roman" panose="02020603050405020304" pitchFamily="18" charset="0"/>
              </a:rPr>
              <a:t>voltage is present across the tracks</a:t>
            </a:r>
            <a:endParaRPr kumimoji="0" lang="en-US" sz="18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 name="Rectangle 1">
            <a:extLst>
              <a:ext uri="{FF2B5EF4-FFF2-40B4-BE49-F238E27FC236}">
                <a16:creationId xmlns:a16="http://schemas.microsoft.com/office/drawing/2014/main" id="{73BFF826-47AC-4243-8A9D-196110C6DEF4}"/>
              </a:ext>
            </a:extLst>
          </p:cNvPr>
          <p:cNvSpPr/>
          <p:nvPr/>
        </p:nvSpPr>
        <p:spPr>
          <a:xfrm>
            <a:off x="406866" y="1273505"/>
            <a:ext cx="6698609" cy="461665"/>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Use equations to relate the voltage and current ratios</a:t>
            </a:r>
            <a:endParaRPr kumimoji="0" lang="en-US" sz="1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0569F43-CFE7-46D8-9C3D-3B65B9FC9556}"/>
                  </a:ext>
                </a:extLst>
              </p:cNvPr>
              <p:cNvSpPr txBox="1"/>
              <p:nvPr/>
            </p:nvSpPr>
            <p:spPr>
              <a:xfrm>
                <a:off x="389323" y="2180502"/>
                <a:ext cx="1010469" cy="597921"/>
              </a:xfrm>
              <a:prstGeom prst="rect">
                <a:avLst/>
              </a:prstGeom>
              <a:noFill/>
            </p:spPr>
            <p:txBody>
              <a:bodyPr wrap="none" rtlCol="0">
                <a:spAutoFit/>
              </a:bodyPr>
              <a:lstStyle/>
              <a:p>
                <a14:m>
                  <m:oMath xmlns:m="http://schemas.openxmlformats.org/officeDocument/2006/math">
                    <m:f>
                      <m:fPr>
                        <m:ctrlPr>
                          <a:rPr lang="en-US" sz="2000" i="1" smtClean="0">
                            <a:solidFill>
                              <a:prstClr val="black"/>
                            </a:solidFill>
                            <a:latin typeface="Cambria Math" panose="02040503050406030204" pitchFamily="18" charset="0"/>
                          </a:rPr>
                        </m:ctrlPr>
                      </m:fPr>
                      <m:num>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𝑉</m:t>
                            </m:r>
                          </m:e>
                          <m:sub>
                            <m:r>
                              <a:rPr lang="en-US" sz="2000" i="1" smtClean="0">
                                <a:solidFill>
                                  <a:prstClr val="black"/>
                                </a:solidFill>
                                <a:latin typeface="Cambria Math" panose="02040503050406030204" pitchFamily="18" charset="0"/>
                              </a:rPr>
                              <m:t>𝑠</m:t>
                            </m:r>
                          </m:sub>
                        </m:sSub>
                      </m:num>
                      <m:den>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𝑉</m:t>
                            </m:r>
                          </m:e>
                          <m:sub>
                            <m:r>
                              <a:rPr lang="en-US" sz="2000" i="1" smtClean="0">
                                <a:solidFill>
                                  <a:prstClr val="black"/>
                                </a:solidFill>
                                <a:latin typeface="Cambria Math" panose="02040503050406030204" pitchFamily="18" charset="0"/>
                              </a:rPr>
                              <m:t>𝑝</m:t>
                            </m:r>
                          </m:sub>
                        </m:sSub>
                      </m:den>
                    </m:f>
                  </m:oMath>
                </a14:m>
                <a:r>
                  <a:rPr lang="en-US" sz="2000" dirty="0">
                    <a:solidFill>
                      <a:prstClr val="black"/>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sz="2000" i="1">
                            <a:solidFill>
                              <a:prstClr val="black"/>
                            </a:solidFill>
                            <a:latin typeface="Cambria Math" panose="02040503050406030204" pitchFamily="18" charset="0"/>
                          </a:rPr>
                        </m:ctrlPr>
                      </m:fPr>
                      <m:num>
                        <m:sSub>
                          <m:sSubPr>
                            <m:ctrlPr>
                              <a:rPr lang="en-US" sz="2000" i="1">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𝑁</m:t>
                            </m:r>
                          </m:e>
                          <m:sub>
                            <m:r>
                              <a:rPr lang="en-US" sz="2000" i="1">
                                <a:solidFill>
                                  <a:prstClr val="black"/>
                                </a:solidFill>
                                <a:latin typeface="Cambria Math" panose="02040503050406030204" pitchFamily="18" charset="0"/>
                              </a:rPr>
                              <m:t>𝑠</m:t>
                            </m:r>
                          </m:sub>
                        </m:sSub>
                      </m:num>
                      <m:den>
                        <m:sSub>
                          <m:sSubPr>
                            <m:ctrlPr>
                              <a:rPr lang="en-US" sz="2000" i="1">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𝑁</m:t>
                            </m:r>
                          </m:e>
                          <m:sub>
                            <m:r>
                              <a:rPr lang="en-US" sz="2000" i="1">
                                <a:solidFill>
                                  <a:prstClr val="black"/>
                                </a:solidFill>
                                <a:latin typeface="Cambria Math" panose="02040503050406030204" pitchFamily="18" charset="0"/>
                              </a:rPr>
                              <m:t>𝑝</m:t>
                            </m:r>
                          </m:sub>
                        </m:sSub>
                      </m:den>
                    </m:f>
                  </m:oMath>
                </a14:m>
                <a:r>
                  <a:rPr lang="en-US" sz="2400" dirty="0">
                    <a:solidFill>
                      <a:prstClr val="black"/>
                    </a:solidFill>
                    <a:latin typeface="Gill Sans MT" panose="020B0502020104020203"/>
                  </a:rPr>
                  <a:t> </a:t>
                </a:r>
              </a:p>
            </p:txBody>
          </p:sp>
        </mc:Choice>
        <mc:Fallback xmlns="">
          <p:sp>
            <p:nvSpPr>
              <p:cNvPr id="15" name="TextBox 14">
                <a:extLst>
                  <a:ext uri="{FF2B5EF4-FFF2-40B4-BE49-F238E27FC236}">
                    <a16:creationId xmlns:a16="http://schemas.microsoft.com/office/drawing/2014/main" id="{70569F43-CFE7-46D8-9C3D-3B65B9FC9556}"/>
                  </a:ext>
                </a:extLst>
              </p:cNvPr>
              <p:cNvSpPr txBox="1">
                <a:spLocks noRot="1" noChangeAspect="1" noMove="1" noResize="1" noEditPoints="1" noAdjustHandles="1" noChangeArrowheads="1" noChangeShapeType="1" noTextEdit="1"/>
              </p:cNvSpPr>
              <p:nvPr/>
            </p:nvSpPr>
            <p:spPr>
              <a:xfrm>
                <a:off x="389323" y="2180502"/>
                <a:ext cx="1010469" cy="59792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AF6DFBB9-7C13-4E03-95EE-0EC6C5D11715}"/>
                  </a:ext>
                </a:extLst>
              </p:cNvPr>
              <p:cNvSpPr/>
              <p:nvPr/>
            </p:nvSpPr>
            <p:spPr>
              <a:xfrm>
                <a:off x="2210641" y="2192902"/>
                <a:ext cx="3545696" cy="597921"/>
              </a:xfrm>
              <a:prstGeom prst="rect">
                <a:avLst/>
              </a:prstGeom>
            </p:spPr>
            <p:txBody>
              <a:bodyPr wrap="square">
                <a:spAutoFit/>
              </a:bodyPr>
              <a:lstStyle/>
              <a:p>
                <a14:m>
                  <m:oMath xmlns:m="http://schemas.openxmlformats.org/officeDocument/2006/math">
                    <m:f>
                      <m:fPr>
                        <m:ctrlPr>
                          <a:rPr lang="en-US" sz="2000" i="1" smtClean="0">
                            <a:solidFill>
                              <a:prstClr val="black"/>
                            </a:solidFill>
                            <a:latin typeface="Cambria Math" panose="02040503050406030204" pitchFamily="18" charset="0"/>
                          </a:rPr>
                        </m:ctrlPr>
                      </m:fPr>
                      <m:num>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𝑉</m:t>
                            </m:r>
                          </m:e>
                          <m:sub>
                            <m:r>
                              <a:rPr lang="en-US" sz="2000" i="1">
                                <a:solidFill>
                                  <a:prstClr val="black"/>
                                </a:solidFill>
                                <a:latin typeface="Cambria Math" panose="02040503050406030204" pitchFamily="18" charset="0"/>
                              </a:rPr>
                              <m:t>𝑠</m:t>
                            </m:r>
                          </m:sub>
                        </m:sSub>
                      </m:num>
                      <m:den>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𝑉</m:t>
                            </m:r>
                          </m:e>
                          <m:sub>
                            <m:r>
                              <a:rPr lang="en-US" sz="2000" i="1">
                                <a:solidFill>
                                  <a:prstClr val="black"/>
                                </a:solidFill>
                                <a:latin typeface="Cambria Math" panose="02040503050406030204" pitchFamily="18" charset="0"/>
                              </a:rPr>
                              <m:t>𝑝</m:t>
                            </m:r>
                          </m:sub>
                        </m:sSub>
                      </m:den>
                    </m:f>
                  </m:oMath>
                </a14:m>
                <a:r>
                  <a:rPr lang="en-US" sz="2000" dirty="0">
                    <a:solidFill>
                      <a:prstClr val="black"/>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sz="2000" i="1">
                            <a:solidFill>
                              <a:prstClr val="black"/>
                            </a:solidFill>
                            <a:latin typeface="Cambria Math" panose="02040503050406030204" pitchFamily="18" charset="0"/>
                          </a:rPr>
                        </m:ctrlPr>
                      </m:fPr>
                      <m:num>
                        <m:sSub>
                          <m:sSubPr>
                            <m:ctrlPr>
                              <a:rPr lang="en-US" sz="2000" i="1">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𝑝</m:t>
                            </m:r>
                          </m:sub>
                        </m:sSub>
                      </m:num>
                      <m:den>
                        <m:sSub>
                          <m:sSubPr>
                            <m:ctrlPr>
                              <a:rPr lang="en-US" sz="2000" i="1">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𝑠</m:t>
                            </m:r>
                          </m:sub>
                        </m:sSub>
                      </m:den>
                    </m:f>
                    <m:r>
                      <a:rPr lang="en-GB" sz="2000" b="0" i="0" smtClean="0">
                        <a:solidFill>
                          <a:prstClr val="black"/>
                        </a:solidFill>
                        <a:latin typeface="Cambria Math" panose="02040503050406030204" pitchFamily="18" charset="0"/>
                      </a:rPr>
                      <m:t> (</m:t>
                    </m:r>
                    <m:r>
                      <m:rPr>
                        <m:sty m:val="p"/>
                      </m:rPr>
                      <a:rPr lang="en-GB" sz="2000" b="0" i="0" smtClean="0">
                        <a:solidFill>
                          <a:prstClr val="black"/>
                        </a:solidFill>
                        <a:latin typeface="Cambria Math" panose="02040503050406030204" pitchFamily="18" charset="0"/>
                      </a:rPr>
                      <m:t>for</m:t>
                    </m:r>
                    <m:r>
                      <a:rPr lang="en-GB" sz="2000" b="0" i="0" smtClean="0">
                        <a:solidFill>
                          <a:prstClr val="black"/>
                        </a:solidFill>
                        <a:latin typeface="Cambria Math" panose="02040503050406030204" pitchFamily="18" charset="0"/>
                      </a:rPr>
                      <m:t> </m:t>
                    </m:r>
                    <m:r>
                      <m:rPr>
                        <m:sty m:val="p"/>
                      </m:rPr>
                      <a:rPr lang="en-GB" sz="2000" b="0" i="0" smtClean="0">
                        <a:solidFill>
                          <a:prstClr val="black"/>
                        </a:solidFill>
                        <a:latin typeface="Cambria Math" panose="02040503050406030204" pitchFamily="18" charset="0"/>
                      </a:rPr>
                      <m:t>ideal</m:t>
                    </m:r>
                    <m:r>
                      <a:rPr lang="en-GB" sz="2000" b="0" i="0" smtClean="0">
                        <a:solidFill>
                          <a:prstClr val="black"/>
                        </a:solidFill>
                        <a:latin typeface="Cambria Math" panose="02040503050406030204" pitchFamily="18" charset="0"/>
                      </a:rPr>
                      <m:t> </m:t>
                    </m:r>
                    <m:r>
                      <m:rPr>
                        <m:sty m:val="p"/>
                      </m:rPr>
                      <a:rPr lang="en-GB" sz="2000" b="0" i="0" smtClean="0">
                        <a:solidFill>
                          <a:prstClr val="black"/>
                        </a:solidFill>
                        <a:latin typeface="Cambria Math" panose="02040503050406030204" pitchFamily="18" charset="0"/>
                      </a:rPr>
                      <m:t>transformers</m:t>
                    </m:r>
                    <m:r>
                      <a:rPr lang="en-GB" sz="2000" b="0" i="0" smtClean="0">
                        <a:solidFill>
                          <a:prstClr val="black"/>
                        </a:solidFill>
                        <a:latin typeface="Cambria Math" panose="02040503050406030204" pitchFamily="18" charset="0"/>
                      </a:rPr>
                      <m:t>)</m:t>
                    </m:r>
                  </m:oMath>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18" name="Rectangle 17">
                <a:extLst>
                  <a:ext uri="{FF2B5EF4-FFF2-40B4-BE49-F238E27FC236}">
                    <a16:creationId xmlns:a16="http://schemas.microsoft.com/office/drawing/2014/main" id="{AF6DFBB9-7C13-4E03-95EE-0EC6C5D11715}"/>
                  </a:ext>
                </a:extLst>
              </p:cNvPr>
              <p:cNvSpPr>
                <a:spLocks noRot="1" noChangeAspect="1" noMove="1" noResize="1" noEditPoints="1" noAdjustHandles="1" noChangeArrowheads="1" noChangeShapeType="1" noTextEdit="1"/>
              </p:cNvSpPr>
              <p:nvPr/>
            </p:nvSpPr>
            <p:spPr>
              <a:xfrm>
                <a:off x="2210641" y="2192902"/>
                <a:ext cx="3545696" cy="59792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31060524-3A38-4286-9373-CB78E2FBB0DA}"/>
                  </a:ext>
                </a:extLst>
              </p:cNvPr>
              <p:cNvSpPr/>
              <p:nvPr/>
            </p:nvSpPr>
            <p:spPr>
              <a:xfrm>
                <a:off x="6894124" y="2134637"/>
                <a:ext cx="1277466" cy="585673"/>
              </a:xfrm>
              <a:prstGeom prst="rect">
                <a:avLst/>
              </a:prstGeom>
            </p:spPr>
            <p:txBody>
              <a:bodyPr wrap="none">
                <a:spAutoFit/>
              </a:bodyPr>
              <a:lstStyle/>
              <a:p>
                <a14:m>
                  <m:oMath xmlns:m="http://schemas.openxmlformats.org/officeDocument/2006/math">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𝑉</m:t>
                        </m:r>
                      </m:e>
                      <m:sub>
                        <m:r>
                          <a:rPr lang="en-US" sz="2000" i="1">
                            <a:solidFill>
                              <a:prstClr val="black"/>
                            </a:solidFill>
                            <a:latin typeface="Cambria Math" panose="02040503050406030204" pitchFamily="18" charset="0"/>
                            <a:ea typeface="Cambria Math" panose="02040503050406030204" pitchFamily="18" charset="0"/>
                          </a:rPr>
                          <m:t>𝑠</m:t>
                        </m:r>
                      </m:sub>
                    </m:sSub>
                  </m:oMath>
                </a14:m>
                <a:r>
                  <a:rPr lang="en-US" sz="2000" dirty="0">
                    <a:solidFill>
                      <a:prstClr val="black"/>
                    </a:solidFill>
                    <a:latin typeface="Cambria Math" panose="02040503050406030204" pitchFamily="18" charset="0"/>
                    <a:ea typeface="Cambria Math" panose="02040503050406030204" pitchFamily="18" charset="0"/>
                  </a:rPr>
                  <a:t> = </a:t>
                </a:r>
                <a14:m>
                  <m:oMath xmlns:m="http://schemas.openxmlformats.org/officeDocument/2006/math">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𝑉</m:t>
                        </m:r>
                      </m:e>
                      <m:sub>
                        <m:r>
                          <a:rPr lang="en-US" sz="2000" i="1">
                            <a:solidFill>
                              <a:prstClr val="black"/>
                            </a:solidFill>
                            <a:latin typeface="Cambria Math" panose="02040503050406030204" pitchFamily="18" charset="0"/>
                            <a:ea typeface="Cambria Math" panose="02040503050406030204" pitchFamily="18" charset="0"/>
                          </a:rPr>
                          <m:t>𝑝</m:t>
                        </m:r>
                      </m:sub>
                    </m:sSub>
                  </m:oMath>
                </a14:m>
                <a:r>
                  <a:rPr lang="en-US" sz="2000" dirty="0">
                    <a:solidFill>
                      <a:prstClr val="black"/>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000" i="1">
                            <a:solidFill>
                              <a:prstClr val="black"/>
                            </a:solidFill>
                            <a:latin typeface="Cambria Math" panose="02040503050406030204" pitchFamily="18" charset="0"/>
                            <a:ea typeface="Cambria Math" panose="02040503050406030204" pitchFamily="18" charset="0"/>
                          </a:rPr>
                        </m:ctrlPr>
                      </m:fPr>
                      <m:num>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𝐼</m:t>
                            </m:r>
                          </m:e>
                          <m:sub>
                            <m:r>
                              <a:rPr lang="en-US" sz="2000" i="1">
                                <a:solidFill>
                                  <a:prstClr val="black"/>
                                </a:solidFill>
                                <a:latin typeface="Cambria Math" panose="02040503050406030204" pitchFamily="18" charset="0"/>
                                <a:ea typeface="Cambria Math" panose="02040503050406030204" pitchFamily="18" charset="0"/>
                              </a:rPr>
                              <m:t>𝑝</m:t>
                            </m:r>
                          </m:sub>
                        </m:sSub>
                      </m:num>
                      <m:den>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𝐼</m:t>
                            </m:r>
                          </m:e>
                          <m:sub>
                            <m:r>
                              <a:rPr lang="en-US" sz="2000" i="1">
                                <a:solidFill>
                                  <a:prstClr val="black"/>
                                </a:solidFill>
                                <a:latin typeface="Cambria Math" panose="02040503050406030204" pitchFamily="18" charset="0"/>
                                <a:ea typeface="Cambria Math" panose="02040503050406030204" pitchFamily="18" charset="0"/>
                              </a:rPr>
                              <m:t>𝑠</m:t>
                            </m:r>
                          </m:sub>
                        </m:sSub>
                      </m:den>
                    </m:f>
                  </m:oMath>
                </a14:m>
                <a:r>
                  <a:rPr lang="en-US" dirty="0">
                    <a:solidFill>
                      <a:prstClr val="black"/>
                    </a:solidFill>
                    <a:latin typeface="Gill Sans MT" panose="020B0502020104020203"/>
                  </a:rPr>
                  <a:t> </a:t>
                </a:r>
              </a:p>
            </p:txBody>
          </p:sp>
        </mc:Choice>
        <mc:Fallback xmlns="">
          <p:sp>
            <p:nvSpPr>
              <p:cNvPr id="19" name="Rectangle 18">
                <a:extLst>
                  <a:ext uri="{FF2B5EF4-FFF2-40B4-BE49-F238E27FC236}">
                    <a16:creationId xmlns:a16="http://schemas.microsoft.com/office/drawing/2014/main" id="{31060524-3A38-4286-9373-CB78E2FBB0DA}"/>
                  </a:ext>
                </a:extLst>
              </p:cNvPr>
              <p:cNvSpPr>
                <a:spLocks noRot="1" noChangeAspect="1" noMove="1" noResize="1" noEditPoints="1" noAdjustHandles="1" noChangeArrowheads="1" noChangeShapeType="1" noTextEdit="1"/>
              </p:cNvSpPr>
              <p:nvPr/>
            </p:nvSpPr>
            <p:spPr>
              <a:xfrm>
                <a:off x="6894124" y="2134637"/>
                <a:ext cx="1277466" cy="5856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27E4DA3B-9368-45D0-A4C7-85CE1E8B7C12}"/>
                  </a:ext>
                </a:extLst>
              </p:cNvPr>
              <p:cNvSpPr/>
              <p:nvPr/>
            </p:nvSpPr>
            <p:spPr>
              <a:xfrm>
                <a:off x="921887" y="3054861"/>
                <a:ext cx="2682978" cy="7838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𝑉</m:t>
                          </m:r>
                        </m:e>
                        <m:sub>
                          <m:r>
                            <a:rPr lang="en-US" sz="2000" i="1">
                              <a:solidFill>
                                <a:prstClr val="black"/>
                              </a:solidFill>
                              <a:latin typeface="Cambria Math" panose="02040503050406030204" pitchFamily="18" charset="0"/>
                              <a:ea typeface="Cambria Math" panose="02040503050406030204" pitchFamily="18" charset="0"/>
                            </a:rPr>
                            <m:t>𝑠</m:t>
                          </m:r>
                        </m:sub>
                      </m:sSub>
                      <m:r>
                        <a:rPr lang="en-US" sz="2000" smtClean="0">
                          <a:solidFill>
                            <a:prstClr val="black"/>
                          </a:solidFill>
                          <a:latin typeface="Cambria Math" panose="02040503050406030204" pitchFamily="18" charset="0"/>
                          <a:ea typeface="Cambria Math" panose="02040503050406030204" pitchFamily="18" charset="0"/>
                        </a:rPr>
                        <m:t>=</m:t>
                      </m:r>
                      <m:d>
                        <m:dPr>
                          <m:ctrlPr>
                            <a:rPr lang="en-US" sz="2000" i="1" smtClean="0">
                              <a:solidFill>
                                <a:prstClr val="black"/>
                              </a:solidFill>
                              <a:latin typeface="Cambria Math" panose="02040503050406030204" pitchFamily="18" charset="0"/>
                              <a:ea typeface="Cambria Math" panose="02040503050406030204" pitchFamily="18" charset="0"/>
                            </a:rPr>
                          </m:ctrlPr>
                        </m:dPr>
                        <m:e>
                          <m:r>
                            <m:rPr>
                              <m:nor/>
                            </m:rPr>
                            <a:rPr lang="en-US" sz="2000">
                              <a:solidFill>
                                <a:prstClr val="black"/>
                              </a:solidFill>
                              <a:latin typeface="Cambria Math" panose="02040503050406030204" pitchFamily="18" charset="0"/>
                              <a:ea typeface="Cambria Math" panose="02040503050406030204" pitchFamily="18" charset="0"/>
                            </a:rPr>
                            <m:t>120 </m:t>
                          </m:r>
                          <m:r>
                            <m:rPr>
                              <m:nor/>
                            </m:rPr>
                            <a:rPr lang="en-US" sz="2000">
                              <a:solidFill>
                                <a:prstClr val="black"/>
                              </a:solidFill>
                              <a:latin typeface="Cambria Math" panose="02040503050406030204" pitchFamily="18" charset="0"/>
                              <a:ea typeface="Cambria Math" panose="02040503050406030204" pitchFamily="18" charset="0"/>
                            </a:rPr>
                            <m:t>V</m:t>
                          </m:r>
                        </m:e>
                      </m:d>
                      <m:d>
                        <m:dPr>
                          <m:ctrlPr>
                            <a:rPr lang="en-US" sz="2000" i="1" smtClean="0">
                              <a:solidFill>
                                <a:prstClr val="black"/>
                              </a:solidFill>
                              <a:latin typeface="Cambria Math" panose="02040503050406030204" pitchFamily="18" charset="0"/>
                              <a:ea typeface="Cambria Math" panose="02040503050406030204" pitchFamily="18" charset="0"/>
                            </a:rPr>
                          </m:ctrlPr>
                        </m:dPr>
                        <m:e>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0.35 </m:t>
                              </m:r>
                              <m:r>
                                <m:rPr>
                                  <m:sty m:val="p"/>
                                </m:rPr>
                                <a:rPr lang="en-US" sz="2000">
                                  <a:solidFill>
                                    <a:prstClr val="black"/>
                                  </a:solidFill>
                                  <a:latin typeface="Cambria Math" panose="02040503050406030204" pitchFamily="18" charset="0"/>
                                  <a:ea typeface="Cambria Math" panose="02040503050406030204" pitchFamily="18" charset="0"/>
                                </a:rPr>
                                <m:t>A</m:t>
                              </m:r>
                            </m:num>
                            <m:den>
                              <m:r>
                                <a:rPr lang="en-US" sz="2000" i="1">
                                  <a:solidFill>
                                    <a:prstClr val="black"/>
                                  </a:solidFill>
                                  <a:latin typeface="Cambria Math" panose="02040503050406030204" pitchFamily="18" charset="0"/>
                                  <a:ea typeface="Cambria Math" panose="02040503050406030204" pitchFamily="18" charset="0"/>
                                </a:rPr>
                                <m:t>7.5 </m:t>
                              </m:r>
                              <m:r>
                                <m:rPr>
                                  <m:sty m:val="p"/>
                                </m:rPr>
                                <a:rPr lang="en-US" sz="2000">
                                  <a:solidFill>
                                    <a:prstClr val="black"/>
                                  </a:solidFill>
                                  <a:latin typeface="Cambria Math" panose="02040503050406030204" pitchFamily="18" charset="0"/>
                                  <a:ea typeface="Cambria Math" panose="02040503050406030204" pitchFamily="18" charset="0"/>
                                </a:rPr>
                                <m:t>A</m:t>
                              </m:r>
                            </m:den>
                          </m:f>
                        </m:e>
                      </m:d>
                    </m:oMath>
                  </m:oMathPara>
                </a14:m>
                <a:endParaRPr lang="en-US" sz="2000" dirty="0">
                  <a:solidFill>
                    <a:prstClr val="black"/>
                  </a:solidFill>
                  <a:latin typeface="Gill Sans MT" panose="020B0502020104020203"/>
                </a:endParaRPr>
              </a:p>
            </p:txBody>
          </p:sp>
        </mc:Choice>
        <mc:Fallback xmlns="">
          <p:sp>
            <p:nvSpPr>
              <p:cNvPr id="20" name="Rectangle 19">
                <a:extLst>
                  <a:ext uri="{FF2B5EF4-FFF2-40B4-BE49-F238E27FC236}">
                    <a16:creationId xmlns:a16="http://schemas.microsoft.com/office/drawing/2014/main" id="{27E4DA3B-9368-45D0-A4C7-85CE1E8B7C12}"/>
                  </a:ext>
                </a:extLst>
              </p:cNvPr>
              <p:cNvSpPr>
                <a:spLocks noRot="1" noChangeAspect="1" noMove="1" noResize="1" noEditPoints="1" noAdjustHandles="1" noChangeArrowheads="1" noChangeShapeType="1" noTextEdit="1"/>
              </p:cNvSpPr>
              <p:nvPr/>
            </p:nvSpPr>
            <p:spPr>
              <a:xfrm>
                <a:off x="921887" y="3054861"/>
                <a:ext cx="2682978" cy="78386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DEC7953F-2044-4712-AD57-4E5598B8B403}"/>
                  </a:ext>
                </a:extLst>
              </p:cNvPr>
              <p:cNvSpPr/>
              <p:nvPr/>
            </p:nvSpPr>
            <p:spPr>
              <a:xfrm>
                <a:off x="4764465" y="3285116"/>
                <a:ext cx="133472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𝑉</m:t>
                          </m:r>
                        </m:e>
                        <m:sub>
                          <m:r>
                            <a:rPr lang="en-US" sz="2000" i="1">
                              <a:solidFill>
                                <a:prstClr val="black"/>
                              </a:solidFill>
                              <a:latin typeface="Cambria Math" panose="02040503050406030204" pitchFamily="18" charset="0"/>
                              <a:ea typeface="Cambria Math" panose="02040503050406030204" pitchFamily="18" charset="0"/>
                            </a:rPr>
                            <m:t>𝑠</m:t>
                          </m:r>
                        </m:sub>
                      </m:sSub>
                      <m:r>
                        <a:rPr lang="en-US" sz="2000">
                          <a:solidFill>
                            <a:prstClr val="black"/>
                          </a:solidFill>
                          <a:latin typeface="Cambria Math" panose="02040503050406030204" pitchFamily="18" charset="0"/>
                          <a:ea typeface="Cambria Math" panose="02040503050406030204" pitchFamily="18" charset="0"/>
                        </a:rPr>
                        <m:t>=</m:t>
                      </m:r>
                      <m:r>
                        <m:rPr>
                          <m:nor/>
                        </m:rPr>
                        <a:rPr lang="en-US" sz="2000" b="1">
                          <a:solidFill>
                            <a:srgbClr val="7030A0"/>
                          </a:solidFill>
                          <a:latin typeface="Cambria Math" panose="02040503050406030204" pitchFamily="18" charset="0"/>
                          <a:ea typeface="Cambria Math" panose="02040503050406030204" pitchFamily="18" charset="0"/>
                        </a:rPr>
                        <m:t>5.6 </m:t>
                      </m:r>
                      <m:r>
                        <m:rPr>
                          <m:nor/>
                        </m:rPr>
                        <a:rPr lang="en-US" sz="2000" b="1">
                          <a:solidFill>
                            <a:srgbClr val="7030A0"/>
                          </a:solidFill>
                          <a:latin typeface="Cambria Math" panose="02040503050406030204" pitchFamily="18" charset="0"/>
                          <a:ea typeface="Cambria Math" panose="02040503050406030204" pitchFamily="18" charset="0"/>
                        </a:rPr>
                        <m:t>V</m:t>
                      </m:r>
                    </m:oMath>
                  </m:oMathPara>
                </a14:m>
                <a:endParaRPr lang="en-US" sz="2000" dirty="0">
                  <a:solidFill>
                    <a:prstClr val="black"/>
                  </a:solidFill>
                  <a:latin typeface="Gill Sans MT" panose="020B0502020104020203"/>
                </a:endParaRPr>
              </a:p>
            </p:txBody>
          </p:sp>
        </mc:Choice>
        <mc:Fallback xmlns="">
          <p:sp>
            <p:nvSpPr>
              <p:cNvPr id="21" name="Rectangle 20">
                <a:extLst>
                  <a:ext uri="{FF2B5EF4-FFF2-40B4-BE49-F238E27FC236}">
                    <a16:creationId xmlns:a16="http://schemas.microsoft.com/office/drawing/2014/main" id="{DEC7953F-2044-4712-AD57-4E5598B8B403}"/>
                  </a:ext>
                </a:extLst>
              </p:cNvPr>
              <p:cNvSpPr>
                <a:spLocks noRot="1" noChangeAspect="1" noMove="1" noResize="1" noEditPoints="1" noAdjustHandles="1" noChangeArrowheads="1" noChangeShapeType="1" noTextEdit="1"/>
              </p:cNvSpPr>
              <p:nvPr/>
            </p:nvSpPr>
            <p:spPr>
              <a:xfrm>
                <a:off x="4764465" y="3285116"/>
                <a:ext cx="1334724" cy="400110"/>
              </a:xfrm>
              <a:prstGeom prst="rect">
                <a:avLst/>
              </a:prstGeom>
              <a:blipFill>
                <a:blip r:embed="rId7"/>
                <a:stretch>
                  <a:fillRect/>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6C8A2482-48D2-41DE-B447-F1103DEF16BD}"/>
              </a:ext>
            </a:extLst>
          </p:cNvPr>
          <p:cNvSpPr/>
          <p:nvPr/>
        </p:nvSpPr>
        <p:spPr>
          <a:xfrm>
            <a:off x="0" y="4313682"/>
            <a:ext cx="5464958" cy="461665"/>
          </a:xfrm>
          <a:prstGeom prst="rect">
            <a:avLst/>
          </a:prstGeom>
        </p:spPr>
        <p:txBody>
          <a:bodyPr wrap="none">
            <a:spAutoFit/>
          </a:bodyPr>
          <a:lstStyle/>
          <a:p>
            <a:pPr lvl="0" algn="just"/>
            <a:r>
              <a:rPr kumimoji="0" lang="en-US" sz="24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 </a:t>
            </a:r>
            <a:r>
              <a:rPr lang="en-US" sz="2400" dirty="0">
                <a:solidFill>
                  <a:prstClr val="black"/>
                </a:solidFill>
                <a:latin typeface="Times New Roman" panose="02020603050405020304" pitchFamily="18" charset="0"/>
                <a:cs typeface="Times New Roman" panose="02020603050405020304" pitchFamily="18" charset="0"/>
              </a:rPr>
              <a:t>Is the transformer step-up or step-down</a:t>
            </a:r>
            <a:endParaRPr kumimoji="0" lang="en-US" sz="18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0D1A8A6-8EA4-4596-9643-613D50E81524}"/>
                  </a:ext>
                </a:extLst>
              </p:cNvPr>
              <p:cNvSpPr/>
              <p:nvPr/>
            </p:nvSpPr>
            <p:spPr>
              <a:xfrm>
                <a:off x="397602" y="5166013"/>
                <a:ext cx="6874778" cy="49019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Because </a:t>
                </a:r>
                <a14:m>
                  <m:oMath xmlns:m="http://schemas.openxmlformats.org/officeDocument/2006/math">
                    <m:sSub>
                      <m:sSubPr>
                        <m:ctrlPr>
                          <a:rPr kumimoji="0" lang="en-US" sz="2400" b="0" i="1" u="none" strike="noStrike" kern="0" cap="none" spc="0" normalizeH="0" baseline="0" noProof="0" smtClean="0">
                            <a:ln>
                              <a:noFill/>
                            </a:ln>
                            <a:solidFill>
                              <a:srgbClr val="0070C0"/>
                            </a:solidFill>
                            <a:effectLst/>
                            <a:uLnTx/>
                            <a:uFillTx/>
                            <a:latin typeface="Cambria Math" panose="02040503050406030204" pitchFamily="18" charset="0"/>
                          </a:rPr>
                        </m:ctrlPr>
                      </m:sSubPr>
                      <m:e>
                        <m:r>
                          <a:rPr kumimoji="0" lang="en-US" sz="2400" b="0" i="1" u="none" strike="noStrike" kern="0" cap="none" spc="0" normalizeH="0" baseline="0" noProof="0" smtClean="0">
                            <a:ln>
                              <a:noFill/>
                            </a:ln>
                            <a:solidFill>
                              <a:srgbClr val="0070C0"/>
                            </a:solidFill>
                            <a:effectLst/>
                            <a:uLnTx/>
                            <a:uFillTx/>
                            <a:latin typeface="Cambria Math" panose="02040503050406030204" pitchFamily="18" charset="0"/>
                          </a:rPr>
                          <m:t>𝑉</m:t>
                        </m:r>
                      </m:e>
                      <m:sub>
                        <m:r>
                          <a:rPr kumimoji="0" lang="en-US" sz="2400" b="0" i="1" u="none" strike="noStrike" kern="0" cap="none" spc="0" normalizeH="0" baseline="0" noProof="0" smtClean="0">
                            <a:ln>
                              <a:noFill/>
                            </a:ln>
                            <a:solidFill>
                              <a:srgbClr val="0070C0"/>
                            </a:solidFill>
                            <a:effectLst/>
                            <a:uLnTx/>
                            <a:uFillTx/>
                            <a:latin typeface="Cambria Math" panose="02040503050406030204" pitchFamily="18" charset="0"/>
                          </a:rPr>
                          <m:t>𝑠</m:t>
                        </m:r>
                      </m:sub>
                    </m:sSub>
                    <m:r>
                      <a:rPr kumimoji="0" lang="en-US" sz="2400" b="0" i="1" u="none" strike="noStrike" kern="0" cap="none" spc="0" normalizeH="0" baseline="0" noProof="0" smtClean="0">
                        <a:ln>
                          <a:noFill/>
                        </a:ln>
                        <a:solidFill>
                          <a:srgbClr val="0070C0"/>
                        </a:solidFill>
                        <a:effectLst/>
                        <a:uLnTx/>
                        <a:uFillTx/>
                        <a:latin typeface="Cambria Math" panose="02040503050406030204" pitchFamily="18" charset="0"/>
                        <a:ea typeface="Cambria Math" panose="02040503050406030204" pitchFamily="18" charset="0"/>
                      </a:rPr>
                      <m:t>&lt;</m:t>
                    </m:r>
                    <m:sSub>
                      <m:sSubPr>
                        <m:ctrlPr>
                          <a:rPr kumimoji="0" lang="en-US" sz="2400" b="0" i="1" u="none" strike="noStrike" kern="0" cap="none" spc="0" normalizeH="0" baseline="0" noProof="0" smtClean="0">
                            <a:ln>
                              <a:noFill/>
                            </a:ln>
                            <a:solidFill>
                              <a:srgbClr val="0070C0"/>
                            </a:solidFill>
                            <a:effectLst/>
                            <a:uLnTx/>
                            <a:uFillTx/>
                            <a:latin typeface="Cambria Math" panose="02040503050406030204" pitchFamily="18" charset="0"/>
                            <a:ea typeface="Cambria Math" panose="02040503050406030204" pitchFamily="18" charset="0"/>
                          </a:rPr>
                        </m:ctrlPr>
                      </m:sSubPr>
                      <m:e>
                        <m:r>
                          <a:rPr kumimoji="0" lang="en-US" sz="2400" b="0" i="1" u="none" strike="noStrike" kern="0" cap="none" spc="0" normalizeH="0" baseline="0" noProof="0" smtClean="0">
                            <a:ln>
                              <a:noFill/>
                            </a:ln>
                            <a:solidFill>
                              <a:srgbClr val="0070C0"/>
                            </a:solidFill>
                            <a:effectLst/>
                            <a:uLnTx/>
                            <a:uFillTx/>
                            <a:latin typeface="Cambria Math" panose="02040503050406030204" pitchFamily="18" charset="0"/>
                            <a:ea typeface="Cambria Math" panose="02040503050406030204" pitchFamily="18" charset="0"/>
                          </a:rPr>
                          <m:t>𝑉</m:t>
                        </m:r>
                      </m:e>
                      <m:sub>
                        <m:r>
                          <a:rPr kumimoji="0" lang="en-US" sz="2400" b="0" i="1" u="none" strike="noStrike" kern="0" cap="none" spc="0" normalizeH="0" baseline="0" noProof="0" smtClean="0">
                            <a:ln>
                              <a:noFill/>
                            </a:ln>
                            <a:solidFill>
                              <a:srgbClr val="0070C0"/>
                            </a:solidFill>
                            <a:effectLst/>
                            <a:uLnTx/>
                            <a:uFillTx/>
                            <a:latin typeface="Cambria Math" panose="02040503050406030204" pitchFamily="18" charset="0"/>
                            <a:ea typeface="Cambria Math" panose="02040503050406030204" pitchFamily="18" charset="0"/>
                          </a:rPr>
                          <m:t>𝑝</m:t>
                        </m:r>
                      </m:sub>
                    </m:sSub>
                  </m:oMath>
                </a14:m>
                <a:r>
                  <a:rPr kumimoji="0" lang="en-US" sz="2400" b="0" i="0" u="none"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 this is </a:t>
                </a:r>
                <a:r>
                  <a:rPr kumimoji="0" lang="en-US" sz="2400" b="1" i="0" u="none" strike="noStrike" kern="0" cap="none" spc="0" normalizeH="0" baseline="0" noProof="0" dirty="0">
                    <a:ln>
                      <a:noFill/>
                    </a:ln>
                    <a:solidFill>
                      <a:srgbClr val="7030A0"/>
                    </a:solidFill>
                    <a:effectLst/>
                    <a:uLnTx/>
                    <a:uFillTx/>
                    <a:latin typeface="Times New Roman" panose="02020603050405020304" pitchFamily="18" charset="0"/>
                    <a:cs typeface="Times New Roman" panose="02020603050405020304" pitchFamily="18" charset="0"/>
                  </a:rPr>
                  <a:t>a step-down </a:t>
                </a:r>
                <a:r>
                  <a:rPr kumimoji="0" lang="en-US" sz="2400" b="0" i="0" u="none"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transformer</a:t>
                </a:r>
                <a:endParaRPr kumimoji="0" lang="en-US" sz="1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30D1A8A6-8EA4-4596-9643-613D50E81524}"/>
                  </a:ext>
                </a:extLst>
              </p:cNvPr>
              <p:cNvSpPr>
                <a:spLocks noRot="1" noChangeAspect="1" noMove="1" noResize="1" noEditPoints="1" noAdjustHandles="1" noChangeArrowheads="1" noChangeShapeType="1" noTextEdit="1"/>
              </p:cNvSpPr>
              <p:nvPr/>
            </p:nvSpPr>
            <p:spPr>
              <a:xfrm>
                <a:off x="397602" y="5166013"/>
                <a:ext cx="6874778" cy="490199"/>
              </a:xfrm>
              <a:prstGeom prst="rect">
                <a:avLst/>
              </a:prstGeom>
              <a:blipFill>
                <a:blip r:embed="rId8"/>
                <a:stretch>
                  <a:fillRect l="-1330" t="-9877" b="-20988"/>
                </a:stretch>
              </a:blipFill>
            </p:spPr>
            <p:txBody>
              <a:bodyPr/>
              <a:lstStyle/>
              <a:p>
                <a:r>
                  <a:rPr lang="en-US">
                    <a:noFill/>
                  </a:rPr>
                  <a:t> </a:t>
                </a:r>
              </a:p>
            </p:txBody>
          </p:sp>
        </mc:Fallback>
      </mc:AlternateContent>
    </p:spTree>
    <p:extLst>
      <p:ext uri="{BB962C8B-B14F-4D97-AF65-F5344CB8AC3E}">
        <p14:creationId xmlns:p14="http://schemas.microsoft.com/office/powerpoint/2010/main" val="367046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Practices Questions</a:t>
            </a:r>
          </a:p>
        </p:txBody>
      </p:sp>
      <p:sp>
        <p:nvSpPr>
          <p:cNvPr id="5" name="TextBox 4">
            <a:extLst>
              <a:ext uri="{FF2B5EF4-FFF2-40B4-BE49-F238E27FC236}">
                <a16:creationId xmlns:a16="http://schemas.microsoft.com/office/drawing/2014/main" id="{6073FBE4-4E9A-4592-97AA-256157DC3E87}"/>
              </a:ext>
            </a:extLst>
          </p:cNvPr>
          <p:cNvSpPr txBox="1"/>
          <p:nvPr/>
        </p:nvSpPr>
        <p:spPr>
          <a:xfrm>
            <a:off x="10944" y="899000"/>
            <a:ext cx="8854821" cy="1200329"/>
          </a:xfrm>
          <a:prstGeom prst="rect">
            <a:avLst/>
          </a:prstGeom>
          <a:noFill/>
        </p:spPr>
        <p:txBody>
          <a:bodyPr wrap="square" rtlCol="0">
            <a:spAutoFit/>
          </a:bodyPr>
          <a:lstStyle/>
          <a:p>
            <a:pPr marL="457200" indent="-457200" algn="just">
              <a:buFont typeface="+mj-lt"/>
              <a:buAutoNum type="arabicPeriod"/>
            </a:pPr>
            <a:r>
              <a:rPr lang="en-US" sz="2400" dirty="0">
                <a:solidFill>
                  <a:prstClr val="black"/>
                </a:solidFill>
                <a:latin typeface="Times New Roman" panose="02020603050405020304" pitchFamily="18" charset="0"/>
                <a:cs typeface="Times New Roman" panose="02020603050405020304" pitchFamily="18" charset="0"/>
              </a:rPr>
              <a:t>What is the direction of the </a:t>
            </a:r>
            <a:r>
              <a:rPr lang="en-US" sz="2400" b="1" dirty="0">
                <a:solidFill>
                  <a:srgbClr val="FF0000"/>
                </a:solidFill>
                <a:latin typeface="Times New Roman" panose="02020603050405020304" pitchFamily="18" charset="0"/>
                <a:cs typeface="Times New Roman" panose="02020603050405020304" pitchFamily="18" charset="0"/>
              </a:rPr>
              <a:t>velocity</a:t>
            </a:r>
            <a:r>
              <a:rPr lang="en-US" sz="2400" dirty="0">
                <a:solidFill>
                  <a:prstClr val="black"/>
                </a:solidFill>
                <a:latin typeface="Times New Roman" panose="02020603050405020304" pitchFamily="18" charset="0"/>
                <a:cs typeface="Times New Roman" panose="02020603050405020304" pitchFamily="18" charset="0"/>
              </a:rPr>
              <a:t> of a negative charge that experiences the magnetic force shown in each of the three cases below.</a:t>
            </a:r>
            <a:endParaRPr lang="en-US" sz="2200" dirty="0">
              <a:solidFill>
                <a:prstClr val="black"/>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F4E04E0A-91CF-40D7-A864-7BA8631B022A}"/>
              </a:ext>
            </a:extLst>
          </p:cNvPr>
          <p:cNvPicPr/>
          <p:nvPr/>
        </p:nvPicPr>
        <p:blipFill rotWithShape="1">
          <a:blip r:embed="rId2"/>
          <a:srcRect r="60780"/>
          <a:stretch/>
        </p:blipFill>
        <p:spPr bwMode="auto">
          <a:xfrm>
            <a:off x="1817862" y="1854518"/>
            <a:ext cx="1534795" cy="2143125"/>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E11CA5C9-C5A1-4CB6-BAFB-80335BDCDE02}"/>
              </a:ext>
            </a:extLst>
          </p:cNvPr>
          <p:cNvPicPr/>
          <p:nvPr/>
        </p:nvPicPr>
        <p:blipFill rotWithShape="1">
          <a:blip r:embed="rId2"/>
          <a:srcRect l="39919" r="38292"/>
          <a:stretch/>
        </p:blipFill>
        <p:spPr bwMode="auto">
          <a:xfrm>
            <a:off x="4145597" y="1855153"/>
            <a:ext cx="852805" cy="2142490"/>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30DC5B6D-F9BA-40F8-980A-0F1EBE89F275}"/>
              </a:ext>
            </a:extLst>
          </p:cNvPr>
          <p:cNvPicPr/>
          <p:nvPr/>
        </p:nvPicPr>
        <p:blipFill rotWithShape="1">
          <a:blip r:embed="rId2"/>
          <a:srcRect l="60660" r="9878"/>
          <a:stretch/>
        </p:blipFill>
        <p:spPr bwMode="auto">
          <a:xfrm>
            <a:off x="6039389" y="1748042"/>
            <a:ext cx="1152525" cy="2169160"/>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C9B2C50E-B8AC-4336-88DE-61F83487CA45}"/>
              </a:ext>
            </a:extLst>
          </p:cNvPr>
          <p:cNvSpPr txBox="1"/>
          <p:nvPr/>
        </p:nvSpPr>
        <p:spPr>
          <a:xfrm>
            <a:off x="79454" y="4096603"/>
            <a:ext cx="8854821" cy="1200329"/>
          </a:xfrm>
          <a:prstGeom prst="rect">
            <a:avLst/>
          </a:prstGeom>
          <a:noFill/>
        </p:spPr>
        <p:txBody>
          <a:bodyPr wrap="square" rtlCol="0">
            <a:spAutoFit/>
          </a:bodyPr>
          <a:lstStyle/>
          <a:p>
            <a:pPr marL="457200" lvl="0" indent="-457200" algn="just">
              <a:buFont typeface="+mj-lt"/>
              <a:buAutoNum type="arabicPeriod" startAt="2"/>
            </a:pPr>
            <a:r>
              <a:rPr lang="en-US" sz="2400" dirty="0">
                <a:solidFill>
                  <a:prstClr val="black"/>
                </a:solidFill>
                <a:latin typeface="Times New Roman" panose="02020603050405020304" pitchFamily="18" charset="0"/>
                <a:cs typeface="Times New Roman" panose="02020603050405020304" pitchFamily="18" charset="0"/>
              </a:rPr>
              <a:t>What is the direction of the </a:t>
            </a:r>
            <a:r>
              <a:rPr lang="en-US" sz="2400" b="1" dirty="0">
                <a:solidFill>
                  <a:srgbClr val="FF0000"/>
                </a:solidFill>
                <a:latin typeface="Times New Roman" panose="02020603050405020304" pitchFamily="18" charset="0"/>
                <a:cs typeface="Times New Roman" panose="02020603050405020304" pitchFamily="18" charset="0"/>
              </a:rPr>
              <a:t>magnetic field </a:t>
            </a:r>
            <a:r>
              <a:rPr lang="en-US" sz="2400" dirty="0">
                <a:solidFill>
                  <a:prstClr val="black"/>
                </a:solidFill>
                <a:latin typeface="Times New Roman" panose="02020603050405020304" pitchFamily="18" charset="0"/>
                <a:cs typeface="Times New Roman" panose="02020603050405020304" pitchFamily="18" charset="0"/>
              </a:rPr>
              <a:t>that produces the magnetic force on a positive charge as shown in each of the three cases</a:t>
            </a:r>
          </a:p>
        </p:txBody>
      </p:sp>
      <p:pic>
        <p:nvPicPr>
          <p:cNvPr id="10" name="Picture 9">
            <a:extLst>
              <a:ext uri="{FF2B5EF4-FFF2-40B4-BE49-F238E27FC236}">
                <a16:creationId xmlns:a16="http://schemas.microsoft.com/office/drawing/2014/main" id="{387E507B-82D1-4BE9-AD24-53D5E0E80C7D}"/>
              </a:ext>
            </a:extLst>
          </p:cNvPr>
          <p:cNvPicPr/>
          <p:nvPr/>
        </p:nvPicPr>
        <p:blipFill rotWithShape="1">
          <a:blip r:embed="rId3">
            <a:extLst>
              <a:ext uri="{28A0092B-C50C-407E-A947-70E740481C1C}">
                <a14:useLocalDpi xmlns:a14="http://schemas.microsoft.com/office/drawing/2010/main" val="0"/>
              </a:ext>
            </a:extLst>
          </a:blip>
          <a:srcRect r="64277"/>
          <a:stretch/>
        </p:blipFill>
        <p:spPr bwMode="auto">
          <a:xfrm>
            <a:off x="1629411" y="5034801"/>
            <a:ext cx="1241425" cy="1676400"/>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0670EB2D-627A-4AB6-B685-2D79CA3BEBC8}"/>
              </a:ext>
            </a:extLst>
          </p:cNvPr>
          <p:cNvPicPr/>
          <p:nvPr/>
        </p:nvPicPr>
        <p:blipFill rotWithShape="1">
          <a:blip r:embed="rId3"/>
          <a:srcRect l="34937" r="46611"/>
          <a:stretch/>
        </p:blipFill>
        <p:spPr bwMode="auto">
          <a:xfrm>
            <a:off x="4100118" y="5121117"/>
            <a:ext cx="641350" cy="1675765"/>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FF0D8F16-705B-45AA-B1F4-74C221B01020}"/>
              </a:ext>
            </a:extLst>
          </p:cNvPr>
          <p:cNvPicPr/>
          <p:nvPr/>
        </p:nvPicPr>
        <p:blipFill rotWithShape="1">
          <a:blip r:embed="rId3"/>
          <a:srcRect l="52406" r="7934"/>
          <a:stretch/>
        </p:blipFill>
        <p:spPr bwMode="auto">
          <a:xfrm>
            <a:off x="5813964" y="5076593"/>
            <a:ext cx="1377950" cy="16757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2092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ANSWER: Practices Question 1</a:t>
            </a:r>
          </a:p>
        </p:txBody>
      </p:sp>
      <p:pic>
        <p:nvPicPr>
          <p:cNvPr id="7" name="Picture 6">
            <a:extLst>
              <a:ext uri="{FF2B5EF4-FFF2-40B4-BE49-F238E27FC236}">
                <a16:creationId xmlns:a16="http://schemas.microsoft.com/office/drawing/2014/main" id="{6719B07A-C3C6-4675-B5BA-4846904B2D6A}"/>
              </a:ext>
            </a:extLst>
          </p:cNvPr>
          <p:cNvPicPr/>
          <p:nvPr/>
        </p:nvPicPr>
        <p:blipFill rotWithShape="1">
          <a:blip r:embed="rId2"/>
          <a:srcRect r="60780"/>
          <a:stretch/>
        </p:blipFill>
        <p:spPr bwMode="auto">
          <a:xfrm>
            <a:off x="688476" y="1341398"/>
            <a:ext cx="1534795" cy="2143125"/>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1B39C078-5F30-423E-8B51-1E2E2A9E2139}"/>
              </a:ext>
            </a:extLst>
          </p:cNvPr>
          <p:cNvPicPr/>
          <p:nvPr/>
        </p:nvPicPr>
        <p:blipFill rotWithShape="1">
          <a:blip r:embed="rId2"/>
          <a:srcRect l="39919" r="38292"/>
          <a:stretch/>
        </p:blipFill>
        <p:spPr bwMode="auto">
          <a:xfrm>
            <a:off x="3896056" y="1342033"/>
            <a:ext cx="852805" cy="2142490"/>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0C89D270-1111-4C71-BD1A-DE6C8BD2C161}"/>
              </a:ext>
            </a:extLst>
          </p:cNvPr>
          <p:cNvPicPr/>
          <p:nvPr/>
        </p:nvPicPr>
        <p:blipFill rotWithShape="1">
          <a:blip r:embed="rId2"/>
          <a:srcRect l="60660" r="9878"/>
          <a:stretch/>
        </p:blipFill>
        <p:spPr bwMode="auto">
          <a:xfrm>
            <a:off x="6586101" y="1315363"/>
            <a:ext cx="1152525" cy="2169160"/>
          </a:xfrm>
          <a:prstGeom prst="rect">
            <a:avLst/>
          </a:prstGeom>
          <a:ln>
            <a:noFill/>
          </a:ln>
          <a:extLst>
            <a:ext uri="{53640926-AAD7-44D8-BBD7-CCE9431645EC}">
              <a14:shadowObscured xmlns:a14="http://schemas.microsoft.com/office/drawing/2010/main"/>
            </a:ext>
          </a:extLst>
        </p:spPr>
      </p:pic>
      <p:sp>
        <p:nvSpPr>
          <p:cNvPr id="12" name="Rectangle 11">
            <a:extLst>
              <a:ext uri="{FF2B5EF4-FFF2-40B4-BE49-F238E27FC236}">
                <a16:creationId xmlns:a16="http://schemas.microsoft.com/office/drawing/2014/main" id="{095BCFE6-926F-4972-B8EA-84C0161D0FEE}"/>
              </a:ext>
            </a:extLst>
          </p:cNvPr>
          <p:cNvSpPr/>
          <p:nvPr/>
        </p:nvSpPr>
        <p:spPr>
          <a:xfrm>
            <a:off x="592780" y="3641782"/>
            <a:ext cx="1576072" cy="461665"/>
          </a:xfrm>
          <a:prstGeom prst="rect">
            <a:avLst/>
          </a:prstGeom>
        </p:spPr>
        <p:txBody>
          <a:bodyPr wrap="none">
            <a:spAutoFit/>
          </a:bodyPr>
          <a:lstStyle/>
          <a:p>
            <a:r>
              <a:rPr lang="en-US" sz="2400" dirty="0">
                <a:solidFill>
                  <a:prstClr val="black"/>
                </a:solidFill>
                <a:latin typeface="Times New Roman" panose="02020603050405020304" pitchFamily="18" charset="0"/>
                <a:cs typeface="Times New Roman" panose="02020603050405020304" pitchFamily="18" charset="0"/>
              </a:rPr>
              <a:t>East (right)</a:t>
            </a:r>
          </a:p>
        </p:txBody>
      </p:sp>
      <p:sp>
        <p:nvSpPr>
          <p:cNvPr id="14" name="Rectangle 13">
            <a:extLst>
              <a:ext uri="{FF2B5EF4-FFF2-40B4-BE49-F238E27FC236}">
                <a16:creationId xmlns:a16="http://schemas.microsoft.com/office/drawing/2014/main" id="{AF974150-3A78-46AB-B38A-502FD04A9D64}"/>
              </a:ext>
            </a:extLst>
          </p:cNvPr>
          <p:cNvSpPr/>
          <p:nvPr/>
        </p:nvSpPr>
        <p:spPr>
          <a:xfrm>
            <a:off x="3708863" y="3484523"/>
            <a:ext cx="1337226" cy="461665"/>
          </a:xfrm>
          <a:prstGeom prst="rect">
            <a:avLst/>
          </a:prstGeom>
        </p:spPr>
        <p:txBody>
          <a:bodyPr wrap="none">
            <a:spAutoFit/>
          </a:bodyPr>
          <a:lstStyle/>
          <a:p>
            <a:r>
              <a:rPr lang="en-US" sz="2400" dirty="0">
                <a:solidFill>
                  <a:prstClr val="black"/>
                </a:solidFill>
                <a:latin typeface="Times New Roman" panose="02020603050405020304" pitchFamily="18" charset="0"/>
                <a:cs typeface="Times New Roman" panose="02020603050405020304" pitchFamily="18" charset="0"/>
              </a:rPr>
              <a:t>Into page</a:t>
            </a:r>
          </a:p>
        </p:txBody>
      </p:sp>
      <p:sp>
        <p:nvSpPr>
          <p:cNvPr id="15" name="Rectangle 14">
            <a:extLst>
              <a:ext uri="{FF2B5EF4-FFF2-40B4-BE49-F238E27FC236}">
                <a16:creationId xmlns:a16="http://schemas.microsoft.com/office/drawing/2014/main" id="{C8A40325-8888-437E-B9BD-8B542617494F}"/>
              </a:ext>
            </a:extLst>
          </p:cNvPr>
          <p:cNvSpPr/>
          <p:nvPr/>
        </p:nvSpPr>
        <p:spPr>
          <a:xfrm>
            <a:off x="6359599" y="3484523"/>
            <a:ext cx="1869423" cy="461665"/>
          </a:xfrm>
          <a:prstGeom prst="rect">
            <a:avLst/>
          </a:prstGeom>
        </p:spPr>
        <p:txBody>
          <a:bodyPr wrap="none">
            <a:spAutoFit/>
          </a:bodyPr>
          <a:lstStyle/>
          <a:p>
            <a:r>
              <a:rPr lang="en-US" sz="2400" dirty="0">
                <a:solidFill>
                  <a:prstClr val="black"/>
                </a:solidFill>
                <a:latin typeface="Times New Roman" panose="02020603050405020304" pitchFamily="18" charset="0"/>
                <a:cs typeface="Times New Roman" panose="02020603050405020304" pitchFamily="18" charset="0"/>
              </a:rPr>
              <a:t>South (down)</a:t>
            </a:r>
            <a:endParaRPr lang="en-US" dirty="0">
              <a:solidFill>
                <a:prstClr val="black"/>
              </a:solidFill>
              <a:latin typeface="Gill Sans MT" panose="020B0502020104020203"/>
            </a:endParaRPr>
          </a:p>
        </p:txBody>
      </p:sp>
    </p:spTree>
    <p:extLst>
      <p:ext uri="{BB962C8B-B14F-4D97-AF65-F5344CB8AC3E}">
        <p14:creationId xmlns:p14="http://schemas.microsoft.com/office/powerpoint/2010/main" val="202277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r>
              <a:rPr lang="en-US" sz="2800" b="0" dirty="0">
                <a:solidFill>
                  <a:srgbClr val="FFFFFF"/>
                </a:solidFill>
                <a:latin typeface="Times New Roman"/>
                <a:cs typeface="Calibri" panose="020F0502020204030204" pitchFamily="34" charset="0"/>
              </a:rPr>
              <a:t>ANSWER: Practices Question 2</a:t>
            </a:r>
            <a:endParaRPr lang="en-US" dirty="0"/>
          </a:p>
        </p:txBody>
      </p:sp>
      <p:pic>
        <p:nvPicPr>
          <p:cNvPr id="6" name="Picture 5">
            <a:extLst>
              <a:ext uri="{FF2B5EF4-FFF2-40B4-BE49-F238E27FC236}">
                <a16:creationId xmlns:a16="http://schemas.microsoft.com/office/drawing/2014/main" id="{D155DE89-046B-468D-BCC6-EB769DCC558A}"/>
              </a:ext>
            </a:extLst>
          </p:cNvPr>
          <p:cNvPicPr/>
          <p:nvPr/>
        </p:nvPicPr>
        <p:blipFill rotWithShape="1">
          <a:blip r:embed="rId2">
            <a:extLst>
              <a:ext uri="{28A0092B-C50C-407E-A947-70E740481C1C}">
                <a14:useLocalDpi xmlns:a14="http://schemas.microsoft.com/office/drawing/2010/main" val="0"/>
              </a:ext>
            </a:extLst>
          </a:blip>
          <a:srcRect r="64277"/>
          <a:stretch/>
        </p:blipFill>
        <p:spPr bwMode="auto">
          <a:xfrm>
            <a:off x="498301" y="1661332"/>
            <a:ext cx="1241425" cy="1676400"/>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DC86CEE1-2A01-4AEB-A2EB-8E4C0F2C4A81}"/>
              </a:ext>
            </a:extLst>
          </p:cNvPr>
          <p:cNvPicPr/>
          <p:nvPr/>
        </p:nvPicPr>
        <p:blipFill rotWithShape="1">
          <a:blip r:embed="rId2"/>
          <a:srcRect l="34937" r="46611"/>
          <a:stretch/>
        </p:blipFill>
        <p:spPr bwMode="auto">
          <a:xfrm>
            <a:off x="4226227" y="1636596"/>
            <a:ext cx="641350" cy="1675765"/>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4E12E111-720F-4842-BC51-4CF270E447E5}"/>
              </a:ext>
            </a:extLst>
          </p:cNvPr>
          <p:cNvPicPr/>
          <p:nvPr/>
        </p:nvPicPr>
        <p:blipFill rotWithShape="1">
          <a:blip r:embed="rId2"/>
          <a:srcRect l="52406" r="7934"/>
          <a:stretch/>
        </p:blipFill>
        <p:spPr bwMode="auto">
          <a:xfrm>
            <a:off x="6900112" y="1507557"/>
            <a:ext cx="1377950" cy="1675765"/>
          </a:xfrm>
          <a:prstGeom prst="rect">
            <a:avLst/>
          </a:prstGeom>
          <a:ln>
            <a:noFill/>
          </a:ln>
          <a:extLst>
            <a:ext uri="{53640926-AAD7-44D8-BBD7-CCE9431645EC}">
              <a14:shadowObscured xmlns:a14="http://schemas.microsoft.com/office/drawing/2010/main"/>
            </a:ext>
          </a:extLst>
        </p:spPr>
      </p:pic>
      <p:sp>
        <p:nvSpPr>
          <p:cNvPr id="9" name="Rectangle 8">
            <a:extLst>
              <a:ext uri="{FF2B5EF4-FFF2-40B4-BE49-F238E27FC236}">
                <a16:creationId xmlns:a16="http://schemas.microsoft.com/office/drawing/2014/main" id="{D12DE184-2C96-4002-B5A8-9DD72B47A85F}"/>
              </a:ext>
            </a:extLst>
          </p:cNvPr>
          <p:cNvSpPr/>
          <p:nvPr/>
        </p:nvSpPr>
        <p:spPr>
          <a:xfrm>
            <a:off x="474392" y="3213142"/>
            <a:ext cx="1337226" cy="461665"/>
          </a:xfrm>
          <a:prstGeom prst="rect">
            <a:avLst/>
          </a:prstGeom>
        </p:spPr>
        <p:txBody>
          <a:bodyPr wrap="none">
            <a:spAutoFit/>
          </a:bodyPr>
          <a:lstStyle/>
          <a:p>
            <a:r>
              <a:rPr lang="en-US" sz="2400" dirty="0">
                <a:solidFill>
                  <a:prstClr val="black"/>
                </a:solidFill>
                <a:latin typeface="Times New Roman" panose="02020603050405020304" pitchFamily="18" charset="0"/>
                <a:cs typeface="Times New Roman" panose="02020603050405020304" pitchFamily="18" charset="0"/>
              </a:rPr>
              <a:t>Into page</a:t>
            </a:r>
          </a:p>
        </p:txBody>
      </p:sp>
      <p:sp>
        <p:nvSpPr>
          <p:cNvPr id="10" name="Rectangle 9">
            <a:extLst>
              <a:ext uri="{FF2B5EF4-FFF2-40B4-BE49-F238E27FC236}">
                <a16:creationId xmlns:a16="http://schemas.microsoft.com/office/drawing/2014/main" id="{3DC29227-BFE0-45CF-A39F-1D66DB787F72}"/>
              </a:ext>
            </a:extLst>
          </p:cNvPr>
          <p:cNvSpPr/>
          <p:nvPr/>
        </p:nvSpPr>
        <p:spPr>
          <a:xfrm>
            <a:off x="3611797" y="3213141"/>
            <a:ext cx="1482522" cy="461665"/>
          </a:xfrm>
          <a:prstGeom prst="rect">
            <a:avLst/>
          </a:prstGeom>
        </p:spPr>
        <p:txBody>
          <a:bodyPr wrap="none">
            <a:spAutoFit/>
          </a:bodyPr>
          <a:lstStyle/>
          <a:p>
            <a:r>
              <a:rPr lang="en-US" sz="2400" dirty="0">
                <a:solidFill>
                  <a:prstClr val="black"/>
                </a:solidFill>
                <a:latin typeface="Times New Roman" panose="02020603050405020304" pitchFamily="18" charset="0"/>
                <a:cs typeface="Times New Roman" panose="02020603050405020304" pitchFamily="18" charset="0"/>
              </a:rPr>
              <a:t>West (left)</a:t>
            </a:r>
          </a:p>
        </p:txBody>
      </p:sp>
      <p:sp>
        <p:nvSpPr>
          <p:cNvPr id="11" name="Rectangle 10">
            <a:extLst>
              <a:ext uri="{FF2B5EF4-FFF2-40B4-BE49-F238E27FC236}">
                <a16:creationId xmlns:a16="http://schemas.microsoft.com/office/drawing/2014/main" id="{A7A41643-43EE-44B0-A016-16E7D72DA4D4}"/>
              </a:ext>
            </a:extLst>
          </p:cNvPr>
          <p:cNvSpPr/>
          <p:nvPr/>
        </p:nvSpPr>
        <p:spPr>
          <a:xfrm>
            <a:off x="6770594" y="3174962"/>
            <a:ext cx="1636987" cy="461665"/>
          </a:xfrm>
          <a:prstGeom prst="rect">
            <a:avLst/>
          </a:prstGeom>
        </p:spPr>
        <p:txBody>
          <a:bodyPr wrap="none">
            <a:spAutoFit/>
          </a:bodyPr>
          <a:lstStyle/>
          <a:p>
            <a:r>
              <a:rPr lang="en-US" sz="2400" dirty="0">
                <a:solidFill>
                  <a:prstClr val="black"/>
                </a:solidFill>
                <a:latin typeface="Times New Roman" panose="02020603050405020304" pitchFamily="18" charset="0"/>
                <a:cs typeface="Times New Roman" panose="02020603050405020304" pitchFamily="18" charset="0"/>
              </a:rPr>
              <a:t>Out of page</a:t>
            </a:r>
            <a:endParaRPr lang="en-US" dirty="0">
              <a:solidFill>
                <a:prstClr val="black"/>
              </a:solidFill>
              <a:latin typeface="Gill Sans MT" panose="020B0502020104020203"/>
            </a:endParaRPr>
          </a:p>
        </p:txBody>
      </p:sp>
    </p:spTree>
    <p:extLst>
      <p:ext uri="{BB962C8B-B14F-4D97-AF65-F5344CB8AC3E}">
        <p14:creationId xmlns:p14="http://schemas.microsoft.com/office/powerpoint/2010/main" val="134406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a:t>
            </a:r>
          </a:p>
        </p:txBody>
      </p:sp>
      <p:sp>
        <p:nvSpPr>
          <p:cNvPr id="4" name="Rectangle 3">
            <a:extLst>
              <a:ext uri="{FF2B5EF4-FFF2-40B4-BE49-F238E27FC236}">
                <a16:creationId xmlns:a16="http://schemas.microsoft.com/office/drawing/2014/main" id="{487F2406-70BD-4EE7-A55C-BB33CFB09CE2}"/>
              </a:ext>
            </a:extLst>
          </p:cNvPr>
          <p:cNvSpPr/>
          <p:nvPr/>
        </p:nvSpPr>
        <p:spPr>
          <a:xfrm>
            <a:off x="260059" y="926538"/>
            <a:ext cx="8506435" cy="1938992"/>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cs typeface="Times New Roman" panose="02020603050405020304" pitchFamily="18" charset="0"/>
              </a:rPr>
              <a:t>Two straight parallel wires are separated by 6.0 cm. There is a 2.0 A current flowing in the first wire. If the magnetic field strength is found to be 0 T between the two wires at 2.2 cm from the first wire, what is the magnitude and direction of the current in the second wire? </a:t>
            </a:r>
            <a:endParaRPr lang="en-US" dirty="0">
              <a:solidFill>
                <a:prstClr val="black"/>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205C6AF-F7D7-4734-BC02-3686DEF53E9D}"/>
              </a:ext>
            </a:extLst>
          </p:cNvPr>
          <p:cNvPicPr>
            <a:picLocks noChangeAspect="1"/>
          </p:cNvPicPr>
          <p:nvPr/>
        </p:nvPicPr>
        <p:blipFill>
          <a:blip r:embed="rId2"/>
          <a:stretch>
            <a:fillRect/>
          </a:stretch>
        </p:blipFill>
        <p:spPr>
          <a:xfrm>
            <a:off x="2857907" y="3128317"/>
            <a:ext cx="3428185" cy="2500696"/>
          </a:xfrm>
          <a:prstGeom prst="rect">
            <a:avLst/>
          </a:prstGeom>
        </p:spPr>
      </p:pic>
    </p:spTree>
    <p:extLst>
      <p:ext uri="{BB962C8B-B14F-4D97-AF65-F5344CB8AC3E}">
        <p14:creationId xmlns:p14="http://schemas.microsoft.com/office/powerpoint/2010/main" val="309805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 ANSWERS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3FA10A4-AA37-4E27-9863-04F9C3AD895F}"/>
                  </a:ext>
                </a:extLst>
              </p:cNvPr>
              <p:cNvSpPr txBox="1"/>
              <p:nvPr/>
            </p:nvSpPr>
            <p:spPr>
              <a:xfrm>
                <a:off x="343185" y="1369363"/>
                <a:ext cx="11605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=2.0 </m:t>
                      </m:r>
                      <m:r>
                        <a:rPr lang="en-US" sz="2000" i="1" smtClean="0">
                          <a:solidFill>
                            <a:prstClr val="black"/>
                          </a:solidFill>
                          <a:latin typeface="Cambria Math" panose="02040503050406030204" pitchFamily="18" charset="0"/>
                        </a:rPr>
                        <m:t>𝐴</m:t>
                      </m:r>
                    </m:oMath>
                  </m:oMathPara>
                </a14:m>
                <a:endParaRPr lang="en-US" sz="2000" dirty="0">
                  <a:solidFill>
                    <a:prstClr val="black"/>
                  </a:solidFill>
                  <a:latin typeface="Gill Sans MT" panose="020B0502020104020203"/>
                </a:endParaRPr>
              </a:p>
            </p:txBody>
          </p:sp>
        </mc:Choice>
        <mc:Fallback xmlns="">
          <p:sp>
            <p:nvSpPr>
              <p:cNvPr id="9" name="TextBox 8">
                <a:extLst>
                  <a:ext uri="{FF2B5EF4-FFF2-40B4-BE49-F238E27FC236}">
                    <a16:creationId xmlns:a16="http://schemas.microsoft.com/office/drawing/2014/main" id="{13FA10A4-AA37-4E27-9863-04F9C3AD895F}"/>
                  </a:ext>
                </a:extLst>
              </p:cNvPr>
              <p:cNvSpPr txBox="1">
                <a:spLocks noRot="1" noChangeAspect="1" noMove="1" noResize="1" noEditPoints="1" noAdjustHandles="1" noChangeArrowheads="1" noChangeShapeType="1" noTextEdit="1"/>
              </p:cNvSpPr>
              <p:nvPr/>
            </p:nvSpPr>
            <p:spPr>
              <a:xfrm>
                <a:off x="343185" y="1369363"/>
                <a:ext cx="1160574" cy="307777"/>
              </a:xfrm>
              <a:prstGeom prst="rect">
                <a:avLst/>
              </a:prstGeom>
              <a:blipFill>
                <a:blip r:embed="rId2"/>
                <a:stretch>
                  <a:fillRect l="-3665" r="-4188" b="-1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9D874A5-86E2-4480-AF60-D2250E1465F5}"/>
                  </a:ext>
                </a:extLst>
              </p:cNvPr>
              <p:cNvSpPr txBox="1"/>
              <p:nvPr/>
            </p:nvSpPr>
            <p:spPr>
              <a:xfrm>
                <a:off x="3936845" y="1369364"/>
                <a:ext cx="9088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𝐼</m:t>
                          </m:r>
                        </m:e>
                        <m:sub>
                          <m:r>
                            <a:rPr lang="en-US" sz="2000" i="1" smtClean="0">
                              <a:solidFill>
                                <a:prstClr val="black"/>
                              </a:solidFill>
                              <a:latin typeface="Cambria Math" panose="02040503050406030204" pitchFamily="18" charset="0"/>
                            </a:rPr>
                            <m:t>2</m:t>
                          </m:r>
                        </m:sub>
                      </m:sSub>
                      <m:r>
                        <a:rPr lang="en-US" sz="2000" i="1" smtClean="0">
                          <a:solidFill>
                            <a:prstClr val="black"/>
                          </a:solidFill>
                          <a:latin typeface="Cambria Math" panose="02040503050406030204" pitchFamily="18" charset="0"/>
                        </a:rPr>
                        <m:t>=</m:t>
                      </m:r>
                      <m:r>
                        <a:rPr lang="en-GB" sz="2000" b="0" i="1" smtClean="0">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 </m:t>
                      </m:r>
                      <m:r>
                        <a:rPr lang="en-US" sz="2000" i="1" smtClean="0">
                          <a:solidFill>
                            <a:prstClr val="black"/>
                          </a:solidFill>
                          <a:latin typeface="Cambria Math" panose="02040503050406030204" pitchFamily="18" charset="0"/>
                        </a:rPr>
                        <m:t>𝐴</m:t>
                      </m:r>
                    </m:oMath>
                  </m:oMathPara>
                </a14:m>
                <a:endParaRPr lang="en-US" sz="2000" dirty="0">
                  <a:solidFill>
                    <a:prstClr val="black"/>
                  </a:solidFill>
                  <a:latin typeface="Gill Sans MT" panose="020B0502020104020203"/>
                </a:endParaRPr>
              </a:p>
            </p:txBody>
          </p:sp>
        </mc:Choice>
        <mc:Fallback xmlns="">
          <p:sp>
            <p:nvSpPr>
              <p:cNvPr id="10" name="TextBox 9">
                <a:extLst>
                  <a:ext uri="{FF2B5EF4-FFF2-40B4-BE49-F238E27FC236}">
                    <a16:creationId xmlns:a16="http://schemas.microsoft.com/office/drawing/2014/main" id="{A9D874A5-86E2-4480-AF60-D2250E1465F5}"/>
                  </a:ext>
                </a:extLst>
              </p:cNvPr>
              <p:cNvSpPr txBox="1">
                <a:spLocks noRot="1" noChangeAspect="1" noMove="1" noResize="1" noEditPoints="1" noAdjustHandles="1" noChangeArrowheads="1" noChangeShapeType="1" noTextEdit="1"/>
              </p:cNvSpPr>
              <p:nvPr/>
            </p:nvSpPr>
            <p:spPr>
              <a:xfrm>
                <a:off x="3936845" y="1369364"/>
                <a:ext cx="908839" cy="307777"/>
              </a:xfrm>
              <a:prstGeom prst="rect">
                <a:avLst/>
              </a:prstGeom>
              <a:blipFill>
                <a:blip r:embed="rId3"/>
                <a:stretch>
                  <a:fillRect l="-5556" t="-8333" r="-4167" b="-4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1813E7B-3FDA-4C85-805B-04024DF72A74}"/>
                  </a:ext>
                </a:extLst>
              </p:cNvPr>
              <p:cNvSpPr txBox="1"/>
              <p:nvPr/>
            </p:nvSpPr>
            <p:spPr>
              <a:xfrm>
                <a:off x="1953959" y="1369364"/>
                <a:ext cx="149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𝑟</m:t>
                          </m:r>
                        </m:e>
                        <m:sub>
                          <m:r>
                            <a:rPr lang="en-US" sz="2000" i="1">
                              <a:solidFill>
                                <a:prstClr val="black"/>
                              </a:solidFill>
                              <a:latin typeface="Cambria Math" panose="02040503050406030204" pitchFamily="18" charset="0"/>
                            </a:rPr>
                            <m:t>1</m:t>
                          </m:r>
                        </m:sub>
                      </m:sSub>
                      <m:r>
                        <a:rPr lang="en-US" sz="2000" i="1">
                          <a:solidFill>
                            <a:prstClr val="black"/>
                          </a:solidFill>
                          <a:latin typeface="Cambria Math" panose="02040503050406030204" pitchFamily="18" charset="0"/>
                        </a:rPr>
                        <m:t>=0.022 </m:t>
                      </m:r>
                      <m:r>
                        <a:rPr lang="en-US" sz="2000" i="1" smtClean="0">
                          <a:solidFill>
                            <a:prstClr val="black"/>
                          </a:solidFill>
                          <a:latin typeface="Cambria Math" panose="02040503050406030204" pitchFamily="18" charset="0"/>
                        </a:rPr>
                        <m:t>𝑚</m:t>
                      </m:r>
                    </m:oMath>
                  </m:oMathPara>
                </a14:m>
                <a:endParaRPr lang="en-US" sz="2000" i="1" dirty="0">
                  <a:solidFill>
                    <a:prstClr val="black"/>
                  </a:solidFill>
                  <a:latin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51813E7B-3FDA-4C85-805B-04024DF72A74}"/>
                  </a:ext>
                </a:extLst>
              </p:cNvPr>
              <p:cNvSpPr txBox="1">
                <a:spLocks noRot="1" noChangeAspect="1" noMove="1" noResize="1" noEditPoints="1" noAdjustHandles="1" noChangeArrowheads="1" noChangeShapeType="1" noTextEdit="1"/>
              </p:cNvSpPr>
              <p:nvPr/>
            </p:nvSpPr>
            <p:spPr>
              <a:xfrm>
                <a:off x="1953959" y="1369364"/>
                <a:ext cx="1497141" cy="307777"/>
              </a:xfrm>
              <a:prstGeom prst="rect">
                <a:avLst/>
              </a:prstGeom>
              <a:blipFill>
                <a:blip r:embed="rId4"/>
                <a:stretch>
                  <a:fillRect l="-2041" r="-1633"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7125225-6546-4799-B981-2A5306F45E1F}"/>
                  </a:ext>
                </a:extLst>
              </p:cNvPr>
              <p:cNvSpPr txBox="1"/>
              <p:nvPr/>
            </p:nvSpPr>
            <p:spPr>
              <a:xfrm>
                <a:off x="5405324" y="1336242"/>
                <a:ext cx="262174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𝑟</m:t>
                          </m:r>
                        </m:e>
                        <m:sub>
                          <m:r>
                            <a:rPr lang="en-US" sz="2000" i="1">
                              <a:solidFill>
                                <a:prstClr val="black"/>
                              </a:solidFill>
                              <a:latin typeface="Cambria Math" panose="02040503050406030204" pitchFamily="18" charset="0"/>
                            </a:rPr>
                            <m:t>2</m:t>
                          </m:r>
                        </m:sub>
                      </m:sSub>
                      <m:r>
                        <a:rPr lang="en-US" sz="2000" i="1">
                          <a:solidFill>
                            <a:prstClr val="black"/>
                          </a:solidFill>
                          <a:latin typeface="Cambria Math" panose="02040503050406030204" pitchFamily="18" charset="0"/>
                        </a:rPr>
                        <m:t>=0.06 </m:t>
                      </m:r>
                      <m:r>
                        <a:rPr lang="en-US" sz="2000" i="1">
                          <a:solidFill>
                            <a:prstClr val="black"/>
                          </a:solidFill>
                          <a:latin typeface="Cambria Math" panose="02040503050406030204" pitchFamily="18" charset="0"/>
                        </a:rPr>
                        <m:t>𝑚</m:t>
                      </m:r>
                      <m:r>
                        <a:rPr lang="en-US" sz="2000" i="1">
                          <a:solidFill>
                            <a:prstClr val="black"/>
                          </a:solidFill>
                          <a:latin typeface="Cambria Math" panose="02040503050406030204" pitchFamily="18" charset="0"/>
                        </a:rPr>
                        <m:t> −0.022 </m:t>
                      </m:r>
                      <m:r>
                        <a:rPr lang="en-US" sz="2000" i="1">
                          <a:solidFill>
                            <a:prstClr val="black"/>
                          </a:solidFill>
                          <a:latin typeface="Cambria Math" panose="02040503050406030204" pitchFamily="18" charset="0"/>
                        </a:rPr>
                        <m:t>𝑚</m:t>
                      </m:r>
                    </m:oMath>
                  </m:oMathPara>
                </a14:m>
                <a:endParaRPr lang="en-US" sz="2000" i="1" dirty="0">
                  <a:solidFill>
                    <a:prstClr val="black"/>
                  </a:solidFill>
                  <a:latin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C7125225-6546-4799-B981-2A5306F45E1F}"/>
                  </a:ext>
                </a:extLst>
              </p:cNvPr>
              <p:cNvSpPr txBox="1">
                <a:spLocks noRot="1" noChangeAspect="1" noMove="1" noResize="1" noEditPoints="1" noAdjustHandles="1" noChangeArrowheads="1" noChangeShapeType="1" noTextEdit="1"/>
              </p:cNvSpPr>
              <p:nvPr/>
            </p:nvSpPr>
            <p:spPr>
              <a:xfrm>
                <a:off x="5405324" y="1336242"/>
                <a:ext cx="2621743" cy="307777"/>
              </a:xfrm>
              <a:prstGeom prst="rect">
                <a:avLst/>
              </a:prstGeom>
              <a:blipFill>
                <a:blip r:embed="rId5"/>
                <a:stretch>
                  <a:fillRect l="-930" r="-698"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E1BEADC-3258-487C-8143-2761FB8250D3}"/>
                  </a:ext>
                </a:extLst>
              </p:cNvPr>
              <p:cNvSpPr txBox="1"/>
              <p:nvPr/>
            </p:nvSpPr>
            <p:spPr>
              <a:xfrm>
                <a:off x="438531" y="1971026"/>
                <a:ext cx="2527487" cy="3561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𝜇</m:t>
                          </m:r>
                        </m:e>
                        <m:sub>
                          <m:r>
                            <a:rPr lang="en-US" sz="2000" i="1">
                              <a:solidFill>
                                <a:prstClr val="black"/>
                              </a:solidFill>
                              <a:latin typeface="Cambria Math" panose="02040503050406030204" pitchFamily="18" charset="0"/>
                            </a:rPr>
                            <m:t>0</m:t>
                          </m:r>
                        </m:sub>
                      </m:sSub>
                      <m:r>
                        <a:rPr lang="en-US" sz="2000" i="1">
                          <a:solidFill>
                            <a:prstClr val="black"/>
                          </a:solidFill>
                          <a:latin typeface="Cambria Math" panose="02040503050406030204" pitchFamily="18" charset="0"/>
                        </a:rPr>
                        <m:t>=4</m:t>
                      </m:r>
                      <m:r>
                        <a:rPr lang="en-US" sz="2000" i="1">
                          <a:solidFill>
                            <a:prstClr val="black"/>
                          </a:solidFill>
                          <a:latin typeface="Cambria Math" panose="02040503050406030204" pitchFamily="18" charset="0"/>
                        </a:rPr>
                        <m:t>𝜋</m:t>
                      </m:r>
                      <m:r>
                        <a:rPr lang="en-US" sz="2000" i="1">
                          <a:solidFill>
                            <a:prstClr val="black"/>
                          </a:solidFill>
                          <a:latin typeface="Cambria Math" panose="02040503050406030204" pitchFamily="18" charset="0"/>
                        </a:rPr>
                        <m:t>×</m:t>
                      </m:r>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10</m:t>
                          </m:r>
                        </m:e>
                        <m:sup>
                          <m:r>
                            <a:rPr lang="en-US" sz="2000" i="1">
                              <a:solidFill>
                                <a:prstClr val="black"/>
                              </a:solidFill>
                              <a:latin typeface="Cambria Math" panose="02040503050406030204" pitchFamily="18" charset="0"/>
                            </a:rPr>
                            <m:t>−7</m:t>
                          </m:r>
                        </m:sup>
                      </m:sSup>
                      <m:r>
                        <a:rPr lang="en-US" sz="2000" i="1">
                          <a:solidFill>
                            <a:prstClr val="black"/>
                          </a:solidFill>
                          <a:latin typeface="Cambria Math" panose="02040503050406030204" pitchFamily="18" charset="0"/>
                        </a:rPr>
                        <m:t>𝑇</m:t>
                      </m:r>
                      <m:r>
                        <a:rPr lang="en-US" sz="2000" i="1">
                          <a:solidFill>
                            <a:prstClr val="black"/>
                          </a:solidFill>
                          <a:latin typeface="Cambria Math" panose="02040503050406030204" pitchFamily="18" charset="0"/>
                        </a:rPr>
                        <m:t>.</m:t>
                      </m:r>
                      <m:f>
                        <m:fPr>
                          <m:type m:val="skw"/>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𝑚</m:t>
                          </m:r>
                        </m:num>
                        <m:den>
                          <m:r>
                            <a:rPr lang="en-US" sz="2000" i="1">
                              <a:solidFill>
                                <a:prstClr val="black"/>
                              </a:solidFill>
                              <a:latin typeface="Cambria Math" panose="02040503050406030204" pitchFamily="18" charset="0"/>
                            </a:rPr>
                            <m:t>𝐴</m:t>
                          </m:r>
                        </m:den>
                      </m:f>
                    </m:oMath>
                  </m:oMathPara>
                </a14:m>
                <a:endParaRPr lang="en-US" sz="2000" i="1" dirty="0">
                  <a:solidFill>
                    <a:prstClr val="black"/>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5E1BEADC-3258-487C-8143-2761FB8250D3}"/>
                  </a:ext>
                </a:extLst>
              </p:cNvPr>
              <p:cNvSpPr txBox="1">
                <a:spLocks noRot="1" noChangeAspect="1" noMove="1" noResize="1" noEditPoints="1" noAdjustHandles="1" noChangeArrowheads="1" noChangeShapeType="1" noTextEdit="1"/>
              </p:cNvSpPr>
              <p:nvPr/>
            </p:nvSpPr>
            <p:spPr>
              <a:xfrm>
                <a:off x="438531" y="1971026"/>
                <a:ext cx="2527487" cy="356123"/>
              </a:xfrm>
              <a:prstGeom prst="rect">
                <a:avLst/>
              </a:prstGeom>
              <a:blipFill>
                <a:blip r:embed="rId6"/>
                <a:stretch>
                  <a:fillRect l="-1928" t="-189831" r="-30602" b="-2813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2CFD0C6-DF59-4C0D-8871-174135646470}"/>
                  </a:ext>
                </a:extLst>
              </p:cNvPr>
              <p:cNvSpPr txBox="1"/>
              <p:nvPr/>
            </p:nvSpPr>
            <p:spPr>
              <a:xfrm>
                <a:off x="3470008" y="1866448"/>
                <a:ext cx="1169487" cy="6265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𝐵</m:t>
                          </m:r>
                        </m:e>
                        <m:sub>
                          <m:r>
                            <a:rPr lang="en-US" sz="2000" i="1">
                              <a:solidFill>
                                <a:prstClr val="black"/>
                              </a:solidFill>
                              <a:latin typeface="Cambria Math" panose="02040503050406030204" pitchFamily="18" charset="0"/>
                            </a:rPr>
                            <m:t>1</m:t>
                          </m:r>
                        </m:sub>
                      </m:sSub>
                      <m:r>
                        <a:rPr lang="en-US" sz="2000" i="1">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𝜇</m:t>
                              </m:r>
                            </m:e>
                            <m:sub>
                              <m:r>
                                <a:rPr lang="en-US" sz="2000" i="1">
                                  <a:solidFill>
                                    <a:prstClr val="black"/>
                                  </a:solidFill>
                                  <a:latin typeface="Cambria Math" panose="02040503050406030204" pitchFamily="18" charset="0"/>
                                </a:rPr>
                                <m:t>0</m:t>
                              </m:r>
                            </m:sub>
                          </m:sSub>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num>
                        <m:den>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𝜋</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𝑟</m:t>
                              </m:r>
                            </m:e>
                            <m:sub>
                              <m:r>
                                <a:rPr lang="en-US" sz="2000" i="1">
                                  <a:solidFill>
                                    <a:prstClr val="black"/>
                                  </a:solidFill>
                                  <a:latin typeface="Cambria Math" panose="02040503050406030204" pitchFamily="18" charset="0"/>
                                </a:rPr>
                                <m:t>1</m:t>
                              </m:r>
                            </m:sub>
                          </m:sSub>
                        </m:den>
                      </m:f>
                    </m:oMath>
                  </m:oMathPara>
                </a14:m>
                <a:endParaRPr lang="en-US" sz="2000" i="1" dirty="0">
                  <a:solidFill>
                    <a:prstClr val="black"/>
                  </a:solidFill>
                  <a:latin typeface="Cambria Math" panose="02040503050406030204" pitchFamily="18" charset="0"/>
                </a:endParaRPr>
              </a:p>
            </p:txBody>
          </p:sp>
        </mc:Choice>
        <mc:Fallback xmlns="">
          <p:sp>
            <p:nvSpPr>
              <p:cNvPr id="17" name="TextBox 16">
                <a:extLst>
                  <a:ext uri="{FF2B5EF4-FFF2-40B4-BE49-F238E27FC236}">
                    <a16:creationId xmlns:a16="http://schemas.microsoft.com/office/drawing/2014/main" id="{F2CFD0C6-DF59-4C0D-8871-174135646470}"/>
                  </a:ext>
                </a:extLst>
              </p:cNvPr>
              <p:cNvSpPr txBox="1">
                <a:spLocks noRot="1" noChangeAspect="1" noMove="1" noResize="1" noEditPoints="1" noAdjustHandles="1" noChangeArrowheads="1" noChangeShapeType="1" noTextEdit="1"/>
              </p:cNvSpPr>
              <p:nvPr/>
            </p:nvSpPr>
            <p:spPr>
              <a:xfrm>
                <a:off x="3470008" y="1866448"/>
                <a:ext cx="1169487" cy="62651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6E8713E-D91E-4627-95F6-EB317D87557F}"/>
                  </a:ext>
                </a:extLst>
              </p:cNvPr>
              <p:cNvSpPr txBox="1"/>
              <p:nvPr/>
            </p:nvSpPr>
            <p:spPr>
              <a:xfrm>
                <a:off x="5061374" y="1801747"/>
                <a:ext cx="1181414" cy="6265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𝐵</m:t>
                          </m:r>
                        </m:e>
                        <m:sub>
                          <m:r>
                            <a:rPr lang="en-US" sz="2000" i="1">
                              <a:solidFill>
                                <a:prstClr val="black"/>
                              </a:solidFill>
                              <a:latin typeface="Cambria Math" panose="02040503050406030204" pitchFamily="18" charset="0"/>
                            </a:rPr>
                            <m:t>2</m:t>
                          </m:r>
                        </m:sub>
                      </m:sSub>
                      <m:r>
                        <a:rPr lang="en-US" sz="2000" i="1">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𝜇</m:t>
                              </m:r>
                            </m:e>
                            <m:sub>
                              <m:r>
                                <a:rPr lang="en-US" sz="2000" i="1">
                                  <a:solidFill>
                                    <a:prstClr val="black"/>
                                  </a:solidFill>
                                  <a:latin typeface="Cambria Math" panose="02040503050406030204" pitchFamily="18" charset="0"/>
                                </a:rPr>
                                <m:t>0</m:t>
                              </m:r>
                            </m:sub>
                          </m:sSub>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2</m:t>
                              </m:r>
                            </m:sub>
                          </m:sSub>
                        </m:num>
                        <m:den>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𝜋</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𝑟</m:t>
                              </m:r>
                            </m:e>
                            <m:sub>
                              <m:r>
                                <a:rPr lang="en-US" sz="2000" i="1">
                                  <a:solidFill>
                                    <a:prstClr val="black"/>
                                  </a:solidFill>
                                  <a:latin typeface="Cambria Math" panose="02040503050406030204" pitchFamily="18" charset="0"/>
                                </a:rPr>
                                <m:t>2</m:t>
                              </m:r>
                            </m:sub>
                          </m:sSub>
                        </m:den>
                      </m:f>
                    </m:oMath>
                  </m:oMathPara>
                </a14:m>
                <a:endParaRPr lang="en-US" sz="2000" i="1" dirty="0">
                  <a:solidFill>
                    <a:prstClr val="black"/>
                  </a:solidFill>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06E8713E-D91E-4627-95F6-EB317D87557F}"/>
                  </a:ext>
                </a:extLst>
              </p:cNvPr>
              <p:cNvSpPr txBox="1">
                <a:spLocks noRot="1" noChangeAspect="1" noMove="1" noResize="1" noEditPoints="1" noAdjustHandles="1" noChangeArrowheads="1" noChangeShapeType="1" noTextEdit="1"/>
              </p:cNvSpPr>
              <p:nvPr/>
            </p:nvSpPr>
            <p:spPr>
              <a:xfrm>
                <a:off x="5061374" y="1801747"/>
                <a:ext cx="1181414" cy="626518"/>
              </a:xfrm>
              <a:prstGeom prst="rect">
                <a:avLst/>
              </a:prstGeom>
              <a:blipFill>
                <a:blip r:embed="rId8"/>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67D7E0DF-81C7-4F80-869C-FC3EC50927E7}"/>
              </a:ext>
            </a:extLst>
          </p:cNvPr>
          <p:cNvSpPr>
            <a:spLocks noChangeArrowheads="1"/>
          </p:cNvSpPr>
          <p:nvPr/>
        </p:nvSpPr>
        <p:spPr bwMode="auto">
          <a:xfrm>
            <a:off x="59509" y="832702"/>
            <a:ext cx="9465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lang="en-US" altLang="en-US" sz="2400" kern="0" dirty="0">
                <a:solidFill>
                  <a:srgbClr val="080800"/>
                </a:solidFill>
                <a:cs typeface="Calibri" panose="020F0502020204030204" pitchFamily="34" charset="0"/>
              </a:rPr>
              <a:t>Given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C3A4686-4A93-47CF-8146-F12182EF8A67}"/>
                  </a:ext>
                </a:extLst>
              </p:cNvPr>
              <p:cNvSpPr txBox="1"/>
              <p:nvPr/>
            </p:nvSpPr>
            <p:spPr>
              <a:xfrm>
                <a:off x="438531" y="3121322"/>
                <a:ext cx="3560205" cy="6265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𝐵</m:t>
                          </m:r>
                          <m:r>
                            <a:rPr lang="en-US" sz="2000" b="0" i="1" smtClean="0">
                              <a:solidFill>
                                <a:prstClr val="black"/>
                              </a:solidFill>
                              <a:latin typeface="Cambria Math" panose="02040503050406030204" pitchFamily="18" charset="0"/>
                            </a:rPr>
                            <m:t>=</m:t>
                          </m:r>
                          <m:r>
                            <a:rPr lang="en-US" sz="2000" b="0" i="1">
                              <a:solidFill>
                                <a:prstClr val="black"/>
                              </a:solidFill>
                              <a:latin typeface="Cambria Math" panose="02040503050406030204" pitchFamily="18" charset="0"/>
                            </a:rPr>
                            <m:t>𝐵</m:t>
                          </m:r>
                        </m:e>
                        <m:sub>
                          <m:r>
                            <a:rPr lang="en-US" sz="2000" b="0" i="1">
                              <a:solidFill>
                                <a:prstClr val="black"/>
                              </a:solidFill>
                              <a:latin typeface="Cambria Math" panose="02040503050406030204" pitchFamily="18" charset="0"/>
                            </a:rPr>
                            <m:t>1</m:t>
                          </m:r>
                        </m:sub>
                      </m:sSub>
                      <m:r>
                        <a:rPr lang="en-US" sz="2000" b="0" i="1" smtClean="0">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b="0" i="1">
                              <a:solidFill>
                                <a:prstClr val="black"/>
                              </a:solidFill>
                              <a:latin typeface="Cambria Math" panose="02040503050406030204" pitchFamily="18" charset="0"/>
                            </a:rPr>
                            <m:t>𝐵</m:t>
                          </m:r>
                        </m:e>
                        <m:sub>
                          <m:r>
                            <a:rPr lang="en-US" sz="2000" b="0" i="1">
                              <a:solidFill>
                                <a:prstClr val="black"/>
                              </a:solidFill>
                              <a:latin typeface="Cambria Math" panose="02040503050406030204" pitchFamily="18" charset="0"/>
                            </a:rPr>
                            <m:t>2</m:t>
                          </m:r>
                        </m:sub>
                      </m:sSub>
                      <m:r>
                        <a:rPr lang="en-US" sz="2000" b="0" i="1">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sSub>
                            <m:sSubPr>
                              <m:ctrlPr>
                                <a:rPr lang="en-US" sz="2000" i="1">
                                  <a:solidFill>
                                    <a:prstClr val="black"/>
                                  </a:solidFill>
                                  <a:latin typeface="Cambria Math" panose="02040503050406030204" pitchFamily="18" charset="0"/>
                                </a:rPr>
                              </m:ctrlPr>
                            </m:sSubPr>
                            <m:e>
                              <m:r>
                                <a:rPr lang="en-US" sz="2000" b="0" i="1">
                                  <a:solidFill>
                                    <a:prstClr val="black"/>
                                  </a:solidFill>
                                  <a:latin typeface="Cambria Math" panose="02040503050406030204" pitchFamily="18" charset="0"/>
                                </a:rPr>
                                <m:t>𝜇</m:t>
                              </m:r>
                            </m:e>
                            <m:sub>
                              <m:r>
                                <a:rPr lang="en-US" sz="2000" b="0" i="1">
                                  <a:solidFill>
                                    <a:prstClr val="black"/>
                                  </a:solidFill>
                                  <a:latin typeface="Cambria Math" panose="02040503050406030204" pitchFamily="18" charset="0"/>
                                </a:rPr>
                                <m:t>0</m:t>
                              </m:r>
                            </m:sub>
                          </m:sSub>
                          <m:sSub>
                            <m:sSubPr>
                              <m:ctrlPr>
                                <a:rPr lang="en-US" sz="2000" i="1">
                                  <a:solidFill>
                                    <a:prstClr val="black"/>
                                  </a:solidFill>
                                  <a:latin typeface="Cambria Math" panose="02040503050406030204" pitchFamily="18" charset="0"/>
                                </a:rPr>
                              </m:ctrlPr>
                            </m:sSubPr>
                            <m:e>
                              <m:r>
                                <a:rPr lang="en-US" sz="2000" b="0" i="1">
                                  <a:solidFill>
                                    <a:prstClr val="black"/>
                                  </a:solidFill>
                                  <a:latin typeface="Cambria Math" panose="02040503050406030204" pitchFamily="18" charset="0"/>
                                </a:rPr>
                                <m:t>𝐼</m:t>
                              </m:r>
                            </m:e>
                            <m:sub>
                              <m:r>
                                <a:rPr lang="en-US" sz="2000" b="0" i="1">
                                  <a:solidFill>
                                    <a:prstClr val="black"/>
                                  </a:solidFill>
                                  <a:latin typeface="Cambria Math" panose="02040503050406030204" pitchFamily="18" charset="0"/>
                                </a:rPr>
                                <m:t>1</m:t>
                              </m:r>
                            </m:sub>
                          </m:sSub>
                        </m:num>
                        <m:den>
                          <m:r>
                            <a:rPr lang="en-US" sz="2000" b="0" i="1">
                              <a:solidFill>
                                <a:prstClr val="black"/>
                              </a:solidFill>
                              <a:latin typeface="Cambria Math" panose="02040503050406030204" pitchFamily="18" charset="0"/>
                            </a:rPr>
                            <m:t>2</m:t>
                          </m:r>
                          <m:r>
                            <a:rPr lang="en-US" sz="2000" b="0" i="1">
                              <a:solidFill>
                                <a:prstClr val="black"/>
                              </a:solidFill>
                              <a:latin typeface="Cambria Math" panose="02040503050406030204" pitchFamily="18" charset="0"/>
                            </a:rPr>
                            <m:t>𝜋</m:t>
                          </m:r>
                          <m:sSub>
                            <m:sSubPr>
                              <m:ctrlPr>
                                <a:rPr lang="en-US" sz="2000" i="1">
                                  <a:solidFill>
                                    <a:prstClr val="black"/>
                                  </a:solidFill>
                                  <a:latin typeface="Cambria Math" panose="02040503050406030204" pitchFamily="18" charset="0"/>
                                </a:rPr>
                              </m:ctrlPr>
                            </m:sSubPr>
                            <m:e>
                              <m:r>
                                <a:rPr lang="en-US" sz="2000" b="0" i="1">
                                  <a:solidFill>
                                    <a:prstClr val="black"/>
                                  </a:solidFill>
                                  <a:latin typeface="Cambria Math" panose="02040503050406030204" pitchFamily="18" charset="0"/>
                                </a:rPr>
                                <m:t>𝑟</m:t>
                              </m:r>
                            </m:e>
                            <m:sub>
                              <m:r>
                                <a:rPr lang="en-US" sz="2000" b="0" i="1">
                                  <a:solidFill>
                                    <a:prstClr val="black"/>
                                  </a:solidFill>
                                  <a:latin typeface="Cambria Math" panose="02040503050406030204" pitchFamily="18" charset="0"/>
                                </a:rPr>
                                <m:t>1</m:t>
                              </m:r>
                            </m:sub>
                          </m:sSub>
                        </m:den>
                      </m:f>
                      <m:r>
                        <a:rPr lang="en-US" sz="2000" b="0" i="1" smtClean="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sSub>
                            <m:sSubPr>
                              <m:ctrlPr>
                                <a:rPr lang="en-US" sz="2000" i="1">
                                  <a:solidFill>
                                    <a:prstClr val="black"/>
                                  </a:solidFill>
                                  <a:latin typeface="Cambria Math" panose="02040503050406030204" pitchFamily="18" charset="0"/>
                                </a:rPr>
                              </m:ctrlPr>
                            </m:sSubPr>
                            <m:e>
                              <m:r>
                                <a:rPr lang="en-US" sz="2000" b="0" i="1">
                                  <a:solidFill>
                                    <a:prstClr val="black"/>
                                  </a:solidFill>
                                  <a:latin typeface="Cambria Math" panose="02040503050406030204" pitchFamily="18" charset="0"/>
                                </a:rPr>
                                <m:t>𝜇</m:t>
                              </m:r>
                            </m:e>
                            <m:sub>
                              <m:r>
                                <a:rPr lang="en-US" sz="2000" b="0" i="1">
                                  <a:solidFill>
                                    <a:prstClr val="black"/>
                                  </a:solidFill>
                                  <a:latin typeface="Cambria Math" panose="02040503050406030204" pitchFamily="18" charset="0"/>
                                </a:rPr>
                                <m:t>0</m:t>
                              </m:r>
                            </m:sub>
                          </m:sSub>
                          <m:sSub>
                            <m:sSubPr>
                              <m:ctrlPr>
                                <a:rPr lang="en-US" sz="2000" i="1">
                                  <a:solidFill>
                                    <a:prstClr val="black"/>
                                  </a:solidFill>
                                  <a:latin typeface="Cambria Math" panose="02040503050406030204" pitchFamily="18" charset="0"/>
                                </a:rPr>
                              </m:ctrlPr>
                            </m:sSubPr>
                            <m:e>
                              <m:r>
                                <a:rPr lang="en-US" sz="2000" b="0" i="1">
                                  <a:solidFill>
                                    <a:prstClr val="black"/>
                                  </a:solidFill>
                                  <a:latin typeface="Cambria Math" panose="02040503050406030204" pitchFamily="18" charset="0"/>
                                </a:rPr>
                                <m:t>𝐼</m:t>
                              </m:r>
                            </m:e>
                            <m:sub>
                              <m:r>
                                <a:rPr lang="en-US" sz="2000" b="0" i="1">
                                  <a:solidFill>
                                    <a:prstClr val="black"/>
                                  </a:solidFill>
                                  <a:latin typeface="Cambria Math" panose="02040503050406030204" pitchFamily="18" charset="0"/>
                                </a:rPr>
                                <m:t>2</m:t>
                              </m:r>
                            </m:sub>
                          </m:sSub>
                        </m:num>
                        <m:den>
                          <m:r>
                            <a:rPr lang="en-US" sz="2000" b="0" i="1">
                              <a:solidFill>
                                <a:prstClr val="black"/>
                              </a:solidFill>
                              <a:latin typeface="Cambria Math" panose="02040503050406030204" pitchFamily="18" charset="0"/>
                            </a:rPr>
                            <m:t>2</m:t>
                          </m:r>
                          <m:r>
                            <a:rPr lang="en-US" sz="2000" b="0" i="1">
                              <a:solidFill>
                                <a:prstClr val="black"/>
                              </a:solidFill>
                              <a:latin typeface="Cambria Math" panose="02040503050406030204" pitchFamily="18" charset="0"/>
                            </a:rPr>
                            <m:t>𝜋</m:t>
                          </m:r>
                          <m:sSub>
                            <m:sSubPr>
                              <m:ctrlPr>
                                <a:rPr lang="en-US" sz="2000" i="1">
                                  <a:solidFill>
                                    <a:prstClr val="black"/>
                                  </a:solidFill>
                                  <a:latin typeface="Cambria Math" panose="02040503050406030204" pitchFamily="18" charset="0"/>
                                </a:rPr>
                              </m:ctrlPr>
                            </m:sSubPr>
                            <m:e>
                              <m:r>
                                <a:rPr lang="en-US" sz="2000" b="0" i="1">
                                  <a:solidFill>
                                    <a:prstClr val="black"/>
                                  </a:solidFill>
                                  <a:latin typeface="Cambria Math" panose="02040503050406030204" pitchFamily="18" charset="0"/>
                                </a:rPr>
                                <m:t>𝑟</m:t>
                              </m:r>
                            </m:e>
                            <m:sub>
                              <m:r>
                                <a:rPr lang="en-US" sz="2000" b="0" i="1">
                                  <a:solidFill>
                                    <a:prstClr val="black"/>
                                  </a:solidFill>
                                  <a:latin typeface="Cambria Math" panose="02040503050406030204" pitchFamily="18" charset="0"/>
                                </a:rPr>
                                <m:t>2</m:t>
                              </m:r>
                            </m:sub>
                          </m:sSub>
                        </m:den>
                      </m:f>
                      <m:r>
                        <a:rPr lang="en-US" sz="2000" b="0" i="1" smtClean="0">
                          <a:solidFill>
                            <a:prstClr val="black"/>
                          </a:solidFill>
                          <a:latin typeface="Cambria Math" panose="02040503050406030204" pitchFamily="18" charset="0"/>
                        </a:rPr>
                        <m:t>=0</m:t>
                      </m:r>
                    </m:oMath>
                  </m:oMathPara>
                </a14:m>
                <a:endParaRPr lang="en-US" sz="2000" i="1" dirty="0">
                  <a:solidFill>
                    <a:prstClr val="black"/>
                  </a:solidFill>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AC3A4686-4A93-47CF-8146-F12182EF8A67}"/>
                  </a:ext>
                </a:extLst>
              </p:cNvPr>
              <p:cNvSpPr txBox="1">
                <a:spLocks noRot="1" noChangeAspect="1" noMove="1" noResize="1" noEditPoints="1" noAdjustHandles="1" noChangeArrowheads="1" noChangeShapeType="1" noTextEdit="1"/>
              </p:cNvSpPr>
              <p:nvPr/>
            </p:nvSpPr>
            <p:spPr>
              <a:xfrm>
                <a:off x="438531" y="3121322"/>
                <a:ext cx="3560205" cy="62651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5EAC569-032D-46B5-8CDB-F80B42A914C0}"/>
                  </a:ext>
                </a:extLst>
              </p:cNvPr>
              <p:cNvSpPr txBox="1"/>
              <p:nvPr/>
            </p:nvSpPr>
            <p:spPr>
              <a:xfrm>
                <a:off x="1041091" y="4075988"/>
                <a:ext cx="2883563" cy="6265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solidFill>
                                <a:prstClr val="black"/>
                              </a:solidFill>
                              <a:latin typeface="Cambria Math" panose="02040503050406030204" pitchFamily="18" charset="0"/>
                            </a:rPr>
                          </m:ctrlPr>
                        </m:fPr>
                        <m:num>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num>
                        <m:den>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𝑟</m:t>
                              </m:r>
                            </m:e>
                            <m:sub>
                              <m:r>
                                <a:rPr lang="en-US" sz="2000" i="1">
                                  <a:solidFill>
                                    <a:prstClr val="black"/>
                                  </a:solidFill>
                                  <a:latin typeface="Cambria Math" panose="02040503050406030204" pitchFamily="18" charset="0"/>
                                </a:rPr>
                                <m:t>1</m:t>
                              </m:r>
                            </m:sub>
                          </m:sSub>
                        </m:den>
                      </m:f>
                      <m:r>
                        <a:rPr lang="en-US" sz="2000" i="1" smtClean="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2</m:t>
                              </m:r>
                            </m:sub>
                          </m:sSub>
                        </m:num>
                        <m:den>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𝑟</m:t>
                              </m:r>
                            </m:e>
                            <m:sub>
                              <m:r>
                                <a:rPr lang="en-US" sz="2000" i="1">
                                  <a:solidFill>
                                    <a:prstClr val="black"/>
                                  </a:solidFill>
                                  <a:latin typeface="Cambria Math" panose="02040503050406030204" pitchFamily="18" charset="0"/>
                                </a:rPr>
                                <m:t>2</m:t>
                              </m:r>
                            </m:sub>
                          </m:sSub>
                        </m:den>
                      </m:f>
                      <m:r>
                        <a:rPr lang="en-US" sz="2000" i="1" smtClean="0">
                          <a:solidFill>
                            <a:prstClr val="black"/>
                          </a:solidFill>
                          <a:latin typeface="Cambria Math" panose="02040503050406030204" pitchFamily="18" charset="0"/>
                          <a:ea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2</m:t>
                          </m:r>
                        </m:sub>
                      </m:sSub>
                      <m:r>
                        <a:rPr lang="en-US" sz="2000" i="1" smtClean="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sSub>
                            <m:sSubPr>
                              <m:ctrlPr>
                                <a:rPr lang="en-US" sz="2000" i="1">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𝑟</m:t>
                              </m:r>
                            </m:e>
                            <m:sub>
                              <m:r>
                                <a:rPr lang="en-US" sz="2000" i="1" smtClean="0">
                                  <a:solidFill>
                                    <a:prstClr val="black"/>
                                  </a:solidFill>
                                  <a:latin typeface="Cambria Math" panose="02040503050406030204" pitchFamily="18" charset="0"/>
                                </a:rPr>
                                <m:t>2</m:t>
                              </m:r>
                            </m:sub>
                          </m:sSub>
                        </m:num>
                        <m:den>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𝑟</m:t>
                              </m:r>
                            </m:e>
                            <m:sub>
                              <m:r>
                                <a:rPr lang="en-US" sz="2000" i="1">
                                  <a:solidFill>
                                    <a:prstClr val="black"/>
                                  </a:solidFill>
                                  <a:latin typeface="Cambria Math" panose="02040503050406030204" pitchFamily="18" charset="0"/>
                                </a:rPr>
                                <m:t>1</m:t>
                              </m:r>
                            </m:sub>
                          </m:sSub>
                        </m:den>
                      </m:f>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oMath>
                  </m:oMathPara>
                </a14:m>
                <a:endParaRPr lang="en-US" sz="2000" i="1" dirty="0">
                  <a:solidFill>
                    <a:prstClr val="black"/>
                  </a:solidFill>
                  <a:latin typeface="Cambria Math" panose="02040503050406030204" pitchFamily="18" charset="0"/>
                </a:endParaRPr>
              </a:p>
            </p:txBody>
          </p:sp>
        </mc:Choice>
        <mc:Fallback xmlns="">
          <p:sp>
            <p:nvSpPr>
              <p:cNvPr id="21" name="TextBox 20">
                <a:extLst>
                  <a:ext uri="{FF2B5EF4-FFF2-40B4-BE49-F238E27FC236}">
                    <a16:creationId xmlns:a16="http://schemas.microsoft.com/office/drawing/2014/main" id="{A5EAC569-032D-46B5-8CDB-F80B42A914C0}"/>
                  </a:ext>
                </a:extLst>
              </p:cNvPr>
              <p:cNvSpPr txBox="1">
                <a:spLocks noRot="1" noChangeAspect="1" noMove="1" noResize="1" noEditPoints="1" noAdjustHandles="1" noChangeArrowheads="1" noChangeShapeType="1" noTextEdit="1"/>
              </p:cNvSpPr>
              <p:nvPr/>
            </p:nvSpPr>
            <p:spPr>
              <a:xfrm>
                <a:off x="1041091" y="4075988"/>
                <a:ext cx="2883563" cy="62651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05689901-B5D7-43DB-BF2A-56D328B33B85}"/>
                  </a:ext>
                </a:extLst>
              </p:cNvPr>
              <p:cNvSpPr/>
              <p:nvPr/>
            </p:nvSpPr>
            <p:spPr>
              <a:xfrm>
                <a:off x="438531" y="5143798"/>
                <a:ext cx="4733091" cy="6896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2</m:t>
                          </m:r>
                        </m:sub>
                      </m:sSub>
                      <m:r>
                        <a:rPr lang="en-US" sz="2000" i="1">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d>
                            <m:dPr>
                              <m:ctrlPr>
                                <a:rPr lang="en-US" sz="2000" i="1" smtClean="0">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0.06 </m:t>
                              </m:r>
                              <m:r>
                                <a:rPr lang="en-US" sz="2000" i="1">
                                  <a:solidFill>
                                    <a:prstClr val="black"/>
                                  </a:solidFill>
                                  <a:latin typeface="Cambria Math" panose="02040503050406030204" pitchFamily="18" charset="0"/>
                                </a:rPr>
                                <m:t>𝑚</m:t>
                              </m:r>
                              <m:r>
                                <a:rPr lang="en-US" sz="2000" i="1">
                                  <a:solidFill>
                                    <a:prstClr val="black"/>
                                  </a:solidFill>
                                  <a:latin typeface="Cambria Math" panose="02040503050406030204" pitchFamily="18" charset="0"/>
                                </a:rPr>
                                <m:t>−0.022 </m:t>
                              </m:r>
                              <m:r>
                                <a:rPr lang="en-US" sz="2000" i="1">
                                  <a:solidFill>
                                    <a:prstClr val="black"/>
                                  </a:solidFill>
                                  <a:latin typeface="Cambria Math" panose="02040503050406030204" pitchFamily="18" charset="0"/>
                                </a:rPr>
                                <m:t>𝑚</m:t>
                              </m:r>
                            </m:e>
                          </m:d>
                        </m:num>
                        <m:den>
                          <m:r>
                            <a:rPr lang="en-US" sz="2000" i="1" smtClean="0">
                              <a:solidFill>
                                <a:prstClr val="black"/>
                              </a:solidFill>
                              <a:latin typeface="Cambria Math" panose="02040503050406030204" pitchFamily="18" charset="0"/>
                            </a:rPr>
                            <m:t>0.022 </m:t>
                          </m:r>
                          <m:r>
                            <a:rPr lang="en-US" sz="2000" i="1" smtClean="0">
                              <a:solidFill>
                                <a:prstClr val="black"/>
                              </a:solidFill>
                              <a:latin typeface="Cambria Math" panose="02040503050406030204" pitchFamily="18" charset="0"/>
                            </a:rPr>
                            <m:t>𝑚</m:t>
                          </m:r>
                        </m:den>
                      </m:f>
                      <m:r>
                        <a:rPr lang="en-US" sz="2000" i="1" smtClean="0">
                          <a:solidFill>
                            <a:prstClr val="black"/>
                          </a:solidFill>
                          <a:latin typeface="Cambria Math" panose="02040503050406030204" pitchFamily="18" charset="0"/>
                          <a:ea typeface="Cambria Math" panose="02040503050406030204" pitchFamily="18" charset="0"/>
                        </a:rPr>
                        <m:t>×</m:t>
                      </m:r>
                      <m:d>
                        <m:dPr>
                          <m:ctrlPr>
                            <a:rPr lang="en-US" sz="2000" i="1" smtClean="0">
                              <a:solidFill>
                                <a:prstClr val="black"/>
                              </a:solidFill>
                              <a:latin typeface="Cambria Math" panose="02040503050406030204" pitchFamily="18" charset="0"/>
                              <a:ea typeface="Cambria Math" panose="02040503050406030204" pitchFamily="18" charset="0"/>
                            </a:rPr>
                          </m:ctrlPr>
                        </m:dPr>
                        <m:e>
                          <m:r>
                            <a:rPr lang="en-US" sz="2000" i="1" smtClean="0">
                              <a:solidFill>
                                <a:prstClr val="black"/>
                              </a:solidFill>
                              <a:latin typeface="Cambria Math" panose="02040503050406030204" pitchFamily="18" charset="0"/>
                              <a:ea typeface="Cambria Math" panose="02040503050406030204" pitchFamily="18" charset="0"/>
                            </a:rPr>
                            <m:t>2 </m:t>
                          </m:r>
                          <m:r>
                            <a:rPr lang="en-US" sz="2000" i="1" smtClean="0">
                              <a:solidFill>
                                <a:prstClr val="black"/>
                              </a:solidFill>
                              <a:latin typeface="Cambria Math" panose="02040503050406030204" pitchFamily="18" charset="0"/>
                              <a:ea typeface="Cambria Math" panose="02040503050406030204" pitchFamily="18" charset="0"/>
                            </a:rPr>
                            <m:t>𝐴</m:t>
                          </m:r>
                        </m:e>
                      </m:d>
                      <m:r>
                        <a:rPr lang="en-US" sz="2000" i="1" smtClean="0">
                          <a:solidFill>
                            <a:prstClr val="black"/>
                          </a:solidFill>
                          <a:latin typeface="Cambria Math" panose="02040503050406030204" pitchFamily="18" charset="0"/>
                          <a:ea typeface="Cambria Math" panose="02040503050406030204" pitchFamily="18" charset="0"/>
                        </a:rPr>
                        <m:t>=3.5 </m:t>
                      </m:r>
                      <m:r>
                        <a:rPr lang="en-US" sz="2000" i="1" smtClean="0">
                          <a:solidFill>
                            <a:prstClr val="black"/>
                          </a:solidFill>
                          <a:latin typeface="Cambria Math" panose="02040503050406030204" pitchFamily="18" charset="0"/>
                          <a:ea typeface="Cambria Math" panose="02040503050406030204" pitchFamily="18" charset="0"/>
                        </a:rPr>
                        <m:t>𝐴</m:t>
                      </m:r>
                    </m:oMath>
                  </m:oMathPara>
                </a14:m>
                <a:endParaRPr lang="en-US" sz="2000" dirty="0">
                  <a:solidFill>
                    <a:prstClr val="black"/>
                  </a:solidFill>
                  <a:latin typeface="Gill Sans MT" panose="020B0502020104020203"/>
                </a:endParaRPr>
              </a:p>
            </p:txBody>
          </p:sp>
        </mc:Choice>
        <mc:Fallback xmlns="">
          <p:sp>
            <p:nvSpPr>
              <p:cNvPr id="22" name="Rectangle 21">
                <a:extLst>
                  <a:ext uri="{FF2B5EF4-FFF2-40B4-BE49-F238E27FC236}">
                    <a16:creationId xmlns:a16="http://schemas.microsoft.com/office/drawing/2014/main" id="{05689901-B5D7-43DB-BF2A-56D328B33B85}"/>
                  </a:ext>
                </a:extLst>
              </p:cNvPr>
              <p:cNvSpPr>
                <a:spLocks noRot="1" noChangeAspect="1" noMove="1" noResize="1" noEditPoints="1" noAdjustHandles="1" noChangeArrowheads="1" noChangeShapeType="1" noTextEdit="1"/>
              </p:cNvSpPr>
              <p:nvPr/>
            </p:nvSpPr>
            <p:spPr>
              <a:xfrm>
                <a:off x="438531" y="5143798"/>
                <a:ext cx="4733091" cy="689676"/>
              </a:xfrm>
              <a:prstGeom prst="rect">
                <a:avLst/>
              </a:prstGeom>
              <a:blipFill>
                <a:blip r:embed="rId11"/>
                <a:stretch>
                  <a:fillRect/>
                </a:stretch>
              </a:blipFill>
            </p:spPr>
            <p:txBody>
              <a:bodyPr/>
              <a:lstStyle/>
              <a:p>
                <a:r>
                  <a:rPr lang="en-US">
                    <a:noFill/>
                  </a:rPr>
                  <a:t> </a:t>
                </a:r>
              </a:p>
            </p:txBody>
          </p:sp>
        </mc:Fallback>
      </mc:AlternateContent>
      <p:grpSp>
        <p:nvGrpSpPr>
          <p:cNvPr id="23" name="Group 22">
            <a:extLst>
              <a:ext uri="{FF2B5EF4-FFF2-40B4-BE49-F238E27FC236}">
                <a16:creationId xmlns:a16="http://schemas.microsoft.com/office/drawing/2014/main" id="{7542D57A-AFA8-4512-A1DD-4A2044FDF941}"/>
              </a:ext>
            </a:extLst>
          </p:cNvPr>
          <p:cNvGrpSpPr/>
          <p:nvPr/>
        </p:nvGrpSpPr>
        <p:grpSpPr>
          <a:xfrm>
            <a:off x="6275132" y="2492966"/>
            <a:ext cx="2501667" cy="2459334"/>
            <a:chOff x="8740087" y="3511331"/>
            <a:chExt cx="2501667" cy="2459334"/>
          </a:xfrm>
        </p:grpSpPr>
        <p:cxnSp>
          <p:nvCxnSpPr>
            <p:cNvPr id="24" name="Straight Arrow Connector 23">
              <a:extLst>
                <a:ext uri="{FF2B5EF4-FFF2-40B4-BE49-F238E27FC236}">
                  <a16:creationId xmlns:a16="http://schemas.microsoft.com/office/drawing/2014/main" id="{3E2A497D-5C62-4775-A373-3AB80F8486A4}"/>
                </a:ext>
              </a:extLst>
            </p:cNvPr>
            <p:cNvCxnSpPr>
              <a:cxnSpLocks/>
            </p:cNvCxnSpPr>
            <p:nvPr/>
          </p:nvCxnSpPr>
          <p:spPr>
            <a:xfrm flipV="1">
              <a:off x="9317414" y="3511331"/>
              <a:ext cx="0" cy="2459334"/>
            </a:xfrm>
            <a:prstGeom prst="straightConnector1">
              <a:avLst/>
            </a:prstGeom>
            <a:noFill/>
            <a:ln w="57150" cap="rnd" cmpd="sng" algn="ctr">
              <a:solidFill>
                <a:srgbClr val="002060"/>
              </a:solidFill>
              <a:prstDash val="solid"/>
              <a:tailEnd type="triangle"/>
            </a:ln>
            <a:effectLst/>
          </p:spPr>
        </p:cxnSp>
        <p:cxnSp>
          <p:nvCxnSpPr>
            <p:cNvPr id="25" name="Straight Arrow Connector 24">
              <a:extLst>
                <a:ext uri="{FF2B5EF4-FFF2-40B4-BE49-F238E27FC236}">
                  <a16:creationId xmlns:a16="http://schemas.microsoft.com/office/drawing/2014/main" id="{EFDCFDA9-EE90-47C0-A88D-67741B22A75C}"/>
                </a:ext>
              </a:extLst>
            </p:cNvPr>
            <p:cNvCxnSpPr>
              <a:cxnSpLocks/>
            </p:cNvCxnSpPr>
            <p:nvPr/>
          </p:nvCxnSpPr>
          <p:spPr>
            <a:xfrm flipV="1">
              <a:off x="10622902" y="3511331"/>
              <a:ext cx="0" cy="2459334"/>
            </a:xfrm>
            <a:prstGeom prst="straightConnector1">
              <a:avLst/>
            </a:prstGeom>
            <a:noFill/>
            <a:ln w="57150" cap="rnd" cmpd="sng" algn="ctr">
              <a:solidFill>
                <a:srgbClr val="002060"/>
              </a:solidFill>
              <a:prstDash val="solid"/>
              <a:tailEnd type="triangle"/>
            </a:ln>
            <a:effectLst/>
          </p:spPr>
        </p:cxnSp>
        <p:sp>
          <p:nvSpPr>
            <p:cNvPr id="26" name="Oval 25">
              <a:extLst>
                <a:ext uri="{FF2B5EF4-FFF2-40B4-BE49-F238E27FC236}">
                  <a16:creationId xmlns:a16="http://schemas.microsoft.com/office/drawing/2014/main" id="{6E86F6AD-4893-4945-A402-D3A26D4ED968}"/>
                </a:ext>
              </a:extLst>
            </p:cNvPr>
            <p:cNvSpPr/>
            <p:nvPr/>
          </p:nvSpPr>
          <p:spPr>
            <a:xfrm>
              <a:off x="8746605" y="3912161"/>
              <a:ext cx="1163303" cy="454991"/>
            </a:xfrm>
            <a:prstGeom prst="ellipse">
              <a:avLst/>
            </a:prstGeom>
            <a:noFill/>
            <a:ln w="57150" cap="rnd" cmpd="sng" algn="ctr">
              <a:solidFill>
                <a:srgbClr val="1A326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Gill Sans MT" panose="020B0502020104020203"/>
                <a:ea typeface="+mn-ea"/>
                <a:cs typeface="+mn-cs"/>
              </a:endParaRPr>
            </a:p>
          </p:txBody>
        </p:sp>
        <p:sp>
          <p:nvSpPr>
            <p:cNvPr id="27" name="Arrow: Curved Right 26">
              <a:extLst>
                <a:ext uri="{FF2B5EF4-FFF2-40B4-BE49-F238E27FC236}">
                  <a16:creationId xmlns:a16="http://schemas.microsoft.com/office/drawing/2014/main" id="{30D16F34-5FCC-4259-869D-E56BB4E00185}"/>
                </a:ext>
              </a:extLst>
            </p:cNvPr>
            <p:cNvSpPr/>
            <p:nvPr/>
          </p:nvSpPr>
          <p:spPr>
            <a:xfrm>
              <a:off x="8740087" y="3912161"/>
              <a:ext cx="414471" cy="561010"/>
            </a:xfrm>
            <a:prstGeom prst="curvedRightArrow">
              <a:avLst>
                <a:gd name="adj1" fmla="val 0"/>
                <a:gd name="adj2" fmla="val 51979"/>
                <a:gd name="adj3" fmla="val 25000"/>
              </a:avLst>
            </a:prstGeom>
            <a:solidFill>
              <a:srgbClr val="1A3260"/>
            </a:solidFill>
            <a:ln w="22225" cap="rnd" cmpd="sng" algn="ctr">
              <a:solidFill>
                <a:srgbClr val="1A326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Gill Sans MT" panose="020B0502020104020203"/>
                <a:ea typeface="+mn-ea"/>
                <a:cs typeface="+mn-cs"/>
              </a:endParaRPr>
            </a:p>
          </p:txBody>
        </p:sp>
        <p:sp>
          <p:nvSpPr>
            <p:cNvPr id="28" name="Oval 27">
              <a:extLst>
                <a:ext uri="{FF2B5EF4-FFF2-40B4-BE49-F238E27FC236}">
                  <a16:creationId xmlns:a16="http://schemas.microsoft.com/office/drawing/2014/main" id="{3C09D1EB-373E-4EB6-84FF-6832020BCE1F}"/>
                </a:ext>
              </a:extLst>
            </p:cNvPr>
            <p:cNvSpPr/>
            <p:nvPr/>
          </p:nvSpPr>
          <p:spPr>
            <a:xfrm>
              <a:off x="10078451" y="3932041"/>
              <a:ext cx="1163303" cy="454991"/>
            </a:xfrm>
            <a:prstGeom prst="ellipse">
              <a:avLst/>
            </a:prstGeom>
            <a:noFill/>
            <a:ln w="57150" cap="rnd" cmpd="sng" algn="ctr">
              <a:solidFill>
                <a:srgbClr val="1A326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Gill Sans MT" panose="020B0502020104020203"/>
                <a:ea typeface="+mn-ea"/>
                <a:cs typeface="+mn-cs"/>
              </a:endParaRPr>
            </a:p>
          </p:txBody>
        </p:sp>
        <p:sp>
          <p:nvSpPr>
            <p:cNvPr id="29" name="Arrow: Curved Right 28">
              <a:extLst>
                <a:ext uri="{FF2B5EF4-FFF2-40B4-BE49-F238E27FC236}">
                  <a16:creationId xmlns:a16="http://schemas.microsoft.com/office/drawing/2014/main" id="{3258CE4E-8C12-48B4-9ECF-F4AF91F8D0B5}"/>
                </a:ext>
              </a:extLst>
            </p:cNvPr>
            <p:cNvSpPr/>
            <p:nvPr/>
          </p:nvSpPr>
          <p:spPr>
            <a:xfrm>
              <a:off x="10071933" y="3932041"/>
              <a:ext cx="414471" cy="561010"/>
            </a:xfrm>
            <a:prstGeom prst="curvedRightArrow">
              <a:avLst>
                <a:gd name="adj1" fmla="val 0"/>
                <a:gd name="adj2" fmla="val 51979"/>
                <a:gd name="adj3" fmla="val 25000"/>
              </a:avLst>
            </a:prstGeom>
            <a:solidFill>
              <a:srgbClr val="1A3260"/>
            </a:solidFill>
            <a:ln w="22225" cap="rnd" cmpd="sng" algn="ctr">
              <a:solidFill>
                <a:srgbClr val="1A326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Gill Sans MT" panose="020B0502020104020203"/>
                <a:ea typeface="+mn-ea"/>
                <a:cs typeface="+mn-cs"/>
              </a:endParaRPr>
            </a:p>
          </p:txBody>
        </p:sp>
        <p:cxnSp>
          <p:nvCxnSpPr>
            <p:cNvPr id="30" name="Straight Arrow Connector 29">
              <a:extLst>
                <a:ext uri="{FF2B5EF4-FFF2-40B4-BE49-F238E27FC236}">
                  <a16:creationId xmlns:a16="http://schemas.microsoft.com/office/drawing/2014/main" id="{E91024A4-FBA4-414B-91DF-A24B5763E513}"/>
                </a:ext>
              </a:extLst>
            </p:cNvPr>
            <p:cNvCxnSpPr/>
            <p:nvPr/>
          </p:nvCxnSpPr>
          <p:spPr>
            <a:xfrm>
              <a:off x="9328256" y="5175535"/>
              <a:ext cx="548640" cy="0"/>
            </a:xfrm>
            <a:prstGeom prst="straightConnector1">
              <a:avLst/>
            </a:prstGeom>
            <a:noFill/>
            <a:ln w="38100" cap="rnd" cmpd="sng" algn="ctr">
              <a:solidFill>
                <a:srgbClr val="1A3260">
                  <a:lumMod val="90000"/>
                </a:srgbClr>
              </a:solidFill>
              <a:prstDash val="solid"/>
              <a:tailEnd type="triangle"/>
            </a:ln>
            <a:effectLst/>
          </p:spPr>
        </p:cxnSp>
        <p:cxnSp>
          <p:nvCxnSpPr>
            <p:cNvPr id="31" name="Straight Arrow Connector 30">
              <a:extLst>
                <a:ext uri="{FF2B5EF4-FFF2-40B4-BE49-F238E27FC236}">
                  <a16:creationId xmlns:a16="http://schemas.microsoft.com/office/drawing/2014/main" id="{F125079D-52DF-4273-95C6-49967DF31DD5}"/>
                </a:ext>
              </a:extLst>
            </p:cNvPr>
            <p:cNvCxnSpPr>
              <a:cxnSpLocks/>
            </p:cNvCxnSpPr>
            <p:nvPr/>
          </p:nvCxnSpPr>
          <p:spPr>
            <a:xfrm flipH="1">
              <a:off x="10069626" y="5175535"/>
              <a:ext cx="548640" cy="0"/>
            </a:xfrm>
            <a:prstGeom prst="straightConnector1">
              <a:avLst/>
            </a:prstGeom>
            <a:noFill/>
            <a:ln w="38100" cap="rnd" cmpd="sng" algn="ctr">
              <a:solidFill>
                <a:srgbClr val="1A3260">
                  <a:lumMod val="90000"/>
                </a:srgbClr>
              </a:solidFill>
              <a:prstDash val="solid"/>
              <a:tailEnd type="triangle"/>
            </a:ln>
            <a:effectLst/>
          </p:spPr>
        </p:cxnSp>
        <p:sp>
          <p:nvSpPr>
            <p:cNvPr id="32" name="Oval 31">
              <a:extLst>
                <a:ext uri="{FF2B5EF4-FFF2-40B4-BE49-F238E27FC236}">
                  <a16:creationId xmlns:a16="http://schemas.microsoft.com/office/drawing/2014/main" id="{E7B83677-AAEA-4442-8088-1DF0567DFCC7}"/>
                </a:ext>
              </a:extLst>
            </p:cNvPr>
            <p:cNvSpPr/>
            <p:nvPr/>
          </p:nvSpPr>
          <p:spPr>
            <a:xfrm flipH="1">
              <a:off x="9876727" y="5059723"/>
              <a:ext cx="219403" cy="247278"/>
            </a:xfrm>
            <a:prstGeom prst="ellipse">
              <a:avLst/>
            </a:prstGeom>
            <a:solidFill>
              <a:srgbClr val="00B0F0"/>
            </a:solidFill>
            <a:ln w="22225" cap="rnd" cmpd="sng" algn="ctr">
              <a:solidFill>
                <a:srgbClr val="00B0F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Gill Sans MT" panose="020B0502020104020203"/>
                <a:ea typeface="+mn-ea"/>
                <a:cs typeface="+mn-cs"/>
              </a:endParaRPr>
            </a:p>
          </p:txBody>
        </p: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8400323F-C6BC-4C70-8DFD-39112D2318A0}"/>
                    </a:ext>
                  </a:extLst>
                </p:cNvPr>
                <p:cNvSpPr/>
                <p:nvPr/>
              </p:nvSpPr>
              <p:spPr>
                <a:xfrm>
                  <a:off x="9362181" y="5237378"/>
                  <a:ext cx="462563"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𝑟</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en-US" sz="1800" b="0" i="0" u="none" strike="noStrike" kern="0" cap="none" spc="0" normalizeH="0" baseline="0" noProof="0" dirty="0">
                    <a:ln>
                      <a:noFill/>
                    </a:ln>
                    <a:solidFill>
                      <a:prstClr val="black"/>
                    </a:solidFill>
                    <a:effectLst/>
                    <a:uLnTx/>
                    <a:uFillTx/>
                    <a:latin typeface="Gill Sans MT" panose="020B0502020104020203"/>
                  </a:endParaRPr>
                </a:p>
              </p:txBody>
            </p:sp>
          </mc:Choice>
          <mc:Fallback xmlns="">
            <p:sp>
              <p:nvSpPr>
                <p:cNvPr id="26" name="Rectangle 25">
                  <a:extLst>
                    <a:ext uri="{FF2B5EF4-FFF2-40B4-BE49-F238E27FC236}">
                      <a16:creationId xmlns:a16="http://schemas.microsoft.com/office/drawing/2014/main" id="{E93AAFE2-A8F4-413E-8348-576D1E5AB85D}"/>
                    </a:ext>
                  </a:extLst>
                </p:cNvPr>
                <p:cNvSpPr>
                  <a:spLocks noRot="1" noChangeAspect="1" noMove="1" noResize="1" noEditPoints="1" noAdjustHandles="1" noChangeArrowheads="1" noChangeShapeType="1" noTextEdit="1"/>
                </p:cNvSpPr>
                <p:nvPr/>
              </p:nvSpPr>
              <p:spPr>
                <a:xfrm>
                  <a:off x="9362181" y="5237378"/>
                  <a:ext cx="462563" cy="400110"/>
                </a:xfrm>
                <a:prstGeom prst="rect">
                  <a:avLst/>
                </a:prstGeom>
                <a:blipFill>
                  <a:blip r:embed="rId12"/>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2081BD33-29A9-455F-BE6E-4E0D507FA4AC}"/>
                    </a:ext>
                  </a:extLst>
                </p:cNvPr>
                <p:cNvSpPr/>
                <p:nvPr/>
              </p:nvSpPr>
              <p:spPr>
                <a:xfrm>
                  <a:off x="10154376" y="5237378"/>
                  <a:ext cx="46852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𝑟</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2</m:t>
                            </m:r>
                          </m:sub>
                        </m:sSub>
                      </m:oMath>
                    </m:oMathPara>
                  </a14:m>
                  <a:endParaRPr kumimoji="0" lang="en-US" sz="1800" b="0" i="0" u="none" strike="noStrike" kern="0" cap="none" spc="0" normalizeH="0" baseline="0" noProof="0" dirty="0">
                    <a:ln>
                      <a:noFill/>
                    </a:ln>
                    <a:solidFill>
                      <a:prstClr val="black"/>
                    </a:solidFill>
                    <a:effectLst/>
                    <a:uLnTx/>
                    <a:uFillTx/>
                    <a:latin typeface="Gill Sans MT" panose="020B0502020104020203"/>
                  </a:endParaRPr>
                </a:p>
              </p:txBody>
            </p:sp>
          </mc:Choice>
          <mc:Fallback xmlns="">
            <p:sp>
              <p:nvSpPr>
                <p:cNvPr id="27" name="Rectangle 26">
                  <a:extLst>
                    <a:ext uri="{FF2B5EF4-FFF2-40B4-BE49-F238E27FC236}">
                      <a16:creationId xmlns:a16="http://schemas.microsoft.com/office/drawing/2014/main" id="{C20D309B-4EC9-4214-86DD-1721FC2CDCCF}"/>
                    </a:ext>
                  </a:extLst>
                </p:cNvPr>
                <p:cNvSpPr>
                  <a:spLocks noRot="1" noChangeAspect="1" noMove="1" noResize="1" noEditPoints="1" noAdjustHandles="1" noChangeArrowheads="1" noChangeShapeType="1" noTextEdit="1"/>
                </p:cNvSpPr>
                <p:nvPr/>
              </p:nvSpPr>
              <p:spPr>
                <a:xfrm>
                  <a:off x="10154376" y="5237378"/>
                  <a:ext cx="468526" cy="400110"/>
                </a:xfrm>
                <a:prstGeom prst="rect">
                  <a:avLst/>
                </a:prstGeom>
                <a:blipFill>
                  <a:blip r:embed="rId13"/>
                  <a:stretch>
                    <a:fillRect b="-1515"/>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F0346663-BAF2-493E-8166-98BBFAB3164B}"/>
                </a:ext>
              </a:extLst>
            </p:cNvPr>
            <p:cNvCxnSpPr>
              <a:cxnSpLocks/>
            </p:cNvCxnSpPr>
            <p:nvPr/>
          </p:nvCxnSpPr>
          <p:spPr>
            <a:xfrm flipH="1" flipV="1">
              <a:off x="9181062" y="4570976"/>
              <a:ext cx="0" cy="612386"/>
            </a:xfrm>
            <a:prstGeom prst="straightConnector1">
              <a:avLst/>
            </a:prstGeom>
            <a:noFill/>
            <a:ln w="38100" cap="rnd" cmpd="sng" algn="ctr">
              <a:solidFill>
                <a:srgbClr val="FF0000"/>
              </a:solidFill>
              <a:prstDash val="solid"/>
              <a:tailEnd type="triangle"/>
            </a:ln>
            <a:effectLst/>
          </p:spPr>
        </p:cxnSp>
        <p:cxnSp>
          <p:nvCxnSpPr>
            <p:cNvPr id="36" name="Straight Arrow Connector 35">
              <a:extLst>
                <a:ext uri="{FF2B5EF4-FFF2-40B4-BE49-F238E27FC236}">
                  <a16:creationId xmlns:a16="http://schemas.microsoft.com/office/drawing/2014/main" id="{0E7194F8-BE3A-4792-B17D-559D65253508}"/>
                </a:ext>
              </a:extLst>
            </p:cNvPr>
            <p:cNvCxnSpPr>
              <a:cxnSpLocks/>
            </p:cNvCxnSpPr>
            <p:nvPr/>
          </p:nvCxnSpPr>
          <p:spPr>
            <a:xfrm flipH="1" flipV="1">
              <a:off x="10750344" y="4563149"/>
              <a:ext cx="0" cy="612386"/>
            </a:xfrm>
            <a:prstGeom prst="straightConnector1">
              <a:avLst/>
            </a:prstGeom>
            <a:noFill/>
            <a:ln w="38100" cap="rnd" cmpd="sng" algn="ctr">
              <a:solidFill>
                <a:srgbClr val="FF0000"/>
              </a:solidFill>
              <a:prstDash val="solid"/>
              <a:tailEnd type="triangle"/>
            </a:ln>
            <a:effectLst/>
          </p:spPr>
        </p:cxn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DC3C1147-0624-4D09-A2F5-243D56436FEA}"/>
                    </a:ext>
                  </a:extLst>
                </p:cNvPr>
                <p:cNvSpPr/>
                <p:nvPr/>
              </p:nvSpPr>
              <p:spPr>
                <a:xfrm>
                  <a:off x="8746605" y="4754313"/>
                  <a:ext cx="451662"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en-US" sz="1800" b="0" i="0" u="none" strike="noStrike" kern="0" cap="none" spc="0" normalizeH="0" baseline="0" noProof="0" dirty="0">
                    <a:ln>
                      <a:noFill/>
                    </a:ln>
                    <a:solidFill>
                      <a:prstClr val="black"/>
                    </a:solidFill>
                    <a:effectLst/>
                    <a:uLnTx/>
                    <a:uFillTx/>
                    <a:latin typeface="Gill Sans MT" panose="020B0502020104020203"/>
                  </a:endParaRPr>
                </a:p>
              </p:txBody>
            </p:sp>
          </mc:Choice>
          <mc:Fallback xmlns="">
            <p:sp>
              <p:nvSpPr>
                <p:cNvPr id="32" name="Rectangle 31">
                  <a:extLst>
                    <a:ext uri="{FF2B5EF4-FFF2-40B4-BE49-F238E27FC236}">
                      <a16:creationId xmlns:a16="http://schemas.microsoft.com/office/drawing/2014/main" id="{67A2CEA6-BF07-4CE9-B648-5D62B0539A00}"/>
                    </a:ext>
                  </a:extLst>
                </p:cNvPr>
                <p:cNvSpPr>
                  <a:spLocks noRot="1" noChangeAspect="1" noMove="1" noResize="1" noEditPoints="1" noAdjustHandles="1" noChangeArrowheads="1" noChangeShapeType="1" noTextEdit="1"/>
                </p:cNvSpPr>
                <p:nvPr/>
              </p:nvSpPr>
              <p:spPr>
                <a:xfrm>
                  <a:off x="8746605" y="4754313"/>
                  <a:ext cx="451662" cy="40011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4253223F-20C6-483A-AC87-5C4FDC011482}"/>
                    </a:ext>
                  </a:extLst>
                </p:cNvPr>
                <p:cNvSpPr/>
                <p:nvPr/>
              </p:nvSpPr>
              <p:spPr>
                <a:xfrm>
                  <a:off x="10724757" y="4807742"/>
                  <a:ext cx="45762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𝐼</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2</m:t>
                            </m:r>
                          </m:sub>
                        </m:sSub>
                      </m:oMath>
                    </m:oMathPara>
                  </a14:m>
                  <a:endParaRPr kumimoji="0" lang="en-US" sz="1800" b="0" i="0" u="none" strike="noStrike" kern="0" cap="none" spc="0" normalizeH="0" baseline="0" noProof="0" dirty="0">
                    <a:ln>
                      <a:noFill/>
                    </a:ln>
                    <a:solidFill>
                      <a:prstClr val="black"/>
                    </a:solidFill>
                    <a:effectLst/>
                    <a:uLnTx/>
                    <a:uFillTx/>
                    <a:latin typeface="Gill Sans MT" panose="020B0502020104020203"/>
                  </a:endParaRPr>
                </a:p>
              </p:txBody>
            </p:sp>
          </mc:Choice>
          <mc:Fallback xmlns="">
            <p:sp>
              <p:nvSpPr>
                <p:cNvPr id="33" name="Rectangle 32">
                  <a:extLst>
                    <a:ext uri="{FF2B5EF4-FFF2-40B4-BE49-F238E27FC236}">
                      <a16:creationId xmlns:a16="http://schemas.microsoft.com/office/drawing/2014/main" id="{628D56CC-DB06-420A-9A8A-52033232F82C}"/>
                    </a:ext>
                  </a:extLst>
                </p:cNvPr>
                <p:cNvSpPr>
                  <a:spLocks noRot="1" noChangeAspect="1" noMove="1" noResize="1" noEditPoints="1" noAdjustHandles="1" noChangeArrowheads="1" noChangeShapeType="1" noTextEdit="1"/>
                </p:cNvSpPr>
                <p:nvPr/>
              </p:nvSpPr>
              <p:spPr>
                <a:xfrm>
                  <a:off x="10724757" y="4807742"/>
                  <a:ext cx="457626" cy="400110"/>
                </a:xfrm>
                <a:prstGeom prst="rect">
                  <a:avLst/>
                </a:prstGeom>
                <a:blipFill>
                  <a:blip r:embed="rId15"/>
                  <a:stretch>
                    <a:fillRect b="-3077"/>
                  </a:stretch>
                </a:blipFill>
              </p:spPr>
              <p:txBody>
                <a:bodyPr/>
                <a:lstStyle/>
                <a:p>
                  <a:r>
                    <a:rPr lang="en-US">
                      <a:noFill/>
                    </a:rPr>
                    <a:t> </a:t>
                  </a:r>
                </a:p>
              </p:txBody>
            </p:sp>
          </mc:Fallback>
        </mc:AlternateContent>
      </p:grpSp>
    </p:spTree>
    <p:extLst>
      <p:ext uri="{BB962C8B-B14F-4D97-AF65-F5344CB8AC3E}">
        <p14:creationId xmlns:p14="http://schemas.microsoft.com/office/powerpoint/2010/main" val="202466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a:t>
            </a:r>
          </a:p>
        </p:txBody>
      </p:sp>
      <p:sp>
        <p:nvSpPr>
          <p:cNvPr id="4" name="Rectangle 3">
            <a:extLst>
              <a:ext uri="{FF2B5EF4-FFF2-40B4-BE49-F238E27FC236}">
                <a16:creationId xmlns:a16="http://schemas.microsoft.com/office/drawing/2014/main" id="{487F2406-70BD-4EE7-A55C-BB33CFB09CE2}"/>
              </a:ext>
            </a:extLst>
          </p:cNvPr>
          <p:cNvSpPr/>
          <p:nvPr/>
        </p:nvSpPr>
        <p:spPr>
          <a:xfrm>
            <a:off x="75501" y="989987"/>
            <a:ext cx="8686799" cy="1200329"/>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cs typeface="Times New Roman" panose="02020603050405020304" pitchFamily="18" charset="0"/>
              </a:rPr>
              <a:t>A rectangular loop of wire is placed next to a straight wire. There is a current of 3.5 A in both wires. Determine the magnitude and direction of the net force on the loop. </a:t>
            </a:r>
          </a:p>
        </p:txBody>
      </p:sp>
      <p:pic>
        <p:nvPicPr>
          <p:cNvPr id="2" name="Picture 1">
            <a:extLst>
              <a:ext uri="{FF2B5EF4-FFF2-40B4-BE49-F238E27FC236}">
                <a16:creationId xmlns:a16="http://schemas.microsoft.com/office/drawing/2014/main" id="{78D3EFB3-E8CF-46F8-B2C7-7211D4856417}"/>
              </a:ext>
            </a:extLst>
          </p:cNvPr>
          <p:cNvPicPr>
            <a:picLocks noChangeAspect="1"/>
          </p:cNvPicPr>
          <p:nvPr/>
        </p:nvPicPr>
        <p:blipFill>
          <a:blip r:embed="rId2"/>
          <a:stretch>
            <a:fillRect/>
          </a:stretch>
        </p:blipFill>
        <p:spPr>
          <a:xfrm>
            <a:off x="2453256" y="2761900"/>
            <a:ext cx="3314700" cy="2324100"/>
          </a:xfrm>
          <a:prstGeom prst="rect">
            <a:avLst/>
          </a:prstGeom>
        </p:spPr>
      </p:pic>
    </p:spTree>
    <p:extLst>
      <p:ext uri="{BB962C8B-B14F-4D97-AF65-F5344CB8AC3E}">
        <p14:creationId xmlns:p14="http://schemas.microsoft.com/office/powerpoint/2010/main" val="93806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 ANSWERS</a:t>
            </a:r>
          </a:p>
        </p:txBody>
      </p:sp>
      <p:grpSp>
        <p:nvGrpSpPr>
          <p:cNvPr id="12" name="Group 11">
            <a:extLst>
              <a:ext uri="{FF2B5EF4-FFF2-40B4-BE49-F238E27FC236}">
                <a16:creationId xmlns:a16="http://schemas.microsoft.com/office/drawing/2014/main" id="{9A0FF878-C9B8-4C5F-8372-7EB11EA26D2C}"/>
              </a:ext>
            </a:extLst>
          </p:cNvPr>
          <p:cNvGrpSpPr/>
          <p:nvPr/>
        </p:nvGrpSpPr>
        <p:grpSpPr>
          <a:xfrm>
            <a:off x="5212780" y="923729"/>
            <a:ext cx="3474720" cy="2582839"/>
            <a:chOff x="0" y="0"/>
            <a:chExt cx="3554976" cy="2582839"/>
          </a:xfrm>
        </p:grpSpPr>
        <p:cxnSp>
          <p:nvCxnSpPr>
            <p:cNvPr id="13" name="Straight Connector 12">
              <a:extLst>
                <a:ext uri="{FF2B5EF4-FFF2-40B4-BE49-F238E27FC236}">
                  <a16:creationId xmlns:a16="http://schemas.microsoft.com/office/drawing/2014/main" id="{D2AEB433-6323-4CB7-A598-EABCB2AA5097}"/>
                </a:ext>
              </a:extLst>
            </p:cNvPr>
            <p:cNvCxnSpPr/>
            <p:nvPr/>
          </p:nvCxnSpPr>
          <p:spPr>
            <a:xfrm flipV="1">
              <a:off x="559558" y="361666"/>
              <a:ext cx="2913797" cy="0"/>
            </a:xfrm>
            <a:prstGeom prst="line">
              <a:avLst/>
            </a:prstGeom>
            <a:noFill/>
            <a:ln w="38100" cap="flat" cmpd="sng" algn="ctr">
              <a:solidFill>
                <a:sysClr val="windowText" lastClr="000000"/>
              </a:solidFill>
              <a:prstDash val="solid"/>
              <a:miter lim="800000"/>
            </a:ln>
            <a:effectLst/>
          </p:spPr>
        </p:cxnSp>
        <p:cxnSp>
          <p:nvCxnSpPr>
            <p:cNvPr id="14" name="Straight Arrow Connector 13">
              <a:extLst>
                <a:ext uri="{FF2B5EF4-FFF2-40B4-BE49-F238E27FC236}">
                  <a16:creationId xmlns:a16="http://schemas.microsoft.com/office/drawing/2014/main" id="{4FD7CAB3-9FDD-4090-B976-15698C11353E}"/>
                </a:ext>
              </a:extLst>
            </p:cNvPr>
            <p:cNvCxnSpPr/>
            <p:nvPr/>
          </p:nvCxnSpPr>
          <p:spPr>
            <a:xfrm flipV="1">
              <a:off x="1740090" y="245660"/>
              <a:ext cx="716280" cy="0"/>
            </a:xfrm>
            <a:prstGeom prst="straightConnector1">
              <a:avLst/>
            </a:prstGeom>
            <a:noFill/>
            <a:ln w="28575" cap="flat" cmpd="sng" algn="ctr">
              <a:solidFill>
                <a:srgbClr val="FF0000"/>
              </a:solidFill>
              <a:prstDash val="solid"/>
              <a:miter lim="800000"/>
              <a:tailEnd type="triangle"/>
            </a:ln>
            <a:effectLst/>
          </p:spPr>
        </p:cxnSp>
        <p:sp>
          <p:nvSpPr>
            <p:cNvPr id="16" name="Rectangle 15">
              <a:extLst>
                <a:ext uri="{FF2B5EF4-FFF2-40B4-BE49-F238E27FC236}">
                  <a16:creationId xmlns:a16="http://schemas.microsoft.com/office/drawing/2014/main" id="{8216BA62-40E9-435E-9F14-942AE1B8287F}"/>
                </a:ext>
              </a:extLst>
            </p:cNvPr>
            <p:cNvSpPr/>
            <p:nvPr/>
          </p:nvSpPr>
          <p:spPr>
            <a:xfrm>
              <a:off x="996287" y="907576"/>
              <a:ext cx="1917511" cy="996287"/>
            </a:xfrm>
            <a:prstGeom prst="rect">
              <a:avLst/>
            </a:prstGeom>
            <a:noFill/>
            <a:ln w="381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US" kern="0" dirty="0">
                <a:solidFill>
                  <a:sysClr val="window" lastClr="FFFFFF"/>
                </a:solidFill>
                <a:latin typeface="Calibri" panose="020F0502020204030204"/>
              </a:endParaRPr>
            </a:p>
          </p:txBody>
        </p:sp>
        <p:cxnSp>
          <p:nvCxnSpPr>
            <p:cNvPr id="17" name="Straight Arrow Connector 16">
              <a:extLst>
                <a:ext uri="{FF2B5EF4-FFF2-40B4-BE49-F238E27FC236}">
                  <a16:creationId xmlns:a16="http://schemas.microsoft.com/office/drawing/2014/main" id="{9E98721D-99DE-4902-A560-EF1456C086C1}"/>
                </a:ext>
              </a:extLst>
            </p:cNvPr>
            <p:cNvCxnSpPr/>
            <p:nvPr/>
          </p:nvCxnSpPr>
          <p:spPr>
            <a:xfrm flipV="1">
              <a:off x="1678675" y="805218"/>
              <a:ext cx="716280" cy="0"/>
            </a:xfrm>
            <a:prstGeom prst="straightConnector1">
              <a:avLst/>
            </a:prstGeom>
            <a:noFill/>
            <a:ln w="28575" cap="flat" cmpd="sng" algn="ctr">
              <a:solidFill>
                <a:srgbClr val="FF0000"/>
              </a:solidFill>
              <a:prstDash val="solid"/>
              <a:miter lim="800000"/>
              <a:tailEnd type="triangle"/>
            </a:ln>
            <a:effectLst/>
          </p:spPr>
        </p:cxnSp>
        <p:cxnSp>
          <p:nvCxnSpPr>
            <p:cNvPr id="18" name="Straight Arrow Connector 17">
              <a:extLst>
                <a:ext uri="{FF2B5EF4-FFF2-40B4-BE49-F238E27FC236}">
                  <a16:creationId xmlns:a16="http://schemas.microsoft.com/office/drawing/2014/main" id="{53DFBAF3-53A8-4894-8025-AB8D3C23CF4D}"/>
                </a:ext>
              </a:extLst>
            </p:cNvPr>
            <p:cNvCxnSpPr/>
            <p:nvPr/>
          </p:nvCxnSpPr>
          <p:spPr>
            <a:xfrm rot="5400000" flipV="1">
              <a:off x="2637430" y="1381836"/>
              <a:ext cx="716280" cy="0"/>
            </a:xfrm>
            <a:prstGeom prst="straightConnector1">
              <a:avLst/>
            </a:prstGeom>
            <a:noFill/>
            <a:ln w="28575" cap="flat" cmpd="sng" algn="ctr">
              <a:solidFill>
                <a:srgbClr val="FF0000"/>
              </a:solidFill>
              <a:prstDash val="solid"/>
              <a:miter lim="800000"/>
              <a:tailEnd type="triangle"/>
            </a:ln>
            <a:effectLst/>
          </p:spPr>
        </p:cxnSp>
        <p:cxnSp>
          <p:nvCxnSpPr>
            <p:cNvPr id="19" name="Straight Arrow Connector 18">
              <a:extLst>
                <a:ext uri="{FF2B5EF4-FFF2-40B4-BE49-F238E27FC236}">
                  <a16:creationId xmlns:a16="http://schemas.microsoft.com/office/drawing/2014/main" id="{0994CCD5-1AAF-47EC-8DBE-0705E751B62A}"/>
                </a:ext>
              </a:extLst>
            </p:cNvPr>
            <p:cNvCxnSpPr/>
            <p:nvPr/>
          </p:nvCxnSpPr>
          <p:spPr>
            <a:xfrm flipH="1" flipV="1">
              <a:off x="1583140" y="1992573"/>
              <a:ext cx="716280" cy="0"/>
            </a:xfrm>
            <a:prstGeom prst="straightConnector1">
              <a:avLst/>
            </a:prstGeom>
            <a:noFill/>
            <a:ln w="28575" cap="flat" cmpd="sng" algn="ctr">
              <a:solidFill>
                <a:srgbClr val="FF0000"/>
              </a:solidFill>
              <a:prstDash val="solid"/>
              <a:miter lim="800000"/>
              <a:tailEnd type="triangle"/>
            </a:ln>
            <a:effectLst/>
          </p:spPr>
        </p:cxnSp>
        <p:cxnSp>
          <p:nvCxnSpPr>
            <p:cNvPr id="20" name="Straight Arrow Connector 19">
              <a:extLst>
                <a:ext uri="{FF2B5EF4-FFF2-40B4-BE49-F238E27FC236}">
                  <a16:creationId xmlns:a16="http://schemas.microsoft.com/office/drawing/2014/main" id="{EB25DA0A-7856-4AAC-9223-1DBE65D5D8C2}"/>
                </a:ext>
              </a:extLst>
            </p:cNvPr>
            <p:cNvCxnSpPr/>
            <p:nvPr/>
          </p:nvCxnSpPr>
          <p:spPr>
            <a:xfrm rot="16200000" flipV="1">
              <a:off x="535674" y="1395484"/>
              <a:ext cx="716280" cy="0"/>
            </a:xfrm>
            <a:prstGeom prst="straightConnector1">
              <a:avLst/>
            </a:prstGeom>
            <a:noFill/>
            <a:ln w="28575" cap="flat" cmpd="sng" algn="ctr">
              <a:solidFill>
                <a:srgbClr val="FF0000"/>
              </a:solidFill>
              <a:prstDash val="solid"/>
              <a:miter lim="800000"/>
              <a:tailEnd type="triangle"/>
            </a:ln>
            <a:effectLst/>
          </p:spPr>
        </p:cxnSp>
        <p:cxnSp>
          <p:nvCxnSpPr>
            <p:cNvPr id="21" name="Straight Arrow Connector 20">
              <a:extLst>
                <a:ext uri="{FF2B5EF4-FFF2-40B4-BE49-F238E27FC236}">
                  <a16:creationId xmlns:a16="http://schemas.microsoft.com/office/drawing/2014/main" id="{C51E3446-886A-4EE2-80BE-A79CE3A5D765}"/>
                </a:ext>
              </a:extLst>
            </p:cNvPr>
            <p:cNvCxnSpPr/>
            <p:nvPr/>
          </p:nvCxnSpPr>
          <p:spPr>
            <a:xfrm flipV="1">
              <a:off x="3002507" y="1405719"/>
              <a:ext cx="274320" cy="0"/>
            </a:xfrm>
            <a:prstGeom prst="straightConnector1">
              <a:avLst/>
            </a:prstGeom>
            <a:noFill/>
            <a:ln w="28575" cap="flat" cmpd="sng" algn="ctr">
              <a:solidFill>
                <a:srgbClr val="4472C4">
                  <a:lumMod val="75000"/>
                </a:srgbClr>
              </a:solidFill>
              <a:prstDash val="solid"/>
              <a:miter lim="800000"/>
              <a:tailEnd type="triangle"/>
            </a:ln>
            <a:effectLst/>
          </p:spPr>
        </p:cxnSp>
        <p:cxnSp>
          <p:nvCxnSpPr>
            <p:cNvPr id="22" name="Straight Arrow Connector 21">
              <a:extLst>
                <a:ext uri="{FF2B5EF4-FFF2-40B4-BE49-F238E27FC236}">
                  <a16:creationId xmlns:a16="http://schemas.microsoft.com/office/drawing/2014/main" id="{BD538AE4-FF77-4CF8-B45E-BC6372E27218}"/>
                </a:ext>
              </a:extLst>
            </p:cNvPr>
            <p:cNvCxnSpPr/>
            <p:nvPr/>
          </p:nvCxnSpPr>
          <p:spPr>
            <a:xfrm rot="5400000" flipV="1">
              <a:off x="1791268" y="2118815"/>
              <a:ext cx="274320" cy="0"/>
            </a:xfrm>
            <a:prstGeom prst="straightConnector1">
              <a:avLst/>
            </a:prstGeom>
            <a:noFill/>
            <a:ln w="28575" cap="flat" cmpd="sng" algn="ctr">
              <a:solidFill>
                <a:srgbClr val="4472C4">
                  <a:lumMod val="75000"/>
                </a:srgbClr>
              </a:solidFill>
              <a:prstDash val="solid"/>
              <a:miter lim="800000"/>
              <a:tailEnd type="triangle"/>
            </a:ln>
            <a:effectLst/>
          </p:spPr>
        </p:cxnSp>
        <p:cxnSp>
          <p:nvCxnSpPr>
            <p:cNvPr id="23" name="Straight Arrow Connector 22">
              <a:extLst>
                <a:ext uri="{FF2B5EF4-FFF2-40B4-BE49-F238E27FC236}">
                  <a16:creationId xmlns:a16="http://schemas.microsoft.com/office/drawing/2014/main" id="{1400F809-7D71-4BC1-A1F0-D9A66492A4E0}"/>
                </a:ext>
              </a:extLst>
            </p:cNvPr>
            <p:cNvCxnSpPr/>
            <p:nvPr/>
          </p:nvCxnSpPr>
          <p:spPr>
            <a:xfrm flipH="1" flipV="1">
              <a:off x="620973" y="1419367"/>
              <a:ext cx="274320" cy="0"/>
            </a:xfrm>
            <a:prstGeom prst="straightConnector1">
              <a:avLst/>
            </a:prstGeom>
            <a:noFill/>
            <a:ln w="28575" cap="flat" cmpd="sng" algn="ctr">
              <a:solidFill>
                <a:srgbClr val="4472C4">
                  <a:lumMod val="75000"/>
                </a:srgbClr>
              </a:solidFill>
              <a:prstDash val="solid"/>
              <a:miter lim="800000"/>
              <a:tailEnd type="triangle"/>
            </a:ln>
            <a:effectLst/>
          </p:spPr>
        </p:cxnSp>
        <p:cxnSp>
          <p:nvCxnSpPr>
            <p:cNvPr id="24" name="Straight Arrow Connector 23">
              <a:extLst>
                <a:ext uri="{FF2B5EF4-FFF2-40B4-BE49-F238E27FC236}">
                  <a16:creationId xmlns:a16="http://schemas.microsoft.com/office/drawing/2014/main" id="{612DC7EA-8AD7-4A93-93D8-E26E4B62E353}"/>
                </a:ext>
              </a:extLst>
            </p:cNvPr>
            <p:cNvCxnSpPr/>
            <p:nvPr/>
          </p:nvCxnSpPr>
          <p:spPr>
            <a:xfrm rot="16200000" flipV="1">
              <a:off x="1821976" y="668741"/>
              <a:ext cx="274320" cy="0"/>
            </a:xfrm>
            <a:prstGeom prst="straightConnector1">
              <a:avLst/>
            </a:prstGeom>
            <a:noFill/>
            <a:ln w="28575" cap="flat" cmpd="sng" algn="ctr">
              <a:solidFill>
                <a:srgbClr val="4472C4">
                  <a:lumMod val="75000"/>
                </a:srgbClr>
              </a:solidFill>
              <a:prstDash val="solid"/>
              <a:miter lim="800000"/>
              <a:tailEnd type="triangle"/>
            </a:ln>
            <a:effectLst/>
          </p:spPr>
        </p:cxnSp>
        <mc:AlternateContent xmlns:mc="http://schemas.openxmlformats.org/markup-compatibility/2006" xmlns:a14="http://schemas.microsoft.com/office/drawing/2010/main">
          <mc:Choice Requires="a14">
            <p:sp>
              <p:nvSpPr>
                <p:cNvPr id="25" name="Text Box 2">
                  <a:extLst>
                    <a:ext uri="{FF2B5EF4-FFF2-40B4-BE49-F238E27FC236}">
                      <a16:creationId xmlns:a16="http://schemas.microsoft.com/office/drawing/2014/main" id="{E3974316-5685-4C86-AA1F-C3A6454CA6EF}"/>
                    </a:ext>
                  </a:extLst>
                </p:cNvPr>
                <p:cNvSpPr txBox="1">
                  <a:spLocks noChangeArrowheads="1"/>
                </p:cNvSpPr>
                <p:nvPr/>
              </p:nvSpPr>
              <p:spPr bwMode="auto">
                <a:xfrm>
                  <a:off x="1856096" y="0"/>
                  <a:ext cx="607060" cy="27241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14:m>
                    <m:oMathPara xmlns:m="http://schemas.openxmlformats.org/officeDocument/2006/math">
                      <m:oMathParaPr>
                        <m:jc m:val="centerGroup"/>
                      </m:oMathParaPr>
                      <m:oMath xmlns:m="http://schemas.openxmlformats.org/officeDocument/2006/math">
                        <m:r>
                          <a:rPr lang="en-US" sz="1100" i="1" kern="0">
                            <a:solidFill>
                              <a:sysClr val="windowText" lastClr="000000"/>
                            </a:solidFill>
                            <a:latin typeface="Cambria Math" panose="02040503050406030204" pitchFamily="18" charset="0"/>
                            <a:ea typeface="DengXian" panose="02010600030101010101" pitchFamily="2" charset="-122"/>
                            <a:cs typeface="Times New Roman" panose="02020603050405020304" pitchFamily="18" charset="0"/>
                          </a:rPr>
                          <m:t>3.5 </m:t>
                        </m:r>
                        <m:r>
                          <a:rPr lang="en-US" sz="1100" i="1" kern="0">
                            <a:solidFill>
                              <a:sysClr val="windowText" lastClr="000000"/>
                            </a:solidFill>
                            <a:latin typeface="Cambria Math" panose="02040503050406030204" pitchFamily="18" charset="0"/>
                            <a:ea typeface="DengXian" panose="02010600030101010101" pitchFamily="2" charset="-122"/>
                            <a:cs typeface="Times New Roman" panose="02020603050405020304" pitchFamily="18" charset="0"/>
                          </a:rPr>
                          <m:t>𝐴</m:t>
                        </m:r>
                      </m:oMath>
                    </m:oMathPara>
                  </a14:m>
                  <a:endParaRPr lang="en-US" sz="1100" kern="0" dirty="0">
                    <a:solidFill>
                      <a:sysClr val="windowText" lastClr="000000"/>
                    </a:solidFill>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57" name="Text Box 2">
                  <a:extLst>
                    <a:ext uri="{FF2B5EF4-FFF2-40B4-BE49-F238E27FC236}">
                      <a16:creationId xmlns:a16="http://schemas.microsoft.com/office/drawing/2014/main" id="{C6CBAE4F-969D-4B5C-B1AA-BDBC8FB38D92}"/>
                    </a:ext>
                  </a:extLst>
                </p:cNvPr>
                <p:cNvSpPr txBox="1">
                  <a:spLocks noRot="1" noChangeAspect="1" noMove="1" noResize="1" noEditPoints="1" noAdjustHandles="1" noChangeArrowheads="1" noChangeShapeType="1" noTextEdit="1"/>
                </p:cNvSpPr>
                <p:nvPr/>
              </p:nvSpPr>
              <p:spPr bwMode="auto">
                <a:xfrm>
                  <a:off x="1856096" y="0"/>
                  <a:ext cx="607060" cy="272415"/>
                </a:xfrm>
                <a:prstGeom prst="rect">
                  <a:avLst/>
                </a:prstGeom>
                <a:blipFill>
                  <a:blip r:embed="rId5"/>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 Box 2">
                  <a:extLst>
                    <a:ext uri="{FF2B5EF4-FFF2-40B4-BE49-F238E27FC236}">
                      <a16:creationId xmlns:a16="http://schemas.microsoft.com/office/drawing/2014/main" id="{D7F49856-4888-469B-84A8-0AEF78E95129}"/>
                    </a:ext>
                  </a:extLst>
                </p:cNvPr>
                <p:cNvSpPr txBox="1">
                  <a:spLocks noChangeArrowheads="1"/>
                </p:cNvSpPr>
                <p:nvPr/>
              </p:nvSpPr>
              <p:spPr bwMode="auto">
                <a:xfrm>
                  <a:off x="2026693" y="566382"/>
                  <a:ext cx="607060" cy="27241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14:m>
                    <m:oMathPara xmlns:m="http://schemas.openxmlformats.org/officeDocument/2006/math">
                      <m:oMathParaPr>
                        <m:jc m:val="centerGroup"/>
                      </m:oMathParaPr>
                      <m:oMath xmlns:m="http://schemas.openxmlformats.org/officeDocument/2006/math">
                        <m:r>
                          <a:rPr lang="en-US" sz="1100" i="1" kern="0">
                            <a:solidFill>
                              <a:sysClr val="windowText" lastClr="000000"/>
                            </a:solidFill>
                            <a:latin typeface="Cambria Math" panose="02040503050406030204" pitchFamily="18" charset="0"/>
                            <a:ea typeface="DengXian" panose="02010600030101010101" pitchFamily="2" charset="-122"/>
                            <a:cs typeface="Times New Roman" panose="02020603050405020304" pitchFamily="18" charset="0"/>
                          </a:rPr>
                          <m:t>3.5 </m:t>
                        </m:r>
                        <m:r>
                          <a:rPr lang="en-US" sz="1100" i="1" kern="0">
                            <a:solidFill>
                              <a:sysClr val="windowText" lastClr="000000"/>
                            </a:solidFill>
                            <a:latin typeface="Cambria Math" panose="02040503050406030204" pitchFamily="18" charset="0"/>
                            <a:ea typeface="DengXian" panose="02010600030101010101" pitchFamily="2" charset="-122"/>
                            <a:cs typeface="Times New Roman" panose="02020603050405020304" pitchFamily="18" charset="0"/>
                          </a:rPr>
                          <m:t>𝐴</m:t>
                        </m:r>
                      </m:oMath>
                    </m:oMathPara>
                  </a14:m>
                  <a:endParaRPr lang="en-US" sz="1100" kern="0" dirty="0">
                    <a:solidFill>
                      <a:sysClr val="windowText" lastClr="000000"/>
                    </a:solidFill>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58" name="Text Box 2">
                  <a:extLst>
                    <a:ext uri="{FF2B5EF4-FFF2-40B4-BE49-F238E27FC236}">
                      <a16:creationId xmlns:a16="http://schemas.microsoft.com/office/drawing/2014/main" id="{50A255D1-BC97-4674-99E4-215D164B149A}"/>
                    </a:ext>
                  </a:extLst>
                </p:cNvPr>
                <p:cNvSpPr txBox="1">
                  <a:spLocks noRot="1" noChangeAspect="1" noMove="1" noResize="1" noEditPoints="1" noAdjustHandles="1" noChangeArrowheads="1" noChangeShapeType="1" noTextEdit="1"/>
                </p:cNvSpPr>
                <p:nvPr/>
              </p:nvSpPr>
              <p:spPr bwMode="auto">
                <a:xfrm>
                  <a:off x="2026693" y="566382"/>
                  <a:ext cx="607060" cy="272415"/>
                </a:xfrm>
                <a:prstGeom prst="rect">
                  <a:avLst/>
                </a:prstGeom>
                <a:blipFill>
                  <a:blip r:embed="rId6"/>
                  <a:stretch>
                    <a:fillRect/>
                  </a:stretch>
                </a:blipFill>
                <a:ln w="9525">
                  <a:noFill/>
                  <a:miter lim="800000"/>
                  <a:headEnd/>
                  <a:tailEnd/>
                </a:ln>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B4DF645F-0D42-415B-8B13-43D576A0391B}"/>
                </a:ext>
              </a:extLst>
            </p:cNvPr>
            <p:cNvCxnSpPr/>
            <p:nvPr/>
          </p:nvCxnSpPr>
          <p:spPr>
            <a:xfrm rot="16200000" flipV="1">
              <a:off x="2821675" y="453788"/>
              <a:ext cx="182880" cy="0"/>
            </a:xfrm>
            <a:prstGeom prst="straightConnector1">
              <a:avLst/>
            </a:prstGeom>
            <a:noFill/>
            <a:ln w="19050" cap="flat" cmpd="sng" algn="ctr">
              <a:solidFill>
                <a:srgbClr val="4472C4"/>
              </a:solidFill>
              <a:prstDash val="solid"/>
              <a:miter lim="800000"/>
              <a:tailEnd type="triangle"/>
            </a:ln>
            <a:effectLst/>
          </p:spPr>
        </p:cxnSp>
        <p:cxnSp>
          <p:nvCxnSpPr>
            <p:cNvPr id="28" name="Straight Arrow Connector 27">
              <a:extLst>
                <a:ext uri="{FF2B5EF4-FFF2-40B4-BE49-F238E27FC236}">
                  <a16:creationId xmlns:a16="http://schemas.microsoft.com/office/drawing/2014/main" id="{25D4ADE9-5175-4FBD-AA1A-E260ED010C11}"/>
                </a:ext>
              </a:extLst>
            </p:cNvPr>
            <p:cNvCxnSpPr/>
            <p:nvPr/>
          </p:nvCxnSpPr>
          <p:spPr>
            <a:xfrm rot="5400000">
              <a:off x="2838734" y="791571"/>
              <a:ext cx="182880" cy="0"/>
            </a:xfrm>
            <a:prstGeom prst="straightConnector1">
              <a:avLst/>
            </a:prstGeom>
            <a:noFill/>
            <a:ln w="19050" cap="flat" cmpd="sng" algn="ctr">
              <a:solidFill>
                <a:srgbClr val="4472C4"/>
              </a:solidFill>
              <a:prstDash val="solid"/>
              <a:miter lim="800000"/>
              <a:tailEnd type="triangle"/>
            </a:ln>
            <a:effectLst/>
          </p:spPr>
        </p:cxnSp>
        <mc:AlternateContent xmlns:mc="http://schemas.openxmlformats.org/markup-compatibility/2006" xmlns:a14="http://schemas.microsoft.com/office/drawing/2010/main">
          <mc:Choice Requires="a14">
            <p:sp>
              <p:nvSpPr>
                <p:cNvPr id="29" name="Text Box 2">
                  <a:extLst>
                    <a:ext uri="{FF2B5EF4-FFF2-40B4-BE49-F238E27FC236}">
                      <a16:creationId xmlns:a16="http://schemas.microsoft.com/office/drawing/2014/main" id="{94C8F9C4-8FE2-4480-BC1B-EBE47107DA08}"/>
                    </a:ext>
                  </a:extLst>
                </p:cNvPr>
                <p:cNvSpPr txBox="1">
                  <a:spLocks noChangeArrowheads="1"/>
                </p:cNvSpPr>
                <p:nvPr/>
              </p:nvSpPr>
              <p:spPr bwMode="auto">
                <a:xfrm>
                  <a:off x="2709081" y="511791"/>
                  <a:ext cx="607060" cy="27241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14:m>
                    <m:oMathPara xmlns:m="http://schemas.openxmlformats.org/officeDocument/2006/math">
                      <m:oMathParaPr>
                        <m:jc m:val="centerGroup"/>
                      </m:oMathParaPr>
                      <m:oMath xmlns:m="http://schemas.openxmlformats.org/officeDocument/2006/math">
                        <m:r>
                          <a:rPr lang="en-US" sz="1100" i="1" kern="0">
                            <a:solidFill>
                              <a:sysClr val="windowText" lastClr="000000"/>
                            </a:solidFill>
                            <a:latin typeface="Cambria Math" panose="02040503050406030204" pitchFamily="18" charset="0"/>
                            <a:ea typeface="DengXian" panose="02010600030101010101" pitchFamily="2" charset="-122"/>
                            <a:cs typeface="Times New Roman" panose="02020603050405020304" pitchFamily="18" charset="0"/>
                          </a:rPr>
                          <m:t>3.0 </m:t>
                        </m:r>
                        <m:r>
                          <a:rPr lang="en-US" sz="1100" i="1" kern="0">
                            <a:solidFill>
                              <a:sysClr val="windowText" lastClr="000000"/>
                            </a:solidFill>
                            <a:latin typeface="Cambria Math" panose="02040503050406030204" pitchFamily="18" charset="0"/>
                            <a:ea typeface="DengXian" panose="02010600030101010101" pitchFamily="2" charset="-122"/>
                            <a:cs typeface="Times New Roman" panose="02020603050405020304" pitchFamily="18" charset="0"/>
                          </a:rPr>
                          <m:t>𝑐𝑚</m:t>
                        </m:r>
                      </m:oMath>
                    </m:oMathPara>
                  </a14:m>
                  <a:endParaRPr lang="en-US" sz="1100" kern="0" dirty="0">
                    <a:solidFill>
                      <a:sysClr val="windowText" lastClr="000000"/>
                    </a:solidFill>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61" name="Text Box 2">
                  <a:extLst>
                    <a:ext uri="{FF2B5EF4-FFF2-40B4-BE49-F238E27FC236}">
                      <a16:creationId xmlns:a16="http://schemas.microsoft.com/office/drawing/2014/main" id="{757DBAF9-B7F5-4E81-8DE0-C4DC821BD820}"/>
                    </a:ext>
                  </a:extLst>
                </p:cNvPr>
                <p:cNvSpPr txBox="1">
                  <a:spLocks noRot="1" noChangeAspect="1" noMove="1" noResize="1" noEditPoints="1" noAdjustHandles="1" noChangeArrowheads="1" noChangeShapeType="1" noTextEdit="1"/>
                </p:cNvSpPr>
                <p:nvPr/>
              </p:nvSpPr>
              <p:spPr bwMode="auto">
                <a:xfrm>
                  <a:off x="2709081" y="511791"/>
                  <a:ext cx="607060" cy="272415"/>
                </a:xfrm>
                <a:prstGeom prst="rect">
                  <a:avLst/>
                </a:prstGeom>
                <a:blipFill>
                  <a:blip r:embed="rId7"/>
                  <a:stretch>
                    <a:fillRect/>
                  </a:stretch>
                </a:blipFill>
                <a:ln w="9525">
                  <a:noFill/>
                  <a:miter lim="800000"/>
                  <a:headEnd/>
                  <a:tailEnd/>
                </a:ln>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56AA5731-5479-485D-B9B3-60DEF0D6175E}"/>
                </a:ext>
              </a:extLst>
            </p:cNvPr>
            <p:cNvCxnSpPr/>
            <p:nvPr/>
          </p:nvCxnSpPr>
          <p:spPr>
            <a:xfrm rot="16200000" flipV="1">
              <a:off x="218364" y="1091821"/>
              <a:ext cx="365760" cy="0"/>
            </a:xfrm>
            <a:prstGeom prst="straightConnector1">
              <a:avLst/>
            </a:prstGeom>
            <a:noFill/>
            <a:ln w="19050" cap="flat" cmpd="sng" algn="ctr">
              <a:solidFill>
                <a:srgbClr val="4472C4"/>
              </a:solidFill>
              <a:prstDash val="solid"/>
              <a:miter lim="800000"/>
              <a:tailEnd type="triangle"/>
            </a:ln>
            <a:effectLst/>
          </p:spPr>
        </p:cxnSp>
        <p:cxnSp>
          <p:nvCxnSpPr>
            <p:cNvPr id="31" name="Straight Arrow Connector 30">
              <a:extLst>
                <a:ext uri="{FF2B5EF4-FFF2-40B4-BE49-F238E27FC236}">
                  <a16:creationId xmlns:a16="http://schemas.microsoft.com/office/drawing/2014/main" id="{7B72E98B-5517-4D6A-ABF5-4E336E278FDA}"/>
                </a:ext>
              </a:extLst>
            </p:cNvPr>
            <p:cNvCxnSpPr/>
            <p:nvPr/>
          </p:nvCxnSpPr>
          <p:spPr>
            <a:xfrm rot="5400000">
              <a:off x="221776" y="1729854"/>
              <a:ext cx="365760" cy="0"/>
            </a:xfrm>
            <a:prstGeom prst="straightConnector1">
              <a:avLst/>
            </a:prstGeom>
            <a:noFill/>
            <a:ln w="19050" cap="flat" cmpd="sng" algn="ctr">
              <a:solidFill>
                <a:srgbClr val="4472C4"/>
              </a:solidFill>
              <a:prstDash val="solid"/>
              <a:miter lim="800000"/>
              <a:tailEnd type="triangle"/>
            </a:ln>
            <a:effectLst/>
          </p:spPr>
        </p:cxnSp>
        <mc:AlternateContent xmlns:mc="http://schemas.openxmlformats.org/markup-compatibility/2006" xmlns:a14="http://schemas.microsoft.com/office/drawing/2010/main">
          <mc:Choice Requires="a14">
            <p:sp>
              <p:nvSpPr>
                <p:cNvPr id="32" name="Text Box 2">
                  <a:extLst>
                    <a:ext uri="{FF2B5EF4-FFF2-40B4-BE49-F238E27FC236}">
                      <a16:creationId xmlns:a16="http://schemas.microsoft.com/office/drawing/2014/main" id="{A35A97C6-D00F-46DF-A35F-AD03A616EF3E}"/>
                    </a:ext>
                  </a:extLst>
                </p:cNvPr>
                <p:cNvSpPr txBox="1">
                  <a:spLocks noChangeArrowheads="1"/>
                </p:cNvSpPr>
                <p:nvPr/>
              </p:nvSpPr>
              <p:spPr bwMode="auto">
                <a:xfrm>
                  <a:off x="0" y="1241946"/>
                  <a:ext cx="607060" cy="27241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14:m>
                    <m:oMathPara xmlns:m="http://schemas.openxmlformats.org/officeDocument/2006/math">
                      <m:oMathParaPr>
                        <m:jc m:val="centerGroup"/>
                      </m:oMathParaPr>
                      <m:oMath xmlns:m="http://schemas.openxmlformats.org/officeDocument/2006/math">
                        <m:r>
                          <a:rPr lang="en-US" sz="1100" i="1" kern="0">
                            <a:solidFill>
                              <a:sysClr val="windowText" lastClr="000000"/>
                            </a:solidFill>
                            <a:latin typeface="Cambria Math" panose="02040503050406030204" pitchFamily="18" charset="0"/>
                            <a:ea typeface="DengXian" panose="02010600030101010101" pitchFamily="2" charset="-122"/>
                            <a:cs typeface="Times New Roman" panose="02020603050405020304" pitchFamily="18" charset="0"/>
                          </a:rPr>
                          <m:t>5.0 </m:t>
                        </m:r>
                        <m:r>
                          <a:rPr lang="en-US" sz="1100" i="1" kern="0">
                            <a:solidFill>
                              <a:sysClr val="windowText" lastClr="000000"/>
                            </a:solidFill>
                            <a:latin typeface="Cambria Math" panose="02040503050406030204" pitchFamily="18" charset="0"/>
                            <a:ea typeface="DengXian" panose="02010600030101010101" pitchFamily="2" charset="-122"/>
                            <a:cs typeface="Times New Roman" panose="02020603050405020304" pitchFamily="18" charset="0"/>
                          </a:rPr>
                          <m:t>𝑐𝑚</m:t>
                        </m:r>
                      </m:oMath>
                    </m:oMathPara>
                  </a14:m>
                  <a:endParaRPr lang="en-US" sz="1100" kern="0" dirty="0">
                    <a:solidFill>
                      <a:sysClr val="windowText" lastClr="000000"/>
                    </a:solidFill>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64" name="Text Box 2">
                  <a:extLst>
                    <a:ext uri="{FF2B5EF4-FFF2-40B4-BE49-F238E27FC236}">
                      <a16:creationId xmlns:a16="http://schemas.microsoft.com/office/drawing/2014/main" id="{B6FB3BC6-C1A1-452E-ADCE-3C796FBA1C62}"/>
                    </a:ext>
                  </a:extLst>
                </p:cNvPr>
                <p:cNvSpPr txBox="1">
                  <a:spLocks noRot="1" noChangeAspect="1" noMove="1" noResize="1" noEditPoints="1" noAdjustHandles="1" noChangeArrowheads="1" noChangeShapeType="1" noTextEdit="1"/>
                </p:cNvSpPr>
                <p:nvPr/>
              </p:nvSpPr>
              <p:spPr bwMode="auto">
                <a:xfrm>
                  <a:off x="0" y="1241946"/>
                  <a:ext cx="607060" cy="272415"/>
                </a:xfrm>
                <a:prstGeom prst="rect">
                  <a:avLst/>
                </a:prstGeom>
                <a:blipFill>
                  <a:blip r:embed="rId8"/>
                  <a:stretch>
                    <a:fillRect/>
                  </a:stretch>
                </a:blipFill>
                <a:ln w="9525">
                  <a:noFill/>
                  <a:miter lim="800000"/>
                  <a:headEnd/>
                  <a:tailEnd/>
                </a:ln>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AD115DA8-64CB-4B6E-92D2-AE9A9530EB26}"/>
                </a:ext>
              </a:extLst>
            </p:cNvPr>
            <p:cNvCxnSpPr/>
            <p:nvPr/>
          </p:nvCxnSpPr>
          <p:spPr>
            <a:xfrm flipV="1">
              <a:off x="259307" y="914400"/>
              <a:ext cx="300250" cy="0"/>
            </a:xfrm>
            <a:prstGeom prst="line">
              <a:avLst/>
            </a:prstGeom>
            <a:noFill/>
            <a:ln w="28575" cap="flat" cmpd="sng" algn="ctr">
              <a:solidFill>
                <a:srgbClr val="4472C4"/>
              </a:solidFill>
              <a:prstDash val="solid"/>
              <a:miter lim="800000"/>
            </a:ln>
            <a:effectLst/>
          </p:spPr>
        </p:cxnSp>
        <p:cxnSp>
          <p:nvCxnSpPr>
            <p:cNvPr id="34" name="Straight Connector 33">
              <a:extLst>
                <a:ext uri="{FF2B5EF4-FFF2-40B4-BE49-F238E27FC236}">
                  <a16:creationId xmlns:a16="http://schemas.microsoft.com/office/drawing/2014/main" id="{F2F82A72-8428-4B44-80FF-9D67DA3004D6}"/>
                </a:ext>
              </a:extLst>
            </p:cNvPr>
            <p:cNvCxnSpPr/>
            <p:nvPr/>
          </p:nvCxnSpPr>
          <p:spPr>
            <a:xfrm flipV="1">
              <a:off x="245660" y="1931158"/>
              <a:ext cx="300250" cy="0"/>
            </a:xfrm>
            <a:prstGeom prst="line">
              <a:avLst/>
            </a:prstGeom>
            <a:noFill/>
            <a:ln w="28575" cap="flat" cmpd="sng" algn="ctr">
              <a:solidFill>
                <a:srgbClr val="4472C4"/>
              </a:solidFill>
              <a:prstDash val="solid"/>
              <a:miter lim="800000"/>
            </a:ln>
            <a:effectLst/>
          </p:spPr>
        </p:cxnSp>
        <p:cxnSp>
          <p:nvCxnSpPr>
            <p:cNvPr id="35" name="Straight Arrow Connector 34">
              <a:extLst>
                <a:ext uri="{FF2B5EF4-FFF2-40B4-BE49-F238E27FC236}">
                  <a16:creationId xmlns:a16="http://schemas.microsoft.com/office/drawing/2014/main" id="{7AC73E70-CE97-4B82-BD60-8FE3B80AF6EB}"/>
                </a:ext>
              </a:extLst>
            </p:cNvPr>
            <p:cNvCxnSpPr/>
            <p:nvPr/>
          </p:nvCxnSpPr>
          <p:spPr>
            <a:xfrm flipV="1">
              <a:off x="2224585" y="2449773"/>
              <a:ext cx="640080" cy="0"/>
            </a:xfrm>
            <a:prstGeom prst="straightConnector1">
              <a:avLst/>
            </a:prstGeom>
            <a:noFill/>
            <a:ln w="19050" cap="flat" cmpd="sng" algn="ctr">
              <a:solidFill>
                <a:srgbClr val="4472C4"/>
              </a:solidFill>
              <a:prstDash val="solid"/>
              <a:miter lim="800000"/>
              <a:tailEnd type="triangle"/>
            </a:ln>
            <a:effectLst/>
          </p:spPr>
        </p:cxnSp>
        <p:cxnSp>
          <p:nvCxnSpPr>
            <p:cNvPr id="36" name="Straight Arrow Connector 35">
              <a:extLst>
                <a:ext uri="{FF2B5EF4-FFF2-40B4-BE49-F238E27FC236}">
                  <a16:creationId xmlns:a16="http://schemas.microsoft.com/office/drawing/2014/main" id="{B1D551F8-9D42-44AF-9B53-F0491AFB7289}"/>
                </a:ext>
              </a:extLst>
            </p:cNvPr>
            <p:cNvCxnSpPr/>
            <p:nvPr/>
          </p:nvCxnSpPr>
          <p:spPr>
            <a:xfrm flipH="1" flipV="1">
              <a:off x="968991" y="2442949"/>
              <a:ext cx="640080" cy="0"/>
            </a:xfrm>
            <a:prstGeom prst="straightConnector1">
              <a:avLst/>
            </a:prstGeom>
            <a:noFill/>
            <a:ln w="19050" cap="flat" cmpd="sng" algn="ctr">
              <a:solidFill>
                <a:srgbClr val="4472C4"/>
              </a:solidFill>
              <a:prstDash val="solid"/>
              <a:miter lim="800000"/>
              <a:tailEnd type="triangle"/>
            </a:ln>
            <a:effectLst/>
          </p:spPr>
        </p:cxnSp>
        <p:cxnSp>
          <p:nvCxnSpPr>
            <p:cNvPr id="37" name="Straight Connector 36">
              <a:extLst>
                <a:ext uri="{FF2B5EF4-FFF2-40B4-BE49-F238E27FC236}">
                  <a16:creationId xmlns:a16="http://schemas.microsoft.com/office/drawing/2014/main" id="{0AEC6E9E-48C6-400A-9C60-7A920BD7DAB0}"/>
                </a:ext>
              </a:extLst>
            </p:cNvPr>
            <p:cNvCxnSpPr/>
            <p:nvPr/>
          </p:nvCxnSpPr>
          <p:spPr>
            <a:xfrm rot="5400000" flipV="1">
              <a:off x="2753435" y="2432714"/>
              <a:ext cx="300250" cy="0"/>
            </a:xfrm>
            <a:prstGeom prst="line">
              <a:avLst/>
            </a:prstGeom>
            <a:noFill/>
            <a:ln w="28575" cap="flat" cmpd="sng" algn="ctr">
              <a:solidFill>
                <a:srgbClr val="4472C4"/>
              </a:solidFill>
              <a:prstDash val="solid"/>
              <a:miter lim="800000"/>
            </a:ln>
            <a:effectLst/>
          </p:spPr>
        </p:cxnSp>
        <p:cxnSp>
          <p:nvCxnSpPr>
            <p:cNvPr id="38" name="Straight Connector 37">
              <a:extLst>
                <a:ext uri="{FF2B5EF4-FFF2-40B4-BE49-F238E27FC236}">
                  <a16:creationId xmlns:a16="http://schemas.microsoft.com/office/drawing/2014/main" id="{82B4B112-8C25-4AFF-9D50-5D4765188634}"/>
                </a:ext>
              </a:extLst>
            </p:cNvPr>
            <p:cNvCxnSpPr/>
            <p:nvPr/>
          </p:nvCxnSpPr>
          <p:spPr>
            <a:xfrm rot="5400000" flipV="1">
              <a:off x="835925" y="2419066"/>
              <a:ext cx="300250" cy="0"/>
            </a:xfrm>
            <a:prstGeom prst="line">
              <a:avLst/>
            </a:prstGeom>
            <a:noFill/>
            <a:ln w="28575" cap="flat" cmpd="sng" algn="ctr">
              <a:solidFill>
                <a:srgbClr val="4472C4"/>
              </a:solidFill>
              <a:prstDash val="solid"/>
              <a:miter lim="800000"/>
            </a:ln>
            <a:effectLst/>
          </p:spPr>
        </p:cxnSp>
        <mc:AlternateContent xmlns:mc="http://schemas.openxmlformats.org/markup-compatibility/2006" xmlns:a14="http://schemas.microsoft.com/office/drawing/2010/main">
          <mc:Choice Requires="a14">
            <p:sp>
              <p:nvSpPr>
                <p:cNvPr id="39" name="Text Box 2">
                  <a:extLst>
                    <a:ext uri="{FF2B5EF4-FFF2-40B4-BE49-F238E27FC236}">
                      <a16:creationId xmlns:a16="http://schemas.microsoft.com/office/drawing/2014/main" id="{B19BA77C-A795-451E-81F9-448524B7171F}"/>
                    </a:ext>
                  </a:extLst>
                </p:cNvPr>
                <p:cNvSpPr txBox="1">
                  <a:spLocks noChangeArrowheads="1"/>
                </p:cNvSpPr>
                <p:nvPr/>
              </p:nvSpPr>
              <p:spPr bwMode="auto">
                <a:xfrm>
                  <a:off x="1583140" y="2299648"/>
                  <a:ext cx="607060" cy="27241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14:m>
                    <m:oMathPara xmlns:m="http://schemas.openxmlformats.org/officeDocument/2006/math">
                      <m:oMathParaPr>
                        <m:jc m:val="centerGroup"/>
                      </m:oMathParaPr>
                      <m:oMath xmlns:m="http://schemas.openxmlformats.org/officeDocument/2006/math">
                        <m:r>
                          <a:rPr lang="en-US" sz="1100" i="1" kern="0">
                            <a:solidFill>
                              <a:sysClr val="windowText" lastClr="000000"/>
                            </a:solidFill>
                            <a:latin typeface="Cambria Math" panose="02040503050406030204" pitchFamily="18" charset="0"/>
                            <a:ea typeface="DengXian" panose="02010600030101010101" pitchFamily="2" charset="-122"/>
                            <a:cs typeface="Times New Roman" panose="02020603050405020304" pitchFamily="18" charset="0"/>
                          </a:rPr>
                          <m:t>10.0 </m:t>
                        </m:r>
                        <m:r>
                          <a:rPr lang="en-US" sz="1100" i="1" kern="0">
                            <a:solidFill>
                              <a:sysClr val="windowText" lastClr="000000"/>
                            </a:solidFill>
                            <a:latin typeface="Cambria Math" panose="02040503050406030204" pitchFamily="18" charset="0"/>
                            <a:ea typeface="DengXian" panose="02010600030101010101" pitchFamily="2" charset="-122"/>
                            <a:cs typeface="Times New Roman" panose="02020603050405020304" pitchFamily="18" charset="0"/>
                          </a:rPr>
                          <m:t>𝑐𝑚</m:t>
                        </m:r>
                      </m:oMath>
                    </m:oMathPara>
                  </a14:m>
                  <a:endParaRPr lang="en-US" sz="1100" kern="0" dirty="0">
                    <a:solidFill>
                      <a:sysClr val="windowText" lastClr="000000"/>
                    </a:solidFill>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71" name="Text Box 2">
                  <a:extLst>
                    <a:ext uri="{FF2B5EF4-FFF2-40B4-BE49-F238E27FC236}">
                      <a16:creationId xmlns:a16="http://schemas.microsoft.com/office/drawing/2014/main" id="{6D67A7C1-0474-448A-BA44-13FC48B04BDF}"/>
                    </a:ext>
                  </a:extLst>
                </p:cNvPr>
                <p:cNvSpPr txBox="1">
                  <a:spLocks noRot="1" noChangeAspect="1" noMove="1" noResize="1" noEditPoints="1" noAdjustHandles="1" noChangeArrowheads="1" noChangeShapeType="1" noTextEdit="1"/>
                </p:cNvSpPr>
                <p:nvPr/>
              </p:nvSpPr>
              <p:spPr bwMode="auto">
                <a:xfrm>
                  <a:off x="1583140" y="2299648"/>
                  <a:ext cx="607060" cy="272415"/>
                </a:xfrm>
                <a:prstGeom prst="rect">
                  <a:avLst/>
                </a:prstGeom>
                <a:blipFill>
                  <a:blip r:embed="rId9"/>
                  <a:stretch>
                    <a:fillRect r="-2062"/>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 Box 2">
                  <a:extLst>
                    <a:ext uri="{FF2B5EF4-FFF2-40B4-BE49-F238E27FC236}">
                      <a16:creationId xmlns:a16="http://schemas.microsoft.com/office/drawing/2014/main" id="{8D478E4D-46A4-4C92-9A3B-6FADC074FEDD}"/>
                    </a:ext>
                  </a:extLst>
                </p:cNvPr>
                <p:cNvSpPr txBox="1">
                  <a:spLocks noChangeArrowheads="1"/>
                </p:cNvSpPr>
                <p:nvPr/>
              </p:nvSpPr>
              <p:spPr bwMode="auto">
                <a:xfrm>
                  <a:off x="1514902" y="429904"/>
                  <a:ext cx="559435" cy="271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14:m>
                    <m:oMathPara xmlns:m="http://schemas.openxmlformats.org/officeDocument/2006/math">
                      <m:oMathParaPr>
                        <m:jc m:val="centerGroup"/>
                      </m:oMathParaPr>
                      <m:oMath xmlns:m="http://schemas.openxmlformats.org/officeDocument/2006/math">
                        <m:sSub>
                          <m:sSubPr>
                            <m:ctrlPr>
                              <a:rPr lang="en-US" sz="1100" i="1" kern="0">
                                <a:solidFill>
                                  <a:sysClr val="windowText" lastClr="000000"/>
                                </a:solidFill>
                                <a:latin typeface="Cambria Math" panose="02040503050406030204" pitchFamily="18" charset="0"/>
                                <a:ea typeface="DengXian" panose="02010600030101010101" pitchFamily="2" charset="-122"/>
                                <a:cs typeface="Times New Roman" panose="02020603050405020304" pitchFamily="18" charset="0"/>
                              </a:rPr>
                            </m:ctrlPr>
                          </m:sSubPr>
                          <m:e>
                            <m:r>
                              <a:rPr lang="en-US" sz="1100" i="1" kern="0">
                                <a:solidFill>
                                  <a:sysClr val="windowText" lastClr="000000"/>
                                </a:solidFill>
                                <a:latin typeface="Cambria Math" panose="02040503050406030204" pitchFamily="18" charset="0"/>
                                <a:ea typeface="DengXian" panose="02010600030101010101" pitchFamily="2" charset="-122"/>
                                <a:cs typeface="Times New Roman" panose="02020603050405020304" pitchFamily="18" charset="0"/>
                              </a:rPr>
                              <m:t>𝐹</m:t>
                            </m:r>
                          </m:e>
                          <m:sub>
                            <m:r>
                              <a:rPr lang="en-US" sz="1100" i="1" kern="0">
                                <a:solidFill>
                                  <a:sysClr val="windowText" lastClr="000000"/>
                                </a:solidFill>
                                <a:latin typeface="Cambria Math" panose="02040503050406030204" pitchFamily="18" charset="0"/>
                                <a:ea typeface="DengXian" panose="02010600030101010101" pitchFamily="2" charset="-122"/>
                                <a:cs typeface="Times New Roman" panose="02020603050405020304" pitchFamily="18" charset="0"/>
                              </a:rPr>
                              <m:t>1</m:t>
                            </m:r>
                          </m:sub>
                        </m:sSub>
                      </m:oMath>
                    </m:oMathPara>
                  </a14:m>
                  <a:endParaRPr lang="en-US" sz="1100" kern="0" dirty="0">
                    <a:solidFill>
                      <a:sysClr val="windowText" lastClr="000000"/>
                    </a:solidFill>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72" name="Text Box 2">
                  <a:extLst>
                    <a:ext uri="{FF2B5EF4-FFF2-40B4-BE49-F238E27FC236}">
                      <a16:creationId xmlns:a16="http://schemas.microsoft.com/office/drawing/2014/main" id="{89A9F6FF-0D4A-4908-98FD-0C1064897F44}"/>
                    </a:ext>
                  </a:extLst>
                </p:cNvPr>
                <p:cNvSpPr txBox="1">
                  <a:spLocks noRot="1" noChangeAspect="1" noMove="1" noResize="1" noEditPoints="1" noAdjustHandles="1" noChangeArrowheads="1" noChangeShapeType="1" noTextEdit="1"/>
                </p:cNvSpPr>
                <p:nvPr/>
              </p:nvSpPr>
              <p:spPr bwMode="auto">
                <a:xfrm>
                  <a:off x="1514902" y="429904"/>
                  <a:ext cx="559435" cy="271780"/>
                </a:xfrm>
                <a:prstGeom prst="rect">
                  <a:avLst/>
                </a:prstGeom>
                <a:blipFill>
                  <a:blip r:embed="rId10"/>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 Box 2">
                  <a:extLst>
                    <a:ext uri="{FF2B5EF4-FFF2-40B4-BE49-F238E27FC236}">
                      <a16:creationId xmlns:a16="http://schemas.microsoft.com/office/drawing/2014/main" id="{4B668170-E641-4719-AA8E-062CA4AAF1ED}"/>
                    </a:ext>
                  </a:extLst>
                </p:cNvPr>
                <p:cNvSpPr txBox="1">
                  <a:spLocks noChangeArrowheads="1"/>
                </p:cNvSpPr>
                <p:nvPr/>
              </p:nvSpPr>
              <p:spPr bwMode="auto">
                <a:xfrm>
                  <a:off x="1494430" y="2053988"/>
                  <a:ext cx="607060" cy="26543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14:m>
                    <m:oMathPara xmlns:m="http://schemas.openxmlformats.org/officeDocument/2006/math">
                      <m:oMathParaPr>
                        <m:jc m:val="centerGroup"/>
                      </m:oMathParaPr>
                      <m:oMath xmlns:m="http://schemas.openxmlformats.org/officeDocument/2006/math">
                        <m:sSub>
                          <m:sSubPr>
                            <m:ctrlPr>
                              <a:rPr lang="en-US" sz="1100" i="1" kern="0">
                                <a:solidFill>
                                  <a:sysClr val="windowText" lastClr="000000"/>
                                </a:solidFill>
                                <a:latin typeface="Cambria Math" panose="02040503050406030204" pitchFamily="18" charset="0"/>
                                <a:ea typeface="DengXian" panose="02010600030101010101" pitchFamily="2" charset="-122"/>
                                <a:cs typeface="Times New Roman" panose="02020603050405020304" pitchFamily="18" charset="0"/>
                              </a:rPr>
                            </m:ctrlPr>
                          </m:sSubPr>
                          <m:e>
                            <m:r>
                              <a:rPr lang="en-US" sz="1100" i="1" kern="0">
                                <a:solidFill>
                                  <a:sysClr val="windowText" lastClr="000000"/>
                                </a:solidFill>
                                <a:latin typeface="Cambria Math" panose="02040503050406030204" pitchFamily="18" charset="0"/>
                                <a:ea typeface="DengXian" panose="02010600030101010101" pitchFamily="2" charset="-122"/>
                                <a:cs typeface="Times New Roman" panose="02020603050405020304" pitchFamily="18" charset="0"/>
                              </a:rPr>
                              <m:t>𝐹</m:t>
                            </m:r>
                          </m:e>
                          <m:sub>
                            <m:r>
                              <a:rPr lang="en-US" sz="1100" i="1" kern="0">
                                <a:solidFill>
                                  <a:sysClr val="windowText" lastClr="000000"/>
                                </a:solidFill>
                                <a:latin typeface="Cambria Math" panose="02040503050406030204" pitchFamily="18" charset="0"/>
                                <a:ea typeface="DengXian" panose="02010600030101010101" pitchFamily="2" charset="-122"/>
                                <a:cs typeface="Times New Roman" panose="02020603050405020304" pitchFamily="18" charset="0"/>
                              </a:rPr>
                              <m:t>2</m:t>
                            </m:r>
                          </m:sub>
                        </m:sSub>
                      </m:oMath>
                    </m:oMathPara>
                  </a14:m>
                  <a:endParaRPr lang="en-US" sz="1100" kern="0" dirty="0">
                    <a:solidFill>
                      <a:sysClr val="windowText" lastClr="000000"/>
                    </a:solidFill>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73" name="Text Box 2">
                  <a:extLst>
                    <a:ext uri="{FF2B5EF4-FFF2-40B4-BE49-F238E27FC236}">
                      <a16:creationId xmlns:a16="http://schemas.microsoft.com/office/drawing/2014/main" id="{87B7E2AA-A768-402C-B8D6-A3B54D199385}"/>
                    </a:ext>
                  </a:extLst>
                </p:cNvPr>
                <p:cNvSpPr txBox="1">
                  <a:spLocks noRot="1" noChangeAspect="1" noMove="1" noResize="1" noEditPoints="1" noAdjustHandles="1" noChangeArrowheads="1" noChangeShapeType="1" noTextEdit="1"/>
                </p:cNvSpPr>
                <p:nvPr/>
              </p:nvSpPr>
              <p:spPr bwMode="auto">
                <a:xfrm>
                  <a:off x="1494430" y="2053988"/>
                  <a:ext cx="607060" cy="265430"/>
                </a:xfrm>
                <a:prstGeom prst="rect">
                  <a:avLst/>
                </a:prstGeom>
                <a:blipFill>
                  <a:blip r:embed="rId11"/>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 Box 2">
                  <a:extLst>
                    <a:ext uri="{FF2B5EF4-FFF2-40B4-BE49-F238E27FC236}">
                      <a16:creationId xmlns:a16="http://schemas.microsoft.com/office/drawing/2014/main" id="{3DDA3D66-3E7D-4E73-A7D9-4547F3F89A47}"/>
                    </a:ext>
                  </a:extLst>
                </p:cNvPr>
                <p:cNvSpPr txBox="1">
                  <a:spLocks noChangeArrowheads="1"/>
                </p:cNvSpPr>
                <p:nvPr/>
              </p:nvSpPr>
              <p:spPr bwMode="auto">
                <a:xfrm>
                  <a:off x="2947916" y="1446663"/>
                  <a:ext cx="607060" cy="27241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14:m>
                    <m:oMathPara xmlns:m="http://schemas.openxmlformats.org/officeDocument/2006/math">
                      <m:oMathParaPr>
                        <m:jc m:val="centerGroup"/>
                      </m:oMathParaPr>
                      <m:oMath xmlns:m="http://schemas.openxmlformats.org/officeDocument/2006/math">
                        <m:sSub>
                          <m:sSubPr>
                            <m:ctrlPr>
                              <a:rPr lang="en-US" sz="1100" i="1" kern="0">
                                <a:solidFill>
                                  <a:sysClr val="windowText" lastClr="000000"/>
                                </a:solidFill>
                                <a:latin typeface="Cambria Math" panose="02040503050406030204" pitchFamily="18" charset="0"/>
                                <a:ea typeface="DengXian" panose="02010600030101010101" pitchFamily="2" charset="-122"/>
                                <a:cs typeface="Times New Roman" panose="02020603050405020304" pitchFamily="18" charset="0"/>
                              </a:rPr>
                            </m:ctrlPr>
                          </m:sSubPr>
                          <m:e>
                            <m:r>
                              <a:rPr lang="en-US" sz="1100" i="1" kern="0">
                                <a:solidFill>
                                  <a:sysClr val="windowText" lastClr="000000"/>
                                </a:solidFill>
                                <a:latin typeface="Cambria Math" panose="02040503050406030204" pitchFamily="18" charset="0"/>
                                <a:ea typeface="DengXian" panose="02010600030101010101" pitchFamily="2" charset="-122"/>
                                <a:cs typeface="Times New Roman" panose="02020603050405020304" pitchFamily="18" charset="0"/>
                              </a:rPr>
                              <m:t>𝐹</m:t>
                            </m:r>
                          </m:e>
                          <m:sub>
                            <m:r>
                              <a:rPr lang="en-US" sz="1100" i="1" kern="0">
                                <a:solidFill>
                                  <a:sysClr val="windowText" lastClr="000000"/>
                                </a:solidFill>
                                <a:latin typeface="Cambria Math" panose="02040503050406030204" pitchFamily="18" charset="0"/>
                                <a:ea typeface="DengXian" panose="02010600030101010101" pitchFamily="2" charset="-122"/>
                                <a:cs typeface="Times New Roman" panose="02020603050405020304" pitchFamily="18" charset="0"/>
                              </a:rPr>
                              <m:t>3</m:t>
                            </m:r>
                          </m:sub>
                        </m:sSub>
                      </m:oMath>
                    </m:oMathPara>
                  </a14:m>
                  <a:endParaRPr lang="en-US" sz="1100" kern="0" dirty="0">
                    <a:solidFill>
                      <a:sysClr val="windowText" lastClr="000000"/>
                    </a:solidFill>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74" name="Text Box 2">
                  <a:extLst>
                    <a:ext uri="{FF2B5EF4-FFF2-40B4-BE49-F238E27FC236}">
                      <a16:creationId xmlns:a16="http://schemas.microsoft.com/office/drawing/2014/main" id="{AC909623-CC83-467E-A463-BC887790A276}"/>
                    </a:ext>
                  </a:extLst>
                </p:cNvPr>
                <p:cNvSpPr txBox="1">
                  <a:spLocks noRot="1" noChangeAspect="1" noMove="1" noResize="1" noEditPoints="1" noAdjustHandles="1" noChangeArrowheads="1" noChangeShapeType="1" noTextEdit="1"/>
                </p:cNvSpPr>
                <p:nvPr/>
              </p:nvSpPr>
              <p:spPr bwMode="auto">
                <a:xfrm>
                  <a:off x="2947916" y="1446663"/>
                  <a:ext cx="607060" cy="272415"/>
                </a:xfrm>
                <a:prstGeom prst="rect">
                  <a:avLst/>
                </a:prstGeom>
                <a:blipFill>
                  <a:blip r:embed="rId12"/>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 Box 2">
                  <a:extLst>
                    <a:ext uri="{FF2B5EF4-FFF2-40B4-BE49-F238E27FC236}">
                      <a16:creationId xmlns:a16="http://schemas.microsoft.com/office/drawing/2014/main" id="{9246A941-AE39-497F-BB27-5FB0D3358012}"/>
                    </a:ext>
                  </a:extLst>
                </p:cNvPr>
                <p:cNvSpPr txBox="1">
                  <a:spLocks noChangeArrowheads="1"/>
                </p:cNvSpPr>
                <p:nvPr/>
              </p:nvSpPr>
              <p:spPr bwMode="auto">
                <a:xfrm>
                  <a:off x="307075" y="1426191"/>
                  <a:ext cx="607060" cy="27241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defRPr/>
                  </a:pPr>
                  <a14:m>
                    <m:oMathPara xmlns:m="http://schemas.openxmlformats.org/officeDocument/2006/math">
                      <m:oMathParaPr>
                        <m:jc m:val="centerGroup"/>
                      </m:oMathParaPr>
                      <m:oMath xmlns:m="http://schemas.openxmlformats.org/officeDocument/2006/math">
                        <m:sSub>
                          <m:sSubPr>
                            <m:ctrlPr>
                              <a:rPr lang="en-US" sz="1100" i="1" kern="0">
                                <a:solidFill>
                                  <a:sysClr val="windowText" lastClr="000000"/>
                                </a:solidFill>
                                <a:latin typeface="Cambria Math" panose="02040503050406030204" pitchFamily="18" charset="0"/>
                                <a:ea typeface="DengXian" panose="02010600030101010101" pitchFamily="2" charset="-122"/>
                                <a:cs typeface="Times New Roman" panose="02020603050405020304" pitchFamily="18" charset="0"/>
                              </a:rPr>
                            </m:ctrlPr>
                          </m:sSubPr>
                          <m:e>
                            <m:r>
                              <a:rPr lang="en-US" sz="1100" i="1" kern="0">
                                <a:solidFill>
                                  <a:sysClr val="windowText" lastClr="000000"/>
                                </a:solidFill>
                                <a:latin typeface="Cambria Math" panose="02040503050406030204" pitchFamily="18" charset="0"/>
                                <a:ea typeface="DengXian" panose="02010600030101010101" pitchFamily="2" charset="-122"/>
                                <a:cs typeface="Times New Roman" panose="02020603050405020304" pitchFamily="18" charset="0"/>
                              </a:rPr>
                              <m:t>𝐹</m:t>
                            </m:r>
                          </m:e>
                          <m:sub>
                            <m:r>
                              <a:rPr lang="en-US" sz="1100" i="1" kern="0">
                                <a:solidFill>
                                  <a:sysClr val="windowText" lastClr="000000"/>
                                </a:solidFill>
                                <a:latin typeface="Cambria Math" panose="02040503050406030204" pitchFamily="18" charset="0"/>
                                <a:ea typeface="DengXian" panose="02010600030101010101" pitchFamily="2" charset="-122"/>
                                <a:cs typeface="Times New Roman" panose="02020603050405020304" pitchFamily="18" charset="0"/>
                              </a:rPr>
                              <m:t>4</m:t>
                            </m:r>
                          </m:sub>
                        </m:sSub>
                      </m:oMath>
                    </m:oMathPara>
                  </a14:m>
                  <a:endParaRPr lang="en-US" sz="1100" kern="0" dirty="0">
                    <a:solidFill>
                      <a:sysClr val="windowText" lastClr="000000"/>
                    </a:solidFill>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75" name="Text Box 2">
                  <a:extLst>
                    <a:ext uri="{FF2B5EF4-FFF2-40B4-BE49-F238E27FC236}">
                      <a16:creationId xmlns:a16="http://schemas.microsoft.com/office/drawing/2014/main" id="{1923370C-F764-47CF-B1B7-E17FA7CE7FB4}"/>
                    </a:ext>
                  </a:extLst>
                </p:cNvPr>
                <p:cNvSpPr txBox="1">
                  <a:spLocks noRot="1" noChangeAspect="1" noMove="1" noResize="1" noEditPoints="1" noAdjustHandles="1" noChangeArrowheads="1" noChangeShapeType="1" noTextEdit="1"/>
                </p:cNvSpPr>
                <p:nvPr/>
              </p:nvSpPr>
              <p:spPr bwMode="auto">
                <a:xfrm>
                  <a:off x="307075" y="1426191"/>
                  <a:ext cx="607060" cy="272415"/>
                </a:xfrm>
                <a:prstGeom prst="rect">
                  <a:avLst/>
                </a:prstGeom>
                <a:blipFill>
                  <a:blip r:embed="rId13"/>
                  <a:stretch>
                    <a:fillRect/>
                  </a:stretch>
                </a:blipFill>
                <a:ln w="9525">
                  <a:noFill/>
                  <a:miter lim="800000"/>
                  <a:headEnd/>
                  <a:tailEnd/>
                </a:ln>
              </p:spPr>
              <p:txBody>
                <a:bodyPr/>
                <a:lstStyle/>
                <a:p>
                  <a:r>
                    <a:rPr lang="en-US">
                      <a:noFill/>
                    </a:rPr>
                    <a:t> </a:t>
                  </a:r>
                </a:p>
              </p:txBody>
            </p:sp>
          </mc:Fallback>
        </mc:AlternateContent>
      </p:grpSp>
      <p:sp>
        <p:nvSpPr>
          <p:cNvPr id="5" name="Rectangle 4">
            <a:extLst>
              <a:ext uri="{FF2B5EF4-FFF2-40B4-BE49-F238E27FC236}">
                <a16:creationId xmlns:a16="http://schemas.microsoft.com/office/drawing/2014/main" id="{7DB3DCE1-EC97-40FD-AF47-2F61E6BB3C87}"/>
              </a:ext>
            </a:extLst>
          </p:cNvPr>
          <p:cNvSpPr/>
          <p:nvPr/>
        </p:nvSpPr>
        <p:spPr>
          <a:xfrm>
            <a:off x="152299" y="923924"/>
            <a:ext cx="4572000" cy="2308324"/>
          </a:xfrm>
          <a:prstGeom prst="rect">
            <a:avLst/>
          </a:prstGeom>
        </p:spPr>
        <p:txBody>
          <a:bodyPr>
            <a:spAutoFit/>
          </a:bodyPr>
          <a:lstStyle/>
          <a:p>
            <a:pPr marL="342900" lvl="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Using the right hand rule, the total force on the left and right segments of wire is zero, and so only the parallel segments need to be considered in the calculation.</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EC69099-C5BD-4658-A979-D38D7EB1A531}"/>
                  </a:ext>
                </a:extLst>
              </p:cNvPr>
              <p:cNvSpPr txBox="1"/>
              <p:nvPr/>
            </p:nvSpPr>
            <p:spPr>
              <a:xfrm>
                <a:off x="2112898" y="4230762"/>
                <a:ext cx="3598486" cy="6981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𝐹</m:t>
                          </m:r>
                        </m:e>
                        <m:sub>
                          <m:r>
                            <a:rPr lang="en-US" sz="2000" i="1">
                              <a:solidFill>
                                <a:prstClr val="black"/>
                              </a:solidFill>
                              <a:latin typeface="Cambria Math" panose="02040503050406030204" pitchFamily="18" charset="0"/>
                            </a:rPr>
                            <m:t>𝑛𝑒𝑡</m:t>
                          </m:r>
                        </m:sub>
                      </m:sSub>
                      <m:r>
                        <a:rPr lang="en-US" sz="2000" i="1" smtClean="0">
                          <a:solidFill>
                            <a:prstClr val="black"/>
                          </a:solidFill>
                          <a:latin typeface="Cambria Math" panose="02040503050406030204" pitchFamily="18" charset="0"/>
                        </a:rPr>
                        <m:t>= </m:t>
                      </m:r>
                      <m:f>
                        <m:fPr>
                          <m:ctrlPr>
                            <a:rPr lang="en-US" sz="2000" i="1">
                              <a:solidFill>
                                <a:prstClr val="black"/>
                              </a:solidFill>
                              <a:latin typeface="Cambria Math" panose="02040503050406030204" pitchFamily="18" charset="0"/>
                            </a:rPr>
                          </m:ctrlPr>
                        </m:fPr>
                        <m:num>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𝜇</m:t>
                              </m:r>
                            </m:e>
                            <m:sub>
                              <m:r>
                                <a:rPr lang="en-US" sz="2000" i="1">
                                  <a:solidFill>
                                    <a:prstClr val="black"/>
                                  </a:solidFill>
                                  <a:latin typeface="Cambria Math" panose="02040503050406030204" pitchFamily="18" charset="0"/>
                                </a:rPr>
                                <m:t>0</m:t>
                              </m:r>
                            </m:sub>
                          </m:sSub>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1</m:t>
                              </m:r>
                            </m:sub>
                          </m:sSub>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𝐼</m:t>
                              </m:r>
                            </m:e>
                            <m:sub>
                              <m:r>
                                <a:rPr lang="en-US" sz="2000" i="1">
                                  <a:solidFill>
                                    <a:prstClr val="black"/>
                                  </a:solidFill>
                                  <a:latin typeface="Cambria Math" panose="02040503050406030204" pitchFamily="18" charset="0"/>
                                </a:rPr>
                                <m:t>2</m:t>
                              </m:r>
                            </m:sub>
                          </m:sSub>
                        </m:num>
                        <m:den>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ea typeface="Cambria Math" panose="02040503050406030204" pitchFamily="18" charset="0"/>
                            </a:rPr>
                            <m:t>𝜋</m:t>
                          </m:r>
                        </m:den>
                      </m:f>
                      <m:r>
                        <a:rPr lang="en-US" sz="2000" i="1">
                          <a:solidFill>
                            <a:prstClr val="black"/>
                          </a:solidFill>
                          <a:latin typeface="Cambria Math" panose="02040503050406030204" pitchFamily="18" charset="0"/>
                        </a:rPr>
                        <m:t> </m:t>
                      </m:r>
                      <m:r>
                        <a:rPr lang="en-US" sz="2000" i="1" smtClean="0">
                          <a:solidFill>
                            <a:prstClr val="black"/>
                          </a:solidFill>
                          <a:latin typeface="Cambria Math" panose="02040503050406030204" pitchFamily="18" charset="0"/>
                        </a:rPr>
                        <m:t>𝑙</m:t>
                      </m:r>
                      <m:d>
                        <m:dPr>
                          <m:ctrlPr>
                            <a:rPr lang="en-US" sz="2000" i="1" smtClean="0">
                              <a:solidFill>
                                <a:prstClr val="black"/>
                              </a:solidFill>
                              <a:latin typeface="Cambria Math" panose="02040503050406030204" pitchFamily="18" charset="0"/>
                            </a:rPr>
                          </m:ctrlPr>
                        </m:dPr>
                        <m:e>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1</m:t>
                              </m:r>
                            </m:num>
                            <m:den>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𝑑</m:t>
                                  </m:r>
                                </m:e>
                                <m:sub>
                                  <m:r>
                                    <a:rPr lang="en-US" sz="2000" i="1" smtClean="0">
                                      <a:solidFill>
                                        <a:prstClr val="black"/>
                                      </a:solidFill>
                                      <a:latin typeface="Cambria Math" panose="02040503050406030204" pitchFamily="18" charset="0"/>
                                    </a:rPr>
                                    <m:t>𝑛𝑒𝑎𝑟</m:t>
                                  </m:r>
                                </m:sub>
                              </m:sSub>
                            </m:den>
                          </m:f>
                          <m:r>
                            <a:rPr lang="en-US" sz="2000" i="1" smtClean="0">
                              <a:solidFill>
                                <a:prstClr val="black"/>
                              </a:solidFill>
                              <a:latin typeface="Cambria Math" panose="02040503050406030204" pitchFamily="18" charset="0"/>
                            </a:rPr>
                            <m:t> −</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1</m:t>
                              </m:r>
                            </m:num>
                            <m:den>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𝑑</m:t>
                                  </m:r>
                                </m:e>
                                <m:sub>
                                  <m:r>
                                    <a:rPr lang="en-US" sz="2000" i="1" smtClean="0">
                                      <a:solidFill>
                                        <a:prstClr val="black"/>
                                      </a:solidFill>
                                      <a:latin typeface="Cambria Math" panose="02040503050406030204" pitchFamily="18" charset="0"/>
                                    </a:rPr>
                                    <m:t>𝑓𝑎𝑟</m:t>
                                  </m:r>
                                </m:sub>
                              </m:sSub>
                            </m:den>
                          </m:f>
                          <m:r>
                            <a:rPr lang="en-US" sz="2000" i="1" smtClean="0">
                              <a:solidFill>
                                <a:prstClr val="black"/>
                              </a:solidFill>
                              <a:latin typeface="Cambria Math" panose="02040503050406030204" pitchFamily="18" charset="0"/>
                            </a:rPr>
                            <m:t> </m:t>
                          </m:r>
                        </m:e>
                      </m:d>
                    </m:oMath>
                  </m:oMathPara>
                </a14:m>
                <a:endParaRPr lang="en-US" sz="2000" dirty="0">
                  <a:solidFill>
                    <a:prstClr val="black"/>
                  </a:solidFill>
                  <a:latin typeface="Gill Sans MT" panose="020B0502020104020203"/>
                </a:endParaRPr>
              </a:p>
            </p:txBody>
          </p:sp>
        </mc:Choice>
        <mc:Fallback xmlns="">
          <p:sp>
            <p:nvSpPr>
              <p:cNvPr id="44" name="TextBox 43">
                <a:extLst>
                  <a:ext uri="{FF2B5EF4-FFF2-40B4-BE49-F238E27FC236}">
                    <a16:creationId xmlns:a16="http://schemas.microsoft.com/office/drawing/2014/main" id="{CEC69099-C5BD-4658-A979-D38D7EB1A531}"/>
                  </a:ext>
                </a:extLst>
              </p:cNvPr>
              <p:cNvSpPr txBox="1">
                <a:spLocks noRot="1" noChangeAspect="1" noMove="1" noResize="1" noEditPoints="1" noAdjustHandles="1" noChangeArrowheads="1" noChangeShapeType="1" noTextEdit="1"/>
              </p:cNvSpPr>
              <p:nvPr/>
            </p:nvSpPr>
            <p:spPr>
              <a:xfrm>
                <a:off x="2112898" y="4230762"/>
                <a:ext cx="3598486" cy="69814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5B933CB-BAB0-40D3-9C2F-952AF4481113}"/>
                  </a:ext>
                </a:extLst>
              </p:cNvPr>
              <p:cNvSpPr txBox="1"/>
              <p:nvPr/>
            </p:nvSpPr>
            <p:spPr>
              <a:xfrm>
                <a:off x="1655779" y="5213933"/>
                <a:ext cx="5286191" cy="6959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𝐹</m:t>
                          </m:r>
                        </m:e>
                        <m:sub>
                          <m:r>
                            <a:rPr lang="en-US" sz="2000" i="1">
                              <a:solidFill>
                                <a:prstClr val="black"/>
                              </a:solidFill>
                              <a:latin typeface="Cambria Math" panose="02040503050406030204" pitchFamily="18" charset="0"/>
                            </a:rPr>
                            <m:t>𝑛𝑒𝑡</m:t>
                          </m:r>
                        </m:sub>
                      </m:sSub>
                      <m:r>
                        <a:rPr lang="en-US" sz="2000" i="1" smtClean="0">
                          <a:solidFill>
                            <a:prstClr val="black"/>
                          </a:solidFill>
                          <a:latin typeface="Cambria Math" panose="02040503050406030204" pitchFamily="18" charset="0"/>
                        </a:rPr>
                        <m:t>= </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4</m:t>
                          </m:r>
                          <m:r>
                            <a:rPr lang="en-US" sz="2000" i="1" smtClean="0">
                              <a:solidFill>
                                <a:prstClr val="black"/>
                              </a:solidFill>
                              <a:latin typeface="Cambria Math" panose="02040503050406030204" pitchFamily="18" charset="0"/>
                              <a:ea typeface="Cambria Math" panose="02040503050406030204" pitchFamily="18" charset="0"/>
                            </a:rPr>
                            <m:t>𝜋</m:t>
                          </m:r>
                          <m:r>
                            <a:rPr lang="en-US" sz="2000" i="1" smtClean="0">
                              <a:solidFill>
                                <a:prstClr val="black"/>
                              </a:solidFill>
                              <a:latin typeface="Cambria Math" panose="02040503050406030204" pitchFamily="18" charset="0"/>
                              <a:ea typeface="Cambria Math" panose="02040503050406030204" pitchFamily="18" charset="0"/>
                            </a:rPr>
                            <m:t> ×</m:t>
                          </m:r>
                          <m:sSup>
                            <m:sSupPr>
                              <m:ctrlPr>
                                <a:rPr lang="en-US" sz="2000" i="1" smtClean="0">
                                  <a:solidFill>
                                    <a:prstClr val="black"/>
                                  </a:solidFill>
                                  <a:latin typeface="Cambria Math" panose="02040503050406030204" pitchFamily="18" charset="0"/>
                                  <a:ea typeface="Cambria Math" panose="02040503050406030204" pitchFamily="18" charset="0"/>
                                </a:rPr>
                              </m:ctrlPr>
                            </m:sSupPr>
                            <m:e>
                              <m:r>
                                <a:rPr lang="en-US" sz="2000" i="1" smtClean="0">
                                  <a:solidFill>
                                    <a:prstClr val="black"/>
                                  </a:solidFill>
                                  <a:latin typeface="Cambria Math" panose="02040503050406030204" pitchFamily="18" charset="0"/>
                                  <a:ea typeface="Cambria Math" panose="02040503050406030204" pitchFamily="18" charset="0"/>
                                </a:rPr>
                                <m:t>10</m:t>
                              </m:r>
                            </m:e>
                            <m:sup>
                              <m:r>
                                <a:rPr lang="en-US" sz="2000" i="1" smtClean="0">
                                  <a:solidFill>
                                    <a:prstClr val="black"/>
                                  </a:solidFill>
                                  <a:latin typeface="Cambria Math" panose="02040503050406030204" pitchFamily="18" charset="0"/>
                                  <a:ea typeface="Cambria Math" panose="02040503050406030204" pitchFamily="18" charset="0"/>
                                </a:rPr>
                                <m:t>−7</m:t>
                              </m:r>
                            </m:sup>
                          </m:sSup>
                          <m:r>
                            <a:rPr lang="en-US" sz="2000" i="1" smtClean="0">
                              <a:solidFill>
                                <a:prstClr val="black"/>
                              </a:solidFill>
                              <a:latin typeface="Cambria Math" panose="02040503050406030204" pitchFamily="18" charset="0"/>
                              <a:ea typeface="Cambria Math" panose="02040503050406030204" pitchFamily="18" charset="0"/>
                            </a:rPr>
                            <m:t> </m:t>
                          </m:r>
                        </m:num>
                        <m:den>
                          <m:r>
                            <a:rPr lang="en-US" sz="2000" i="1" smtClean="0">
                              <a:solidFill>
                                <a:prstClr val="black"/>
                              </a:solidFill>
                              <a:latin typeface="Cambria Math" panose="02040503050406030204" pitchFamily="18" charset="0"/>
                            </a:rPr>
                            <m:t>2</m:t>
                          </m:r>
                          <m:r>
                            <a:rPr lang="en-US" sz="2000" i="1" smtClean="0">
                              <a:solidFill>
                                <a:prstClr val="black"/>
                              </a:solidFill>
                              <a:latin typeface="Cambria Math" panose="02040503050406030204" pitchFamily="18" charset="0"/>
                              <a:ea typeface="Cambria Math" panose="02040503050406030204" pitchFamily="18" charset="0"/>
                            </a:rPr>
                            <m:t>𝜋</m:t>
                          </m:r>
                        </m:den>
                      </m:f>
                      <m:sSup>
                        <m:sSupPr>
                          <m:ctrlPr>
                            <a:rPr lang="en-US" sz="2000" i="1" smtClean="0">
                              <a:solidFill>
                                <a:prstClr val="black"/>
                              </a:solidFill>
                              <a:latin typeface="Cambria Math" panose="02040503050406030204" pitchFamily="18" charset="0"/>
                            </a:rPr>
                          </m:ctrlPr>
                        </m:sSupPr>
                        <m:e>
                          <m:d>
                            <m:dPr>
                              <m:ctrlPr>
                                <a:rPr lang="en-US" sz="2000" i="1">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3.5 </m:t>
                              </m:r>
                            </m:e>
                          </m:d>
                        </m:e>
                        <m:sup>
                          <m:r>
                            <a:rPr lang="en-US" sz="2000" i="1" smtClean="0">
                              <a:solidFill>
                                <a:prstClr val="black"/>
                              </a:solidFill>
                              <a:latin typeface="Cambria Math" panose="02040503050406030204" pitchFamily="18" charset="0"/>
                            </a:rPr>
                            <m:t>2</m:t>
                          </m:r>
                        </m:sup>
                      </m:sSup>
                      <m:d>
                        <m:dPr>
                          <m:ctrlPr>
                            <a:rPr lang="en-US" sz="2000" i="1" smtClean="0">
                              <a:solidFill>
                                <a:prstClr val="black"/>
                              </a:solidFill>
                              <a:latin typeface="Cambria Math" panose="02040503050406030204" pitchFamily="18" charset="0"/>
                            </a:rPr>
                          </m:ctrlPr>
                        </m:dPr>
                        <m:e>
                          <m:r>
                            <a:rPr lang="en-US" sz="2000" i="1" smtClean="0">
                              <a:solidFill>
                                <a:prstClr val="black"/>
                              </a:solidFill>
                              <a:latin typeface="Cambria Math" panose="02040503050406030204" pitchFamily="18" charset="0"/>
                            </a:rPr>
                            <m:t>0.10 </m:t>
                          </m:r>
                        </m:e>
                      </m:d>
                      <m:d>
                        <m:dPr>
                          <m:ctrlPr>
                            <a:rPr lang="en-US" sz="2000" i="1" smtClean="0">
                              <a:solidFill>
                                <a:prstClr val="black"/>
                              </a:solidFill>
                              <a:latin typeface="Cambria Math" panose="02040503050406030204" pitchFamily="18" charset="0"/>
                            </a:rPr>
                          </m:ctrlPr>
                        </m:dPr>
                        <m:e>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1</m:t>
                              </m:r>
                            </m:num>
                            <m:den>
                              <m:r>
                                <a:rPr lang="en-US" sz="2000" i="1" smtClean="0">
                                  <a:solidFill>
                                    <a:prstClr val="black"/>
                                  </a:solidFill>
                                  <a:latin typeface="Cambria Math" panose="02040503050406030204" pitchFamily="18" charset="0"/>
                                </a:rPr>
                                <m:t>0.03</m:t>
                              </m:r>
                            </m:den>
                          </m:f>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1</m:t>
                              </m:r>
                            </m:num>
                            <m:den>
                              <m:r>
                                <a:rPr lang="en-US" sz="2000" i="1" smtClean="0">
                                  <a:solidFill>
                                    <a:prstClr val="black"/>
                                  </a:solidFill>
                                  <a:latin typeface="Cambria Math" panose="02040503050406030204" pitchFamily="18" charset="0"/>
                                </a:rPr>
                                <m:t>0.08</m:t>
                              </m:r>
                            </m:den>
                          </m:f>
                        </m:e>
                      </m:d>
                    </m:oMath>
                  </m:oMathPara>
                </a14:m>
                <a:endParaRPr lang="en-US" dirty="0">
                  <a:solidFill>
                    <a:prstClr val="black"/>
                  </a:solidFill>
                  <a:latin typeface="Gill Sans MT" panose="020B0502020104020203"/>
                </a:endParaRPr>
              </a:p>
            </p:txBody>
          </p:sp>
        </mc:Choice>
        <mc:Fallback xmlns="">
          <p:sp>
            <p:nvSpPr>
              <p:cNvPr id="45" name="TextBox 44">
                <a:extLst>
                  <a:ext uri="{FF2B5EF4-FFF2-40B4-BE49-F238E27FC236}">
                    <a16:creationId xmlns:a16="http://schemas.microsoft.com/office/drawing/2014/main" id="{35B933CB-BAB0-40D3-9C2F-952AF4481113}"/>
                  </a:ext>
                </a:extLst>
              </p:cNvPr>
              <p:cNvSpPr txBox="1">
                <a:spLocks noRot="1" noChangeAspect="1" noMove="1" noResize="1" noEditPoints="1" noAdjustHandles="1" noChangeArrowheads="1" noChangeShapeType="1" noTextEdit="1"/>
              </p:cNvSpPr>
              <p:nvPr/>
            </p:nvSpPr>
            <p:spPr>
              <a:xfrm>
                <a:off x="1655779" y="5213933"/>
                <a:ext cx="5286191" cy="69596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CB911ED9-7385-4F54-A572-D87018EF3628}"/>
                  </a:ext>
                </a:extLst>
              </p:cNvPr>
              <p:cNvSpPr txBox="1"/>
              <p:nvPr/>
            </p:nvSpPr>
            <p:spPr>
              <a:xfrm>
                <a:off x="3262058" y="3554885"/>
                <a:ext cx="165250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𝐹</m:t>
                          </m:r>
                        </m:e>
                        <m:sub>
                          <m:r>
                            <a:rPr lang="en-US" sz="2000" i="1" smtClean="0">
                              <a:solidFill>
                                <a:prstClr val="black"/>
                              </a:solidFill>
                              <a:latin typeface="Cambria Math" panose="02040503050406030204" pitchFamily="18" charset="0"/>
                            </a:rPr>
                            <m:t>𝑛𝑒𝑡</m:t>
                          </m:r>
                        </m:sub>
                      </m:sSub>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𝐹</m:t>
                          </m:r>
                        </m:e>
                        <m:sub>
                          <m:r>
                            <a:rPr lang="en-US" sz="2000" i="1" smtClean="0">
                              <a:solidFill>
                                <a:prstClr val="black"/>
                              </a:solidFill>
                              <a:latin typeface="Cambria Math" panose="02040503050406030204" pitchFamily="18" charset="0"/>
                            </a:rPr>
                            <m:t>1</m:t>
                          </m:r>
                        </m:sub>
                      </m:sSub>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𝐹</m:t>
                          </m:r>
                        </m:e>
                        <m:sub>
                          <m:r>
                            <a:rPr lang="en-US" sz="2000" i="1" smtClean="0">
                              <a:solidFill>
                                <a:prstClr val="black"/>
                              </a:solidFill>
                              <a:latin typeface="Cambria Math" panose="02040503050406030204" pitchFamily="18" charset="0"/>
                            </a:rPr>
                            <m:t>2</m:t>
                          </m:r>
                        </m:sub>
                      </m:sSub>
                    </m:oMath>
                  </m:oMathPara>
                </a14:m>
                <a:endParaRPr lang="en-US" sz="2000" dirty="0">
                  <a:solidFill>
                    <a:prstClr val="black"/>
                  </a:solidFill>
                  <a:latin typeface="Gill Sans MT" panose="020B0502020104020203"/>
                </a:endParaRPr>
              </a:p>
            </p:txBody>
          </p:sp>
        </mc:Choice>
        <mc:Fallback xmlns="">
          <p:sp>
            <p:nvSpPr>
              <p:cNvPr id="46" name="TextBox 45">
                <a:extLst>
                  <a:ext uri="{FF2B5EF4-FFF2-40B4-BE49-F238E27FC236}">
                    <a16:creationId xmlns:a16="http://schemas.microsoft.com/office/drawing/2014/main" id="{CB911ED9-7385-4F54-A572-D87018EF3628}"/>
                  </a:ext>
                </a:extLst>
              </p:cNvPr>
              <p:cNvSpPr txBox="1">
                <a:spLocks noRot="1" noChangeAspect="1" noMove="1" noResize="1" noEditPoints="1" noAdjustHandles="1" noChangeArrowheads="1" noChangeShapeType="1" noTextEdit="1"/>
              </p:cNvSpPr>
              <p:nvPr/>
            </p:nvSpPr>
            <p:spPr>
              <a:xfrm>
                <a:off x="3262058" y="3554885"/>
                <a:ext cx="1652504" cy="307777"/>
              </a:xfrm>
              <a:prstGeom prst="rect">
                <a:avLst/>
              </a:prstGeom>
              <a:blipFill>
                <a:blip r:embed="rId16"/>
                <a:stretch>
                  <a:fillRect l="-2583" r="-1107"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374D9BB-541E-4462-B80F-873A74F11738}"/>
                  </a:ext>
                </a:extLst>
              </p:cNvPr>
              <p:cNvSpPr txBox="1"/>
              <p:nvPr/>
            </p:nvSpPr>
            <p:spPr>
              <a:xfrm>
                <a:off x="1790466" y="6140942"/>
                <a:ext cx="356251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𝐹</m:t>
                          </m:r>
                        </m:e>
                        <m:sub>
                          <m:r>
                            <a:rPr lang="en-US" sz="2000" i="1">
                              <a:solidFill>
                                <a:prstClr val="black"/>
                              </a:solidFill>
                              <a:latin typeface="Cambria Math" panose="02040503050406030204" pitchFamily="18" charset="0"/>
                            </a:rPr>
                            <m:t>𝑛𝑒𝑡</m:t>
                          </m:r>
                        </m:sub>
                      </m:sSub>
                      <m:r>
                        <a:rPr lang="en-US" sz="2000" i="1" smtClean="0">
                          <a:solidFill>
                            <a:prstClr val="black"/>
                          </a:solidFill>
                          <a:latin typeface="Cambria Math" panose="02040503050406030204" pitchFamily="18" charset="0"/>
                        </a:rPr>
                        <m:t>=5.1</m:t>
                      </m:r>
                      <m:r>
                        <a:rPr lang="en-US" sz="2000" i="1" smtClean="0">
                          <a:solidFill>
                            <a:prstClr val="black"/>
                          </a:solidFill>
                          <a:latin typeface="Cambria Math" panose="02040503050406030204" pitchFamily="18" charset="0"/>
                          <a:ea typeface="Cambria Math" panose="02040503050406030204" pitchFamily="18" charset="0"/>
                        </a:rPr>
                        <m:t>×</m:t>
                      </m:r>
                      <m:sSup>
                        <m:sSupPr>
                          <m:ctrlPr>
                            <a:rPr lang="en-US" sz="2000" i="1" smtClean="0">
                              <a:solidFill>
                                <a:prstClr val="black"/>
                              </a:solidFill>
                              <a:latin typeface="Cambria Math" panose="02040503050406030204" pitchFamily="18" charset="0"/>
                              <a:ea typeface="Cambria Math" panose="02040503050406030204" pitchFamily="18" charset="0"/>
                            </a:rPr>
                          </m:ctrlPr>
                        </m:sSupPr>
                        <m:e>
                          <m:r>
                            <a:rPr lang="en-US" sz="2000" i="1" smtClean="0">
                              <a:solidFill>
                                <a:prstClr val="black"/>
                              </a:solidFill>
                              <a:latin typeface="Cambria Math" panose="02040503050406030204" pitchFamily="18" charset="0"/>
                              <a:ea typeface="Cambria Math" panose="02040503050406030204" pitchFamily="18" charset="0"/>
                            </a:rPr>
                            <m:t>10</m:t>
                          </m:r>
                        </m:e>
                        <m:sup>
                          <m:r>
                            <a:rPr lang="en-US" sz="2000" i="1" smtClean="0">
                              <a:solidFill>
                                <a:prstClr val="black"/>
                              </a:solidFill>
                              <a:latin typeface="Cambria Math" panose="02040503050406030204" pitchFamily="18" charset="0"/>
                              <a:ea typeface="Cambria Math" panose="02040503050406030204" pitchFamily="18" charset="0"/>
                            </a:rPr>
                            <m:t>−6</m:t>
                          </m:r>
                        </m:sup>
                      </m:sSup>
                      <m:r>
                        <a:rPr lang="en-US" sz="2000" i="1" smtClean="0">
                          <a:solidFill>
                            <a:prstClr val="black"/>
                          </a:solidFill>
                          <a:latin typeface="Cambria Math" panose="02040503050406030204" pitchFamily="18" charset="0"/>
                          <a:ea typeface="Cambria Math" panose="02040503050406030204" pitchFamily="18" charset="0"/>
                        </a:rPr>
                        <m:t>𝑁</m:t>
                      </m:r>
                      <m:r>
                        <a:rPr lang="en-US" sz="2000" i="1" smtClean="0">
                          <a:solidFill>
                            <a:prstClr val="black"/>
                          </a:solidFill>
                          <a:latin typeface="Cambria Math" panose="02040503050406030204" pitchFamily="18" charset="0"/>
                          <a:ea typeface="Cambria Math" panose="02040503050406030204" pitchFamily="18" charset="0"/>
                        </a:rPr>
                        <m:t>, </m:t>
                      </m:r>
                      <m:r>
                        <a:rPr lang="en-GB" sz="2000" b="0" i="1" smtClean="0">
                          <a:solidFill>
                            <a:prstClr val="black"/>
                          </a:solidFill>
                          <a:latin typeface="Cambria Math" panose="02040503050406030204" pitchFamily="18" charset="0"/>
                          <a:ea typeface="Cambria Math" panose="02040503050406030204" pitchFamily="18" charset="0"/>
                        </a:rPr>
                        <m:t>𝑢𝑝</m:t>
                      </m:r>
                      <m:r>
                        <a:rPr lang="en-GB" sz="2000" b="0" i="1" smtClean="0">
                          <a:solidFill>
                            <a:prstClr val="black"/>
                          </a:solidFill>
                          <a:latin typeface="Cambria Math" panose="02040503050406030204" pitchFamily="18" charset="0"/>
                          <a:ea typeface="Cambria Math" panose="02040503050406030204" pitchFamily="18" charset="0"/>
                        </a:rPr>
                        <m:t> </m:t>
                      </m:r>
                      <m:r>
                        <a:rPr lang="en-GB" sz="2000" b="0" i="1" smtClean="0">
                          <a:solidFill>
                            <a:prstClr val="black"/>
                          </a:solidFill>
                          <a:latin typeface="Cambria Math" panose="02040503050406030204" pitchFamily="18" charset="0"/>
                          <a:ea typeface="Cambria Math" panose="02040503050406030204" pitchFamily="18" charset="0"/>
                        </a:rPr>
                        <m:t>𝑡h𝑒</m:t>
                      </m:r>
                      <m:r>
                        <a:rPr lang="en-GB" sz="2000" b="0" i="1" smtClean="0">
                          <a:solidFill>
                            <a:prstClr val="black"/>
                          </a:solidFill>
                          <a:latin typeface="Cambria Math" panose="02040503050406030204" pitchFamily="18" charset="0"/>
                          <a:ea typeface="Cambria Math" panose="02040503050406030204" pitchFamily="18" charset="0"/>
                        </a:rPr>
                        <m:t> </m:t>
                      </m:r>
                      <m:r>
                        <a:rPr lang="en-GB" sz="2000" b="0" i="1" smtClean="0">
                          <a:solidFill>
                            <a:prstClr val="black"/>
                          </a:solidFill>
                          <a:latin typeface="Cambria Math" panose="02040503050406030204" pitchFamily="18" charset="0"/>
                          <a:ea typeface="Cambria Math" panose="02040503050406030204" pitchFamily="18" charset="0"/>
                        </a:rPr>
                        <m:t>𝑝𝑎𝑔𝑒</m:t>
                      </m:r>
                    </m:oMath>
                  </m:oMathPara>
                </a14:m>
                <a:endParaRPr lang="en-US" dirty="0">
                  <a:solidFill>
                    <a:prstClr val="black"/>
                  </a:solidFill>
                  <a:latin typeface="Gill Sans MT" panose="020B0502020104020203"/>
                </a:endParaRPr>
              </a:p>
            </p:txBody>
          </p:sp>
        </mc:Choice>
        <mc:Fallback xmlns="">
          <p:sp>
            <p:nvSpPr>
              <p:cNvPr id="47" name="TextBox 46">
                <a:extLst>
                  <a:ext uri="{FF2B5EF4-FFF2-40B4-BE49-F238E27FC236}">
                    <a16:creationId xmlns:a16="http://schemas.microsoft.com/office/drawing/2014/main" id="{B374D9BB-541E-4462-B80F-873A74F11738}"/>
                  </a:ext>
                </a:extLst>
              </p:cNvPr>
              <p:cNvSpPr txBox="1">
                <a:spLocks noRot="1" noChangeAspect="1" noMove="1" noResize="1" noEditPoints="1" noAdjustHandles="1" noChangeArrowheads="1" noChangeShapeType="1" noTextEdit="1"/>
              </p:cNvSpPr>
              <p:nvPr/>
            </p:nvSpPr>
            <p:spPr>
              <a:xfrm>
                <a:off x="1790466" y="6140942"/>
                <a:ext cx="3562514" cy="307777"/>
              </a:xfrm>
              <a:prstGeom prst="rect">
                <a:avLst/>
              </a:prstGeom>
              <a:blipFill>
                <a:blip r:embed="rId17"/>
                <a:stretch>
                  <a:fillRect l="-1068" t="-8000" r="-1068" b="-40000"/>
                </a:stretch>
              </a:blipFill>
            </p:spPr>
            <p:txBody>
              <a:bodyPr/>
              <a:lstStyle/>
              <a:p>
                <a:r>
                  <a:rPr lang="en-US">
                    <a:noFill/>
                  </a:rPr>
                  <a:t> </a:t>
                </a:r>
              </a:p>
            </p:txBody>
          </p:sp>
        </mc:Fallback>
      </mc:AlternateContent>
    </p:spTree>
    <p:extLst>
      <p:ext uri="{BB962C8B-B14F-4D97-AF65-F5344CB8AC3E}">
        <p14:creationId xmlns:p14="http://schemas.microsoft.com/office/powerpoint/2010/main" val="367845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Notts">
      <a:dk1>
        <a:sysClr val="windowText" lastClr="000000"/>
      </a:dk1>
      <a:lt1>
        <a:sysClr val="window" lastClr="FFFFFF"/>
      </a:lt1>
      <a:dk2>
        <a:srgbClr val="007DA8"/>
      </a:dk2>
      <a:lt2>
        <a:srgbClr val="009BBD"/>
      </a:lt2>
      <a:accent1>
        <a:srgbClr val="005697"/>
      </a:accent1>
      <a:accent2>
        <a:srgbClr val="1B2A6B"/>
      </a:accent2>
      <a:accent3>
        <a:srgbClr val="191A4F"/>
      </a:accent3>
      <a:accent4>
        <a:srgbClr val="B32C76"/>
      </a:accent4>
      <a:accent5>
        <a:srgbClr val="D27826"/>
      </a:accent5>
      <a:accent6>
        <a:srgbClr val="38A159"/>
      </a:accent6>
      <a:hlink>
        <a:srgbClr val="0563C1"/>
      </a:hlink>
      <a:folHlink>
        <a:srgbClr val="954F72"/>
      </a:folHlink>
    </a:clrScheme>
    <a:fontScheme name="Notts">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70000">
              <a:srgbClr val="00487E">
                <a:lumMod val="85000"/>
                <a:lumOff val="15000"/>
              </a:srgbClr>
            </a:gs>
            <a:gs pos="17000">
              <a:schemeClr val="accent1"/>
            </a:gs>
            <a:gs pos="100000">
              <a:schemeClr val="accent1">
                <a:lumMod val="75000"/>
              </a:schemeClr>
            </a:gs>
          </a:gsLst>
          <a:lin ang="0" scaled="1"/>
          <a:tileRect/>
        </a:gradFill>
        <a:ln>
          <a:noFill/>
        </a:ln>
      </a:spPr>
      <a:bodyPr rtlCol="0" anchor="ctr"/>
      <a:lstStyle>
        <a:defPPr algn="ctr">
          <a:defRPr sz="2400" b="1" dirty="0">
            <a:latin typeface="+mj-lt"/>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400" dirty="0" err="1" smtClean="0">
            <a:latin typeface="+mj-lt"/>
          </a:defRPr>
        </a:defPPr>
      </a:lstStyle>
    </a:txDef>
  </a:objectDefaults>
  <a:extraClrSchemeLst/>
  <a:extLst>
    <a:ext uri="{05A4C25C-085E-4340-85A3-A5531E510DB2}">
      <thm15:themeFamily xmlns:thm15="http://schemas.microsoft.com/office/thememl/2012/main" name="NOTT_6103 (PowerPoint Guidelines) POT_4by3_001" id="{687AE245-6F4B-450E-9C8B-37CB810348D1}" vid="{550EAFB0-BFA7-4104-898A-F28DDBFFD947}"/>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Nottingham PPT Template</Template>
  <TotalTime>10140</TotalTime>
  <Words>1355</Words>
  <Application>Microsoft Office PowerPoint</Application>
  <PresentationFormat>On-screen Show (4:3)</PresentationFormat>
  <Paragraphs>155</Paragraphs>
  <Slides>23</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23</vt:i4>
      </vt:variant>
    </vt:vector>
  </HeadingPairs>
  <TitlesOfParts>
    <vt:vector size="36" baseType="lpstr">
      <vt:lpstr>Aptos</vt:lpstr>
      <vt:lpstr>DengXian</vt:lpstr>
      <vt:lpstr>SimSun</vt:lpstr>
      <vt:lpstr>Arial</vt:lpstr>
      <vt:lpstr>Calibri</vt:lpstr>
      <vt:lpstr>Cambria Math</vt:lpstr>
      <vt:lpstr>Georgia</vt:lpstr>
      <vt:lpstr>Gill Sans MT</vt:lpstr>
      <vt:lpstr>Tahoma</vt:lpstr>
      <vt:lpstr>Times New Roman</vt:lpstr>
      <vt:lpstr>Wingdings 2</vt:lpstr>
      <vt:lpstr>Office Theme</vt:lpstr>
      <vt:lpstr>Dividend</vt:lpstr>
      <vt:lpstr>Foundation PHYSICS</vt:lpstr>
      <vt:lpstr>Learning outcomes</vt:lpstr>
      <vt:lpstr>Practices Questions</vt:lpstr>
      <vt:lpstr>ANSWER: Practices Question 1</vt:lpstr>
      <vt:lpstr>ANSWER: Practices Question 2</vt:lpstr>
      <vt:lpstr>Question 1</vt:lpstr>
      <vt:lpstr>Question 1: ANSWERS</vt:lpstr>
      <vt:lpstr>Question 2</vt:lpstr>
      <vt:lpstr>Question 2: ANSWERS</vt:lpstr>
      <vt:lpstr>Question 3</vt:lpstr>
      <vt:lpstr>Question 3: ANSWERS</vt:lpstr>
      <vt:lpstr>Question 4</vt:lpstr>
      <vt:lpstr>Question 4: ANSWERS</vt:lpstr>
      <vt:lpstr>Question 4: ANSWERS</vt:lpstr>
      <vt:lpstr>Question 5</vt:lpstr>
      <vt:lpstr>Question 5: NOTE</vt:lpstr>
      <vt:lpstr>Question 5: ANSWERS</vt:lpstr>
      <vt:lpstr>Question 6</vt:lpstr>
      <vt:lpstr>Question 6: ANSWERS</vt:lpstr>
      <vt:lpstr>Question 7</vt:lpstr>
      <vt:lpstr>Question 7: ANSWERS</vt:lpstr>
      <vt:lpstr>Question 8</vt:lpstr>
      <vt:lpstr>Question 8: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 PHYSICS</dc:title>
  <dc:creator>Stephen Asomani Ntiri</dc:creator>
  <cp:lastModifiedBy>Stephen Asomani Ntiri</cp:lastModifiedBy>
  <cp:revision>370</cp:revision>
  <dcterms:created xsi:type="dcterms:W3CDTF">2024-08-27T01:06:16Z</dcterms:created>
  <dcterms:modified xsi:type="dcterms:W3CDTF">2024-12-02T07:18:39Z</dcterms:modified>
</cp:coreProperties>
</file>