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474" r:id="rId2"/>
    <p:sldId id="507" r:id="rId3"/>
    <p:sldId id="595" r:id="rId4"/>
    <p:sldId id="596" r:id="rId5"/>
    <p:sldId id="597" r:id="rId6"/>
    <p:sldId id="554" r:id="rId7"/>
    <p:sldId id="598" r:id="rId8"/>
    <p:sldId id="571" r:id="rId9"/>
    <p:sldId id="572" r:id="rId10"/>
    <p:sldId id="599" r:id="rId11"/>
    <p:sldId id="576" r:id="rId12"/>
    <p:sldId id="600" r:id="rId13"/>
    <p:sldId id="605" r:id="rId14"/>
    <p:sldId id="475" r:id="rId15"/>
    <p:sldId id="472" r:id="rId16"/>
    <p:sldId id="516" r:id="rId17"/>
    <p:sldId id="606" r:id="rId18"/>
    <p:sldId id="467" r:id="rId19"/>
    <p:sldId id="466" r:id="rId20"/>
    <p:sldId id="468" r:id="rId21"/>
    <p:sldId id="469" r:id="rId22"/>
    <p:sldId id="607" r:id="rId23"/>
    <p:sldId id="565" r:id="rId24"/>
    <p:sldId id="602" r:id="rId25"/>
    <p:sldId id="603" r:id="rId26"/>
    <p:sldId id="604" r:id="rId27"/>
    <p:sldId id="570" r:id="rId28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9" autoAdjust="0"/>
    <p:restoredTop sz="92799" autoAdjust="0"/>
  </p:normalViewPr>
  <p:slideViewPr>
    <p:cSldViewPr>
      <p:cViewPr varScale="1">
        <p:scale>
          <a:sx n="102" d="100"/>
          <a:sy n="102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304"/>
    </p:cViewPr>
  </p:sorterViewPr>
  <p:notesViewPr>
    <p:cSldViewPr>
      <p:cViewPr varScale="1">
        <p:scale>
          <a:sx n="37" d="100"/>
          <a:sy n="37" d="100"/>
        </p:scale>
        <p:origin x="-2284" y="-80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0918E-6460-45F3-8C99-F23A602C67D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ACDD5-1F88-402C-A4A8-DB0D2A1BC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CDD5-1F88-402C-A4A8-DB0D2A1BCC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97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CDD5-1F88-402C-A4A8-DB0D2A1BCCE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7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533FA-E3F9-4CE1-8CA9-8925A19396D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1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533FA-E3F9-4CE1-8CA9-8925A19396D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3F8E-7CA8-4E73-9284-FE7FA53ADC2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022845" y="521055"/>
            <a:ext cx="3626031" cy="25669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66942" y="3252214"/>
            <a:ext cx="7728629" cy="307597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0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533FA-E3F9-4CE1-8CA9-8925A19396D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7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CDD5-1F88-402C-A4A8-DB0D2A1BCCE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7539-4749-4FAD-BB0D-ABA3BB6D7BEC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61C4-35C7-43BC-9F9A-2ABDB46C254E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FEC8-2DB4-40AF-A13A-A8C03A688EA6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59FFD8-1A52-44D6-9B33-796061CDC3DA}" type="datetime1">
              <a:rPr lang="en-GB" altLang="en-US" smtClean="0"/>
              <a:t>21/10/2020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3B66FB3-77D5-4FB5-A2F1-D3E8FD95896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57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3F7-C818-4565-BDFC-174AD92D0882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F32-28D3-41F8-8CA7-878B5E9EEDE9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0B90-0448-4572-B9B5-A640CB2789BC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A6DA-4CD6-45A2-98F7-39F38F9DA686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89-7DC6-4318-8EAD-358D085F7544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EE0A-546F-477C-952E-0273A94D3E77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C64-A12B-4A18-828D-CF68BBE736F2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F972-A84E-4E79-A922-9055F2340298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DC7F-575B-4625-BB4A-C426765675FA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8.png"/><Relationship Id="rId7" Type="http://schemas.openxmlformats.org/officeDocument/2006/relationships/image" Target="../media/image4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0.png"/><Relationship Id="rId5" Type="http://schemas.openxmlformats.org/officeDocument/2006/relationships/image" Target="../media/image412.png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.png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2571750" y="2057400"/>
            <a:ext cx="4000500" cy="1470025"/>
          </a:xfrm>
        </p:spPr>
        <p:txBody>
          <a:bodyPr/>
          <a:lstStyle/>
          <a:p>
            <a:pPr algn="l"/>
            <a:r>
              <a:rPr lang="en-GB" altLang="en-US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Report Writing</a:t>
            </a: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>
          <a:xfrm>
            <a:off x="2667000" y="3352800"/>
            <a:ext cx="4821810" cy="1485900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Data Analysis Guide</a:t>
            </a:r>
            <a:endParaRPr lang="en-GB" altLang="en-US" sz="3600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2F35B956-0166-4458-B6F6-9223D81620A8}" type="slidenum">
              <a:rPr lang="en-US" altLang="en-US" sz="1400" smtClean="0">
                <a:solidFill>
                  <a:srgbClr val="000000"/>
                </a:solidFill>
                <a:effectLst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994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2088"/>
            <a:ext cx="2057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57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71" y="825579"/>
            <a:ext cx="89154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instead use the </a:t>
            </a:r>
            <a:r>
              <a:rPr lang="en-US" sz="2800" b="1" dirty="0">
                <a:solidFill>
                  <a:srgbClr val="0070C0"/>
                </a:solidFill>
              </a:rPr>
              <a:t>Graph to compare the values</a:t>
            </a:r>
            <a:r>
              <a:rPr lang="en-US" sz="2800" dirty="0"/>
              <a:t>. If the uncertainty error bars overlap, then the results agree.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1D81F0-9363-4CD7-8E86-7F6AAAA9E51D}"/>
              </a:ext>
            </a:extLst>
          </p:cNvPr>
          <p:cNvSpPr txBox="1">
            <a:spLocks/>
          </p:cNvSpPr>
          <p:nvPr/>
        </p:nvSpPr>
        <p:spPr>
          <a:xfrm>
            <a:off x="199571" y="87161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 b="1" dirty="0">
                <a:solidFill>
                  <a:srgbClr val="7030A0"/>
                </a:solidFill>
              </a:rPr>
              <a:t>Comparing Measured &amp; Predicted Results</a:t>
            </a:r>
            <a:endParaRPr lang="en-GB" sz="32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A6514-DEF3-4069-A8F6-4C4507EF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43" y="1899858"/>
            <a:ext cx="6845540" cy="4456492"/>
          </a:xfrm>
          <a:prstGeom prst="rect">
            <a:avLst/>
          </a:prstGeom>
        </p:spPr>
      </p:pic>
      <p:pic>
        <p:nvPicPr>
          <p:cNvPr id="9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C0DF6B0A-C06C-458A-92E5-ECCC7CE3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59169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944C80B6-295A-4623-83FB-FD9A1AC1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50" y="4637959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8B4E323E-DC0D-4EB9-BFB3-5D1FA9FA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193" y="3679090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AC7D0-3D76-4D88-B56D-594601F3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438400"/>
            <a:ext cx="417599" cy="724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87D73-7DFA-45D1-8AC4-134E3E2AD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791" y="3765705"/>
            <a:ext cx="417599" cy="724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5FA4A5-9A5D-45DE-A235-D1D6AC30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98" y="2800799"/>
            <a:ext cx="417599" cy="7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0" y="1090612"/>
            <a:ext cx="8534400" cy="4419600"/>
          </a:xfrm>
        </p:spPr>
        <p:txBody>
          <a:bodyPr>
            <a:noAutofit/>
          </a:bodyPr>
          <a:lstStyle/>
          <a:p>
            <a:pPr marL="457200" lvl="0" indent="-457200" algn="l" hangingPunct="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To support a hypothesis we need the </a:t>
            </a:r>
            <a:r>
              <a:rPr lang="en-GB" sz="2800" b="1" dirty="0">
                <a:solidFill>
                  <a:srgbClr val="0070C0"/>
                </a:solidFill>
              </a:rPr>
              <a:t>majority (more than half)</a:t>
            </a:r>
            <a:r>
              <a:rPr lang="en-GB" sz="2800" dirty="0">
                <a:solidFill>
                  <a:schemeClr val="tx1"/>
                </a:solidFill>
              </a:rPr>
              <a:t> of the </a:t>
            </a:r>
            <a:r>
              <a:rPr lang="en-GB" sz="2800" b="1" dirty="0">
                <a:solidFill>
                  <a:srgbClr val="0070C0"/>
                </a:solidFill>
              </a:rPr>
              <a:t>measured values</a:t>
            </a:r>
            <a:r>
              <a:rPr lang="en-GB" sz="2800" dirty="0">
                <a:solidFill>
                  <a:schemeClr val="tx1"/>
                </a:solidFill>
              </a:rPr>
              <a:t> to </a:t>
            </a:r>
            <a:r>
              <a:rPr lang="en-GB" sz="2800" b="1" dirty="0">
                <a:solidFill>
                  <a:srgbClr val="0070C0"/>
                </a:solidFill>
              </a:rPr>
              <a:t>agree</a:t>
            </a:r>
            <a:r>
              <a:rPr lang="en-GB" sz="2800" dirty="0">
                <a:solidFill>
                  <a:schemeClr val="tx1"/>
                </a:solidFill>
              </a:rPr>
              <a:t> with the </a:t>
            </a:r>
            <a:r>
              <a:rPr lang="en-GB" sz="2800" b="1" dirty="0">
                <a:solidFill>
                  <a:srgbClr val="0070C0"/>
                </a:solidFill>
              </a:rPr>
              <a:t>predicted values.</a:t>
            </a:r>
          </a:p>
          <a:p>
            <a:pPr marL="457200" lvl="0" indent="-457200" algn="l" hangingPunct="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 b="1" dirty="0">
                <a:solidFill>
                  <a:srgbClr val="7030A0"/>
                </a:solidFill>
              </a:rPr>
              <a:t>Comparing Measured &amp; Predicted Results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icture containing table, person, bottle, person&#10;&#10;Description automatically generated">
            <a:extLst>
              <a:ext uri="{FF2B5EF4-FFF2-40B4-BE49-F238E27FC236}">
                <a16:creationId xmlns:a16="http://schemas.microsoft.com/office/drawing/2014/main" id="{ADA7EB81-A9F9-41D4-9238-AB1D59056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54645"/>
            <a:ext cx="3352800" cy="2236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6E58E8-0261-43D2-9009-8CDBD8D96BB3}"/>
              </a:ext>
            </a:extLst>
          </p:cNvPr>
          <p:cNvSpPr txBox="1"/>
          <p:nvPr/>
        </p:nvSpPr>
        <p:spPr>
          <a:xfrm>
            <a:off x="491961" y="266513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l" hangingPunct="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Since </a:t>
            </a:r>
            <a:r>
              <a:rPr lang="en-GB" sz="2800" b="1" dirty="0">
                <a:solidFill>
                  <a:srgbClr val="0070C0"/>
                </a:solidFill>
              </a:rPr>
              <a:t>only half of the results agree </a:t>
            </a:r>
            <a:r>
              <a:rPr lang="en-GB" sz="2800" dirty="0">
                <a:solidFill>
                  <a:schemeClr val="tx1"/>
                </a:solidFill>
              </a:rPr>
              <a:t>with the predicted values there is </a:t>
            </a:r>
            <a:r>
              <a:rPr lang="en-GB" sz="2800" b="1" dirty="0">
                <a:solidFill>
                  <a:srgbClr val="0070C0"/>
                </a:solidFill>
              </a:rPr>
              <a:t>not enough evidence </a:t>
            </a:r>
            <a:r>
              <a:rPr lang="en-GB" sz="2800" dirty="0">
                <a:solidFill>
                  <a:schemeClr val="tx1"/>
                </a:solidFill>
              </a:rPr>
              <a:t>to support the hypothesis.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1524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 b="1" dirty="0">
                <a:solidFill>
                  <a:srgbClr val="7030A0"/>
                </a:solidFill>
              </a:rPr>
              <a:t>Comparing Trendline Values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B995D7-10CE-4E0C-93B1-B10D2CA9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648" y="2743200"/>
            <a:ext cx="8058150" cy="4237038"/>
          </a:xfrm>
        </p:spPr>
        <p:txBody>
          <a:bodyPr>
            <a:noAutofit/>
          </a:bodyPr>
          <a:lstStyle/>
          <a:p>
            <a:pPr marL="342900" lvl="0" indent="-342900" algn="l">
              <a:buFont typeface="Arial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Just like </a:t>
            </a:r>
            <a:r>
              <a:rPr lang="en-GB" sz="2800" b="1" dirty="0">
                <a:solidFill>
                  <a:srgbClr val="0070C0"/>
                </a:solidFill>
              </a:rPr>
              <a:t>comparing the measured and predicted values </a:t>
            </a:r>
            <a:r>
              <a:rPr lang="en-GB" sz="2800" dirty="0">
                <a:solidFill>
                  <a:prstClr val="black"/>
                </a:solidFill>
              </a:rPr>
              <a:t>in the table, we should </a:t>
            </a:r>
            <a:r>
              <a:rPr lang="en-GB" sz="2800" b="1" dirty="0">
                <a:solidFill>
                  <a:srgbClr val="0070C0"/>
                </a:solidFill>
              </a:rPr>
              <a:t>use the uncertainty </a:t>
            </a:r>
            <a:r>
              <a:rPr lang="en-GB" sz="2800" dirty="0">
                <a:solidFill>
                  <a:prstClr val="black"/>
                </a:solidFill>
              </a:rPr>
              <a:t>to decide if the </a:t>
            </a:r>
            <a:r>
              <a:rPr lang="en-GB" sz="2800" b="1" dirty="0">
                <a:solidFill>
                  <a:srgbClr val="0070C0"/>
                </a:solidFill>
              </a:rPr>
              <a:t>trendline values agree or not.</a:t>
            </a:r>
          </a:p>
          <a:p>
            <a:pPr marL="342900" lvl="0" indent="-342900" algn="l">
              <a:buFont typeface="Arial" pitchFamily="34" charset="0"/>
              <a:buChar char="•"/>
            </a:pPr>
            <a:endParaRPr lang="en-GB" sz="1600" b="1" dirty="0">
              <a:solidFill>
                <a:srgbClr val="0070C0"/>
              </a:solidFill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Clearly the </a:t>
            </a:r>
            <a:r>
              <a:rPr lang="en-GB" sz="2800" b="1" dirty="0">
                <a:solidFill>
                  <a:srgbClr val="0070C0"/>
                </a:solidFill>
              </a:rPr>
              <a:t>measured values </a:t>
            </a:r>
            <a:r>
              <a:rPr lang="en-GB" sz="2800" dirty="0">
                <a:solidFill>
                  <a:schemeClr val="tx1"/>
                </a:solidFill>
              </a:rPr>
              <a:t>are </a:t>
            </a:r>
            <a:r>
              <a:rPr lang="en-GB" sz="2800" b="1" dirty="0">
                <a:solidFill>
                  <a:srgbClr val="0070C0"/>
                </a:solidFill>
              </a:rPr>
              <a:t>not within uncertainty </a:t>
            </a:r>
            <a:r>
              <a:rPr lang="en-GB" sz="2800" dirty="0">
                <a:solidFill>
                  <a:schemeClr val="tx1"/>
                </a:solidFill>
              </a:rPr>
              <a:t>range of the </a:t>
            </a:r>
            <a:r>
              <a:rPr lang="en-GB" sz="2800" b="1" dirty="0">
                <a:solidFill>
                  <a:srgbClr val="0070C0"/>
                </a:solidFill>
              </a:rPr>
              <a:t>predicted values</a:t>
            </a:r>
            <a:r>
              <a:rPr lang="en-GB" sz="2800" dirty="0">
                <a:solidFill>
                  <a:schemeClr val="tx1"/>
                </a:solidFill>
              </a:rPr>
              <a:t>.</a:t>
            </a:r>
          </a:p>
          <a:p>
            <a:pPr marL="342900" lvl="0" indent="-342900" algn="l">
              <a:buFont typeface="Arial" pitchFamily="34" charset="0"/>
              <a:buChar char="•"/>
            </a:pPr>
            <a:endParaRPr lang="en-GB" sz="1400" b="1" dirty="0">
              <a:solidFill>
                <a:srgbClr val="0070C0"/>
              </a:solidFill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This evidence does not support the hypothesis.</a:t>
            </a:r>
            <a:endParaRPr lang="en-GB" dirty="0">
              <a:solidFill>
                <a:prstClr val="black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DA654-A137-45B9-A2B7-C0D49674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8638"/>
            <a:ext cx="712470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3ED006-2628-49E2-8860-B11FDC71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72" y="1219200"/>
            <a:ext cx="417599" cy="724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470E80-15A5-40C8-A3CE-C1DDBC3F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401" y="1870240"/>
            <a:ext cx="417599" cy="7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1022350"/>
                <a:ext cx="8534400" cy="5334000"/>
              </a:xfrm>
            </p:spPr>
            <p:txBody>
              <a:bodyPr>
                <a:noAutofit/>
              </a:bodyPr>
              <a:lstStyle/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What do the values of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product moment correlation coefficient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and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coefficient of determination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tell us about the data</a:t>
                </a:r>
                <a:r>
                  <a:rPr lang="en-GB" sz="2800" dirty="0">
                    <a:solidFill>
                      <a:schemeClr val="tx1"/>
                    </a:solidFill>
                  </a:rPr>
                  <a:t>? Do they support the hypothesis?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GB" sz="2800" dirty="0">
                  <a:solidFill>
                    <a:schemeClr val="tx1"/>
                  </a:solidFill>
                </a:endParaRP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Before we can answer these questions we need a bit of background information. 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GB" sz="2800" dirty="0">
                  <a:solidFill>
                    <a:schemeClr val="tx1"/>
                  </a:solidFill>
                </a:endParaRP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What is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coefficient of determination</a:t>
                </a:r>
                <a:r>
                  <a:rPr lang="en-GB" sz="2800" dirty="0">
                    <a:solidFill>
                      <a:schemeClr val="tx1"/>
                    </a:solidFill>
                  </a:rPr>
                  <a:t>? What is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product moment correlation coefficient</a:t>
                </a:r>
                <a:r>
                  <a:rPr lang="en-GB" sz="2800" dirty="0">
                    <a:solidFill>
                      <a:schemeClr val="tx1"/>
                    </a:solidFill>
                  </a:rPr>
                  <a:t>? What can they tell us about our data?</a:t>
                </a:r>
              </a:p>
              <a:p>
                <a:pPr lvl="0" algn="l">
                  <a:buClr>
                    <a:srgbClr val="0070C0"/>
                  </a:buClr>
                </a:pP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1022350"/>
                <a:ext cx="8534400" cy="5334000"/>
              </a:xfrm>
              <a:blipFill>
                <a:blip r:embed="rId3"/>
                <a:stretch>
                  <a:fillRect l="-1286" t="-1143" r="-1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D59FB-9A4D-43A6-80DB-DDF929C928F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Correlation Coefficients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phweb.bumc.bu.edu/otlt/MPH-Modules/BS/BS704_Correlation-Regression/Correlation-Word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57" y="4953000"/>
            <a:ext cx="2348345" cy="16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066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endParaRPr lang="en-US" sz="2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14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Coefficient of Determination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438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" y="990600"/>
                <a:ext cx="8915400" cy="3631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en-US" sz="2800" dirty="0"/>
                  <a:t>The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coefficient of determination</a:t>
                </a:r>
                <a:r>
                  <a:rPr lang="en-US" altLang="en-US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en-GB" altLang="en-US" sz="2800" b="1" dirty="0">
                    <a:solidFill>
                      <a:srgbClr val="0070C0"/>
                    </a:solidFill>
                  </a:rPr>
                  <a:t>varies between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GB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linear trendline line</a:t>
                </a:r>
                <a:r>
                  <a:rPr lang="en-US" sz="2800" dirty="0"/>
                  <a:t>,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/>
                  <a:t> is related to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product moment correlation coefficient</a:t>
                </a:r>
                <a:r>
                  <a:rPr lang="en-GB" sz="2800" dirty="0"/>
                  <a:t> by the following formulae;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8915400" cy="3631763"/>
              </a:xfrm>
              <a:prstGeom prst="rect">
                <a:avLst/>
              </a:prstGeom>
              <a:blipFill>
                <a:blip r:embed="rId4"/>
                <a:stretch>
                  <a:fillRect l="-1230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26103" y="3775738"/>
                <a:ext cx="1567993" cy="549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103" y="3775738"/>
                <a:ext cx="1567993" cy="5490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Coefficient of Determination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2400" y="990600"/>
                <a:ext cx="8915400" cy="5357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coefficient of determination </a:t>
                </a:r>
                <a:r>
                  <a:rPr lang="en-US" sz="2800" dirty="0"/>
                  <a:t>is defined as the ratio of the explained variance to the total variance.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𝐸𝑥𝑝𝑙𝑎𝑖𝑛𝑒𝑑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𝑉𝑎𝑟𝑖𝑎𝑛𝑐𝑒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𝑇𝑜𝑡𝑎𝑙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𝑉𝑎𝑟𝑖𝑎𝑛𝑐𝑒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endParaRPr lang="en-US" sz="900" dirty="0"/>
              </a:p>
              <a:p>
                <a:pPr marL="457200" lvl="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800" dirty="0"/>
                  <a:t>You can think of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explained variance </a:t>
                </a:r>
                <a:r>
                  <a:rPr lang="en-US" altLang="en-US" sz="2800" dirty="0"/>
                  <a:t>as the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variance in </a:t>
                </a:r>
                <a14:m>
                  <m:oMath xmlns:m="http://schemas.openxmlformats.org/officeDocument/2006/math">
                    <m:r>
                      <a:rPr lang="en-GB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/>
                  <a:t>that is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mathematically caused by variance in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457200" lvl="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altLang="en-US" sz="2800" b="1" dirty="0">
                  <a:solidFill>
                    <a:srgbClr val="0070C0"/>
                  </a:solidFill>
                </a:endParaRPr>
              </a:p>
              <a:p>
                <a:pPr marL="457200" lvl="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800" dirty="0"/>
                  <a:t>We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do not call it the variance in </a:t>
                </a:r>
                <a14:m>
                  <m:oMath xmlns:m="http://schemas.openxmlformats.org/officeDocument/2006/math">
                    <m:r>
                      <a:rPr lang="en-GB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 caused by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/>
                  <a:t>as there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may not be a real-world mechanism </a:t>
                </a:r>
                <a:r>
                  <a:rPr lang="en-US" alt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 to cause changes in </a:t>
                </a:r>
                <a14:m>
                  <m:oMath xmlns:m="http://schemas.openxmlformats.org/officeDocument/2006/math">
                    <m:r>
                      <a:rPr lang="en-GB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8915400" cy="5357877"/>
              </a:xfrm>
              <a:prstGeom prst="rect">
                <a:avLst/>
              </a:prstGeom>
              <a:blipFill>
                <a:blip r:embed="rId3"/>
                <a:stretch>
                  <a:fillRect l="-1230" t="-1139" b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3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7" y="9906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800" dirty="0"/>
                  <a:t>So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R</a:t>
                </a:r>
                <a:r>
                  <a:rPr lang="en-US" altLang="en-US" sz="2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/>
                  <a:t>is the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fraction of explained variance </a:t>
                </a:r>
                <a:r>
                  <a:rPr lang="en-US" altLang="en-US" sz="2800" dirty="0"/>
                  <a:t>out of the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total variance</a:t>
                </a:r>
                <a:r>
                  <a:rPr lang="en-US" altLang="en-US" sz="2800" dirty="0"/>
                  <a:t>.</a:t>
                </a:r>
              </a:p>
              <a:p>
                <a:endParaRPr lang="en-US" altLang="en-US" sz="2000" dirty="0"/>
              </a:p>
              <a:p>
                <a:r>
                  <a:rPr lang="en-US" altLang="en-US" sz="2800" dirty="0"/>
                  <a:t>An R</a:t>
                </a:r>
                <a:r>
                  <a:rPr lang="en-US" altLang="en-US" sz="2800" baseline="30000" dirty="0"/>
                  <a:t>2</a:t>
                </a:r>
                <a:r>
                  <a:rPr lang="en-US" altLang="en-US" sz="2800" dirty="0"/>
                  <a:t> of 0.10 means that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10 percent of the variance in </a:t>
                </a:r>
                <a14:m>
                  <m:oMath xmlns:m="http://schemas.openxmlformats.org/officeDocument/2006/math">
                    <m:r>
                      <a:rPr lang="en-GB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 is explained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800" b="1" i="1" dirty="0">
                    <a:solidFill>
                      <a:srgbClr val="0070C0"/>
                    </a:solidFill>
                  </a:rPr>
                  <a:t>.</a:t>
                </a:r>
                <a:endParaRPr lang="en-US" altLang="en-US" sz="2800" b="1" dirty="0">
                  <a:solidFill>
                    <a:srgbClr val="0070C0"/>
                  </a:solidFill>
                </a:endParaRPr>
              </a:p>
              <a:p>
                <a:endParaRPr lang="en-US" alt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altLang="en-US" sz="2800" dirty="0"/>
                  <a:t>An R</a:t>
                </a:r>
                <a:r>
                  <a:rPr lang="en-US" altLang="en-US" sz="2800" baseline="30000" dirty="0"/>
                  <a:t>2</a:t>
                </a:r>
                <a:r>
                  <a:rPr lang="en-US" altLang="en-US" sz="2800" dirty="0"/>
                  <a:t> of 0.20 means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that 20 percent is explained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 and so on. Reminder</a:t>
                </a:r>
                <a:r>
                  <a:rPr lang="en-US" altLang="en-US" sz="2800" dirty="0"/>
                  <a:t> - we never say </a:t>
                </a:r>
                <a:r>
                  <a:rPr lang="en-US" altLang="en-US" sz="2800" b="1" dirty="0">
                    <a:solidFill>
                      <a:srgbClr val="0070C0"/>
                    </a:solidFill>
                  </a:rPr>
                  <a:t>“caused by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800" b="1" dirty="0">
                    <a:solidFill>
                      <a:srgbClr val="0070C0"/>
                    </a:solidFill>
                  </a:rPr>
                  <a:t>”. </a:t>
                </a: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7" y="990600"/>
                <a:ext cx="8229600" cy="4525963"/>
              </a:xfrm>
              <a:blipFill>
                <a:blip r:embed="rId2"/>
                <a:stretch>
                  <a:fillRect l="-1333" t="-1348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16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Coefficient of Determination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pic>
        <p:nvPicPr>
          <p:cNvPr id="7" name="Picture 2" descr="http://sphweb.bumc.bu.edu/otlt/MPH-Modules/BS/BS704_Correlation-Regression/Correlation-Word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01095"/>
            <a:ext cx="2819400" cy="20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33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7" y="990600"/>
                <a:ext cx="8229600" cy="419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altLang="en-US" sz="2800" dirty="0"/>
                  <a:t>So the </a:t>
                </a:r>
                <a:r>
                  <a:rPr lang="en-GB" altLang="en-US" sz="2800" b="1" dirty="0">
                    <a:solidFill>
                      <a:srgbClr val="0070C0"/>
                    </a:solidFill>
                  </a:rPr>
                  <a:t>higher the value </a:t>
                </a:r>
                <a:r>
                  <a:rPr lang="en-GB" altLang="en-US" sz="28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alt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altLang="en-US" sz="2800" dirty="0"/>
                  <a:t> </a:t>
                </a:r>
                <a:r>
                  <a:rPr lang="en-GB" altLang="en-US" sz="2800" b="1" dirty="0">
                    <a:solidFill>
                      <a:srgbClr val="0070C0"/>
                    </a:solidFill>
                  </a:rPr>
                  <a:t>the more </a:t>
                </a:r>
                <a:r>
                  <a:rPr lang="en-GB" altLang="en-US" sz="2800" dirty="0"/>
                  <a:t>the </a:t>
                </a:r>
                <a:r>
                  <a:rPr lang="en-GB" altLang="en-US" sz="2800" b="1" dirty="0">
                    <a:solidFill>
                      <a:srgbClr val="0070C0"/>
                    </a:solidFill>
                  </a:rPr>
                  <a:t>changes in the value of </a:t>
                </a:r>
                <a14:m>
                  <m:oMath xmlns:m="http://schemas.openxmlformats.org/officeDocument/2006/math">
                    <m:r>
                      <a:rPr lang="en-GB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altLang="en-US" sz="2800" b="1" dirty="0">
                    <a:solidFill>
                      <a:srgbClr val="0070C0"/>
                    </a:solidFill>
                  </a:rPr>
                  <a:t> are explained </a:t>
                </a:r>
                <a:r>
                  <a:rPr lang="en-GB" altLang="en-US" sz="2800" dirty="0"/>
                  <a:t>(mathematically caused) by changes in </a:t>
                </a:r>
                <a14:m>
                  <m:oMath xmlns:m="http://schemas.openxmlformats.org/officeDocument/2006/math"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altLang="en-US" sz="2800" dirty="0"/>
                  <a:t>.</a:t>
                </a:r>
              </a:p>
              <a:p>
                <a:endParaRPr lang="en-GB" altLang="en-US" sz="1000" b="1" dirty="0">
                  <a:solidFill>
                    <a:srgbClr val="0070C0"/>
                  </a:solidFill>
                </a:endParaRPr>
              </a:p>
              <a:p>
                <a:r>
                  <a:rPr lang="en-GB" altLang="en-US" sz="2800" b="1" dirty="0">
                    <a:solidFill>
                      <a:srgbClr val="0070C0"/>
                    </a:solidFill>
                  </a:rPr>
                  <a:t>Therefore the higher the value of R2 the more accurate our trendline will be at predicting the value of y for different values of x.</a:t>
                </a:r>
                <a:endParaRPr lang="en-US" altLang="en-US" sz="2800" b="1" dirty="0">
                  <a:solidFill>
                    <a:srgbClr val="0070C0"/>
                  </a:solidFill>
                </a:endParaRPr>
              </a:p>
              <a:p>
                <a:endParaRPr lang="en-GB" sz="1000" dirty="0"/>
              </a:p>
              <a:p>
                <a:r>
                  <a:rPr lang="en-GB" sz="2800" dirty="0"/>
                  <a:t>Note when we plot a graph with Excel it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/>
                  <a:t> for you (this is how we recommend you obtain the value).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7" y="990600"/>
                <a:ext cx="8229600" cy="4190999"/>
              </a:xfrm>
              <a:blipFill>
                <a:blip r:embed="rId2"/>
                <a:stretch>
                  <a:fillRect l="-1333" t="-2475" r="-2074" b="-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17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Coefficient of Determination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pic>
        <p:nvPicPr>
          <p:cNvPr id="7" name="Picture 2" descr="http://sphweb.bumc.bu.edu/otlt/MPH-Modules/BS/BS704_Correlation-Regression/Correlation-Word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37620"/>
            <a:ext cx="2819400" cy="20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59415"/>
            <a:ext cx="5733868" cy="183343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The product moment correlation coefficient, r, </a:t>
            </a:r>
            <a:r>
              <a:rPr lang="en-GB" altLang="en-US" sz="2800" b="1" dirty="0">
                <a:solidFill>
                  <a:srgbClr val="0070C0"/>
                </a:solidFill>
              </a:rPr>
              <a:t>varies between</a:t>
            </a:r>
          </a:p>
          <a:p>
            <a:pPr marL="0" indent="0">
              <a:buNone/>
            </a:pPr>
            <a:endParaRPr lang="en-GB" altLang="en-US" sz="1400" dirty="0"/>
          </a:p>
          <a:p>
            <a:endParaRPr lang="en-GB" altLang="en-US" sz="1400" dirty="0"/>
          </a:p>
        </p:txBody>
      </p:sp>
      <p:grpSp>
        <p:nvGrpSpPr>
          <p:cNvPr id="139274" name="Group 10"/>
          <p:cNvGrpSpPr>
            <a:grpSpLocks/>
          </p:cNvGrpSpPr>
          <p:nvPr/>
        </p:nvGrpSpPr>
        <p:grpSpPr bwMode="auto">
          <a:xfrm>
            <a:off x="5844994" y="914040"/>
            <a:ext cx="3003550" cy="2373313"/>
            <a:chOff x="4199" y="2287"/>
            <a:chExt cx="1892" cy="1495"/>
          </a:xfrm>
        </p:grpSpPr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4507" y="2289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>
              <a:off x="4507" y="3537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 rot="16200000">
              <a:off x="3773" y="2713"/>
              <a:ext cx="110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333399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333399"/>
                  </a:solidFill>
                  <a:latin typeface="Comic Sans MS" panose="030F0702030302020204" pitchFamily="66" charset="0"/>
                </a:rPr>
                <a:t>Variable 1 (y)</a:t>
              </a: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4651" y="3531"/>
              <a:ext cx="144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Variable 2 (x)</a:t>
              </a:r>
            </a:p>
          </p:txBody>
        </p:sp>
        <p:grpSp>
          <p:nvGrpSpPr>
            <p:cNvPr id="139279" name="Group 15"/>
            <p:cNvGrpSpPr>
              <a:grpSpLocks/>
            </p:cNvGrpSpPr>
            <p:nvPr/>
          </p:nvGrpSpPr>
          <p:grpSpPr bwMode="auto">
            <a:xfrm>
              <a:off x="4668" y="2618"/>
              <a:ext cx="935" cy="715"/>
              <a:chOff x="4337" y="2729"/>
              <a:chExt cx="935" cy="715"/>
            </a:xfrm>
          </p:grpSpPr>
          <p:sp>
            <p:nvSpPr>
              <p:cNvPr id="139280" name="Oval 16"/>
              <p:cNvSpPr>
                <a:spLocks noChangeArrowheads="1"/>
              </p:cNvSpPr>
              <p:nvPr/>
            </p:nvSpPr>
            <p:spPr bwMode="auto">
              <a:xfrm rot="5400000">
                <a:off x="4818" y="272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1" name="Oval 17"/>
              <p:cNvSpPr>
                <a:spLocks noChangeArrowheads="1"/>
              </p:cNvSpPr>
              <p:nvPr/>
            </p:nvSpPr>
            <p:spPr bwMode="auto">
              <a:xfrm rot="5400000">
                <a:off x="4338" y="279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2" name="Oval 18"/>
              <p:cNvSpPr>
                <a:spLocks noChangeArrowheads="1"/>
              </p:cNvSpPr>
              <p:nvPr/>
            </p:nvSpPr>
            <p:spPr bwMode="auto">
              <a:xfrm rot="5400000">
                <a:off x="4570" y="3125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3" name="Oval 19"/>
              <p:cNvSpPr>
                <a:spLocks noChangeArrowheads="1"/>
              </p:cNvSpPr>
              <p:nvPr/>
            </p:nvSpPr>
            <p:spPr bwMode="auto">
              <a:xfrm rot="5400000">
                <a:off x="4410" y="297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4" name="Oval 20"/>
              <p:cNvSpPr>
                <a:spLocks noChangeArrowheads="1"/>
              </p:cNvSpPr>
              <p:nvPr/>
            </p:nvSpPr>
            <p:spPr bwMode="auto">
              <a:xfrm rot="5400000">
                <a:off x="4590" y="326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5" name="Oval 21"/>
              <p:cNvSpPr>
                <a:spLocks noChangeArrowheads="1"/>
              </p:cNvSpPr>
              <p:nvPr/>
            </p:nvSpPr>
            <p:spPr bwMode="auto">
              <a:xfrm rot="5400000">
                <a:off x="4626" y="287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6" name="Oval 22"/>
              <p:cNvSpPr>
                <a:spLocks noChangeArrowheads="1"/>
              </p:cNvSpPr>
              <p:nvPr/>
            </p:nvSpPr>
            <p:spPr bwMode="auto">
              <a:xfrm rot="5400000">
                <a:off x="4386" y="336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7" name="Oval 23"/>
              <p:cNvSpPr>
                <a:spLocks noChangeArrowheads="1"/>
              </p:cNvSpPr>
              <p:nvPr/>
            </p:nvSpPr>
            <p:spPr bwMode="auto">
              <a:xfrm rot="5400000">
                <a:off x="4902" y="340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8" name="Oval 24"/>
              <p:cNvSpPr>
                <a:spLocks noChangeArrowheads="1"/>
              </p:cNvSpPr>
              <p:nvPr/>
            </p:nvSpPr>
            <p:spPr bwMode="auto">
              <a:xfrm rot="5400000">
                <a:off x="4822" y="321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89" name="Oval 25"/>
              <p:cNvSpPr>
                <a:spLocks noChangeArrowheads="1"/>
              </p:cNvSpPr>
              <p:nvPr/>
            </p:nvSpPr>
            <p:spPr bwMode="auto">
              <a:xfrm rot="5400000">
                <a:off x="4990" y="307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90" name="Oval 26"/>
              <p:cNvSpPr>
                <a:spLocks noChangeArrowheads="1"/>
              </p:cNvSpPr>
              <p:nvPr/>
            </p:nvSpPr>
            <p:spPr bwMode="auto">
              <a:xfrm rot="5400000">
                <a:off x="5202" y="337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91" name="Oval 27"/>
              <p:cNvSpPr>
                <a:spLocks noChangeArrowheads="1"/>
              </p:cNvSpPr>
              <p:nvPr/>
            </p:nvSpPr>
            <p:spPr bwMode="auto">
              <a:xfrm rot="5400000">
                <a:off x="5238" y="3021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292" name="Oval 28"/>
              <p:cNvSpPr>
                <a:spLocks noChangeArrowheads="1"/>
              </p:cNvSpPr>
              <p:nvPr/>
            </p:nvSpPr>
            <p:spPr bwMode="auto">
              <a:xfrm rot="5400000">
                <a:off x="5050" y="2865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31616" y="2382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Product Moment Correlation Coefficient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49832" y="1496653"/>
            <a:ext cx="1627188" cy="111839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3960" y="2303382"/>
                <a:ext cx="2048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−1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60" y="2303382"/>
                <a:ext cx="204876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0631" y="3352800"/>
            <a:ext cx="85779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altLang="en-US" sz="2800" dirty="0"/>
              <a:t>If r = 1, this indicates a </a:t>
            </a:r>
            <a:r>
              <a:rPr lang="en-GB" altLang="en-US" sz="2800" b="1" dirty="0">
                <a:solidFill>
                  <a:srgbClr val="0070C0"/>
                </a:solidFill>
              </a:rPr>
              <a:t>perfect positive correlation   </a:t>
            </a:r>
            <a:r>
              <a:rPr lang="en-GB" altLang="en-US" sz="2800" dirty="0"/>
              <a:t>(all points lie on the line of best fit, and it has a positive gradient).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1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altLang="en-US" sz="2800" dirty="0"/>
              <a:t>If r = -1, this indicates a </a:t>
            </a:r>
            <a:r>
              <a:rPr lang="en-GB" altLang="en-US" sz="2800" b="1" dirty="0">
                <a:solidFill>
                  <a:srgbClr val="0070C0"/>
                </a:solidFill>
              </a:rPr>
              <a:t>perfect negative correlation </a:t>
            </a:r>
            <a:r>
              <a:rPr lang="en-GB" altLang="en-US" sz="2800" dirty="0"/>
              <a:t>(all points lie on the line of best fit, and it has a negative gradient).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8" name="Group 2"/>
          <p:cNvGrpSpPr>
            <a:grpSpLocks/>
          </p:cNvGrpSpPr>
          <p:nvPr/>
        </p:nvGrpSpPr>
        <p:grpSpPr bwMode="auto">
          <a:xfrm>
            <a:off x="1476375" y="3716338"/>
            <a:ext cx="2514600" cy="2514600"/>
            <a:chOff x="145" y="2316"/>
            <a:chExt cx="1584" cy="1584"/>
          </a:xfrm>
        </p:grpSpPr>
        <p:sp>
          <p:nvSpPr>
            <p:cNvPr id="214019" name="Line 3"/>
            <p:cNvSpPr>
              <a:spLocks noChangeShapeType="1"/>
            </p:cNvSpPr>
            <p:nvPr/>
          </p:nvSpPr>
          <p:spPr bwMode="auto">
            <a:xfrm>
              <a:off x="477" y="2400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020" name="Line 4"/>
            <p:cNvSpPr>
              <a:spLocks noChangeShapeType="1"/>
            </p:cNvSpPr>
            <p:nvPr/>
          </p:nvSpPr>
          <p:spPr bwMode="auto">
            <a:xfrm>
              <a:off x="477" y="3648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021" name="Text Box 5"/>
            <p:cNvSpPr txBox="1">
              <a:spLocks noChangeArrowheads="1"/>
            </p:cNvSpPr>
            <p:nvPr/>
          </p:nvSpPr>
          <p:spPr bwMode="auto">
            <a:xfrm rot="16200000">
              <a:off x="-282" y="2743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333399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333399"/>
                  </a:solidFill>
                  <a:cs typeface="Arial" panose="020B0604020202020204" pitchFamily="34" charset="0"/>
                </a:rPr>
                <a:t>Variable 1</a:t>
              </a:r>
            </a:p>
          </p:txBody>
        </p:sp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625" y="3650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333399"/>
                  </a:solidFill>
                  <a:cs typeface="Arial" panose="020B0604020202020204" pitchFamily="34" charset="0"/>
                </a:rPr>
                <a:t>Variable 2</a:t>
              </a:r>
            </a:p>
          </p:txBody>
        </p:sp>
        <p:grpSp>
          <p:nvGrpSpPr>
            <p:cNvPr id="214023" name="Group 7"/>
            <p:cNvGrpSpPr>
              <a:grpSpLocks/>
            </p:cNvGrpSpPr>
            <p:nvPr/>
          </p:nvGrpSpPr>
          <p:grpSpPr bwMode="auto">
            <a:xfrm>
              <a:off x="693" y="2640"/>
              <a:ext cx="975" cy="859"/>
              <a:chOff x="693" y="2640"/>
              <a:chExt cx="975" cy="859"/>
            </a:xfrm>
          </p:grpSpPr>
          <p:sp>
            <p:nvSpPr>
              <p:cNvPr id="214024" name="Oval 8"/>
              <p:cNvSpPr>
                <a:spLocks noChangeArrowheads="1"/>
              </p:cNvSpPr>
              <p:nvPr/>
            </p:nvSpPr>
            <p:spPr bwMode="auto">
              <a:xfrm>
                <a:off x="693" y="3464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25" name="Oval 9"/>
              <p:cNvSpPr>
                <a:spLocks noChangeArrowheads="1"/>
              </p:cNvSpPr>
              <p:nvPr/>
            </p:nvSpPr>
            <p:spPr bwMode="auto">
              <a:xfrm>
                <a:off x="881" y="3364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26" name="Oval 10"/>
              <p:cNvSpPr>
                <a:spLocks noChangeArrowheads="1"/>
              </p:cNvSpPr>
              <p:nvPr/>
            </p:nvSpPr>
            <p:spPr bwMode="auto">
              <a:xfrm>
                <a:off x="789" y="3312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27" name="Oval 11"/>
              <p:cNvSpPr>
                <a:spLocks noChangeArrowheads="1"/>
              </p:cNvSpPr>
              <p:nvPr/>
            </p:nvSpPr>
            <p:spPr bwMode="auto">
              <a:xfrm>
                <a:off x="997" y="3368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28" name="Oval 12"/>
              <p:cNvSpPr>
                <a:spLocks noChangeArrowheads="1"/>
              </p:cNvSpPr>
              <p:nvPr/>
            </p:nvSpPr>
            <p:spPr bwMode="auto">
              <a:xfrm>
                <a:off x="1057" y="3224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941" y="3148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30" name="Oval 14"/>
              <p:cNvSpPr>
                <a:spLocks noChangeArrowheads="1"/>
              </p:cNvSpPr>
              <p:nvPr/>
            </p:nvSpPr>
            <p:spPr bwMode="auto">
              <a:xfrm>
                <a:off x="1189" y="3096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31" name="Oval 15"/>
              <p:cNvSpPr>
                <a:spLocks noChangeArrowheads="1"/>
              </p:cNvSpPr>
              <p:nvPr/>
            </p:nvSpPr>
            <p:spPr bwMode="auto">
              <a:xfrm>
                <a:off x="1481" y="2916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32" name="Oval 16"/>
              <p:cNvSpPr>
                <a:spLocks noChangeArrowheads="1"/>
              </p:cNvSpPr>
              <p:nvPr/>
            </p:nvSpPr>
            <p:spPr bwMode="auto">
              <a:xfrm>
                <a:off x="1257" y="2928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33" name="Oval 17"/>
              <p:cNvSpPr>
                <a:spLocks noChangeArrowheads="1"/>
              </p:cNvSpPr>
              <p:nvPr/>
            </p:nvSpPr>
            <p:spPr bwMode="auto">
              <a:xfrm>
                <a:off x="1325" y="2792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34" name="Oval 18"/>
              <p:cNvSpPr>
                <a:spLocks noChangeArrowheads="1"/>
              </p:cNvSpPr>
              <p:nvPr/>
            </p:nvSpPr>
            <p:spPr bwMode="auto">
              <a:xfrm>
                <a:off x="1633" y="2772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35" name="Oval 19"/>
              <p:cNvSpPr>
                <a:spLocks noChangeArrowheads="1"/>
              </p:cNvSpPr>
              <p:nvPr/>
            </p:nvSpPr>
            <p:spPr bwMode="auto">
              <a:xfrm>
                <a:off x="1469" y="2640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36" name="Oval 20"/>
              <p:cNvSpPr>
                <a:spLocks noChangeArrowheads="1"/>
              </p:cNvSpPr>
              <p:nvPr/>
            </p:nvSpPr>
            <p:spPr bwMode="auto">
              <a:xfrm>
                <a:off x="1101" y="2936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214037" name="Group 21"/>
          <p:cNvGrpSpPr>
            <a:grpSpLocks/>
          </p:cNvGrpSpPr>
          <p:nvPr/>
        </p:nvGrpSpPr>
        <p:grpSpPr bwMode="auto">
          <a:xfrm>
            <a:off x="4343400" y="926970"/>
            <a:ext cx="3001962" cy="2373313"/>
            <a:chOff x="4200" y="2286"/>
            <a:chExt cx="1891" cy="1495"/>
          </a:xfrm>
        </p:grpSpPr>
        <p:sp>
          <p:nvSpPr>
            <p:cNvPr id="214038" name="Line 22"/>
            <p:cNvSpPr>
              <a:spLocks noChangeShapeType="1"/>
            </p:cNvSpPr>
            <p:nvPr/>
          </p:nvSpPr>
          <p:spPr bwMode="auto">
            <a:xfrm>
              <a:off x="4507" y="2289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039" name="Line 23"/>
            <p:cNvSpPr>
              <a:spLocks noChangeShapeType="1"/>
            </p:cNvSpPr>
            <p:nvPr/>
          </p:nvSpPr>
          <p:spPr bwMode="auto">
            <a:xfrm>
              <a:off x="4507" y="3537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040" name="Text Box 24"/>
            <p:cNvSpPr txBox="1">
              <a:spLocks noChangeArrowheads="1"/>
            </p:cNvSpPr>
            <p:nvPr/>
          </p:nvSpPr>
          <p:spPr bwMode="auto">
            <a:xfrm rot="16200000">
              <a:off x="3773" y="2713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333399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333399"/>
                  </a:solidFill>
                  <a:cs typeface="Arial" panose="020B0604020202020204" pitchFamily="34" charset="0"/>
                </a:rPr>
                <a:t>Variable 1</a:t>
              </a:r>
            </a:p>
          </p:txBody>
        </p:sp>
        <p:sp>
          <p:nvSpPr>
            <p:cNvPr id="214041" name="Text Box 25"/>
            <p:cNvSpPr txBox="1">
              <a:spLocks noChangeArrowheads="1"/>
            </p:cNvSpPr>
            <p:nvPr/>
          </p:nvSpPr>
          <p:spPr bwMode="auto">
            <a:xfrm>
              <a:off x="4651" y="3531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333399"/>
                  </a:solidFill>
                  <a:cs typeface="Arial" panose="020B0604020202020204" pitchFamily="34" charset="0"/>
                </a:rPr>
                <a:t>Variable 2</a:t>
              </a:r>
            </a:p>
          </p:txBody>
        </p:sp>
        <p:grpSp>
          <p:nvGrpSpPr>
            <p:cNvPr id="214042" name="Group 26"/>
            <p:cNvGrpSpPr>
              <a:grpSpLocks/>
            </p:cNvGrpSpPr>
            <p:nvPr/>
          </p:nvGrpSpPr>
          <p:grpSpPr bwMode="auto">
            <a:xfrm>
              <a:off x="4668" y="2618"/>
              <a:ext cx="935" cy="715"/>
              <a:chOff x="4337" y="2729"/>
              <a:chExt cx="935" cy="715"/>
            </a:xfrm>
          </p:grpSpPr>
          <p:sp>
            <p:nvSpPr>
              <p:cNvPr id="214043" name="Oval 27"/>
              <p:cNvSpPr>
                <a:spLocks noChangeArrowheads="1"/>
              </p:cNvSpPr>
              <p:nvPr/>
            </p:nvSpPr>
            <p:spPr bwMode="auto">
              <a:xfrm rot="5400000">
                <a:off x="4818" y="272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44" name="Oval 28"/>
              <p:cNvSpPr>
                <a:spLocks noChangeArrowheads="1"/>
              </p:cNvSpPr>
              <p:nvPr/>
            </p:nvSpPr>
            <p:spPr bwMode="auto">
              <a:xfrm rot="5400000">
                <a:off x="4338" y="279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45" name="Oval 29"/>
              <p:cNvSpPr>
                <a:spLocks noChangeArrowheads="1"/>
              </p:cNvSpPr>
              <p:nvPr/>
            </p:nvSpPr>
            <p:spPr bwMode="auto">
              <a:xfrm rot="5400000">
                <a:off x="4570" y="3125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46" name="Oval 30"/>
              <p:cNvSpPr>
                <a:spLocks noChangeArrowheads="1"/>
              </p:cNvSpPr>
              <p:nvPr/>
            </p:nvSpPr>
            <p:spPr bwMode="auto">
              <a:xfrm rot="5400000">
                <a:off x="4410" y="297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47" name="Oval 31"/>
              <p:cNvSpPr>
                <a:spLocks noChangeArrowheads="1"/>
              </p:cNvSpPr>
              <p:nvPr/>
            </p:nvSpPr>
            <p:spPr bwMode="auto">
              <a:xfrm rot="5400000">
                <a:off x="4590" y="326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48" name="Oval 32"/>
              <p:cNvSpPr>
                <a:spLocks noChangeArrowheads="1"/>
              </p:cNvSpPr>
              <p:nvPr/>
            </p:nvSpPr>
            <p:spPr bwMode="auto">
              <a:xfrm rot="5400000">
                <a:off x="4626" y="287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49" name="Oval 33"/>
              <p:cNvSpPr>
                <a:spLocks noChangeArrowheads="1"/>
              </p:cNvSpPr>
              <p:nvPr/>
            </p:nvSpPr>
            <p:spPr bwMode="auto">
              <a:xfrm rot="5400000">
                <a:off x="4386" y="336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50" name="Oval 34"/>
              <p:cNvSpPr>
                <a:spLocks noChangeArrowheads="1"/>
              </p:cNvSpPr>
              <p:nvPr/>
            </p:nvSpPr>
            <p:spPr bwMode="auto">
              <a:xfrm rot="5400000">
                <a:off x="4902" y="340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51" name="Oval 35"/>
              <p:cNvSpPr>
                <a:spLocks noChangeArrowheads="1"/>
              </p:cNvSpPr>
              <p:nvPr/>
            </p:nvSpPr>
            <p:spPr bwMode="auto">
              <a:xfrm rot="5400000">
                <a:off x="4822" y="321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52" name="Oval 36"/>
              <p:cNvSpPr>
                <a:spLocks noChangeArrowheads="1"/>
              </p:cNvSpPr>
              <p:nvPr/>
            </p:nvSpPr>
            <p:spPr bwMode="auto">
              <a:xfrm rot="5400000">
                <a:off x="4990" y="307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53" name="Oval 37"/>
              <p:cNvSpPr>
                <a:spLocks noChangeArrowheads="1"/>
              </p:cNvSpPr>
              <p:nvPr/>
            </p:nvSpPr>
            <p:spPr bwMode="auto">
              <a:xfrm rot="5400000">
                <a:off x="5202" y="337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54" name="Oval 38"/>
              <p:cNvSpPr>
                <a:spLocks noChangeArrowheads="1"/>
              </p:cNvSpPr>
              <p:nvPr/>
            </p:nvSpPr>
            <p:spPr bwMode="auto">
              <a:xfrm rot="5400000">
                <a:off x="5238" y="3021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55" name="Oval 39"/>
              <p:cNvSpPr>
                <a:spLocks noChangeArrowheads="1"/>
              </p:cNvSpPr>
              <p:nvPr/>
            </p:nvSpPr>
            <p:spPr bwMode="auto">
              <a:xfrm rot="5400000">
                <a:off x="5050" y="2865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214056" name="Group 40"/>
          <p:cNvGrpSpPr>
            <a:grpSpLocks/>
          </p:cNvGrpSpPr>
          <p:nvPr/>
        </p:nvGrpSpPr>
        <p:grpSpPr bwMode="auto">
          <a:xfrm>
            <a:off x="5797550" y="3859213"/>
            <a:ext cx="2455863" cy="2849562"/>
            <a:chOff x="2063" y="2397"/>
            <a:chExt cx="1547" cy="1795"/>
          </a:xfrm>
        </p:grpSpPr>
        <p:sp>
          <p:nvSpPr>
            <p:cNvPr id="214057" name="Line 41"/>
            <p:cNvSpPr>
              <a:spLocks noChangeShapeType="1"/>
            </p:cNvSpPr>
            <p:nvPr/>
          </p:nvSpPr>
          <p:spPr bwMode="auto">
            <a:xfrm>
              <a:off x="2362" y="2400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058" name="Line 42"/>
            <p:cNvSpPr>
              <a:spLocks noChangeShapeType="1"/>
            </p:cNvSpPr>
            <p:nvPr/>
          </p:nvSpPr>
          <p:spPr bwMode="auto">
            <a:xfrm>
              <a:off x="2362" y="3648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059" name="Text Box 43"/>
            <p:cNvSpPr txBox="1">
              <a:spLocks noChangeArrowheads="1"/>
            </p:cNvSpPr>
            <p:nvPr/>
          </p:nvSpPr>
          <p:spPr bwMode="auto">
            <a:xfrm rot="16200000">
              <a:off x="1636" y="2824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333399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333399"/>
                  </a:solidFill>
                  <a:cs typeface="Arial" panose="020B0604020202020204" pitchFamily="34" charset="0"/>
                </a:rPr>
                <a:t>Variable 1</a:t>
              </a:r>
            </a:p>
          </p:txBody>
        </p:sp>
        <p:sp>
          <p:nvSpPr>
            <p:cNvPr id="214060" name="Text Box 44"/>
            <p:cNvSpPr txBox="1">
              <a:spLocks noChangeArrowheads="1"/>
            </p:cNvSpPr>
            <p:nvPr/>
          </p:nvSpPr>
          <p:spPr bwMode="auto">
            <a:xfrm>
              <a:off x="2506" y="3650"/>
              <a:ext cx="1104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b="0">
                  <a:solidFill>
                    <a:srgbClr val="333399"/>
                  </a:solidFill>
                  <a:cs typeface="Arial" panose="020B0604020202020204" pitchFamily="34" charset="0"/>
                </a:rPr>
                <a:t>Variable 2</a:t>
              </a:r>
            </a:p>
            <a:p>
              <a:pPr>
                <a:spcBef>
                  <a:spcPts val="125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14061" name="Group 45"/>
            <p:cNvGrpSpPr>
              <a:grpSpLocks/>
            </p:cNvGrpSpPr>
            <p:nvPr/>
          </p:nvGrpSpPr>
          <p:grpSpPr bwMode="auto">
            <a:xfrm>
              <a:off x="2615" y="2653"/>
              <a:ext cx="910" cy="935"/>
              <a:chOff x="2615" y="2653"/>
              <a:chExt cx="910" cy="935"/>
            </a:xfrm>
          </p:grpSpPr>
          <p:sp>
            <p:nvSpPr>
              <p:cNvPr id="214062" name="Oval 46"/>
              <p:cNvSpPr>
                <a:spLocks noChangeArrowheads="1"/>
              </p:cNvSpPr>
              <p:nvPr/>
            </p:nvSpPr>
            <p:spPr bwMode="auto">
              <a:xfrm rot="5400000">
                <a:off x="2616" y="265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63" name="Oval 47"/>
              <p:cNvSpPr>
                <a:spLocks noChangeArrowheads="1"/>
              </p:cNvSpPr>
              <p:nvPr/>
            </p:nvSpPr>
            <p:spPr bwMode="auto">
              <a:xfrm rot="5400000">
                <a:off x="2639" y="288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64" name="Oval 48"/>
              <p:cNvSpPr>
                <a:spLocks noChangeArrowheads="1"/>
              </p:cNvSpPr>
              <p:nvPr/>
            </p:nvSpPr>
            <p:spPr bwMode="auto">
              <a:xfrm rot="5400000">
                <a:off x="2767" y="274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65" name="Oval 49"/>
              <p:cNvSpPr>
                <a:spLocks noChangeArrowheads="1"/>
              </p:cNvSpPr>
              <p:nvPr/>
            </p:nvSpPr>
            <p:spPr bwMode="auto">
              <a:xfrm rot="5400000">
                <a:off x="2711" y="3065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66" name="Oval 50"/>
              <p:cNvSpPr>
                <a:spLocks noChangeArrowheads="1"/>
              </p:cNvSpPr>
              <p:nvPr/>
            </p:nvSpPr>
            <p:spPr bwMode="auto">
              <a:xfrm rot="5400000">
                <a:off x="2855" y="301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67" name="Oval 51"/>
              <p:cNvSpPr>
                <a:spLocks noChangeArrowheads="1"/>
              </p:cNvSpPr>
              <p:nvPr/>
            </p:nvSpPr>
            <p:spPr bwMode="auto">
              <a:xfrm rot="5400000">
                <a:off x="2931" y="2901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68" name="Oval 52"/>
              <p:cNvSpPr>
                <a:spLocks noChangeArrowheads="1"/>
              </p:cNvSpPr>
              <p:nvPr/>
            </p:nvSpPr>
            <p:spPr bwMode="auto">
              <a:xfrm rot="5400000">
                <a:off x="2935" y="322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69" name="Oval 53"/>
              <p:cNvSpPr>
                <a:spLocks noChangeArrowheads="1"/>
              </p:cNvSpPr>
              <p:nvPr/>
            </p:nvSpPr>
            <p:spPr bwMode="auto">
              <a:xfrm rot="5400000">
                <a:off x="3203" y="3501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70" name="Oval 54"/>
              <p:cNvSpPr>
                <a:spLocks noChangeArrowheads="1"/>
              </p:cNvSpPr>
              <p:nvPr/>
            </p:nvSpPr>
            <p:spPr bwMode="auto">
              <a:xfrm rot="5400000">
                <a:off x="3123" y="330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71" name="Oval 55"/>
              <p:cNvSpPr>
                <a:spLocks noChangeArrowheads="1"/>
              </p:cNvSpPr>
              <p:nvPr/>
            </p:nvSpPr>
            <p:spPr bwMode="auto">
              <a:xfrm rot="5400000">
                <a:off x="3287" y="3285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72" name="Oval 56"/>
              <p:cNvSpPr>
                <a:spLocks noChangeArrowheads="1"/>
              </p:cNvSpPr>
              <p:nvPr/>
            </p:nvSpPr>
            <p:spPr bwMode="auto">
              <a:xfrm rot="5400000">
                <a:off x="3491" y="355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73" name="Oval 57"/>
              <p:cNvSpPr>
                <a:spLocks noChangeArrowheads="1"/>
              </p:cNvSpPr>
              <p:nvPr/>
            </p:nvSpPr>
            <p:spPr bwMode="auto">
              <a:xfrm rot="5400000">
                <a:off x="3471" y="337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4074" name="Oval 58"/>
              <p:cNvSpPr>
                <a:spLocks noChangeArrowheads="1"/>
              </p:cNvSpPr>
              <p:nvPr/>
            </p:nvSpPr>
            <p:spPr bwMode="auto">
              <a:xfrm rot="5400000">
                <a:off x="3095" y="309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14076" name="Text Box 60"/>
          <p:cNvSpPr txBox="1">
            <a:spLocks noChangeArrowheads="1"/>
          </p:cNvSpPr>
          <p:nvPr/>
        </p:nvSpPr>
        <p:spPr bwMode="auto">
          <a:xfrm>
            <a:off x="1692275" y="3357563"/>
            <a:ext cx="1600200" cy="409575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2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0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214077" name="Text Box 61"/>
          <p:cNvSpPr txBox="1">
            <a:spLocks noChangeArrowheads="1"/>
          </p:cNvSpPr>
          <p:nvPr/>
        </p:nvSpPr>
        <p:spPr bwMode="auto">
          <a:xfrm>
            <a:off x="6659563" y="3357563"/>
            <a:ext cx="1581150" cy="409575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2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000" b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Negative </a:t>
            </a:r>
          </a:p>
        </p:txBody>
      </p:sp>
      <p:sp>
        <p:nvSpPr>
          <p:cNvPr id="214078" name="Text Box 62"/>
          <p:cNvSpPr txBox="1">
            <a:spLocks noChangeArrowheads="1"/>
          </p:cNvSpPr>
          <p:nvPr/>
        </p:nvSpPr>
        <p:spPr bwMode="auto">
          <a:xfrm>
            <a:off x="7223125" y="1720720"/>
            <a:ext cx="1295400" cy="409575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2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0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214100" name="Freeform 84"/>
          <p:cNvSpPr>
            <a:spLocks noChangeArrowheads="1"/>
          </p:cNvSpPr>
          <p:nvPr/>
        </p:nvSpPr>
        <p:spPr bwMode="auto">
          <a:xfrm>
            <a:off x="2195513" y="4221163"/>
            <a:ext cx="1576387" cy="1609725"/>
          </a:xfrm>
          <a:custGeom>
            <a:avLst/>
            <a:gdLst>
              <a:gd name="T0" fmla="*/ 0 w 993"/>
              <a:gd name="T1" fmla="*/ 1014 h 1014"/>
              <a:gd name="T2" fmla="*/ 993 w 993"/>
              <a:gd name="T3" fmla="*/ 0 h 10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93" h="1014">
                <a:moveTo>
                  <a:pt x="0" y="1014"/>
                </a:moveTo>
                <a:lnTo>
                  <a:pt x="993" y="0"/>
                </a:lnTo>
              </a:path>
            </a:pathLst>
          </a:custGeom>
          <a:noFill/>
          <a:ln w="2844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4101" name="Line 85"/>
          <p:cNvSpPr>
            <a:spLocks noChangeShapeType="1"/>
          </p:cNvSpPr>
          <p:nvPr/>
        </p:nvSpPr>
        <p:spPr bwMode="auto">
          <a:xfrm>
            <a:off x="6507164" y="4256694"/>
            <a:ext cx="1582737" cy="1590675"/>
          </a:xfrm>
          <a:prstGeom prst="lin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431616" y="2382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Type of Correlation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19</a:t>
            </a:fld>
            <a:endParaRPr lang="en-GB"/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C83B674F-90E1-4881-8FC3-91085948ECB2}"/>
              </a:ext>
            </a:extLst>
          </p:cNvPr>
          <p:cNvSpPr txBox="1">
            <a:spLocks noChangeArrowheads="1"/>
          </p:cNvSpPr>
          <p:nvPr/>
        </p:nvSpPr>
        <p:spPr>
          <a:xfrm>
            <a:off x="310203" y="943258"/>
            <a:ext cx="3752212" cy="10379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800" dirty="0"/>
              <a:t>The </a:t>
            </a:r>
            <a:r>
              <a:rPr lang="en-GB" altLang="en-US" sz="2800" b="1" dirty="0">
                <a:solidFill>
                  <a:srgbClr val="0070C0"/>
                </a:solidFill>
              </a:rPr>
              <a:t>type</a:t>
            </a:r>
            <a:r>
              <a:rPr lang="en-GB" altLang="en-US" sz="2800" dirty="0">
                <a:solidFill>
                  <a:srgbClr val="0070C0"/>
                </a:solidFill>
              </a:rPr>
              <a:t> </a:t>
            </a:r>
            <a:r>
              <a:rPr lang="en-GB" altLang="en-US" sz="2800" dirty="0"/>
              <a:t>of the </a:t>
            </a:r>
            <a:r>
              <a:rPr lang="en-GB" altLang="en-US" sz="2800" b="1" dirty="0">
                <a:solidFill>
                  <a:srgbClr val="0070C0"/>
                </a:solidFill>
              </a:rPr>
              <a:t>correlation</a:t>
            </a:r>
            <a:r>
              <a:rPr lang="en-GB" altLang="en-US" sz="2800" dirty="0">
                <a:solidFill>
                  <a:srgbClr val="0070C0"/>
                </a:solidFill>
              </a:rPr>
              <a:t> </a:t>
            </a:r>
            <a:r>
              <a:rPr lang="en-GB" altLang="en-US" sz="2800" dirty="0"/>
              <a:t>is determined by </a:t>
            </a:r>
            <a:r>
              <a:rPr lang="en-GB" altLang="en-US" sz="2800" b="1" dirty="0">
                <a:solidFill>
                  <a:srgbClr val="0070C0"/>
                </a:solidFill>
              </a:rPr>
              <a:t>how</a:t>
            </a:r>
            <a:r>
              <a:rPr lang="en-GB" altLang="en-US" sz="2800" dirty="0">
                <a:solidFill>
                  <a:srgbClr val="0070C0"/>
                </a:solidFill>
              </a:rPr>
              <a:t> </a:t>
            </a:r>
            <a:r>
              <a:rPr lang="en-GB" altLang="en-US" sz="2800" b="1" dirty="0">
                <a:solidFill>
                  <a:srgbClr val="0070C0"/>
                </a:solidFill>
              </a:rPr>
              <a:t>y changes as x changes</a:t>
            </a:r>
            <a:r>
              <a:rPr lang="en-GB" altLang="en-US" sz="2800" dirty="0">
                <a:solidFill>
                  <a:schemeClr val="folHlin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71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00" grpId="0" animBg="1"/>
      <p:bldP spid="2141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22350"/>
            <a:ext cx="8305800" cy="5334000"/>
          </a:xfrm>
        </p:spPr>
        <p:txBody>
          <a:bodyPr>
            <a:noAutofit/>
          </a:bodyPr>
          <a:lstStyle/>
          <a:p>
            <a:pPr marL="179388" lvl="0" indent="-179388" algn="l">
              <a:buClr>
                <a:srgbClr val="0070C0"/>
              </a:buCl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In order to analyse a set of data we first need;</a:t>
            </a:r>
          </a:p>
          <a:p>
            <a:pPr marL="179388" lvl="0" indent="-179388" algn="l">
              <a:buClr>
                <a:srgbClr val="0070C0"/>
              </a:buClr>
              <a:buFont typeface="Arial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  <a:p>
            <a:pPr marL="514350" lvl="0" indent="-514350" algn="l">
              <a:buClr>
                <a:srgbClr val="0070C0"/>
              </a:buClr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b="1" dirty="0">
                <a:solidFill>
                  <a:srgbClr val="0070C0"/>
                </a:solidFill>
              </a:rPr>
              <a:t>complete set of tables for both </a:t>
            </a:r>
            <a:r>
              <a:rPr lang="en-GB" sz="2800" dirty="0">
                <a:solidFill>
                  <a:schemeClr val="tx1"/>
                </a:solidFill>
              </a:rPr>
              <a:t>the </a:t>
            </a:r>
            <a:r>
              <a:rPr lang="en-GB" sz="2800" b="1" dirty="0">
                <a:solidFill>
                  <a:srgbClr val="0070C0"/>
                </a:solidFill>
              </a:rPr>
              <a:t>results</a:t>
            </a:r>
            <a:r>
              <a:rPr lang="en-GB" sz="2800" dirty="0">
                <a:solidFill>
                  <a:schemeClr val="tx1"/>
                </a:solidFill>
              </a:rPr>
              <a:t> and their </a:t>
            </a:r>
            <a:r>
              <a:rPr lang="en-GB" sz="2800" b="1" dirty="0">
                <a:solidFill>
                  <a:srgbClr val="0070C0"/>
                </a:solidFill>
              </a:rPr>
              <a:t>uncertainties</a:t>
            </a:r>
          </a:p>
          <a:p>
            <a:pPr marL="514350" lvl="0" indent="-514350" algn="l">
              <a:buClr>
                <a:srgbClr val="0070C0"/>
              </a:buClr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b="1" dirty="0">
                <a:solidFill>
                  <a:srgbClr val="0070C0"/>
                </a:solidFill>
              </a:rPr>
              <a:t>Graph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0070C0"/>
                </a:solidFill>
              </a:rPr>
              <a:t>showing the key information </a:t>
            </a:r>
            <a:r>
              <a:rPr lang="en-GB" sz="2800" dirty="0">
                <a:solidFill>
                  <a:schemeClr val="tx1"/>
                </a:solidFill>
              </a:rPr>
              <a:t>from the experiment – Use the “Representing Data with Excel” resource on Moodle to help you</a:t>
            </a:r>
          </a:p>
          <a:p>
            <a:pPr marL="514350" lvl="0" indent="-514350" algn="l">
              <a:buClr>
                <a:srgbClr val="0070C0"/>
              </a:buClr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b="1" dirty="0">
                <a:solidFill>
                  <a:srgbClr val="0070C0"/>
                </a:solidFill>
              </a:rPr>
              <a:t>table containing the trendline values and their uncertainties </a:t>
            </a:r>
            <a:r>
              <a:rPr lang="en-GB" sz="2800" dirty="0">
                <a:solidFill>
                  <a:schemeClr val="tx1"/>
                </a:solidFill>
              </a:rPr>
              <a:t>– Use the “</a:t>
            </a:r>
            <a:r>
              <a:rPr lang="en-US" sz="2800" dirty="0">
                <a:solidFill>
                  <a:schemeClr val="tx1"/>
                </a:solidFill>
              </a:rPr>
              <a:t>How to Find the Uncertainty in Trendline Values</a:t>
            </a:r>
            <a:r>
              <a:rPr lang="en-GB" sz="2800" dirty="0">
                <a:solidFill>
                  <a:schemeClr val="tx1"/>
                </a:solidFill>
              </a:rPr>
              <a:t>”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D59FB-9A4D-43A6-80DB-DDF929C928F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What You Need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0202" y="943258"/>
            <a:ext cx="8681397" cy="1037942"/>
          </a:xfrm>
        </p:spPr>
        <p:txBody>
          <a:bodyPr/>
          <a:lstStyle/>
          <a:p>
            <a:r>
              <a:rPr lang="en-GB" altLang="en-US" sz="2800" dirty="0"/>
              <a:t>The </a:t>
            </a:r>
            <a:r>
              <a:rPr lang="en-GB" altLang="en-US" sz="2800" b="1" dirty="0">
                <a:solidFill>
                  <a:srgbClr val="0070C0"/>
                </a:solidFill>
              </a:rPr>
              <a:t>strength</a:t>
            </a:r>
            <a:r>
              <a:rPr lang="en-GB" altLang="en-US" sz="2800" dirty="0">
                <a:solidFill>
                  <a:srgbClr val="0070C0"/>
                </a:solidFill>
              </a:rPr>
              <a:t> </a:t>
            </a:r>
            <a:r>
              <a:rPr lang="en-GB" altLang="en-US" sz="2800" dirty="0"/>
              <a:t>of the </a:t>
            </a:r>
            <a:r>
              <a:rPr lang="en-GB" altLang="en-US" sz="2800" b="1" dirty="0">
                <a:solidFill>
                  <a:srgbClr val="0070C0"/>
                </a:solidFill>
              </a:rPr>
              <a:t>correlation</a:t>
            </a:r>
            <a:r>
              <a:rPr lang="en-GB" altLang="en-US" sz="2800" dirty="0">
                <a:solidFill>
                  <a:srgbClr val="0070C0"/>
                </a:solidFill>
              </a:rPr>
              <a:t> </a:t>
            </a:r>
            <a:r>
              <a:rPr lang="en-GB" altLang="en-US" sz="2800" dirty="0"/>
              <a:t>is determined by </a:t>
            </a:r>
            <a:r>
              <a:rPr lang="en-GB" altLang="en-US" sz="2800" b="1" dirty="0">
                <a:solidFill>
                  <a:srgbClr val="0070C0"/>
                </a:solidFill>
              </a:rPr>
              <a:t>how</a:t>
            </a:r>
            <a:r>
              <a:rPr lang="en-GB" altLang="en-US" sz="2800" dirty="0">
                <a:solidFill>
                  <a:srgbClr val="0070C0"/>
                </a:solidFill>
              </a:rPr>
              <a:t> </a:t>
            </a:r>
            <a:r>
              <a:rPr lang="en-GB" altLang="en-US" sz="2800" b="1" dirty="0">
                <a:solidFill>
                  <a:srgbClr val="0070C0"/>
                </a:solidFill>
              </a:rPr>
              <a:t>close</a:t>
            </a:r>
            <a:r>
              <a:rPr lang="en-GB" altLang="en-US" sz="2800" dirty="0">
                <a:solidFill>
                  <a:srgbClr val="0070C0"/>
                </a:solidFill>
              </a:rPr>
              <a:t> </a:t>
            </a:r>
            <a:r>
              <a:rPr lang="en-GB" altLang="en-US" sz="2800" dirty="0"/>
              <a:t>the points are to the </a:t>
            </a:r>
            <a:r>
              <a:rPr lang="en-GB" altLang="en-US" sz="2800" b="1" dirty="0">
                <a:solidFill>
                  <a:srgbClr val="0070C0"/>
                </a:solidFill>
              </a:rPr>
              <a:t>trendline</a:t>
            </a:r>
            <a:r>
              <a:rPr lang="en-GB" altLang="en-US" sz="2800" dirty="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5105400" y="3842509"/>
            <a:ext cx="2054225" cy="346075"/>
          </a:xfrm>
          <a:prstGeom prst="rect">
            <a:avLst/>
          </a:prstGeom>
          <a:solidFill>
            <a:srgbClr val="0070C0"/>
          </a:solidFill>
          <a:ln w="9398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125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600" b="0">
                <a:solidFill>
                  <a:schemeClr val="bg1"/>
                </a:solidFill>
                <a:latin typeface="+mj-lt"/>
              </a:rPr>
              <a:t>Weak Positive</a:t>
            </a:r>
          </a:p>
        </p:txBody>
      </p:sp>
      <p:grpSp>
        <p:nvGrpSpPr>
          <p:cNvPr id="210949" name="Group 5"/>
          <p:cNvGrpSpPr>
            <a:grpSpLocks/>
          </p:cNvGrpSpPr>
          <p:nvPr/>
        </p:nvGrpSpPr>
        <p:grpSpPr bwMode="auto">
          <a:xfrm>
            <a:off x="5084762" y="2269297"/>
            <a:ext cx="1754188" cy="1466850"/>
            <a:chOff x="4060" y="928"/>
            <a:chExt cx="1247" cy="1248"/>
          </a:xfrm>
        </p:grpSpPr>
        <p:sp>
          <p:nvSpPr>
            <p:cNvPr id="210950" name="Line 6"/>
            <p:cNvSpPr>
              <a:spLocks noChangeShapeType="1"/>
            </p:cNvSpPr>
            <p:nvPr/>
          </p:nvSpPr>
          <p:spPr bwMode="auto">
            <a:xfrm>
              <a:off x="4060" y="928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0951" name="Line 7"/>
            <p:cNvSpPr>
              <a:spLocks noChangeShapeType="1"/>
            </p:cNvSpPr>
            <p:nvPr/>
          </p:nvSpPr>
          <p:spPr bwMode="auto">
            <a:xfrm>
              <a:off x="4060" y="2176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4276" y="199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53" name="Oval 9"/>
            <p:cNvSpPr>
              <a:spLocks noChangeArrowheads="1"/>
            </p:cNvSpPr>
            <p:nvPr/>
          </p:nvSpPr>
          <p:spPr bwMode="auto">
            <a:xfrm>
              <a:off x="4464" y="189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4324" y="182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55" name="Oval 11"/>
            <p:cNvSpPr>
              <a:spLocks noChangeArrowheads="1"/>
            </p:cNvSpPr>
            <p:nvPr/>
          </p:nvSpPr>
          <p:spPr bwMode="auto">
            <a:xfrm>
              <a:off x="4628" y="199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4720" y="1844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57" name="Oval 13"/>
            <p:cNvSpPr>
              <a:spLocks noChangeArrowheads="1"/>
            </p:cNvSpPr>
            <p:nvPr/>
          </p:nvSpPr>
          <p:spPr bwMode="auto">
            <a:xfrm>
              <a:off x="4464" y="1588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58" name="Oval 14"/>
            <p:cNvSpPr>
              <a:spLocks noChangeArrowheads="1"/>
            </p:cNvSpPr>
            <p:nvPr/>
          </p:nvSpPr>
          <p:spPr bwMode="auto">
            <a:xfrm>
              <a:off x="4952" y="166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59" name="Oval 15"/>
            <p:cNvSpPr>
              <a:spLocks noChangeArrowheads="1"/>
            </p:cNvSpPr>
            <p:nvPr/>
          </p:nvSpPr>
          <p:spPr bwMode="auto">
            <a:xfrm>
              <a:off x="5212" y="156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60" name="Oval 16"/>
            <p:cNvSpPr>
              <a:spLocks noChangeArrowheads="1"/>
            </p:cNvSpPr>
            <p:nvPr/>
          </p:nvSpPr>
          <p:spPr bwMode="auto">
            <a:xfrm>
              <a:off x="4756" y="1378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61" name="Oval 17"/>
            <p:cNvSpPr>
              <a:spLocks noChangeArrowheads="1"/>
            </p:cNvSpPr>
            <p:nvPr/>
          </p:nvSpPr>
          <p:spPr bwMode="auto">
            <a:xfrm>
              <a:off x="5032" y="136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62" name="Oval 18"/>
            <p:cNvSpPr>
              <a:spLocks noChangeArrowheads="1"/>
            </p:cNvSpPr>
            <p:nvPr/>
          </p:nvSpPr>
          <p:spPr bwMode="auto">
            <a:xfrm>
              <a:off x="5248" y="117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63" name="Oval 19"/>
            <p:cNvSpPr>
              <a:spLocks noChangeArrowheads="1"/>
            </p:cNvSpPr>
            <p:nvPr/>
          </p:nvSpPr>
          <p:spPr bwMode="auto">
            <a:xfrm>
              <a:off x="4980" y="1084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64" name="Oval 20"/>
            <p:cNvSpPr>
              <a:spLocks noChangeArrowheads="1"/>
            </p:cNvSpPr>
            <p:nvPr/>
          </p:nvSpPr>
          <p:spPr bwMode="auto">
            <a:xfrm>
              <a:off x="4700" y="156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10981" name="Group 37"/>
          <p:cNvGrpSpPr>
            <a:grpSpLocks/>
          </p:cNvGrpSpPr>
          <p:nvPr/>
        </p:nvGrpSpPr>
        <p:grpSpPr bwMode="auto">
          <a:xfrm>
            <a:off x="2067323" y="2277311"/>
            <a:ext cx="1754188" cy="1466850"/>
            <a:chOff x="501" y="928"/>
            <a:chExt cx="1247" cy="1248"/>
          </a:xfrm>
        </p:grpSpPr>
        <p:sp>
          <p:nvSpPr>
            <p:cNvPr id="210982" name="Line 38"/>
            <p:cNvSpPr>
              <a:spLocks noChangeShapeType="1"/>
            </p:cNvSpPr>
            <p:nvPr/>
          </p:nvSpPr>
          <p:spPr bwMode="auto">
            <a:xfrm>
              <a:off x="501" y="928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>
              <a:off x="501" y="2176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0984" name="Oval 40"/>
            <p:cNvSpPr>
              <a:spLocks noChangeArrowheads="1"/>
            </p:cNvSpPr>
            <p:nvPr/>
          </p:nvSpPr>
          <p:spPr bwMode="auto">
            <a:xfrm>
              <a:off x="717" y="199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85" name="Oval 41"/>
            <p:cNvSpPr>
              <a:spLocks noChangeArrowheads="1"/>
            </p:cNvSpPr>
            <p:nvPr/>
          </p:nvSpPr>
          <p:spPr bwMode="auto">
            <a:xfrm>
              <a:off x="862" y="194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86" name="Oval 42"/>
            <p:cNvSpPr>
              <a:spLocks noChangeArrowheads="1"/>
            </p:cNvSpPr>
            <p:nvPr/>
          </p:nvSpPr>
          <p:spPr bwMode="auto">
            <a:xfrm>
              <a:off x="813" y="184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87" name="Oval 43"/>
            <p:cNvSpPr>
              <a:spLocks noChangeArrowheads="1"/>
            </p:cNvSpPr>
            <p:nvPr/>
          </p:nvSpPr>
          <p:spPr bwMode="auto">
            <a:xfrm>
              <a:off x="1215" y="159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88" name="Oval 44"/>
            <p:cNvSpPr>
              <a:spLocks noChangeArrowheads="1"/>
            </p:cNvSpPr>
            <p:nvPr/>
          </p:nvSpPr>
          <p:spPr bwMode="auto">
            <a:xfrm>
              <a:off x="988" y="1777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89" name="Oval 45"/>
            <p:cNvSpPr>
              <a:spLocks noChangeArrowheads="1"/>
            </p:cNvSpPr>
            <p:nvPr/>
          </p:nvSpPr>
          <p:spPr bwMode="auto">
            <a:xfrm>
              <a:off x="965" y="1676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90" name="Oval 46"/>
            <p:cNvSpPr>
              <a:spLocks noChangeArrowheads="1"/>
            </p:cNvSpPr>
            <p:nvPr/>
          </p:nvSpPr>
          <p:spPr bwMode="auto">
            <a:xfrm>
              <a:off x="1107" y="1581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91" name="Oval 47"/>
            <p:cNvSpPr>
              <a:spLocks noChangeArrowheads="1"/>
            </p:cNvSpPr>
            <p:nvPr/>
          </p:nvSpPr>
          <p:spPr bwMode="auto">
            <a:xfrm>
              <a:off x="1457" y="1335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92" name="Oval 48"/>
            <p:cNvSpPr>
              <a:spLocks noChangeArrowheads="1"/>
            </p:cNvSpPr>
            <p:nvPr/>
          </p:nvSpPr>
          <p:spPr bwMode="auto">
            <a:xfrm>
              <a:off x="1354" y="141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93" name="Oval 49"/>
            <p:cNvSpPr>
              <a:spLocks noChangeArrowheads="1"/>
            </p:cNvSpPr>
            <p:nvPr/>
          </p:nvSpPr>
          <p:spPr bwMode="auto">
            <a:xfrm>
              <a:off x="1300" y="131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94" name="Oval 50"/>
            <p:cNvSpPr>
              <a:spLocks noChangeArrowheads="1"/>
            </p:cNvSpPr>
            <p:nvPr/>
          </p:nvSpPr>
          <p:spPr bwMode="auto">
            <a:xfrm>
              <a:off x="1579" y="1186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95" name="Oval 51"/>
            <p:cNvSpPr>
              <a:spLocks noChangeArrowheads="1"/>
            </p:cNvSpPr>
            <p:nvPr/>
          </p:nvSpPr>
          <p:spPr bwMode="auto">
            <a:xfrm>
              <a:off x="1421" y="1183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996" name="Oval 52"/>
            <p:cNvSpPr>
              <a:spLocks noChangeArrowheads="1"/>
            </p:cNvSpPr>
            <p:nvPr/>
          </p:nvSpPr>
          <p:spPr bwMode="auto">
            <a:xfrm>
              <a:off x="1251" y="1454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10998" name="Text Box 54"/>
          <p:cNvSpPr txBox="1">
            <a:spLocks noChangeArrowheads="1"/>
          </p:cNvSpPr>
          <p:nvPr/>
        </p:nvSpPr>
        <p:spPr bwMode="auto">
          <a:xfrm>
            <a:off x="2045098" y="3850523"/>
            <a:ext cx="2054225" cy="346075"/>
          </a:xfrm>
          <a:prstGeom prst="rect">
            <a:avLst/>
          </a:prstGeom>
          <a:solidFill>
            <a:srgbClr val="0070C0"/>
          </a:solidFill>
          <a:ln w="9398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125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600" b="0" dirty="0">
                <a:solidFill>
                  <a:schemeClr val="bg1"/>
                </a:solidFill>
                <a:latin typeface="+mj-lt"/>
              </a:rPr>
              <a:t>Strong Positive</a:t>
            </a:r>
          </a:p>
        </p:txBody>
      </p:sp>
      <p:sp>
        <p:nvSpPr>
          <p:cNvPr id="210999" name="Line 55"/>
          <p:cNvSpPr>
            <a:spLocks noChangeShapeType="1"/>
          </p:cNvSpPr>
          <p:nvPr/>
        </p:nvSpPr>
        <p:spPr bwMode="auto">
          <a:xfrm flipV="1">
            <a:off x="2381648" y="2440823"/>
            <a:ext cx="1373188" cy="1112838"/>
          </a:xfrm>
          <a:prstGeom prst="lin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001" name="Line 57"/>
          <p:cNvSpPr>
            <a:spLocks noChangeShapeType="1"/>
          </p:cNvSpPr>
          <p:nvPr/>
        </p:nvSpPr>
        <p:spPr bwMode="auto">
          <a:xfrm flipV="1">
            <a:off x="5299075" y="2315334"/>
            <a:ext cx="1873250" cy="1366838"/>
          </a:xfrm>
          <a:prstGeom prst="lin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11018" name="Group 74"/>
          <p:cNvGrpSpPr>
            <a:grpSpLocks/>
          </p:cNvGrpSpPr>
          <p:nvPr/>
        </p:nvGrpSpPr>
        <p:grpSpPr bwMode="auto">
          <a:xfrm>
            <a:off x="5137150" y="4356859"/>
            <a:ext cx="1754187" cy="1466850"/>
            <a:chOff x="4096" y="2595"/>
            <a:chExt cx="1247" cy="1248"/>
          </a:xfrm>
        </p:grpSpPr>
        <p:sp>
          <p:nvSpPr>
            <p:cNvPr id="211019" name="Line 75"/>
            <p:cNvSpPr>
              <a:spLocks noChangeShapeType="1"/>
            </p:cNvSpPr>
            <p:nvPr/>
          </p:nvSpPr>
          <p:spPr bwMode="auto">
            <a:xfrm>
              <a:off x="4096" y="2595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1020" name="Line 76"/>
            <p:cNvSpPr>
              <a:spLocks noChangeShapeType="1"/>
            </p:cNvSpPr>
            <p:nvPr/>
          </p:nvSpPr>
          <p:spPr bwMode="auto">
            <a:xfrm>
              <a:off x="4096" y="3843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1021" name="Oval 77"/>
            <p:cNvSpPr>
              <a:spLocks noChangeArrowheads="1"/>
            </p:cNvSpPr>
            <p:nvPr/>
          </p:nvSpPr>
          <p:spPr bwMode="auto">
            <a:xfrm rot="5940000">
              <a:off x="4347" y="271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2" name="Oval 78"/>
            <p:cNvSpPr>
              <a:spLocks noChangeArrowheads="1"/>
            </p:cNvSpPr>
            <p:nvPr/>
          </p:nvSpPr>
          <p:spPr bwMode="auto">
            <a:xfrm rot="5940000">
              <a:off x="4260" y="2984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3" name="Oval 79"/>
            <p:cNvSpPr>
              <a:spLocks noChangeArrowheads="1"/>
            </p:cNvSpPr>
            <p:nvPr/>
          </p:nvSpPr>
          <p:spPr bwMode="auto">
            <a:xfrm rot="5940000">
              <a:off x="4530" y="2927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4" name="Oval 80"/>
            <p:cNvSpPr>
              <a:spLocks noChangeArrowheads="1"/>
            </p:cNvSpPr>
            <p:nvPr/>
          </p:nvSpPr>
          <p:spPr bwMode="auto">
            <a:xfrm rot="5940000">
              <a:off x="4297" y="3167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5" name="Oval 81"/>
            <p:cNvSpPr>
              <a:spLocks noChangeArrowheads="1"/>
            </p:cNvSpPr>
            <p:nvPr/>
          </p:nvSpPr>
          <p:spPr bwMode="auto">
            <a:xfrm rot="5940000">
              <a:off x="4511" y="3213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6" name="Oval 82"/>
            <p:cNvSpPr>
              <a:spLocks noChangeArrowheads="1"/>
            </p:cNvSpPr>
            <p:nvPr/>
          </p:nvSpPr>
          <p:spPr bwMode="auto">
            <a:xfrm rot="5940000">
              <a:off x="4809" y="300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7" name="Oval 83"/>
            <p:cNvSpPr>
              <a:spLocks noChangeArrowheads="1"/>
            </p:cNvSpPr>
            <p:nvPr/>
          </p:nvSpPr>
          <p:spPr bwMode="auto">
            <a:xfrm rot="5940000">
              <a:off x="4323" y="3364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8" name="Oval 84"/>
            <p:cNvSpPr>
              <a:spLocks noChangeArrowheads="1"/>
            </p:cNvSpPr>
            <p:nvPr/>
          </p:nvSpPr>
          <p:spPr bwMode="auto">
            <a:xfrm rot="5940000">
              <a:off x="4792" y="3642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29" name="Oval 85"/>
            <p:cNvSpPr>
              <a:spLocks noChangeArrowheads="1"/>
            </p:cNvSpPr>
            <p:nvPr/>
          </p:nvSpPr>
          <p:spPr bwMode="auto">
            <a:xfrm rot="5940000">
              <a:off x="4584" y="3481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30" name="Oval 86"/>
            <p:cNvSpPr>
              <a:spLocks noChangeArrowheads="1"/>
            </p:cNvSpPr>
            <p:nvPr/>
          </p:nvSpPr>
          <p:spPr bwMode="auto">
            <a:xfrm rot="5940000">
              <a:off x="5000" y="324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31" name="Oval 87"/>
            <p:cNvSpPr>
              <a:spLocks noChangeArrowheads="1"/>
            </p:cNvSpPr>
            <p:nvPr/>
          </p:nvSpPr>
          <p:spPr bwMode="auto">
            <a:xfrm rot="5940000">
              <a:off x="5068" y="373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32" name="Oval 88"/>
            <p:cNvSpPr>
              <a:spLocks noChangeArrowheads="1"/>
            </p:cNvSpPr>
            <p:nvPr/>
          </p:nvSpPr>
          <p:spPr bwMode="auto">
            <a:xfrm rot="5940000">
              <a:off x="5151" y="3527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33" name="Oval 89"/>
            <p:cNvSpPr>
              <a:spLocks noChangeArrowheads="1"/>
            </p:cNvSpPr>
            <p:nvPr/>
          </p:nvSpPr>
          <p:spPr bwMode="auto">
            <a:xfrm rot="5940000">
              <a:off x="4809" y="3377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11034" name="Group 90"/>
          <p:cNvGrpSpPr>
            <a:grpSpLocks/>
          </p:cNvGrpSpPr>
          <p:nvPr/>
        </p:nvGrpSpPr>
        <p:grpSpPr bwMode="auto">
          <a:xfrm>
            <a:off x="2321323" y="4395036"/>
            <a:ext cx="1754188" cy="1465262"/>
            <a:chOff x="519" y="2605"/>
            <a:chExt cx="1247" cy="1247"/>
          </a:xfrm>
        </p:grpSpPr>
        <p:sp>
          <p:nvSpPr>
            <p:cNvPr id="211035" name="Line 91"/>
            <p:cNvSpPr>
              <a:spLocks noChangeShapeType="1"/>
            </p:cNvSpPr>
            <p:nvPr/>
          </p:nvSpPr>
          <p:spPr bwMode="auto">
            <a:xfrm>
              <a:off x="519" y="2605"/>
              <a:ext cx="1" cy="12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1036" name="Line 92"/>
            <p:cNvSpPr>
              <a:spLocks noChangeShapeType="1"/>
            </p:cNvSpPr>
            <p:nvPr/>
          </p:nvSpPr>
          <p:spPr bwMode="auto">
            <a:xfrm>
              <a:off x="519" y="3850"/>
              <a:ext cx="124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1037" name="Oval 93"/>
            <p:cNvSpPr>
              <a:spLocks noChangeArrowheads="1"/>
            </p:cNvSpPr>
            <p:nvPr/>
          </p:nvSpPr>
          <p:spPr bwMode="auto">
            <a:xfrm rot="5400000">
              <a:off x="737" y="2915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38" name="Oval 94"/>
            <p:cNvSpPr>
              <a:spLocks noChangeArrowheads="1"/>
            </p:cNvSpPr>
            <p:nvPr/>
          </p:nvSpPr>
          <p:spPr bwMode="auto">
            <a:xfrm rot="5400000">
              <a:off x="851" y="3048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39" name="Oval 95"/>
            <p:cNvSpPr>
              <a:spLocks noChangeArrowheads="1"/>
            </p:cNvSpPr>
            <p:nvPr/>
          </p:nvSpPr>
          <p:spPr bwMode="auto">
            <a:xfrm rot="5400000">
              <a:off x="925" y="2951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0" name="Oval 96"/>
            <p:cNvSpPr>
              <a:spLocks noChangeArrowheads="1"/>
            </p:cNvSpPr>
            <p:nvPr/>
          </p:nvSpPr>
          <p:spPr bwMode="auto">
            <a:xfrm rot="5400000">
              <a:off x="936" y="3103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1" name="Oval 97"/>
            <p:cNvSpPr>
              <a:spLocks noChangeArrowheads="1"/>
            </p:cNvSpPr>
            <p:nvPr/>
          </p:nvSpPr>
          <p:spPr bwMode="auto">
            <a:xfrm rot="5400000">
              <a:off x="1013" y="321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2" name="Oval 98"/>
            <p:cNvSpPr>
              <a:spLocks noChangeArrowheads="1"/>
            </p:cNvSpPr>
            <p:nvPr/>
          </p:nvSpPr>
          <p:spPr bwMode="auto">
            <a:xfrm rot="5400000">
              <a:off x="1089" y="3103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3" name="Oval 99"/>
            <p:cNvSpPr>
              <a:spLocks noChangeArrowheads="1"/>
            </p:cNvSpPr>
            <p:nvPr/>
          </p:nvSpPr>
          <p:spPr bwMode="auto">
            <a:xfrm rot="5400000">
              <a:off x="1150" y="3263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4" name="Oval 100"/>
            <p:cNvSpPr>
              <a:spLocks noChangeArrowheads="1"/>
            </p:cNvSpPr>
            <p:nvPr/>
          </p:nvSpPr>
          <p:spPr bwMode="auto">
            <a:xfrm rot="5400000">
              <a:off x="1499" y="3630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5" name="Oval 101"/>
            <p:cNvSpPr>
              <a:spLocks noChangeArrowheads="1"/>
            </p:cNvSpPr>
            <p:nvPr/>
          </p:nvSpPr>
          <p:spPr bwMode="auto">
            <a:xfrm rot="5400000">
              <a:off x="1299" y="3446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6" name="Oval 102"/>
            <p:cNvSpPr>
              <a:spLocks noChangeArrowheads="1"/>
            </p:cNvSpPr>
            <p:nvPr/>
          </p:nvSpPr>
          <p:spPr bwMode="auto">
            <a:xfrm rot="5400000">
              <a:off x="1445" y="3487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7" name="Oval 103"/>
            <p:cNvSpPr>
              <a:spLocks noChangeArrowheads="1"/>
            </p:cNvSpPr>
            <p:nvPr/>
          </p:nvSpPr>
          <p:spPr bwMode="auto">
            <a:xfrm rot="5400000">
              <a:off x="1665" y="3724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8" name="Oval 104"/>
            <p:cNvSpPr>
              <a:spLocks noChangeArrowheads="1"/>
            </p:cNvSpPr>
            <p:nvPr/>
          </p:nvSpPr>
          <p:spPr bwMode="auto">
            <a:xfrm rot="5400000">
              <a:off x="1629" y="357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049" name="Oval 105"/>
            <p:cNvSpPr>
              <a:spLocks noChangeArrowheads="1"/>
            </p:cNvSpPr>
            <p:nvPr/>
          </p:nvSpPr>
          <p:spPr bwMode="auto">
            <a:xfrm rot="5400000">
              <a:off x="1253" y="3299"/>
              <a:ext cx="36" cy="3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11050" name="Text Box 106"/>
          <p:cNvSpPr txBox="1">
            <a:spLocks noChangeArrowheads="1"/>
          </p:cNvSpPr>
          <p:nvPr/>
        </p:nvSpPr>
        <p:spPr bwMode="auto">
          <a:xfrm>
            <a:off x="5113337" y="5966584"/>
            <a:ext cx="2054225" cy="346075"/>
          </a:xfrm>
          <a:prstGeom prst="rect">
            <a:avLst/>
          </a:prstGeom>
          <a:solidFill>
            <a:srgbClr val="0070C0"/>
          </a:solidFill>
          <a:ln w="9398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125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600" b="0" dirty="0">
                <a:solidFill>
                  <a:schemeClr val="bg1"/>
                </a:solidFill>
                <a:latin typeface="+mn-lt"/>
              </a:rPr>
              <a:t>Weak negative</a:t>
            </a:r>
          </a:p>
        </p:txBody>
      </p:sp>
      <p:sp>
        <p:nvSpPr>
          <p:cNvPr id="211052" name="Text Box 108"/>
          <p:cNvSpPr txBox="1">
            <a:spLocks noChangeArrowheads="1"/>
          </p:cNvSpPr>
          <p:nvPr/>
        </p:nvSpPr>
        <p:spPr bwMode="auto">
          <a:xfrm>
            <a:off x="2121298" y="5992061"/>
            <a:ext cx="2054225" cy="346075"/>
          </a:xfrm>
          <a:prstGeom prst="rect">
            <a:avLst/>
          </a:prstGeom>
          <a:solidFill>
            <a:srgbClr val="0070C0"/>
          </a:solidFill>
          <a:ln w="9398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125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600" b="0">
                <a:solidFill>
                  <a:schemeClr val="bg1"/>
                </a:solidFill>
                <a:latin typeface="+mn-lt"/>
              </a:rPr>
              <a:t>Strong negative</a:t>
            </a:r>
          </a:p>
        </p:txBody>
      </p:sp>
      <p:sp>
        <p:nvSpPr>
          <p:cNvPr id="211053" name="Line 109"/>
          <p:cNvSpPr>
            <a:spLocks noChangeShapeType="1"/>
          </p:cNvSpPr>
          <p:nvPr/>
        </p:nvSpPr>
        <p:spPr bwMode="auto">
          <a:xfrm>
            <a:off x="2508648" y="4680786"/>
            <a:ext cx="1570038" cy="1128712"/>
          </a:xfrm>
          <a:prstGeom prst="lin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055" name="Line 111"/>
          <p:cNvSpPr>
            <a:spLocks noChangeShapeType="1"/>
          </p:cNvSpPr>
          <p:nvPr/>
        </p:nvSpPr>
        <p:spPr bwMode="auto">
          <a:xfrm>
            <a:off x="5216525" y="4521959"/>
            <a:ext cx="1493837" cy="1284288"/>
          </a:xfrm>
          <a:prstGeom prst="lin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>
            <a:off x="431616" y="2382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Strength of Correlation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36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  <p:bldP spid="210998" grpId="0" animBg="1"/>
      <p:bldP spid="211050" grpId="0" animBg="1"/>
      <p:bldP spid="2110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31616" y="2382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Product Moment Correlation Coefficient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6FB3-77D5-4FB5-A2F1-D3E8FD958965}" type="slidenum">
              <a:rPr lang="en-GB" altLang="en-US" smtClean="0"/>
              <a:pPr/>
              <a:t>21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2365375"/>
                <a:ext cx="8229600" cy="4345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Match the diagrams with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product moment correlation coefficients</a:t>
                </a:r>
                <a:r>
                  <a:rPr lang="en-GB" sz="2800" b="1" dirty="0"/>
                  <a:t> </a:t>
                </a:r>
                <a:r>
                  <a:rPr lang="en-GB" sz="2800" dirty="0"/>
                  <a:t>below;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=−0.31</m:t>
                    </m:r>
                  </m:oMath>
                </a14:m>
                <a:endParaRPr lang="en-GB" altLang="en-US" sz="28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GB" altLang="en-US" sz="28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=−0.94</m:t>
                    </m:r>
                  </m:oMath>
                </a14:m>
                <a:endParaRPr lang="en-GB" altLang="en-US" sz="2800" dirty="0"/>
              </a:p>
              <a:p>
                <a:pPr>
                  <a:lnSpc>
                    <a:spcPct val="90000"/>
                  </a:lnSpc>
                </a:pPr>
                <a:r>
                  <a:rPr lang="en-GB" altLang="en-US" sz="2800" dirty="0"/>
                  <a:t>	</a:t>
                </a:r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endParaRPr lang="en-GB" altLang="en-US" sz="28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GB" altLang="en-US" sz="2800" dirty="0"/>
              </a:p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en-US" sz="2800" i="1" dirty="0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GB" alt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65375"/>
                <a:ext cx="8229600" cy="4345805"/>
              </a:xfrm>
              <a:prstGeom prst="rect">
                <a:avLst/>
              </a:prstGeom>
              <a:blipFill>
                <a:blip r:embed="rId3"/>
                <a:stretch>
                  <a:fillRect l="-1333" t="-1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86742" y="5768269"/>
                <a:ext cx="475578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alt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42" y="5768269"/>
                <a:ext cx="475578" cy="480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76698" y="4237312"/>
                <a:ext cx="475578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alt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698" y="4237312"/>
                <a:ext cx="475578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96287" y="4963566"/>
                <a:ext cx="442942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alt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87" y="4963566"/>
                <a:ext cx="442942" cy="480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22988" y="3465915"/>
                <a:ext cx="486223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alt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988" y="3465915"/>
                <a:ext cx="486223" cy="48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50" y="877326"/>
            <a:ext cx="7239000" cy="150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1022350"/>
                <a:ext cx="8534400" cy="5334000"/>
              </a:xfrm>
            </p:spPr>
            <p:txBody>
              <a:bodyPr>
                <a:noAutofit/>
              </a:bodyPr>
              <a:lstStyle/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What do the values of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product moment correlation coefficient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and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coefficient of determination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tell us about the data</a:t>
                </a:r>
                <a:r>
                  <a:rPr lang="en-GB" sz="2800" dirty="0">
                    <a:solidFill>
                      <a:schemeClr val="tx1"/>
                    </a:solidFill>
                  </a:rPr>
                  <a:t>? Do they support the hypothesis?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GB" sz="1800" dirty="0">
                  <a:solidFill>
                    <a:schemeClr val="tx1"/>
                  </a:solidFill>
                </a:endParaRP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So we can obtain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from the graph.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GB" sz="2800" dirty="0">
                  <a:solidFill>
                    <a:schemeClr val="tx1"/>
                  </a:solidFill>
                </a:endParaRP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1022350"/>
                <a:ext cx="8534400" cy="5334000"/>
              </a:xfrm>
              <a:blipFill>
                <a:blip r:embed="rId3"/>
                <a:stretch>
                  <a:fillRect l="-1286" t="-1143" r="-1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D59FB-9A4D-43A6-80DB-DDF929C928F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Correlation Coefficients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4A9B0-F3DE-4046-ABDC-6A0DE0C0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460423"/>
            <a:ext cx="4171883" cy="27159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77829561-F2DD-488A-A3DF-35064FD88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211" y="3776062"/>
                <a:ext cx="3712590" cy="1024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9388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We can then calculate the value of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as</a:t>
                </a:r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77829561-F2DD-488A-A3DF-35064FD88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11" y="3776062"/>
                <a:ext cx="3712590" cy="1024538"/>
              </a:xfrm>
              <a:prstGeom prst="rect">
                <a:avLst/>
              </a:prstGeom>
              <a:blipFill>
                <a:blip r:embed="rId5"/>
                <a:stretch>
                  <a:fillRect l="-2956" t="-5325" r="-657" b="-8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5E77BF-E210-4179-8E2B-08F809604E61}"/>
                  </a:ext>
                </a:extLst>
              </p:cNvPr>
              <p:cNvSpPr txBox="1"/>
              <p:nvPr/>
            </p:nvSpPr>
            <p:spPr>
              <a:xfrm>
                <a:off x="1295400" y="5009575"/>
                <a:ext cx="1401987" cy="538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5E77BF-E210-4179-8E2B-08F80960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009575"/>
                <a:ext cx="1401987" cy="538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4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23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83878" y="2015330"/>
                <a:ext cx="8576244" cy="2928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0.99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/>
                      </a:rPr>
                      <m:t>64</m:t>
                    </m:r>
                  </m:oMath>
                </a14:m>
                <a:r>
                  <a:rPr lang="en-US" sz="2800" dirty="0"/>
                  <a:t> tells us that the data has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very strong positive correlation</a:t>
                </a:r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78" y="2015330"/>
                <a:ext cx="8576244" cy="2928142"/>
              </a:xfrm>
              <a:prstGeom prst="rect">
                <a:avLst/>
              </a:prstGeom>
              <a:blipFill>
                <a:blip r:embed="rId2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83878" y="3213907"/>
                <a:ext cx="8631522" cy="16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0.9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9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/>
                      </a:rPr>
                      <m:t>23</m:t>
                    </m:r>
                  </m:oMath>
                </a14:m>
                <a:r>
                  <a:rPr lang="en-US" sz="2800" dirty="0"/>
                  <a:t> tells us that only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99.23% of the variance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is explained by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. Therefore the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equation will be able to make excellent predictions.</a:t>
                </a:r>
              </a:p>
              <a:p>
                <a:endParaRPr lang="en-US" sz="1200" b="1" dirty="0">
                  <a:solidFill>
                    <a:srgbClr val="0070C0"/>
                  </a:solidFill>
                </a:endParaRPr>
              </a:p>
              <a:p>
                <a:r>
                  <a:rPr lang="en-US" sz="2800" dirty="0"/>
                  <a:t>Both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suggest that the trendline we have plotted is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very good fit to the data. Which is evidence to support the hypothesis.</a:t>
                </a:r>
              </a:p>
              <a:p>
                <a:endParaRPr lang="en-US" sz="2800" b="1" dirty="0">
                  <a:solidFill>
                    <a:srgbClr val="0070C0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78" y="3213907"/>
                <a:ext cx="8631522" cy="1600200"/>
              </a:xfrm>
              <a:prstGeom prst="rect">
                <a:avLst/>
              </a:prstGeom>
              <a:blipFill>
                <a:blip r:embed="rId3"/>
                <a:stretch>
                  <a:fillRect l="-1271" t="-3422" r="-2048" b="-954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495800" y="1246967"/>
            <a:ext cx="2810116" cy="554063"/>
            <a:chOff x="2253717" y="4336915"/>
            <a:chExt cx="2810116" cy="554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320633" y="4336915"/>
                  <a:ext cx="2743200" cy="5540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0.99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64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633" y="4336915"/>
                  <a:ext cx="2743200" cy="5540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253717" y="4363390"/>
              <a:ext cx="2743200" cy="527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A4DF9A-39CD-44DA-B809-D975D1E045E3}"/>
              </a:ext>
            </a:extLst>
          </p:cNvPr>
          <p:cNvGrpSpPr/>
          <p:nvPr/>
        </p:nvGrpSpPr>
        <p:grpSpPr>
          <a:xfrm>
            <a:off x="1570241" y="1273442"/>
            <a:ext cx="2743200" cy="884621"/>
            <a:chOff x="-1901254" y="2220092"/>
            <a:chExt cx="2743200" cy="884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-1901254" y="2273716"/>
                  <a:ext cx="27432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0.99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23</m:t>
                        </m:r>
                      </m:oMath>
                    </m:oMathPara>
                  </a14:m>
                  <a:endParaRPr lang="en-GB" sz="2400" dirty="0"/>
                </a:p>
                <a:p>
                  <a:endParaRPr lang="en-GB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01254" y="2273716"/>
                  <a:ext cx="2743200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/>
            <p:cNvSpPr/>
            <p:nvPr/>
          </p:nvSpPr>
          <p:spPr>
            <a:xfrm>
              <a:off x="-1725489" y="2220092"/>
              <a:ext cx="2258889" cy="541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E5DFED6-4D33-47E2-9F87-534662EC52E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Correlation Coefficients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4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71" y="825579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070C0"/>
                </a:solidFill>
              </a:rPr>
              <a:t>graph is usually the best way to spot any patterns or relationships</a:t>
            </a:r>
            <a:r>
              <a:rPr lang="en-US" sz="2800" dirty="0"/>
              <a:t> for the </a:t>
            </a:r>
            <a:r>
              <a:rPr lang="en-US" sz="2800" b="1" dirty="0">
                <a:solidFill>
                  <a:srgbClr val="0070C0"/>
                </a:solidFill>
              </a:rPr>
              <a:t>data points </a:t>
            </a:r>
            <a:r>
              <a:rPr lang="en-US" sz="2800" dirty="0"/>
              <a:t>that </a:t>
            </a:r>
            <a:r>
              <a:rPr lang="en-US" sz="2800" b="1" dirty="0">
                <a:solidFill>
                  <a:srgbClr val="0070C0"/>
                </a:solidFill>
              </a:rPr>
              <a:t>do not agree </a:t>
            </a:r>
            <a:r>
              <a:rPr lang="en-US" sz="2800" dirty="0"/>
              <a:t>with the predicted values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1D81F0-9363-4CD7-8E86-7F6AAAA9E51D}"/>
              </a:ext>
            </a:extLst>
          </p:cNvPr>
          <p:cNvSpPr txBox="1">
            <a:spLocks/>
          </p:cNvSpPr>
          <p:nvPr/>
        </p:nvSpPr>
        <p:spPr>
          <a:xfrm>
            <a:off x="199571" y="87161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sz="32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A6514-DEF3-4069-A8F6-4C4507EF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6845540" cy="4456492"/>
          </a:xfrm>
          <a:prstGeom prst="rect">
            <a:avLst/>
          </a:prstGeom>
        </p:spPr>
      </p:pic>
      <p:pic>
        <p:nvPicPr>
          <p:cNvPr id="9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C0DF6B0A-C06C-458A-92E5-ECCC7CE3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057" y="4969111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944C80B6-295A-4623-83FB-FD9A1AC1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07" y="4947901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8B4E323E-DC0D-4EB9-BFB3-5D1FA9FA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50" y="3989032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AC7D0-3D76-4D88-B56D-594601F3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257" y="2748342"/>
            <a:ext cx="417599" cy="724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87D73-7DFA-45D1-8AC4-134E3E2AD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48" y="4075647"/>
            <a:ext cx="417599" cy="724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5FA4A5-9A5D-45DE-A235-D1D6AC30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55" y="3110741"/>
            <a:ext cx="417599" cy="72479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6D05CF9-407D-4766-A1CF-53D1B9DE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-4713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Finding a Pattern in the Data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0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1752" y="5173122"/>
                <a:ext cx="89154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Clearly the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measured values start to disagree</a:t>
                </a:r>
                <a:r>
                  <a:rPr lang="en-US" sz="2800" dirty="0"/>
                  <a:t> as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-values increase. 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52" y="5173122"/>
                <a:ext cx="8915400" cy="954107"/>
              </a:xfrm>
              <a:prstGeom prst="rect">
                <a:avLst/>
              </a:prstGeom>
              <a:blipFill>
                <a:blip r:embed="rId2"/>
                <a:stretch>
                  <a:fillRect l="-1230" t="-6410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A1D81F0-9363-4CD7-8E86-7F6AAAA9E51D}"/>
              </a:ext>
            </a:extLst>
          </p:cNvPr>
          <p:cNvSpPr txBox="1">
            <a:spLocks/>
          </p:cNvSpPr>
          <p:nvPr/>
        </p:nvSpPr>
        <p:spPr>
          <a:xfrm>
            <a:off x="199571" y="87161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sz="32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A6514-DEF3-4069-A8F6-4C4507EF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30" y="761093"/>
            <a:ext cx="6845540" cy="4456492"/>
          </a:xfrm>
          <a:prstGeom prst="rect">
            <a:avLst/>
          </a:prstGeom>
        </p:spPr>
      </p:pic>
      <p:pic>
        <p:nvPicPr>
          <p:cNvPr id="9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C0DF6B0A-C06C-458A-92E5-ECCC7CE3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87" y="3520404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944C80B6-295A-4623-83FB-FD9A1AC1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37" y="3499194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8B4E323E-DC0D-4EB9-BFB3-5D1FA9FA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80" y="2540325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AC7D0-3D76-4D88-B56D-594601F37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687" y="1299635"/>
            <a:ext cx="417599" cy="724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87D73-7DFA-45D1-8AC4-134E3E2AD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078" y="2626940"/>
            <a:ext cx="417599" cy="724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5FA4A5-9A5D-45DE-A235-D1D6AC30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485" y="1662034"/>
            <a:ext cx="417599" cy="72479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6D05CF9-407D-4766-A1CF-53D1B9DE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Finding a Pattern in the Data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0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5242416"/>
                <a:ext cx="89154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fact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increases the difference between the measured and predicted values gets bigger.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42416"/>
                <a:ext cx="8915400" cy="954107"/>
              </a:xfrm>
              <a:prstGeom prst="rect">
                <a:avLst/>
              </a:prstGeom>
              <a:blipFill>
                <a:blip r:embed="rId2"/>
                <a:stretch>
                  <a:fillRect l="-1231" t="-6410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A1D81F0-9363-4CD7-8E86-7F6AAAA9E51D}"/>
              </a:ext>
            </a:extLst>
          </p:cNvPr>
          <p:cNvSpPr txBox="1">
            <a:spLocks/>
          </p:cNvSpPr>
          <p:nvPr/>
        </p:nvSpPr>
        <p:spPr>
          <a:xfrm>
            <a:off x="199571" y="87161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sz="32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A6514-DEF3-4069-A8F6-4C4507EF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30" y="761093"/>
            <a:ext cx="6845540" cy="4456492"/>
          </a:xfrm>
          <a:prstGeom prst="rect">
            <a:avLst/>
          </a:prstGeom>
        </p:spPr>
      </p:pic>
      <p:pic>
        <p:nvPicPr>
          <p:cNvPr id="9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C0DF6B0A-C06C-458A-92E5-ECCC7CE3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87" y="3520404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944C80B6-295A-4623-83FB-FD9A1AC1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37" y="3499194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8B4E323E-DC0D-4EB9-BFB3-5D1FA9FA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80" y="2540325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AC7D0-3D76-4D88-B56D-594601F37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687" y="1299635"/>
            <a:ext cx="417599" cy="724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87D73-7DFA-45D1-8AC4-134E3E2AD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078" y="2626940"/>
            <a:ext cx="417599" cy="724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5FA4A5-9A5D-45DE-A235-D1D6AC30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485" y="1662034"/>
            <a:ext cx="417599" cy="72479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6D05CF9-407D-4766-A1CF-53D1B9DE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Finding a Pattern in the Data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2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FAC0-0254-41BE-B4D7-36405B3907E8}" type="slidenum">
              <a:rPr lang="en-GB" smtClean="0"/>
              <a:t>27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kern="0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Overview</a:t>
            </a:r>
            <a:endParaRPr lang="en-GB" altLang="en-US" sz="3200" b="1" kern="0" dirty="0">
              <a:solidFill>
                <a:srgbClr val="7030A0"/>
              </a:solidFill>
              <a:effectLst/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59976" y="946151"/>
            <a:ext cx="8624048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Overall, the results </a:t>
            </a:r>
            <a:r>
              <a:rPr lang="en-US" sz="2800" b="1" dirty="0">
                <a:solidFill>
                  <a:srgbClr val="0070C0"/>
                </a:solidFill>
              </a:rPr>
              <a:t>do not support the hypothesis </a:t>
            </a:r>
            <a:r>
              <a:rPr lang="en-US" sz="2800" dirty="0"/>
              <a:t>since the majority of the </a:t>
            </a:r>
            <a:r>
              <a:rPr lang="en-US" sz="2800" b="1" dirty="0">
                <a:solidFill>
                  <a:srgbClr val="0070C0"/>
                </a:solidFill>
              </a:rPr>
              <a:t>measured values, the gradient </a:t>
            </a:r>
            <a:r>
              <a:rPr lang="en-US" sz="2800" dirty="0"/>
              <a:t>of the trendline and the </a:t>
            </a:r>
            <a:r>
              <a:rPr lang="en-US" sz="2800" b="1" dirty="0">
                <a:solidFill>
                  <a:srgbClr val="0070C0"/>
                </a:solidFill>
              </a:rPr>
              <a:t>intercept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of the trendline all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disagree with the predicted values.</a:t>
            </a:r>
            <a:endParaRPr lang="en-US" sz="2800" b="1" dirty="0"/>
          </a:p>
          <a:p>
            <a:endParaRPr lang="en-US" sz="11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70C0"/>
                </a:solidFill>
              </a:rPr>
              <a:t>values of coefficient of determination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70C0"/>
                </a:solidFill>
              </a:rPr>
              <a:t>product moment correlation coefficient </a:t>
            </a:r>
            <a:r>
              <a:rPr lang="en-US" sz="2800" dirty="0"/>
              <a:t>both suggest that a straight-line relationship is an </a:t>
            </a:r>
            <a:r>
              <a:rPr lang="en-US" sz="2800" b="1" dirty="0">
                <a:solidFill>
                  <a:srgbClr val="0070C0"/>
                </a:solidFill>
              </a:rPr>
              <a:t>excellent fit to the data, however this is not enough evidence on its own.</a:t>
            </a:r>
          </a:p>
        </p:txBody>
      </p:sp>
      <p:pic>
        <p:nvPicPr>
          <p:cNvPr id="7" name="Picture 2" descr="http://sphweb.bumc.bu.edu/otlt/MPH-Modules/BS/BS704_Correlation-Regression/Correlation-Word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9" y="4876800"/>
            <a:ext cx="2354601" cy="168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22350"/>
            <a:ext cx="8305800" cy="5334000"/>
          </a:xfrm>
        </p:spPr>
        <p:txBody>
          <a:bodyPr>
            <a:noAutofit/>
          </a:bodyPr>
          <a:lstStyle/>
          <a:p>
            <a:pPr marL="514350" lvl="0" indent="-514350" algn="l">
              <a:buClr>
                <a:srgbClr val="0070C0"/>
              </a:buClr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b="1" dirty="0">
                <a:solidFill>
                  <a:srgbClr val="0070C0"/>
                </a:solidFill>
              </a:rPr>
              <a:t>complete set of tables for both </a:t>
            </a:r>
            <a:r>
              <a:rPr lang="en-GB" sz="2800" dirty="0">
                <a:solidFill>
                  <a:schemeClr val="tx1"/>
                </a:solidFill>
              </a:rPr>
              <a:t>the </a:t>
            </a:r>
            <a:r>
              <a:rPr lang="en-GB" sz="2800" b="1" dirty="0">
                <a:solidFill>
                  <a:srgbClr val="0070C0"/>
                </a:solidFill>
              </a:rPr>
              <a:t>results</a:t>
            </a:r>
            <a:r>
              <a:rPr lang="en-GB" sz="2800" dirty="0">
                <a:solidFill>
                  <a:schemeClr val="tx1"/>
                </a:solidFill>
              </a:rPr>
              <a:t> and their </a:t>
            </a:r>
            <a:r>
              <a:rPr lang="en-GB" sz="2800" b="1" dirty="0">
                <a:solidFill>
                  <a:srgbClr val="0070C0"/>
                </a:solidFill>
              </a:rPr>
              <a:t>uncertainties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D59FB-9A4D-43A6-80DB-DDF929C928F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What You Need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6D155A-D905-467D-8DCF-AE6525A0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8" y="2057400"/>
            <a:ext cx="6919784" cy="2288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7478C5-0E2C-40EC-983B-3DB28CD6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419600"/>
            <a:ext cx="6168493" cy="20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22350"/>
            <a:ext cx="8305800" cy="5334000"/>
          </a:xfrm>
        </p:spPr>
        <p:txBody>
          <a:bodyPr>
            <a:noAutofit/>
          </a:bodyPr>
          <a:lstStyle/>
          <a:p>
            <a:pPr marL="514350" lvl="0" indent="-514350" algn="l">
              <a:buClr>
                <a:srgbClr val="0070C0"/>
              </a:buClr>
              <a:buFont typeface="+mj-lt"/>
              <a:buAutoNum type="arabicPeriod" startAt="2"/>
            </a:pP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b="1" dirty="0">
                <a:solidFill>
                  <a:srgbClr val="0070C0"/>
                </a:solidFill>
              </a:rPr>
              <a:t>Graph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0070C0"/>
                </a:solidFill>
              </a:rPr>
              <a:t>showing the key information </a:t>
            </a:r>
            <a:r>
              <a:rPr lang="en-GB" sz="2800" dirty="0">
                <a:solidFill>
                  <a:schemeClr val="tx1"/>
                </a:solidFill>
              </a:rPr>
              <a:t>from the experiment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D59FB-9A4D-43A6-80DB-DDF929C928F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What You Need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BDA79-92D1-4D68-9730-DA01572B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2" y="2027836"/>
            <a:ext cx="6667056" cy="43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4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22350"/>
            <a:ext cx="8305800" cy="5334000"/>
          </a:xfrm>
        </p:spPr>
        <p:txBody>
          <a:bodyPr>
            <a:noAutofit/>
          </a:bodyPr>
          <a:lstStyle/>
          <a:p>
            <a:pPr marL="514350" lvl="0" indent="-514350" algn="l">
              <a:buClr>
                <a:srgbClr val="0070C0"/>
              </a:buClr>
              <a:buFont typeface="+mj-lt"/>
              <a:buAutoNum type="arabicPeriod" startAt="3"/>
            </a:pP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b="1" dirty="0">
                <a:solidFill>
                  <a:srgbClr val="0070C0"/>
                </a:solidFill>
              </a:rPr>
              <a:t>table containing the trendline values and their uncertainties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D59FB-9A4D-43A6-80DB-DDF929C928F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What You Need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D6DBD-F7F5-4784-A81A-77C00E94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7124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1022350"/>
                <a:ext cx="8534400" cy="5334000"/>
              </a:xfrm>
            </p:spPr>
            <p:txBody>
              <a:bodyPr>
                <a:noAutofit/>
              </a:bodyPr>
              <a:lstStyle/>
              <a:p>
                <a:pPr lvl="0" algn="l">
                  <a:buClr>
                    <a:srgbClr val="0070C0"/>
                  </a:buClr>
                </a:pPr>
                <a:r>
                  <a:rPr lang="en-GB" sz="2800" dirty="0">
                    <a:solidFill>
                      <a:schemeClr val="tx1"/>
                    </a:solidFill>
                  </a:rPr>
                  <a:t>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key questions </a:t>
                </a:r>
                <a:r>
                  <a:rPr lang="en-GB" sz="2800" dirty="0">
                    <a:solidFill>
                      <a:schemeClr val="tx1"/>
                    </a:solidFill>
                  </a:rPr>
                  <a:t>we need to answer in order to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successfully analyse our set of data </a:t>
                </a:r>
                <a:r>
                  <a:rPr lang="en-GB" sz="2800" dirty="0">
                    <a:solidFill>
                      <a:schemeClr val="tx1"/>
                    </a:solidFill>
                  </a:rPr>
                  <a:t>are;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How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many of the measured results agree</a:t>
                </a:r>
                <a:r>
                  <a:rPr lang="en-GB" sz="2800" dirty="0">
                    <a:solidFill>
                      <a:schemeClr val="tx1"/>
                    </a:solidFill>
                  </a:rPr>
                  <a:t> with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predicted values</a:t>
                </a:r>
                <a:r>
                  <a:rPr lang="en-GB" sz="2800" dirty="0">
                    <a:solidFill>
                      <a:schemeClr val="tx1"/>
                    </a:solidFill>
                  </a:rPr>
                  <a:t>? Does this support the hypothesis?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Do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Trendline values agree</a:t>
                </a:r>
                <a:r>
                  <a:rPr lang="en-GB" sz="2800" dirty="0">
                    <a:solidFill>
                      <a:schemeClr val="tx1"/>
                    </a:solidFill>
                  </a:rPr>
                  <a:t>? Do they support the hypothesis?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What do the values of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product moment correlation coefficient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and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coefficient of determination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tell us about the data</a:t>
                </a:r>
                <a:r>
                  <a:rPr lang="en-GB" sz="2800" dirty="0">
                    <a:solidFill>
                      <a:schemeClr val="tx1"/>
                    </a:solidFill>
                  </a:rPr>
                  <a:t>? Do they support the hypothesis?</a:t>
                </a:r>
              </a:p>
              <a:p>
                <a:pPr marL="179388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schemeClr val="tx1"/>
                    </a:solidFill>
                  </a:rPr>
                  <a:t>Is there an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observable pattern</a:t>
                </a:r>
                <a:r>
                  <a:rPr lang="en-GB" sz="2800" dirty="0">
                    <a:solidFill>
                      <a:schemeClr val="tx1"/>
                    </a:solidFill>
                  </a:rPr>
                  <a:t> to how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measured and predicted results </a:t>
                </a:r>
                <a:r>
                  <a:rPr lang="en-GB" sz="2800" dirty="0">
                    <a:solidFill>
                      <a:schemeClr val="tx1"/>
                    </a:solidFill>
                  </a:rPr>
                  <a:t>differ? </a:t>
                </a: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GB" sz="2800" dirty="0">
                  <a:solidFill>
                    <a:schemeClr val="tx1"/>
                  </a:solidFill>
                </a:endParaRPr>
              </a:p>
              <a:p>
                <a:pPr marL="179388" lvl="0" indent="-179388" algn="l"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1022350"/>
                <a:ext cx="8534400" cy="5334000"/>
              </a:xfrm>
              <a:blipFill>
                <a:blip r:embed="rId2"/>
                <a:stretch>
                  <a:fillRect l="-1500" t="-1143" r="-1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D59FB-9A4D-43A6-80DB-DDF929C928F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</a:rPr>
              <a:t>Analysing Data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1524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 b="1" dirty="0">
                <a:solidFill>
                  <a:srgbClr val="7030A0"/>
                </a:solidFill>
              </a:rPr>
              <a:t>Comparing Measured &amp; Predicted Results</a:t>
            </a:r>
            <a:endParaRPr lang="en-GB" sz="32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1167E-B915-481B-BEC6-C852E02EF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96"/>
          <a:stretch/>
        </p:blipFill>
        <p:spPr>
          <a:xfrm>
            <a:off x="650421" y="762000"/>
            <a:ext cx="7712242" cy="26050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5B995D7-10CE-4E0C-93B1-B10D2CA9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429000"/>
            <a:ext cx="8058150" cy="4237038"/>
          </a:xfrm>
        </p:spPr>
        <p:txBody>
          <a:bodyPr>
            <a:noAutofit/>
          </a:bodyPr>
          <a:lstStyle/>
          <a:p>
            <a:pPr marL="342900" lvl="0" indent="-342900" algn="l">
              <a:buFont typeface="Arial" pitchFamily="34" charset="0"/>
              <a:buChar char="•"/>
            </a:pPr>
            <a:r>
              <a:rPr lang="en-GB" sz="2600" dirty="0">
                <a:solidFill>
                  <a:prstClr val="black"/>
                </a:solidFill>
              </a:rPr>
              <a:t>You may have noticed that the </a:t>
            </a:r>
            <a:r>
              <a:rPr lang="en-GB" sz="2600" b="1" dirty="0">
                <a:solidFill>
                  <a:srgbClr val="0070C0"/>
                </a:solidFill>
              </a:rPr>
              <a:t>measured and predicted values in the table are not the same</a:t>
            </a:r>
            <a:r>
              <a:rPr lang="en-GB" sz="2600" dirty="0">
                <a:solidFill>
                  <a:prstClr val="black"/>
                </a:solidFill>
              </a:rPr>
              <a:t>, does this mean that the </a:t>
            </a:r>
            <a:r>
              <a:rPr lang="en-GB" sz="2600" b="1" dirty="0">
                <a:solidFill>
                  <a:srgbClr val="0070C0"/>
                </a:solidFill>
              </a:rPr>
              <a:t>results do not support the hypothesis</a:t>
            </a:r>
            <a:r>
              <a:rPr lang="en-GB" sz="2600" dirty="0">
                <a:solidFill>
                  <a:prstClr val="black"/>
                </a:solidFill>
              </a:rPr>
              <a:t>? </a:t>
            </a:r>
          </a:p>
          <a:p>
            <a:pPr marL="342900" lvl="0" indent="-342900" algn="l">
              <a:buFont typeface="Arial" pitchFamily="34" charset="0"/>
              <a:buChar char="•"/>
            </a:pPr>
            <a:endParaRPr lang="en-GB" sz="2600" dirty="0">
              <a:solidFill>
                <a:prstClr val="black"/>
              </a:solidFill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GB" sz="2600" b="1" dirty="0">
                <a:solidFill>
                  <a:srgbClr val="0070C0"/>
                </a:solidFill>
              </a:rPr>
              <a:t>How do we decide how close the predicted and measured results need to be?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GB" sz="2600" dirty="0">
              <a:solidFill>
                <a:prstClr val="black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GB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28650" y="762000"/>
                <a:ext cx="8058150" cy="2514600"/>
              </a:xfrm>
            </p:spPr>
            <p:txBody>
              <a:bodyPr>
                <a:noAutofit/>
              </a:bodyPr>
              <a:lstStyle/>
              <a:p>
                <a:pPr marL="342900" lvl="0" indent="-342900" algn="l"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prstClr val="black"/>
                    </a:solidFill>
                  </a:rPr>
                  <a:t>For two values to agree they need to have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possible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values in common when we consider the uncertainty.</a:t>
                </a:r>
              </a:p>
              <a:p>
                <a:pPr marL="342900" lvl="0" indent="-342900" algn="l">
                  <a:buFont typeface="Arial" pitchFamily="34" charset="0"/>
                  <a:buChar char="•"/>
                </a:pPr>
                <a:endParaRPr lang="en-GB" sz="1400" dirty="0">
                  <a:solidFill>
                    <a:prstClr val="black"/>
                  </a:solidFill>
                </a:endParaRPr>
              </a:p>
              <a:p>
                <a:pPr marL="342900" lvl="0" indent="-342900" algn="l">
                  <a:buFont typeface="Arial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For example </a:t>
                </a:r>
              </a:p>
              <a:p>
                <a:pPr marL="342900" lvl="0" indent="-342900" algn="l">
                  <a:buFont typeface="Arial" pitchFamily="34" charset="0"/>
                  <a:buChar char="•"/>
                </a:pPr>
                <a:endParaRPr lang="en-GB" sz="2800" dirty="0">
                  <a:solidFill>
                    <a:prstClr val="black"/>
                  </a:solidFill>
                </a:endParaRPr>
              </a:p>
              <a:p>
                <a:pPr marL="342900" lvl="0" indent="-342900" algn="l">
                  <a:buFont typeface="Arial" pitchFamily="34" charset="0"/>
                  <a:buChar char="•"/>
                </a:pPr>
                <a:endParaRPr lang="en-GB" sz="1100" dirty="0">
                  <a:solidFill>
                    <a:prstClr val="black"/>
                  </a:solidFill>
                </a:endParaRPr>
              </a:p>
              <a:p>
                <a:pPr marL="342900" lvl="0" indent="-342900" algn="l">
                  <a:buFont typeface="Arial" pitchFamily="34" charset="0"/>
                  <a:buChar char="•"/>
                </a:pPr>
                <a:endParaRPr lang="en-GB" sz="2800" dirty="0">
                  <a:solidFill>
                    <a:prstClr val="black"/>
                  </a:solidFill>
                </a:endParaRPr>
              </a:p>
              <a:p>
                <a:pPr marL="342900" lvl="0" indent="-342900" algn="l">
                  <a:buFont typeface="Arial" pitchFamily="34" charset="0"/>
                  <a:buChar char="•"/>
                </a:pPr>
                <a:endParaRPr lang="en-GB" sz="2800" dirty="0">
                  <a:solidFill>
                    <a:prstClr val="black"/>
                  </a:solidFill>
                </a:endParaRPr>
              </a:p>
              <a:p>
                <a:pPr marL="342900" lvl="0" indent="-342900" algn="l">
                  <a:buFont typeface="Arial" pitchFamily="34" charset="0"/>
                  <a:buChar char="•"/>
                </a:pPr>
                <a:r>
                  <a:rPr lang="en-GB" sz="2800" dirty="0">
                    <a:solidFill>
                      <a:prstClr val="black"/>
                    </a:solidFill>
                  </a:rPr>
                  <a:t>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predicted value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agrees with the </a:t>
                </a:r>
                <a:r>
                  <a:rPr lang="en-GB" sz="2800" b="1" dirty="0">
                    <a:solidFill>
                      <a:srgbClr val="0070C0"/>
                    </a:solidFill>
                  </a:rPr>
                  <a:t>measured value</a:t>
                </a:r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since there are values they </a:t>
                </a:r>
                <a:r>
                  <a:rPr lang="en-GB" sz="2800" dirty="0">
                    <a:solidFill>
                      <a:prstClr val="black"/>
                    </a:solidFill>
                  </a:rPr>
                  <a:t>have in common when we consider the uncertainty.</a:t>
                </a:r>
                <a:endParaRPr lang="en-GB" sz="2000" dirty="0">
                  <a:solidFill>
                    <a:prstClr val="black"/>
                  </a:solidFill>
                </a:endParaRPr>
              </a:p>
              <a:p>
                <a:pPr marL="800100" lvl="1" indent="-342900" algn="l">
                  <a:buFont typeface="Arial" pitchFamily="34" charset="0"/>
                  <a:buChar char="•"/>
                </a:pPr>
                <a:endParaRPr lang="en-GB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8650" y="762000"/>
                <a:ext cx="8058150" cy="2514600"/>
              </a:xfrm>
              <a:blipFill>
                <a:blip r:embed="rId3"/>
                <a:stretch>
                  <a:fillRect l="-1362" t="-2179" r="-832" b="-116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C2548-A8B4-4321-B046-2D5878D04A98}"/>
                  </a:ext>
                </a:extLst>
              </p:cNvPr>
              <p:cNvSpPr txBox="1"/>
              <p:nvPr/>
            </p:nvSpPr>
            <p:spPr>
              <a:xfrm>
                <a:off x="990600" y="3061156"/>
                <a:ext cx="2569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=20.8±0.2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C2548-A8B4-4321-B046-2D5878D04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061156"/>
                <a:ext cx="256942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1EDE8F-78A1-44C5-9C14-928453189AF0}"/>
                  </a:ext>
                </a:extLst>
              </p:cNvPr>
              <p:cNvSpPr txBox="1"/>
              <p:nvPr/>
            </p:nvSpPr>
            <p:spPr>
              <a:xfrm>
                <a:off x="4800600" y="2998113"/>
                <a:ext cx="248798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=20.7±0.4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1EDE8F-78A1-44C5-9C14-92845318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998113"/>
                <a:ext cx="2487989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DA156-FB35-4E48-90C9-A6BECC537CFB}"/>
                  </a:ext>
                </a:extLst>
              </p:cNvPr>
              <p:cNvSpPr txBox="1"/>
              <p:nvPr/>
            </p:nvSpPr>
            <p:spPr>
              <a:xfrm>
                <a:off x="1010119" y="3810000"/>
                <a:ext cx="281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20.6≤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≤21.0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DA156-FB35-4E48-90C9-A6BECC53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19" y="3810000"/>
                <a:ext cx="2811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67B008-D469-4C31-961E-C20550D83748}"/>
                  </a:ext>
                </a:extLst>
              </p:cNvPr>
              <p:cNvSpPr txBox="1"/>
              <p:nvPr/>
            </p:nvSpPr>
            <p:spPr>
              <a:xfrm>
                <a:off x="4800600" y="3810000"/>
                <a:ext cx="2729978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20.3≤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≤21.1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67B008-D469-4C31-961E-C20550D83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810000"/>
                <a:ext cx="2729978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33A7DF4-67BE-42FA-94FD-7B97DE4C26F8}"/>
              </a:ext>
            </a:extLst>
          </p:cNvPr>
          <p:cNvSpPr/>
          <p:nvPr/>
        </p:nvSpPr>
        <p:spPr>
          <a:xfrm>
            <a:off x="3150340" y="2042153"/>
            <a:ext cx="876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Value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4480E-1E61-49F0-9582-8FB5FBF7C2CC}"/>
              </a:ext>
            </a:extLst>
          </p:cNvPr>
          <p:cNvSpPr/>
          <p:nvPr/>
        </p:nvSpPr>
        <p:spPr>
          <a:xfrm>
            <a:off x="5105400" y="2042153"/>
            <a:ext cx="1652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Uncertainty</a:t>
            </a:r>
            <a:endParaRPr lang="en-GB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A13013-792C-4573-835F-083F08C8FF44}"/>
              </a:ext>
            </a:extLst>
          </p:cNvPr>
          <p:cNvSpPr txBox="1">
            <a:spLocks/>
          </p:cNvSpPr>
          <p:nvPr/>
        </p:nvSpPr>
        <p:spPr>
          <a:xfrm>
            <a:off x="199571" y="87161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 b="1" dirty="0">
                <a:solidFill>
                  <a:srgbClr val="7030A0"/>
                </a:solidFill>
              </a:rPr>
              <a:t>Comparing Measured &amp; Predicted Results</a:t>
            </a:r>
            <a:endParaRPr lang="en-GB" sz="3200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F18FC6-E366-44C7-B89D-07B051353A79}"/>
              </a:ext>
            </a:extLst>
          </p:cNvPr>
          <p:cNvCxnSpPr>
            <a:cxnSpLocks/>
          </p:cNvCxnSpPr>
          <p:nvPr/>
        </p:nvCxnSpPr>
        <p:spPr>
          <a:xfrm flipH="1">
            <a:off x="2523986" y="2435671"/>
            <a:ext cx="752614" cy="6885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767168-3174-49CA-8346-15572D6E8381}"/>
              </a:ext>
            </a:extLst>
          </p:cNvPr>
          <p:cNvCxnSpPr>
            <a:cxnSpLocks/>
          </p:cNvCxnSpPr>
          <p:nvPr/>
        </p:nvCxnSpPr>
        <p:spPr>
          <a:xfrm flipH="1">
            <a:off x="3821530" y="2272985"/>
            <a:ext cx="1283870" cy="788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ED34F-0D33-4A8B-B9A0-88FB98AD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02" y="2286000"/>
            <a:ext cx="7162800" cy="2914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049" y="825579"/>
            <a:ext cx="7771228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way to make the comparison easier is to make a </a:t>
            </a:r>
            <a:r>
              <a:rPr lang="en-US" sz="2800" b="1" dirty="0">
                <a:solidFill>
                  <a:srgbClr val="0070C0"/>
                </a:solidFill>
              </a:rPr>
              <a:t>new table containing the measured and predicted values</a:t>
            </a:r>
            <a:r>
              <a:rPr lang="en-US" sz="2800" dirty="0"/>
              <a:t> and their </a:t>
            </a:r>
            <a:r>
              <a:rPr lang="en-US" sz="2800" b="1" dirty="0">
                <a:solidFill>
                  <a:srgbClr val="0070C0"/>
                </a:solidFill>
              </a:rPr>
              <a:t>uncertainties</a:t>
            </a:r>
            <a:r>
              <a:rPr lang="en-US" sz="2800" dirty="0"/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rgbClr val="7030A0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So 3 out of 6 of the measured values agree with the predicted values. 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  <a:p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9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C0DF6B0A-C06C-458A-92E5-ECCC7CE3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96" y="3014925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944C80B6-295A-4623-83FB-FD9A1AC1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55" y="3355307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4" descr="C:\Users\zalzml\AppData\Local\Microsoft\Windows\Temporary Internet Files\Content.IE5\OBSS06G3\MC900432530[1].png">
            <a:extLst>
              <a:ext uri="{FF2B5EF4-FFF2-40B4-BE49-F238E27FC236}">
                <a16:creationId xmlns:a16="http://schemas.microsoft.com/office/drawing/2014/main" id="{8B4E323E-DC0D-4EB9-BFB3-5D1FA9FA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55" y="3699396"/>
            <a:ext cx="440078" cy="3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AC7D0-3D76-4D88-B56D-594601F3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36" y="3830162"/>
            <a:ext cx="417599" cy="724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87D73-7DFA-45D1-8AC4-134E3E2AD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35" y="4139002"/>
            <a:ext cx="417599" cy="724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5FA4A5-9A5D-45DE-A235-D1D6AC30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503" y="4447842"/>
            <a:ext cx="417599" cy="7247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1D81F0-9363-4CD7-8E86-7F6AAAA9E51D}"/>
              </a:ext>
            </a:extLst>
          </p:cNvPr>
          <p:cNvSpPr txBox="1">
            <a:spLocks/>
          </p:cNvSpPr>
          <p:nvPr/>
        </p:nvSpPr>
        <p:spPr>
          <a:xfrm>
            <a:off x="199571" y="87161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 b="1" dirty="0">
                <a:solidFill>
                  <a:srgbClr val="7030A0"/>
                </a:solidFill>
              </a:rPr>
              <a:t>Comparing Measured &amp; Predicted Results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8892</TotalTime>
  <Words>1345</Words>
  <Application>Microsoft Office PowerPoint</Application>
  <PresentationFormat>On-screen Show (4:3)</PresentationFormat>
  <Paragraphs>210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Comic Sans MS</vt:lpstr>
      <vt:lpstr>Office Theme</vt:lpstr>
      <vt:lpstr>Report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Hoban</dc:creator>
  <cp:lastModifiedBy>Matthew Steven Laidler</cp:lastModifiedBy>
  <cp:revision>270</cp:revision>
  <cp:lastPrinted>2017-09-18T08:40:31Z</cp:lastPrinted>
  <dcterms:created xsi:type="dcterms:W3CDTF">2006-08-16T00:00:00Z</dcterms:created>
  <dcterms:modified xsi:type="dcterms:W3CDTF">2020-10-21T09:46:42Z</dcterms:modified>
</cp:coreProperties>
</file>