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87"/>
  </p:notesMasterIdLst>
  <p:sldIdLst>
    <p:sldId id="474" r:id="rId2"/>
    <p:sldId id="471" r:id="rId3"/>
    <p:sldId id="285" r:id="rId4"/>
    <p:sldId id="286" r:id="rId5"/>
    <p:sldId id="507" r:id="rId6"/>
    <p:sldId id="508" r:id="rId7"/>
    <p:sldId id="501" r:id="rId8"/>
    <p:sldId id="504" r:id="rId9"/>
    <p:sldId id="505" r:id="rId10"/>
    <p:sldId id="506" r:id="rId11"/>
    <p:sldId id="518" r:id="rId12"/>
    <p:sldId id="376" r:id="rId13"/>
    <p:sldId id="502" r:id="rId14"/>
    <p:sldId id="519" r:id="rId15"/>
    <p:sldId id="503" r:id="rId16"/>
    <p:sldId id="509" r:id="rId17"/>
    <p:sldId id="520" r:id="rId18"/>
    <p:sldId id="510" r:id="rId19"/>
    <p:sldId id="511" r:id="rId20"/>
    <p:sldId id="512" r:id="rId21"/>
    <p:sldId id="513" r:id="rId22"/>
    <p:sldId id="514" r:id="rId23"/>
    <p:sldId id="417" r:id="rId24"/>
    <p:sldId id="515" r:id="rId25"/>
    <p:sldId id="494" r:id="rId26"/>
    <p:sldId id="379" r:id="rId27"/>
    <p:sldId id="384" r:id="rId28"/>
    <p:sldId id="416" r:id="rId29"/>
    <p:sldId id="382" r:id="rId30"/>
    <p:sldId id="521" r:id="rId31"/>
    <p:sldId id="385" r:id="rId32"/>
    <p:sldId id="418" r:id="rId33"/>
    <p:sldId id="522" r:id="rId34"/>
    <p:sldId id="386" r:id="rId35"/>
    <p:sldId id="517" r:id="rId36"/>
    <p:sldId id="419" r:id="rId37"/>
    <p:sldId id="523" r:id="rId38"/>
    <p:sldId id="421" r:id="rId39"/>
    <p:sldId id="428" r:id="rId40"/>
    <p:sldId id="524" r:id="rId41"/>
    <p:sldId id="525" r:id="rId42"/>
    <p:sldId id="422" r:id="rId43"/>
    <p:sldId id="429" r:id="rId44"/>
    <p:sldId id="389" r:id="rId45"/>
    <p:sldId id="430" r:id="rId46"/>
    <p:sldId id="447" r:id="rId47"/>
    <p:sldId id="483" r:id="rId48"/>
    <p:sldId id="484" r:id="rId49"/>
    <p:sldId id="485" r:id="rId50"/>
    <p:sldId id="373" r:id="rId51"/>
    <p:sldId id="454" r:id="rId52"/>
    <p:sldId id="528" r:id="rId53"/>
    <p:sldId id="530" r:id="rId54"/>
    <p:sldId id="532" r:id="rId55"/>
    <p:sldId id="458" r:id="rId56"/>
    <p:sldId id="533" r:id="rId57"/>
    <p:sldId id="534" r:id="rId58"/>
    <p:sldId id="536" r:id="rId59"/>
    <p:sldId id="537" r:id="rId60"/>
    <p:sldId id="538" r:id="rId61"/>
    <p:sldId id="527" r:id="rId62"/>
    <p:sldId id="374" r:id="rId63"/>
    <p:sldId id="462" r:id="rId64"/>
    <p:sldId id="529" r:id="rId65"/>
    <p:sldId id="489" r:id="rId66"/>
    <p:sldId id="486" r:id="rId67"/>
    <p:sldId id="549" r:id="rId68"/>
    <p:sldId id="539" r:id="rId69"/>
    <p:sldId id="540" r:id="rId70"/>
    <p:sldId id="472" r:id="rId71"/>
    <p:sldId id="516" r:id="rId72"/>
    <p:sldId id="541" r:id="rId73"/>
    <p:sldId id="542" r:id="rId74"/>
    <p:sldId id="543" r:id="rId75"/>
    <p:sldId id="544" r:id="rId76"/>
    <p:sldId id="531" r:id="rId77"/>
    <p:sldId id="500" r:id="rId78"/>
    <p:sldId id="545" r:id="rId79"/>
    <p:sldId id="546" r:id="rId80"/>
    <p:sldId id="547" r:id="rId81"/>
    <p:sldId id="548" r:id="rId82"/>
    <p:sldId id="550" r:id="rId83"/>
    <p:sldId id="551" r:id="rId84"/>
    <p:sldId id="552" r:id="rId85"/>
    <p:sldId id="553" r:id="rId86"/>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9" autoAdjust="0"/>
    <p:restoredTop sz="92982" autoAdjust="0"/>
  </p:normalViewPr>
  <p:slideViewPr>
    <p:cSldViewPr>
      <p:cViewPr varScale="1">
        <p:scale>
          <a:sx n="64" d="100"/>
          <a:sy n="64" d="100"/>
        </p:scale>
        <p:origin x="127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304"/>
    </p:cViewPr>
  </p:sorterViewPr>
  <p:notesViewPr>
    <p:cSldViewPr>
      <p:cViewPr varScale="1">
        <p:scale>
          <a:sx n="37" d="100"/>
          <a:sy n="37" d="100"/>
        </p:scale>
        <p:origin x="-2284" y="-8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1490918E-6460-45F3-8C99-F23A602C67D7}" type="datetimeFigureOut">
              <a:rPr lang="en-GB" smtClean="0"/>
              <a:t>23/09/2019</a:t>
            </a:fld>
            <a:endParaRPr lang="en-GB"/>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18AACDD5-1F88-402C-A4A8-DB0D2A1BCCE7}" type="slidenum">
              <a:rPr lang="en-GB" smtClean="0"/>
              <a:t>‹#›</a:t>
            </a:fld>
            <a:endParaRPr lang="en-GB"/>
          </a:p>
        </p:txBody>
      </p:sp>
    </p:spTree>
    <p:extLst>
      <p:ext uri="{BB962C8B-B14F-4D97-AF65-F5344CB8AC3E}">
        <p14:creationId xmlns:p14="http://schemas.microsoft.com/office/powerpoint/2010/main" val="4288510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AACDD5-1F88-402C-A4A8-DB0D2A1BCCE7}" type="slidenum">
              <a:rPr lang="en-GB" smtClean="0"/>
              <a:t>32</a:t>
            </a:fld>
            <a:endParaRPr lang="en-GB"/>
          </a:p>
        </p:txBody>
      </p:sp>
    </p:spTree>
    <p:extLst>
      <p:ext uri="{BB962C8B-B14F-4D97-AF65-F5344CB8AC3E}">
        <p14:creationId xmlns:p14="http://schemas.microsoft.com/office/powerpoint/2010/main" val="81508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AACDD5-1F88-402C-A4A8-DB0D2A1BCCE7}" type="slidenum">
              <a:rPr lang="en-GB" smtClean="0"/>
              <a:t>43</a:t>
            </a:fld>
            <a:endParaRPr lang="en-GB"/>
          </a:p>
        </p:txBody>
      </p:sp>
    </p:spTree>
    <p:extLst>
      <p:ext uri="{BB962C8B-B14F-4D97-AF65-F5344CB8AC3E}">
        <p14:creationId xmlns:p14="http://schemas.microsoft.com/office/powerpoint/2010/main" val="142204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AACDD5-1F88-402C-A4A8-DB0D2A1BCCE7}" type="slidenum">
              <a:rPr lang="en-GB" smtClean="0"/>
              <a:t>53</a:t>
            </a:fld>
            <a:endParaRPr lang="en-GB"/>
          </a:p>
        </p:txBody>
      </p:sp>
    </p:spTree>
    <p:extLst>
      <p:ext uri="{BB962C8B-B14F-4D97-AF65-F5344CB8AC3E}">
        <p14:creationId xmlns:p14="http://schemas.microsoft.com/office/powerpoint/2010/main" val="72008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AACDD5-1F88-402C-A4A8-DB0D2A1BCCE7}" type="slidenum">
              <a:rPr lang="en-GB" smtClean="0"/>
              <a:t>64</a:t>
            </a:fld>
            <a:endParaRPr lang="en-GB"/>
          </a:p>
        </p:txBody>
      </p:sp>
    </p:spTree>
    <p:extLst>
      <p:ext uri="{BB962C8B-B14F-4D97-AF65-F5344CB8AC3E}">
        <p14:creationId xmlns:p14="http://schemas.microsoft.com/office/powerpoint/2010/main" val="67998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F533FA-E3F9-4CE1-8CA9-8925A19396D7}" type="slidenum">
              <a:rPr lang="en-GB" smtClean="0"/>
              <a:t>70</a:t>
            </a:fld>
            <a:endParaRPr lang="en-GB"/>
          </a:p>
        </p:txBody>
      </p:sp>
    </p:spTree>
    <p:extLst>
      <p:ext uri="{BB962C8B-B14F-4D97-AF65-F5344CB8AC3E}">
        <p14:creationId xmlns:p14="http://schemas.microsoft.com/office/powerpoint/2010/main" val="14042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AACDD5-1F88-402C-A4A8-DB0D2A1BCCE7}" type="slidenum">
              <a:rPr lang="en-GB" smtClean="0"/>
              <a:t>76</a:t>
            </a:fld>
            <a:endParaRPr lang="en-GB"/>
          </a:p>
        </p:txBody>
      </p:sp>
    </p:spTree>
    <p:extLst>
      <p:ext uri="{BB962C8B-B14F-4D97-AF65-F5344CB8AC3E}">
        <p14:creationId xmlns:p14="http://schemas.microsoft.com/office/powerpoint/2010/main" val="273426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847539-4749-4FAD-BB0D-ABA3BB6D7BEC}"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761C4-35C7-43BC-9F9A-2ABDB46C254E}"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7FEC8-2DB4-40AF-A13A-A8C03A688EA6}"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03F7-C818-4565-BDFC-174AD92D0882}"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6F32-28D3-41F8-8CA7-878B5E9EEDE9}"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330B90-0448-4572-B9B5-A640CB2789BC}"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70A6DA-4CD6-45A2-98F7-39F38F9DA686}" type="datetime1">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796A89-7DC6-4318-8EAD-358D085F7544}" type="datetime1">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AEE0A-546F-477C-952E-0273A94D3E77}" type="datetime1">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04C64-A12B-4A18-828D-CF68BBE736F2}"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3F972-A84E-4E79-A922-9055F2340298}"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DDC7F-575B-4625-BB4A-C426765675FA}" type="datetime1">
              <a:rPr lang="en-US" smtClean="0"/>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3314700" y="2086654"/>
            <a:ext cx="2552700" cy="1470025"/>
          </a:xfrm>
        </p:spPr>
        <p:txBody>
          <a:bodyPr/>
          <a:lstStyle/>
          <a:p>
            <a:pPr algn="l"/>
            <a:r>
              <a:rPr lang="en-GB" altLang="en-US" b="1" dirty="0">
                <a:solidFill>
                  <a:srgbClr val="7030A0"/>
                </a:solidFill>
                <a:latin typeface="Calibri" panose="020F0502020204030204" pitchFamily="34" charset="0"/>
                <a:ea typeface="ＭＳ Ｐゴシック" pitchFamily="84" charset="-128"/>
              </a:rPr>
              <a:t>Science A</a:t>
            </a:r>
          </a:p>
        </p:txBody>
      </p:sp>
      <p:sp>
        <p:nvSpPr>
          <p:cNvPr id="39939" name="Subtitle 2"/>
          <p:cNvSpPr>
            <a:spLocks noGrp="1"/>
          </p:cNvSpPr>
          <p:nvPr>
            <p:ph type="subTitle" idx="1"/>
          </p:nvPr>
        </p:nvSpPr>
        <p:spPr>
          <a:xfrm>
            <a:off x="3124200" y="3200400"/>
            <a:ext cx="3581400" cy="1485900"/>
          </a:xfrm>
        </p:spPr>
        <p:txBody>
          <a:bodyPr/>
          <a:lstStyle/>
          <a:p>
            <a:pPr algn="l"/>
            <a:r>
              <a:rPr lang="en-US" altLang="en-US" sz="3600" b="1" dirty="0">
                <a:solidFill>
                  <a:srgbClr val="0070C0"/>
                </a:solidFill>
                <a:latin typeface="Calibri" panose="020F0502020204030204" pitchFamily="34" charset="0"/>
                <a:ea typeface="ＭＳ Ｐゴシック" pitchFamily="84" charset="-128"/>
              </a:rPr>
              <a:t>Report Writing</a:t>
            </a:r>
            <a:endParaRPr lang="en-GB" altLang="en-US" sz="3600" b="1" dirty="0">
              <a:solidFill>
                <a:srgbClr val="0070C0"/>
              </a:solidFill>
              <a:latin typeface="Calibri" panose="020F0502020204030204" pitchFamily="34" charset="0"/>
              <a:ea typeface="ＭＳ Ｐゴシック" pitchFamily="84" charset="-128"/>
            </a:endParaRPr>
          </a:p>
        </p:txBody>
      </p:sp>
      <p:sp>
        <p:nvSpPr>
          <p:cNvPr id="15364"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pitchFamily="84" charset="-128"/>
              </a:defRPr>
            </a:lvl1pPr>
            <a:lvl2pPr marL="742950" indent="-285750" eaLnBrk="0" hangingPunct="0">
              <a:spcBef>
                <a:spcPct val="20000"/>
              </a:spcBef>
              <a:buChar char="–"/>
              <a:defRPr sz="2800">
                <a:solidFill>
                  <a:schemeClr val="tx1"/>
                </a:solidFill>
                <a:latin typeface="Arial" charset="0"/>
                <a:ea typeface="ＭＳ Ｐゴシック" pitchFamily="84" charset="-128"/>
              </a:defRPr>
            </a:lvl2pPr>
            <a:lvl3pPr marL="1143000" indent="-228600" eaLnBrk="0" hangingPunct="0">
              <a:spcBef>
                <a:spcPct val="20000"/>
              </a:spcBef>
              <a:buChar char="•"/>
              <a:defRPr sz="2400">
                <a:solidFill>
                  <a:schemeClr val="tx1"/>
                </a:solidFill>
                <a:latin typeface="Arial" charset="0"/>
                <a:ea typeface="ＭＳ Ｐゴシック" pitchFamily="84" charset="-128"/>
              </a:defRPr>
            </a:lvl3pPr>
            <a:lvl4pPr marL="1600200" indent="-228600" eaLnBrk="0" hangingPunct="0">
              <a:spcBef>
                <a:spcPct val="20000"/>
              </a:spcBef>
              <a:buChar char="–"/>
              <a:defRPr sz="2000">
                <a:solidFill>
                  <a:schemeClr val="tx1"/>
                </a:solidFill>
                <a:latin typeface="Arial" charset="0"/>
                <a:ea typeface="ＭＳ Ｐゴシック" pitchFamily="84" charset="-128"/>
              </a:defRPr>
            </a:lvl4pPr>
            <a:lvl5pPr marL="2057400" indent="-228600" eaLnBrk="0" hangingPunct="0">
              <a:spcBef>
                <a:spcPct val="20000"/>
              </a:spcBef>
              <a:buChar char="»"/>
              <a:defRPr sz="20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9pPr>
          </a:lstStyle>
          <a:p>
            <a:pPr eaLnBrk="1" hangingPunct="1">
              <a:spcBef>
                <a:spcPct val="0"/>
              </a:spcBef>
              <a:buFontTx/>
              <a:buNone/>
              <a:defRPr/>
            </a:pPr>
            <a:fld id="{2F35B956-0166-4458-B6F6-9223D81620A8}" type="slidenum">
              <a:rPr lang="en-US" altLang="en-US" sz="1400" smtClean="0">
                <a:solidFill>
                  <a:srgbClr val="000000"/>
                </a:solidFill>
                <a:effectLst/>
              </a:rPr>
              <a:pPr eaLnBrk="1" hangingPunct="1">
                <a:spcBef>
                  <a:spcPct val="0"/>
                </a:spcBef>
                <a:buFontTx/>
                <a:buNone/>
                <a:defRPr/>
              </a:pPr>
              <a:t>1</a:t>
            </a:fld>
            <a:endParaRPr lang="en-US" altLang="en-US" sz="1400" dirty="0">
              <a:solidFill>
                <a:srgbClr val="000000"/>
              </a:solidFill>
              <a:effectLst/>
            </a:endParaRPr>
          </a:p>
        </p:txBody>
      </p:sp>
      <p:pic>
        <p:nvPicPr>
          <p:cNvPr id="39941"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9913" y="192088"/>
            <a:ext cx="2057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57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3200" b="1" dirty="0">
                <a:solidFill>
                  <a:srgbClr val="7030A0"/>
                </a:solidFill>
                <a:latin typeface="Calibri" panose="020F0502020204030204" pitchFamily="34" charset="0"/>
              </a:rPr>
              <a:t>Cover Sheet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a typeface="+mj-ea"/>
              <a:cs typeface="+mj-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E157C33F-6C29-479E-B2EC-B73E734CFC5D}"/>
              </a:ext>
            </a:extLst>
          </p:cNvPr>
          <p:cNvPicPr>
            <a:picLocks noChangeAspect="1"/>
          </p:cNvPicPr>
          <p:nvPr/>
        </p:nvPicPr>
        <p:blipFill>
          <a:blip r:embed="rId2"/>
          <a:stretch>
            <a:fillRect/>
          </a:stretch>
        </p:blipFill>
        <p:spPr>
          <a:xfrm>
            <a:off x="152400" y="1092325"/>
            <a:ext cx="6096000" cy="4020933"/>
          </a:xfrm>
          <a:prstGeom prst="rect">
            <a:avLst/>
          </a:prstGeom>
        </p:spPr>
      </p:pic>
      <p:sp>
        <p:nvSpPr>
          <p:cNvPr id="8" name="Subtitle 2">
            <a:extLst>
              <a:ext uri="{FF2B5EF4-FFF2-40B4-BE49-F238E27FC236}">
                <a16:creationId xmlns:a16="http://schemas.microsoft.com/office/drawing/2014/main" id="{E9D3A554-2F88-4365-AEA6-0A7FE186A2F9}"/>
              </a:ext>
            </a:extLst>
          </p:cNvPr>
          <p:cNvSpPr>
            <a:spLocks noGrp="1"/>
          </p:cNvSpPr>
          <p:nvPr>
            <p:ph type="subTitle" idx="1"/>
          </p:nvPr>
        </p:nvSpPr>
        <p:spPr>
          <a:xfrm>
            <a:off x="6115895" y="1295400"/>
            <a:ext cx="2590800" cy="3581400"/>
          </a:xfrm>
        </p:spPr>
        <p:txBody>
          <a:bodyPr>
            <a:noAutofit/>
          </a:bodyPr>
          <a:lstStyle/>
          <a:p>
            <a:pPr marL="179388" lvl="0" indent="-179388" algn="l">
              <a:buClr>
                <a:srgbClr val="0070C0"/>
              </a:buClr>
              <a:buFont typeface="Arial" pitchFamily="34" charset="0"/>
              <a:buChar char="•"/>
            </a:pPr>
            <a:r>
              <a:rPr lang="en-GB" sz="2800" dirty="0">
                <a:solidFill>
                  <a:prstClr val="black"/>
                </a:solidFill>
              </a:rPr>
              <a:t>This first thing to do is to </a:t>
            </a:r>
            <a:r>
              <a:rPr lang="en-GB" sz="2800" b="1" dirty="0">
                <a:solidFill>
                  <a:srgbClr val="0070C0"/>
                </a:solidFill>
              </a:rPr>
              <a:t>complete the cover sheet </a:t>
            </a:r>
            <a:r>
              <a:rPr lang="en-GB" sz="2800" dirty="0">
                <a:solidFill>
                  <a:prstClr val="black"/>
                </a:solidFill>
              </a:rPr>
              <a:t>by filling in your Class and Group numbers.</a:t>
            </a:r>
          </a:p>
        </p:txBody>
      </p:sp>
      <p:sp>
        <p:nvSpPr>
          <p:cNvPr id="9" name="Subtitle 2">
            <a:extLst>
              <a:ext uri="{FF2B5EF4-FFF2-40B4-BE49-F238E27FC236}">
                <a16:creationId xmlns:a16="http://schemas.microsoft.com/office/drawing/2014/main" id="{2958BE2C-AA31-45CA-A3DA-A4E108364C34}"/>
              </a:ext>
            </a:extLst>
          </p:cNvPr>
          <p:cNvSpPr txBox="1">
            <a:spLocks/>
          </p:cNvSpPr>
          <p:nvPr/>
        </p:nvSpPr>
        <p:spPr>
          <a:xfrm>
            <a:off x="3136212" y="1219200"/>
            <a:ext cx="1042776"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pPr>
            <a:r>
              <a:rPr lang="en-GB" sz="2800" dirty="0">
                <a:solidFill>
                  <a:prstClr val="black"/>
                </a:solidFill>
              </a:rPr>
              <a:t>A21</a:t>
            </a:r>
          </a:p>
        </p:txBody>
      </p:sp>
      <p:sp>
        <p:nvSpPr>
          <p:cNvPr id="10" name="Subtitle 2">
            <a:extLst>
              <a:ext uri="{FF2B5EF4-FFF2-40B4-BE49-F238E27FC236}">
                <a16:creationId xmlns:a16="http://schemas.microsoft.com/office/drawing/2014/main" id="{25B9E7D4-D238-4E6A-8A27-B570B597D826}"/>
              </a:ext>
            </a:extLst>
          </p:cNvPr>
          <p:cNvSpPr txBox="1">
            <a:spLocks/>
          </p:cNvSpPr>
          <p:nvPr/>
        </p:nvSpPr>
        <p:spPr>
          <a:xfrm>
            <a:off x="3162488" y="1905000"/>
            <a:ext cx="1042776"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pPr>
            <a:r>
              <a:rPr lang="en-GB" sz="2800" dirty="0">
                <a:solidFill>
                  <a:prstClr val="black"/>
                </a:solidFill>
              </a:rPr>
              <a:t>6</a:t>
            </a:r>
          </a:p>
        </p:txBody>
      </p:sp>
    </p:spTree>
    <p:extLst>
      <p:ext uri="{BB962C8B-B14F-4D97-AF65-F5344CB8AC3E}">
        <p14:creationId xmlns:p14="http://schemas.microsoft.com/office/powerpoint/2010/main" val="131539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19200" y="1265983"/>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972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637" y="838200"/>
            <a:ext cx="8763000" cy="4525963"/>
          </a:xfrm>
        </p:spPr>
        <p:txBody>
          <a:bodyPr>
            <a:noAutofit/>
          </a:bodyPr>
          <a:lstStyle/>
          <a:p>
            <a:r>
              <a:rPr lang="en-US" sz="2800" dirty="0"/>
              <a:t>The </a:t>
            </a:r>
            <a:r>
              <a:rPr lang="en-US" sz="2800" b="1" dirty="0">
                <a:solidFill>
                  <a:srgbClr val="0070C0"/>
                </a:solidFill>
              </a:rPr>
              <a:t>abstract</a:t>
            </a:r>
            <a:r>
              <a:rPr lang="en-US" sz="2800" dirty="0"/>
              <a:t> is a brief summary of the contents of the report and it should always appear at the beginning the report.</a:t>
            </a:r>
          </a:p>
          <a:p>
            <a:endParaRPr lang="en-AU" sz="1400" dirty="0"/>
          </a:p>
          <a:p>
            <a:r>
              <a:rPr lang="en-AU" sz="2800" dirty="0"/>
              <a:t>The abstract should;</a:t>
            </a:r>
          </a:p>
          <a:p>
            <a:pPr lvl="1"/>
            <a:r>
              <a:rPr lang="en-AU" dirty="0"/>
              <a:t>state the hypothesis (scientific idea) being tested,</a:t>
            </a:r>
          </a:p>
          <a:p>
            <a:pPr lvl="1"/>
            <a:r>
              <a:rPr lang="en-AU" dirty="0"/>
              <a:t>briefly describes the procedure(method used to test the hypothesis),</a:t>
            </a:r>
          </a:p>
          <a:p>
            <a:pPr lvl="1"/>
            <a:r>
              <a:rPr lang="en-AU" dirty="0"/>
              <a:t>state the overall conclusion.</a:t>
            </a:r>
          </a:p>
          <a:p>
            <a:endParaRPr lang="en-AU" sz="1100" dirty="0"/>
          </a:p>
          <a:p>
            <a:r>
              <a:rPr lang="en-AU" sz="2800" dirty="0"/>
              <a:t>In other words, the abstract </a:t>
            </a:r>
            <a:r>
              <a:rPr lang="en-AU" sz="2800" b="1" dirty="0">
                <a:solidFill>
                  <a:srgbClr val="0070C0"/>
                </a:solidFill>
              </a:rPr>
              <a:t>states the idea being tested </a:t>
            </a:r>
            <a:r>
              <a:rPr lang="en-AU" sz="2800" dirty="0"/>
              <a:t>(hypothesis), </a:t>
            </a:r>
            <a:r>
              <a:rPr lang="en-AU" sz="2800" b="1" dirty="0">
                <a:solidFill>
                  <a:srgbClr val="0070C0"/>
                </a:solidFill>
              </a:rPr>
              <a:t>briefly describes what was done </a:t>
            </a:r>
            <a:r>
              <a:rPr lang="en-AU" sz="2800" dirty="0"/>
              <a:t>during the experiment and </a:t>
            </a:r>
            <a:r>
              <a:rPr lang="en-AU" sz="2800" b="1" dirty="0">
                <a:solidFill>
                  <a:srgbClr val="0070C0"/>
                </a:solidFill>
              </a:rPr>
              <a:t>states what was discovered.</a:t>
            </a:r>
          </a:p>
          <a:p>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Abstract</a:t>
            </a:r>
          </a:p>
        </p:txBody>
      </p:sp>
    </p:spTree>
    <p:extLst>
      <p:ext uri="{BB962C8B-B14F-4D97-AF65-F5344CB8AC3E}">
        <p14:creationId xmlns:p14="http://schemas.microsoft.com/office/powerpoint/2010/main" val="119914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5303838"/>
          </a:xfrm>
        </p:spPr>
        <p:txBody>
          <a:bodyPr>
            <a:normAutofit fontScale="92500" lnSpcReduction="10000"/>
          </a:bodyPr>
          <a:lstStyle/>
          <a:p>
            <a:r>
              <a:rPr lang="en-GB" sz="2800" dirty="0"/>
              <a:t>Can we complete the abstract section for this experiment yet?</a:t>
            </a:r>
          </a:p>
          <a:p>
            <a:endParaRPr lang="en-GB" sz="1700" dirty="0">
              <a:solidFill>
                <a:srgbClr val="0070C0"/>
              </a:solidFill>
            </a:endParaRPr>
          </a:p>
          <a:p>
            <a:r>
              <a:rPr lang="en-GB" sz="2800" b="1" dirty="0">
                <a:solidFill>
                  <a:srgbClr val="0070C0"/>
                </a:solidFill>
              </a:rPr>
              <a:t>No!</a:t>
            </a:r>
            <a:r>
              <a:rPr lang="en-GB" sz="2800" dirty="0"/>
              <a:t> Since the abstract </a:t>
            </a:r>
            <a:r>
              <a:rPr lang="en-GB" sz="2800" b="1" dirty="0">
                <a:solidFill>
                  <a:srgbClr val="0070C0"/>
                </a:solidFill>
              </a:rPr>
              <a:t>needs to contain a summary </a:t>
            </a:r>
            <a:r>
              <a:rPr lang="en-GB" sz="2800" dirty="0"/>
              <a:t>of the key points of the report we have to </a:t>
            </a:r>
            <a:r>
              <a:rPr lang="en-GB" sz="2800" b="1" dirty="0">
                <a:solidFill>
                  <a:srgbClr val="0070C0"/>
                </a:solidFill>
              </a:rPr>
              <a:t>write the rest of the report first! </a:t>
            </a:r>
          </a:p>
          <a:p>
            <a:endParaRPr lang="en-GB" sz="1700" dirty="0"/>
          </a:p>
          <a:p>
            <a:r>
              <a:rPr lang="en-GB" sz="2800" dirty="0"/>
              <a:t>Whilst the </a:t>
            </a:r>
            <a:r>
              <a:rPr lang="en-GB" sz="2800" b="1" dirty="0">
                <a:solidFill>
                  <a:srgbClr val="0070C0"/>
                </a:solidFill>
              </a:rPr>
              <a:t>abstract is the first paragraph </a:t>
            </a:r>
            <a:r>
              <a:rPr lang="en-GB" sz="2800" dirty="0"/>
              <a:t>in the report it must be </a:t>
            </a:r>
            <a:r>
              <a:rPr lang="en-GB" sz="2800" b="1" dirty="0">
                <a:solidFill>
                  <a:srgbClr val="0070C0"/>
                </a:solidFill>
              </a:rPr>
              <a:t>written last</a:t>
            </a:r>
            <a:r>
              <a:rPr lang="en-GB" sz="2800" dirty="0"/>
              <a:t>, as we need to have </a:t>
            </a:r>
            <a:r>
              <a:rPr lang="en-GB" sz="2800" b="1" dirty="0">
                <a:solidFill>
                  <a:srgbClr val="0070C0"/>
                </a:solidFill>
              </a:rPr>
              <a:t>completed</a:t>
            </a:r>
            <a:r>
              <a:rPr lang="en-GB" sz="2800" dirty="0"/>
              <a:t> all the other relevant section first!</a:t>
            </a:r>
          </a:p>
          <a:p>
            <a:endParaRPr lang="en-GB" sz="1500" dirty="0"/>
          </a:p>
          <a:p>
            <a:r>
              <a:rPr lang="en-AU" sz="2800" dirty="0"/>
              <a:t>We will </a:t>
            </a:r>
            <a:r>
              <a:rPr lang="en-AU" sz="2800" b="1" dirty="0">
                <a:solidFill>
                  <a:srgbClr val="0070C0"/>
                </a:solidFill>
              </a:rPr>
              <a:t>come back to the abstract </a:t>
            </a:r>
            <a:r>
              <a:rPr lang="en-AU" sz="2800" dirty="0"/>
              <a:t>at the end of todays session </a:t>
            </a:r>
            <a:r>
              <a:rPr lang="en-AU" sz="2800" b="1" dirty="0">
                <a:solidFill>
                  <a:srgbClr val="0070C0"/>
                </a:solidFill>
              </a:rPr>
              <a:t>after we have completed the other sections</a:t>
            </a:r>
            <a:r>
              <a:rPr lang="en-AU" sz="2800" dirty="0"/>
              <a:t>, then we should be able to complete it.</a:t>
            </a:r>
          </a:p>
          <a:p>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Abstract</a:t>
            </a:r>
          </a:p>
        </p:txBody>
      </p:sp>
    </p:spTree>
    <p:extLst>
      <p:ext uri="{BB962C8B-B14F-4D97-AF65-F5344CB8AC3E}">
        <p14:creationId xmlns:p14="http://schemas.microsoft.com/office/powerpoint/2010/main" val="3207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19200" y="1828800"/>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287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4525963"/>
          </a:xfrm>
        </p:spPr>
        <p:txBody>
          <a:bodyPr>
            <a:noAutofit/>
          </a:bodyPr>
          <a:lstStyle/>
          <a:p>
            <a:r>
              <a:rPr lang="en-GB" sz="2800" dirty="0"/>
              <a:t>The next section of the report template is the objective. In this section, </a:t>
            </a:r>
            <a:r>
              <a:rPr lang="en-GB" sz="2800" b="1" dirty="0">
                <a:solidFill>
                  <a:srgbClr val="0070C0"/>
                </a:solidFill>
              </a:rPr>
              <a:t>you explain what you hoped to achieve in the experiment</a:t>
            </a:r>
            <a:r>
              <a:rPr lang="en-GB" sz="2800" dirty="0">
                <a:solidFill>
                  <a:srgbClr val="0070C0"/>
                </a:solidFill>
              </a:rPr>
              <a:t>. </a:t>
            </a:r>
          </a:p>
          <a:p>
            <a:endParaRPr lang="en-GB" sz="1800" dirty="0">
              <a:solidFill>
                <a:srgbClr val="0070C0"/>
              </a:solidFill>
            </a:endParaRPr>
          </a:p>
          <a:p>
            <a:r>
              <a:rPr lang="en-GB" sz="2800" dirty="0"/>
              <a:t>This should be a very easy section to complete as the objective for each experiment is </a:t>
            </a:r>
            <a:r>
              <a:rPr lang="en-GB" sz="2800" b="1" dirty="0">
                <a:solidFill>
                  <a:srgbClr val="0070C0"/>
                </a:solidFill>
              </a:rPr>
              <a:t>written on the lab worksheet.</a:t>
            </a:r>
          </a:p>
          <a:p>
            <a:endParaRPr lang="en-GB" sz="1800" dirty="0">
              <a:solidFill>
                <a:srgbClr val="0070C0"/>
              </a:solidFill>
            </a:endParaRPr>
          </a:p>
          <a:p>
            <a:r>
              <a:rPr lang="en-AU" sz="2800" b="1" dirty="0">
                <a:solidFill>
                  <a:srgbClr val="0070C0"/>
                </a:solidFill>
              </a:rPr>
              <a:t>Complete the objective section by answering question 2) in the report template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Objective</a:t>
            </a:r>
          </a:p>
        </p:txBody>
      </p:sp>
    </p:spTree>
    <p:extLst>
      <p:ext uri="{BB962C8B-B14F-4D97-AF65-F5344CB8AC3E}">
        <p14:creationId xmlns:p14="http://schemas.microsoft.com/office/powerpoint/2010/main" val="82658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4525963"/>
          </a:xfrm>
        </p:spPr>
        <p:txBody>
          <a:bodyPr>
            <a:noAutofit/>
          </a:bodyPr>
          <a:lstStyle/>
          <a:p>
            <a:pPr marL="514350" lvl="0" indent="-514350" hangingPunct="0">
              <a:buFont typeface="+mj-lt"/>
              <a:buAutoNum type="arabicParenR" startAt="2"/>
            </a:pPr>
            <a:r>
              <a:rPr lang="en-GB" sz="2800" dirty="0"/>
              <a:t>State the objective of the experiment, the objective is always written on the student worksheet.</a:t>
            </a:r>
          </a:p>
          <a:p>
            <a:pPr marL="514350" lvl="0" indent="-514350" hangingPunct="0">
              <a:buFont typeface="+mj-lt"/>
              <a:buAutoNum type="arabicParenR" startAt="2"/>
            </a:pPr>
            <a:endParaRPr lang="en-GB" sz="2800" dirty="0"/>
          </a:p>
          <a:p>
            <a:pPr marL="514350" lvl="0" indent="-514350" hangingPunct="0">
              <a:buFont typeface="+mj-lt"/>
              <a:buAutoNum type="arabicParenR" startAt="2"/>
            </a:pPr>
            <a:endParaRPr lang="en-GB" sz="2800" dirty="0"/>
          </a:p>
          <a:p>
            <a:pPr marL="514350" lvl="0" indent="-514350" hangingPunct="0">
              <a:buFont typeface="+mj-lt"/>
              <a:buAutoNum type="arabicParenR" startAt="2"/>
            </a:pPr>
            <a:endParaRPr lang="en-GB" sz="2800" dirty="0"/>
          </a:p>
          <a:p>
            <a:pPr marL="514350" lvl="0" indent="-514350" hangingPunct="0">
              <a:buFont typeface="+mj-lt"/>
              <a:buAutoNum type="arabicParenR" startAt="2"/>
            </a:pPr>
            <a:endParaRPr lang="en-GB" sz="2800" dirty="0"/>
          </a:p>
          <a:p>
            <a:pPr marL="514350" lvl="0" indent="-514350" hangingPunct="0">
              <a:buFont typeface="+mj-lt"/>
              <a:buAutoNum type="arabicParenR" startAt="2"/>
            </a:pPr>
            <a:endParaRPr lang="en-GB" sz="2800" dirty="0"/>
          </a:p>
          <a:p>
            <a:pPr marL="514350" lvl="0" indent="-514350" hangingPunct="0">
              <a:buFont typeface="+mj-lt"/>
              <a:buAutoNum type="arabicParenR" startAt="2"/>
            </a:pPr>
            <a:endParaRPr lang="en-GB" sz="2800" dirty="0"/>
          </a:p>
          <a:p>
            <a:pPr hangingPunct="0"/>
            <a:endParaRPr lang="en-GB" sz="1400" dirty="0"/>
          </a:p>
          <a:p>
            <a:pPr hangingPunct="0"/>
            <a:r>
              <a:rPr lang="en-GB" sz="2800" dirty="0"/>
              <a:t>Note that you should </a:t>
            </a:r>
            <a:r>
              <a:rPr lang="en-GB" sz="2800" b="1" dirty="0">
                <a:solidFill>
                  <a:srgbClr val="0070C0"/>
                </a:solidFill>
              </a:rPr>
              <a:t>number every equation </a:t>
            </a:r>
            <a:r>
              <a:rPr lang="en-GB" sz="2800" dirty="0"/>
              <a:t>in your report!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Objective: Example</a:t>
            </a:r>
          </a:p>
        </p:txBody>
      </p:sp>
      <p:pic>
        <p:nvPicPr>
          <p:cNvPr id="2" name="Picture 1">
            <a:extLst>
              <a:ext uri="{FF2B5EF4-FFF2-40B4-BE49-F238E27FC236}">
                <a16:creationId xmlns:a16="http://schemas.microsoft.com/office/drawing/2014/main" id="{4D3F1E7F-5505-4039-8CC8-30912B70FA62}"/>
              </a:ext>
            </a:extLst>
          </p:cNvPr>
          <p:cNvPicPr>
            <a:picLocks noChangeAspect="1"/>
          </p:cNvPicPr>
          <p:nvPr/>
        </p:nvPicPr>
        <p:blipFill>
          <a:blip r:embed="rId2"/>
          <a:stretch>
            <a:fillRect/>
          </a:stretch>
        </p:blipFill>
        <p:spPr>
          <a:xfrm>
            <a:off x="964958" y="2057400"/>
            <a:ext cx="7442683" cy="2667000"/>
          </a:xfrm>
          <a:prstGeom prst="rect">
            <a:avLst/>
          </a:prstGeom>
        </p:spPr>
      </p:pic>
      <p:sp>
        <p:nvSpPr>
          <p:cNvPr id="8" name="Rectangle 7">
            <a:extLst>
              <a:ext uri="{FF2B5EF4-FFF2-40B4-BE49-F238E27FC236}">
                <a16:creationId xmlns:a16="http://schemas.microsoft.com/office/drawing/2014/main" id="{CB16E1CA-A3B2-49B8-B7AA-BD366019E606}"/>
              </a:ext>
            </a:extLst>
          </p:cNvPr>
          <p:cNvSpPr/>
          <p:nvPr/>
        </p:nvSpPr>
        <p:spPr>
          <a:xfrm>
            <a:off x="876300" y="1981200"/>
            <a:ext cx="76200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6045523-9954-4EEA-AFC2-5E3BD7927AD7}"/>
              </a:ext>
            </a:extLst>
          </p:cNvPr>
          <p:cNvSpPr/>
          <p:nvPr/>
        </p:nvSpPr>
        <p:spPr>
          <a:xfrm>
            <a:off x="7620000" y="3810000"/>
            <a:ext cx="762000" cy="381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C9435716-F6D5-4541-984E-B302A18D7F33}"/>
              </a:ext>
            </a:extLst>
          </p:cNvPr>
          <p:cNvCxnSpPr/>
          <p:nvPr/>
        </p:nvCxnSpPr>
        <p:spPr>
          <a:xfrm flipV="1">
            <a:off x="5867400" y="4191000"/>
            <a:ext cx="1752600" cy="114300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544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409700" y="2362200"/>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278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5303838"/>
          </a:xfrm>
        </p:spPr>
        <p:txBody>
          <a:bodyPr>
            <a:normAutofit/>
          </a:bodyPr>
          <a:lstStyle/>
          <a:p>
            <a:r>
              <a:rPr lang="en-GB" sz="2800" dirty="0"/>
              <a:t>The introduction section is broken down in to 3 parts;</a:t>
            </a:r>
          </a:p>
          <a:p>
            <a:pPr lvl="1"/>
            <a:r>
              <a:rPr lang="en-GB" sz="2400" dirty="0"/>
              <a:t>Background &amp; Hypothesis</a:t>
            </a:r>
          </a:p>
          <a:p>
            <a:pPr lvl="1"/>
            <a:r>
              <a:rPr lang="en-GB" sz="2400" dirty="0"/>
              <a:t>Derivation of equations</a:t>
            </a:r>
          </a:p>
          <a:p>
            <a:pPr lvl="1"/>
            <a:r>
              <a:rPr lang="en-GB" sz="2400" dirty="0"/>
              <a:t>Assumptions</a:t>
            </a:r>
          </a:p>
          <a:p>
            <a:r>
              <a:rPr lang="en-GB" sz="2800" dirty="0"/>
              <a:t>The first thing to write is the </a:t>
            </a:r>
            <a:r>
              <a:rPr lang="en-GB" sz="2800" b="1" dirty="0">
                <a:solidFill>
                  <a:srgbClr val="0070C0"/>
                </a:solidFill>
              </a:rPr>
              <a:t>background of the experiment</a:t>
            </a:r>
            <a:r>
              <a:rPr lang="en-GB" sz="2800" dirty="0"/>
              <a:t>, where does our hypothesis come from?</a:t>
            </a:r>
          </a:p>
          <a:p>
            <a:endParaRPr lang="en-GB" sz="1600" dirty="0"/>
          </a:p>
          <a:p>
            <a:r>
              <a:rPr lang="en-GB" sz="2800" dirty="0"/>
              <a:t>In this experiment we are testing Newton’s second law of motion, so you can </a:t>
            </a:r>
            <a:r>
              <a:rPr lang="en-GB" sz="2800" b="1" dirty="0">
                <a:solidFill>
                  <a:srgbClr val="0070C0"/>
                </a:solidFill>
              </a:rPr>
              <a:t>use your textbook or the internet to gather information.</a:t>
            </a:r>
            <a:endParaRPr lang="en-AU" sz="2800" b="1" dirty="0">
              <a:solidFill>
                <a:srgbClr val="0070C0"/>
              </a:solidFill>
            </a:endParaRPr>
          </a:p>
          <a:p>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itle 1"/>
          <p:cNvSpPr txBox="1">
            <a:spLocks/>
          </p:cNvSpPr>
          <p:nvPr/>
        </p:nvSpPr>
        <p:spPr>
          <a:xfrm>
            <a:off x="228600" y="152400"/>
            <a:ext cx="86868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p>
        </p:txBody>
      </p:sp>
    </p:spTree>
    <p:extLst>
      <p:ext uri="{BB962C8B-B14F-4D97-AF65-F5344CB8AC3E}">
        <p14:creationId xmlns:p14="http://schemas.microsoft.com/office/powerpoint/2010/main" val="32441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5303838"/>
          </a:xfrm>
        </p:spPr>
        <p:txBody>
          <a:bodyPr>
            <a:normAutofit/>
          </a:bodyPr>
          <a:lstStyle/>
          <a:p>
            <a:r>
              <a:rPr lang="en-GB" sz="2800" b="1" dirty="0">
                <a:solidFill>
                  <a:srgbClr val="0070C0"/>
                </a:solidFill>
              </a:rPr>
              <a:t>Note: </a:t>
            </a:r>
            <a:r>
              <a:rPr lang="en-GB" sz="2800" dirty="0"/>
              <a:t>When using the internet Wikipedia is not an acceptable source of information!</a:t>
            </a:r>
          </a:p>
          <a:p>
            <a:endParaRPr lang="en-GB" sz="1400" dirty="0"/>
          </a:p>
          <a:p>
            <a:r>
              <a:rPr lang="en-GB" sz="2800" dirty="0"/>
              <a:t>Also you </a:t>
            </a:r>
            <a:r>
              <a:rPr lang="en-GB" sz="2800" b="1" dirty="0">
                <a:solidFill>
                  <a:srgbClr val="0070C0"/>
                </a:solidFill>
              </a:rPr>
              <a:t>must not copy and paste</a:t>
            </a:r>
            <a:r>
              <a:rPr lang="en-GB" sz="2800" dirty="0"/>
              <a:t> text directly from a website </a:t>
            </a:r>
            <a:r>
              <a:rPr lang="en-GB" sz="2800" b="1" dirty="0">
                <a:solidFill>
                  <a:srgbClr val="0070C0"/>
                </a:solidFill>
              </a:rPr>
              <a:t>or copy word for word from a book</a:t>
            </a:r>
            <a:r>
              <a:rPr lang="en-GB" sz="2800" dirty="0"/>
              <a:t>, this is plagiarism. </a:t>
            </a:r>
          </a:p>
          <a:p>
            <a:endParaRPr lang="en-GB" sz="1400" dirty="0"/>
          </a:p>
          <a:p>
            <a:r>
              <a:rPr lang="en-GB" sz="2800" dirty="0"/>
              <a:t>All work that you submit should be your own, written in your own words.</a:t>
            </a:r>
            <a:endParaRPr lang="en-AU" sz="2800" dirty="0"/>
          </a:p>
          <a:p>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itle 1"/>
          <p:cNvSpPr txBox="1">
            <a:spLocks/>
          </p:cNvSpPr>
          <p:nvPr/>
        </p:nvSpPr>
        <p:spPr>
          <a:xfrm>
            <a:off x="228600" y="152400"/>
            <a:ext cx="86868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p>
        </p:txBody>
      </p:sp>
      <p:pic>
        <p:nvPicPr>
          <p:cNvPr id="7" name="Picture 6" descr="A close up of a logo&#10;&#10;Description automatically generated">
            <a:extLst>
              <a:ext uri="{FF2B5EF4-FFF2-40B4-BE49-F238E27FC236}">
                <a16:creationId xmlns:a16="http://schemas.microsoft.com/office/drawing/2014/main" id="{89FE40A1-5F30-4410-9A40-E8FA313F7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5874" y="4601193"/>
            <a:ext cx="2820865" cy="1920875"/>
          </a:xfrm>
          <a:prstGeom prst="rect">
            <a:avLst/>
          </a:prstGeom>
        </p:spPr>
      </p:pic>
      <p:pic>
        <p:nvPicPr>
          <p:cNvPr id="9" name="Picture 8">
            <a:extLst>
              <a:ext uri="{FF2B5EF4-FFF2-40B4-BE49-F238E27FC236}">
                <a16:creationId xmlns:a16="http://schemas.microsoft.com/office/drawing/2014/main" id="{FDF29A6B-48E0-496E-B646-FC73C260F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4927" y="5054699"/>
            <a:ext cx="2743200" cy="1443790"/>
          </a:xfrm>
          <a:prstGeom prst="rect">
            <a:avLst/>
          </a:prstGeom>
        </p:spPr>
      </p:pic>
    </p:spTree>
    <p:extLst>
      <p:ext uri="{BB962C8B-B14F-4D97-AF65-F5344CB8AC3E}">
        <p14:creationId xmlns:p14="http://schemas.microsoft.com/office/powerpoint/2010/main" val="15963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9067800" cy="5053013"/>
          </a:xfrm>
        </p:spPr>
        <p:txBody>
          <a:bodyPr>
            <a:normAutofit/>
          </a:bodyPr>
          <a:lstStyle/>
          <a:p>
            <a:pPr indent="-252413"/>
            <a:r>
              <a:rPr lang="en-GB" sz="2800" dirty="0"/>
              <a:t>There are </a:t>
            </a:r>
            <a:r>
              <a:rPr lang="en-GB" sz="2800" b="1" dirty="0">
                <a:solidFill>
                  <a:srgbClr val="0070C0"/>
                </a:solidFill>
              </a:rPr>
              <a:t>2 laboratory sessions </a:t>
            </a:r>
            <a:r>
              <a:rPr lang="en-GB" sz="2800" dirty="0"/>
              <a:t>this semester. During each lab, you will </a:t>
            </a:r>
            <a:r>
              <a:rPr lang="en-GB" sz="2800" b="1" dirty="0">
                <a:solidFill>
                  <a:srgbClr val="0070C0"/>
                </a:solidFill>
              </a:rPr>
              <a:t>perform 3 experiments</a:t>
            </a:r>
            <a:r>
              <a:rPr lang="en-GB" sz="2800" dirty="0"/>
              <a:t>.</a:t>
            </a:r>
          </a:p>
          <a:p>
            <a:pPr marL="90487" indent="0">
              <a:buNone/>
            </a:pPr>
            <a:endParaRPr lang="en-GB" sz="2800" dirty="0"/>
          </a:p>
          <a:p>
            <a:pPr indent="-252413"/>
            <a:r>
              <a:rPr lang="en-GB" sz="2800" b="1" dirty="0">
                <a:solidFill>
                  <a:srgbClr val="0070C0"/>
                </a:solidFill>
              </a:rPr>
              <a:t>Experiments 1 &amp; 2</a:t>
            </a:r>
            <a:r>
              <a:rPr lang="en-GB" sz="2800" b="1" dirty="0"/>
              <a:t> </a:t>
            </a:r>
            <a:r>
              <a:rPr lang="en-GB" sz="2800" dirty="0"/>
              <a:t>are assessed via an online quiz (5%)</a:t>
            </a:r>
          </a:p>
          <a:p>
            <a:pPr indent="-252413"/>
            <a:endParaRPr lang="en-GB" sz="2800" dirty="0">
              <a:solidFill>
                <a:srgbClr val="0070C0"/>
              </a:solidFill>
            </a:endParaRPr>
          </a:p>
          <a:p>
            <a:pPr indent="-252413"/>
            <a:r>
              <a:rPr lang="en-GB" sz="2800" b="1" dirty="0">
                <a:solidFill>
                  <a:srgbClr val="0070C0"/>
                </a:solidFill>
              </a:rPr>
              <a:t>Experiment 3</a:t>
            </a:r>
            <a:r>
              <a:rPr lang="en-GB" sz="2800" dirty="0">
                <a:solidFill>
                  <a:srgbClr val="0070C0"/>
                </a:solidFill>
              </a:rPr>
              <a:t> </a:t>
            </a:r>
            <a:r>
              <a:rPr lang="en-GB" sz="2800" dirty="0"/>
              <a:t>is assessed via a written report (20%)</a:t>
            </a:r>
          </a:p>
          <a:p>
            <a:pPr indent="-252413"/>
            <a:endParaRPr lang="en-GB" sz="2800" dirty="0"/>
          </a:p>
          <a:p>
            <a:pPr indent="-252413"/>
            <a:r>
              <a:rPr lang="en-GB" sz="2800" dirty="0"/>
              <a:t>The report is </a:t>
            </a:r>
            <a:r>
              <a:rPr lang="en-GB" sz="2800" b="1" dirty="0">
                <a:solidFill>
                  <a:srgbClr val="0070C0"/>
                </a:solidFill>
              </a:rPr>
              <a:t>group assessed (so you only submit one report for your lab group), </a:t>
            </a:r>
            <a:r>
              <a:rPr lang="en-GB" sz="2800" dirty="0"/>
              <a:t>whilst the online quiz is individually assessed.</a:t>
            </a:r>
            <a:endParaRPr lang="en-GB" sz="2800" dirty="0">
              <a:solidFill>
                <a:srgbClr val="0070C0"/>
              </a:solidFill>
            </a:endParaRPr>
          </a:p>
          <a:p>
            <a:pPr indent="-252413"/>
            <a:endParaRPr lang="en-US" sz="2800"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en-GB" sz="3200" b="1" dirty="0">
                <a:solidFill>
                  <a:srgbClr val="7030A0"/>
                </a:solidFill>
                <a:latin typeface="Calibri" panose="020F0502020204030204" pitchFamily="34" charset="0"/>
              </a:rPr>
              <a:t>Assessment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Tree>
    <p:extLst>
      <p:ext uri="{BB962C8B-B14F-4D97-AF65-F5344CB8AC3E}">
        <p14:creationId xmlns:p14="http://schemas.microsoft.com/office/powerpoint/2010/main" val="269137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5303838"/>
          </a:xfrm>
        </p:spPr>
        <p:txBody>
          <a:bodyPr>
            <a:normAutofit lnSpcReduction="10000"/>
          </a:bodyPr>
          <a:lstStyle/>
          <a:p>
            <a:r>
              <a:rPr lang="en-GB" sz="2800" dirty="0"/>
              <a:t>Once we have established the background for the experiment we should state the hypothesis.</a:t>
            </a:r>
          </a:p>
          <a:p>
            <a:endParaRPr lang="en-GB" sz="2800" dirty="0"/>
          </a:p>
          <a:p>
            <a:r>
              <a:rPr lang="en-GB" sz="2800" dirty="0"/>
              <a:t>In Science a hypothesis is defined as  </a:t>
            </a:r>
          </a:p>
          <a:p>
            <a:pPr marL="0" indent="0" algn="ctr">
              <a:buNone/>
            </a:pPr>
            <a:r>
              <a:rPr lang="en-GB" sz="2800" b="1" dirty="0">
                <a:solidFill>
                  <a:srgbClr val="0070C0"/>
                </a:solidFill>
              </a:rPr>
              <a:t>“a belief regarding some aspect of the natural world (universe) which has not yet been proven true”</a:t>
            </a:r>
            <a:r>
              <a:rPr lang="en-GB" sz="2800" dirty="0"/>
              <a:t>.</a:t>
            </a:r>
          </a:p>
          <a:p>
            <a:endParaRPr lang="en-GB" sz="2800" dirty="0"/>
          </a:p>
          <a:p>
            <a:r>
              <a:rPr lang="en-GB" sz="2800" dirty="0"/>
              <a:t>You can find the </a:t>
            </a:r>
            <a:r>
              <a:rPr lang="en-GB" sz="2800" b="1" dirty="0">
                <a:solidFill>
                  <a:srgbClr val="0070C0"/>
                </a:solidFill>
              </a:rPr>
              <a:t>hypothesis</a:t>
            </a:r>
            <a:r>
              <a:rPr lang="en-GB" sz="2800" dirty="0"/>
              <a:t> for the experiment on the </a:t>
            </a:r>
            <a:r>
              <a:rPr lang="en-GB" sz="2800" b="1" dirty="0">
                <a:solidFill>
                  <a:srgbClr val="0070C0"/>
                </a:solidFill>
              </a:rPr>
              <a:t>laboratory worksheet.</a:t>
            </a:r>
          </a:p>
          <a:p>
            <a:endParaRPr lang="en-GB" sz="2800" dirty="0"/>
          </a:p>
          <a:p>
            <a:r>
              <a:rPr lang="en-AU" sz="2800" b="1" dirty="0">
                <a:solidFill>
                  <a:srgbClr val="0070C0"/>
                </a:solidFill>
              </a:rPr>
              <a:t>Complete the first part of the introduction section by answering question 3) in the report template.</a:t>
            </a:r>
          </a:p>
          <a:p>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itle 1"/>
          <p:cNvSpPr txBox="1">
            <a:spLocks/>
          </p:cNvSpPr>
          <p:nvPr/>
        </p:nvSpPr>
        <p:spPr>
          <a:xfrm>
            <a:off x="228600" y="152400"/>
            <a:ext cx="86868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p>
        </p:txBody>
      </p:sp>
    </p:spTree>
    <p:extLst>
      <p:ext uri="{BB962C8B-B14F-4D97-AF65-F5344CB8AC3E}">
        <p14:creationId xmlns:p14="http://schemas.microsoft.com/office/powerpoint/2010/main" val="181201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44562"/>
            <a:ext cx="8229600" cy="5303838"/>
          </a:xfrm>
        </p:spPr>
        <p:txBody>
          <a:bodyPr>
            <a:normAutofit fontScale="85000" lnSpcReduction="20000"/>
          </a:bodyPr>
          <a:lstStyle/>
          <a:p>
            <a:r>
              <a:rPr lang="en-US" b="1" dirty="0"/>
              <a:t>Newton's Second Law of Motion. </a:t>
            </a:r>
          </a:p>
          <a:p>
            <a:r>
              <a:rPr lang="en-US" dirty="0"/>
              <a:t>According to NASA, this law states, "Force is equal to the change in momentum per change in time. For a constant mass, force equals mass times acceleration. If you double the force, you double the acceleration, but if you double the mass, you cut the acceleration in half. </a:t>
            </a:r>
          </a:p>
          <a:p>
            <a:endParaRPr lang="en-US" dirty="0"/>
          </a:p>
          <a:p>
            <a:r>
              <a:rPr lang="en-US" dirty="0"/>
              <a:t>Newton published his laws of motion in 1687, in his seminal work "</a:t>
            </a:r>
            <a:r>
              <a:rPr lang="en-US" dirty="0" err="1"/>
              <a:t>Philosophiæ</a:t>
            </a:r>
            <a:r>
              <a:rPr lang="en-US" dirty="0"/>
              <a:t> Naturalis Principia Mathematica" (Mathematical Principles of Natural Philosophy) in which he formalized the description of how massive bodies move under the influence of external forces. </a:t>
            </a:r>
            <a:r>
              <a:rPr lang="en-AU" dirty="0"/>
              <a:t>They have been found to give a complete description of the motion of all bodies across many orders of magnitude of mass, length and time.</a:t>
            </a:r>
            <a:endParaRPr lang="en-AU" sz="2800" dirty="0"/>
          </a:p>
          <a:p>
            <a:pPr marL="0" indent="0">
              <a:buNone/>
            </a:pPr>
            <a:endParaRPr lang="en-AU"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itle 1"/>
          <p:cNvSpPr txBox="1">
            <a:spLocks/>
          </p:cNvSpPr>
          <p:nvPr/>
        </p:nvSpPr>
        <p:spPr>
          <a:xfrm>
            <a:off x="228600" y="152400"/>
            <a:ext cx="86868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b="1" dirty="0">
                <a:solidFill>
                  <a:srgbClr val="7030A0"/>
                </a:solidFill>
              </a:rPr>
              <a:t>C</a:t>
            </a:r>
            <a:r>
              <a:rPr lang="en-GB" sz="3200" b="1" dirty="0" err="1">
                <a:solidFill>
                  <a:srgbClr val="7030A0"/>
                </a:solidFill>
              </a:rPr>
              <a:t>ondense</a:t>
            </a:r>
            <a:r>
              <a:rPr lang="en-GB" sz="3200" b="1" dirty="0">
                <a:solidFill>
                  <a:srgbClr val="7030A0"/>
                </a:solidFill>
              </a:rPr>
              <a:t> This Information in to 1 Paragraph</a:t>
            </a:r>
          </a:p>
        </p:txBody>
      </p:sp>
    </p:spTree>
    <p:extLst>
      <p:ext uri="{BB962C8B-B14F-4D97-AF65-F5344CB8AC3E}">
        <p14:creationId xmlns:p14="http://schemas.microsoft.com/office/powerpoint/2010/main" val="49238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 Example</a:t>
            </a:r>
          </a:p>
        </p:txBody>
      </p:sp>
      <p:sp>
        <p:nvSpPr>
          <p:cNvPr id="11" name="TextBox 10">
            <a:extLst>
              <a:ext uri="{FF2B5EF4-FFF2-40B4-BE49-F238E27FC236}">
                <a16:creationId xmlns:a16="http://schemas.microsoft.com/office/drawing/2014/main" id="{C8BD4FEF-5011-4A02-A6AE-F3DA98C24BEE}"/>
              </a:ext>
            </a:extLst>
          </p:cNvPr>
          <p:cNvSpPr txBox="1"/>
          <p:nvPr/>
        </p:nvSpPr>
        <p:spPr>
          <a:xfrm>
            <a:off x="423862" y="838200"/>
            <a:ext cx="8229600" cy="1905000"/>
          </a:xfrm>
          <a:prstGeom prst="rect">
            <a:avLst/>
          </a:prstGeom>
          <a:noFill/>
          <a:ln w="25400">
            <a:solidFill>
              <a:srgbClr val="0070C0"/>
            </a:solidFill>
          </a:ln>
        </p:spPr>
        <p:txBody>
          <a:bodyPr wrap="square" rtlCol="0">
            <a:spAutoFit/>
          </a:bodyPr>
          <a:lstStyle/>
          <a:p>
            <a:endParaRPr lang="en-GB" sz="2200" dirty="0">
              <a:solidFill>
                <a:prstClr val="black"/>
              </a:solidFill>
            </a:endParaRPr>
          </a:p>
        </p:txBody>
      </p:sp>
      <p:sp>
        <p:nvSpPr>
          <p:cNvPr id="15" name="Rectangle 14">
            <a:extLst>
              <a:ext uri="{FF2B5EF4-FFF2-40B4-BE49-F238E27FC236}">
                <a16:creationId xmlns:a16="http://schemas.microsoft.com/office/drawing/2014/main" id="{7162CE3F-E8EA-4C0B-BFD3-DD4D017AC052}"/>
              </a:ext>
            </a:extLst>
          </p:cNvPr>
          <p:cNvSpPr/>
          <p:nvPr/>
        </p:nvSpPr>
        <p:spPr>
          <a:xfrm>
            <a:off x="500062" y="914400"/>
            <a:ext cx="8077200" cy="1862048"/>
          </a:xfrm>
          <a:prstGeom prst="rect">
            <a:avLst/>
          </a:prstGeom>
        </p:spPr>
        <p:txBody>
          <a:bodyPr wrap="square">
            <a:spAutoFit/>
          </a:bodyPr>
          <a:lstStyle/>
          <a:p>
            <a:pPr hangingPunct="0">
              <a:spcAft>
                <a:spcPts val="0"/>
              </a:spcAft>
            </a:pPr>
            <a:r>
              <a:rPr lang="en-GB" b="1" dirty="0">
                <a:latin typeface="Arial" panose="020B0604020202020204" pitchFamily="34" charset="0"/>
                <a:ea typeface="SimSun" panose="02010600030101010101" pitchFamily="2" charset="-122"/>
              </a:rPr>
              <a:t>INTRODUCTION </a:t>
            </a:r>
            <a:endParaRPr lang="en-GB" sz="1200" dirty="0">
              <a:latin typeface="Times New Roman" panose="02020603050405020304" pitchFamily="18" charset="0"/>
              <a:ea typeface="SimSun" panose="02010600030101010101" pitchFamily="2" charset="-122"/>
            </a:endParaRPr>
          </a:p>
          <a:p>
            <a:pPr hangingPunct="0">
              <a:spcAft>
                <a:spcPts val="0"/>
              </a:spcAft>
            </a:pPr>
            <a:r>
              <a:rPr lang="en-GB" sz="400" dirty="0">
                <a:latin typeface="Arial" panose="020B0604020202020204" pitchFamily="34" charset="0"/>
                <a:ea typeface="SimSun" panose="02010600030101010101" pitchFamily="2" charset="-122"/>
              </a:rPr>
              <a:t> </a:t>
            </a:r>
            <a:endParaRPr lang="en-GB" sz="100" dirty="0">
              <a:latin typeface="Times New Roman" panose="02020603050405020304" pitchFamily="18" charset="0"/>
              <a:ea typeface="SimSun" panose="02010600030101010101" pitchFamily="2" charset="-122"/>
            </a:endParaRPr>
          </a:p>
          <a:p>
            <a:pPr algn="just">
              <a:spcAft>
                <a:spcPts val="0"/>
              </a:spcAft>
            </a:pPr>
            <a:r>
              <a:rPr lang="en-GB" dirty="0">
                <a:latin typeface="Arial" panose="020B0604020202020204" pitchFamily="34" charset="0"/>
                <a:ea typeface="Times New Roman" panose="02020603050405020304" pitchFamily="18" charset="0"/>
              </a:rPr>
              <a:t>Isaac Newton proposed his three laws of motion in 1687. They have been found to give a complete description of the motion of all bodies across many orders of magnitude of mass, length and time. </a:t>
            </a:r>
            <a:r>
              <a:rPr lang="en-GB" b="1" dirty="0">
                <a:solidFill>
                  <a:srgbClr val="0070C0"/>
                </a:solidFill>
                <a:latin typeface="Arial" panose="020B0604020202020204" pitchFamily="34" charset="0"/>
              </a:rPr>
              <a:t>In this experiment, the acceleration of a vehicle was investigated to determine whether or not it can be accurately modelled using Newton’s second law of motion.</a:t>
            </a:r>
            <a:endParaRPr lang="en-GB" b="1" dirty="0">
              <a:solidFill>
                <a:srgbClr val="0070C0"/>
              </a:solidFill>
              <a:latin typeface="Times New Roman" panose="02020603050405020304" pitchFamily="18" charset="0"/>
              <a:ea typeface="Times New Roman" panose="02020603050405020304" pitchFamily="18" charset="0"/>
            </a:endParaRPr>
          </a:p>
        </p:txBody>
      </p:sp>
      <p:sp>
        <p:nvSpPr>
          <p:cNvPr id="18" name="Subtitle 2">
            <a:extLst>
              <a:ext uri="{FF2B5EF4-FFF2-40B4-BE49-F238E27FC236}">
                <a16:creationId xmlns:a16="http://schemas.microsoft.com/office/drawing/2014/main" id="{526FFC17-A77E-459C-BCC9-EC758335269F}"/>
              </a:ext>
            </a:extLst>
          </p:cNvPr>
          <p:cNvSpPr txBox="1">
            <a:spLocks/>
          </p:cNvSpPr>
          <p:nvPr/>
        </p:nvSpPr>
        <p:spPr>
          <a:xfrm>
            <a:off x="500443" y="2971800"/>
            <a:ext cx="8191119"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prstClr val="black"/>
                </a:solidFill>
              </a:rPr>
              <a:t>The introduction gives the background to the work, starting with the broad context of the study and leading up to the hypothesis (</a:t>
            </a:r>
            <a:r>
              <a:rPr lang="en-GB" sz="2800" b="1" dirty="0">
                <a:solidFill>
                  <a:srgbClr val="0070C0"/>
                </a:solidFill>
              </a:rPr>
              <a:t>highlighted in blue</a:t>
            </a:r>
            <a:r>
              <a:rPr lang="en-GB" sz="2800" dirty="0">
                <a:solidFill>
                  <a:prstClr val="black"/>
                </a:solidFill>
              </a:rPr>
              <a:t>).</a:t>
            </a:r>
          </a:p>
          <a:p>
            <a:endParaRPr lang="en-GB" sz="1200" dirty="0">
              <a:solidFill>
                <a:prstClr val="black"/>
              </a:solidFill>
            </a:endParaRPr>
          </a:p>
          <a:p>
            <a:r>
              <a:rPr lang="en-GB" sz="2800" dirty="0">
                <a:solidFill>
                  <a:prstClr val="black"/>
                </a:solidFill>
              </a:rPr>
              <a:t>Note: there is no one right answer as to what you should include in the background, as long as you have relevant content and include the hypothesis your answer is fine.</a:t>
            </a:r>
          </a:p>
          <a:p>
            <a:endParaRPr lang="en-GB" sz="2800" dirty="0"/>
          </a:p>
        </p:txBody>
      </p:sp>
    </p:spTree>
    <p:extLst>
      <p:ext uri="{BB962C8B-B14F-4D97-AF65-F5344CB8AC3E}">
        <p14:creationId xmlns:p14="http://schemas.microsoft.com/office/powerpoint/2010/main" val="345779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12" name="Subtitle 2"/>
          <p:cNvSpPr>
            <a:spLocks noGrp="1"/>
          </p:cNvSpPr>
          <p:nvPr>
            <p:ph type="subTitle" idx="1"/>
          </p:nvPr>
        </p:nvSpPr>
        <p:spPr>
          <a:xfrm>
            <a:off x="228600" y="838200"/>
            <a:ext cx="8686800" cy="5715000"/>
          </a:xfrm>
        </p:spPr>
        <p:txBody>
          <a:bodyPr>
            <a:noAutofit/>
          </a:bodyPr>
          <a:lstStyle/>
          <a:p>
            <a:pPr marL="342900" lvl="0" indent="-342900" algn="l">
              <a:buFont typeface="Arial" pitchFamily="34" charset="0"/>
              <a:buChar char="•"/>
            </a:pPr>
            <a:r>
              <a:rPr lang="en-GB" sz="2800" dirty="0">
                <a:solidFill>
                  <a:prstClr val="black"/>
                </a:solidFill>
              </a:rPr>
              <a:t>The next part of the introduction is to </a:t>
            </a:r>
            <a:r>
              <a:rPr lang="en-GB" sz="2800" b="1" dirty="0">
                <a:solidFill>
                  <a:srgbClr val="0070C0"/>
                </a:solidFill>
              </a:rPr>
              <a:t>derive the major equations we are using.</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In other words we need to </a:t>
            </a:r>
            <a:r>
              <a:rPr lang="en-GB" sz="2800" b="1" dirty="0">
                <a:solidFill>
                  <a:srgbClr val="0070C0"/>
                </a:solidFill>
              </a:rPr>
              <a:t>show mathematically </a:t>
            </a:r>
            <a:r>
              <a:rPr lang="en-GB" sz="2800" dirty="0">
                <a:solidFill>
                  <a:prstClr val="black"/>
                </a:solidFill>
              </a:rPr>
              <a:t>were any equations we are going to be using come from.</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When performing the derivation you should </a:t>
            </a:r>
            <a:r>
              <a:rPr lang="en-GB" sz="2800" b="1" dirty="0">
                <a:solidFill>
                  <a:srgbClr val="0070C0"/>
                </a:solidFill>
              </a:rPr>
              <a:t>include comments</a:t>
            </a:r>
            <a:r>
              <a:rPr lang="en-GB" sz="2800" dirty="0">
                <a:solidFill>
                  <a:prstClr val="black"/>
                </a:solidFill>
              </a:rPr>
              <a:t> and </a:t>
            </a:r>
            <a:r>
              <a:rPr lang="en-GB" sz="2800" b="1" dirty="0">
                <a:solidFill>
                  <a:srgbClr val="0070C0"/>
                </a:solidFill>
              </a:rPr>
              <a:t>make references</a:t>
            </a:r>
            <a:r>
              <a:rPr lang="en-GB" sz="2800" dirty="0">
                <a:solidFill>
                  <a:prstClr val="black"/>
                </a:solidFill>
              </a:rPr>
              <a:t> to any </a:t>
            </a:r>
            <a:r>
              <a:rPr lang="en-GB" sz="2800" b="1" dirty="0">
                <a:solidFill>
                  <a:srgbClr val="0070C0"/>
                </a:solidFill>
              </a:rPr>
              <a:t>useful diagrams</a:t>
            </a:r>
            <a:r>
              <a:rPr lang="en-GB" sz="2800" dirty="0">
                <a:solidFill>
                  <a:prstClr val="black"/>
                </a:solidFill>
              </a:rPr>
              <a:t>. </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Your derivation needs to </a:t>
            </a:r>
            <a:r>
              <a:rPr lang="en-GB" sz="2800" b="1" dirty="0">
                <a:solidFill>
                  <a:srgbClr val="0070C0"/>
                </a:solidFill>
              </a:rPr>
              <a:t>have enough detail </a:t>
            </a:r>
            <a:r>
              <a:rPr lang="en-GB" sz="2800" dirty="0">
                <a:solidFill>
                  <a:prstClr val="black"/>
                </a:solidFill>
              </a:rPr>
              <a:t>and be well explained, such that, </a:t>
            </a:r>
            <a:r>
              <a:rPr lang="en-GB" sz="2800" b="1" dirty="0">
                <a:solidFill>
                  <a:srgbClr val="0070C0"/>
                </a:solidFill>
              </a:rPr>
              <a:t>someone who is unfamiliar with the experiment can understand your logic.</a:t>
            </a:r>
          </a:p>
        </p:txBody>
      </p:sp>
    </p:spTree>
    <p:extLst>
      <p:ext uri="{BB962C8B-B14F-4D97-AF65-F5344CB8AC3E}">
        <p14:creationId xmlns:p14="http://schemas.microsoft.com/office/powerpoint/2010/main" val="181849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12" name="Subtitle 2"/>
              <p:cNvSpPr>
                <a:spLocks noGrp="1"/>
              </p:cNvSpPr>
              <p:nvPr>
                <p:ph type="subTitle" idx="1"/>
              </p:nvPr>
            </p:nvSpPr>
            <p:spPr>
              <a:xfrm>
                <a:off x="228600" y="838200"/>
                <a:ext cx="8686800" cy="5715000"/>
              </a:xfrm>
            </p:spPr>
            <p:txBody>
              <a:bodyPr>
                <a:noAutofit/>
              </a:bodyPr>
              <a:lstStyle/>
              <a:p>
                <a:pPr marL="342900" lvl="0" indent="-342900" algn="l">
                  <a:buFont typeface="Arial" pitchFamily="34" charset="0"/>
                  <a:buChar char="•"/>
                </a:pPr>
                <a:r>
                  <a:rPr lang="en-GB" sz="2800" b="1" dirty="0">
                    <a:solidFill>
                      <a:srgbClr val="0070C0"/>
                    </a:solidFill>
                  </a:rPr>
                  <a:t>Try and answer questions 4) &amp; 5) in your group.</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First </a:t>
                </a:r>
                <a:r>
                  <a:rPr lang="en-GB" sz="2800" b="1" dirty="0">
                    <a:solidFill>
                      <a:srgbClr val="0070C0"/>
                    </a:solidFill>
                  </a:rPr>
                  <a:t>label the diagram </a:t>
                </a:r>
                <a:r>
                  <a:rPr lang="en-GB" sz="2800" dirty="0">
                    <a:solidFill>
                      <a:prstClr val="black"/>
                    </a:solidFill>
                  </a:rPr>
                  <a:t>with the </a:t>
                </a:r>
                <a:r>
                  <a:rPr lang="en-GB" sz="2800" b="1" dirty="0">
                    <a:solidFill>
                      <a:srgbClr val="0070C0"/>
                    </a:solidFill>
                  </a:rPr>
                  <a:t>forces</a:t>
                </a:r>
                <a:r>
                  <a:rPr lang="en-GB" sz="2800" dirty="0">
                    <a:solidFill>
                      <a:prstClr val="black"/>
                    </a:solidFill>
                  </a:rPr>
                  <a:t> acting on masses </a:t>
                </a:r>
                <a14:m>
                  <m:oMath xmlns:m="http://schemas.openxmlformats.org/officeDocument/2006/math">
                    <m:sSub>
                      <m:sSubPr>
                        <m:ctrlPr>
                          <a:rPr lang="en-GB" sz="2800" i="1" dirty="0" smtClean="0">
                            <a:solidFill>
                              <a:prstClr val="black"/>
                            </a:solidFill>
                            <a:latin typeface="Cambria Math" panose="02040503050406030204" pitchFamily="18" charset="0"/>
                          </a:rPr>
                        </m:ctrlPr>
                      </m:sSubPr>
                      <m:e>
                        <m:r>
                          <a:rPr lang="en-GB" sz="2800" i="1" dirty="0">
                            <a:solidFill>
                              <a:prstClr val="black"/>
                            </a:solidFill>
                            <a:latin typeface="Cambria Math" panose="02040503050406030204" pitchFamily="18" charset="0"/>
                          </a:rPr>
                          <m:t>𝑚</m:t>
                        </m:r>
                      </m:e>
                      <m:sub>
                        <m:r>
                          <a:rPr lang="en-GB" sz="2800" i="1" dirty="0">
                            <a:solidFill>
                              <a:prstClr val="black"/>
                            </a:solidFill>
                            <a:latin typeface="Cambria Math" panose="02040503050406030204" pitchFamily="18" charset="0"/>
                          </a:rPr>
                          <m:t>1</m:t>
                        </m:r>
                      </m:sub>
                    </m:sSub>
                    <m:r>
                      <a:rPr lang="en-GB" sz="2800" i="1" dirty="0" smtClean="0">
                        <a:solidFill>
                          <a:prstClr val="black"/>
                        </a:solidFill>
                        <a:latin typeface="Cambria Math" panose="02040503050406030204" pitchFamily="18" charset="0"/>
                      </a:rPr>
                      <m:t> </m:t>
                    </m:r>
                  </m:oMath>
                </a14:m>
                <a:r>
                  <a:rPr lang="en-GB" sz="2800" dirty="0">
                    <a:solidFill>
                      <a:prstClr val="black"/>
                    </a:solidFill>
                  </a:rPr>
                  <a:t>and </a:t>
                </a:r>
                <a14:m>
                  <m:oMath xmlns:m="http://schemas.openxmlformats.org/officeDocument/2006/math">
                    <m:sSub>
                      <m:sSubPr>
                        <m:ctrlPr>
                          <a:rPr lang="en-GB" sz="2800" i="1" dirty="0">
                            <a:solidFill>
                              <a:prstClr val="black"/>
                            </a:solidFill>
                            <a:latin typeface="Cambria Math" panose="02040503050406030204" pitchFamily="18" charset="0"/>
                          </a:rPr>
                        </m:ctrlPr>
                      </m:sSubPr>
                      <m:e>
                        <m:r>
                          <a:rPr lang="en-GB" sz="2800" i="1" dirty="0">
                            <a:solidFill>
                              <a:prstClr val="black"/>
                            </a:solidFill>
                            <a:latin typeface="Cambria Math" panose="02040503050406030204" pitchFamily="18" charset="0"/>
                          </a:rPr>
                          <m:t>𝑚</m:t>
                        </m:r>
                      </m:e>
                      <m:sub>
                        <m:r>
                          <a:rPr lang="en-GB" sz="2800" b="0" i="1" dirty="0" smtClean="0">
                            <a:solidFill>
                              <a:prstClr val="black"/>
                            </a:solidFill>
                            <a:latin typeface="Cambria Math" panose="02040503050406030204" pitchFamily="18" charset="0"/>
                          </a:rPr>
                          <m:t>2</m:t>
                        </m:r>
                      </m:sub>
                    </m:sSub>
                  </m:oMath>
                </a14:m>
                <a:r>
                  <a:rPr lang="en-GB" sz="2800" dirty="0">
                    <a:solidFill>
                      <a:prstClr val="black"/>
                    </a:solidFill>
                  </a:rPr>
                  <a:t>.</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Then </a:t>
                </a:r>
                <a:r>
                  <a:rPr lang="en-GB" sz="2800" b="1" dirty="0">
                    <a:solidFill>
                      <a:srgbClr val="0070C0"/>
                    </a:solidFill>
                  </a:rPr>
                  <a:t>create equations for these forces</a:t>
                </a:r>
                <a:r>
                  <a:rPr lang="en-GB" sz="2800" dirty="0">
                    <a:solidFill>
                      <a:prstClr val="black"/>
                    </a:solidFill>
                  </a:rPr>
                  <a:t>, making sure to explain what you are doing.</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dirty="0">
                    <a:solidFill>
                      <a:prstClr val="black"/>
                    </a:solidFill>
                  </a:rPr>
                  <a:t>Finally </a:t>
                </a:r>
                <a:r>
                  <a:rPr lang="en-GB" sz="2800" b="1" dirty="0">
                    <a:solidFill>
                      <a:srgbClr val="0070C0"/>
                    </a:solidFill>
                  </a:rPr>
                  <a:t>show how you can obtain the equation </a:t>
                </a:r>
                <a:r>
                  <a:rPr lang="en-GB" sz="2800" dirty="0">
                    <a:solidFill>
                      <a:prstClr val="black"/>
                    </a:solidFill>
                  </a:rPr>
                  <a:t>below using these equations.</a:t>
                </a:r>
                <a:endParaRPr lang="en-GB" sz="2800" dirty="0">
                  <a:solidFill>
                    <a:schemeClr val="tx1"/>
                  </a:solidFill>
                </a:endParaRPr>
              </a:p>
            </p:txBody>
          </p:sp>
        </mc:Choice>
        <mc:Fallback xmlns="">
          <p:sp>
            <p:nvSpPr>
              <p:cNvPr id="12" name="Subtitle 2"/>
              <p:cNvSpPr>
                <a:spLocks noGrp="1" noRot="1" noChangeAspect="1" noMove="1" noResize="1" noEditPoints="1" noAdjustHandles="1" noChangeArrowheads="1" noChangeShapeType="1" noTextEdit="1"/>
              </p:cNvSpPr>
              <p:nvPr>
                <p:ph type="subTitle" idx="1"/>
              </p:nvPr>
            </p:nvSpPr>
            <p:spPr>
              <a:xfrm>
                <a:off x="228600" y="838200"/>
                <a:ext cx="8686800" cy="5715000"/>
              </a:xfrm>
              <a:blipFill>
                <a:blip r:embed="rId2"/>
                <a:stretch>
                  <a:fillRect l="-1263" t="-1067" r="-14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EE271D-35F2-4DBC-87B8-E3F342DFB9EF}"/>
                  </a:ext>
                </a:extLst>
              </p:cNvPr>
              <p:cNvSpPr/>
              <p:nvPr/>
            </p:nvSpPr>
            <p:spPr>
              <a:xfrm>
                <a:off x="2743200" y="5286199"/>
                <a:ext cx="2584425" cy="9007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𝑎</m:t>
                      </m:r>
                      <m:r>
                        <a:rPr lang="en-GB" sz="2800" i="0">
                          <a:latin typeface="Cambria Math" panose="02040503050406030204" pitchFamily="18" charset="0"/>
                        </a:rPr>
                        <m:t>=</m:t>
                      </m:r>
                      <m:f>
                        <m:fPr>
                          <m:ctrlPr>
                            <a:rPr lang="en-GB" sz="2800" i="1">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0">
                                  <a:latin typeface="Cambria Math" panose="02040503050406030204" pitchFamily="18" charset="0"/>
                                </a:rPr>
                                <m:t>2</m:t>
                              </m:r>
                            </m:sub>
                          </m:sSub>
                        </m:num>
                        <m:den>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0">
                                  <a:latin typeface="Cambria Math" panose="02040503050406030204" pitchFamily="18" charset="0"/>
                                </a:rPr>
                                <m:t>1</m:t>
                              </m:r>
                            </m:sub>
                          </m:sSub>
                          <m:r>
                            <a:rPr lang="en-GB" sz="2800" i="0">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0">
                                  <a:latin typeface="Cambria Math" panose="02040503050406030204" pitchFamily="18" charset="0"/>
                                </a:rPr>
                                <m:t>2</m:t>
                              </m:r>
                            </m:sub>
                          </m:sSub>
                        </m:den>
                      </m:f>
                      <m:r>
                        <a:rPr lang="en-GB" sz="2800" i="1">
                          <a:latin typeface="Cambria Math" panose="02040503050406030204" pitchFamily="18" charset="0"/>
                        </a:rPr>
                        <m:t>𝑔</m:t>
                      </m:r>
                    </m:oMath>
                  </m:oMathPara>
                </a14:m>
                <a:endParaRPr lang="en-GB" sz="2800" dirty="0"/>
              </a:p>
            </p:txBody>
          </p:sp>
        </mc:Choice>
        <mc:Fallback xmlns="">
          <p:sp>
            <p:nvSpPr>
              <p:cNvPr id="2" name="Rectangle 1">
                <a:extLst>
                  <a:ext uri="{FF2B5EF4-FFF2-40B4-BE49-F238E27FC236}">
                    <a16:creationId xmlns:a16="http://schemas.microsoft.com/office/drawing/2014/main" id="{EDEE271D-35F2-4DBC-87B8-E3F342DFB9EF}"/>
                  </a:ext>
                </a:extLst>
              </p:cNvPr>
              <p:cNvSpPr>
                <a:spLocks noRot="1" noChangeAspect="1" noMove="1" noResize="1" noEditPoints="1" noAdjustHandles="1" noChangeArrowheads="1" noChangeShapeType="1" noTextEdit="1"/>
              </p:cNvSpPr>
              <p:nvPr/>
            </p:nvSpPr>
            <p:spPr>
              <a:xfrm>
                <a:off x="2743200" y="5286199"/>
                <a:ext cx="2584425" cy="900759"/>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6778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 Example</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457200" y="4923473"/>
                <a:ext cx="8545476" cy="1600199"/>
              </a:xfrm>
            </p:spPr>
            <p:txBody>
              <a:bodyPr>
                <a:noAutofit/>
              </a:bodyPr>
              <a:lstStyle/>
              <a:p>
                <a:pPr marL="269875" lvl="0" indent="-269875" algn="l">
                  <a:buFont typeface="Arial" pitchFamily="34" charset="0"/>
                  <a:buChar char="•"/>
                </a:pPr>
                <a:r>
                  <a:rPr lang="en-GB" sz="2400" dirty="0">
                    <a:solidFill>
                      <a:schemeClr val="tx1"/>
                    </a:solidFill>
                  </a:rPr>
                  <a:t>Label the diagram with the forces, you could also include the upwards force from the </a:t>
                </a:r>
                <a:r>
                  <a:rPr lang="en-GB" sz="2400" dirty="0" err="1">
                    <a:solidFill>
                      <a:schemeClr val="tx1"/>
                    </a:solidFill>
                  </a:rPr>
                  <a:t>airtack</a:t>
                </a:r>
                <a:r>
                  <a:rPr lang="en-GB" sz="2400" dirty="0">
                    <a:solidFill>
                      <a:schemeClr val="tx1"/>
                    </a:solidFill>
                  </a:rPr>
                  <a:t> and the downwards force of weight acting on </a:t>
                </a:r>
                <a14:m>
                  <m:oMath xmlns:m="http://schemas.openxmlformats.org/officeDocument/2006/math">
                    <m:sSub>
                      <m:sSubPr>
                        <m:ctrlPr>
                          <a:rPr lang="en-GB" sz="2400" i="1" dirty="0">
                            <a:solidFill>
                              <a:prstClr val="black"/>
                            </a:solidFill>
                            <a:latin typeface="Cambria Math" panose="02040503050406030204" pitchFamily="18" charset="0"/>
                          </a:rPr>
                        </m:ctrlPr>
                      </m:sSubPr>
                      <m:e>
                        <m:r>
                          <a:rPr lang="en-GB" sz="2400" i="1" dirty="0">
                            <a:solidFill>
                              <a:prstClr val="black"/>
                            </a:solidFill>
                            <a:latin typeface="Cambria Math" panose="02040503050406030204" pitchFamily="18" charset="0"/>
                          </a:rPr>
                          <m:t>𝑚</m:t>
                        </m:r>
                      </m:e>
                      <m:sub>
                        <m:r>
                          <a:rPr lang="en-GB" sz="2400" i="1" dirty="0">
                            <a:solidFill>
                              <a:prstClr val="black"/>
                            </a:solidFill>
                            <a:latin typeface="Cambria Math" panose="02040503050406030204" pitchFamily="18" charset="0"/>
                          </a:rPr>
                          <m:t>1</m:t>
                        </m:r>
                      </m:sub>
                    </m:sSub>
                  </m:oMath>
                </a14:m>
                <a:r>
                  <a:rPr lang="en-GB" sz="2400" dirty="0">
                    <a:solidFill>
                      <a:schemeClr val="tx1"/>
                    </a:solidFill>
                  </a:rPr>
                  <a:t>, however since these forces are equal they are not necessary.</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457200" y="4923473"/>
                <a:ext cx="8545476" cy="1600199"/>
              </a:xfrm>
              <a:blipFill>
                <a:blip r:embed="rId2"/>
                <a:stretch>
                  <a:fillRect l="-927" t="-3053" b="-6107"/>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5DE2E672-4627-4829-9EAC-726E3A1C8E07}"/>
              </a:ext>
            </a:extLst>
          </p:cNvPr>
          <p:cNvPicPr>
            <a:picLocks noChangeAspect="1"/>
          </p:cNvPicPr>
          <p:nvPr/>
        </p:nvPicPr>
        <p:blipFill>
          <a:blip r:embed="rId3"/>
          <a:stretch>
            <a:fillRect/>
          </a:stretch>
        </p:blipFill>
        <p:spPr>
          <a:xfrm>
            <a:off x="1676400" y="930926"/>
            <a:ext cx="5600700" cy="3705225"/>
          </a:xfrm>
          <a:prstGeom prst="rect">
            <a:avLst/>
          </a:prstGeom>
        </p:spPr>
      </p:pic>
      <p:sp>
        <p:nvSpPr>
          <p:cNvPr id="7" name="TextBox 6">
            <a:extLst>
              <a:ext uri="{FF2B5EF4-FFF2-40B4-BE49-F238E27FC236}">
                <a16:creationId xmlns:a16="http://schemas.microsoft.com/office/drawing/2014/main" id="{56D0B740-B877-485C-B6C8-FE84FDBC5B9E}"/>
              </a:ext>
            </a:extLst>
          </p:cNvPr>
          <p:cNvSpPr txBox="1"/>
          <p:nvPr/>
        </p:nvSpPr>
        <p:spPr>
          <a:xfrm>
            <a:off x="532974" y="1052887"/>
            <a:ext cx="8229600" cy="3816429"/>
          </a:xfrm>
          <a:prstGeom prst="rect">
            <a:avLst/>
          </a:prstGeom>
          <a:noFill/>
          <a:ln w="25400">
            <a:solidFill>
              <a:srgbClr val="0070C0"/>
            </a:solidFill>
          </a:ln>
        </p:spPr>
        <p:txBody>
          <a:bodyPr wrap="square" rtlCol="0">
            <a:spAutoFit/>
          </a:bodyPr>
          <a:lstStyle/>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Tree>
    <p:extLst>
      <p:ext uri="{BB962C8B-B14F-4D97-AF65-F5344CB8AC3E}">
        <p14:creationId xmlns:p14="http://schemas.microsoft.com/office/powerpoint/2010/main" val="20524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286D9-EAC6-4D30-9C24-EF50FF94D971}"/>
              </a:ext>
            </a:extLst>
          </p:cNvPr>
          <p:cNvPicPr>
            <a:picLocks noChangeAspect="1"/>
          </p:cNvPicPr>
          <p:nvPr/>
        </p:nvPicPr>
        <p:blipFill>
          <a:blip r:embed="rId2"/>
          <a:stretch>
            <a:fillRect/>
          </a:stretch>
        </p:blipFill>
        <p:spPr>
          <a:xfrm>
            <a:off x="524069" y="1174790"/>
            <a:ext cx="8238505" cy="3549610"/>
          </a:xfrm>
          <a:prstGeom prst="rect">
            <a:avLst/>
          </a:prstGeom>
        </p:spPr>
      </p:pic>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 Example</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
        <p:nvSpPr>
          <p:cNvPr id="6" name="Subtitle 2"/>
          <p:cNvSpPr>
            <a:spLocks noGrp="1"/>
          </p:cNvSpPr>
          <p:nvPr>
            <p:ph type="subTitle" idx="1"/>
          </p:nvPr>
        </p:nvSpPr>
        <p:spPr>
          <a:xfrm>
            <a:off x="598524" y="5005013"/>
            <a:ext cx="8545476" cy="1600199"/>
          </a:xfrm>
        </p:spPr>
        <p:txBody>
          <a:bodyPr>
            <a:noAutofit/>
          </a:bodyPr>
          <a:lstStyle/>
          <a:p>
            <a:pPr marL="269875" lvl="0" indent="-269875" algn="l">
              <a:buFont typeface="Arial" pitchFamily="34" charset="0"/>
              <a:buChar char="•"/>
            </a:pPr>
            <a:r>
              <a:rPr lang="en-GB" sz="2400" dirty="0">
                <a:solidFill>
                  <a:schemeClr val="tx1"/>
                </a:solidFill>
              </a:rPr>
              <a:t>You can see that each equation is </a:t>
            </a:r>
            <a:r>
              <a:rPr lang="en-GB" sz="2400" b="1" dirty="0">
                <a:solidFill>
                  <a:srgbClr val="0070C0"/>
                </a:solidFill>
              </a:rPr>
              <a:t>accompanied by a brief explanation.</a:t>
            </a:r>
          </a:p>
        </p:txBody>
      </p:sp>
      <p:sp>
        <p:nvSpPr>
          <p:cNvPr id="8" name="TextBox 7">
            <a:extLst>
              <a:ext uri="{FF2B5EF4-FFF2-40B4-BE49-F238E27FC236}">
                <a16:creationId xmlns:a16="http://schemas.microsoft.com/office/drawing/2014/main" id="{ED0D38DD-D3D4-4DB8-9B6B-446D9EDE7B45}"/>
              </a:ext>
            </a:extLst>
          </p:cNvPr>
          <p:cNvSpPr txBox="1"/>
          <p:nvPr/>
        </p:nvSpPr>
        <p:spPr>
          <a:xfrm>
            <a:off x="532974" y="1052887"/>
            <a:ext cx="8229600" cy="3816429"/>
          </a:xfrm>
          <a:prstGeom prst="rect">
            <a:avLst/>
          </a:prstGeom>
          <a:noFill/>
          <a:ln w="25400">
            <a:solidFill>
              <a:srgbClr val="0070C0"/>
            </a:solidFill>
          </a:ln>
        </p:spPr>
        <p:txBody>
          <a:bodyPr wrap="square" rtlCol="0">
            <a:spAutoFit/>
          </a:bodyPr>
          <a:lstStyle/>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Tree>
    <p:extLst>
      <p:ext uri="{BB962C8B-B14F-4D97-AF65-F5344CB8AC3E}">
        <p14:creationId xmlns:p14="http://schemas.microsoft.com/office/powerpoint/2010/main" val="188615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 Example</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a:solidFill>
                <a:prstClr val="black">
                  <a:tint val="75000"/>
                </a:prstClr>
              </a:solidFill>
            </a:endParaRPr>
          </a:p>
        </p:txBody>
      </p:sp>
      <p:sp>
        <p:nvSpPr>
          <p:cNvPr id="10" name="TextBox 9"/>
          <p:cNvSpPr txBox="1"/>
          <p:nvPr/>
        </p:nvSpPr>
        <p:spPr>
          <a:xfrm>
            <a:off x="533400" y="807522"/>
            <a:ext cx="8153400" cy="2646878"/>
          </a:xfrm>
          <a:prstGeom prst="rect">
            <a:avLst/>
          </a:prstGeom>
          <a:noFill/>
          <a:ln w="25400">
            <a:solidFill>
              <a:srgbClr val="0070C0"/>
            </a:solidFill>
          </a:ln>
        </p:spPr>
        <p:txBody>
          <a:bodyPr wrap="square" rtlCol="0">
            <a:spAutoFit/>
          </a:bodyPr>
          <a:lstStyle/>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endParaRPr lang="en-GB" sz="2200" dirty="0">
              <a:solidFill>
                <a:prstClr val="black"/>
              </a:solidFill>
            </a:endParaRPr>
          </a:p>
        </p:txBody>
      </p:sp>
      <p:pic>
        <p:nvPicPr>
          <p:cNvPr id="2" name="Picture 1">
            <a:extLst>
              <a:ext uri="{FF2B5EF4-FFF2-40B4-BE49-F238E27FC236}">
                <a16:creationId xmlns:a16="http://schemas.microsoft.com/office/drawing/2014/main" id="{9F39123D-4F02-40CA-81DF-A97646D910ED}"/>
              </a:ext>
            </a:extLst>
          </p:cNvPr>
          <p:cNvPicPr>
            <a:picLocks noChangeAspect="1"/>
          </p:cNvPicPr>
          <p:nvPr/>
        </p:nvPicPr>
        <p:blipFill>
          <a:blip r:embed="rId2"/>
          <a:stretch>
            <a:fillRect/>
          </a:stretch>
        </p:blipFill>
        <p:spPr>
          <a:xfrm>
            <a:off x="673100" y="1066800"/>
            <a:ext cx="7937500" cy="1954194"/>
          </a:xfrm>
          <a:prstGeom prst="rect">
            <a:avLst/>
          </a:prstGeom>
        </p:spPr>
      </p:pic>
      <p:sp>
        <p:nvSpPr>
          <p:cNvPr id="6" name="Subtitle 2">
            <a:extLst>
              <a:ext uri="{FF2B5EF4-FFF2-40B4-BE49-F238E27FC236}">
                <a16:creationId xmlns:a16="http://schemas.microsoft.com/office/drawing/2014/main" id="{414A337F-76DC-4D56-A55B-45AEFFA4459A}"/>
              </a:ext>
            </a:extLst>
          </p:cNvPr>
          <p:cNvSpPr>
            <a:spLocks noGrp="1"/>
          </p:cNvSpPr>
          <p:nvPr>
            <p:ph type="subTitle" idx="1"/>
          </p:nvPr>
        </p:nvSpPr>
        <p:spPr>
          <a:xfrm>
            <a:off x="533400" y="3713678"/>
            <a:ext cx="8545476" cy="1600199"/>
          </a:xfrm>
        </p:spPr>
        <p:txBody>
          <a:bodyPr>
            <a:noAutofit/>
          </a:bodyPr>
          <a:lstStyle/>
          <a:p>
            <a:pPr marL="269875" lvl="0" indent="-269875" algn="l">
              <a:buFont typeface="Arial" pitchFamily="34" charset="0"/>
              <a:buChar char="•"/>
            </a:pPr>
            <a:r>
              <a:rPr lang="en-GB" sz="2400" dirty="0">
                <a:solidFill>
                  <a:schemeClr val="tx1"/>
                </a:solidFill>
              </a:rPr>
              <a:t>You can see that each equation is </a:t>
            </a:r>
            <a:r>
              <a:rPr lang="en-GB" sz="2400" b="1" dirty="0">
                <a:solidFill>
                  <a:srgbClr val="0070C0"/>
                </a:solidFill>
              </a:rPr>
              <a:t>accompanied by a brief explanation.</a:t>
            </a:r>
          </a:p>
          <a:p>
            <a:pPr marL="269875" lvl="0" indent="-269875" algn="l">
              <a:buFont typeface="Arial" pitchFamily="34" charset="0"/>
              <a:buChar char="•"/>
            </a:pPr>
            <a:endParaRPr lang="en-GB" sz="2400" dirty="0">
              <a:solidFill>
                <a:schemeClr val="tx1"/>
              </a:solidFill>
            </a:endParaRPr>
          </a:p>
          <a:p>
            <a:pPr marL="269875" lvl="0" indent="-269875" algn="l">
              <a:buFont typeface="Arial" pitchFamily="34" charset="0"/>
              <a:buChar char="•"/>
            </a:pPr>
            <a:r>
              <a:rPr lang="en-GB" sz="2400" dirty="0">
                <a:solidFill>
                  <a:schemeClr val="tx1"/>
                </a:solidFill>
              </a:rPr>
              <a:t>All equations are given a number based on their order of appearance in the report.</a:t>
            </a:r>
          </a:p>
        </p:txBody>
      </p:sp>
    </p:spTree>
    <p:extLst>
      <p:ext uri="{BB962C8B-B14F-4D97-AF65-F5344CB8AC3E}">
        <p14:creationId xmlns:p14="http://schemas.microsoft.com/office/powerpoint/2010/main" val="2453002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28</a:t>
            </a:fld>
            <a:endParaRPr lang="en-US">
              <a:solidFill>
                <a:prstClr val="black">
                  <a:tint val="75000"/>
                </a:prstClr>
              </a:solidFill>
            </a:endParaRPr>
          </a:p>
        </p:txBody>
      </p:sp>
      <p:sp>
        <p:nvSpPr>
          <p:cNvPr id="12" name="Subtitle 2"/>
          <p:cNvSpPr>
            <a:spLocks noGrp="1"/>
          </p:cNvSpPr>
          <p:nvPr>
            <p:ph type="subTitle" idx="1"/>
          </p:nvPr>
        </p:nvSpPr>
        <p:spPr>
          <a:xfrm>
            <a:off x="533400" y="925512"/>
            <a:ext cx="8153400" cy="5411788"/>
          </a:xfrm>
        </p:spPr>
        <p:txBody>
          <a:bodyPr>
            <a:noAutofit/>
          </a:bodyPr>
          <a:lstStyle/>
          <a:p>
            <a:pPr marL="342900" lvl="0" indent="-342900" algn="l">
              <a:buFont typeface="Arial" pitchFamily="34" charset="0"/>
              <a:buChar char="•"/>
            </a:pPr>
            <a:r>
              <a:rPr lang="en-GB" sz="2800" dirty="0">
                <a:solidFill>
                  <a:prstClr val="black"/>
                </a:solidFill>
              </a:rPr>
              <a:t>The final part of the introduction is to list the </a:t>
            </a:r>
            <a:r>
              <a:rPr lang="en-GB" sz="2800" b="1" dirty="0">
                <a:solidFill>
                  <a:srgbClr val="0070C0"/>
                </a:solidFill>
              </a:rPr>
              <a:t>modelling assumptions.</a:t>
            </a:r>
          </a:p>
          <a:p>
            <a:pPr marL="342900" lvl="0" indent="-342900" algn="l">
              <a:buFont typeface="Arial" pitchFamily="34" charset="0"/>
              <a:buChar char="•"/>
            </a:pPr>
            <a:endParaRPr lang="en-GB" sz="1200" dirty="0">
              <a:solidFill>
                <a:prstClr val="black"/>
              </a:solidFill>
            </a:endParaRPr>
          </a:p>
          <a:p>
            <a:pPr marL="342900" lvl="0" indent="-342900" algn="l">
              <a:buFont typeface="Arial" pitchFamily="34" charset="0"/>
              <a:buChar char="•"/>
            </a:pPr>
            <a:r>
              <a:rPr lang="en-GB" sz="2800" b="1" dirty="0">
                <a:solidFill>
                  <a:srgbClr val="0070C0"/>
                </a:solidFill>
              </a:rPr>
              <a:t>Modelling assumptions are simplificati</a:t>
            </a:r>
            <a:r>
              <a:rPr lang="en-GB" sz="2800" dirty="0">
                <a:solidFill>
                  <a:srgbClr val="0070C0"/>
                </a:solidFill>
              </a:rPr>
              <a:t>ons </a:t>
            </a:r>
            <a:r>
              <a:rPr lang="en-GB" sz="2800" dirty="0">
                <a:solidFill>
                  <a:prstClr val="black"/>
                </a:solidFill>
              </a:rPr>
              <a:t>of the real world that allow us to make a </a:t>
            </a:r>
            <a:r>
              <a:rPr lang="en-GB" sz="2800" b="1" dirty="0">
                <a:solidFill>
                  <a:srgbClr val="0070C0"/>
                </a:solidFill>
              </a:rPr>
              <a:t>mathematical model </a:t>
            </a:r>
            <a:r>
              <a:rPr lang="en-GB" sz="2800" dirty="0">
                <a:solidFill>
                  <a:prstClr val="black"/>
                </a:solidFill>
              </a:rPr>
              <a:t>(our equation).</a:t>
            </a:r>
          </a:p>
          <a:p>
            <a:pPr marL="342900" lvl="0" indent="-342900" algn="l">
              <a:buFont typeface="Arial" pitchFamily="34" charset="0"/>
              <a:buChar char="•"/>
            </a:pPr>
            <a:endParaRPr lang="en-GB" sz="1200" dirty="0">
              <a:solidFill>
                <a:prstClr val="black"/>
              </a:solidFill>
            </a:endParaRPr>
          </a:p>
          <a:p>
            <a:pPr marL="342900" lvl="0" indent="-342900" algn="l">
              <a:buFont typeface="Arial" pitchFamily="34" charset="0"/>
              <a:buChar char="•"/>
            </a:pPr>
            <a:r>
              <a:rPr lang="en-GB" sz="2800" dirty="0">
                <a:solidFill>
                  <a:prstClr val="black"/>
                </a:solidFill>
              </a:rPr>
              <a:t>You can think of assumptions as </a:t>
            </a:r>
            <a:r>
              <a:rPr lang="en-GB" sz="2800" b="1" dirty="0">
                <a:solidFill>
                  <a:srgbClr val="0070C0"/>
                </a:solidFill>
              </a:rPr>
              <a:t>additional factors that could affect the results of the experiment </a:t>
            </a:r>
            <a:r>
              <a:rPr lang="en-GB" sz="2800" dirty="0">
                <a:solidFill>
                  <a:prstClr val="black"/>
                </a:solidFill>
              </a:rPr>
              <a:t>which are not present in our equation. What factors did we ignore when we made our equation?</a:t>
            </a:r>
          </a:p>
          <a:p>
            <a:pPr marL="342900" lvl="0" indent="-342900" algn="l">
              <a:buFont typeface="Arial" pitchFamily="34" charset="0"/>
              <a:buChar char="•"/>
            </a:pPr>
            <a:endParaRPr lang="en-GB" sz="1100" dirty="0">
              <a:solidFill>
                <a:prstClr val="black"/>
              </a:solidFill>
            </a:endParaRPr>
          </a:p>
          <a:p>
            <a:pPr marL="342900" lvl="0" indent="-342900" algn="l">
              <a:buFont typeface="Arial" pitchFamily="34" charset="0"/>
              <a:buChar char="•"/>
            </a:pPr>
            <a:r>
              <a:rPr lang="en-GB" sz="2800" b="1" dirty="0">
                <a:solidFill>
                  <a:srgbClr val="0070C0"/>
                </a:solidFill>
              </a:rPr>
              <a:t>Discuss in your group and try to come up with 3.</a:t>
            </a:r>
          </a:p>
          <a:p>
            <a:pPr algn="l"/>
            <a:endParaRPr lang="en-GB" sz="2800" i="1" dirty="0">
              <a:solidFill>
                <a:schemeClr val="tx1"/>
              </a:solidFill>
            </a:endParaRPr>
          </a:p>
        </p:txBody>
      </p:sp>
    </p:spTree>
    <p:extLst>
      <p:ext uri="{BB962C8B-B14F-4D97-AF65-F5344CB8AC3E}">
        <p14:creationId xmlns:p14="http://schemas.microsoft.com/office/powerpoint/2010/main" val="29081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Introduction: Example</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29</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10" name="TextBox 9"/>
              <p:cNvSpPr txBox="1"/>
              <p:nvPr/>
            </p:nvSpPr>
            <p:spPr>
              <a:xfrm>
                <a:off x="457200" y="1066800"/>
                <a:ext cx="8153400" cy="3046988"/>
              </a:xfrm>
              <a:prstGeom prst="rect">
                <a:avLst/>
              </a:prstGeom>
              <a:noFill/>
              <a:ln w="25400">
                <a:solidFill>
                  <a:srgbClr val="0070C0"/>
                </a:solidFill>
              </a:ln>
            </p:spPr>
            <p:txBody>
              <a:bodyPr wrap="square" rtlCol="0">
                <a:spAutoFit/>
              </a:bodyPr>
              <a:lstStyle/>
              <a:p>
                <a:pPr hangingPunct="0"/>
                <a:r>
                  <a:rPr lang="en-GB" sz="2400" dirty="0"/>
                  <a:t>To model this system using Newtonian mechanics, the following modelling assumptions were made: </a:t>
                </a:r>
              </a:p>
              <a:p>
                <a:pPr hangingPunct="0"/>
                <a:r>
                  <a:rPr lang="en-GB" sz="2400" dirty="0"/>
                  <a:t> </a:t>
                </a:r>
              </a:p>
              <a:p>
                <a:pPr marL="285750" lvl="0" indent="-285750" hangingPunct="0">
                  <a:buFont typeface="Arial" panose="020B0604020202020204" pitchFamily="34" charset="0"/>
                  <a:buChar char="•"/>
                </a:pPr>
                <a:r>
                  <a:rPr lang="en-GB" sz="2400" dirty="0"/>
                  <a:t>The string has no mass and is inextensible.</a:t>
                </a:r>
              </a:p>
              <a:p>
                <a:pPr marL="285750" lvl="0" indent="-285750" hangingPunct="0">
                  <a:buFont typeface="Arial" panose="020B0604020202020204" pitchFamily="34" charset="0"/>
                  <a:buChar char="•"/>
                </a:pPr>
                <a:r>
                  <a:rPr lang="en-GB" sz="2400" dirty="0"/>
                  <a:t>Friction and air resistance have a negligible effect.</a:t>
                </a:r>
              </a:p>
              <a:p>
                <a:pPr marL="285750" lvl="0" indent="-285750" hangingPunct="0">
                  <a:buFont typeface="Arial" panose="020B0604020202020204" pitchFamily="34" charset="0"/>
                  <a:buChar char="•"/>
                </a:pPr>
                <a:r>
                  <a:rPr lang="en-GB" sz="2400" dirty="0"/>
                  <a:t>The track is perfectly horizontal.</a:t>
                </a:r>
              </a:p>
              <a:p>
                <a:pPr marL="285750" lvl="0" indent="-285750" hangingPunct="0">
                  <a:buFont typeface="Arial" panose="020B0604020202020204" pitchFamily="34" charset="0"/>
                  <a:buChar char="•"/>
                </a:pPr>
                <a:r>
                  <a:rPr lang="en-GB" sz="2400" dirty="0"/>
                  <a:t>The acceleration due to gravity is constant at </a:t>
                </a:r>
                <a14:m>
                  <m:oMath xmlns:m="http://schemas.openxmlformats.org/officeDocument/2006/math">
                    <m:r>
                      <a:rPr lang="en-GB" sz="2400" i="1">
                        <a:latin typeface="Cambria Math" panose="02040503050406030204" pitchFamily="18" charset="0"/>
                      </a:rPr>
                      <m:t>9.81 </m:t>
                    </m:r>
                    <m:r>
                      <m:rPr>
                        <m:sty m:val="p"/>
                      </m:rPr>
                      <a:rPr lang="en-GB" sz="2400">
                        <a:latin typeface="Cambria Math" panose="02040503050406030204" pitchFamily="18" charset="0"/>
                      </a:rPr>
                      <m:t>m</m:t>
                    </m:r>
                    <m:sSup>
                      <m:sSupPr>
                        <m:ctrlPr>
                          <a:rPr lang="en-GB" sz="2400" i="1">
                            <a:latin typeface="Cambria Math" panose="02040503050406030204" pitchFamily="18" charset="0"/>
                          </a:rPr>
                        </m:ctrlPr>
                      </m:sSupPr>
                      <m:e>
                        <m:r>
                          <a:rPr lang="en-GB" sz="2400">
                            <a:latin typeface="Cambria Math" panose="02040503050406030204" pitchFamily="18" charset="0"/>
                          </a:rPr>
                          <m:t>∙</m:t>
                        </m:r>
                        <m:r>
                          <m:rPr>
                            <m:sty m:val="p"/>
                          </m:rPr>
                          <a:rPr lang="en-GB" sz="2400">
                            <a:latin typeface="Cambria Math" panose="02040503050406030204" pitchFamily="18" charset="0"/>
                          </a:rPr>
                          <m:t>s</m:t>
                        </m:r>
                      </m:e>
                      <m:sup>
                        <m:r>
                          <a:rPr lang="en-GB" sz="2400" i="1">
                            <a:latin typeface="Cambria Math" panose="02040503050406030204" pitchFamily="18" charset="0"/>
                          </a:rPr>
                          <m:t>−</m:t>
                        </m:r>
                        <m:r>
                          <a:rPr lang="en-GB" sz="2400">
                            <a:latin typeface="Cambria Math" panose="02040503050406030204" pitchFamily="18" charset="0"/>
                          </a:rPr>
                          <m:t>2</m:t>
                        </m:r>
                      </m:sup>
                    </m:sSup>
                  </m:oMath>
                </a14:m>
                <a:endParaRPr lang="en-GB" sz="2400" dirty="0"/>
              </a:p>
              <a:p>
                <a:endParaRPr lang="en-GB" sz="24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57200" y="1066800"/>
                <a:ext cx="8153400" cy="3046988"/>
              </a:xfrm>
              <a:prstGeom prst="rect">
                <a:avLst/>
              </a:prstGeom>
              <a:blipFill>
                <a:blip r:embed="rId2"/>
                <a:stretch>
                  <a:fillRect l="-969" t="-1190" r="-596"/>
                </a:stretch>
              </a:blipFill>
              <a:ln w="25400">
                <a:solidFill>
                  <a:srgbClr val="0070C0"/>
                </a:solidFill>
              </a:ln>
            </p:spPr>
            <p:txBody>
              <a:bodyPr/>
              <a:lstStyle/>
              <a:p>
                <a:r>
                  <a:rPr lang="en-GB">
                    <a:noFill/>
                  </a:rPr>
                  <a:t> </a:t>
                </a:r>
              </a:p>
            </p:txBody>
          </p:sp>
        </mc:Fallback>
      </mc:AlternateContent>
      <p:sp>
        <p:nvSpPr>
          <p:cNvPr id="7" name="Subtitle 2"/>
          <p:cNvSpPr>
            <a:spLocks noGrp="1"/>
          </p:cNvSpPr>
          <p:nvPr>
            <p:ph type="subTitle" idx="1"/>
          </p:nvPr>
        </p:nvSpPr>
        <p:spPr>
          <a:xfrm>
            <a:off x="572086" y="4419600"/>
            <a:ext cx="7886114" cy="1179016"/>
          </a:xfrm>
        </p:spPr>
        <p:txBody>
          <a:bodyPr>
            <a:noAutofit/>
          </a:bodyPr>
          <a:lstStyle/>
          <a:p>
            <a:pPr marL="342900" lvl="0" indent="-342900" algn="l">
              <a:buFont typeface="Arial" pitchFamily="34" charset="0"/>
              <a:buChar char="•"/>
            </a:pPr>
            <a:r>
              <a:rPr lang="en-GB" sz="2800" dirty="0">
                <a:solidFill>
                  <a:prstClr val="black"/>
                </a:solidFill>
              </a:rPr>
              <a:t>The assumptions are a </a:t>
            </a:r>
            <a:r>
              <a:rPr lang="en-GB" sz="2800" b="1" dirty="0">
                <a:solidFill>
                  <a:srgbClr val="0070C0"/>
                </a:solidFill>
              </a:rPr>
              <a:t>very important part of the introduction</a:t>
            </a:r>
            <a:r>
              <a:rPr lang="en-GB" sz="2800" b="1" dirty="0">
                <a:solidFill>
                  <a:prstClr val="black"/>
                </a:solidFill>
              </a:rPr>
              <a:t> </a:t>
            </a:r>
            <a:r>
              <a:rPr lang="en-GB" sz="2800" dirty="0">
                <a:solidFill>
                  <a:prstClr val="black"/>
                </a:solidFill>
              </a:rPr>
              <a:t>as you will need to </a:t>
            </a:r>
            <a:r>
              <a:rPr lang="en-GB" sz="2800" b="1" dirty="0">
                <a:solidFill>
                  <a:srgbClr val="0070C0"/>
                </a:solidFill>
              </a:rPr>
              <a:t>talk about your assumptions </a:t>
            </a:r>
            <a:r>
              <a:rPr lang="en-GB" sz="2800" dirty="0">
                <a:solidFill>
                  <a:prstClr val="black"/>
                </a:solidFill>
              </a:rPr>
              <a:t>in the </a:t>
            </a:r>
            <a:r>
              <a:rPr lang="en-GB" sz="2800" b="1" dirty="0">
                <a:solidFill>
                  <a:srgbClr val="0070C0"/>
                </a:solidFill>
              </a:rPr>
              <a:t>discussion</a:t>
            </a:r>
            <a:r>
              <a:rPr lang="en-GB" sz="2800" dirty="0">
                <a:solidFill>
                  <a:prstClr val="black"/>
                </a:solidFill>
              </a:rPr>
              <a:t> and </a:t>
            </a:r>
            <a:r>
              <a:rPr lang="en-GB" sz="2800" b="1" dirty="0">
                <a:solidFill>
                  <a:srgbClr val="0070C0"/>
                </a:solidFill>
              </a:rPr>
              <a:t>conclusion</a:t>
            </a:r>
            <a:r>
              <a:rPr lang="en-GB" sz="2800" dirty="0">
                <a:solidFill>
                  <a:prstClr val="black"/>
                </a:solidFill>
              </a:rPr>
              <a:t>.</a:t>
            </a:r>
            <a:endParaRPr lang="en-GB" sz="2800" b="1" dirty="0">
              <a:solidFill>
                <a:schemeClr val="accent6"/>
              </a:solidFill>
            </a:endParaRPr>
          </a:p>
          <a:p>
            <a:pPr algn="l"/>
            <a:endParaRPr lang="en-GB" sz="2800" dirty="0">
              <a:solidFill>
                <a:schemeClr val="tx1"/>
              </a:solidFill>
            </a:endParaRPr>
          </a:p>
        </p:txBody>
      </p:sp>
    </p:spTree>
    <p:extLst>
      <p:ext uri="{BB962C8B-B14F-4D97-AF65-F5344CB8AC3E}">
        <p14:creationId xmlns:p14="http://schemas.microsoft.com/office/powerpoint/2010/main" val="119785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3927" y="1143000"/>
            <a:ext cx="5562600" cy="3733800"/>
          </a:xfrm>
        </p:spPr>
        <p:txBody>
          <a:bodyPr>
            <a:noAutofit/>
          </a:bodyPr>
          <a:lstStyle/>
          <a:p>
            <a:pPr marL="179388" indent="-179388" algn="l">
              <a:buClr>
                <a:srgbClr val="0070C0"/>
              </a:buClr>
              <a:buFont typeface="Arial" panose="020B0604020202020204" pitchFamily="34" charset="0"/>
              <a:buChar char="•"/>
            </a:pPr>
            <a:r>
              <a:rPr lang="en-GB" sz="2800" dirty="0">
                <a:solidFill>
                  <a:schemeClr val="tx1"/>
                </a:solidFill>
              </a:rPr>
              <a:t>Science laboratory reports have a general format which doesn’t vary too much.</a:t>
            </a:r>
          </a:p>
          <a:p>
            <a:pPr marL="179388" indent="-179388" algn="l">
              <a:buClr>
                <a:srgbClr val="0070C0"/>
              </a:buClr>
              <a:buFont typeface="Arial" panose="020B0604020202020204" pitchFamily="34" charset="0"/>
              <a:buChar char="•"/>
            </a:pPr>
            <a:endParaRPr lang="en-GB" sz="1600" dirty="0">
              <a:solidFill>
                <a:schemeClr val="tx1"/>
              </a:solidFill>
            </a:endParaRPr>
          </a:p>
          <a:p>
            <a:pPr marL="179388" indent="-179388" algn="l">
              <a:buClr>
                <a:srgbClr val="0070C0"/>
              </a:buClr>
              <a:buFont typeface="Arial" panose="020B0604020202020204" pitchFamily="34" charset="0"/>
              <a:buChar char="•"/>
            </a:pPr>
            <a:r>
              <a:rPr lang="en-GB" sz="2800" dirty="0">
                <a:solidFill>
                  <a:schemeClr val="tx1"/>
                </a:solidFill>
              </a:rPr>
              <a:t>Writing a science laboratory report is not difficult.</a:t>
            </a:r>
          </a:p>
          <a:p>
            <a:pPr marL="179388" indent="-179388" algn="l">
              <a:buClr>
                <a:srgbClr val="0070C0"/>
              </a:buClr>
              <a:buFont typeface="Arial" panose="020B0604020202020204" pitchFamily="34" charset="0"/>
              <a:buChar char="•"/>
            </a:pPr>
            <a:endParaRPr lang="en-GB" sz="1600" dirty="0">
              <a:solidFill>
                <a:schemeClr val="tx1"/>
              </a:solidFill>
            </a:endParaRPr>
          </a:p>
          <a:p>
            <a:pPr marL="179388" indent="-179388" algn="l">
              <a:buClr>
                <a:srgbClr val="0070C0"/>
              </a:buClr>
              <a:buFont typeface="Arial" panose="020B0604020202020204" pitchFamily="34" charset="0"/>
              <a:buChar char="•"/>
            </a:pPr>
            <a:r>
              <a:rPr lang="en-GB" sz="2800" dirty="0">
                <a:solidFill>
                  <a:schemeClr val="tx1"/>
                </a:solidFill>
              </a:rPr>
              <a:t>You write such a report to show that you can </a:t>
            </a:r>
            <a:r>
              <a:rPr lang="en-GB" sz="2800" b="1" dirty="0">
                <a:solidFill>
                  <a:srgbClr val="0070C0"/>
                </a:solidFill>
              </a:rPr>
              <a:t>present data</a:t>
            </a:r>
            <a:r>
              <a:rPr lang="en-GB" sz="2800" dirty="0">
                <a:solidFill>
                  <a:schemeClr val="tx1"/>
                </a:solidFill>
              </a:rPr>
              <a:t>, and, more importantly, that you can </a:t>
            </a:r>
            <a:r>
              <a:rPr lang="en-GB" sz="2800" b="1" dirty="0">
                <a:solidFill>
                  <a:srgbClr val="0070C0"/>
                </a:solidFill>
              </a:rPr>
              <a:t>interpret</a:t>
            </a:r>
            <a:r>
              <a:rPr lang="en-GB" sz="2800" dirty="0">
                <a:solidFill>
                  <a:schemeClr val="tx1"/>
                </a:solidFill>
              </a:rPr>
              <a:t> this </a:t>
            </a:r>
            <a:r>
              <a:rPr lang="en-GB" sz="2800" b="1" dirty="0">
                <a:solidFill>
                  <a:srgbClr val="0070C0"/>
                </a:solidFill>
              </a:rPr>
              <a:t>data</a:t>
            </a:r>
            <a:r>
              <a:rPr lang="en-GB" sz="2800" dirty="0">
                <a:solidFill>
                  <a:schemeClr val="tx1"/>
                </a:solidFill>
              </a:rPr>
              <a:t>.</a:t>
            </a: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Writing a Report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5124" name="Picture 4" descr="https://sp.yimg.com/ib/th?id=JN.7vXXn4ki4odSoaB37TlyBQ&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22098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74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95400" y="2971800"/>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2473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Apparatus</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7" name="Subtitle 2"/>
          <p:cNvSpPr>
            <a:spLocks noGrp="1"/>
          </p:cNvSpPr>
          <p:nvPr>
            <p:ph type="subTitle" idx="1"/>
          </p:nvPr>
        </p:nvSpPr>
        <p:spPr>
          <a:xfrm>
            <a:off x="204536" y="1066800"/>
            <a:ext cx="8634663" cy="1676400"/>
          </a:xfrm>
        </p:spPr>
        <p:txBody>
          <a:bodyPr>
            <a:noAutofit/>
          </a:bodyPr>
          <a:lstStyle/>
          <a:p>
            <a:pPr marL="342900" indent="-342900" algn="l">
              <a:buFont typeface="Arial" panose="020B0604020202020204" pitchFamily="34" charset="0"/>
              <a:buChar char="•"/>
            </a:pPr>
            <a:r>
              <a:rPr lang="en-GB" sz="2800" dirty="0">
                <a:solidFill>
                  <a:schemeClr val="tx1"/>
                </a:solidFill>
              </a:rPr>
              <a:t>The apparatus section of the report </a:t>
            </a:r>
            <a:r>
              <a:rPr lang="en-GB" sz="2800" b="1" dirty="0">
                <a:solidFill>
                  <a:srgbClr val="0070C0"/>
                </a:solidFill>
              </a:rPr>
              <a:t>is simply a list of all the equipment used in the experiment </a:t>
            </a:r>
            <a:r>
              <a:rPr lang="en-GB" sz="2800" dirty="0">
                <a:solidFill>
                  <a:schemeClr val="tx1"/>
                </a:solidFill>
              </a:rPr>
              <a:t>in the form of bullet points. </a:t>
            </a:r>
          </a:p>
          <a:p>
            <a:pPr marL="342900" indent="-342900" algn="l">
              <a:buFont typeface="Arial" panose="020B0604020202020204" pitchFamily="34" charset="0"/>
              <a:buChar char="•"/>
            </a:pPr>
            <a:endParaRPr lang="en-GB" sz="1400" dirty="0">
              <a:solidFill>
                <a:schemeClr val="tx1"/>
              </a:solidFill>
            </a:endParaRPr>
          </a:p>
          <a:p>
            <a:pPr marL="342900" indent="-342900" algn="l">
              <a:buFont typeface="Arial" panose="020B0604020202020204" pitchFamily="34" charset="0"/>
              <a:buChar char="•"/>
            </a:pPr>
            <a:r>
              <a:rPr lang="en-GB" sz="2800" dirty="0">
                <a:solidFill>
                  <a:schemeClr val="tx1"/>
                </a:solidFill>
              </a:rPr>
              <a:t>You can find a </a:t>
            </a:r>
            <a:r>
              <a:rPr lang="en-GB" sz="2800" b="1" dirty="0">
                <a:solidFill>
                  <a:srgbClr val="0070C0"/>
                </a:solidFill>
              </a:rPr>
              <a:t>list of equipment on the lab worksheet</a:t>
            </a:r>
            <a:r>
              <a:rPr lang="en-GB" sz="2800" dirty="0">
                <a:solidFill>
                  <a:schemeClr val="tx1"/>
                </a:solidFill>
              </a:rPr>
              <a:t>, but please note this </a:t>
            </a:r>
            <a:r>
              <a:rPr lang="en-GB" sz="2800" b="1" dirty="0">
                <a:solidFill>
                  <a:srgbClr val="0070C0"/>
                </a:solidFill>
              </a:rPr>
              <a:t>does not always include every piece of equipment</a:t>
            </a:r>
            <a:r>
              <a:rPr lang="en-GB" sz="2800" dirty="0">
                <a:solidFill>
                  <a:schemeClr val="tx1"/>
                </a:solidFill>
              </a:rPr>
              <a:t>, it’s a good idea </a:t>
            </a:r>
            <a:r>
              <a:rPr lang="en-GB" sz="2800" b="1" dirty="0">
                <a:solidFill>
                  <a:srgbClr val="0070C0"/>
                </a:solidFill>
              </a:rPr>
              <a:t>to write down what equipment you use </a:t>
            </a:r>
            <a:r>
              <a:rPr lang="en-GB" sz="2800" dirty="0">
                <a:solidFill>
                  <a:schemeClr val="tx1"/>
                </a:solidFill>
              </a:rPr>
              <a:t>as you do the experiment.</a:t>
            </a:r>
          </a:p>
          <a:p>
            <a:pPr marL="342900" indent="-342900" algn="l">
              <a:buFont typeface="Arial" panose="020B0604020202020204" pitchFamily="34" charset="0"/>
              <a:buChar char="•"/>
            </a:pPr>
            <a:endParaRPr lang="en-GB" sz="2800" dirty="0">
              <a:solidFill>
                <a:schemeClr val="tx1"/>
              </a:solidFill>
            </a:endParaRPr>
          </a:p>
          <a:p>
            <a:pPr marL="342900" indent="-342900" algn="l">
              <a:buFont typeface="Arial" panose="020B0604020202020204" pitchFamily="34" charset="0"/>
              <a:buChar char="•"/>
            </a:pPr>
            <a:r>
              <a:rPr lang="en-GB" sz="2800" b="1" dirty="0">
                <a:solidFill>
                  <a:srgbClr val="0070C0"/>
                </a:solidFill>
              </a:rPr>
              <a:t>Answer question 7) on the report template.</a:t>
            </a:r>
          </a:p>
        </p:txBody>
      </p:sp>
    </p:spTree>
    <p:extLst>
      <p:ext uri="{BB962C8B-B14F-4D97-AF65-F5344CB8AC3E}">
        <p14:creationId xmlns:p14="http://schemas.microsoft.com/office/powerpoint/2010/main" val="26947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Apparatus: Example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10" name="TextBox 9"/>
          <p:cNvSpPr txBox="1"/>
          <p:nvPr/>
        </p:nvSpPr>
        <p:spPr>
          <a:xfrm>
            <a:off x="533400" y="1188242"/>
            <a:ext cx="8229600" cy="2462213"/>
          </a:xfrm>
          <a:prstGeom prst="rect">
            <a:avLst/>
          </a:prstGeom>
          <a:noFill/>
          <a:ln w="25400">
            <a:solidFill>
              <a:srgbClr val="0070C0"/>
            </a:solidFill>
          </a:ln>
        </p:spPr>
        <p:txBody>
          <a:bodyPr wrap="square" rtlCol="0">
            <a:spAutoFit/>
          </a:bodyPr>
          <a:lstStyle/>
          <a:p>
            <a:r>
              <a:rPr lang="en-GB" sz="2200" b="1" dirty="0"/>
              <a:t>Apparatus:</a:t>
            </a:r>
          </a:p>
          <a:p>
            <a:endParaRPr lang="en-GB" sz="2200" b="1" dirty="0"/>
          </a:p>
          <a:p>
            <a:endParaRPr lang="en-GB" sz="2200" b="1" dirty="0"/>
          </a:p>
          <a:p>
            <a:endParaRPr lang="en-GB" sz="2200" b="1" dirty="0"/>
          </a:p>
          <a:p>
            <a:endParaRPr lang="en-GB" sz="2200" b="1" dirty="0"/>
          </a:p>
          <a:p>
            <a:endParaRPr lang="en-GB" sz="2200" dirty="0"/>
          </a:p>
          <a:p>
            <a:endParaRPr lang="en-GB" sz="2200" dirty="0"/>
          </a:p>
        </p:txBody>
      </p:sp>
      <p:sp>
        <p:nvSpPr>
          <p:cNvPr id="6" name="Subtitle 2"/>
          <p:cNvSpPr>
            <a:spLocks noGrp="1"/>
          </p:cNvSpPr>
          <p:nvPr>
            <p:ph type="subTitle" idx="1"/>
          </p:nvPr>
        </p:nvSpPr>
        <p:spPr>
          <a:xfrm>
            <a:off x="781050" y="3894135"/>
            <a:ext cx="7581900" cy="1676400"/>
          </a:xfrm>
        </p:spPr>
        <p:txBody>
          <a:bodyPr>
            <a:normAutofit/>
          </a:bodyPr>
          <a:lstStyle/>
          <a:p>
            <a:pPr marL="342900" indent="-342900" algn="l">
              <a:buFont typeface="Arial" panose="020B0604020202020204" pitchFamily="34" charset="0"/>
              <a:buChar char="•"/>
            </a:pPr>
            <a:endParaRPr lang="en-GB" sz="2800" dirty="0">
              <a:solidFill>
                <a:schemeClr val="tx1"/>
              </a:solidFill>
            </a:endParaRPr>
          </a:p>
          <a:p>
            <a:pPr marL="723900" indent="-723900" algn="l"/>
            <a:r>
              <a:rPr lang="en-GB" sz="2800" b="1" dirty="0">
                <a:solidFill>
                  <a:srgbClr val="0070C0"/>
                </a:solidFill>
              </a:rPr>
              <a:t>N.B. </a:t>
            </a:r>
            <a:r>
              <a:rPr lang="en-GB" sz="2800" dirty="0">
                <a:solidFill>
                  <a:schemeClr val="tx1"/>
                </a:solidFill>
              </a:rPr>
              <a:t>You do not need to include pictures of your apparatus.</a:t>
            </a:r>
          </a:p>
        </p:txBody>
      </p:sp>
      <p:graphicFrame>
        <p:nvGraphicFramePr>
          <p:cNvPr id="2" name="Table 1">
            <a:extLst>
              <a:ext uri="{FF2B5EF4-FFF2-40B4-BE49-F238E27FC236}">
                <a16:creationId xmlns:a16="http://schemas.microsoft.com/office/drawing/2014/main" id="{543E190F-747F-4785-80D5-5C0D9AAAC044}"/>
              </a:ext>
            </a:extLst>
          </p:cNvPr>
          <p:cNvGraphicFramePr>
            <a:graphicFrameLocks noGrp="1"/>
          </p:cNvGraphicFramePr>
          <p:nvPr>
            <p:extLst>
              <p:ext uri="{D42A27DB-BD31-4B8C-83A1-F6EECF244321}">
                <p14:modId xmlns:p14="http://schemas.microsoft.com/office/powerpoint/2010/main" val="125912279"/>
              </p:ext>
            </p:extLst>
          </p:nvPr>
        </p:nvGraphicFramePr>
        <p:xfrm>
          <a:off x="533400" y="1597918"/>
          <a:ext cx="8229600" cy="1463040"/>
        </p:xfrm>
        <a:graphic>
          <a:graphicData uri="http://schemas.openxmlformats.org/drawingml/2006/table">
            <a:tbl>
              <a:tblPr bandRow="1">
                <a:tableStyleId>{2D5ABB26-0587-4C30-8999-92F81FD0307C}</a:tableStyleId>
              </a:tblPr>
              <a:tblGrid>
                <a:gridCol w="3943350">
                  <a:extLst>
                    <a:ext uri="{9D8B030D-6E8A-4147-A177-3AD203B41FA5}">
                      <a16:colId xmlns:a16="http://schemas.microsoft.com/office/drawing/2014/main" val="2470074047"/>
                    </a:ext>
                  </a:extLst>
                </a:gridCol>
                <a:gridCol w="4286250">
                  <a:extLst>
                    <a:ext uri="{9D8B030D-6E8A-4147-A177-3AD203B41FA5}">
                      <a16:colId xmlns:a16="http://schemas.microsoft.com/office/drawing/2014/main" val="2217707283"/>
                    </a:ext>
                  </a:extLst>
                </a:gridCol>
              </a:tblGrid>
              <a:tr h="0">
                <a:tc>
                  <a:txBody>
                    <a:bodyPr/>
                    <a:lstStyle/>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An air blower   </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 set of air track </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 vehicle </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Two light gates </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 PC (computer)</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Six sets of weights</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 string</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fontAlgn="auto" hangingPunct="0">
                        <a:spcAft>
                          <a:spcPts val="0"/>
                        </a:spcAft>
                        <a:buFont typeface="Symbol" panose="05050102010706020507" pitchFamily="18" charset="2"/>
                        <a:buChar char=""/>
                        <a:tabLst>
                          <a:tab pos="457200" algn="l"/>
                        </a:tabLst>
                      </a:pPr>
                      <a:r>
                        <a:rPr lang="en-GB" sz="2400" dirty="0">
                          <a:effectLst/>
                          <a:latin typeface="Arial" panose="020B0604020202020204" pitchFamily="34" charset="0"/>
                          <a:ea typeface="SimSun" panose="02010600030101010101" pitchFamily="2" charset="-122"/>
                          <a:cs typeface="Times New Roman" panose="02020603050405020304" pitchFamily="18" charset="0"/>
                        </a:rPr>
                        <a:t>An electronic balance </a:t>
                      </a:r>
                      <a:endParaRPr lang="en-GB"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091345"/>
                  </a:ext>
                </a:extLst>
              </a:tr>
            </a:tbl>
          </a:graphicData>
        </a:graphic>
      </p:graphicFrame>
    </p:spTree>
    <p:extLst>
      <p:ext uri="{BB962C8B-B14F-4D97-AF65-F5344CB8AC3E}">
        <p14:creationId xmlns:p14="http://schemas.microsoft.com/office/powerpoint/2010/main" val="18614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368137" y="3501183"/>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2263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Procedure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7" name="Subtitle 2"/>
          <p:cNvSpPr>
            <a:spLocks noGrp="1"/>
          </p:cNvSpPr>
          <p:nvPr>
            <p:ph type="subTitle" idx="1"/>
          </p:nvPr>
        </p:nvSpPr>
        <p:spPr>
          <a:xfrm>
            <a:off x="552450" y="944562"/>
            <a:ext cx="8058150" cy="2286000"/>
          </a:xfrm>
        </p:spPr>
        <p:txBody>
          <a:bodyPr>
            <a:noAutofit/>
          </a:bodyPr>
          <a:lstStyle/>
          <a:p>
            <a:pPr marL="342900" indent="-342900" algn="l">
              <a:buFont typeface="Arial" panose="020B0604020202020204" pitchFamily="34" charset="0"/>
              <a:buChar char="•"/>
            </a:pPr>
            <a:r>
              <a:rPr lang="en-GB" sz="2800" dirty="0">
                <a:solidFill>
                  <a:schemeClr val="tx1"/>
                </a:solidFill>
              </a:rPr>
              <a:t>The procedure section </a:t>
            </a:r>
            <a:r>
              <a:rPr lang="en-GB" sz="2800" b="1" dirty="0">
                <a:solidFill>
                  <a:srgbClr val="0070C0"/>
                </a:solidFill>
              </a:rPr>
              <a:t>describes</a:t>
            </a:r>
            <a:r>
              <a:rPr lang="en-GB" sz="2800" dirty="0">
                <a:solidFill>
                  <a:schemeClr val="tx1"/>
                </a:solidFill>
              </a:rPr>
              <a:t> </a:t>
            </a:r>
            <a:r>
              <a:rPr lang="en-GB" sz="2800" b="1" dirty="0">
                <a:solidFill>
                  <a:srgbClr val="0070C0"/>
                </a:solidFill>
              </a:rPr>
              <a:t>what you did during the experiment</a:t>
            </a:r>
            <a:r>
              <a:rPr lang="en-GB" sz="2800" dirty="0">
                <a:solidFill>
                  <a:schemeClr val="tx1"/>
                </a:solidFill>
              </a:rPr>
              <a:t>. It should </a:t>
            </a:r>
            <a:r>
              <a:rPr lang="en-GB" sz="2800" b="1" dirty="0">
                <a:solidFill>
                  <a:srgbClr val="0070C0"/>
                </a:solidFill>
              </a:rPr>
              <a:t>contain enough detail</a:t>
            </a:r>
            <a:r>
              <a:rPr lang="en-GB" sz="2800" dirty="0">
                <a:solidFill>
                  <a:schemeClr val="tx1"/>
                </a:solidFill>
              </a:rPr>
              <a:t> that another scientist could </a:t>
            </a:r>
            <a:r>
              <a:rPr lang="en-GB" sz="2800" b="1" dirty="0">
                <a:solidFill>
                  <a:srgbClr val="0070C0"/>
                </a:solidFill>
              </a:rPr>
              <a:t>repeat the experiment</a:t>
            </a:r>
            <a:r>
              <a:rPr lang="en-GB" sz="2800" dirty="0">
                <a:solidFill>
                  <a:schemeClr val="tx1"/>
                </a:solidFill>
              </a:rPr>
              <a:t> using your procedure.</a:t>
            </a:r>
          </a:p>
          <a:p>
            <a:pPr marL="342900" indent="-342900" algn="l">
              <a:buFont typeface="Arial" panose="020B0604020202020204" pitchFamily="34" charset="0"/>
              <a:buChar char="•"/>
            </a:pPr>
            <a:endParaRPr lang="en-GB" sz="1200" dirty="0">
              <a:solidFill>
                <a:schemeClr val="tx1"/>
              </a:solidFill>
            </a:endParaRPr>
          </a:p>
          <a:p>
            <a:pPr marL="342900" indent="-342900" algn="l">
              <a:buFont typeface="Arial" panose="020B0604020202020204" pitchFamily="34" charset="0"/>
              <a:buChar char="•"/>
            </a:pPr>
            <a:r>
              <a:rPr lang="en-GB" sz="2800" dirty="0">
                <a:solidFill>
                  <a:schemeClr val="tx1"/>
                </a:solidFill>
              </a:rPr>
              <a:t>The </a:t>
            </a:r>
            <a:r>
              <a:rPr lang="en-GB" sz="2800" b="1" dirty="0">
                <a:solidFill>
                  <a:srgbClr val="0070C0"/>
                </a:solidFill>
              </a:rPr>
              <a:t>lab worksheet </a:t>
            </a:r>
            <a:r>
              <a:rPr lang="en-GB" sz="2800" dirty="0">
                <a:solidFill>
                  <a:schemeClr val="tx1"/>
                </a:solidFill>
              </a:rPr>
              <a:t>contains a </a:t>
            </a:r>
            <a:r>
              <a:rPr lang="en-GB" sz="2800" b="1" dirty="0">
                <a:solidFill>
                  <a:srgbClr val="0070C0"/>
                </a:solidFill>
              </a:rPr>
              <a:t>list of instructions </a:t>
            </a:r>
            <a:r>
              <a:rPr lang="en-GB" sz="2800" dirty="0">
                <a:solidFill>
                  <a:schemeClr val="tx1"/>
                </a:solidFill>
              </a:rPr>
              <a:t>telling you what to do during the lab, if you just </a:t>
            </a:r>
            <a:r>
              <a:rPr lang="en-GB" sz="2800" b="1" dirty="0">
                <a:solidFill>
                  <a:srgbClr val="0070C0"/>
                </a:solidFill>
              </a:rPr>
              <a:t>copy and paste this list you will score zero </a:t>
            </a:r>
            <a:r>
              <a:rPr lang="en-GB" sz="2800" dirty="0">
                <a:solidFill>
                  <a:schemeClr val="tx1"/>
                </a:solidFill>
              </a:rPr>
              <a:t>for this section.</a:t>
            </a:r>
          </a:p>
          <a:p>
            <a:pPr marL="342900" indent="-342900" algn="l">
              <a:buFont typeface="Arial" panose="020B0604020202020204" pitchFamily="34" charset="0"/>
              <a:buChar char="•"/>
            </a:pPr>
            <a:endParaRPr lang="en-GB" sz="1200" dirty="0">
              <a:solidFill>
                <a:schemeClr val="tx1"/>
              </a:solidFill>
            </a:endParaRPr>
          </a:p>
          <a:p>
            <a:pPr marL="342900" indent="-342900" algn="l">
              <a:buFont typeface="Arial" panose="020B0604020202020204" pitchFamily="34" charset="0"/>
              <a:buChar char="•"/>
            </a:pPr>
            <a:r>
              <a:rPr lang="en-GB" sz="2800" dirty="0">
                <a:solidFill>
                  <a:schemeClr val="tx1"/>
                </a:solidFill>
              </a:rPr>
              <a:t>You must </a:t>
            </a:r>
            <a:r>
              <a:rPr lang="en-GB" sz="2800" b="1" dirty="0">
                <a:solidFill>
                  <a:srgbClr val="0070C0"/>
                </a:solidFill>
              </a:rPr>
              <a:t>rewrite the relevant instructions into the past passive voice</a:t>
            </a:r>
            <a:r>
              <a:rPr lang="en-GB" sz="2800" dirty="0">
                <a:solidFill>
                  <a:schemeClr val="tx1"/>
                </a:solidFill>
              </a:rPr>
              <a:t>, using your own words.</a:t>
            </a:r>
          </a:p>
          <a:p>
            <a:pPr marL="342900" indent="-342900" algn="l">
              <a:buFont typeface="Arial" panose="020B0604020202020204" pitchFamily="34" charset="0"/>
              <a:buChar char="•"/>
            </a:pPr>
            <a:endParaRPr lang="en-GB" sz="2800" dirty="0">
              <a:solidFill>
                <a:schemeClr val="tx1"/>
              </a:solidFill>
            </a:endParaRPr>
          </a:p>
          <a:p>
            <a:pPr marL="342900" indent="-342900" algn="l">
              <a:buFont typeface="Arial" panose="020B0604020202020204" pitchFamily="34" charset="0"/>
              <a:buChar char="•"/>
            </a:pPr>
            <a:endParaRPr lang="en-GB" sz="1200" dirty="0">
              <a:solidFill>
                <a:schemeClr val="tx1"/>
              </a:solidFill>
            </a:endParaRPr>
          </a:p>
          <a:p>
            <a:pPr algn="l"/>
            <a:endParaRPr lang="en-GB" sz="2400" dirty="0">
              <a:solidFill>
                <a:schemeClr val="tx1"/>
              </a:solidFill>
            </a:endParaRPr>
          </a:p>
        </p:txBody>
      </p:sp>
    </p:spTree>
    <p:extLst>
      <p:ext uri="{BB962C8B-B14F-4D97-AF65-F5344CB8AC3E}">
        <p14:creationId xmlns:p14="http://schemas.microsoft.com/office/powerpoint/2010/main" val="189855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22350"/>
            <a:ext cx="8305800" cy="5334000"/>
          </a:xfrm>
        </p:spPr>
        <p:txBody>
          <a:bodyPr>
            <a:noAutofit/>
          </a:bodyPr>
          <a:lstStyle/>
          <a:p>
            <a:pPr marL="179388" lvl="0" indent="-179388" algn="l">
              <a:buClr>
                <a:srgbClr val="0070C0"/>
              </a:buClr>
              <a:buFont typeface="Arial" pitchFamily="34" charset="0"/>
              <a:buChar char="•"/>
            </a:pPr>
            <a:r>
              <a:rPr lang="en-GB" sz="2800" dirty="0">
                <a:solidFill>
                  <a:schemeClr val="tx1"/>
                </a:solidFill>
              </a:rPr>
              <a:t>Remember you should be writing in the </a:t>
            </a:r>
            <a:r>
              <a:rPr lang="en-GB" sz="2800" b="1" dirty="0">
                <a:solidFill>
                  <a:srgbClr val="0070C0"/>
                </a:solidFill>
              </a:rPr>
              <a:t>past tense</a:t>
            </a:r>
            <a:r>
              <a:rPr lang="en-GB" sz="2800" dirty="0">
                <a:solidFill>
                  <a:schemeClr val="tx1"/>
                </a:solidFill>
              </a:rPr>
              <a:t>; you are writing about something that has happened in the past. Rather than “</a:t>
            </a:r>
            <a:r>
              <a:rPr lang="en-US" sz="2800" dirty="0">
                <a:solidFill>
                  <a:schemeClr val="tx1"/>
                </a:solidFill>
              </a:rPr>
              <a:t>add 20 mL of water to the test tube” you would say “20 mL of water was added to the test tube”.</a:t>
            </a:r>
            <a:endParaRPr lang="en-GB" sz="2800" dirty="0">
              <a:solidFill>
                <a:schemeClr val="tx1"/>
              </a:solidFill>
            </a:endParaRPr>
          </a:p>
          <a:p>
            <a:pPr marL="179388" lvl="0" indent="-179388" algn="l">
              <a:buClr>
                <a:srgbClr val="0070C0"/>
              </a:buClr>
              <a:buFont typeface="Arial" pitchFamily="34" charset="0"/>
              <a:buChar char="•"/>
            </a:pPr>
            <a:endParaRPr lang="en-GB" sz="1800" dirty="0">
              <a:solidFill>
                <a:schemeClr val="tx1"/>
              </a:solidFill>
            </a:endParaRPr>
          </a:p>
          <a:p>
            <a:pPr marL="179388" lvl="0" indent="-179388" algn="l">
              <a:buClr>
                <a:srgbClr val="0070C0"/>
              </a:buClr>
              <a:buFont typeface="Arial" pitchFamily="34" charset="0"/>
              <a:buChar char="•"/>
            </a:pPr>
            <a:r>
              <a:rPr lang="en-GB" sz="2800" dirty="0">
                <a:solidFill>
                  <a:schemeClr val="tx1"/>
                </a:solidFill>
              </a:rPr>
              <a:t>Secondly your </a:t>
            </a:r>
            <a:r>
              <a:rPr lang="en-GB" sz="2800" b="1" dirty="0">
                <a:solidFill>
                  <a:srgbClr val="0070C0"/>
                </a:solidFill>
              </a:rPr>
              <a:t>writing should be passive</a:t>
            </a:r>
            <a:r>
              <a:rPr lang="en-GB" sz="2800" dirty="0">
                <a:solidFill>
                  <a:schemeClr val="tx1"/>
                </a:solidFill>
              </a:rPr>
              <a:t>, you do not use words like “I” or “we”. Rather than “we measured the mass”, you would say “the mass was measured”.</a:t>
            </a:r>
          </a:p>
          <a:p>
            <a:pPr marL="179388" lvl="0" indent="-179388" algn="l">
              <a:buClr>
                <a:srgbClr val="0070C0"/>
              </a:buClr>
              <a:buFont typeface="Arial" pitchFamily="34" charset="0"/>
              <a:buChar char="•"/>
            </a:pPr>
            <a:endParaRPr lang="en-GB" sz="2800" dirty="0">
              <a:solidFill>
                <a:schemeClr val="tx1"/>
              </a:solidFill>
            </a:endParaRPr>
          </a:p>
          <a:p>
            <a:pPr marL="179388" lvl="0" indent="-179388" algn="l">
              <a:buClr>
                <a:srgbClr val="0070C0"/>
              </a:buClr>
              <a:buFont typeface="Arial" pitchFamily="34" charset="0"/>
              <a:buChar char="•"/>
            </a:pPr>
            <a:r>
              <a:rPr lang="en-GB" sz="2800" b="1" dirty="0">
                <a:solidFill>
                  <a:srgbClr val="0070C0"/>
                </a:solidFill>
              </a:rPr>
              <a:t>Answer question 8) as a group.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a:extLst>
              <a:ext uri="{FF2B5EF4-FFF2-40B4-BE49-F238E27FC236}">
                <a16:creationId xmlns:a16="http://schemas.microsoft.com/office/drawing/2014/main" id="{68DD59FB-9A4D-43A6-80DB-DDF929C928F6}"/>
              </a:ext>
            </a:extLst>
          </p:cNvPr>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Past Passive Voice Reminder</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Tree>
    <p:extLst>
      <p:ext uri="{BB962C8B-B14F-4D97-AF65-F5344CB8AC3E}">
        <p14:creationId xmlns:p14="http://schemas.microsoft.com/office/powerpoint/2010/main" val="129554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Procedure: Example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10" name="TextBox 9"/>
          <p:cNvSpPr txBox="1"/>
          <p:nvPr/>
        </p:nvSpPr>
        <p:spPr>
          <a:xfrm>
            <a:off x="533400" y="957003"/>
            <a:ext cx="8153400" cy="4154984"/>
          </a:xfrm>
          <a:prstGeom prst="rect">
            <a:avLst/>
          </a:prstGeom>
          <a:noFill/>
          <a:ln w="25400">
            <a:solidFill>
              <a:srgbClr val="0070C0"/>
            </a:solidFill>
          </a:ln>
        </p:spPr>
        <p:txBody>
          <a:bodyPr wrap="square" rtlCol="0">
            <a:spAutoFit/>
          </a:bodyPr>
          <a:lstStyle/>
          <a:p>
            <a:pPr hangingPunct="0"/>
            <a:r>
              <a:rPr lang="en-GB" sz="2400" dirty="0"/>
              <a:t>The apparatus was assembled accordingly as in Figure 1. Then, the air blower was connected to the air track. Prior to activating the air blower, the legs of the track were adjusted until the track was level, so that a vehicle placed on the track would remain stationary. The light gates were positioned alongside the track, with a fixed distance of 50 cm apart. The position of the second light gate was such that a vehicle (as shown in Figure 1) was subject to a constant accelerating force, </a:t>
            </a:r>
            <a:r>
              <a:rPr lang="en-GB" sz="2400" i="1" dirty="0"/>
              <a:t>i.e.</a:t>
            </a:r>
            <a:r>
              <a:rPr lang="en-GB" sz="2400" dirty="0"/>
              <a:t> the weight was still above the ground, when the end of the vehicle passed the second gate. The data logging software was then setup to record the acceleration between the 2 light gates.</a:t>
            </a:r>
          </a:p>
        </p:txBody>
      </p:sp>
      <p:sp>
        <p:nvSpPr>
          <p:cNvPr id="11" name="Rectangle 10"/>
          <p:cNvSpPr/>
          <p:nvPr/>
        </p:nvSpPr>
        <p:spPr>
          <a:xfrm>
            <a:off x="609600" y="5257800"/>
            <a:ext cx="8001000" cy="830997"/>
          </a:xfrm>
          <a:prstGeom prst="rect">
            <a:avLst/>
          </a:prstGeom>
        </p:spPr>
        <p:txBody>
          <a:bodyPr wrap="square">
            <a:spAutoFit/>
          </a:bodyPr>
          <a:lstStyle/>
          <a:p>
            <a:pPr marL="342900" indent="-342900">
              <a:buFont typeface="Arial" panose="020B0604020202020204" pitchFamily="34" charset="0"/>
              <a:buChar char="•"/>
            </a:pPr>
            <a:r>
              <a:rPr lang="en-GB" sz="2400" b="1" dirty="0">
                <a:solidFill>
                  <a:srgbClr val="0070C0"/>
                </a:solidFill>
              </a:rPr>
              <a:t>Note</a:t>
            </a:r>
            <a:r>
              <a:rPr lang="en-GB" sz="2400" dirty="0"/>
              <a:t> that we don’t actually include all the details from instruction 3 in our procedure.</a:t>
            </a:r>
          </a:p>
        </p:txBody>
      </p:sp>
    </p:spTree>
    <p:extLst>
      <p:ext uri="{BB962C8B-B14F-4D97-AF65-F5344CB8AC3E}">
        <p14:creationId xmlns:p14="http://schemas.microsoft.com/office/powerpoint/2010/main" val="10253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19200" y="4038600"/>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1631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38</a:t>
            </a:fld>
            <a:endParaRPr lang="en-US">
              <a:solidFill>
                <a:prstClr val="black">
                  <a:tint val="75000"/>
                </a:prstClr>
              </a:solidFill>
            </a:endParaRPr>
          </a:p>
        </p:txBody>
      </p:sp>
      <p:sp>
        <p:nvSpPr>
          <p:cNvPr id="11" name="Subtitle 2"/>
          <p:cNvSpPr>
            <a:spLocks noGrp="1"/>
          </p:cNvSpPr>
          <p:nvPr>
            <p:ph type="subTitle" idx="1"/>
          </p:nvPr>
        </p:nvSpPr>
        <p:spPr>
          <a:xfrm>
            <a:off x="628650" y="944562"/>
            <a:ext cx="8058150" cy="2941638"/>
          </a:xfrm>
        </p:spPr>
        <p:txBody>
          <a:bodyPr>
            <a:noAutofit/>
          </a:bodyPr>
          <a:lstStyle/>
          <a:p>
            <a:pPr marL="342900" lvl="0" indent="-252413" algn="l">
              <a:buFont typeface="Arial" pitchFamily="34" charset="0"/>
              <a:buChar char="•"/>
            </a:pPr>
            <a:r>
              <a:rPr lang="en-GB" sz="2400" dirty="0">
                <a:solidFill>
                  <a:prstClr val="black"/>
                </a:solidFill>
              </a:rPr>
              <a:t>There are 3 parts in the results section of the report, in order they are:</a:t>
            </a:r>
          </a:p>
          <a:p>
            <a:pPr marL="800100" lvl="1" indent="-342900" algn="l">
              <a:buFont typeface="Arial" pitchFamily="34" charset="0"/>
              <a:buChar char="•"/>
            </a:pPr>
            <a:r>
              <a:rPr lang="en-GB" sz="2400" dirty="0">
                <a:solidFill>
                  <a:prstClr val="black"/>
                </a:solidFill>
              </a:rPr>
              <a:t>Sample Calculations</a:t>
            </a:r>
          </a:p>
          <a:p>
            <a:pPr marL="800100" lvl="1" indent="-342900" algn="l">
              <a:buFont typeface="Arial" pitchFamily="34" charset="0"/>
              <a:buChar char="•"/>
            </a:pPr>
            <a:r>
              <a:rPr lang="en-GB" sz="2400" dirty="0">
                <a:solidFill>
                  <a:prstClr val="black"/>
                </a:solidFill>
              </a:rPr>
              <a:t>Tables </a:t>
            </a:r>
          </a:p>
          <a:p>
            <a:pPr marL="800100" lvl="1" indent="-342900" algn="l">
              <a:buFont typeface="Arial" pitchFamily="34" charset="0"/>
              <a:buChar char="•"/>
            </a:pPr>
            <a:r>
              <a:rPr lang="en-GB" sz="2400" dirty="0">
                <a:solidFill>
                  <a:prstClr val="black"/>
                </a:solidFill>
              </a:rPr>
              <a:t>Graphs</a:t>
            </a:r>
          </a:p>
          <a:p>
            <a:pPr marL="800100" lvl="1" indent="-342900" algn="l">
              <a:buFont typeface="Arial" pitchFamily="34" charset="0"/>
              <a:buChar char="•"/>
            </a:pPr>
            <a:endParaRPr lang="en-GB" sz="1600" dirty="0">
              <a:solidFill>
                <a:prstClr val="black"/>
              </a:solidFill>
            </a:endParaRPr>
          </a:p>
        </p:txBody>
      </p:sp>
      <p:pic>
        <p:nvPicPr>
          <p:cNvPr id="3074" name="Picture 2" descr="http://mp-onlineportal.com/wp-content/uploads/2016/02/resul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6641" y="3401397"/>
            <a:ext cx="3613518" cy="255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85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6" name="Title 1"/>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a:t>
            </a:r>
            <a:endParaRPr lang="en-GB" sz="3200" dirty="0">
              <a:solidFill>
                <a:srgbClr val="7030A0"/>
              </a:solidFill>
            </a:endParaRPr>
          </a:p>
        </p:txBody>
      </p:sp>
      <mc:AlternateContent xmlns:mc="http://schemas.openxmlformats.org/markup-compatibility/2006" xmlns:a14="http://schemas.microsoft.com/office/drawing/2010/main">
        <mc:Choice Requires="a14">
          <p:sp>
            <p:nvSpPr>
              <p:cNvPr id="7" name="Rectangle 6"/>
              <p:cNvSpPr/>
              <p:nvPr/>
            </p:nvSpPr>
            <p:spPr>
              <a:xfrm>
                <a:off x="507218" y="914400"/>
                <a:ext cx="8229600" cy="4770537"/>
              </a:xfrm>
              <a:prstGeom prst="rect">
                <a:avLst/>
              </a:prstGeom>
            </p:spPr>
            <p:txBody>
              <a:bodyPr wrap="square">
                <a:spAutoFit/>
              </a:bodyPr>
              <a:lstStyle/>
              <a:p>
                <a:pPr marL="342900" indent="-342900">
                  <a:buFont typeface="Arial" panose="020B0604020202020204" pitchFamily="34" charset="0"/>
                  <a:buChar char="•"/>
                </a:pPr>
                <a:r>
                  <a:rPr lang="en-GB" sz="2400" dirty="0"/>
                  <a:t>The report template will tell you to include </a:t>
                </a:r>
                <a:r>
                  <a:rPr lang="en-GB" sz="2400" dirty="0">
                    <a:solidFill>
                      <a:prstClr val="black"/>
                    </a:solidFill>
                  </a:rPr>
                  <a:t>some </a:t>
                </a:r>
                <a:r>
                  <a:rPr lang="en-GB" sz="2400" b="1" dirty="0">
                    <a:solidFill>
                      <a:srgbClr val="0070C0"/>
                    </a:solidFill>
                  </a:rPr>
                  <a:t>sample calculations</a:t>
                </a:r>
                <a:r>
                  <a:rPr lang="en-GB" sz="2400" b="1" dirty="0">
                    <a:solidFill>
                      <a:prstClr val="black"/>
                    </a:solidFill>
                  </a:rPr>
                  <a:t> </a:t>
                </a:r>
                <a:r>
                  <a:rPr lang="en-GB" sz="2400" dirty="0">
                    <a:solidFill>
                      <a:prstClr val="black"/>
                    </a:solidFill>
                  </a:rPr>
                  <a:t>(example calculations) to show how you calculate certain quantities.</a:t>
                </a:r>
                <a:endParaRPr lang="en-GB" sz="2400" dirty="0">
                  <a:solidFill>
                    <a:srgbClr val="0070C0"/>
                  </a:solidFill>
                </a:endParaRPr>
              </a:p>
              <a:p>
                <a:endParaRPr lang="en-GB" sz="1600" dirty="0"/>
              </a:p>
              <a:p>
                <a:pPr marL="342900" indent="-342900">
                  <a:buFont typeface="Arial" panose="020B0604020202020204" pitchFamily="34" charset="0"/>
                  <a:buChar char="•"/>
                </a:pPr>
                <a:r>
                  <a:rPr lang="en-GB" sz="2400" dirty="0"/>
                  <a:t>A sample calculation should consist of 4 parts;</a:t>
                </a:r>
              </a:p>
              <a:p>
                <a:pPr marL="800100" lvl="1" indent="-342900">
                  <a:buFont typeface="Arial" panose="020B0604020202020204" pitchFamily="34" charset="0"/>
                  <a:buChar char="•"/>
                </a:pPr>
                <a:r>
                  <a:rPr lang="en-GB" sz="2400" dirty="0"/>
                  <a:t>a </a:t>
                </a:r>
                <a:r>
                  <a:rPr lang="en-GB" sz="2400" b="1" dirty="0">
                    <a:solidFill>
                      <a:srgbClr val="0070C0"/>
                    </a:solidFill>
                  </a:rPr>
                  <a:t>brief explanation </a:t>
                </a:r>
                <a:r>
                  <a:rPr lang="en-GB" sz="2400" dirty="0"/>
                  <a:t>of what you are calculating,</a:t>
                </a:r>
              </a:p>
              <a:p>
                <a:pPr marL="800100" lvl="1" indent="-342900">
                  <a:buFont typeface="Arial" panose="020B0604020202020204" pitchFamily="34" charset="0"/>
                  <a:buChar char="•"/>
                </a:pPr>
                <a:r>
                  <a:rPr lang="en-GB" sz="2400" dirty="0"/>
                  <a:t>the </a:t>
                </a:r>
                <a:r>
                  <a:rPr lang="en-GB" sz="2400" b="1" dirty="0">
                    <a:solidFill>
                      <a:srgbClr val="0070C0"/>
                    </a:solidFill>
                  </a:rPr>
                  <a:t>formula</a:t>
                </a:r>
                <a:r>
                  <a:rPr lang="en-GB" sz="2400" dirty="0"/>
                  <a:t> you are using </a:t>
                </a:r>
                <a:r>
                  <a:rPr lang="en-GB" sz="2400" b="1" dirty="0">
                    <a:solidFill>
                      <a:srgbClr val="0070C0"/>
                    </a:solidFill>
                  </a:rPr>
                  <a:t>written algebraically</a:t>
                </a:r>
                <a:r>
                  <a:rPr lang="en-GB" sz="2400" dirty="0"/>
                  <a:t>,</a:t>
                </a:r>
              </a:p>
              <a:p>
                <a:pPr marL="800100" lvl="1" indent="-342900">
                  <a:buFont typeface="Arial" panose="020B0604020202020204" pitchFamily="34" charset="0"/>
                  <a:buChar char="•"/>
                </a:pPr>
                <a:r>
                  <a:rPr lang="en-GB" sz="2400" dirty="0"/>
                  <a:t>the </a:t>
                </a:r>
                <a:r>
                  <a:rPr lang="en-GB" sz="2400" b="1" dirty="0">
                    <a:solidFill>
                      <a:srgbClr val="0070C0"/>
                    </a:solidFill>
                  </a:rPr>
                  <a:t>formula</a:t>
                </a:r>
                <a:r>
                  <a:rPr lang="en-GB" sz="2400" dirty="0"/>
                  <a:t> you are using with the</a:t>
                </a:r>
                <a:r>
                  <a:rPr lang="en-GB" sz="2400" dirty="0">
                    <a:solidFill>
                      <a:srgbClr val="0070C0"/>
                    </a:solidFill>
                  </a:rPr>
                  <a:t> </a:t>
                </a:r>
                <a:r>
                  <a:rPr lang="en-GB" sz="2400" b="1" dirty="0">
                    <a:solidFill>
                      <a:srgbClr val="0070C0"/>
                    </a:solidFill>
                  </a:rPr>
                  <a:t>values substituted in,</a:t>
                </a:r>
              </a:p>
              <a:p>
                <a:pPr marL="800100" lvl="1" indent="-342900">
                  <a:buFont typeface="Arial" panose="020B0604020202020204" pitchFamily="34" charset="0"/>
                  <a:buChar char="•"/>
                </a:pPr>
                <a:r>
                  <a:rPr lang="en-GB" sz="2400" dirty="0"/>
                  <a:t>and the </a:t>
                </a:r>
                <a:r>
                  <a:rPr lang="en-GB" sz="2400" b="1" dirty="0">
                    <a:solidFill>
                      <a:srgbClr val="0070C0"/>
                    </a:solidFill>
                  </a:rPr>
                  <a:t>final value.</a:t>
                </a:r>
                <a:endParaRPr lang="en-GB" sz="2400" b="1"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t>Example</a:t>
                </a:r>
              </a:p>
              <a:p>
                <a:pPr marL="342900" indent="-342900">
                  <a:buFont typeface="Arial" panose="020B0604020202020204" pitchFamily="34" charset="0"/>
                  <a:buChar char="•"/>
                </a:pPr>
                <a:r>
                  <a:rPr lang="en-GB" sz="2400" dirty="0"/>
                  <a:t>Imagine we measure the radius of a circle as </a:t>
                </a:r>
                <a14:m>
                  <m:oMath xmlns:m="http://schemas.openxmlformats.org/officeDocument/2006/math">
                    <m:r>
                      <a:rPr lang="en-GB" sz="2400" i="1" dirty="0" smtClean="0">
                        <a:latin typeface="Cambria Math" panose="02040503050406030204" pitchFamily="18" charset="0"/>
                      </a:rPr>
                      <m:t>3.02 </m:t>
                    </m:r>
                    <m:r>
                      <m:rPr>
                        <m:sty m:val="p"/>
                      </m:rPr>
                      <a:rPr lang="en-GB" sz="2400" i="0" dirty="0" smtClean="0">
                        <a:latin typeface="Cambria Math" panose="02040503050406030204" pitchFamily="18" charset="0"/>
                      </a:rPr>
                      <m:t>cm</m:t>
                    </m:r>
                    <m:r>
                      <a:rPr lang="en-GB" sz="2400" i="1" dirty="0" smtClean="0">
                        <a:latin typeface="Cambria Math" panose="02040503050406030204" pitchFamily="18" charset="0"/>
                      </a:rPr>
                      <m:t> </m:t>
                    </m:r>
                  </m:oMath>
                </a14:m>
                <a:r>
                  <a:rPr lang="en-GB" sz="2400" dirty="0"/>
                  <a:t>and we want to calculate the area. </a:t>
                </a:r>
              </a:p>
            </p:txBody>
          </p:sp>
        </mc:Choice>
        <mc:Fallback xmlns="">
          <p:sp>
            <p:nvSpPr>
              <p:cNvPr id="7" name="Rectangle 6"/>
              <p:cNvSpPr>
                <a:spLocks noRot="1" noChangeAspect="1" noMove="1" noResize="1" noEditPoints="1" noAdjustHandles="1" noChangeArrowheads="1" noChangeShapeType="1" noTextEdit="1"/>
              </p:cNvSpPr>
              <p:nvPr/>
            </p:nvSpPr>
            <p:spPr>
              <a:xfrm>
                <a:off x="507218" y="914400"/>
                <a:ext cx="8229600" cy="4770537"/>
              </a:xfrm>
              <a:prstGeom prst="rect">
                <a:avLst/>
              </a:prstGeom>
              <a:blipFill>
                <a:blip r:embed="rId2"/>
                <a:stretch>
                  <a:fillRect l="-963" t="-1022" r="-1407" b="-1916"/>
                </a:stretch>
              </a:blipFill>
            </p:spPr>
            <p:txBody>
              <a:bodyPr/>
              <a:lstStyle/>
              <a:p>
                <a:r>
                  <a:rPr lang="en-GB">
                    <a:noFill/>
                  </a:rPr>
                  <a:t> </a:t>
                </a:r>
              </a:p>
            </p:txBody>
          </p:sp>
        </mc:Fallback>
      </mc:AlternateContent>
    </p:spTree>
    <p:extLst>
      <p:ext uri="{BB962C8B-B14F-4D97-AF65-F5344CB8AC3E}">
        <p14:creationId xmlns:p14="http://schemas.microsoft.com/office/powerpoint/2010/main" val="329583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s://sp.yimg.com/ib/th?id=JN.7vXXn4ki4odSoaB37TlyBQ&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914400"/>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457200" y="1143000"/>
            <a:ext cx="5562600" cy="3581400"/>
          </a:xfrm>
        </p:spPr>
        <p:txBody>
          <a:bodyPr>
            <a:noAutofit/>
          </a:bodyPr>
          <a:lstStyle/>
          <a:p>
            <a:pPr marL="179388" lvl="0" indent="-179388" algn="l">
              <a:buClr>
                <a:srgbClr val="0070C0"/>
              </a:buClr>
              <a:buFont typeface="Arial" pitchFamily="34" charset="0"/>
              <a:buChar char="•"/>
            </a:pPr>
            <a:r>
              <a:rPr lang="en-GB" sz="2800" dirty="0">
                <a:solidFill>
                  <a:prstClr val="black"/>
                </a:solidFill>
              </a:rPr>
              <a:t>It doesn’t matter whether your experiment </a:t>
            </a:r>
            <a:r>
              <a:rPr lang="en-GB" sz="2800" b="1" dirty="0">
                <a:solidFill>
                  <a:srgbClr val="0070C0"/>
                </a:solidFill>
              </a:rPr>
              <a:t>gives you the results you expect, or not, </a:t>
            </a:r>
            <a:r>
              <a:rPr lang="en-GB" sz="2800" dirty="0">
                <a:solidFill>
                  <a:prstClr val="black"/>
                </a:solidFill>
              </a:rPr>
              <a:t>you can still write a good report.</a:t>
            </a:r>
          </a:p>
          <a:p>
            <a:pPr marL="179388" lvl="0" indent="-179388" algn="l">
              <a:buClr>
                <a:srgbClr val="0070C0"/>
              </a:buClr>
              <a:buFont typeface="Arial" pitchFamily="34" charset="0"/>
              <a:buChar char="•"/>
            </a:pPr>
            <a:endParaRPr lang="en-GB" sz="1800" dirty="0">
              <a:solidFill>
                <a:prstClr val="blac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55E0CFA6-924C-4E52-9A75-7ABA862E63FF}"/>
              </a:ext>
            </a:extLst>
          </p:cNvPr>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en-GB" sz="3200" b="1" dirty="0">
                <a:solidFill>
                  <a:srgbClr val="7030A0"/>
                </a:solidFill>
                <a:latin typeface="Calibri" panose="020F0502020204030204" pitchFamily="34" charset="0"/>
              </a:rPr>
              <a:t>Writing a Report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8" name="Subtitle 2">
            <a:extLst>
              <a:ext uri="{FF2B5EF4-FFF2-40B4-BE49-F238E27FC236}">
                <a16:creationId xmlns:a16="http://schemas.microsoft.com/office/drawing/2014/main" id="{C74A320A-952F-4C00-BDE8-53F5476E5B48}"/>
              </a:ext>
            </a:extLst>
          </p:cNvPr>
          <p:cNvSpPr txBox="1">
            <a:spLocks/>
          </p:cNvSpPr>
          <p:nvPr/>
        </p:nvSpPr>
        <p:spPr>
          <a:xfrm>
            <a:off x="457200" y="2916238"/>
            <a:ext cx="8496300" cy="3581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79388" indent="-179388" algn="l">
              <a:buClr>
                <a:srgbClr val="0070C0"/>
              </a:buClr>
              <a:buFont typeface="Arial" pitchFamily="34" charset="0"/>
              <a:buChar char="•"/>
            </a:pPr>
            <a:endParaRPr lang="en-GB" sz="1800" dirty="0">
              <a:solidFill>
                <a:prstClr val="black"/>
              </a:solidFill>
            </a:endParaRPr>
          </a:p>
          <a:p>
            <a:pPr marL="179388" indent="-179388" algn="l">
              <a:buClr>
                <a:srgbClr val="0070C0"/>
              </a:buClr>
              <a:buFont typeface="Arial" pitchFamily="34" charset="0"/>
              <a:buChar char="•"/>
            </a:pPr>
            <a:r>
              <a:rPr lang="en-GB" sz="2800" dirty="0">
                <a:solidFill>
                  <a:prstClr val="black"/>
                </a:solidFill>
              </a:rPr>
              <a:t>What matters is </a:t>
            </a:r>
            <a:r>
              <a:rPr lang="en-GB" sz="2800" b="1" dirty="0">
                <a:solidFill>
                  <a:srgbClr val="0070C0"/>
                </a:solidFill>
              </a:rPr>
              <a:t>how well you interpret your results</a:t>
            </a:r>
            <a:r>
              <a:rPr lang="en-GB" sz="2800" dirty="0">
                <a:solidFill>
                  <a:srgbClr val="0070C0"/>
                </a:solidFill>
              </a:rPr>
              <a:t> </a:t>
            </a:r>
            <a:r>
              <a:rPr lang="en-GB" sz="2800" dirty="0">
                <a:solidFill>
                  <a:prstClr val="black"/>
                </a:solidFill>
              </a:rPr>
              <a:t>and how you </a:t>
            </a:r>
            <a:r>
              <a:rPr lang="en-GB" sz="2800" b="1" dirty="0">
                <a:solidFill>
                  <a:srgbClr val="0070C0"/>
                </a:solidFill>
              </a:rPr>
              <a:t>use your scientific knowledge</a:t>
            </a:r>
            <a:r>
              <a:rPr lang="en-GB" sz="2800" b="1" dirty="0">
                <a:solidFill>
                  <a:prstClr val="black"/>
                </a:solidFill>
              </a:rPr>
              <a:t> </a:t>
            </a:r>
            <a:r>
              <a:rPr lang="en-GB" sz="2800" dirty="0">
                <a:solidFill>
                  <a:prstClr val="black"/>
                </a:solidFill>
              </a:rPr>
              <a:t>to explain what you have observed.</a:t>
            </a:r>
          </a:p>
          <a:p>
            <a:pPr marL="179388" indent="-179388" algn="l">
              <a:buClr>
                <a:srgbClr val="0070C0"/>
              </a:buClr>
              <a:buFont typeface="Arial" pitchFamily="34" charset="0"/>
              <a:buChar char="•"/>
            </a:pPr>
            <a:endParaRPr lang="en-GB" sz="1600" dirty="0">
              <a:solidFill>
                <a:prstClr val="black"/>
              </a:solidFill>
            </a:endParaRPr>
          </a:p>
          <a:p>
            <a:pPr marL="179388" indent="-179388" algn="l">
              <a:buClr>
                <a:srgbClr val="0070C0"/>
              </a:buClr>
              <a:buFont typeface="Arial" pitchFamily="34" charset="0"/>
              <a:buChar char="•"/>
            </a:pPr>
            <a:r>
              <a:rPr lang="en-GB" sz="2800" dirty="0">
                <a:solidFill>
                  <a:prstClr val="black"/>
                </a:solidFill>
              </a:rPr>
              <a:t>Your grade will also depend on how well you write your report using the </a:t>
            </a:r>
            <a:r>
              <a:rPr lang="en-GB" sz="2800" b="1" dirty="0">
                <a:solidFill>
                  <a:srgbClr val="0070C0"/>
                </a:solidFill>
              </a:rPr>
              <a:t>appropriate scientific format and style</a:t>
            </a:r>
            <a:r>
              <a:rPr lang="en-GB" sz="2800" b="1" dirty="0">
                <a:solidFill>
                  <a:prstClr val="black"/>
                </a:solidFill>
              </a:rPr>
              <a:t>.</a:t>
            </a:r>
          </a:p>
        </p:txBody>
      </p:sp>
    </p:spTree>
    <p:extLst>
      <p:ext uri="{BB962C8B-B14F-4D97-AF65-F5344CB8AC3E}">
        <p14:creationId xmlns:p14="http://schemas.microsoft.com/office/powerpoint/2010/main" val="7499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83CE80C-DFC5-41AF-89EA-A64253E5BCE0}"/>
              </a:ext>
            </a:extLst>
          </p:cNvPr>
          <p:cNvSpPr txBox="1"/>
          <p:nvPr/>
        </p:nvSpPr>
        <p:spPr>
          <a:xfrm>
            <a:off x="404334" y="2178400"/>
            <a:ext cx="8153400" cy="2677656"/>
          </a:xfrm>
          <a:prstGeom prst="rect">
            <a:avLst/>
          </a:prstGeom>
          <a:noFill/>
          <a:ln w="25400">
            <a:solidFill>
              <a:srgbClr val="0070C0"/>
            </a:solidFill>
          </a:ln>
        </p:spPr>
        <p:txBody>
          <a:bodyPr wrap="square" rtlCol="0">
            <a:spAutoFit/>
          </a:bodyPr>
          <a:lstStyle/>
          <a:p>
            <a:pPr hangingPunct="0"/>
            <a:endParaRPr lang="en-US"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a:t>
            </a:r>
            <a:endParaRPr lang="en-GB" sz="3200" dirty="0">
              <a:solidFill>
                <a:srgbClr val="7030A0"/>
              </a:solidFill>
            </a:endParaRPr>
          </a:p>
        </p:txBody>
      </p:sp>
      <mc:AlternateContent xmlns:mc="http://schemas.openxmlformats.org/markup-compatibility/2006" xmlns:a14="http://schemas.microsoft.com/office/drawing/2010/main">
        <mc:Choice Requires="a14">
          <p:sp>
            <p:nvSpPr>
              <p:cNvPr id="7" name="Rectangle 6"/>
              <p:cNvSpPr/>
              <p:nvPr/>
            </p:nvSpPr>
            <p:spPr>
              <a:xfrm>
                <a:off x="507218" y="914400"/>
                <a:ext cx="8229600" cy="2677656"/>
              </a:xfrm>
              <a:prstGeom prst="rect">
                <a:avLst/>
              </a:prstGeom>
            </p:spPr>
            <p:txBody>
              <a:bodyPr wrap="square">
                <a:spAutoFit/>
              </a:bodyPr>
              <a:lstStyle/>
              <a:p>
                <a:pPr marL="342900" indent="-342900">
                  <a:buFont typeface="Arial" panose="020B0604020202020204" pitchFamily="34" charset="0"/>
                  <a:buChar char="•"/>
                </a:pPr>
                <a:r>
                  <a:rPr lang="en-GB" sz="2400" b="1" dirty="0"/>
                  <a:t>Example</a:t>
                </a:r>
              </a:p>
              <a:p>
                <a:pPr marL="342900" indent="-342900">
                  <a:buFont typeface="Arial" panose="020B0604020202020204" pitchFamily="34" charset="0"/>
                  <a:buChar char="•"/>
                </a:pPr>
                <a:r>
                  <a:rPr lang="en-GB" sz="2400" dirty="0"/>
                  <a:t>Imagine we measure the radius of a circle as </a:t>
                </a:r>
                <a14:m>
                  <m:oMath xmlns:m="http://schemas.openxmlformats.org/officeDocument/2006/math">
                    <m:r>
                      <a:rPr lang="en-GB" sz="2400" i="1" dirty="0" smtClean="0">
                        <a:latin typeface="Cambria Math" panose="02040503050406030204" pitchFamily="18" charset="0"/>
                      </a:rPr>
                      <m:t>3.02 </m:t>
                    </m:r>
                    <m:r>
                      <m:rPr>
                        <m:sty m:val="p"/>
                      </m:rPr>
                      <a:rPr lang="en-GB" sz="2400" i="0" dirty="0" smtClean="0">
                        <a:latin typeface="Cambria Math" panose="02040503050406030204" pitchFamily="18" charset="0"/>
                      </a:rPr>
                      <m:t>cm</m:t>
                    </m:r>
                    <m:r>
                      <a:rPr lang="en-GB" sz="2400" i="1" dirty="0" smtClean="0">
                        <a:latin typeface="Cambria Math" panose="02040503050406030204" pitchFamily="18" charset="0"/>
                      </a:rPr>
                      <m:t> </m:t>
                    </m:r>
                  </m:oMath>
                </a14:m>
                <a:r>
                  <a:rPr lang="en-GB" sz="2400" dirty="0"/>
                  <a:t>and we want to calculate the area.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Equation 1, shown in the introduction section of this report was used together with the measurement of radius, r, to calculate the area of the circle. </a:t>
                </a:r>
              </a:p>
            </p:txBody>
          </p:sp>
        </mc:Choice>
        <mc:Fallback xmlns="">
          <p:sp>
            <p:nvSpPr>
              <p:cNvPr id="7" name="Rectangle 6"/>
              <p:cNvSpPr>
                <a:spLocks noRot="1" noChangeAspect="1" noMove="1" noResize="1" noEditPoints="1" noAdjustHandles="1" noChangeArrowheads="1" noChangeShapeType="1" noTextEdit="1"/>
              </p:cNvSpPr>
              <p:nvPr/>
            </p:nvSpPr>
            <p:spPr>
              <a:xfrm>
                <a:off x="507218" y="914400"/>
                <a:ext cx="8229600" cy="2677656"/>
              </a:xfrm>
              <a:prstGeom prst="rect">
                <a:avLst/>
              </a:prstGeom>
              <a:blipFill>
                <a:blip r:embed="rId2"/>
                <a:stretch>
                  <a:fillRect l="-963" t="-1822" b="-43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895092-4543-4CE5-933C-0183480C1F5B}"/>
                  </a:ext>
                </a:extLst>
              </p:cNvPr>
              <p:cNvSpPr txBox="1"/>
              <p:nvPr/>
            </p:nvSpPr>
            <p:spPr>
              <a:xfrm>
                <a:off x="1295400" y="4038600"/>
                <a:ext cx="13572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𝜋</m:t>
                      </m:r>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2" name="TextBox 1">
                <a:extLst>
                  <a:ext uri="{FF2B5EF4-FFF2-40B4-BE49-F238E27FC236}">
                    <a16:creationId xmlns:a16="http://schemas.microsoft.com/office/drawing/2014/main" id="{1E895092-4543-4CE5-933C-0183480C1F5B}"/>
                  </a:ext>
                </a:extLst>
              </p:cNvPr>
              <p:cNvSpPr txBox="1">
                <a:spLocks noRot="1" noChangeAspect="1" noMove="1" noResize="1" noEditPoints="1" noAdjustHandles="1" noChangeArrowheads="1" noChangeShapeType="1" noTextEdit="1"/>
              </p:cNvSpPr>
              <p:nvPr/>
            </p:nvSpPr>
            <p:spPr>
              <a:xfrm>
                <a:off x="1295400" y="4038600"/>
                <a:ext cx="1357230" cy="43088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5E4729-57B6-417F-A16C-11EA7E2995F9}"/>
                  </a:ext>
                </a:extLst>
              </p:cNvPr>
              <p:cNvSpPr txBox="1"/>
              <p:nvPr/>
            </p:nvSpPr>
            <p:spPr>
              <a:xfrm>
                <a:off x="2743200" y="4057650"/>
                <a:ext cx="267066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3.14×</m:t>
                      </m:r>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(3.02)</m:t>
                          </m:r>
                        </m:e>
                        <m:sup>
                          <m:r>
                            <a:rPr lang="en-GB" sz="2800" b="0" i="1"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8" name="TextBox 7">
                <a:extLst>
                  <a:ext uri="{FF2B5EF4-FFF2-40B4-BE49-F238E27FC236}">
                    <a16:creationId xmlns:a16="http://schemas.microsoft.com/office/drawing/2014/main" id="{FD5E4729-57B6-417F-A16C-11EA7E2995F9}"/>
                  </a:ext>
                </a:extLst>
              </p:cNvPr>
              <p:cNvSpPr txBox="1">
                <a:spLocks noRot="1" noChangeAspect="1" noMove="1" noResize="1" noEditPoints="1" noAdjustHandles="1" noChangeArrowheads="1" noChangeShapeType="1" noTextEdit="1"/>
              </p:cNvSpPr>
              <p:nvPr/>
            </p:nvSpPr>
            <p:spPr>
              <a:xfrm>
                <a:off x="2743200" y="4057650"/>
                <a:ext cx="2670668" cy="43088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87B4E5-CD5C-4D70-8FCA-E8A46402318B}"/>
                  </a:ext>
                </a:extLst>
              </p:cNvPr>
              <p:cNvSpPr txBox="1"/>
              <p:nvPr/>
            </p:nvSpPr>
            <p:spPr>
              <a:xfrm>
                <a:off x="5634390" y="4077831"/>
                <a:ext cx="1837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28.6 </m:t>
                      </m:r>
                      <m:sSup>
                        <m:sSupPr>
                          <m:ctrlPr>
                            <a:rPr lang="en-GB" sz="2800" b="0" i="1" smtClean="0">
                              <a:latin typeface="Cambria Math" panose="02040503050406030204" pitchFamily="18" charset="0"/>
                              <a:ea typeface="Cambria Math" panose="02040503050406030204" pitchFamily="18" charset="0"/>
                            </a:rPr>
                          </m:ctrlPr>
                        </m:sSupPr>
                        <m:e>
                          <m:r>
                            <m:rPr>
                              <m:sty m:val="p"/>
                            </m:rPr>
                            <a:rPr lang="en-GB" sz="2800" b="0" i="0" smtClean="0">
                              <a:latin typeface="Cambria Math" panose="02040503050406030204" pitchFamily="18" charset="0"/>
                              <a:ea typeface="Cambria Math" panose="02040503050406030204" pitchFamily="18" charset="0"/>
                            </a:rPr>
                            <m:t>cm</m:t>
                          </m:r>
                        </m:e>
                        <m:sup>
                          <m:r>
                            <a:rPr lang="en-GB" sz="2800" b="0" i="0"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9" name="TextBox 8">
                <a:extLst>
                  <a:ext uri="{FF2B5EF4-FFF2-40B4-BE49-F238E27FC236}">
                    <a16:creationId xmlns:a16="http://schemas.microsoft.com/office/drawing/2014/main" id="{5787B4E5-CD5C-4D70-8FCA-E8A46402318B}"/>
                  </a:ext>
                </a:extLst>
              </p:cNvPr>
              <p:cNvSpPr txBox="1">
                <a:spLocks noRot="1" noChangeAspect="1" noMove="1" noResize="1" noEditPoints="1" noAdjustHandles="1" noChangeArrowheads="1" noChangeShapeType="1" noTextEdit="1"/>
              </p:cNvSpPr>
              <p:nvPr/>
            </p:nvSpPr>
            <p:spPr>
              <a:xfrm>
                <a:off x="5634390" y="4077831"/>
                <a:ext cx="1837619" cy="430887"/>
              </a:xfrm>
              <a:prstGeom prst="rect">
                <a:avLst/>
              </a:prstGeom>
              <a:blipFill>
                <a:blip r:embed="rId5"/>
                <a:stretch>
                  <a:fillRect/>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1FF3368E-AFC3-4488-A70D-177E12C1F2D0}"/>
              </a:ext>
            </a:extLst>
          </p:cNvPr>
          <p:cNvSpPr/>
          <p:nvPr/>
        </p:nvSpPr>
        <p:spPr>
          <a:xfrm>
            <a:off x="298355" y="5071767"/>
            <a:ext cx="1650260" cy="461665"/>
          </a:xfrm>
          <a:prstGeom prst="rect">
            <a:avLst/>
          </a:prstGeom>
        </p:spPr>
        <p:txBody>
          <a:bodyPr wrap="none">
            <a:spAutoFit/>
          </a:bodyPr>
          <a:lstStyle/>
          <a:p>
            <a:r>
              <a:rPr lang="en-GB" sz="2400" dirty="0">
                <a:solidFill>
                  <a:srgbClr val="0070C0"/>
                </a:solidFill>
              </a:rPr>
              <a:t>Explanation</a:t>
            </a:r>
            <a:endParaRPr lang="en-GB" sz="2400" dirty="0"/>
          </a:p>
        </p:txBody>
      </p:sp>
      <p:sp>
        <p:nvSpPr>
          <p:cNvPr id="10" name="Rectangle 9">
            <a:extLst>
              <a:ext uri="{FF2B5EF4-FFF2-40B4-BE49-F238E27FC236}">
                <a16:creationId xmlns:a16="http://schemas.microsoft.com/office/drawing/2014/main" id="{D1ACC2CC-2D47-4E37-8328-E08D779337FE}"/>
              </a:ext>
            </a:extLst>
          </p:cNvPr>
          <p:cNvSpPr/>
          <p:nvPr/>
        </p:nvSpPr>
        <p:spPr>
          <a:xfrm>
            <a:off x="1752600" y="5894685"/>
            <a:ext cx="1215974" cy="461665"/>
          </a:xfrm>
          <a:prstGeom prst="rect">
            <a:avLst/>
          </a:prstGeom>
        </p:spPr>
        <p:txBody>
          <a:bodyPr wrap="none">
            <a:spAutoFit/>
          </a:bodyPr>
          <a:lstStyle/>
          <a:p>
            <a:r>
              <a:rPr lang="en-GB" sz="2400" dirty="0">
                <a:solidFill>
                  <a:srgbClr val="0070C0"/>
                </a:solidFill>
              </a:rPr>
              <a:t>Formula</a:t>
            </a:r>
            <a:endParaRPr lang="en-GB" sz="2400" dirty="0"/>
          </a:p>
        </p:txBody>
      </p:sp>
      <p:sp>
        <p:nvSpPr>
          <p:cNvPr id="11" name="Rectangle 10">
            <a:extLst>
              <a:ext uri="{FF2B5EF4-FFF2-40B4-BE49-F238E27FC236}">
                <a16:creationId xmlns:a16="http://schemas.microsoft.com/office/drawing/2014/main" id="{AFAE2263-5CC2-4BE5-B6E2-95EF66E3999F}"/>
              </a:ext>
            </a:extLst>
          </p:cNvPr>
          <p:cNvSpPr/>
          <p:nvPr/>
        </p:nvSpPr>
        <p:spPr>
          <a:xfrm>
            <a:off x="3273283" y="5134110"/>
            <a:ext cx="2697470" cy="461665"/>
          </a:xfrm>
          <a:prstGeom prst="rect">
            <a:avLst/>
          </a:prstGeom>
        </p:spPr>
        <p:txBody>
          <a:bodyPr wrap="none">
            <a:spAutoFit/>
          </a:bodyPr>
          <a:lstStyle/>
          <a:p>
            <a:r>
              <a:rPr lang="en-GB" sz="2400" dirty="0">
                <a:solidFill>
                  <a:srgbClr val="0070C0"/>
                </a:solidFill>
              </a:rPr>
              <a:t>Formula with values</a:t>
            </a:r>
            <a:endParaRPr lang="en-GB" sz="2400" dirty="0"/>
          </a:p>
        </p:txBody>
      </p:sp>
      <p:sp>
        <p:nvSpPr>
          <p:cNvPr id="12" name="Rectangle 11">
            <a:extLst>
              <a:ext uri="{FF2B5EF4-FFF2-40B4-BE49-F238E27FC236}">
                <a16:creationId xmlns:a16="http://schemas.microsoft.com/office/drawing/2014/main" id="{C3847C29-C44D-4BDA-871A-DF34CDEAAA68}"/>
              </a:ext>
            </a:extLst>
          </p:cNvPr>
          <p:cNvSpPr/>
          <p:nvPr/>
        </p:nvSpPr>
        <p:spPr>
          <a:xfrm>
            <a:off x="6400800" y="5547347"/>
            <a:ext cx="1513876" cy="461665"/>
          </a:xfrm>
          <a:prstGeom prst="rect">
            <a:avLst/>
          </a:prstGeom>
        </p:spPr>
        <p:txBody>
          <a:bodyPr wrap="none">
            <a:spAutoFit/>
          </a:bodyPr>
          <a:lstStyle/>
          <a:p>
            <a:r>
              <a:rPr lang="en-GB" sz="2400" dirty="0">
                <a:solidFill>
                  <a:srgbClr val="0070C0"/>
                </a:solidFill>
              </a:rPr>
              <a:t>Final value</a:t>
            </a:r>
            <a:endParaRPr lang="en-GB" sz="2400" dirty="0"/>
          </a:p>
        </p:txBody>
      </p:sp>
      <p:cxnSp>
        <p:nvCxnSpPr>
          <p:cNvPr id="15" name="Straight Arrow Connector 14">
            <a:extLst>
              <a:ext uri="{FF2B5EF4-FFF2-40B4-BE49-F238E27FC236}">
                <a16:creationId xmlns:a16="http://schemas.microsoft.com/office/drawing/2014/main" id="{CA4E2352-BE3D-4B4B-85D8-326AC1368E0D}"/>
              </a:ext>
            </a:extLst>
          </p:cNvPr>
          <p:cNvCxnSpPr/>
          <p:nvPr/>
        </p:nvCxnSpPr>
        <p:spPr>
          <a:xfrm flipV="1">
            <a:off x="609600" y="3592056"/>
            <a:ext cx="381000" cy="15420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8A916F-1ED4-4357-8FA6-0E865CC6C9B3}"/>
              </a:ext>
            </a:extLst>
          </p:cNvPr>
          <p:cNvCxnSpPr>
            <a:cxnSpLocks/>
          </p:cNvCxnSpPr>
          <p:nvPr/>
        </p:nvCxnSpPr>
        <p:spPr>
          <a:xfrm flipH="1" flipV="1">
            <a:off x="1803400" y="4430675"/>
            <a:ext cx="534277" cy="14989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7018A9-9103-4B57-A38E-A4E9A5DF2C8D}"/>
              </a:ext>
            </a:extLst>
          </p:cNvPr>
          <p:cNvCxnSpPr>
            <a:cxnSpLocks/>
          </p:cNvCxnSpPr>
          <p:nvPr/>
        </p:nvCxnSpPr>
        <p:spPr>
          <a:xfrm flipH="1" flipV="1">
            <a:off x="4157675" y="4508718"/>
            <a:ext cx="519968" cy="6929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4AFE68-A34A-41EB-B140-42FA264DBC88}"/>
              </a:ext>
            </a:extLst>
          </p:cNvPr>
          <p:cNvCxnSpPr>
            <a:cxnSpLocks/>
          </p:cNvCxnSpPr>
          <p:nvPr/>
        </p:nvCxnSpPr>
        <p:spPr>
          <a:xfrm flipH="1" flipV="1">
            <a:off x="6629400" y="4469487"/>
            <a:ext cx="551151" cy="11585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18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8" grpId="0"/>
      <p:bldP spid="9" grpId="0"/>
      <p:bldP spid="3" grpId="0"/>
      <p:bldP spid="10"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a:t>
            </a:r>
            <a:endParaRPr lang="en-GB" sz="3200" dirty="0">
              <a:solidFill>
                <a:srgbClr val="7030A0"/>
              </a:solidFill>
            </a:endParaRPr>
          </a:p>
        </p:txBody>
      </p:sp>
      <p:sp>
        <p:nvSpPr>
          <p:cNvPr id="7" name="Rectangle 6"/>
          <p:cNvSpPr/>
          <p:nvPr/>
        </p:nvSpPr>
        <p:spPr>
          <a:xfrm>
            <a:off x="507218" y="914400"/>
            <a:ext cx="8229600" cy="5632311"/>
          </a:xfrm>
          <a:prstGeom prst="rect">
            <a:avLst/>
          </a:prstGeom>
        </p:spPr>
        <p:txBody>
          <a:bodyPr wrap="square">
            <a:spAutoFit/>
          </a:bodyPr>
          <a:lstStyle/>
          <a:p>
            <a:pPr marL="342900" indent="-342900">
              <a:buFont typeface="Arial" panose="020B0604020202020204" pitchFamily="34" charset="0"/>
              <a:buChar char="•"/>
            </a:pPr>
            <a:r>
              <a:rPr lang="en-GB" sz="2400" b="1" dirty="0"/>
              <a:t>Alternative</a:t>
            </a:r>
          </a:p>
          <a:p>
            <a:pPr marL="342900" indent="-342900">
              <a:buFont typeface="Arial" panose="020B0604020202020204" pitchFamily="34" charset="0"/>
              <a:buChar char="•"/>
            </a:pPr>
            <a:r>
              <a:rPr lang="en-GB" sz="2400" dirty="0"/>
              <a:t>You can also set out your equations going down the page as well.</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Equation 1, shown in the introduction section of this report was used together with the measurement of radius, r, to calculate the area of the circle.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solidFill>
                  <a:srgbClr val="0070C0"/>
                </a:solidFill>
              </a:rPr>
              <a:t>Answer question 9) as a group.</a:t>
            </a:r>
          </a:p>
          <a:p>
            <a:pPr marL="342900" indent="-342900">
              <a:buFont typeface="Arial" panose="020B0604020202020204" pitchFamily="34" charset="0"/>
              <a:buChar char="•"/>
            </a:pPr>
            <a:endParaRPr lang="en-GB" sz="24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895092-4543-4CE5-933C-0183480C1F5B}"/>
                  </a:ext>
                </a:extLst>
              </p:cNvPr>
              <p:cNvSpPr txBox="1"/>
              <p:nvPr/>
            </p:nvSpPr>
            <p:spPr>
              <a:xfrm>
                <a:off x="1209675" y="3834633"/>
                <a:ext cx="13572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𝜋</m:t>
                      </m:r>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𝑟</m:t>
                          </m:r>
                        </m:e>
                        <m:sup>
                          <m:r>
                            <a:rPr lang="en-GB" sz="2800" b="0" i="1"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2" name="TextBox 1">
                <a:extLst>
                  <a:ext uri="{FF2B5EF4-FFF2-40B4-BE49-F238E27FC236}">
                    <a16:creationId xmlns:a16="http://schemas.microsoft.com/office/drawing/2014/main" id="{1E895092-4543-4CE5-933C-0183480C1F5B}"/>
                  </a:ext>
                </a:extLst>
              </p:cNvPr>
              <p:cNvSpPr txBox="1">
                <a:spLocks noRot="1" noChangeAspect="1" noMove="1" noResize="1" noEditPoints="1" noAdjustHandles="1" noChangeArrowheads="1" noChangeShapeType="1" noTextEdit="1"/>
              </p:cNvSpPr>
              <p:nvPr/>
            </p:nvSpPr>
            <p:spPr>
              <a:xfrm>
                <a:off x="1209675" y="3834633"/>
                <a:ext cx="1357230" cy="43088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5E4729-57B6-417F-A16C-11EA7E2995F9}"/>
                  </a:ext>
                </a:extLst>
              </p:cNvPr>
              <p:cNvSpPr txBox="1"/>
              <p:nvPr/>
            </p:nvSpPr>
            <p:spPr>
              <a:xfrm>
                <a:off x="1209675" y="4400129"/>
                <a:ext cx="300159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r>
                        <a:rPr lang="en-GB" sz="2800" b="0" i="1" smtClean="0">
                          <a:latin typeface="Cambria Math" panose="02040503050406030204" pitchFamily="18" charset="0"/>
                        </a:rPr>
                        <m:t>=3.14×</m:t>
                      </m:r>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(3.02)</m:t>
                          </m:r>
                        </m:e>
                        <m:sup>
                          <m:r>
                            <a:rPr lang="en-GB" sz="2800" b="0" i="1"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8" name="TextBox 7">
                <a:extLst>
                  <a:ext uri="{FF2B5EF4-FFF2-40B4-BE49-F238E27FC236}">
                    <a16:creationId xmlns:a16="http://schemas.microsoft.com/office/drawing/2014/main" id="{FD5E4729-57B6-417F-A16C-11EA7E2995F9}"/>
                  </a:ext>
                </a:extLst>
              </p:cNvPr>
              <p:cNvSpPr txBox="1">
                <a:spLocks noRot="1" noChangeAspect="1" noMove="1" noResize="1" noEditPoints="1" noAdjustHandles="1" noChangeArrowheads="1" noChangeShapeType="1" noTextEdit="1"/>
              </p:cNvSpPr>
              <p:nvPr/>
            </p:nvSpPr>
            <p:spPr>
              <a:xfrm>
                <a:off x="1209675" y="4400129"/>
                <a:ext cx="3001591" cy="43088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87B4E5-CD5C-4D70-8FCA-E8A46402318B}"/>
                  </a:ext>
                </a:extLst>
              </p:cNvPr>
              <p:cNvSpPr txBox="1"/>
              <p:nvPr/>
            </p:nvSpPr>
            <p:spPr>
              <a:xfrm>
                <a:off x="1219200" y="5003946"/>
                <a:ext cx="21527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𝐴</m:t>
                      </m:r>
                      <m:r>
                        <a:rPr lang="en-GB" sz="2800" b="0" i="1" smtClean="0">
                          <a:latin typeface="Cambria Math" panose="02040503050406030204" pitchFamily="18" charset="0"/>
                        </a:rPr>
                        <m:t>=28.6 </m:t>
                      </m:r>
                      <m:sSup>
                        <m:sSupPr>
                          <m:ctrlPr>
                            <a:rPr lang="en-GB" sz="2800" b="0" i="1" smtClean="0">
                              <a:latin typeface="Cambria Math" panose="02040503050406030204" pitchFamily="18" charset="0"/>
                              <a:ea typeface="Cambria Math" panose="02040503050406030204" pitchFamily="18" charset="0"/>
                            </a:rPr>
                          </m:ctrlPr>
                        </m:sSupPr>
                        <m:e>
                          <m:r>
                            <m:rPr>
                              <m:sty m:val="p"/>
                            </m:rPr>
                            <a:rPr lang="en-GB" sz="2800" b="0" i="0" smtClean="0">
                              <a:latin typeface="Cambria Math" panose="02040503050406030204" pitchFamily="18" charset="0"/>
                              <a:ea typeface="Cambria Math" panose="02040503050406030204" pitchFamily="18" charset="0"/>
                            </a:rPr>
                            <m:t>cm</m:t>
                          </m:r>
                        </m:e>
                        <m:sup>
                          <m:r>
                            <a:rPr lang="en-GB" sz="2800" b="0" i="0" smtClean="0">
                              <a:latin typeface="Cambria Math" panose="02040503050406030204" pitchFamily="18" charset="0"/>
                              <a:ea typeface="Cambria Math" panose="02040503050406030204" pitchFamily="18" charset="0"/>
                            </a:rPr>
                            <m:t>2</m:t>
                          </m:r>
                        </m:sup>
                      </m:sSup>
                    </m:oMath>
                  </m:oMathPara>
                </a14:m>
                <a:endParaRPr lang="en-GB" sz="2800" dirty="0"/>
              </a:p>
            </p:txBody>
          </p:sp>
        </mc:Choice>
        <mc:Fallback xmlns="">
          <p:sp>
            <p:nvSpPr>
              <p:cNvPr id="9" name="TextBox 8">
                <a:extLst>
                  <a:ext uri="{FF2B5EF4-FFF2-40B4-BE49-F238E27FC236}">
                    <a16:creationId xmlns:a16="http://schemas.microsoft.com/office/drawing/2014/main" id="{5787B4E5-CD5C-4D70-8FCA-E8A46402318B}"/>
                  </a:ext>
                </a:extLst>
              </p:cNvPr>
              <p:cNvSpPr txBox="1">
                <a:spLocks noRot="1" noChangeAspect="1" noMove="1" noResize="1" noEditPoints="1" noAdjustHandles="1" noChangeArrowheads="1" noChangeShapeType="1" noTextEdit="1"/>
              </p:cNvSpPr>
              <p:nvPr/>
            </p:nvSpPr>
            <p:spPr>
              <a:xfrm>
                <a:off x="1219200" y="5003946"/>
                <a:ext cx="2152769" cy="430887"/>
              </a:xfrm>
              <a:prstGeom prst="rect">
                <a:avLst/>
              </a:prstGeom>
              <a:blipFill>
                <a:blip r:embed="rId5"/>
                <a:stretch>
                  <a:fillRect/>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1FF3368E-AFC3-4488-A70D-177E12C1F2D0}"/>
              </a:ext>
            </a:extLst>
          </p:cNvPr>
          <p:cNvSpPr/>
          <p:nvPr/>
        </p:nvSpPr>
        <p:spPr>
          <a:xfrm>
            <a:off x="5969740" y="3353663"/>
            <a:ext cx="1650260" cy="461665"/>
          </a:xfrm>
          <a:prstGeom prst="rect">
            <a:avLst/>
          </a:prstGeom>
        </p:spPr>
        <p:txBody>
          <a:bodyPr wrap="none">
            <a:spAutoFit/>
          </a:bodyPr>
          <a:lstStyle/>
          <a:p>
            <a:r>
              <a:rPr lang="en-GB" sz="2400" dirty="0">
                <a:solidFill>
                  <a:srgbClr val="0070C0"/>
                </a:solidFill>
              </a:rPr>
              <a:t>Explanation</a:t>
            </a:r>
            <a:endParaRPr lang="en-GB" sz="2400" dirty="0"/>
          </a:p>
        </p:txBody>
      </p:sp>
      <p:sp>
        <p:nvSpPr>
          <p:cNvPr id="10" name="Rectangle 9">
            <a:extLst>
              <a:ext uri="{FF2B5EF4-FFF2-40B4-BE49-F238E27FC236}">
                <a16:creationId xmlns:a16="http://schemas.microsoft.com/office/drawing/2014/main" id="{D1ACC2CC-2D47-4E37-8328-E08D779337FE}"/>
              </a:ext>
            </a:extLst>
          </p:cNvPr>
          <p:cNvSpPr/>
          <p:nvPr/>
        </p:nvSpPr>
        <p:spPr>
          <a:xfrm>
            <a:off x="3967180" y="3697744"/>
            <a:ext cx="1215974" cy="461665"/>
          </a:xfrm>
          <a:prstGeom prst="rect">
            <a:avLst/>
          </a:prstGeom>
        </p:spPr>
        <p:txBody>
          <a:bodyPr wrap="square">
            <a:spAutoFit/>
          </a:bodyPr>
          <a:lstStyle/>
          <a:p>
            <a:r>
              <a:rPr lang="en-GB" sz="2400" dirty="0">
                <a:solidFill>
                  <a:srgbClr val="0070C0"/>
                </a:solidFill>
              </a:rPr>
              <a:t>Formula</a:t>
            </a:r>
            <a:endParaRPr lang="en-GB" sz="2400" dirty="0"/>
          </a:p>
        </p:txBody>
      </p:sp>
      <p:sp>
        <p:nvSpPr>
          <p:cNvPr id="11" name="Rectangle 10">
            <a:extLst>
              <a:ext uri="{FF2B5EF4-FFF2-40B4-BE49-F238E27FC236}">
                <a16:creationId xmlns:a16="http://schemas.microsoft.com/office/drawing/2014/main" id="{AFAE2263-5CC2-4BE5-B6E2-95EF66E3999F}"/>
              </a:ext>
            </a:extLst>
          </p:cNvPr>
          <p:cNvSpPr/>
          <p:nvPr/>
        </p:nvSpPr>
        <p:spPr>
          <a:xfrm>
            <a:off x="4575167" y="4313035"/>
            <a:ext cx="2697470" cy="461665"/>
          </a:xfrm>
          <a:prstGeom prst="rect">
            <a:avLst/>
          </a:prstGeom>
        </p:spPr>
        <p:txBody>
          <a:bodyPr wrap="none">
            <a:spAutoFit/>
          </a:bodyPr>
          <a:lstStyle/>
          <a:p>
            <a:r>
              <a:rPr lang="en-GB" sz="2400" dirty="0">
                <a:solidFill>
                  <a:srgbClr val="0070C0"/>
                </a:solidFill>
              </a:rPr>
              <a:t>Formula with values</a:t>
            </a:r>
            <a:endParaRPr lang="en-GB" sz="2400" dirty="0"/>
          </a:p>
        </p:txBody>
      </p:sp>
      <p:sp>
        <p:nvSpPr>
          <p:cNvPr id="12" name="Rectangle 11">
            <a:extLst>
              <a:ext uri="{FF2B5EF4-FFF2-40B4-BE49-F238E27FC236}">
                <a16:creationId xmlns:a16="http://schemas.microsoft.com/office/drawing/2014/main" id="{C3847C29-C44D-4BDA-871A-DF34CDEAAA68}"/>
              </a:ext>
            </a:extLst>
          </p:cNvPr>
          <p:cNvSpPr/>
          <p:nvPr/>
        </p:nvSpPr>
        <p:spPr>
          <a:xfrm>
            <a:off x="4370139" y="5050639"/>
            <a:ext cx="1513876" cy="461665"/>
          </a:xfrm>
          <a:prstGeom prst="rect">
            <a:avLst/>
          </a:prstGeom>
        </p:spPr>
        <p:txBody>
          <a:bodyPr wrap="none">
            <a:spAutoFit/>
          </a:bodyPr>
          <a:lstStyle/>
          <a:p>
            <a:r>
              <a:rPr lang="en-GB" sz="2400" dirty="0">
                <a:solidFill>
                  <a:srgbClr val="0070C0"/>
                </a:solidFill>
              </a:rPr>
              <a:t>Final value</a:t>
            </a:r>
            <a:endParaRPr lang="en-GB" sz="2400" dirty="0"/>
          </a:p>
        </p:txBody>
      </p:sp>
      <p:sp>
        <p:nvSpPr>
          <p:cNvPr id="13" name="TextBox 12">
            <a:extLst>
              <a:ext uri="{FF2B5EF4-FFF2-40B4-BE49-F238E27FC236}">
                <a16:creationId xmlns:a16="http://schemas.microsoft.com/office/drawing/2014/main" id="{5389DB56-E2F9-45AA-97BC-650CE950849B}"/>
              </a:ext>
            </a:extLst>
          </p:cNvPr>
          <p:cNvSpPr txBox="1"/>
          <p:nvPr/>
        </p:nvSpPr>
        <p:spPr>
          <a:xfrm>
            <a:off x="470682" y="2296547"/>
            <a:ext cx="8153400" cy="3416320"/>
          </a:xfrm>
          <a:prstGeom prst="rect">
            <a:avLst/>
          </a:prstGeom>
          <a:noFill/>
          <a:ln w="25400">
            <a:solidFill>
              <a:srgbClr val="0070C0"/>
            </a:solidFill>
          </a:ln>
        </p:spPr>
        <p:txBody>
          <a:bodyPr wrap="square" rtlCol="0">
            <a:spAutoFit/>
          </a:bodyPr>
          <a:lstStyle/>
          <a:p>
            <a:pPr hangingPunct="0"/>
            <a:endParaRPr lang="en-US"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p:txBody>
      </p:sp>
      <p:cxnSp>
        <p:nvCxnSpPr>
          <p:cNvPr id="14" name="Straight Arrow Connector 13">
            <a:extLst>
              <a:ext uri="{FF2B5EF4-FFF2-40B4-BE49-F238E27FC236}">
                <a16:creationId xmlns:a16="http://schemas.microsoft.com/office/drawing/2014/main" id="{9EAAB3A3-7809-4080-8D5F-B4407514541B}"/>
              </a:ext>
            </a:extLst>
          </p:cNvPr>
          <p:cNvCxnSpPr>
            <a:cxnSpLocks/>
          </p:cNvCxnSpPr>
          <p:nvPr/>
        </p:nvCxnSpPr>
        <p:spPr>
          <a:xfrm flipH="1" flipV="1">
            <a:off x="5385948" y="3145927"/>
            <a:ext cx="498067" cy="3321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25463C-0019-47F3-B371-50D1088C0C30}"/>
              </a:ext>
            </a:extLst>
          </p:cNvPr>
          <p:cNvCxnSpPr>
            <a:cxnSpLocks/>
          </p:cNvCxnSpPr>
          <p:nvPr/>
        </p:nvCxnSpPr>
        <p:spPr>
          <a:xfrm flipH="1">
            <a:off x="2710470" y="3928576"/>
            <a:ext cx="1256710" cy="76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05AD07-6321-4C96-A4A4-D84C88AC565C}"/>
              </a:ext>
            </a:extLst>
          </p:cNvPr>
          <p:cNvCxnSpPr>
            <a:cxnSpLocks/>
          </p:cNvCxnSpPr>
          <p:nvPr/>
        </p:nvCxnSpPr>
        <p:spPr>
          <a:xfrm flipH="1">
            <a:off x="4285903" y="4543867"/>
            <a:ext cx="336115" cy="717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D50572-8661-4374-BED7-050C08139A8F}"/>
              </a:ext>
            </a:extLst>
          </p:cNvPr>
          <p:cNvCxnSpPr>
            <a:cxnSpLocks/>
          </p:cNvCxnSpPr>
          <p:nvPr/>
        </p:nvCxnSpPr>
        <p:spPr>
          <a:xfrm flipH="1" flipV="1">
            <a:off x="3499317" y="5219389"/>
            <a:ext cx="865325" cy="1572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03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53329" y="991357"/>
                <a:ext cx="7994152" cy="3255186"/>
              </a:xfrm>
              <a:prstGeom prst="rect">
                <a:avLst/>
              </a:prstGeom>
              <a:noFill/>
              <a:ln w="25400">
                <a:solidFill>
                  <a:srgbClr val="0070C0"/>
                </a:solidFill>
              </a:ln>
            </p:spPr>
            <p:txBody>
              <a:bodyPr wrap="square" rtlCol="0">
                <a:spAutoFit/>
              </a:bodyPr>
              <a:lstStyle/>
              <a:p>
                <a:pPr hangingPunct="0"/>
                <a:r>
                  <a:rPr lang="en-GB" sz="2400" dirty="0"/>
                  <a:t>Equation 5, given in the introduction section of this report, was used together with the measured masses </a:t>
                </a:r>
                <a:r>
                  <a:rPr lang="en-GB" sz="2400" i="1" dirty="0"/>
                  <a:t>m</a:t>
                </a:r>
                <a:r>
                  <a:rPr lang="en-GB" sz="2400" i="1" baseline="-25000" dirty="0"/>
                  <a:t>1</a:t>
                </a:r>
                <a:r>
                  <a:rPr lang="en-GB" sz="2400" dirty="0"/>
                  <a:t> and </a:t>
                </a:r>
                <a:r>
                  <a:rPr lang="en-GB" sz="2400" i="1" dirty="0"/>
                  <a:t>m</a:t>
                </a:r>
                <a:r>
                  <a:rPr lang="en-GB" sz="2400" i="1" baseline="-25000" dirty="0"/>
                  <a:t>2</a:t>
                </a:r>
                <a:r>
                  <a:rPr lang="en-GB" sz="2400" dirty="0"/>
                  <a:t> to obtain the predicted values of the acceleration; these are recorded in the third column of Table 2. As an example, when </a:t>
                </a:r>
                <a:r>
                  <a:rPr lang="en-GB" sz="2400" i="1" dirty="0"/>
                  <a:t>m</a:t>
                </a:r>
                <a:r>
                  <a:rPr lang="en-GB" sz="2400" i="1" baseline="-25000" dirty="0"/>
                  <a:t>2</a:t>
                </a:r>
                <a:r>
                  <a:rPr lang="en-GB" sz="2400" dirty="0"/>
                  <a:t> was 80 g, the predicted acceleration was calculated to be</a:t>
                </a:r>
              </a:p>
              <a:p>
                <a:pPr hangingPunct="0"/>
                <a:r>
                  <a:rPr lang="en-GB" sz="2400" dirty="0"/>
                  <a:t> </a:t>
                </a:r>
              </a:p>
              <a:p>
                <a:pPr algn="ctr" hangingPunct="0"/>
                <a:r>
                  <a:rPr lang="en-GB" sz="2400" dirty="0"/>
                  <a:t> </a:t>
                </a:r>
                <a14:m>
                  <m:oMath xmlns:m="http://schemas.openxmlformats.org/officeDocument/2006/math">
                    <m:sSub>
                      <m:sSubPr>
                        <m:ctrlPr>
                          <a:rPr lang="en-GB" sz="2400" i="1">
                            <a:latin typeface="Cambria Math" panose="02040503050406030204" pitchFamily="18" charset="0"/>
                          </a:rPr>
                        </m:ctrlPr>
                      </m:sSubPr>
                      <m:e>
                        <m:r>
                          <a:rPr lang="en-AU" sz="2400" i="1">
                            <a:latin typeface="Cambria Math" panose="02040503050406030204" pitchFamily="18" charset="0"/>
                          </a:rPr>
                          <m:t>𝑎</m:t>
                        </m:r>
                      </m:e>
                      <m:sub>
                        <m:r>
                          <a:rPr lang="en-AU" sz="2400" i="1">
                            <a:latin typeface="Cambria Math" panose="02040503050406030204" pitchFamily="18" charset="0"/>
                          </a:rPr>
                          <m:t>𝑝</m:t>
                        </m:r>
                      </m:sub>
                    </m:sSub>
                    <m:r>
                      <a:rPr lang="en-GB" sz="2400" i="1">
                        <a:latin typeface="Cambria Math" panose="02040503050406030204" pitchFamily="18" charset="0"/>
                      </a:rPr>
                      <m:t>=</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den>
                    </m:f>
                    <m:r>
                      <a:rPr lang="en-GB" sz="2400" i="1">
                        <a:latin typeface="Cambria Math" panose="02040503050406030204" pitchFamily="18" charset="0"/>
                      </a:rPr>
                      <m:t>𝑔</m:t>
                    </m:r>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80</m:t>
                        </m:r>
                      </m:num>
                      <m:den>
                        <m:r>
                          <a:rPr lang="en-GB" sz="2400" i="1">
                            <a:latin typeface="Cambria Math" panose="02040503050406030204" pitchFamily="18" charset="0"/>
                          </a:rPr>
                          <m:t>100 +80</m:t>
                        </m:r>
                      </m:den>
                    </m:f>
                    <m:r>
                      <a:rPr lang="en-GB" sz="2400" i="1">
                        <a:latin typeface="Cambria Math" panose="02040503050406030204" pitchFamily="18" charset="0"/>
                      </a:rPr>
                      <m:t>×9.81=4.36 </m:t>
                    </m:r>
                    <m:r>
                      <m:rPr>
                        <m:sty m:val="p"/>
                      </m:rPr>
                      <a:rPr lang="en-GB" sz="2400" i="0">
                        <a:latin typeface="Cambria Math" panose="02040503050406030204" pitchFamily="18" charset="0"/>
                      </a:rPr>
                      <m:t>m</m:t>
                    </m:r>
                    <m:r>
                      <a:rPr lang="en-GB" sz="2400" i="1" smtClean="0">
                        <a:latin typeface="Cambria Math" panose="02040503050406030204" pitchFamily="18" charset="0"/>
                        <a:ea typeface="Cambria Math" panose="02040503050406030204" pitchFamily="18" charset="0"/>
                      </a:rPr>
                      <m:t>∙</m:t>
                    </m:r>
                    <m:sSup>
                      <m:sSupPr>
                        <m:ctrlPr>
                          <a:rPr lang="en-GB" sz="2400" i="1">
                            <a:latin typeface="Cambria Math" panose="02040503050406030204" pitchFamily="18" charset="0"/>
                          </a:rPr>
                        </m:ctrlPr>
                      </m:sSupPr>
                      <m:e>
                        <m:r>
                          <m:rPr>
                            <m:sty m:val="p"/>
                          </m:rPr>
                          <a:rPr lang="en-GB" sz="2400" i="0">
                            <a:latin typeface="Cambria Math" panose="02040503050406030204" pitchFamily="18" charset="0"/>
                          </a:rPr>
                          <m:t>s</m:t>
                        </m:r>
                      </m:e>
                      <m:sup>
                        <m:r>
                          <a:rPr lang="en-GB" sz="2400" i="0">
                            <a:latin typeface="Cambria Math" panose="02040503050406030204" pitchFamily="18" charset="0"/>
                          </a:rPr>
                          <m:t>−2</m:t>
                        </m:r>
                      </m:sup>
                    </m:sSup>
                  </m:oMath>
                </a14:m>
                <a:r>
                  <a:rPr lang="en-GB" sz="2400" dirty="0"/>
                  <a:t> 	</a:t>
                </a:r>
                <a:r>
                  <a:rPr lang="en-GB" sz="2400" i="1" dirty="0"/>
                  <a:t>Eqn.6</a:t>
                </a:r>
                <a:endParaRPr lang="en-GB" sz="2400" dirty="0"/>
              </a:p>
              <a:p>
                <a:pPr hangingPunct="0"/>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53329" y="991357"/>
                <a:ext cx="7994152" cy="3255186"/>
              </a:xfrm>
              <a:prstGeom prst="rect">
                <a:avLst/>
              </a:prstGeom>
              <a:blipFill>
                <a:blip r:embed="rId2"/>
                <a:stretch>
                  <a:fillRect l="-1065" t="-1115" r="-1597"/>
                </a:stretch>
              </a:blipFill>
              <a:ln w="25400">
                <a:solidFill>
                  <a:srgbClr val="0070C0"/>
                </a:solidFill>
              </a:ln>
            </p:spPr>
            <p:txBody>
              <a:bodyPr/>
              <a:lstStyle/>
              <a:p>
                <a:r>
                  <a:rPr lang="en-GB">
                    <a:noFill/>
                  </a:rPr>
                  <a:t> </a:t>
                </a:r>
              </a:p>
            </p:txBody>
          </p:sp>
        </mc:Fallback>
      </mc:AlternateContent>
      <p:sp>
        <p:nvSpPr>
          <p:cNvPr id="6" name="Title 1"/>
          <p:cNvSpPr txBox="1">
            <a:spLocks/>
          </p:cNvSpPr>
          <p:nvPr/>
        </p:nvSpPr>
        <p:spPr>
          <a:xfrm>
            <a:off x="658837"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sp>
        <p:nvSpPr>
          <p:cNvPr id="7" name="Subtitle 2"/>
          <p:cNvSpPr txBox="1">
            <a:spLocks/>
          </p:cNvSpPr>
          <p:nvPr/>
        </p:nvSpPr>
        <p:spPr>
          <a:xfrm>
            <a:off x="781050" y="4724400"/>
            <a:ext cx="790575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GB" sz="2600" dirty="0">
                <a:solidFill>
                  <a:prstClr val="black"/>
                </a:solidFill>
              </a:rPr>
              <a:t>Don’t forget to include your units!</a:t>
            </a:r>
            <a:endParaRPr lang="en-GB" sz="2600" dirty="0">
              <a:solidFill>
                <a:srgbClr val="0070C0"/>
              </a:solidFill>
            </a:endParaRPr>
          </a:p>
        </p:txBody>
      </p:sp>
    </p:spTree>
    <p:extLst>
      <p:ext uri="{BB962C8B-B14F-4D97-AF65-F5344CB8AC3E}">
        <p14:creationId xmlns:p14="http://schemas.microsoft.com/office/powerpoint/2010/main" val="158451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a:t>
            </a:r>
            <a:endParaRPr lang="en-GB" sz="3200" dirty="0">
              <a:solidFill>
                <a:srgbClr val="7030A0"/>
              </a:solidFill>
            </a:endParaRPr>
          </a:p>
        </p:txBody>
      </p:sp>
      <p:sp>
        <p:nvSpPr>
          <p:cNvPr id="5" name="Rectangle 4"/>
          <p:cNvSpPr/>
          <p:nvPr/>
        </p:nvSpPr>
        <p:spPr>
          <a:xfrm>
            <a:off x="457786" y="1143000"/>
            <a:ext cx="8000414" cy="4832092"/>
          </a:xfrm>
          <a:prstGeom prst="rect">
            <a:avLst/>
          </a:prstGeom>
        </p:spPr>
        <p:txBody>
          <a:bodyPr wrap="square">
            <a:spAutoFit/>
          </a:bodyPr>
          <a:lstStyle/>
          <a:p>
            <a:pPr marL="285750" indent="-285750">
              <a:buFont typeface="Arial" panose="020B0604020202020204" pitchFamily="34" charset="0"/>
              <a:buChar char="•"/>
            </a:pPr>
            <a:r>
              <a:rPr lang="en-GB" sz="2800" dirty="0">
                <a:solidFill>
                  <a:prstClr val="black"/>
                </a:solidFill>
              </a:rPr>
              <a:t>You should </a:t>
            </a:r>
            <a:r>
              <a:rPr lang="en-GB" sz="2800" b="1" dirty="0">
                <a:solidFill>
                  <a:srgbClr val="0070C0"/>
                </a:solidFill>
              </a:rPr>
              <a:t>complete all of the tables </a:t>
            </a:r>
            <a:r>
              <a:rPr lang="en-GB" sz="2800" dirty="0">
                <a:solidFill>
                  <a:prstClr val="black"/>
                </a:solidFill>
              </a:rPr>
              <a:t>in the report template with your </a:t>
            </a:r>
            <a:r>
              <a:rPr lang="en-GB" sz="2800" b="1" dirty="0">
                <a:solidFill>
                  <a:srgbClr val="0070C0"/>
                </a:solidFill>
              </a:rPr>
              <a:t>measured</a:t>
            </a:r>
            <a:r>
              <a:rPr lang="en-GB" sz="2800" dirty="0">
                <a:solidFill>
                  <a:prstClr val="black"/>
                </a:solidFill>
              </a:rPr>
              <a:t> and </a:t>
            </a:r>
            <a:r>
              <a:rPr lang="en-GB" sz="2800" b="1" dirty="0">
                <a:solidFill>
                  <a:srgbClr val="0070C0"/>
                </a:solidFill>
              </a:rPr>
              <a:t>calculated values </a:t>
            </a:r>
            <a:r>
              <a:rPr lang="en-GB" sz="2800" dirty="0">
                <a:solidFill>
                  <a:prstClr val="black"/>
                </a:solidFill>
              </a:rPr>
              <a:t>from the experiment.</a:t>
            </a:r>
          </a:p>
          <a:p>
            <a:pPr marL="285750" indent="-285750">
              <a:buFont typeface="Arial" panose="020B0604020202020204" pitchFamily="34" charset="0"/>
              <a:buChar char="•"/>
            </a:pPr>
            <a:endParaRPr lang="en-GB" sz="2800" dirty="0">
              <a:solidFill>
                <a:prstClr val="black"/>
              </a:solidFill>
            </a:endParaRPr>
          </a:p>
          <a:p>
            <a:pPr marL="285750" indent="-285750">
              <a:buFont typeface="Arial" panose="020B0604020202020204" pitchFamily="34" charset="0"/>
              <a:buChar char="•"/>
            </a:pPr>
            <a:r>
              <a:rPr lang="en-GB" sz="2800" dirty="0">
                <a:solidFill>
                  <a:prstClr val="black"/>
                </a:solidFill>
              </a:rPr>
              <a:t>Tables should </a:t>
            </a:r>
            <a:r>
              <a:rPr lang="en-GB" sz="2800" b="1" dirty="0">
                <a:solidFill>
                  <a:srgbClr val="0070C0"/>
                </a:solidFill>
              </a:rPr>
              <a:t>always start and finish on the same page.</a:t>
            </a:r>
          </a:p>
          <a:p>
            <a:pPr marL="285750" indent="-285750">
              <a:buFont typeface="Arial" panose="020B0604020202020204" pitchFamily="34" charset="0"/>
              <a:buChar char="•"/>
            </a:pPr>
            <a:endParaRPr lang="en-GB" sz="2800" dirty="0">
              <a:solidFill>
                <a:prstClr val="black"/>
              </a:solidFill>
            </a:endParaRPr>
          </a:p>
          <a:p>
            <a:pPr marL="285750" indent="-285750">
              <a:buFont typeface="Arial" panose="020B0604020202020204" pitchFamily="34" charset="0"/>
              <a:buChar char="•"/>
            </a:pPr>
            <a:r>
              <a:rPr lang="en-GB" sz="2800" dirty="0">
                <a:solidFill>
                  <a:prstClr val="black"/>
                </a:solidFill>
              </a:rPr>
              <a:t>All your values should be written to an </a:t>
            </a:r>
            <a:r>
              <a:rPr lang="en-GB" sz="2800" b="1" dirty="0">
                <a:solidFill>
                  <a:srgbClr val="0070C0"/>
                </a:solidFill>
              </a:rPr>
              <a:t>appropriate level of significance </a:t>
            </a:r>
            <a:r>
              <a:rPr lang="en-GB" sz="2800" dirty="0">
                <a:solidFill>
                  <a:prstClr val="black"/>
                </a:solidFill>
              </a:rPr>
              <a:t>(see PPT “</a:t>
            </a:r>
            <a:r>
              <a:rPr lang="en-GB" sz="2800" b="1" dirty="0">
                <a:solidFill>
                  <a:srgbClr val="0070C0"/>
                </a:solidFill>
              </a:rPr>
              <a:t>Number Handling &amp; Units available</a:t>
            </a:r>
            <a:r>
              <a:rPr lang="en-GB" sz="2800" dirty="0">
                <a:solidFill>
                  <a:prstClr val="black"/>
                </a:solidFill>
              </a:rPr>
              <a:t>” on Moodle).</a:t>
            </a:r>
            <a:endParaRPr lang="en-GB" sz="2800" dirty="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06886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44</a:t>
            </a:fld>
            <a:endParaRPr lang="en-US">
              <a:solidFill>
                <a:prstClr val="black">
                  <a:tint val="75000"/>
                </a:prstClr>
              </a:solidFill>
            </a:endParaRPr>
          </a:p>
        </p:txBody>
      </p:sp>
      <p:sp>
        <p:nvSpPr>
          <p:cNvPr id="10"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pic>
        <p:nvPicPr>
          <p:cNvPr id="3" name="Picture 2">
            <a:extLst>
              <a:ext uri="{FF2B5EF4-FFF2-40B4-BE49-F238E27FC236}">
                <a16:creationId xmlns:a16="http://schemas.microsoft.com/office/drawing/2014/main" id="{71C1167E-B915-481B-BEC6-C852E02EFB8C}"/>
              </a:ext>
            </a:extLst>
          </p:cNvPr>
          <p:cNvPicPr>
            <a:picLocks noChangeAspect="1"/>
          </p:cNvPicPr>
          <p:nvPr/>
        </p:nvPicPr>
        <p:blipFill>
          <a:blip r:embed="rId2"/>
          <a:stretch>
            <a:fillRect/>
          </a:stretch>
        </p:blipFill>
        <p:spPr>
          <a:xfrm>
            <a:off x="606859" y="957700"/>
            <a:ext cx="7712242" cy="3748088"/>
          </a:xfrm>
          <a:prstGeom prst="rect">
            <a:avLst/>
          </a:prstGeom>
        </p:spPr>
      </p:pic>
      <p:sp>
        <p:nvSpPr>
          <p:cNvPr id="11" name="Rectangle 10"/>
          <p:cNvSpPr/>
          <p:nvPr/>
        </p:nvSpPr>
        <p:spPr>
          <a:xfrm>
            <a:off x="430975" y="907400"/>
            <a:ext cx="8064011" cy="3785250"/>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 2">
            <a:extLst>
              <a:ext uri="{FF2B5EF4-FFF2-40B4-BE49-F238E27FC236}">
                <a16:creationId xmlns:a16="http://schemas.microsoft.com/office/drawing/2014/main" id="{C178ECB5-CCB7-41B1-A951-9FBD88264FC0}"/>
              </a:ext>
            </a:extLst>
          </p:cNvPr>
          <p:cNvSpPr txBox="1">
            <a:spLocks/>
          </p:cNvSpPr>
          <p:nvPr/>
        </p:nvSpPr>
        <p:spPr>
          <a:xfrm>
            <a:off x="838200" y="4984750"/>
            <a:ext cx="790575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GB" sz="2600" dirty="0">
                <a:solidFill>
                  <a:prstClr val="black"/>
                </a:solidFill>
              </a:rPr>
              <a:t>Tables should be centre aligned and labelled above.</a:t>
            </a:r>
            <a:endParaRPr lang="en-GB" sz="2600" dirty="0">
              <a:solidFill>
                <a:srgbClr val="0070C0"/>
              </a:solidFill>
            </a:endParaRPr>
          </a:p>
        </p:txBody>
      </p:sp>
    </p:spTree>
    <p:extLst>
      <p:ext uri="{BB962C8B-B14F-4D97-AF65-F5344CB8AC3E}">
        <p14:creationId xmlns:p14="http://schemas.microsoft.com/office/powerpoint/2010/main" val="321118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200" b="1" dirty="0">
                <a:solidFill>
                  <a:srgbClr val="7030A0"/>
                </a:solidFill>
              </a:rPr>
              <a:t>Re</a:t>
            </a:r>
            <a:r>
              <a:rPr lang="en-GB" sz="3200" b="1" dirty="0" err="1">
                <a:solidFill>
                  <a:srgbClr val="7030A0"/>
                </a:solidFill>
              </a:rPr>
              <a:t>sults</a:t>
            </a:r>
            <a:endParaRPr lang="en-GB" sz="3200" dirty="0">
              <a:solidFill>
                <a:srgbClr val="7030A0"/>
              </a:solidFill>
            </a:endParaRPr>
          </a:p>
        </p:txBody>
      </p:sp>
      <p:sp>
        <p:nvSpPr>
          <p:cNvPr id="5" name="Rectangle 4"/>
          <p:cNvSpPr/>
          <p:nvPr/>
        </p:nvSpPr>
        <p:spPr>
          <a:xfrm>
            <a:off x="685800" y="838200"/>
            <a:ext cx="7924800" cy="3662541"/>
          </a:xfrm>
          <a:prstGeom prst="rect">
            <a:avLst/>
          </a:prstGeom>
        </p:spPr>
        <p:txBody>
          <a:bodyPr wrap="square">
            <a:spAutoFit/>
          </a:bodyPr>
          <a:lstStyle/>
          <a:p>
            <a:pPr marL="285750" indent="-285750">
              <a:buFont typeface="Arial" panose="020B0604020202020204" pitchFamily="34" charset="0"/>
              <a:buChar char="•"/>
            </a:pPr>
            <a:r>
              <a:rPr lang="en-GB" sz="2400" dirty="0">
                <a:solidFill>
                  <a:prstClr val="black"/>
                </a:solidFill>
              </a:rPr>
              <a:t>You should include any </a:t>
            </a:r>
            <a:r>
              <a:rPr lang="en-GB" sz="2400" b="1" dirty="0">
                <a:solidFill>
                  <a:srgbClr val="0070C0"/>
                </a:solidFill>
              </a:rPr>
              <a:t>graphs requested by the report template. </a:t>
            </a:r>
          </a:p>
          <a:p>
            <a:pPr marL="285750" indent="-285750">
              <a:buFont typeface="Arial" panose="020B0604020202020204" pitchFamily="34" charset="0"/>
              <a:buChar char="•"/>
            </a:pPr>
            <a:endParaRPr lang="en-GB" sz="2400" dirty="0">
              <a:solidFill>
                <a:srgbClr val="0070C0"/>
              </a:solidFill>
            </a:endParaRPr>
          </a:p>
          <a:p>
            <a:pPr marL="285750" indent="-285750">
              <a:buFont typeface="Arial" panose="020B0604020202020204" pitchFamily="34" charset="0"/>
              <a:buChar char="•"/>
            </a:pPr>
            <a:r>
              <a:rPr lang="en-GB" sz="2400" dirty="0"/>
              <a:t>There is a separate </a:t>
            </a:r>
            <a:r>
              <a:rPr lang="en-GB" sz="2400" b="1" dirty="0">
                <a:solidFill>
                  <a:srgbClr val="0070C0"/>
                </a:solidFill>
              </a:rPr>
              <a:t>PowerPoint available on Moodle</a:t>
            </a:r>
            <a:r>
              <a:rPr lang="en-GB" sz="2400" dirty="0"/>
              <a:t> (called “</a:t>
            </a:r>
            <a:r>
              <a:rPr lang="en-GB" sz="2400" b="1" dirty="0">
                <a:solidFill>
                  <a:srgbClr val="0070C0"/>
                </a:solidFill>
              </a:rPr>
              <a:t>Representing Data with Excel</a:t>
            </a:r>
            <a:r>
              <a:rPr lang="en-GB" sz="2400" dirty="0"/>
              <a:t>”) which covers how to produce good graphs, you can find it in the </a:t>
            </a:r>
            <a:r>
              <a:rPr lang="en-GB" sz="2400" b="1" dirty="0">
                <a:solidFill>
                  <a:srgbClr val="0070C0"/>
                </a:solidFill>
              </a:rPr>
              <a:t>Report Writing </a:t>
            </a:r>
            <a:r>
              <a:rPr lang="en-GB" sz="2400" dirty="0"/>
              <a:t>section of Science A; however, there are some common criteria for graphs.  </a:t>
            </a:r>
          </a:p>
          <a:p>
            <a:endParaRPr lang="en-GB" sz="1600" dirty="0"/>
          </a:p>
          <a:p>
            <a:pPr marL="285750" indent="-285750">
              <a:buFont typeface="Arial" panose="020B0604020202020204" pitchFamily="34" charset="0"/>
              <a:buChar char="•"/>
            </a:pPr>
            <a:endParaRPr lang="en-GB" sz="2400" dirty="0"/>
          </a:p>
        </p:txBody>
      </p:sp>
      <p:graphicFrame>
        <p:nvGraphicFramePr>
          <p:cNvPr id="8" name="Table 7">
            <a:extLst>
              <a:ext uri="{FF2B5EF4-FFF2-40B4-BE49-F238E27FC236}">
                <a16:creationId xmlns:a16="http://schemas.microsoft.com/office/drawing/2014/main" id="{6B1A0122-325B-4174-9501-7145F3F2A138}"/>
              </a:ext>
            </a:extLst>
          </p:cNvPr>
          <p:cNvGraphicFramePr>
            <a:graphicFrameLocks noGrp="1"/>
          </p:cNvGraphicFramePr>
          <p:nvPr>
            <p:extLst>
              <p:ext uri="{D42A27DB-BD31-4B8C-83A1-F6EECF244321}">
                <p14:modId xmlns:p14="http://schemas.microsoft.com/office/powerpoint/2010/main" val="594975272"/>
              </p:ext>
            </p:extLst>
          </p:nvPr>
        </p:nvGraphicFramePr>
        <p:xfrm>
          <a:off x="1018938" y="4071922"/>
          <a:ext cx="7106124" cy="2284428"/>
        </p:xfrm>
        <a:graphic>
          <a:graphicData uri="http://schemas.openxmlformats.org/drawingml/2006/table">
            <a:tbl>
              <a:tblPr bandRow="1">
                <a:tableStyleId>{3C2FFA5D-87B4-456A-9821-1D502468CF0F}</a:tableStyleId>
              </a:tblPr>
              <a:tblGrid>
                <a:gridCol w="3553062">
                  <a:extLst>
                    <a:ext uri="{9D8B030D-6E8A-4147-A177-3AD203B41FA5}">
                      <a16:colId xmlns:a16="http://schemas.microsoft.com/office/drawing/2014/main" val="3997138485"/>
                    </a:ext>
                  </a:extLst>
                </a:gridCol>
                <a:gridCol w="3553062">
                  <a:extLst>
                    <a:ext uri="{9D8B030D-6E8A-4147-A177-3AD203B41FA5}">
                      <a16:colId xmlns:a16="http://schemas.microsoft.com/office/drawing/2014/main" val="631900844"/>
                    </a:ext>
                  </a:extLst>
                </a:gridCol>
              </a:tblGrid>
              <a:tr h="502134">
                <a:tc>
                  <a:txBody>
                    <a:bodyPr/>
                    <a:lstStyle/>
                    <a:p>
                      <a:pPr marL="365125" indent="-269875">
                        <a:buFont typeface="Arial" panose="020B0604020202020204" pitchFamily="34" charset="0"/>
                        <a:buChar char="•"/>
                      </a:pPr>
                      <a:r>
                        <a:rPr lang="en-GB" sz="2400" dirty="0"/>
                        <a:t>Title</a:t>
                      </a:r>
                    </a:p>
                  </a:txBody>
                  <a:tcPr/>
                </a:tc>
                <a:tc>
                  <a:txBody>
                    <a:bodyPr/>
                    <a:lstStyle/>
                    <a:p>
                      <a:pPr marL="365125" indent="-269875">
                        <a:buFont typeface="Arial" panose="020B0604020202020204" pitchFamily="34" charset="0"/>
                        <a:buChar char="•"/>
                      </a:pPr>
                      <a:r>
                        <a:rPr lang="en-GB" sz="2400" dirty="0"/>
                        <a:t>Trendline</a:t>
                      </a:r>
                    </a:p>
                  </a:txBody>
                  <a:tcPr/>
                </a:tc>
                <a:extLst>
                  <a:ext uri="{0D108BD9-81ED-4DB2-BD59-A6C34878D82A}">
                    <a16:rowId xmlns:a16="http://schemas.microsoft.com/office/drawing/2014/main" val="2931256588"/>
                  </a:ext>
                </a:extLst>
              </a:tr>
              <a:tr h="357028">
                <a:tc>
                  <a:txBody>
                    <a:bodyPr/>
                    <a:lstStyle/>
                    <a:p>
                      <a:pPr marL="365125" marR="0" lvl="0" indent="-2698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t>Data Spread </a:t>
                      </a:r>
                    </a:p>
                  </a:txBody>
                  <a:tcPr/>
                </a:tc>
                <a:tc>
                  <a:txBody>
                    <a:bodyPr/>
                    <a:lstStyle/>
                    <a:p>
                      <a:pPr marL="365125" marR="0" lvl="0" indent="-2698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t>Equation and R</a:t>
                      </a:r>
                      <a:r>
                        <a:rPr lang="en-GB" sz="2400" baseline="30000" dirty="0"/>
                        <a:t>2</a:t>
                      </a:r>
                      <a:endParaRPr lang="en-GB" sz="2400" dirty="0"/>
                    </a:p>
                  </a:txBody>
                  <a:tcPr/>
                </a:tc>
                <a:extLst>
                  <a:ext uri="{0D108BD9-81ED-4DB2-BD59-A6C34878D82A}">
                    <a16:rowId xmlns:a16="http://schemas.microsoft.com/office/drawing/2014/main" val="4203548255"/>
                  </a:ext>
                </a:extLst>
              </a:tr>
              <a:tr h="690223">
                <a:tc>
                  <a:txBody>
                    <a:bodyPr/>
                    <a:lstStyle/>
                    <a:p>
                      <a:pPr marL="365125" marR="0" lvl="0" indent="-2698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t>Axis Labelled (including units)</a:t>
                      </a:r>
                    </a:p>
                  </a:txBody>
                  <a:tcPr/>
                </a:tc>
                <a:tc>
                  <a:txBody>
                    <a:bodyPr/>
                    <a:lstStyle/>
                    <a:p>
                      <a:pPr marL="365125" indent="-269875">
                        <a:buFont typeface="Arial" panose="020B0604020202020204" pitchFamily="34" charset="0"/>
                        <a:buChar char="•"/>
                      </a:pPr>
                      <a:r>
                        <a:rPr lang="en-GB" sz="2400" dirty="0"/>
                        <a:t>Predicted and Measured Results</a:t>
                      </a:r>
                    </a:p>
                  </a:txBody>
                  <a:tcPr/>
                </a:tc>
                <a:extLst>
                  <a:ext uri="{0D108BD9-81ED-4DB2-BD59-A6C34878D82A}">
                    <a16:rowId xmlns:a16="http://schemas.microsoft.com/office/drawing/2014/main" val="648883828"/>
                  </a:ext>
                </a:extLst>
              </a:tr>
              <a:tr h="502134">
                <a:tc>
                  <a:txBody>
                    <a:bodyPr/>
                    <a:lstStyle/>
                    <a:p>
                      <a:pPr marL="365125" marR="0" lvl="0" indent="-2698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t>Appropriate Variables</a:t>
                      </a:r>
                    </a:p>
                  </a:txBody>
                  <a:tcPr/>
                </a:tc>
                <a:tc>
                  <a:txBody>
                    <a:bodyPr/>
                    <a:lstStyle/>
                    <a:p>
                      <a:pPr marL="365125" indent="-269875">
                        <a:buFont typeface="Arial" panose="020B0604020202020204" pitchFamily="34" charset="0"/>
                        <a:buChar char="•"/>
                      </a:pPr>
                      <a:r>
                        <a:rPr lang="en-GB" sz="2400" dirty="0"/>
                        <a:t>Uncertainty Error Bars</a:t>
                      </a:r>
                    </a:p>
                  </a:txBody>
                  <a:tcPr/>
                </a:tc>
                <a:extLst>
                  <a:ext uri="{0D108BD9-81ED-4DB2-BD59-A6C34878D82A}">
                    <a16:rowId xmlns:a16="http://schemas.microsoft.com/office/drawing/2014/main" val="754276898"/>
                  </a:ext>
                </a:extLst>
              </a:tr>
            </a:tbl>
          </a:graphicData>
        </a:graphic>
      </p:graphicFrame>
    </p:spTree>
    <p:extLst>
      <p:ext uri="{BB962C8B-B14F-4D97-AF65-F5344CB8AC3E}">
        <p14:creationId xmlns:p14="http://schemas.microsoft.com/office/powerpoint/2010/main" val="2054752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85FAC0-0254-41BE-B4D7-36405B3907E8}" type="slidenum">
              <a:rPr lang="en-GB" smtClean="0"/>
              <a:t>46</a:t>
            </a:fld>
            <a:endParaRPr lang="en-GB"/>
          </a:p>
        </p:txBody>
      </p:sp>
      <p:sp>
        <p:nvSpPr>
          <p:cNvPr id="7" name="Rectangle 6"/>
          <p:cNvSpPr/>
          <p:nvPr/>
        </p:nvSpPr>
        <p:spPr>
          <a:xfrm>
            <a:off x="1371600" y="5117436"/>
            <a:ext cx="6629400" cy="1046440"/>
          </a:xfrm>
          <a:prstGeom prst="rect">
            <a:avLst/>
          </a:prstGeom>
        </p:spPr>
        <p:txBody>
          <a:bodyPr wrap="square">
            <a:spAutoFit/>
          </a:bodyPr>
          <a:lstStyle/>
          <a:p>
            <a:pPr marL="269875" indent="-269875">
              <a:buFont typeface="Arial" panose="020B0604020202020204" pitchFamily="34" charset="0"/>
              <a:buChar char="•"/>
            </a:pPr>
            <a:r>
              <a:rPr lang="en-GB" sz="2400" dirty="0"/>
              <a:t>The Graph has </a:t>
            </a:r>
            <a:r>
              <a:rPr lang="en-GB" sz="2400" b="1" dirty="0">
                <a:solidFill>
                  <a:srgbClr val="0070C0"/>
                </a:solidFill>
              </a:rPr>
              <a:t>a title</a:t>
            </a:r>
            <a:r>
              <a:rPr lang="en-GB" sz="2400" dirty="0">
                <a:solidFill>
                  <a:srgbClr val="0070C0"/>
                </a:solidFill>
              </a:rPr>
              <a:t>.</a:t>
            </a:r>
          </a:p>
          <a:p>
            <a:pPr marL="269875" indent="-269875">
              <a:buFont typeface="Arial" panose="020B0604020202020204" pitchFamily="34" charset="0"/>
              <a:buChar char="•"/>
            </a:pPr>
            <a:endParaRPr lang="en-GB" sz="1400" dirty="0">
              <a:solidFill>
                <a:srgbClr val="0070C0"/>
              </a:solidFill>
            </a:endParaRPr>
          </a:p>
          <a:p>
            <a:pPr marL="269875" indent="-269875">
              <a:buFont typeface="Arial" panose="020B0604020202020204" pitchFamily="34" charset="0"/>
              <a:buChar char="•"/>
            </a:pPr>
            <a:r>
              <a:rPr lang="en-GB" sz="2400" b="1" dirty="0">
                <a:solidFill>
                  <a:srgbClr val="0070C0"/>
                </a:solidFill>
              </a:rPr>
              <a:t>Axis are labelled </a:t>
            </a:r>
            <a:r>
              <a:rPr lang="en-GB" sz="2400" dirty="0"/>
              <a:t>and have </a:t>
            </a:r>
            <a:r>
              <a:rPr lang="en-GB" sz="2400" b="1" dirty="0">
                <a:solidFill>
                  <a:srgbClr val="0070C0"/>
                </a:solidFill>
              </a:rPr>
              <a:t>appropriate units</a:t>
            </a:r>
            <a:r>
              <a:rPr lang="en-GB" sz="2400" dirty="0">
                <a:solidFill>
                  <a:srgbClr val="0070C0"/>
                </a:solidFill>
              </a:rPr>
              <a:t>.</a:t>
            </a:r>
          </a:p>
        </p:txBody>
      </p:sp>
      <p:sp>
        <p:nvSpPr>
          <p:cNvPr id="10" name="Rectangle 9"/>
          <p:cNvSpPr/>
          <p:nvPr/>
        </p:nvSpPr>
        <p:spPr>
          <a:xfrm>
            <a:off x="1186130" y="995547"/>
            <a:ext cx="6781800" cy="3963669"/>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716CF6F5-D6D9-435A-9CC4-6607628418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86400"/>
            <a:ext cx="5791200" cy="3781962"/>
          </a:xfrm>
          <a:prstGeom prst="rect">
            <a:avLst/>
          </a:prstGeom>
          <a:noFill/>
          <a:ln>
            <a:noFill/>
          </a:ln>
        </p:spPr>
      </p:pic>
      <p:sp>
        <p:nvSpPr>
          <p:cNvPr id="9" name="Title 1">
            <a:extLst>
              <a:ext uri="{FF2B5EF4-FFF2-40B4-BE49-F238E27FC236}">
                <a16:creationId xmlns:a16="http://schemas.microsoft.com/office/drawing/2014/main" id="{56C86C42-1471-415D-981D-795A1162C484}"/>
              </a:ext>
            </a:extLst>
          </p:cNvPr>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spTree>
    <p:extLst>
      <p:ext uri="{BB962C8B-B14F-4D97-AF65-F5344CB8AC3E}">
        <p14:creationId xmlns:p14="http://schemas.microsoft.com/office/powerpoint/2010/main" val="39271236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85FAC0-0254-41BE-B4D7-36405B3907E8}" type="slidenum">
              <a:rPr lang="en-GB" smtClean="0"/>
              <a:t>47</a:t>
            </a:fld>
            <a:endParaRPr lang="en-GB"/>
          </a:p>
        </p:txBody>
      </p:sp>
      <p:sp>
        <p:nvSpPr>
          <p:cNvPr id="10" name="Rectangle 9"/>
          <p:cNvSpPr/>
          <p:nvPr/>
        </p:nvSpPr>
        <p:spPr>
          <a:xfrm>
            <a:off x="1186130" y="995547"/>
            <a:ext cx="6781800" cy="3963669"/>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143000" y="5149951"/>
            <a:ext cx="7543800" cy="1015663"/>
          </a:xfrm>
          <a:prstGeom prst="rect">
            <a:avLst/>
          </a:prstGeom>
        </p:spPr>
        <p:txBody>
          <a:bodyPr wrap="square">
            <a:spAutoFit/>
          </a:bodyPr>
          <a:lstStyle/>
          <a:p>
            <a:pPr marL="269875" lvl="0" indent="-269875">
              <a:buFont typeface="Arial" panose="020B0604020202020204" pitchFamily="34" charset="0"/>
              <a:buChar char="•"/>
              <a:defRPr/>
            </a:pPr>
            <a:r>
              <a:rPr lang="en-GB" sz="2400" dirty="0"/>
              <a:t>The data is </a:t>
            </a:r>
            <a:r>
              <a:rPr lang="en-GB" sz="2400" b="1" dirty="0">
                <a:solidFill>
                  <a:srgbClr val="0070C0"/>
                </a:solidFill>
              </a:rPr>
              <a:t>spread out</a:t>
            </a:r>
            <a:r>
              <a:rPr lang="en-GB" sz="2400" dirty="0">
                <a:solidFill>
                  <a:srgbClr val="0070C0"/>
                </a:solidFill>
              </a:rPr>
              <a:t> </a:t>
            </a:r>
            <a:r>
              <a:rPr lang="en-GB" sz="2400" dirty="0"/>
              <a:t>over the entire graph.</a:t>
            </a:r>
          </a:p>
          <a:p>
            <a:pPr marL="269875" lvl="0" indent="-269875">
              <a:buFont typeface="Arial" panose="020B0604020202020204" pitchFamily="34" charset="0"/>
              <a:buChar char="•"/>
              <a:defRPr/>
            </a:pPr>
            <a:endParaRPr lang="en-GB" sz="1200" dirty="0"/>
          </a:p>
          <a:p>
            <a:pPr marL="269875" lvl="0" indent="-269875">
              <a:buFont typeface="Arial" panose="020B0604020202020204" pitchFamily="34" charset="0"/>
              <a:buChar char="•"/>
              <a:defRPr/>
            </a:pPr>
            <a:r>
              <a:rPr lang="en-GB" sz="2400" b="1" dirty="0">
                <a:solidFill>
                  <a:srgbClr val="0070C0"/>
                </a:solidFill>
              </a:rPr>
              <a:t>Appropriate</a:t>
            </a:r>
            <a:r>
              <a:rPr lang="en-GB" sz="2400" b="1" dirty="0"/>
              <a:t> </a:t>
            </a:r>
            <a:r>
              <a:rPr lang="en-GB" sz="2400" b="1" dirty="0">
                <a:solidFill>
                  <a:srgbClr val="0070C0"/>
                </a:solidFill>
              </a:rPr>
              <a:t>variables</a:t>
            </a:r>
            <a:r>
              <a:rPr lang="en-GB" sz="2400" b="1" dirty="0"/>
              <a:t> </a:t>
            </a:r>
            <a:r>
              <a:rPr lang="en-GB" sz="2400" dirty="0"/>
              <a:t>are plotted on the x and y axis.</a:t>
            </a:r>
          </a:p>
        </p:txBody>
      </p:sp>
      <p:pic>
        <p:nvPicPr>
          <p:cNvPr id="7" name="Picture 6">
            <a:extLst>
              <a:ext uri="{FF2B5EF4-FFF2-40B4-BE49-F238E27FC236}">
                <a16:creationId xmlns:a16="http://schemas.microsoft.com/office/drawing/2014/main" id="{57E943FB-FB21-4457-B8FC-E4D4282F75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86400"/>
            <a:ext cx="5791200" cy="3781962"/>
          </a:xfrm>
          <a:prstGeom prst="rect">
            <a:avLst/>
          </a:prstGeom>
          <a:noFill/>
          <a:ln>
            <a:noFill/>
          </a:ln>
        </p:spPr>
      </p:pic>
      <p:sp>
        <p:nvSpPr>
          <p:cNvPr id="9" name="Title 1">
            <a:extLst>
              <a:ext uri="{FF2B5EF4-FFF2-40B4-BE49-F238E27FC236}">
                <a16:creationId xmlns:a16="http://schemas.microsoft.com/office/drawing/2014/main" id="{7AF9C1AE-7121-4E40-B470-3A8636C88F29}"/>
              </a:ext>
            </a:extLst>
          </p:cNvPr>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spTree>
    <p:extLst>
      <p:ext uri="{BB962C8B-B14F-4D97-AF65-F5344CB8AC3E}">
        <p14:creationId xmlns:p14="http://schemas.microsoft.com/office/powerpoint/2010/main" val="642886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85FAC0-0254-41BE-B4D7-36405B3907E8}" type="slidenum">
              <a:rPr lang="en-GB" smtClean="0"/>
              <a:t>48</a:t>
            </a:fld>
            <a:endParaRPr lang="en-GB"/>
          </a:p>
        </p:txBody>
      </p:sp>
      <p:sp>
        <p:nvSpPr>
          <p:cNvPr id="10" name="Rectangle 9"/>
          <p:cNvSpPr/>
          <p:nvPr/>
        </p:nvSpPr>
        <p:spPr>
          <a:xfrm>
            <a:off x="1186130" y="995547"/>
            <a:ext cx="6781800" cy="3963669"/>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338530" y="5135428"/>
            <a:ext cx="7391400" cy="1077218"/>
          </a:xfrm>
          <a:prstGeom prst="rect">
            <a:avLst/>
          </a:prstGeom>
        </p:spPr>
        <p:txBody>
          <a:bodyPr wrap="square">
            <a:spAutoFit/>
          </a:bodyPr>
          <a:lstStyle/>
          <a:p>
            <a:pPr marL="179388" indent="-179388">
              <a:buFont typeface="Arial" panose="020B0604020202020204" pitchFamily="34" charset="0"/>
              <a:buChar char="•"/>
            </a:pPr>
            <a:r>
              <a:rPr lang="en-GB" sz="2400" b="1" dirty="0">
                <a:solidFill>
                  <a:srgbClr val="0070C0"/>
                </a:solidFill>
              </a:rPr>
              <a:t>Predicted and measured results</a:t>
            </a:r>
            <a:r>
              <a:rPr lang="en-GB" sz="2400" b="1" dirty="0"/>
              <a:t> </a:t>
            </a:r>
            <a:r>
              <a:rPr lang="en-GB" sz="2400" dirty="0"/>
              <a:t>are shown.</a:t>
            </a:r>
          </a:p>
          <a:p>
            <a:pPr marL="179388" indent="-179388">
              <a:buFont typeface="Arial" panose="020B0604020202020204" pitchFamily="34" charset="0"/>
              <a:buChar char="•"/>
            </a:pPr>
            <a:endParaRPr lang="en-GB" sz="1600" dirty="0"/>
          </a:p>
          <a:p>
            <a:pPr marL="179388" indent="-179388">
              <a:buFont typeface="Arial" panose="020B0604020202020204" pitchFamily="34" charset="0"/>
              <a:buChar char="•"/>
            </a:pPr>
            <a:r>
              <a:rPr lang="en-GB" sz="2400" b="1" dirty="0">
                <a:solidFill>
                  <a:srgbClr val="0070C0"/>
                </a:solidFill>
              </a:rPr>
              <a:t>Uncertainty error bars </a:t>
            </a:r>
            <a:r>
              <a:rPr lang="en-GB" sz="2400" dirty="0"/>
              <a:t>are shown.</a:t>
            </a:r>
          </a:p>
        </p:txBody>
      </p:sp>
      <p:pic>
        <p:nvPicPr>
          <p:cNvPr id="11" name="Picture 10">
            <a:extLst>
              <a:ext uri="{FF2B5EF4-FFF2-40B4-BE49-F238E27FC236}">
                <a16:creationId xmlns:a16="http://schemas.microsoft.com/office/drawing/2014/main" id="{1AD0DA77-E0B2-4B8F-8A26-E315FC04DE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86400"/>
            <a:ext cx="5791200" cy="3781962"/>
          </a:xfrm>
          <a:prstGeom prst="rect">
            <a:avLst/>
          </a:prstGeom>
          <a:noFill/>
          <a:ln>
            <a:noFill/>
          </a:ln>
        </p:spPr>
      </p:pic>
      <p:sp>
        <p:nvSpPr>
          <p:cNvPr id="9" name="Title 1">
            <a:extLst>
              <a:ext uri="{FF2B5EF4-FFF2-40B4-BE49-F238E27FC236}">
                <a16:creationId xmlns:a16="http://schemas.microsoft.com/office/drawing/2014/main" id="{C8B6962C-F986-4FF9-8B97-DD5AD1581090}"/>
              </a:ext>
            </a:extLst>
          </p:cNvPr>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spTree>
    <p:extLst>
      <p:ext uri="{BB962C8B-B14F-4D97-AF65-F5344CB8AC3E}">
        <p14:creationId xmlns:p14="http://schemas.microsoft.com/office/powerpoint/2010/main" val="31841877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85FAC0-0254-41BE-B4D7-36405B3907E8}" type="slidenum">
              <a:rPr lang="en-GB" smtClean="0"/>
              <a:t>49</a:t>
            </a:fld>
            <a:endParaRPr lang="en-GB"/>
          </a:p>
        </p:txBody>
      </p:sp>
      <p:sp>
        <p:nvSpPr>
          <p:cNvPr id="10" name="Rectangle 9"/>
          <p:cNvSpPr/>
          <p:nvPr/>
        </p:nvSpPr>
        <p:spPr>
          <a:xfrm>
            <a:off x="1186130" y="995547"/>
            <a:ext cx="6781800" cy="3963669"/>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186130" y="5176625"/>
            <a:ext cx="7239000" cy="1107996"/>
          </a:xfrm>
          <a:prstGeom prst="rect">
            <a:avLst/>
          </a:prstGeom>
        </p:spPr>
        <p:txBody>
          <a:bodyPr wrap="square">
            <a:spAutoFit/>
          </a:bodyPr>
          <a:lstStyle/>
          <a:p>
            <a:pPr marL="269875" indent="-269875">
              <a:buFont typeface="Arial" panose="020B0604020202020204" pitchFamily="34" charset="0"/>
              <a:buChar char="•"/>
            </a:pPr>
            <a:r>
              <a:rPr lang="en-GB" sz="2400" dirty="0"/>
              <a:t>A </a:t>
            </a:r>
            <a:r>
              <a:rPr lang="en-GB" sz="2400" b="1" dirty="0">
                <a:solidFill>
                  <a:srgbClr val="0070C0"/>
                </a:solidFill>
              </a:rPr>
              <a:t>trendline</a:t>
            </a:r>
            <a:r>
              <a:rPr lang="en-GB" sz="2400" dirty="0"/>
              <a:t> has been plotted.</a:t>
            </a:r>
          </a:p>
          <a:p>
            <a:pPr marL="269875" indent="-269875">
              <a:buFont typeface="Arial" panose="020B0604020202020204" pitchFamily="34" charset="0"/>
              <a:buChar char="•"/>
            </a:pPr>
            <a:endParaRPr lang="en-GB" dirty="0"/>
          </a:p>
          <a:p>
            <a:pPr marL="269875" indent="-269875">
              <a:buFont typeface="Arial" panose="020B0604020202020204" pitchFamily="34" charset="0"/>
              <a:buChar char="•"/>
            </a:pPr>
            <a:r>
              <a:rPr lang="en-GB" sz="2400" dirty="0"/>
              <a:t>The </a:t>
            </a:r>
            <a:r>
              <a:rPr lang="en-GB" sz="2400" b="1" dirty="0">
                <a:solidFill>
                  <a:srgbClr val="0070C0"/>
                </a:solidFill>
              </a:rPr>
              <a:t>equation and R</a:t>
            </a:r>
            <a:r>
              <a:rPr lang="en-GB" sz="2400" b="1" baseline="30000" dirty="0">
                <a:solidFill>
                  <a:srgbClr val="0070C0"/>
                </a:solidFill>
              </a:rPr>
              <a:t>2</a:t>
            </a:r>
            <a:r>
              <a:rPr lang="en-GB" sz="2400" b="1" dirty="0">
                <a:solidFill>
                  <a:srgbClr val="0070C0"/>
                </a:solidFill>
              </a:rPr>
              <a:t> </a:t>
            </a:r>
            <a:r>
              <a:rPr lang="en-GB" sz="2400" dirty="0"/>
              <a:t>value of the trendline are shown.</a:t>
            </a:r>
          </a:p>
        </p:txBody>
      </p:sp>
      <p:pic>
        <p:nvPicPr>
          <p:cNvPr id="7" name="Picture 6">
            <a:extLst>
              <a:ext uri="{FF2B5EF4-FFF2-40B4-BE49-F238E27FC236}">
                <a16:creationId xmlns:a16="http://schemas.microsoft.com/office/drawing/2014/main" id="{CF437502-8983-4E0C-AF78-7EF5FD7FB2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86400"/>
            <a:ext cx="5791200" cy="3781962"/>
          </a:xfrm>
          <a:prstGeom prst="rect">
            <a:avLst/>
          </a:prstGeom>
          <a:noFill/>
          <a:ln>
            <a:noFill/>
          </a:ln>
        </p:spPr>
      </p:pic>
      <p:sp>
        <p:nvSpPr>
          <p:cNvPr id="9" name="Title 1">
            <a:extLst>
              <a:ext uri="{FF2B5EF4-FFF2-40B4-BE49-F238E27FC236}">
                <a16:creationId xmlns:a16="http://schemas.microsoft.com/office/drawing/2014/main" id="{89F7B215-6580-470D-8C4A-86B255BF6505}"/>
              </a:ext>
            </a:extLst>
          </p:cNvPr>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Results: Example</a:t>
            </a:r>
            <a:endParaRPr lang="en-GB" sz="3200" dirty="0">
              <a:solidFill>
                <a:srgbClr val="7030A0"/>
              </a:solidFill>
            </a:endParaRPr>
          </a:p>
        </p:txBody>
      </p:sp>
    </p:spTree>
    <p:extLst>
      <p:ext uri="{BB962C8B-B14F-4D97-AF65-F5344CB8AC3E}">
        <p14:creationId xmlns:p14="http://schemas.microsoft.com/office/powerpoint/2010/main" val="29889629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22350"/>
            <a:ext cx="8305800" cy="5334000"/>
          </a:xfrm>
        </p:spPr>
        <p:txBody>
          <a:bodyPr>
            <a:noAutofit/>
          </a:bodyPr>
          <a:lstStyle/>
          <a:p>
            <a:pPr marL="179388" lvl="0" indent="-179388" algn="l">
              <a:buClr>
                <a:srgbClr val="0070C0"/>
              </a:buClr>
              <a:buFont typeface="Arial" pitchFamily="34" charset="0"/>
              <a:buChar char="•"/>
            </a:pPr>
            <a:r>
              <a:rPr lang="en-GB" sz="2800" dirty="0">
                <a:solidFill>
                  <a:schemeClr val="tx1"/>
                </a:solidFill>
              </a:rPr>
              <a:t>Scientific reports should be written in the </a:t>
            </a:r>
            <a:r>
              <a:rPr lang="en-GB" sz="2800" b="1" dirty="0">
                <a:solidFill>
                  <a:srgbClr val="0070C0"/>
                </a:solidFill>
              </a:rPr>
              <a:t>past passive voice</a:t>
            </a:r>
            <a:r>
              <a:rPr lang="en-GB" sz="2800" dirty="0">
                <a:solidFill>
                  <a:schemeClr val="tx1"/>
                </a:solidFill>
              </a:rPr>
              <a:t>, but what does this mean?</a:t>
            </a:r>
          </a:p>
          <a:p>
            <a:pPr marL="179388" lvl="0" indent="-179388" algn="l">
              <a:buClr>
                <a:srgbClr val="0070C0"/>
              </a:buClr>
              <a:buFont typeface="Arial" pitchFamily="34" charset="0"/>
              <a:buChar char="•"/>
            </a:pPr>
            <a:endParaRPr lang="en-GB" sz="1600" b="1" dirty="0">
              <a:solidFill>
                <a:schemeClr val="tx1"/>
              </a:solidFill>
            </a:endParaRPr>
          </a:p>
          <a:p>
            <a:pPr marL="179388" lvl="0" indent="-179388" algn="l">
              <a:buClr>
                <a:srgbClr val="0070C0"/>
              </a:buClr>
              <a:buFont typeface="Arial" pitchFamily="34" charset="0"/>
              <a:buChar char="•"/>
            </a:pPr>
            <a:r>
              <a:rPr lang="en-GB" sz="2800" dirty="0">
                <a:solidFill>
                  <a:schemeClr val="tx1"/>
                </a:solidFill>
              </a:rPr>
              <a:t>Firstly that you should be </a:t>
            </a:r>
            <a:r>
              <a:rPr lang="en-GB" sz="2800" b="1" dirty="0">
                <a:solidFill>
                  <a:srgbClr val="0070C0"/>
                </a:solidFill>
              </a:rPr>
              <a:t>writing in the past tense</a:t>
            </a:r>
            <a:r>
              <a:rPr lang="en-GB" sz="2800" dirty="0">
                <a:solidFill>
                  <a:schemeClr val="tx1"/>
                </a:solidFill>
              </a:rPr>
              <a:t>, you are writing about something that has happened in the past. Rather than “</a:t>
            </a:r>
            <a:r>
              <a:rPr lang="en-US" sz="2800" dirty="0">
                <a:solidFill>
                  <a:srgbClr val="002060"/>
                </a:solidFill>
              </a:rPr>
              <a:t>add 20 mL of water to the test tube” </a:t>
            </a:r>
            <a:r>
              <a:rPr lang="en-US" sz="2800" dirty="0">
                <a:solidFill>
                  <a:schemeClr val="tx1"/>
                </a:solidFill>
              </a:rPr>
              <a:t>you would say “20 mL of water </a:t>
            </a:r>
            <a:r>
              <a:rPr lang="en-US" sz="2800" b="1" dirty="0">
                <a:solidFill>
                  <a:srgbClr val="0070C0"/>
                </a:solidFill>
              </a:rPr>
              <a:t>was</a:t>
            </a:r>
            <a:r>
              <a:rPr lang="en-US" sz="2800" dirty="0">
                <a:solidFill>
                  <a:schemeClr val="tx1"/>
                </a:solidFill>
              </a:rPr>
              <a:t> added to the test tube”.</a:t>
            </a:r>
            <a:endParaRPr lang="en-GB" sz="2800" dirty="0">
              <a:solidFill>
                <a:schemeClr val="tx1"/>
              </a:solidFill>
            </a:endParaRPr>
          </a:p>
          <a:p>
            <a:pPr marL="179388" lvl="0" indent="-179388" algn="l">
              <a:buClr>
                <a:srgbClr val="0070C0"/>
              </a:buClr>
              <a:buFont typeface="Arial" pitchFamily="34" charset="0"/>
              <a:buChar char="•"/>
            </a:pPr>
            <a:endParaRPr lang="en-GB" sz="1800" dirty="0">
              <a:solidFill>
                <a:schemeClr val="tx1"/>
              </a:solidFill>
            </a:endParaRPr>
          </a:p>
          <a:p>
            <a:pPr marL="179388" lvl="0" indent="-179388" algn="l">
              <a:buClr>
                <a:srgbClr val="0070C0"/>
              </a:buClr>
              <a:buFont typeface="Arial" pitchFamily="34" charset="0"/>
              <a:buChar char="•"/>
            </a:pPr>
            <a:r>
              <a:rPr lang="en-GB" sz="2800" dirty="0">
                <a:solidFill>
                  <a:schemeClr val="tx1"/>
                </a:solidFill>
              </a:rPr>
              <a:t>Secondly it should be passive, you do not use words like “I” or “we”. Rather than “we measured the mass”, you would say “the mass </a:t>
            </a:r>
            <a:r>
              <a:rPr lang="en-GB" sz="2800" b="1" dirty="0">
                <a:solidFill>
                  <a:srgbClr val="0070C0"/>
                </a:solidFill>
              </a:rPr>
              <a:t>was</a:t>
            </a:r>
            <a:r>
              <a:rPr lang="en-GB" sz="2800" dirty="0">
                <a:solidFill>
                  <a:schemeClr val="tx1"/>
                </a:solidFill>
              </a:rPr>
              <a:t> measured”.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id="{68DD59FB-9A4D-43A6-80DB-DDF929C928F6}"/>
              </a:ext>
            </a:extLst>
          </p:cNvPr>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Writing Style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Tree>
    <p:extLst>
      <p:ext uri="{BB962C8B-B14F-4D97-AF65-F5344CB8AC3E}">
        <p14:creationId xmlns:p14="http://schemas.microsoft.com/office/powerpoint/2010/main" val="19691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Summary</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95400" y="4572000"/>
            <a:ext cx="32004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75260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51</a:t>
            </a:fld>
            <a:endParaRPr lang="en-US">
              <a:solidFill>
                <a:prstClr val="black">
                  <a:tint val="75000"/>
                </a:prstClr>
              </a:solidFill>
            </a:endParaRPr>
          </a:p>
        </p:txBody>
      </p:sp>
      <p:sp>
        <p:nvSpPr>
          <p:cNvPr id="11" name="Subtitle 2"/>
          <p:cNvSpPr>
            <a:spLocks noGrp="1"/>
          </p:cNvSpPr>
          <p:nvPr>
            <p:ph type="subTitle" idx="1"/>
          </p:nvPr>
        </p:nvSpPr>
        <p:spPr>
          <a:xfrm>
            <a:off x="628650" y="762000"/>
            <a:ext cx="8058150" cy="4237038"/>
          </a:xfrm>
        </p:spPr>
        <p:txBody>
          <a:bodyPr>
            <a:noAutofit/>
          </a:bodyPr>
          <a:lstStyle/>
          <a:p>
            <a:pPr marL="342900" lvl="0" indent="-342900" algn="l">
              <a:buFont typeface="Arial" pitchFamily="34" charset="0"/>
              <a:buChar char="•"/>
            </a:pPr>
            <a:r>
              <a:rPr lang="en-GB" sz="2800" dirty="0">
                <a:solidFill>
                  <a:prstClr val="black"/>
                </a:solidFill>
              </a:rPr>
              <a:t>Much like the results section, there are 2 parts to uncertainty analysis section of the report. In order they are</a:t>
            </a:r>
          </a:p>
          <a:p>
            <a:pPr marL="800100" lvl="1" indent="-342900" algn="l">
              <a:buFont typeface="Arial" pitchFamily="34" charset="0"/>
              <a:buChar char="•"/>
            </a:pPr>
            <a:r>
              <a:rPr lang="en-GB" dirty="0">
                <a:solidFill>
                  <a:prstClr val="black"/>
                </a:solidFill>
              </a:rPr>
              <a:t>Sample Calculations</a:t>
            </a:r>
          </a:p>
          <a:p>
            <a:pPr marL="800100" lvl="1" indent="-342900" algn="l">
              <a:buFont typeface="Arial" pitchFamily="34" charset="0"/>
              <a:buChar char="•"/>
            </a:pPr>
            <a:r>
              <a:rPr lang="en-GB" dirty="0">
                <a:solidFill>
                  <a:prstClr val="black"/>
                </a:solidFill>
              </a:rPr>
              <a:t>Tables </a:t>
            </a:r>
          </a:p>
          <a:p>
            <a:pPr marL="800100" lvl="1" indent="-342900" algn="l">
              <a:buFont typeface="Arial" pitchFamily="34" charset="0"/>
              <a:buChar char="•"/>
            </a:pPr>
            <a:endParaRPr lang="en-GB" sz="1200" dirty="0">
              <a:solidFill>
                <a:prstClr val="black"/>
              </a:solidFill>
            </a:endParaRPr>
          </a:p>
          <a:p>
            <a:pPr marL="342900" indent="-342900" algn="l">
              <a:buFont typeface="Arial" pitchFamily="34" charset="0"/>
              <a:buChar char="•"/>
            </a:pPr>
            <a:r>
              <a:rPr lang="en-GB" sz="2800" dirty="0">
                <a:solidFill>
                  <a:prstClr val="black"/>
                </a:solidFill>
              </a:rPr>
              <a:t>Uncertainty analysis is a </a:t>
            </a:r>
            <a:r>
              <a:rPr lang="en-GB" sz="2800" b="1" dirty="0">
                <a:solidFill>
                  <a:srgbClr val="0070C0"/>
                </a:solidFill>
              </a:rPr>
              <a:t>statistical treatment of experimental values</a:t>
            </a:r>
            <a:r>
              <a:rPr lang="en-GB" sz="2800" dirty="0">
                <a:solidFill>
                  <a:srgbClr val="0070C0"/>
                </a:solidFill>
              </a:rPr>
              <a:t>,</a:t>
            </a:r>
            <a:r>
              <a:rPr lang="en-GB" sz="2800" dirty="0">
                <a:solidFill>
                  <a:prstClr val="black"/>
                </a:solidFill>
              </a:rPr>
              <a:t> the theory for this will be covered in the Scientific Method module. </a:t>
            </a:r>
          </a:p>
          <a:p>
            <a:pPr marL="342900" indent="-342900" algn="l">
              <a:buFont typeface="Arial" pitchFamily="34" charset="0"/>
              <a:buChar char="•"/>
            </a:pPr>
            <a:endParaRPr lang="en-GB" sz="1050" dirty="0">
              <a:solidFill>
                <a:prstClr val="black"/>
              </a:solidFill>
            </a:endParaRPr>
          </a:p>
          <a:p>
            <a:pPr marL="342900" indent="-342900" algn="l">
              <a:buFont typeface="Arial" pitchFamily="34" charset="0"/>
              <a:buChar char="•"/>
            </a:pPr>
            <a:r>
              <a:rPr lang="en-GB" sz="2800" dirty="0">
                <a:solidFill>
                  <a:prstClr val="black"/>
                </a:solidFill>
              </a:rPr>
              <a:t>For this module, however, you </a:t>
            </a:r>
            <a:r>
              <a:rPr lang="en-GB" sz="2800" b="1" dirty="0">
                <a:solidFill>
                  <a:srgbClr val="0070C0"/>
                </a:solidFill>
              </a:rPr>
              <a:t>only need to be able to substitute values into a given equation </a:t>
            </a:r>
            <a:r>
              <a:rPr lang="en-GB" sz="2800" dirty="0">
                <a:solidFill>
                  <a:prstClr val="black"/>
                </a:solidFill>
              </a:rPr>
              <a:t>and understand what uncertainty represents.</a:t>
            </a:r>
            <a:endParaRPr lang="en-GB" sz="2000" dirty="0">
              <a:solidFill>
                <a:prstClr val="black"/>
              </a:solidFill>
            </a:endParaRPr>
          </a:p>
          <a:p>
            <a:pPr marL="800100" lvl="1" indent="-342900" algn="l">
              <a:buFont typeface="Arial" pitchFamily="34" charset="0"/>
              <a:buChar char="•"/>
            </a:pPr>
            <a:endParaRPr lang="en-GB" sz="1800" dirty="0">
              <a:solidFill>
                <a:prstClr val="black"/>
              </a:solidFill>
            </a:endParaRPr>
          </a:p>
        </p:txBody>
      </p:sp>
    </p:spTree>
    <p:extLst>
      <p:ext uri="{BB962C8B-B14F-4D97-AF65-F5344CB8AC3E}">
        <p14:creationId xmlns:p14="http://schemas.microsoft.com/office/powerpoint/2010/main" val="34708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52</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11" name="Subtitle 2"/>
              <p:cNvSpPr>
                <a:spLocks noGrp="1"/>
              </p:cNvSpPr>
              <p:nvPr>
                <p:ph type="subTitle" idx="1"/>
              </p:nvPr>
            </p:nvSpPr>
            <p:spPr>
              <a:xfrm>
                <a:off x="304800" y="762000"/>
                <a:ext cx="8677276" cy="4237038"/>
              </a:xfrm>
            </p:spPr>
            <p:txBody>
              <a:bodyPr>
                <a:noAutofit/>
              </a:bodyPr>
              <a:lstStyle/>
              <a:p>
                <a:pPr marL="342900" lvl="0" indent="-342900" algn="l">
                  <a:buFont typeface="Arial" pitchFamily="34" charset="0"/>
                  <a:buChar char="•"/>
                </a:pPr>
                <a:r>
                  <a:rPr lang="en-GB" sz="2800" dirty="0">
                    <a:solidFill>
                      <a:prstClr val="black"/>
                    </a:solidFill>
                  </a:rPr>
                  <a:t>The uncertainty in a measurement </a:t>
                </a:r>
                <a:r>
                  <a:rPr lang="en-GB" sz="2800" b="1" dirty="0">
                    <a:solidFill>
                      <a:srgbClr val="0070C0"/>
                    </a:solidFill>
                  </a:rPr>
                  <a:t>represents the range of statistically likely values</a:t>
                </a:r>
                <a:r>
                  <a:rPr lang="en-GB" sz="2800" dirty="0">
                    <a:solidFill>
                      <a:prstClr val="black"/>
                    </a:solidFill>
                  </a:rPr>
                  <a:t> that true value of the measurement could take.</a:t>
                </a:r>
              </a:p>
              <a:p>
                <a:pPr marL="342900" lvl="0" indent="-342900" algn="l">
                  <a:buFont typeface="Arial" pitchFamily="34" charset="0"/>
                  <a:buChar char="•"/>
                </a:pPr>
                <a:endParaRPr lang="en-GB" sz="900" dirty="0">
                  <a:solidFill>
                    <a:prstClr val="black"/>
                  </a:solidFill>
                </a:endParaRPr>
              </a:p>
              <a:p>
                <a:pPr marL="342900" lvl="0" indent="-342900" algn="l">
                  <a:buFont typeface="Arial" pitchFamily="34" charset="0"/>
                  <a:buChar char="•"/>
                </a:pPr>
                <a:r>
                  <a:rPr lang="en-GB" sz="2800" dirty="0">
                    <a:solidFill>
                      <a:prstClr val="black"/>
                    </a:solidFill>
                  </a:rPr>
                  <a:t>Whenever we </a:t>
                </a:r>
                <a:r>
                  <a:rPr lang="en-GB" sz="2800" b="1" dirty="0">
                    <a:solidFill>
                      <a:srgbClr val="0070C0"/>
                    </a:solidFill>
                  </a:rPr>
                  <a:t>measure something we are approximating the true value </a:t>
                </a:r>
                <a:r>
                  <a:rPr lang="en-GB" sz="2800" dirty="0">
                    <a:solidFill>
                      <a:prstClr val="black"/>
                    </a:solidFill>
                  </a:rPr>
                  <a:t>to a certain number of decimal places, there is </a:t>
                </a:r>
                <a:r>
                  <a:rPr lang="en-GB" sz="2800" b="1" dirty="0">
                    <a:solidFill>
                      <a:srgbClr val="0070C0"/>
                    </a:solidFill>
                  </a:rPr>
                  <a:t>always uncertainty since we don’t know the value of the decimal places we can’t measure</a:t>
                </a:r>
                <a:r>
                  <a:rPr lang="en-GB" sz="2800" dirty="0">
                    <a:solidFill>
                      <a:prstClr val="black"/>
                    </a:solidFill>
                  </a:rPr>
                  <a:t>!</a:t>
                </a:r>
              </a:p>
              <a:p>
                <a:pPr marL="342900" lvl="0" indent="-342900" algn="l">
                  <a:buFont typeface="Arial" pitchFamily="34" charset="0"/>
                  <a:buChar char="•"/>
                </a:pPr>
                <a:endParaRPr lang="en-GB" sz="1050" dirty="0">
                  <a:solidFill>
                    <a:prstClr val="black"/>
                  </a:solidFill>
                </a:endParaRPr>
              </a:p>
              <a:p>
                <a:pPr marL="342900" lvl="0" indent="-342900" algn="l">
                  <a:buFont typeface="Arial" pitchFamily="34" charset="0"/>
                  <a:buChar char="•"/>
                </a:pPr>
                <a:r>
                  <a:rPr lang="en-GB" sz="2800" dirty="0">
                    <a:solidFill>
                      <a:prstClr val="black"/>
                    </a:solidFill>
                  </a:rPr>
                  <a:t>For example a measurement of length as </a:t>
                </a:r>
                <a14:m>
                  <m:oMath xmlns:m="http://schemas.openxmlformats.org/officeDocument/2006/math">
                    <m:r>
                      <a:rPr lang="en-GB" sz="2800" i="1" dirty="0" smtClean="0">
                        <a:solidFill>
                          <a:prstClr val="black"/>
                        </a:solidFill>
                        <a:latin typeface="Cambria Math" panose="02040503050406030204" pitchFamily="18" charset="0"/>
                      </a:rPr>
                      <m:t>20.8 </m:t>
                    </m:r>
                    <m:r>
                      <m:rPr>
                        <m:sty m:val="p"/>
                      </m:rPr>
                      <a:rPr lang="en-GB" sz="2800" i="0" dirty="0" smtClean="0">
                        <a:solidFill>
                          <a:prstClr val="black"/>
                        </a:solidFill>
                        <a:latin typeface="Cambria Math" panose="02040503050406030204" pitchFamily="18" charset="0"/>
                      </a:rPr>
                      <m:t>cm</m:t>
                    </m:r>
                    <m:r>
                      <a:rPr lang="en-GB" sz="2800" i="1" dirty="0" smtClean="0">
                        <a:solidFill>
                          <a:prstClr val="black"/>
                        </a:solidFill>
                        <a:latin typeface="Cambria Math" panose="02040503050406030204" pitchFamily="18" charset="0"/>
                      </a:rPr>
                      <m:t> </m:t>
                    </m:r>
                  </m:oMath>
                </a14:m>
                <a:r>
                  <a:rPr lang="en-GB" sz="2800" dirty="0">
                    <a:solidFill>
                      <a:prstClr val="black"/>
                    </a:solidFill>
                  </a:rPr>
                  <a:t>could actually be </a:t>
                </a:r>
                <a14:m>
                  <m:oMath xmlns:m="http://schemas.openxmlformats.org/officeDocument/2006/math">
                    <m:r>
                      <a:rPr lang="en-GB" sz="2800" i="1" dirty="0" smtClean="0">
                        <a:solidFill>
                          <a:prstClr val="black"/>
                        </a:solidFill>
                        <a:latin typeface="Cambria Math" panose="02040503050406030204" pitchFamily="18" charset="0"/>
                      </a:rPr>
                      <m:t>20.8237</m:t>
                    </m:r>
                  </m:oMath>
                </a14:m>
                <a:r>
                  <a:rPr lang="en-GB" sz="2800" dirty="0">
                    <a:solidFill>
                      <a:prstClr val="black"/>
                    </a:solidFill>
                  </a:rPr>
                  <a:t>… we </a:t>
                </a:r>
                <a:r>
                  <a:rPr lang="en-GB" sz="2800" b="1" dirty="0">
                    <a:solidFill>
                      <a:srgbClr val="0070C0"/>
                    </a:solidFill>
                  </a:rPr>
                  <a:t>don’t know the value of the additional decimal places</a:t>
                </a:r>
                <a:r>
                  <a:rPr lang="en-GB" sz="2800" dirty="0">
                    <a:solidFill>
                      <a:prstClr val="black"/>
                    </a:solidFill>
                  </a:rPr>
                  <a:t> since our </a:t>
                </a:r>
                <a:r>
                  <a:rPr lang="en-GB" sz="2800" b="1" dirty="0">
                    <a:solidFill>
                      <a:srgbClr val="0070C0"/>
                    </a:solidFill>
                  </a:rPr>
                  <a:t>ruler can only measure to 1 decimal place. </a:t>
                </a:r>
                <a:endParaRPr lang="en-GB" sz="2000" b="1" dirty="0">
                  <a:solidFill>
                    <a:srgbClr val="0070C0"/>
                  </a:solidFill>
                </a:endParaRPr>
              </a:p>
              <a:p>
                <a:pPr marL="800100" lvl="1" indent="-342900" algn="l">
                  <a:buFont typeface="Arial" pitchFamily="34" charset="0"/>
                  <a:buChar char="•"/>
                </a:pPr>
                <a:endParaRPr lang="en-GB" sz="1800" dirty="0">
                  <a:solidFill>
                    <a:prstClr val="black"/>
                  </a:solidFill>
                </a:endParaRPr>
              </a:p>
            </p:txBody>
          </p:sp>
        </mc:Choice>
        <mc:Fallback xmlns="">
          <p:sp>
            <p:nvSpPr>
              <p:cNvPr id="11" name="Subtitle 2"/>
              <p:cNvSpPr>
                <a:spLocks noGrp="1" noRot="1" noChangeAspect="1" noMove="1" noResize="1" noEditPoints="1" noAdjustHandles="1" noChangeArrowheads="1" noChangeShapeType="1" noTextEdit="1"/>
              </p:cNvSpPr>
              <p:nvPr>
                <p:ph type="subTitle" idx="1"/>
              </p:nvPr>
            </p:nvSpPr>
            <p:spPr>
              <a:xfrm>
                <a:off x="304800" y="762000"/>
                <a:ext cx="8677276" cy="4237038"/>
              </a:xfrm>
              <a:blipFill>
                <a:blip r:embed="rId2"/>
                <a:stretch>
                  <a:fillRect l="-1265" t="-1295" r="-1827" b="-39568"/>
                </a:stretch>
              </a:blipFill>
            </p:spPr>
            <p:txBody>
              <a:bodyPr/>
              <a:lstStyle/>
              <a:p>
                <a:r>
                  <a:rPr lang="en-GB">
                    <a:noFill/>
                  </a:rPr>
                  <a:t> </a:t>
                </a:r>
              </a:p>
            </p:txBody>
          </p:sp>
        </mc:Fallback>
      </mc:AlternateContent>
    </p:spTree>
    <p:extLst>
      <p:ext uri="{BB962C8B-B14F-4D97-AF65-F5344CB8AC3E}">
        <p14:creationId xmlns:p14="http://schemas.microsoft.com/office/powerpoint/2010/main" val="202833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a:t>
            </a:r>
            <a:endParaRPr lang="en-GB" sz="3200"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53</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11" name="Subtitle 2"/>
              <p:cNvSpPr>
                <a:spLocks noGrp="1"/>
              </p:cNvSpPr>
              <p:nvPr>
                <p:ph type="subTitle" idx="1"/>
              </p:nvPr>
            </p:nvSpPr>
            <p:spPr>
              <a:xfrm>
                <a:off x="381000" y="762000"/>
                <a:ext cx="8534400" cy="5410200"/>
              </a:xfrm>
            </p:spPr>
            <p:txBody>
              <a:bodyPr>
                <a:noAutofit/>
              </a:bodyPr>
              <a:lstStyle/>
              <a:p>
                <a:pPr marL="342900" indent="-342900" algn="l">
                  <a:buFont typeface="Arial" pitchFamily="34" charset="0"/>
                  <a:buChar char="•"/>
                </a:pPr>
                <a:r>
                  <a:rPr lang="en-US" sz="2800" dirty="0">
                    <a:solidFill>
                      <a:schemeClr val="tx1"/>
                    </a:solidFill>
                  </a:rPr>
                  <a:t>We refer to the </a:t>
                </a:r>
                <a:r>
                  <a:rPr lang="en-US" sz="2800" b="1" dirty="0">
                    <a:solidFill>
                      <a:srgbClr val="0070C0"/>
                    </a:solidFill>
                  </a:rPr>
                  <a:t>smallest decimal place </a:t>
                </a:r>
                <a:r>
                  <a:rPr lang="en-US" sz="2800" dirty="0">
                    <a:solidFill>
                      <a:schemeClr val="tx1"/>
                    </a:solidFill>
                  </a:rPr>
                  <a:t>an instrument can measure as it’s </a:t>
                </a:r>
                <a:r>
                  <a:rPr lang="en-US" sz="2800" b="1" dirty="0">
                    <a:solidFill>
                      <a:srgbClr val="0070C0"/>
                    </a:solidFill>
                  </a:rPr>
                  <a:t>precision</a:t>
                </a:r>
                <a:r>
                  <a:rPr lang="en-US" sz="2800" dirty="0">
                    <a:solidFill>
                      <a:schemeClr val="tx1"/>
                    </a:solidFill>
                  </a:rPr>
                  <a:t>. For example, the ruler on the previous slide measures to 0.1 cm this is its precision.</a:t>
                </a:r>
              </a:p>
              <a:p>
                <a:pPr algn="l"/>
                <a:endParaRPr lang="en-US" sz="1200" dirty="0">
                  <a:solidFill>
                    <a:schemeClr val="tx1"/>
                  </a:solidFill>
                </a:endParaRPr>
              </a:p>
              <a:p>
                <a:pPr marL="342900" lvl="0" indent="-342900" algn="l">
                  <a:buFont typeface="Arial" pitchFamily="34" charset="0"/>
                  <a:buChar char="•"/>
                </a:pPr>
                <a:r>
                  <a:rPr lang="en-US" sz="2800" dirty="0">
                    <a:solidFill>
                      <a:schemeClr val="tx1"/>
                    </a:solidFill>
                  </a:rPr>
                  <a:t>The uncertainty in a measurement is </a:t>
                </a:r>
                <a:r>
                  <a:rPr lang="en-US" sz="2800" b="1" dirty="0">
                    <a:solidFill>
                      <a:srgbClr val="0070C0"/>
                    </a:solidFill>
                  </a:rPr>
                  <a:t>denoted by the Greek letter delta </a:t>
                </a:r>
                <a14:m>
                  <m:oMath xmlns:m="http://schemas.openxmlformats.org/officeDocument/2006/math">
                    <m:r>
                      <a:rPr lang="en-US" sz="2800" b="1" i="1" smtClean="0">
                        <a:solidFill>
                          <a:srgbClr val="0070C0"/>
                        </a:solidFill>
                        <a:latin typeface="Cambria Math" panose="02040503050406030204" pitchFamily="18" charset="0"/>
                        <a:ea typeface="Cambria Math" panose="02040503050406030204" pitchFamily="18" charset="0"/>
                      </a:rPr>
                      <m:t>𝜹</m:t>
                    </m:r>
                  </m:oMath>
                </a14:m>
                <a:r>
                  <a:rPr lang="en-US" sz="2800" dirty="0">
                    <a:solidFill>
                      <a:schemeClr val="tx1"/>
                    </a:solidFill>
                  </a:rPr>
                  <a:t>.</a:t>
                </a:r>
                <a:r>
                  <a:rPr lang="en-US" sz="1200" dirty="0">
                    <a:solidFill>
                      <a:schemeClr val="tx1"/>
                    </a:solidFill>
                  </a:rPr>
                  <a:t> </a:t>
                </a:r>
                <a:r>
                  <a:rPr lang="en-US" sz="2800" dirty="0">
                    <a:solidFill>
                      <a:schemeClr val="tx1"/>
                    </a:solidFill>
                  </a:rPr>
                  <a:t>For example if we have a measurement of </a:t>
                </a:r>
                <a14:m>
                  <m:oMath xmlns:m="http://schemas.openxmlformats.org/officeDocument/2006/math">
                    <m:r>
                      <a:rPr lang="en-US" sz="2800" i="1" dirty="0" smtClean="0">
                        <a:solidFill>
                          <a:schemeClr val="tx1"/>
                        </a:solidFill>
                        <a:latin typeface="Cambria Math" panose="02040503050406030204" pitchFamily="18" charset="0"/>
                      </a:rPr>
                      <m:t>𝑥</m:t>
                    </m:r>
                  </m:oMath>
                </a14:m>
                <a:r>
                  <a:rPr lang="en-GB" sz="2800" dirty="0">
                    <a:solidFill>
                      <a:schemeClr val="tx1"/>
                    </a:solidFill>
                  </a:rPr>
                  <a:t> then the symbol for the </a:t>
                </a:r>
                <a:r>
                  <a:rPr lang="en-GB" sz="2800" b="1" dirty="0">
                    <a:solidFill>
                      <a:srgbClr val="0070C0"/>
                    </a:solidFill>
                  </a:rPr>
                  <a:t>uncertainty in the measurement </a:t>
                </a:r>
                <a:r>
                  <a:rPr lang="en-GB" sz="2800" dirty="0">
                    <a:solidFill>
                      <a:schemeClr val="tx1"/>
                    </a:solidFill>
                  </a:rPr>
                  <a:t>is </a:t>
                </a:r>
                <a14:m>
                  <m:oMath xmlns:m="http://schemas.openxmlformats.org/officeDocument/2006/math">
                    <m:r>
                      <a:rPr lang="en-GB" sz="2800" i="1" smtClean="0">
                        <a:solidFill>
                          <a:schemeClr val="tx1"/>
                        </a:solidFill>
                        <a:latin typeface="Cambria Math" panose="02040503050406030204" pitchFamily="18" charset="0"/>
                        <a:ea typeface="Cambria Math" panose="02040503050406030204" pitchFamily="18" charset="0"/>
                      </a:rPr>
                      <m:t>𝛿</m:t>
                    </m:r>
                    <m:r>
                      <a:rPr lang="en-US" sz="2800" b="0" i="1" smtClean="0">
                        <a:solidFill>
                          <a:schemeClr val="tx1"/>
                        </a:solidFill>
                        <a:latin typeface="Cambria Math" panose="02040503050406030204" pitchFamily="18" charset="0"/>
                        <a:ea typeface="Cambria Math" panose="02040503050406030204" pitchFamily="18" charset="0"/>
                      </a:rPr>
                      <m:t>𝑥</m:t>
                    </m:r>
                  </m:oMath>
                </a14:m>
                <a:r>
                  <a:rPr lang="en-GB" sz="2800" dirty="0">
                    <a:solidFill>
                      <a:schemeClr val="tx1"/>
                    </a:solidFill>
                  </a:rPr>
                  <a:t>.</a:t>
                </a:r>
              </a:p>
              <a:p>
                <a:pPr marL="342900" lvl="0" indent="-342900" algn="l">
                  <a:buFont typeface="Arial" pitchFamily="34" charset="0"/>
                  <a:buChar char="•"/>
                </a:pPr>
                <a:endParaRPr lang="en-GB" sz="1600" dirty="0">
                  <a:solidFill>
                    <a:schemeClr val="tx1"/>
                  </a:solidFill>
                </a:endParaRPr>
              </a:p>
              <a:p>
                <a:pPr marL="342900" lvl="0" indent="-342900" algn="l">
                  <a:buFont typeface="Arial" pitchFamily="34" charset="0"/>
                  <a:buChar char="•"/>
                </a:pPr>
                <a:r>
                  <a:rPr lang="en-GB" sz="2800" dirty="0">
                    <a:solidFill>
                      <a:schemeClr val="tx1"/>
                    </a:solidFill>
                  </a:rPr>
                  <a:t>For each lab session there is an </a:t>
                </a:r>
                <a:r>
                  <a:rPr lang="en-GB" sz="2800" b="1" dirty="0">
                    <a:solidFill>
                      <a:srgbClr val="0070C0"/>
                    </a:solidFill>
                  </a:rPr>
                  <a:t>uncertainty guide  available on Moodle </a:t>
                </a:r>
                <a:r>
                  <a:rPr lang="en-GB" sz="2800" dirty="0">
                    <a:solidFill>
                      <a:schemeClr val="tx1"/>
                    </a:solidFill>
                  </a:rPr>
                  <a:t>which gives you all the equations you will need to calculate the uncertainty values.</a:t>
                </a:r>
              </a:p>
              <a:p>
                <a:pPr marL="800100" lvl="1" indent="-342900" algn="l">
                  <a:buFont typeface="Arial" pitchFamily="34" charset="0"/>
                  <a:buChar char="•"/>
                </a:pPr>
                <a:endParaRPr lang="en-GB" sz="1800" dirty="0">
                  <a:solidFill>
                    <a:schemeClr val="tx1"/>
                  </a:solidFill>
                </a:endParaRPr>
              </a:p>
            </p:txBody>
          </p:sp>
        </mc:Choice>
        <mc:Fallback xmlns="">
          <p:sp>
            <p:nvSpPr>
              <p:cNvPr id="11" name="Subtitle 2"/>
              <p:cNvSpPr>
                <a:spLocks noGrp="1" noRot="1" noChangeAspect="1" noMove="1" noResize="1" noEditPoints="1" noAdjustHandles="1" noChangeArrowheads="1" noChangeShapeType="1" noTextEdit="1"/>
              </p:cNvSpPr>
              <p:nvPr>
                <p:ph type="subTitle" idx="1"/>
              </p:nvPr>
            </p:nvSpPr>
            <p:spPr>
              <a:xfrm>
                <a:off x="381000" y="762000"/>
                <a:ext cx="8534400" cy="5410200"/>
              </a:xfrm>
              <a:blipFill>
                <a:blip r:embed="rId3"/>
                <a:stretch>
                  <a:fillRect l="-1286" t="-1014" r="-1929" b="-4279"/>
                </a:stretch>
              </a:blipFill>
            </p:spPr>
            <p:txBody>
              <a:bodyPr/>
              <a:lstStyle/>
              <a:p>
                <a:r>
                  <a:rPr lang="en-GB">
                    <a:noFill/>
                  </a:rPr>
                  <a:t> </a:t>
                </a:r>
              </a:p>
            </p:txBody>
          </p:sp>
        </mc:Fallback>
      </mc:AlternateContent>
    </p:spTree>
    <p:extLst>
      <p:ext uri="{BB962C8B-B14F-4D97-AF65-F5344CB8AC3E}">
        <p14:creationId xmlns:p14="http://schemas.microsoft.com/office/powerpoint/2010/main" val="3821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a:t>
            </a:r>
            <a:endParaRPr lang="en-GB" sz="3200" dirty="0">
              <a:solidFill>
                <a:srgbClr val="7030A0"/>
              </a:solidFill>
            </a:endParaRPr>
          </a:p>
        </p:txBody>
      </p:sp>
      <p:sp>
        <p:nvSpPr>
          <p:cNvPr id="7" name="Rectangle 6"/>
          <p:cNvSpPr/>
          <p:nvPr/>
        </p:nvSpPr>
        <p:spPr>
          <a:xfrm>
            <a:off x="507218" y="914400"/>
            <a:ext cx="8229600" cy="4401205"/>
          </a:xfrm>
          <a:prstGeom prst="rect">
            <a:avLst/>
          </a:prstGeom>
        </p:spPr>
        <p:txBody>
          <a:bodyPr wrap="square">
            <a:spAutoFit/>
          </a:bodyPr>
          <a:lstStyle/>
          <a:p>
            <a:pPr marL="342900" indent="-342900">
              <a:buFont typeface="Arial" panose="020B0604020202020204" pitchFamily="34" charset="0"/>
              <a:buChar char="•"/>
            </a:pPr>
            <a:r>
              <a:rPr lang="en-GB" sz="2400" dirty="0"/>
              <a:t>The report template will tell you to include </a:t>
            </a:r>
            <a:r>
              <a:rPr lang="en-GB" sz="2400" dirty="0">
                <a:solidFill>
                  <a:prstClr val="black"/>
                </a:solidFill>
              </a:rPr>
              <a:t>some </a:t>
            </a:r>
            <a:r>
              <a:rPr lang="en-GB" sz="2400" b="1" dirty="0">
                <a:solidFill>
                  <a:srgbClr val="0070C0"/>
                </a:solidFill>
              </a:rPr>
              <a:t>sample calculations</a:t>
            </a:r>
            <a:r>
              <a:rPr lang="en-GB" sz="2400" b="1" dirty="0">
                <a:solidFill>
                  <a:prstClr val="black"/>
                </a:solidFill>
              </a:rPr>
              <a:t> </a:t>
            </a:r>
            <a:r>
              <a:rPr lang="en-GB" sz="2400" dirty="0">
                <a:solidFill>
                  <a:prstClr val="black"/>
                </a:solidFill>
              </a:rPr>
              <a:t>(example calculations) to show how you calculate the uncertainty in certain measurements.</a:t>
            </a:r>
            <a:endParaRPr lang="en-GB" sz="2400" dirty="0">
              <a:solidFill>
                <a:srgbClr val="0070C0"/>
              </a:solidFill>
            </a:endParaRPr>
          </a:p>
          <a:p>
            <a:endParaRPr lang="en-GB" sz="1600" dirty="0"/>
          </a:p>
          <a:p>
            <a:pPr marL="342900" indent="-342900">
              <a:buFont typeface="Arial" panose="020B0604020202020204" pitchFamily="34" charset="0"/>
              <a:buChar char="•"/>
            </a:pPr>
            <a:r>
              <a:rPr lang="en-GB" sz="2400" dirty="0"/>
              <a:t>A sample calculation should consist of 4 parts;</a:t>
            </a:r>
          </a:p>
          <a:p>
            <a:pPr marL="800100" lvl="1" indent="-342900">
              <a:buFont typeface="Arial" panose="020B0604020202020204" pitchFamily="34" charset="0"/>
              <a:buChar char="•"/>
            </a:pPr>
            <a:r>
              <a:rPr lang="en-GB" sz="2400" dirty="0"/>
              <a:t>a </a:t>
            </a:r>
            <a:r>
              <a:rPr lang="en-GB" sz="2400" b="1" dirty="0">
                <a:solidFill>
                  <a:srgbClr val="0070C0"/>
                </a:solidFill>
              </a:rPr>
              <a:t>brief explanation </a:t>
            </a:r>
            <a:r>
              <a:rPr lang="en-GB" sz="2400" dirty="0"/>
              <a:t>of what you are calculating,</a:t>
            </a:r>
          </a:p>
          <a:p>
            <a:pPr marL="800100" lvl="1" indent="-342900">
              <a:buFont typeface="Arial" panose="020B0604020202020204" pitchFamily="34" charset="0"/>
              <a:buChar char="•"/>
            </a:pPr>
            <a:r>
              <a:rPr lang="en-GB" sz="2400" dirty="0"/>
              <a:t>the </a:t>
            </a:r>
            <a:r>
              <a:rPr lang="en-GB" sz="2400" b="1" dirty="0">
                <a:solidFill>
                  <a:srgbClr val="0070C0"/>
                </a:solidFill>
              </a:rPr>
              <a:t>formula</a:t>
            </a:r>
            <a:r>
              <a:rPr lang="en-GB" sz="2400" dirty="0"/>
              <a:t> you are using </a:t>
            </a:r>
            <a:r>
              <a:rPr lang="en-GB" sz="2400" b="1" dirty="0">
                <a:solidFill>
                  <a:srgbClr val="0070C0"/>
                </a:solidFill>
              </a:rPr>
              <a:t>written algebraically</a:t>
            </a:r>
            <a:r>
              <a:rPr lang="en-GB" sz="2400" dirty="0"/>
              <a:t>,</a:t>
            </a:r>
          </a:p>
          <a:p>
            <a:pPr marL="800100" lvl="1" indent="-342900">
              <a:buFont typeface="Arial" panose="020B0604020202020204" pitchFamily="34" charset="0"/>
              <a:buChar char="•"/>
            </a:pPr>
            <a:r>
              <a:rPr lang="en-GB" sz="2400" dirty="0"/>
              <a:t>the </a:t>
            </a:r>
            <a:r>
              <a:rPr lang="en-GB" sz="2400" b="1" dirty="0">
                <a:solidFill>
                  <a:srgbClr val="0070C0"/>
                </a:solidFill>
              </a:rPr>
              <a:t>formula</a:t>
            </a:r>
            <a:r>
              <a:rPr lang="en-GB" sz="2400" dirty="0"/>
              <a:t> you are using with the</a:t>
            </a:r>
            <a:r>
              <a:rPr lang="en-GB" sz="2400" dirty="0">
                <a:solidFill>
                  <a:srgbClr val="0070C0"/>
                </a:solidFill>
              </a:rPr>
              <a:t> </a:t>
            </a:r>
            <a:r>
              <a:rPr lang="en-GB" sz="2400" b="1" dirty="0">
                <a:solidFill>
                  <a:srgbClr val="0070C0"/>
                </a:solidFill>
              </a:rPr>
              <a:t>values substituted in,</a:t>
            </a:r>
          </a:p>
          <a:p>
            <a:pPr marL="800100" lvl="1" indent="-342900">
              <a:buFont typeface="Arial" panose="020B0604020202020204" pitchFamily="34" charset="0"/>
              <a:buChar char="•"/>
            </a:pPr>
            <a:r>
              <a:rPr lang="en-GB" sz="2400" dirty="0"/>
              <a:t>and the </a:t>
            </a:r>
            <a:r>
              <a:rPr lang="en-GB" sz="2400" b="1" dirty="0">
                <a:solidFill>
                  <a:srgbClr val="0070C0"/>
                </a:solidFill>
              </a:rPr>
              <a:t>final value.</a:t>
            </a:r>
            <a:endParaRPr lang="en-GB" sz="2400" b="1"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solidFill>
                  <a:srgbClr val="0070C0"/>
                </a:solidFill>
              </a:rPr>
              <a:t>We will discuss questions 10) and 11) together so complete the report template as we work through the solutions.</a:t>
            </a:r>
          </a:p>
        </p:txBody>
      </p:sp>
    </p:spTree>
    <p:extLst>
      <p:ext uri="{BB962C8B-B14F-4D97-AF65-F5344CB8AC3E}">
        <p14:creationId xmlns:p14="http://schemas.microsoft.com/office/powerpoint/2010/main" val="39769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C904F5A-95A2-47C4-9C33-605BEA18283C}"/>
                  </a:ext>
                </a:extLst>
              </p:cNvPr>
              <p:cNvSpPr/>
              <p:nvPr/>
            </p:nvSpPr>
            <p:spPr>
              <a:xfrm>
                <a:off x="255563" y="838200"/>
                <a:ext cx="8305800" cy="1200329"/>
              </a:xfrm>
              <a:prstGeom prst="rect">
                <a:avLst/>
              </a:prstGeom>
            </p:spPr>
            <p:txBody>
              <a:bodyPr wrap="square">
                <a:spAutoFit/>
              </a:bodyPr>
              <a:lstStyle/>
              <a:p>
                <a:pPr marL="457200" lvl="0" indent="-457200" algn="just" hangingPunct="0">
                  <a:spcAft>
                    <a:spcPts val="0"/>
                  </a:spcAft>
                  <a:buClr>
                    <a:srgbClr val="7030A0"/>
                  </a:buClr>
                  <a:buSzPct val="100000"/>
                  <a:buFont typeface="+mj-lt"/>
                  <a:buAutoNum type="arabicParenR" startAt="10"/>
                </a:pPr>
                <a:r>
                  <a:rPr lang="en-AU" sz="2400" dirty="0">
                    <a:solidFill>
                      <a:srgbClr val="7030A0"/>
                    </a:solidFill>
                    <a:latin typeface="Calibri" panose="020F0502020204030204" pitchFamily="34" charset="0"/>
                    <a:ea typeface="SimSun" panose="02010600030101010101" pitchFamily="2" charset="-122"/>
                  </a:rPr>
                  <a:t>Write up a sample calculation showing how you worked out the standard uncertainty for the measured masses distance </a:t>
                </a:r>
                <a14:m>
                  <m:oMath xmlns:m="http://schemas.openxmlformats.org/officeDocument/2006/math">
                    <m:r>
                      <a:rPr lang="en-GB" sz="2400" i="1">
                        <a:solidFill>
                          <a:srgbClr val="7030A0"/>
                        </a:solidFill>
                        <a:effectLst/>
                        <a:latin typeface="Cambria Math" panose="02040503050406030204" pitchFamily="18" charset="0"/>
                        <a:ea typeface="SimSun" panose="02010600030101010101" pitchFamily="2" charset="-122"/>
                        <a:cs typeface="Calibri" panose="020F0502020204030204" pitchFamily="34" charset="0"/>
                      </a:rPr>
                      <m:t>𝛿</m:t>
                    </m:r>
                    <m:r>
                      <a:rPr lang="en-GB" sz="2400" i="1">
                        <a:solidFill>
                          <a:srgbClr val="7030A0"/>
                        </a:solidFill>
                        <a:effectLst/>
                        <a:latin typeface="Cambria Math" panose="02040503050406030204" pitchFamily="18" charset="0"/>
                        <a:ea typeface="SimSun" panose="02010600030101010101" pitchFamily="2" charset="-122"/>
                        <a:cs typeface="Calibri" panose="020F0502020204030204" pitchFamily="34" charset="0"/>
                      </a:rPr>
                      <m:t>𝑚</m:t>
                    </m:r>
                  </m:oMath>
                </a14:m>
                <a:r>
                  <a:rPr lang="en-GB" sz="2400" dirty="0">
                    <a:solidFill>
                      <a:srgbClr val="7030A0"/>
                    </a:solidFill>
                    <a:effectLst/>
                    <a:latin typeface="Calibri" panose="020F0502020204030204" pitchFamily="34" charset="0"/>
                    <a:ea typeface="SimSun" panose="02010600030101010101" pitchFamily="2" charset="-122"/>
                  </a:rPr>
                  <a:t> for the first measurement.</a:t>
                </a:r>
                <a:endParaRPr lang="en-GB" sz="2400" dirty="0">
                  <a:solidFill>
                    <a:srgbClr val="7030A0"/>
                  </a:solidFill>
                  <a:effectLst/>
                  <a:latin typeface="Times New Roman" panose="02020603050405020304" pitchFamily="18" charset="0"/>
                  <a:ea typeface="SimSun" panose="02010600030101010101" pitchFamily="2" charset="-122"/>
                </a:endParaRPr>
              </a:p>
            </p:txBody>
          </p:sp>
        </mc:Choice>
        <mc:Fallback xmlns="">
          <p:sp>
            <p:nvSpPr>
              <p:cNvPr id="2" name="Rectangle 1">
                <a:extLst>
                  <a:ext uri="{FF2B5EF4-FFF2-40B4-BE49-F238E27FC236}">
                    <a16:creationId xmlns:a16="http://schemas.microsoft.com/office/drawing/2014/main" id="{DC904F5A-95A2-47C4-9C33-605BEA18283C}"/>
                  </a:ext>
                </a:extLst>
              </p:cNvPr>
              <p:cNvSpPr>
                <a:spLocks noRot="1" noChangeAspect="1" noMove="1" noResize="1" noEditPoints="1" noAdjustHandles="1" noChangeArrowheads="1" noChangeShapeType="1" noTextEdit="1"/>
              </p:cNvSpPr>
              <p:nvPr/>
            </p:nvSpPr>
            <p:spPr>
              <a:xfrm>
                <a:off x="255563" y="838200"/>
                <a:ext cx="8305800" cy="1200329"/>
              </a:xfrm>
              <a:prstGeom prst="rect">
                <a:avLst/>
              </a:prstGeom>
              <a:blipFill>
                <a:blip r:embed="rId2"/>
                <a:stretch>
                  <a:fillRect l="-1175" t="-5102" r="-1101" b="-10714"/>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F8360B6A-CDBE-473C-973D-AF4761CE341F}"/>
              </a:ext>
            </a:extLst>
          </p:cNvPr>
          <p:cNvSpPr txBox="1"/>
          <p:nvPr/>
        </p:nvSpPr>
        <p:spPr>
          <a:xfrm>
            <a:off x="304800" y="2228671"/>
            <a:ext cx="865983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First we obtain the equation we need from the uncertainty guide on Moodle</a:t>
            </a:r>
            <a:endParaRPr lang="en-GB" sz="2400" dirty="0"/>
          </a:p>
        </p:txBody>
      </p:sp>
      <p:pic>
        <p:nvPicPr>
          <p:cNvPr id="7" name="Picture 6">
            <a:extLst>
              <a:ext uri="{FF2B5EF4-FFF2-40B4-BE49-F238E27FC236}">
                <a16:creationId xmlns:a16="http://schemas.microsoft.com/office/drawing/2014/main" id="{3BE1D52C-7F7B-4BE4-A88A-09C12311F404}"/>
              </a:ext>
            </a:extLst>
          </p:cNvPr>
          <p:cNvPicPr>
            <a:picLocks noChangeAspect="1"/>
          </p:cNvPicPr>
          <p:nvPr/>
        </p:nvPicPr>
        <p:blipFill>
          <a:blip r:embed="rId3"/>
          <a:stretch>
            <a:fillRect/>
          </a:stretch>
        </p:blipFill>
        <p:spPr>
          <a:xfrm>
            <a:off x="1447800" y="3322638"/>
            <a:ext cx="6172200" cy="2367820"/>
          </a:xfrm>
          <a:prstGeom prst="rect">
            <a:avLst/>
          </a:prstGeom>
        </p:spPr>
      </p:pic>
      <p:sp>
        <p:nvSpPr>
          <p:cNvPr id="8" name="Rectangle 7">
            <a:extLst>
              <a:ext uri="{FF2B5EF4-FFF2-40B4-BE49-F238E27FC236}">
                <a16:creationId xmlns:a16="http://schemas.microsoft.com/office/drawing/2014/main" id="{725731BA-43D3-4A5F-B6BB-EFD3D646C773}"/>
              </a:ext>
            </a:extLst>
          </p:cNvPr>
          <p:cNvSpPr/>
          <p:nvPr/>
        </p:nvSpPr>
        <p:spPr>
          <a:xfrm>
            <a:off x="1246163" y="3197029"/>
            <a:ext cx="6781800" cy="2493430"/>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36C6D53C-096D-4BA1-9292-8108B5B7A792}"/>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a:t>
            </a:r>
            <a:endParaRPr lang="en-GB" sz="3200" dirty="0">
              <a:solidFill>
                <a:srgbClr val="7030A0"/>
              </a:solidFill>
            </a:endParaRPr>
          </a:p>
        </p:txBody>
      </p:sp>
    </p:spTree>
    <p:extLst>
      <p:ext uri="{BB962C8B-B14F-4D97-AF65-F5344CB8AC3E}">
        <p14:creationId xmlns:p14="http://schemas.microsoft.com/office/powerpoint/2010/main" val="3903002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56</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360B6A-CDBE-473C-973D-AF4761CE341F}"/>
                  </a:ext>
                </a:extLst>
              </p:cNvPr>
              <p:cNvSpPr txBox="1"/>
              <p:nvPr/>
            </p:nvSpPr>
            <p:spPr>
              <a:xfrm>
                <a:off x="307144" y="1046359"/>
                <a:ext cx="8659837"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Since there are no variables in this formula, each measurement of mass has the same uncertainty of </a:t>
                </a:r>
                <a14:m>
                  <m:oMath xmlns:m="http://schemas.openxmlformats.org/officeDocument/2006/math">
                    <m:r>
                      <a:rPr lang="en-US" sz="2400" i="0" dirty="0" smtClean="0">
                        <a:latin typeface="Cambria Math" panose="02040503050406030204" pitchFamily="18" charset="0"/>
                      </a:rPr>
                      <m:t>0.29 </m:t>
                    </m:r>
                    <m:r>
                      <m:rPr>
                        <m:sty m:val="p"/>
                      </m:rPr>
                      <a:rPr lang="en-US" sz="2400" i="0" dirty="0" smtClean="0">
                        <a:latin typeface="Cambria Math" panose="02040503050406030204" pitchFamily="18" charset="0"/>
                      </a:rPr>
                      <m:t>g</m:t>
                    </m:r>
                  </m:oMath>
                </a14:m>
                <a:r>
                  <a:rPr lang="en-GB" sz="2400" dirty="0"/>
                  <a:t>. So this is an easy sample calculation.</a:t>
                </a:r>
              </a:p>
            </p:txBody>
          </p:sp>
        </mc:Choice>
        <mc:Fallback xmlns="">
          <p:sp>
            <p:nvSpPr>
              <p:cNvPr id="3" name="TextBox 2">
                <a:extLst>
                  <a:ext uri="{FF2B5EF4-FFF2-40B4-BE49-F238E27FC236}">
                    <a16:creationId xmlns:a16="http://schemas.microsoft.com/office/drawing/2014/main" id="{F8360B6A-CDBE-473C-973D-AF4761CE341F}"/>
                  </a:ext>
                </a:extLst>
              </p:cNvPr>
              <p:cNvSpPr txBox="1">
                <a:spLocks noRot="1" noChangeAspect="1" noMove="1" noResize="1" noEditPoints="1" noAdjustHandles="1" noChangeArrowheads="1" noChangeShapeType="1" noTextEdit="1"/>
              </p:cNvSpPr>
              <p:nvPr/>
            </p:nvSpPr>
            <p:spPr>
              <a:xfrm>
                <a:off x="307144" y="1046359"/>
                <a:ext cx="8659837" cy="1200329"/>
              </a:xfrm>
              <a:prstGeom prst="rect">
                <a:avLst/>
              </a:prstGeom>
              <a:blipFill>
                <a:blip r:embed="rId2"/>
                <a:stretch>
                  <a:fillRect l="-915" t="-4061" r="-1830" b="-10660"/>
                </a:stretch>
              </a:blipFill>
            </p:spPr>
            <p:txBody>
              <a:bodyPr/>
              <a:lstStyle/>
              <a:p>
                <a:r>
                  <a:rPr lang="en-GB">
                    <a:noFill/>
                  </a:rPr>
                  <a:t> </a:t>
                </a:r>
              </a:p>
            </p:txBody>
          </p:sp>
        </mc:Fallback>
      </mc:AlternateContent>
      <p:sp>
        <p:nvSpPr>
          <p:cNvPr id="9" name="Title 1">
            <a:extLst>
              <a:ext uri="{FF2B5EF4-FFF2-40B4-BE49-F238E27FC236}">
                <a16:creationId xmlns:a16="http://schemas.microsoft.com/office/drawing/2014/main" id="{36C6D53C-096D-4BA1-9292-8108B5B7A792}"/>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sp>
        <p:nvSpPr>
          <p:cNvPr id="10" name="Rectangle 9">
            <a:extLst>
              <a:ext uri="{FF2B5EF4-FFF2-40B4-BE49-F238E27FC236}">
                <a16:creationId xmlns:a16="http://schemas.microsoft.com/office/drawing/2014/main" id="{7386900D-1D3D-491B-884B-6B774E05D3C2}"/>
              </a:ext>
            </a:extLst>
          </p:cNvPr>
          <p:cNvSpPr/>
          <p:nvPr/>
        </p:nvSpPr>
        <p:spPr>
          <a:xfrm>
            <a:off x="762000" y="2391347"/>
            <a:ext cx="7696200" cy="1494853"/>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4CDB6ED0-017D-4005-8128-4D2AA07DD107}"/>
              </a:ext>
            </a:extLst>
          </p:cNvPr>
          <p:cNvPicPr>
            <a:picLocks noChangeAspect="1"/>
          </p:cNvPicPr>
          <p:nvPr/>
        </p:nvPicPr>
        <p:blipFill>
          <a:blip r:embed="rId3"/>
          <a:stretch>
            <a:fillRect/>
          </a:stretch>
        </p:blipFill>
        <p:spPr>
          <a:xfrm>
            <a:off x="914400" y="2555183"/>
            <a:ext cx="7391400" cy="1145848"/>
          </a:xfrm>
          <a:prstGeom prst="rect">
            <a:avLst/>
          </a:prstGeom>
        </p:spPr>
      </p:pic>
      <p:sp>
        <p:nvSpPr>
          <p:cNvPr id="12" name="Rectangle 11">
            <a:extLst>
              <a:ext uri="{FF2B5EF4-FFF2-40B4-BE49-F238E27FC236}">
                <a16:creationId xmlns:a16="http://schemas.microsoft.com/office/drawing/2014/main" id="{9A1BBD09-F9E7-4EAB-BCF1-A2F2742B4C41}"/>
              </a:ext>
            </a:extLst>
          </p:cNvPr>
          <p:cNvSpPr/>
          <p:nvPr/>
        </p:nvSpPr>
        <p:spPr>
          <a:xfrm>
            <a:off x="407182" y="4277013"/>
            <a:ext cx="1650260" cy="461665"/>
          </a:xfrm>
          <a:prstGeom prst="rect">
            <a:avLst/>
          </a:prstGeom>
        </p:spPr>
        <p:txBody>
          <a:bodyPr wrap="none">
            <a:spAutoFit/>
          </a:bodyPr>
          <a:lstStyle/>
          <a:p>
            <a:r>
              <a:rPr lang="en-GB" sz="2400" dirty="0">
                <a:solidFill>
                  <a:srgbClr val="0070C0"/>
                </a:solidFill>
              </a:rPr>
              <a:t>Explanation</a:t>
            </a:r>
            <a:endParaRPr lang="en-GB" sz="2400" dirty="0"/>
          </a:p>
        </p:txBody>
      </p:sp>
      <p:sp>
        <p:nvSpPr>
          <p:cNvPr id="13" name="Rectangle 12">
            <a:extLst>
              <a:ext uri="{FF2B5EF4-FFF2-40B4-BE49-F238E27FC236}">
                <a16:creationId xmlns:a16="http://schemas.microsoft.com/office/drawing/2014/main" id="{7158DA7C-C384-4265-9816-B95575383E33}"/>
              </a:ext>
            </a:extLst>
          </p:cNvPr>
          <p:cNvSpPr/>
          <p:nvPr/>
        </p:nvSpPr>
        <p:spPr>
          <a:xfrm>
            <a:off x="1232312" y="5346534"/>
            <a:ext cx="5486400" cy="830997"/>
          </a:xfrm>
          <a:prstGeom prst="rect">
            <a:avLst/>
          </a:prstGeom>
        </p:spPr>
        <p:txBody>
          <a:bodyPr wrap="square">
            <a:spAutoFit/>
          </a:bodyPr>
          <a:lstStyle/>
          <a:p>
            <a:r>
              <a:rPr lang="en-GB" sz="2400" dirty="0">
                <a:solidFill>
                  <a:srgbClr val="0070C0"/>
                </a:solidFill>
              </a:rPr>
              <a:t>No formula since the equation doesn’t have any variables</a:t>
            </a:r>
            <a:endParaRPr lang="en-GB" sz="2400" dirty="0"/>
          </a:p>
        </p:txBody>
      </p:sp>
      <p:sp>
        <p:nvSpPr>
          <p:cNvPr id="14" name="Rectangle 13">
            <a:extLst>
              <a:ext uri="{FF2B5EF4-FFF2-40B4-BE49-F238E27FC236}">
                <a16:creationId xmlns:a16="http://schemas.microsoft.com/office/drawing/2014/main" id="{12F4690F-A80B-412E-BAC1-1F832FC46F1D}"/>
              </a:ext>
            </a:extLst>
          </p:cNvPr>
          <p:cNvSpPr/>
          <p:nvPr/>
        </p:nvSpPr>
        <p:spPr>
          <a:xfrm>
            <a:off x="2819400" y="4444940"/>
            <a:ext cx="2697470" cy="461665"/>
          </a:xfrm>
          <a:prstGeom prst="rect">
            <a:avLst/>
          </a:prstGeom>
        </p:spPr>
        <p:txBody>
          <a:bodyPr wrap="none">
            <a:spAutoFit/>
          </a:bodyPr>
          <a:lstStyle/>
          <a:p>
            <a:r>
              <a:rPr lang="en-GB" sz="2400" dirty="0">
                <a:solidFill>
                  <a:srgbClr val="0070C0"/>
                </a:solidFill>
              </a:rPr>
              <a:t>Formula with values</a:t>
            </a:r>
            <a:endParaRPr lang="en-GB" sz="2400" dirty="0"/>
          </a:p>
        </p:txBody>
      </p:sp>
      <p:sp>
        <p:nvSpPr>
          <p:cNvPr id="15" name="Rectangle 14">
            <a:extLst>
              <a:ext uri="{FF2B5EF4-FFF2-40B4-BE49-F238E27FC236}">
                <a16:creationId xmlns:a16="http://schemas.microsoft.com/office/drawing/2014/main" id="{BCF28BCB-C634-4543-A98E-24B4CF5E5298}"/>
              </a:ext>
            </a:extLst>
          </p:cNvPr>
          <p:cNvSpPr/>
          <p:nvPr/>
        </p:nvSpPr>
        <p:spPr>
          <a:xfrm>
            <a:off x="6705600" y="4276983"/>
            <a:ext cx="1513876" cy="461665"/>
          </a:xfrm>
          <a:prstGeom prst="rect">
            <a:avLst/>
          </a:prstGeom>
        </p:spPr>
        <p:txBody>
          <a:bodyPr wrap="none">
            <a:spAutoFit/>
          </a:bodyPr>
          <a:lstStyle/>
          <a:p>
            <a:r>
              <a:rPr lang="en-GB" sz="2400" dirty="0">
                <a:solidFill>
                  <a:srgbClr val="0070C0"/>
                </a:solidFill>
              </a:rPr>
              <a:t>Final value</a:t>
            </a:r>
            <a:endParaRPr lang="en-GB" sz="2400" dirty="0"/>
          </a:p>
        </p:txBody>
      </p:sp>
      <p:cxnSp>
        <p:nvCxnSpPr>
          <p:cNvPr id="16" name="Straight Arrow Connector 15">
            <a:extLst>
              <a:ext uri="{FF2B5EF4-FFF2-40B4-BE49-F238E27FC236}">
                <a16:creationId xmlns:a16="http://schemas.microsoft.com/office/drawing/2014/main" id="{0E205917-D05F-4648-A24C-16E6B660816E}"/>
              </a:ext>
            </a:extLst>
          </p:cNvPr>
          <p:cNvCxnSpPr>
            <a:cxnSpLocks/>
          </p:cNvCxnSpPr>
          <p:nvPr/>
        </p:nvCxnSpPr>
        <p:spPr>
          <a:xfrm flipV="1">
            <a:off x="1143000" y="3202043"/>
            <a:ext cx="533400" cy="11418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C3D612-9984-46AE-94E1-83143AFB237C}"/>
              </a:ext>
            </a:extLst>
          </p:cNvPr>
          <p:cNvCxnSpPr>
            <a:cxnSpLocks/>
          </p:cNvCxnSpPr>
          <p:nvPr/>
        </p:nvCxnSpPr>
        <p:spPr>
          <a:xfrm flipV="1">
            <a:off x="3807015" y="3607691"/>
            <a:ext cx="336993" cy="8463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F259819-6FB3-4D8F-B158-60F8A107606F}"/>
              </a:ext>
            </a:extLst>
          </p:cNvPr>
          <p:cNvCxnSpPr>
            <a:cxnSpLocks/>
          </p:cNvCxnSpPr>
          <p:nvPr/>
        </p:nvCxnSpPr>
        <p:spPr>
          <a:xfrm flipH="1" flipV="1">
            <a:off x="5234304" y="3530492"/>
            <a:ext cx="1928496" cy="8197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7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C904F5A-95A2-47C4-9C33-605BEA18283C}"/>
                  </a:ext>
                </a:extLst>
              </p:cNvPr>
              <p:cNvSpPr/>
              <p:nvPr/>
            </p:nvSpPr>
            <p:spPr>
              <a:xfrm>
                <a:off x="255563" y="838200"/>
                <a:ext cx="8305800" cy="1233415"/>
              </a:xfrm>
              <a:prstGeom prst="rect">
                <a:avLst/>
              </a:prstGeom>
            </p:spPr>
            <p:txBody>
              <a:bodyPr wrap="square">
                <a:spAutoFit/>
              </a:bodyPr>
              <a:lstStyle/>
              <a:p>
                <a:pPr marL="457200" lvl="0" indent="-457200" hangingPunct="0">
                  <a:buClr>
                    <a:srgbClr val="0070C0"/>
                  </a:buClr>
                  <a:buFont typeface="+mj-lt"/>
                  <a:buAutoNum type="arabicParenR" startAt="11"/>
                </a:pPr>
                <a:r>
                  <a:rPr lang="en-AU" sz="2400" dirty="0"/>
                  <a:t>Write up a sample calculation showing how you worked out the standard uncertainty for the predicted acceleration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𝛿</m:t>
                        </m:r>
                        <m:r>
                          <a:rPr lang="en-GB" sz="2400" i="1">
                            <a:latin typeface="Cambria Math" panose="02040503050406030204" pitchFamily="18" charset="0"/>
                          </a:rPr>
                          <m:t>𝑎</m:t>
                        </m:r>
                      </m:e>
                      <m:sub>
                        <m:r>
                          <a:rPr lang="en-GB" sz="2400" i="1">
                            <a:latin typeface="Cambria Math" panose="02040503050406030204" pitchFamily="18" charset="0"/>
                          </a:rPr>
                          <m:t>𝑝</m:t>
                        </m:r>
                      </m:sub>
                    </m:sSub>
                  </m:oMath>
                </a14:m>
                <a:r>
                  <a:rPr lang="en-GB" sz="2400" dirty="0"/>
                  <a:t> for the first measurement.</a:t>
                </a:r>
              </a:p>
            </p:txBody>
          </p:sp>
        </mc:Choice>
        <mc:Fallback xmlns="">
          <p:sp>
            <p:nvSpPr>
              <p:cNvPr id="2" name="Rectangle 1">
                <a:extLst>
                  <a:ext uri="{FF2B5EF4-FFF2-40B4-BE49-F238E27FC236}">
                    <a16:creationId xmlns:a16="http://schemas.microsoft.com/office/drawing/2014/main" id="{DC904F5A-95A2-47C4-9C33-605BEA18283C}"/>
                  </a:ext>
                </a:extLst>
              </p:cNvPr>
              <p:cNvSpPr>
                <a:spLocks noRot="1" noChangeAspect="1" noMove="1" noResize="1" noEditPoints="1" noAdjustHandles="1" noChangeArrowheads="1" noChangeShapeType="1" noTextEdit="1"/>
              </p:cNvSpPr>
              <p:nvPr/>
            </p:nvSpPr>
            <p:spPr>
              <a:xfrm>
                <a:off x="255563" y="838200"/>
                <a:ext cx="8305800" cy="1233415"/>
              </a:xfrm>
              <a:prstGeom prst="rect">
                <a:avLst/>
              </a:prstGeom>
              <a:blipFill>
                <a:blip r:embed="rId2"/>
                <a:stretch>
                  <a:fillRect l="-1175" t="-4950" b="-9901"/>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F8360B6A-CDBE-473C-973D-AF4761CE341F}"/>
              </a:ext>
            </a:extLst>
          </p:cNvPr>
          <p:cNvSpPr txBox="1"/>
          <p:nvPr/>
        </p:nvSpPr>
        <p:spPr>
          <a:xfrm>
            <a:off x="304800" y="2228671"/>
            <a:ext cx="865983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First obtain the equation we need from the uncertainty guide on Moodle</a:t>
            </a:r>
            <a:endParaRPr lang="en-GB" sz="2400" dirty="0"/>
          </a:p>
        </p:txBody>
      </p:sp>
      <p:pic>
        <p:nvPicPr>
          <p:cNvPr id="5" name="Picture 4">
            <a:extLst>
              <a:ext uri="{FF2B5EF4-FFF2-40B4-BE49-F238E27FC236}">
                <a16:creationId xmlns:a16="http://schemas.microsoft.com/office/drawing/2014/main" id="{32448725-A6DD-4FAD-B443-71D92E287160}"/>
              </a:ext>
            </a:extLst>
          </p:cNvPr>
          <p:cNvPicPr>
            <a:picLocks noChangeAspect="1"/>
          </p:cNvPicPr>
          <p:nvPr/>
        </p:nvPicPr>
        <p:blipFill>
          <a:blip r:embed="rId3"/>
          <a:stretch>
            <a:fillRect/>
          </a:stretch>
        </p:blipFill>
        <p:spPr>
          <a:xfrm>
            <a:off x="1116037" y="3256160"/>
            <a:ext cx="7181850" cy="2964241"/>
          </a:xfrm>
          <a:prstGeom prst="rect">
            <a:avLst/>
          </a:prstGeom>
        </p:spPr>
      </p:pic>
      <p:sp>
        <p:nvSpPr>
          <p:cNvPr id="8" name="Rectangle 7">
            <a:extLst>
              <a:ext uri="{FF2B5EF4-FFF2-40B4-BE49-F238E27FC236}">
                <a16:creationId xmlns:a16="http://schemas.microsoft.com/office/drawing/2014/main" id="{725731BA-43D3-4A5F-B6BB-EFD3D646C773}"/>
              </a:ext>
            </a:extLst>
          </p:cNvPr>
          <p:cNvSpPr/>
          <p:nvPr/>
        </p:nvSpPr>
        <p:spPr>
          <a:xfrm>
            <a:off x="1116038" y="3197028"/>
            <a:ext cx="7311974" cy="2964241"/>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A247484-BEE8-42BA-AC99-06CE859E1F0A}"/>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spTree>
    <p:extLst>
      <p:ext uri="{BB962C8B-B14F-4D97-AF65-F5344CB8AC3E}">
        <p14:creationId xmlns:p14="http://schemas.microsoft.com/office/powerpoint/2010/main" val="3077366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pic>
        <p:nvPicPr>
          <p:cNvPr id="5" name="Picture 4">
            <a:extLst>
              <a:ext uri="{FF2B5EF4-FFF2-40B4-BE49-F238E27FC236}">
                <a16:creationId xmlns:a16="http://schemas.microsoft.com/office/drawing/2014/main" id="{32448725-A6DD-4FAD-B443-71D92E287160}"/>
              </a:ext>
            </a:extLst>
          </p:cNvPr>
          <p:cNvPicPr>
            <a:picLocks noChangeAspect="1"/>
          </p:cNvPicPr>
          <p:nvPr/>
        </p:nvPicPr>
        <p:blipFill rotWithShape="1">
          <a:blip r:embed="rId2"/>
          <a:srcRect t="26563" b="52872"/>
          <a:stretch/>
        </p:blipFill>
        <p:spPr>
          <a:xfrm>
            <a:off x="304800" y="910018"/>
            <a:ext cx="7181850" cy="609601"/>
          </a:xfrm>
          <a:prstGeom prst="rect">
            <a:avLst/>
          </a:prstGeom>
        </p:spPr>
      </p:pic>
      <p:pic>
        <p:nvPicPr>
          <p:cNvPr id="7" name="Picture 6">
            <a:extLst>
              <a:ext uri="{FF2B5EF4-FFF2-40B4-BE49-F238E27FC236}">
                <a16:creationId xmlns:a16="http://schemas.microsoft.com/office/drawing/2014/main" id="{7BAF447F-9F4D-420E-BC0F-0BE4813188E6}"/>
              </a:ext>
            </a:extLst>
          </p:cNvPr>
          <p:cNvPicPr>
            <a:picLocks noChangeAspect="1"/>
          </p:cNvPicPr>
          <p:nvPr/>
        </p:nvPicPr>
        <p:blipFill>
          <a:blip r:embed="rId3"/>
          <a:stretch>
            <a:fillRect/>
          </a:stretch>
        </p:blipFill>
        <p:spPr>
          <a:xfrm>
            <a:off x="432582" y="2461067"/>
            <a:ext cx="8153400" cy="2575017"/>
          </a:xfrm>
          <a:prstGeom prst="rect">
            <a:avLst/>
          </a:prstGeom>
        </p:spPr>
      </p:pic>
      <p:sp>
        <p:nvSpPr>
          <p:cNvPr id="13" name="Rectangle 12">
            <a:extLst>
              <a:ext uri="{FF2B5EF4-FFF2-40B4-BE49-F238E27FC236}">
                <a16:creationId xmlns:a16="http://schemas.microsoft.com/office/drawing/2014/main" id="{89B111CD-B98A-43FD-B53E-D2CF955AD11F}"/>
              </a:ext>
            </a:extLst>
          </p:cNvPr>
          <p:cNvSpPr/>
          <p:nvPr/>
        </p:nvSpPr>
        <p:spPr>
          <a:xfrm>
            <a:off x="3975882" y="3394898"/>
            <a:ext cx="533400" cy="228600"/>
          </a:xfrm>
          <a:prstGeom prst="rect">
            <a:avLst/>
          </a:prstGeom>
          <a:solidFill>
            <a:schemeClr val="accent3">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29DCECC-182E-4712-B0A9-98133F6F8B8F}"/>
              </a:ext>
            </a:extLst>
          </p:cNvPr>
          <p:cNvSpPr/>
          <p:nvPr/>
        </p:nvSpPr>
        <p:spPr>
          <a:xfrm>
            <a:off x="4572000" y="1216511"/>
            <a:ext cx="228600" cy="226908"/>
          </a:xfrm>
          <a:prstGeom prst="rect">
            <a:avLst/>
          </a:prstGeom>
          <a:solidFill>
            <a:schemeClr val="accent3">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372C7D3-580C-43CA-8F4B-3B2E82B0467E}"/>
              </a:ext>
            </a:extLst>
          </p:cNvPr>
          <p:cNvSpPr/>
          <p:nvPr/>
        </p:nvSpPr>
        <p:spPr>
          <a:xfrm>
            <a:off x="7252482" y="4734367"/>
            <a:ext cx="533400" cy="228600"/>
          </a:xfrm>
          <a:prstGeom prst="rect">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34DBA1B-F13E-4C42-9C71-2131984E2CDD}"/>
              </a:ext>
            </a:extLst>
          </p:cNvPr>
          <p:cNvSpPr/>
          <p:nvPr/>
        </p:nvSpPr>
        <p:spPr>
          <a:xfrm>
            <a:off x="3276600" y="1103057"/>
            <a:ext cx="290513" cy="226908"/>
          </a:xfrm>
          <a:prstGeom prst="rect">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6662ECD-F894-4B6C-9F39-050EF8761326}"/>
              </a:ext>
            </a:extLst>
          </p:cNvPr>
          <p:cNvSpPr/>
          <p:nvPr/>
        </p:nvSpPr>
        <p:spPr>
          <a:xfrm>
            <a:off x="4004073" y="1062419"/>
            <a:ext cx="221456" cy="154092"/>
          </a:xfrm>
          <a:prstGeom prst="rect">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6946465-9275-4106-9C4C-BEB7E3B02E72}"/>
              </a:ext>
            </a:extLst>
          </p:cNvPr>
          <p:cNvSpPr/>
          <p:nvPr/>
        </p:nvSpPr>
        <p:spPr>
          <a:xfrm>
            <a:off x="1842282" y="4734367"/>
            <a:ext cx="533400" cy="228600"/>
          </a:xfrm>
          <a:prstGeom prst="rect">
            <a:avLst/>
          </a:prstGeom>
          <a:solidFill>
            <a:schemeClr val="accent5">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D2DB9FC-28A5-4B5D-B049-BA55322A9EEC}"/>
              </a:ext>
            </a:extLst>
          </p:cNvPr>
          <p:cNvSpPr/>
          <p:nvPr/>
        </p:nvSpPr>
        <p:spPr>
          <a:xfrm>
            <a:off x="5410200" y="1227683"/>
            <a:ext cx="228600" cy="226908"/>
          </a:xfrm>
          <a:prstGeom prst="rect">
            <a:avLst/>
          </a:prstGeom>
          <a:solidFill>
            <a:schemeClr val="accent5">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A41F6552-734C-4521-93F7-B5964A485DF2}"/>
              </a:ext>
            </a:extLst>
          </p:cNvPr>
          <p:cNvSpPr txBox="1"/>
          <p:nvPr/>
        </p:nvSpPr>
        <p:spPr>
          <a:xfrm>
            <a:off x="304800" y="1745385"/>
            <a:ext cx="865983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Now we just take the values from the relevant tables </a:t>
            </a:r>
            <a:endParaRPr lang="en-GB" sz="2400" dirty="0"/>
          </a:p>
        </p:txBody>
      </p:sp>
      <p:sp>
        <p:nvSpPr>
          <p:cNvPr id="20" name="Title 1">
            <a:extLst>
              <a:ext uri="{FF2B5EF4-FFF2-40B4-BE49-F238E27FC236}">
                <a16:creationId xmlns:a16="http://schemas.microsoft.com/office/drawing/2014/main" id="{398D79C1-2372-4633-8D53-AFB17D737893}"/>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spTree>
    <p:extLst>
      <p:ext uri="{BB962C8B-B14F-4D97-AF65-F5344CB8AC3E}">
        <p14:creationId xmlns:p14="http://schemas.microsoft.com/office/powerpoint/2010/main" val="203022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P spid="17"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D7A7D6-D951-47B4-8312-9940A55C323A}"/>
              </a:ext>
            </a:extLst>
          </p:cNvPr>
          <p:cNvPicPr>
            <a:picLocks noChangeAspect="1"/>
          </p:cNvPicPr>
          <p:nvPr/>
        </p:nvPicPr>
        <p:blipFill>
          <a:blip r:embed="rId2"/>
          <a:stretch>
            <a:fillRect/>
          </a:stretch>
        </p:blipFill>
        <p:spPr>
          <a:xfrm>
            <a:off x="609600" y="2385403"/>
            <a:ext cx="7391400" cy="2387698"/>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pic>
        <p:nvPicPr>
          <p:cNvPr id="5" name="Picture 4">
            <a:extLst>
              <a:ext uri="{FF2B5EF4-FFF2-40B4-BE49-F238E27FC236}">
                <a16:creationId xmlns:a16="http://schemas.microsoft.com/office/drawing/2014/main" id="{32448725-A6DD-4FAD-B443-71D92E287160}"/>
              </a:ext>
            </a:extLst>
          </p:cNvPr>
          <p:cNvPicPr>
            <a:picLocks noChangeAspect="1"/>
          </p:cNvPicPr>
          <p:nvPr/>
        </p:nvPicPr>
        <p:blipFill rotWithShape="1">
          <a:blip r:embed="rId3"/>
          <a:srcRect t="26563" b="52872"/>
          <a:stretch/>
        </p:blipFill>
        <p:spPr>
          <a:xfrm>
            <a:off x="304800" y="910018"/>
            <a:ext cx="7181850" cy="609601"/>
          </a:xfrm>
          <a:prstGeom prst="rect">
            <a:avLst/>
          </a:prstGeom>
        </p:spPr>
      </p:pic>
      <p:sp>
        <p:nvSpPr>
          <p:cNvPr id="13" name="Rectangle 12">
            <a:extLst>
              <a:ext uri="{FF2B5EF4-FFF2-40B4-BE49-F238E27FC236}">
                <a16:creationId xmlns:a16="http://schemas.microsoft.com/office/drawing/2014/main" id="{89B111CD-B98A-43FD-B53E-D2CF955AD11F}"/>
              </a:ext>
            </a:extLst>
          </p:cNvPr>
          <p:cNvSpPr/>
          <p:nvPr/>
        </p:nvSpPr>
        <p:spPr>
          <a:xfrm>
            <a:off x="2514600" y="4544501"/>
            <a:ext cx="533400" cy="228600"/>
          </a:xfrm>
          <a:prstGeom prst="rect">
            <a:avLst/>
          </a:prstGeom>
          <a:solidFill>
            <a:schemeClr val="accent3">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29DCECC-182E-4712-B0A9-98133F6F8B8F}"/>
              </a:ext>
            </a:extLst>
          </p:cNvPr>
          <p:cNvSpPr/>
          <p:nvPr/>
        </p:nvSpPr>
        <p:spPr>
          <a:xfrm>
            <a:off x="5335172" y="1012839"/>
            <a:ext cx="379827" cy="203672"/>
          </a:xfrm>
          <a:prstGeom prst="rect">
            <a:avLst/>
          </a:prstGeom>
          <a:solidFill>
            <a:schemeClr val="accent3">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372C7D3-580C-43CA-8F4B-3B2E82B0467E}"/>
              </a:ext>
            </a:extLst>
          </p:cNvPr>
          <p:cNvSpPr/>
          <p:nvPr/>
        </p:nvSpPr>
        <p:spPr>
          <a:xfrm>
            <a:off x="4124325" y="3314700"/>
            <a:ext cx="533400" cy="228600"/>
          </a:xfrm>
          <a:prstGeom prst="rect">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34DBA1B-F13E-4C42-9C71-2131984E2CDD}"/>
              </a:ext>
            </a:extLst>
          </p:cNvPr>
          <p:cNvSpPr/>
          <p:nvPr/>
        </p:nvSpPr>
        <p:spPr>
          <a:xfrm>
            <a:off x="4547382" y="1012839"/>
            <a:ext cx="290513" cy="226908"/>
          </a:xfrm>
          <a:prstGeom prst="rect">
            <a:avLst/>
          </a:prstGeom>
          <a:solidFill>
            <a:schemeClr val="accent4">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A41F6552-734C-4521-93F7-B5964A485DF2}"/>
              </a:ext>
            </a:extLst>
          </p:cNvPr>
          <p:cNvSpPr txBox="1"/>
          <p:nvPr/>
        </p:nvSpPr>
        <p:spPr>
          <a:xfrm>
            <a:off x="304800" y="1745385"/>
            <a:ext cx="865983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Now we just take the values from the relevant tables </a:t>
            </a:r>
            <a:endParaRPr lang="en-GB" sz="2400" dirty="0"/>
          </a:p>
        </p:txBody>
      </p:sp>
      <p:sp>
        <p:nvSpPr>
          <p:cNvPr id="20" name="Title 1">
            <a:extLst>
              <a:ext uri="{FF2B5EF4-FFF2-40B4-BE49-F238E27FC236}">
                <a16:creationId xmlns:a16="http://schemas.microsoft.com/office/drawing/2014/main" id="{2F6C5118-4D73-40C6-A644-B232A39B6FBB}"/>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spTree>
    <p:extLst>
      <p:ext uri="{BB962C8B-B14F-4D97-AF65-F5344CB8AC3E}">
        <p14:creationId xmlns:p14="http://schemas.microsoft.com/office/powerpoint/2010/main" val="120073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22350"/>
            <a:ext cx="8305800" cy="5334000"/>
          </a:xfrm>
        </p:spPr>
        <p:txBody>
          <a:bodyPr>
            <a:noAutofit/>
          </a:bodyPr>
          <a:lstStyle/>
          <a:p>
            <a:pPr marL="179388" lvl="0" indent="-179388" algn="l">
              <a:buClr>
                <a:srgbClr val="0070C0"/>
              </a:buClr>
              <a:buFont typeface="Arial" pitchFamily="34" charset="0"/>
              <a:buChar char="•"/>
            </a:pPr>
            <a:r>
              <a:rPr lang="en-GB" sz="2800" dirty="0">
                <a:solidFill>
                  <a:prstClr val="black"/>
                </a:solidFill>
              </a:rPr>
              <a:t>Below are 3 ways of writing the same sentence, which is correct for a scientific report?</a:t>
            </a:r>
          </a:p>
          <a:p>
            <a:pPr marL="179388" lvl="0" indent="-179388" algn="l">
              <a:buClr>
                <a:srgbClr val="0070C0"/>
              </a:buClr>
              <a:buFont typeface="Arial" pitchFamily="34" charset="0"/>
              <a:buChar char="•"/>
            </a:pPr>
            <a:endParaRPr lang="en-GB" sz="1000" dirty="0">
              <a:solidFill>
                <a:prstClr val="black"/>
              </a:solidFill>
            </a:endParaRPr>
          </a:p>
          <a:p>
            <a:pPr marL="514350" indent="-514350" algn="l">
              <a:buFont typeface="+mj-lt"/>
              <a:buAutoNum type="alphaLcParenR"/>
            </a:pPr>
            <a:r>
              <a:rPr lang="en-US" sz="2800" dirty="0">
                <a:solidFill>
                  <a:schemeClr val="tx1"/>
                </a:solidFill>
              </a:rPr>
              <a:t>I poured 200mL of distilled water in a beaker. </a:t>
            </a:r>
          </a:p>
          <a:p>
            <a:pPr marL="514350" indent="-514350" algn="l">
              <a:buFont typeface="+mj-lt"/>
              <a:buAutoNum type="alphaLcParenR"/>
            </a:pPr>
            <a:r>
              <a:rPr lang="en-US" sz="2800" dirty="0">
                <a:solidFill>
                  <a:schemeClr val="tx1"/>
                </a:solidFill>
              </a:rPr>
              <a:t>200mL of distilled water was poured into a beaker.</a:t>
            </a:r>
          </a:p>
          <a:p>
            <a:pPr marL="514350" indent="-514350" algn="l">
              <a:buFont typeface="+mj-lt"/>
              <a:buAutoNum type="alphaLcParenR"/>
            </a:pPr>
            <a:r>
              <a:rPr lang="en-US" sz="2800" dirty="0">
                <a:solidFill>
                  <a:schemeClr val="tx1"/>
                </a:solidFill>
              </a:rPr>
              <a:t>Pour 200mL water in a beaker. </a:t>
            </a:r>
          </a:p>
          <a:p>
            <a:pPr marL="457200" indent="-457200" algn="l">
              <a:buFont typeface="Arial" panose="020B0604020202020204" pitchFamily="34" charset="0"/>
              <a:buChar char="•"/>
            </a:pPr>
            <a:endParaRPr lang="en-US" sz="1600" dirty="0">
              <a:solidFill>
                <a:schemeClr val="tx1"/>
              </a:solidFill>
            </a:endParaRPr>
          </a:p>
          <a:p>
            <a:pPr marL="514350" indent="-514350" algn="l">
              <a:buFont typeface="+mj-lt"/>
              <a:buAutoNum type="alphaLcParenR"/>
            </a:pPr>
            <a:r>
              <a:rPr lang="en-US" sz="2800" dirty="0">
                <a:solidFill>
                  <a:schemeClr val="tx1"/>
                </a:solidFill>
              </a:rPr>
              <a:t>I measured the temperature with a thermometer.</a:t>
            </a:r>
          </a:p>
          <a:p>
            <a:pPr marL="514350" indent="-514350" algn="l">
              <a:buFont typeface="+mj-lt"/>
              <a:buAutoNum type="alphaLcParenR"/>
            </a:pPr>
            <a:r>
              <a:rPr lang="en-US" sz="2800" dirty="0">
                <a:solidFill>
                  <a:schemeClr val="tx1"/>
                </a:solidFill>
              </a:rPr>
              <a:t>Measure and write down the temperature.</a:t>
            </a:r>
          </a:p>
          <a:p>
            <a:pPr marL="514350" indent="-514350" algn="l">
              <a:buFont typeface="+mj-lt"/>
              <a:buAutoNum type="alphaLcParenR"/>
            </a:pPr>
            <a:r>
              <a:rPr lang="en-US" sz="2800" dirty="0">
                <a:solidFill>
                  <a:schemeClr val="tx1"/>
                </a:solidFill>
              </a:rPr>
              <a:t>The temperature was measured using a thermometer.</a:t>
            </a:r>
          </a:p>
          <a:p>
            <a:endParaRPr lang="en-GB" sz="28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68DD59FB-9A4D-43A6-80DB-DDF929C928F6}"/>
              </a:ext>
            </a:extLst>
          </p:cNvPr>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Writing Style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pic>
        <p:nvPicPr>
          <p:cNvPr id="6" name="Picture 2" descr="http://images.clipartpanda.com/tick-clipart-KTnby6jTq.png">
            <a:extLst>
              <a:ext uri="{FF2B5EF4-FFF2-40B4-BE49-F238E27FC236}">
                <a16:creationId xmlns:a16="http://schemas.microsoft.com/office/drawing/2014/main" id="{A5A0CC28-92B1-4560-B517-2C22F10109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1852" y="2752452"/>
            <a:ext cx="479448" cy="35958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62CD97D-E71C-447D-B000-6414076CFFD7}"/>
              </a:ext>
            </a:extLst>
          </p:cNvPr>
          <p:cNvSpPr/>
          <p:nvPr/>
        </p:nvSpPr>
        <p:spPr>
          <a:xfrm>
            <a:off x="7467600" y="2057400"/>
            <a:ext cx="466794"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X</a:t>
            </a:r>
            <a:endParaRPr lang="en-GB" sz="4000" b="1" cap="none" spc="0" dirty="0">
              <a:ln w="22225">
                <a:solidFill>
                  <a:schemeClr val="accent2"/>
                </a:solidFill>
                <a:prstDash val="solid"/>
              </a:ln>
              <a:solidFill>
                <a:schemeClr val="accent2">
                  <a:lumMod val="40000"/>
                  <a:lumOff val="60000"/>
                </a:schemeClr>
              </a:solidFill>
              <a:effectLst/>
            </a:endParaRPr>
          </a:p>
        </p:txBody>
      </p:sp>
      <p:pic>
        <p:nvPicPr>
          <p:cNvPr id="9" name="Picture 2" descr="http://images.clipartpanda.com/tick-clipart-KTnby6jTq.png">
            <a:extLst>
              <a:ext uri="{FF2B5EF4-FFF2-40B4-BE49-F238E27FC236}">
                <a16:creationId xmlns:a16="http://schemas.microsoft.com/office/drawing/2014/main" id="{85716FCE-A86C-45F1-9F9C-7AD8F2376E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133790"/>
            <a:ext cx="479448" cy="35958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69D2E46-F23C-42CF-9700-28E46B81EC84}"/>
              </a:ext>
            </a:extLst>
          </p:cNvPr>
          <p:cNvSpPr/>
          <p:nvPr/>
        </p:nvSpPr>
        <p:spPr>
          <a:xfrm>
            <a:off x="8118455" y="3922515"/>
            <a:ext cx="466794"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X</a:t>
            </a:r>
            <a:endParaRPr lang="en-GB" sz="4000" b="1" cap="none" spc="0" dirty="0">
              <a:ln w="22225">
                <a:solidFill>
                  <a:schemeClr val="accent2"/>
                </a:solidFill>
                <a:prstDash val="solid"/>
              </a:ln>
              <a:solidFill>
                <a:schemeClr val="accent2">
                  <a:lumMod val="40000"/>
                  <a:lumOff val="60000"/>
                </a:schemeClr>
              </a:solidFill>
              <a:effectLst/>
            </a:endParaRPr>
          </a:p>
        </p:txBody>
      </p:sp>
      <p:sp>
        <p:nvSpPr>
          <p:cNvPr id="11" name="Rectangle 10">
            <a:extLst>
              <a:ext uri="{FF2B5EF4-FFF2-40B4-BE49-F238E27FC236}">
                <a16:creationId xmlns:a16="http://schemas.microsoft.com/office/drawing/2014/main" id="{7E00204D-0C81-4052-A4FF-A33DF4D383EA}"/>
              </a:ext>
            </a:extLst>
          </p:cNvPr>
          <p:cNvSpPr/>
          <p:nvPr/>
        </p:nvSpPr>
        <p:spPr>
          <a:xfrm>
            <a:off x="5410200" y="3075057"/>
            <a:ext cx="466794"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X</a:t>
            </a:r>
            <a:endParaRPr lang="en-GB" sz="4000" b="1" cap="none" spc="0" dirty="0">
              <a:ln w="22225">
                <a:solidFill>
                  <a:schemeClr val="accent2"/>
                </a:solidFill>
                <a:prstDash val="solid"/>
              </a:ln>
              <a:solidFill>
                <a:schemeClr val="accent2">
                  <a:lumMod val="40000"/>
                  <a:lumOff val="60000"/>
                </a:schemeClr>
              </a:solidFill>
              <a:effectLst/>
            </a:endParaRPr>
          </a:p>
        </p:txBody>
      </p:sp>
      <p:sp>
        <p:nvSpPr>
          <p:cNvPr id="12" name="Rectangle 11">
            <a:extLst>
              <a:ext uri="{FF2B5EF4-FFF2-40B4-BE49-F238E27FC236}">
                <a16:creationId xmlns:a16="http://schemas.microsoft.com/office/drawing/2014/main" id="{AC45ADCD-FE28-4CBC-9259-E823463423EB}"/>
              </a:ext>
            </a:extLst>
          </p:cNvPr>
          <p:cNvSpPr/>
          <p:nvPr/>
        </p:nvSpPr>
        <p:spPr>
          <a:xfrm>
            <a:off x="7219765" y="4414722"/>
            <a:ext cx="466794"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X</a:t>
            </a:r>
            <a:endParaRPr lang="en-GB"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774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
        <p:nvSpPr>
          <p:cNvPr id="5" name="TextBox 4"/>
          <p:cNvSpPr txBox="1"/>
          <p:nvPr/>
        </p:nvSpPr>
        <p:spPr>
          <a:xfrm>
            <a:off x="553329" y="991357"/>
            <a:ext cx="7994152" cy="2308324"/>
          </a:xfrm>
          <a:prstGeom prst="rect">
            <a:avLst/>
          </a:prstGeom>
          <a:noFill/>
          <a:ln w="25400">
            <a:solidFill>
              <a:srgbClr val="0070C0"/>
            </a:solidFill>
          </a:ln>
        </p:spPr>
        <p:txBody>
          <a:bodyPr wrap="square" rtlCol="0">
            <a:spAutoFit/>
          </a:bodyPr>
          <a:lstStyle/>
          <a:p>
            <a:pPr hangingPunct="0"/>
            <a:endParaRPr lang="en-US" sz="2400" dirty="0"/>
          </a:p>
          <a:p>
            <a:pPr hangingPunct="0"/>
            <a:endParaRPr lang="en-GB" sz="2400" dirty="0"/>
          </a:p>
          <a:p>
            <a:pPr hangingPunct="0"/>
            <a:endParaRPr lang="en-GB" sz="2400" dirty="0"/>
          </a:p>
          <a:p>
            <a:pPr hangingPunct="0"/>
            <a:endParaRPr lang="en-GB" sz="2400" dirty="0"/>
          </a:p>
          <a:p>
            <a:pPr hangingPunct="0"/>
            <a:endParaRPr lang="en-GB" sz="2400" dirty="0"/>
          </a:p>
          <a:p>
            <a:pPr hangingPunct="0"/>
            <a:endParaRPr lang="en-GB" sz="2400" dirty="0"/>
          </a:p>
        </p:txBody>
      </p:sp>
      <p:sp>
        <p:nvSpPr>
          <p:cNvPr id="7" name="Subtitle 2"/>
          <p:cNvSpPr txBox="1">
            <a:spLocks/>
          </p:cNvSpPr>
          <p:nvPr/>
        </p:nvSpPr>
        <p:spPr>
          <a:xfrm>
            <a:off x="476250" y="5071411"/>
            <a:ext cx="790575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GB" sz="2600" dirty="0">
                <a:solidFill>
                  <a:prstClr val="black"/>
                </a:solidFill>
              </a:rPr>
              <a:t>Don’t forget to include your units!</a:t>
            </a:r>
            <a:endParaRPr lang="en-GB" sz="2600" dirty="0">
              <a:solidFill>
                <a:srgbClr val="0070C0"/>
              </a:solidFill>
            </a:endParaRPr>
          </a:p>
        </p:txBody>
      </p:sp>
      <p:sp>
        <p:nvSpPr>
          <p:cNvPr id="8" name="Rectangle 7">
            <a:extLst>
              <a:ext uri="{FF2B5EF4-FFF2-40B4-BE49-F238E27FC236}">
                <a16:creationId xmlns:a16="http://schemas.microsoft.com/office/drawing/2014/main" id="{6AA6DCDC-D6D5-482C-98AB-FD90CFF69049}"/>
              </a:ext>
            </a:extLst>
          </p:cNvPr>
          <p:cNvSpPr/>
          <p:nvPr/>
        </p:nvSpPr>
        <p:spPr>
          <a:xfrm>
            <a:off x="381000" y="3419623"/>
            <a:ext cx="1650260" cy="461665"/>
          </a:xfrm>
          <a:prstGeom prst="rect">
            <a:avLst/>
          </a:prstGeom>
        </p:spPr>
        <p:txBody>
          <a:bodyPr wrap="none">
            <a:spAutoFit/>
          </a:bodyPr>
          <a:lstStyle/>
          <a:p>
            <a:r>
              <a:rPr lang="en-GB" sz="2400" dirty="0">
                <a:solidFill>
                  <a:srgbClr val="0070C0"/>
                </a:solidFill>
              </a:rPr>
              <a:t>Explanation</a:t>
            </a:r>
            <a:endParaRPr lang="en-GB" sz="2400" dirty="0"/>
          </a:p>
        </p:txBody>
      </p:sp>
      <p:sp>
        <p:nvSpPr>
          <p:cNvPr id="9" name="Rectangle 8">
            <a:extLst>
              <a:ext uri="{FF2B5EF4-FFF2-40B4-BE49-F238E27FC236}">
                <a16:creationId xmlns:a16="http://schemas.microsoft.com/office/drawing/2014/main" id="{EB519E21-53E4-4623-898A-64C83A4ED8F8}"/>
              </a:ext>
            </a:extLst>
          </p:cNvPr>
          <p:cNvSpPr/>
          <p:nvPr/>
        </p:nvSpPr>
        <p:spPr>
          <a:xfrm>
            <a:off x="2286000" y="4222179"/>
            <a:ext cx="1215974" cy="461665"/>
          </a:xfrm>
          <a:prstGeom prst="rect">
            <a:avLst/>
          </a:prstGeom>
        </p:spPr>
        <p:txBody>
          <a:bodyPr wrap="none">
            <a:spAutoFit/>
          </a:bodyPr>
          <a:lstStyle/>
          <a:p>
            <a:r>
              <a:rPr lang="en-GB" sz="2400" dirty="0">
                <a:solidFill>
                  <a:srgbClr val="0070C0"/>
                </a:solidFill>
              </a:rPr>
              <a:t>Formula</a:t>
            </a:r>
            <a:endParaRPr lang="en-GB" sz="2400" dirty="0"/>
          </a:p>
        </p:txBody>
      </p:sp>
      <p:sp>
        <p:nvSpPr>
          <p:cNvPr id="10" name="Rectangle 9">
            <a:extLst>
              <a:ext uri="{FF2B5EF4-FFF2-40B4-BE49-F238E27FC236}">
                <a16:creationId xmlns:a16="http://schemas.microsoft.com/office/drawing/2014/main" id="{6994CC3F-95C6-4372-A73D-92886367B60B}"/>
              </a:ext>
            </a:extLst>
          </p:cNvPr>
          <p:cNvSpPr/>
          <p:nvPr/>
        </p:nvSpPr>
        <p:spPr>
          <a:xfrm>
            <a:off x="5726953" y="4135518"/>
            <a:ext cx="2697470" cy="461665"/>
          </a:xfrm>
          <a:prstGeom prst="rect">
            <a:avLst/>
          </a:prstGeom>
        </p:spPr>
        <p:txBody>
          <a:bodyPr wrap="none">
            <a:spAutoFit/>
          </a:bodyPr>
          <a:lstStyle/>
          <a:p>
            <a:r>
              <a:rPr lang="en-GB" sz="2400" dirty="0">
                <a:solidFill>
                  <a:srgbClr val="0070C0"/>
                </a:solidFill>
              </a:rPr>
              <a:t>Formula with values</a:t>
            </a:r>
            <a:endParaRPr lang="en-GB" sz="2400" dirty="0"/>
          </a:p>
        </p:txBody>
      </p:sp>
      <p:sp>
        <p:nvSpPr>
          <p:cNvPr id="11" name="Rectangle 10">
            <a:extLst>
              <a:ext uri="{FF2B5EF4-FFF2-40B4-BE49-F238E27FC236}">
                <a16:creationId xmlns:a16="http://schemas.microsoft.com/office/drawing/2014/main" id="{782C8CED-2300-4594-A7DA-A34F23AD8E71}"/>
              </a:ext>
            </a:extLst>
          </p:cNvPr>
          <p:cNvSpPr/>
          <p:nvPr/>
        </p:nvSpPr>
        <p:spPr>
          <a:xfrm>
            <a:off x="3733800" y="3627587"/>
            <a:ext cx="1513876" cy="461665"/>
          </a:xfrm>
          <a:prstGeom prst="rect">
            <a:avLst/>
          </a:prstGeom>
        </p:spPr>
        <p:txBody>
          <a:bodyPr wrap="none">
            <a:spAutoFit/>
          </a:bodyPr>
          <a:lstStyle/>
          <a:p>
            <a:r>
              <a:rPr lang="en-GB" sz="2400" dirty="0">
                <a:solidFill>
                  <a:srgbClr val="0070C0"/>
                </a:solidFill>
              </a:rPr>
              <a:t>Final value</a:t>
            </a:r>
            <a:endParaRPr lang="en-GB" sz="2400" dirty="0"/>
          </a:p>
        </p:txBody>
      </p:sp>
      <p:sp>
        <p:nvSpPr>
          <p:cNvPr id="12" name="Title 1">
            <a:extLst>
              <a:ext uri="{FF2B5EF4-FFF2-40B4-BE49-F238E27FC236}">
                <a16:creationId xmlns:a16="http://schemas.microsoft.com/office/drawing/2014/main" id="{C9DB6BA9-9040-4445-BF04-C2BE47F83DE5}"/>
              </a:ext>
            </a:extLst>
          </p:cNvPr>
          <p:cNvSpPr txBox="1">
            <a:spLocks/>
          </p:cNvSpPr>
          <p:nvPr/>
        </p:nvSpPr>
        <p:spPr>
          <a:xfrm>
            <a:off x="432582" y="1222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pic>
        <p:nvPicPr>
          <p:cNvPr id="3" name="Picture 2">
            <a:extLst>
              <a:ext uri="{FF2B5EF4-FFF2-40B4-BE49-F238E27FC236}">
                <a16:creationId xmlns:a16="http://schemas.microsoft.com/office/drawing/2014/main" id="{396C7A17-165B-49F2-BDAA-8EC3A5E35E36}"/>
              </a:ext>
            </a:extLst>
          </p:cNvPr>
          <p:cNvPicPr>
            <a:picLocks noChangeAspect="1"/>
          </p:cNvPicPr>
          <p:nvPr/>
        </p:nvPicPr>
        <p:blipFill>
          <a:blip r:embed="rId2"/>
          <a:stretch>
            <a:fillRect/>
          </a:stretch>
        </p:blipFill>
        <p:spPr>
          <a:xfrm>
            <a:off x="596519" y="1047003"/>
            <a:ext cx="7816084" cy="1848597"/>
          </a:xfrm>
          <a:prstGeom prst="rect">
            <a:avLst/>
          </a:prstGeom>
        </p:spPr>
      </p:pic>
      <p:cxnSp>
        <p:nvCxnSpPr>
          <p:cNvPr id="13" name="Straight Arrow Connector 12">
            <a:extLst>
              <a:ext uri="{FF2B5EF4-FFF2-40B4-BE49-F238E27FC236}">
                <a16:creationId xmlns:a16="http://schemas.microsoft.com/office/drawing/2014/main" id="{4A45EF12-655F-4C55-8574-E288B2CBB9F1}"/>
              </a:ext>
            </a:extLst>
          </p:cNvPr>
          <p:cNvCxnSpPr>
            <a:cxnSpLocks/>
          </p:cNvCxnSpPr>
          <p:nvPr/>
        </p:nvCxnSpPr>
        <p:spPr>
          <a:xfrm flipV="1">
            <a:off x="838200" y="1671707"/>
            <a:ext cx="0" cy="17572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D96E88-9E36-4BE8-9E6E-C8A286BE233E}"/>
              </a:ext>
            </a:extLst>
          </p:cNvPr>
          <p:cNvCxnSpPr>
            <a:cxnSpLocks/>
          </p:cNvCxnSpPr>
          <p:nvPr/>
        </p:nvCxnSpPr>
        <p:spPr>
          <a:xfrm flipH="1" flipV="1">
            <a:off x="2692030" y="2550353"/>
            <a:ext cx="305883" cy="18159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2410AF-86C8-4901-9152-8A6444A845A3}"/>
              </a:ext>
            </a:extLst>
          </p:cNvPr>
          <p:cNvCxnSpPr>
            <a:cxnSpLocks/>
          </p:cNvCxnSpPr>
          <p:nvPr/>
        </p:nvCxnSpPr>
        <p:spPr>
          <a:xfrm flipH="1" flipV="1">
            <a:off x="6400800" y="2478626"/>
            <a:ext cx="168034" cy="16702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F83077-17D0-4C35-9387-4FB09E785A69}"/>
              </a:ext>
            </a:extLst>
          </p:cNvPr>
          <p:cNvCxnSpPr>
            <a:cxnSpLocks/>
            <a:stCxn id="11" idx="0"/>
          </p:cNvCxnSpPr>
          <p:nvPr/>
        </p:nvCxnSpPr>
        <p:spPr>
          <a:xfrm flipH="1" flipV="1">
            <a:off x="4381500" y="2895601"/>
            <a:ext cx="109238" cy="7319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7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61</a:t>
            </a:fld>
            <a:endParaRPr lang="en-US">
              <a:solidFill>
                <a:prstClr val="black">
                  <a:tint val="75000"/>
                </a:prstClr>
              </a:solidFill>
            </a:endParaRPr>
          </a:p>
        </p:txBody>
      </p:sp>
      <p:sp>
        <p:nvSpPr>
          <p:cNvPr id="10"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Uncertainty Analysis: Example</a:t>
            </a:r>
            <a:endParaRPr lang="en-GB" sz="3200" dirty="0">
              <a:solidFill>
                <a:srgbClr val="7030A0"/>
              </a:solidFill>
            </a:endParaRPr>
          </a:p>
        </p:txBody>
      </p:sp>
      <p:sp>
        <p:nvSpPr>
          <p:cNvPr id="11" name="Rectangle 10"/>
          <p:cNvSpPr/>
          <p:nvPr/>
        </p:nvSpPr>
        <p:spPr>
          <a:xfrm>
            <a:off x="430975" y="907400"/>
            <a:ext cx="8064011" cy="4121800"/>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 2">
            <a:extLst>
              <a:ext uri="{FF2B5EF4-FFF2-40B4-BE49-F238E27FC236}">
                <a16:creationId xmlns:a16="http://schemas.microsoft.com/office/drawing/2014/main" id="{C178ECB5-CCB7-41B1-A951-9FBD88264FC0}"/>
              </a:ext>
            </a:extLst>
          </p:cNvPr>
          <p:cNvSpPr txBox="1">
            <a:spLocks/>
          </p:cNvSpPr>
          <p:nvPr/>
        </p:nvSpPr>
        <p:spPr>
          <a:xfrm>
            <a:off x="619125" y="5257800"/>
            <a:ext cx="790575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GB" sz="2600" dirty="0">
                <a:solidFill>
                  <a:prstClr val="black"/>
                </a:solidFill>
              </a:rPr>
              <a:t>Tables should be centre aligned.</a:t>
            </a:r>
          </a:p>
          <a:p>
            <a:pPr marL="285750" indent="-285750"/>
            <a:r>
              <a:rPr lang="en-GB" sz="2600" dirty="0">
                <a:solidFill>
                  <a:prstClr val="black"/>
                </a:solidFill>
              </a:rPr>
              <a:t>Each table must start and finish on the same page.</a:t>
            </a:r>
            <a:endParaRPr lang="en-GB" sz="2600" dirty="0">
              <a:solidFill>
                <a:srgbClr val="0070C0"/>
              </a:solidFill>
            </a:endParaRPr>
          </a:p>
        </p:txBody>
      </p:sp>
      <p:pic>
        <p:nvPicPr>
          <p:cNvPr id="2" name="Picture 1">
            <a:extLst>
              <a:ext uri="{FF2B5EF4-FFF2-40B4-BE49-F238E27FC236}">
                <a16:creationId xmlns:a16="http://schemas.microsoft.com/office/drawing/2014/main" id="{D1141B8D-EDE8-47D5-B153-14D7EC9126A0}"/>
              </a:ext>
            </a:extLst>
          </p:cNvPr>
          <p:cNvPicPr>
            <a:picLocks noChangeAspect="1"/>
          </p:cNvPicPr>
          <p:nvPr/>
        </p:nvPicPr>
        <p:blipFill>
          <a:blip r:embed="rId2"/>
          <a:stretch>
            <a:fillRect/>
          </a:stretch>
        </p:blipFill>
        <p:spPr>
          <a:xfrm>
            <a:off x="457200" y="990600"/>
            <a:ext cx="7943140" cy="3994150"/>
          </a:xfrm>
          <a:prstGeom prst="rect">
            <a:avLst/>
          </a:prstGeom>
        </p:spPr>
      </p:pic>
    </p:spTree>
    <p:extLst>
      <p:ext uri="{BB962C8B-B14F-4D97-AF65-F5344CB8AC3E}">
        <p14:creationId xmlns:p14="http://schemas.microsoft.com/office/powerpoint/2010/main" val="294402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Summary</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 </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7" name="Rectangle 6"/>
          <p:cNvSpPr/>
          <p:nvPr/>
        </p:nvSpPr>
        <p:spPr>
          <a:xfrm>
            <a:off x="1295400" y="5181601"/>
            <a:ext cx="2133600" cy="533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1329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28600" y="152400"/>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7030A0"/>
              </a:solidFill>
            </a:endParaRPr>
          </a:p>
        </p:txBody>
      </p:sp>
      <p:sp>
        <p:nvSpPr>
          <p:cNvPr id="8" name="Subtitle 2">
            <a:extLst>
              <a:ext uri="{FF2B5EF4-FFF2-40B4-BE49-F238E27FC236}">
                <a16:creationId xmlns:a16="http://schemas.microsoft.com/office/drawing/2014/main" id="{92F78972-0AD4-4D66-B881-33FC439DC1B3}"/>
              </a:ext>
            </a:extLst>
          </p:cNvPr>
          <p:cNvSpPr txBox="1">
            <a:spLocks/>
          </p:cNvSpPr>
          <p:nvPr/>
        </p:nvSpPr>
        <p:spPr>
          <a:xfrm>
            <a:off x="628650" y="944562"/>
            <a:ext cx="8058150" cy="423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a:solidFill>
                  <a:prstClr val="black"/>
                </a:solidFill>
              </a:rPr>
              <a:t>The </a:t>
            </a:r>
            <a:r>
              <a:rPr lang="en-GB" sz="2400" b="1" dirty="0">
                <a:solidFill>
                  <a:srgbClr val="0070C0"/>
                </a:solidFill>
              </a:rPr>
              <a:t>discussion</a:t>
            </a:r>
            <a:r>
              <a:rPr lang="en-GB" sz="2400" dirty="0">
                <a:solidFill>
                  <a:prstClr val="black"/>
                </a:solidFill>
              </a:rPr>
              <a:t> section of the report is where you need to </a:t>
            </a:r>
            <a:r>
              <a:rPr lang="en-GB" sz="2400" b="1" dirty="0">
                <a:solidFill>
                  <a:srgbClr val="0070C0"/>
                </a:solidFill>
              </a:rPr>
              <a:t>demonstrate</a:t>
            </a:r>
            <a:r>
              <a:rPr lang="en-GB" sz="2400" dirty="0">
                <a:solidFill>
                  <a:prstClr val="black"/>
                </a:solidFill>
              </a:rPr>
              <a:t> your </a:t>
            </a:r>
            <a:r>
              <a:rPr lang="en-GB" sz="2400" b="1" dirty="0">
                <a:solidFill>
                  <a:srgbClr val="0070C0"/>
                </a:solidFill>
              </a:rPr>
              <a:t>understanding and ability to interpret</a:t>
            </a:r>
            <a:r>
              <a:rPr lang="en-GB" sz="2400" b="1" dirty="0">
                <a:solidFill>
                  <a:prstClr val="black"/>
                </a:solidFill>
              </a:rPr>
              <a:t> </a:t>
            </a:r>
            <a:r>
              <a:rPr lang="en-GB" sz="2400" dirty="0">
                <a:solidFill>
                  <a:prstClr val="black"/>
                </a:solidFill>
              </a:rPr>
              <a:t>the results you have obtained.</a:t>
            </a:r>
          </a:p>
          <a:p>
            <a:endParaRPr lang="en-GB" sz="2000" dirty="0">
              <a:solidFill>
                <a:prstClr val="black"/>
              </a:solidFill>
              <a:ea typeface="Cambria Math" panose="02040503050406030204" pitchFamily="18" charset="0"/>
            </a:endParaRPr>
          </a:p>
          <a:p>
            <a:r>
              <a:rPr lang="en-GB" sz="2400" dirty="0">
                <a:solidFill>
                  <a:prstClr val="black"/>
                </a:solidFill>
                <a:ea typeface="Cambria Math" panose="02040503050406030204" pitchFamily="18" charset="0"/>
              </a:rPr>
              <a:t>The aim of the </a:t>
            </a:r>
            <a:r>
              <a:rPr lang="en-GB" sz="2400" b="1" dirty="0">
                <a:solidFill>
                  <a:srgbClr val="0070C0"/>
                </a:solidFill>
                <a:ea typeface="Cambria Math" panose="02040503050406030204" pitchFamily="18" charset="0"/>
              </a:rPr>
              <a:t>discussion</a:t>
            </a:r>
            <a:r>
              <a:rPr lang="en-GB" sz="2400" dirty="0">
                <a:solidFill>
                  <a:prstClr val="black"/>
                </a:solidFill>
                <a:ea typeface="Cambria Math" panose="02040503050406030204" pitchFamily="18" charset="0"/>
              </a:rPr>
              <a:t> section is to </a:t>
            </a:r>
            <a:r>
              <a:rPr lang="en-GB" sz="2400" b="1" dirty="0">
                <a:solidFill>
                  <a:srgbClr val="0070C0"/>
                </a:solidFill>
                <a:ea typeface="Cambria Math" panose="02040503050406030204" pitchFamily="18" charset="0"/>
              </a:rPr>
              <a:t>compare</a:t>
            </a:r>
            <a:r>
              <a:rPr lang="en-GB" sz="2400" dirty="0">
                <a:solidFill>
                  <a:prstClr val="black"/>
                </a:solidFill>
                <a:ea typeface="Cambria Math" panose="02040503050406030204" pitchFamily="18" charset="0"/>
              </a:rPr>
              <a:t> the </a:t>
            </a:r>
            <a:r>
              <a:rPr lang="en-GB" sz="2400" b="1" dirty="0">
                <a:solidFill>
                  <a:srgbClr val="0070C0"/>
                </a:solidFill>
                <a:ea typeface="Cambria Math" panose="02040503050406030204" pitchFamily="18" charset="0"/>
              </a:rPr>
              <a:t>measured results </a:t>
            </a:r>
            <a:r>
              <a:rPr lang="en-GB" sz="2400" dirty="0">
                <a:solidFill>
                  <a:prstClr val="black"/>
                </a:solidFill>
                <a:ea typeface="Cambria Math" panose="02040503050406030204" pitchFamily="18" charset="0"/>
              </a:rPr>
              <a:t>with the </a:t>
            </a:r>
            <a:r>
              <a:rPr lang="en-GB" sz="2400" b="1" dirty="0">
                <a:solidFill>
                  <a:srgbClr val="0070C0"/>
                </a:solidFill>
                <a:ea typeface="Cambria Math" panose="02040503050406030204" pitchFamily="18" charset="0"/>
              </a:rPr>
              <a:t>predicted results</a:t>
            </a:r>
            <a:r>
              <a:rPr lang="en-GB" sz="2400" dirty="0">
                <a:solidFill>
                  <a:prstClr val="black"/>
                </a:solidFill>
                <a:ea typeface="Cambria Math" panose="02040503050406030204" pitchFamily="18" charset="0"/>
              </a:rPr>
              <a:t>, do they agree or not? This discussion should </a:t>
            </a:r>
            <a:r>
              <a:rPr lang="en-GB" sz="2400" b="1" dirty="0">
                <a:solidFill>
                  <a:srgbClr val="0070C0"/>
                </a:solidFill>
                <a:ea typeface="Cambria Math" panose="02040503050406030204" pitchFamily="18" charset="0"/>
              </a:rPr>
              <a:t>include analysis</a:t>
            </a:r>
            <a:r>
              <a:rPr lang="en-GB" sz="2400" b="1" dirty="0">
                <a:solidFill>
                  <a:prstClr val="black"/>
                </a:solidFill>
                <a:ea typeface="Cambria Math" panose="02040503050406030204" pitchFamily="18" charset="0"/>
              </a:rPr>
              <a:t> </a:t>
            </a:r>
            <a:r>
              <a:rPr lang="en-GB" sz="2400" dirty="0">
                <a:solidFill>
                  <a:prstClr val="black"/>
                </a:solidFill>
                <a:ea typeface="Cambria Math" panose="02040503050406030204" pitchFamily="18" charset="0"/>
              </a:rPr>
              <a:t>of both the </a:t>
            </a:r>
            <a:r>
              <a:rPr lang="en-GB" sz="2400" b="1" dirty="0">
                <a:solidFill>
                  <a:srgbClr val="0070C0"/>
                </a:solidFill>
                <a:ea typeface="Cambria Math" panose="02040503050406030204" pitchFamily="18" charset="0"/>
              </a:rPr>
              <a:t>raw data from the tables </a:t>
            </a:r>
            <a:r>
              <a:rPr lang="en-GB" sz="2400" dirty="0">
                <a:solidFill>
                  <a:prstClr val="black"/>
                </a:solidFill>
                <a:ea typeface="Cambria Math" panose="02040503050406030204" pitchFamily="18" charset="0"/>
              </a:rPr>
              <a:t>and any </a:t>
            </a:r>
            <a:r>
              <a:rPr lang="en-GB" sz="2400" b="1" dirty="0">
                <a:solidFill>
                  <a:srgbClr val="0070C0"/>
                </a:solidFill>
                <a:ea typeface="Cambria Math" panose="02040503050406030204" pitchFamily="18" charset="0"/>
              </a:rPr>
              <a:t>graphs</a:t>
            </a:r>
            <a:r>
              <a:rPr lang="en-GB" sz="2400" dirty="0">
                <a:solidFill>
                  <a:prstClr val="black"/>
                </a:solidFill>
                <a:ea typeface="Cambria Math" panose="02040503050406030204" pitchFamily="18" charset="0"/>
              </a:rPr>
              <a:t> you have plotted.</a:t>
            </a:r>
          </a:p>
          <a:p>
            <a:endParaRPr lang="en-GB" sz="2400" dirty="0">
              <a:solidFill>
                <a:prstClr val="black"/>
              </a:solidFill>
              <a:ea typeface="Cambria Math" panose="02040503050406030204" pitchFamily="18" charset="0"/>
            </a:endParaRPr>
          </a:p>
          <a:p>
            <a:r>
              <a:rPr lang="en-GB" sz="2400" b="1" dirty="0">
                <a:solidFill>
                  <a:srgbClr val="0070C0"/>
                </a:solidFill>
              </a:rPr>
              <a:t>We will discuss question 12) together so complete the report template as we work through the answers.</a:t>
            </a:r>
          </a:p>
          <a:p>
            <a:pPr marL="457200" indent="-457200">
              <a:buFont typeface="+mj-lt"/>
              <a:buAutoNum type="alphaLcParenR"/>
            </a:pPr>
            <a:endParaRPr lang="en-GB" sz="2400" dirty="0"/>
          </a:p>
          <a:p>
            <a:endParaRPr lang="en-GB" sz="2400" dirty="0">
              <a:solidFill>
                <a:prstClr val="black"/>
              </a:solidFill>
              <a:ea typeface="Cambria Math" panose="02040503050406030204" pitchFamily="18" charset="0"/>
            </a:endParaRPr>
          </a:p>
          <a:p>
            <a:pPr marL="0" indent="0">
              <a:buNone/>
            </a:pPr>
            <a:endParaRPr lang="en-GB" sz="1200" dirty="0">
              <a:solidFill>
                <a:prstClr val="black"/>
              </a:solidFill>
              <a:ea typeface="Cambria Math" panose="02040503050406030204" pitchFamily="18" charset="0"/>
            </a:endParaRPr>
          </a:p>
        </p:txBody>
      </p:sp>
    </p:spTree>
    <p:extLst>
      <p:ext uri="{BB962C8B-B14F-4D97-AF65-F5344CB8AC3E}">
        <p14:creationId xmlns:p14="http://schemas.microsoft.com/office/powerpoint/2010/main" val="315702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64</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11" name="Subtitle 2"/>
              <p:cNvSpPr>
                <a:spLocks noGrp="1"/>
              </p:cNvSpPr>
              <p:nvPr>
                <p:ph type="subTitle" idx="1"/>
              </p:nvPr>
            </p:nvSpPr>
            <p:spPr>
              <a:xfrm>
                <a:off x="628650" y="762000"/>
                <a:ext cx="8058150" cy="2514600"/>
              </a:xfrm>
            </p:spPr>
            <p:txBody>
              <a:bodyPr>
                <a:noAutofit/>
              </a:bodyPr>
              <a:lstStyle/>
              <a:p>
                <a:pPr marL="342900" lvl="0" indent="-342900" algn="l">
                  <a:buFont typeface="Arial" pitchFamily="34" charset="0"/>
                  <a:buChar char="•"/>
                </a:pPr>
                <a:r>
                  <a:rPr lang="en-GB" sz="2800" dirty="0">
                    <a:solidFill>
                      <a:prstClr val="black"/>
                    </a:solidFill>
                  </a:rPr>
                  <a:t>For two values to agree they need to have possible </a:t>
                </a:r>
                <a:r>
                  <a:rPr lang="en-GB" sz="2800" b="1" dirty="0">
                    <a:solidFill>
                      <a:srgbClr val="0070C0"/>
                    </a:solidFill>
                  </a:rPr>
                  <a:t>values in common when we consider the uncertainty.</a:t>
                </a:r>
              </a:p>
              <a:p>
                <a:pPr marL="342900" lvl="0" indent="-342900" algn="l">
                  <a:buFont typeface="Arial" pitchFamily="34" charset="0"/>
                  <a:buChar char="•"/>
                </a:pPr>
                <a:endParaRPr lang="en-GB" sz="1400" dirty="0">
                  <a:solidFill>
                    <a:prstClr val="black"/>
                  </a:solidFill>
                </a:endParaRPr>
              </a:p>
              <a:p>
                <a:pPr marL="342900" lvl="0" indent="-342900" algn="l">
                  <a:buFont typeface="Arial" pitchFamily="34" charset="0"/>
                  <a:buChar char="•"/>
                </a:pPr>
                <a:r>
                  <a:rPr lang="en-GB" sz="2800" b="1" dirty="0">
                    <a:solidFill>
                      <a:prstClr val="black"/>
                    </a:solidFill>
                  </a:rPr>
                  <a:t>For example </a:t>
                </a:r>
              </a:p>
              <a:p>
                <a:pPr marL="342900" lvl="0" indent="-342900" algn="l">
                  <a:buFont typeface="Arial" pitchFamily="34" charset="0"/>
                  <a:buChar char="•"/>
                </a:pPr>
                <a:endParaRPr lang="en-GB" sz="2800" dirty="0">
                  <a:solidFill>
                    <a:prstClr val="black"/>
                  </a:solidFill>
                </a:endParaRPr>
              </a:p>
              <a:p>
                <a:pPr marL="342900" lvl="0" indent="-342900" algn="l">
                  <a:buFont typeface="Arial" pitchFamily="34" charset="0"/>
                  <a:buChar char="•"/>
                </a:pPr>
                <a:endParaRPr lang="en-GB" sz="1100" dirty="0">
                  <a:solidFill>
                    <a:prstClr val="black"/>
                  </a:solidFill>
                </a:endParaRPr>
              </a:p>
              <a:p>
                <a:pPr marL="342900" lvl="0" indent="-342900" algn="l">
                  <a:buFont typeface="Arial" pitchFamily="34" charset="0"/>
                  <a:buChar char="•"/>
                </a:pPr>
                <a:endParaRPr lang="en-GB" sz="2800" dirty="0">
                  <a:solidFill>
                    <a:prstClr val="black"/>
                  </a:solidFill>
                </a:endParaRPr>
              </a:p>
              <a:p>
                <a:pPr marL="342900" lvl="0" indent="-342900" algn="l">
                  <a:buFont typeface="Arial" pitchFamily="34" charset="0"/>
                  <a:buChar char="•"/>
                </a:pPr>
                <a:endParaRPr lang="en-GB" sz="2800" dirty="0">
                  <a:solidFill>
                    <a:prstClr val="black"/>
                  </a:solidFill>
                </a:endParaRPr>
              </a:p>
              <a:p>
                <a:pPr marL="342900" lvl="0" indent="-342900" algn="l">
                  <a:buFont typeface="Arial" pitchFamily="34" charset="0"/>
                  <a:buChar char="•"/>
                </a:pPr>
                <a:r>
                  <a:rPr lang="en-GB" sz="2800" dirty="0">
                    <a:solidFill>
                      <a:prstClr val="black"/>
                    </a:solidFill>
                  </a:rPr>
                  <a:t>The predicted </a:t>
                </a:r>
                <a:r>
                  <a:rPr lang="en-GB" sz="2800" dirty="0">
                    <a:solidFill>
                      <a:schemeClr val="tx1"/>
                    </a:solidFill>
                  </a:rPr>
                  <a:t>value,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𝑝</m:t>
                        </m:r>
                      </m:sub>
                    </m:sSub>
                  </m:oMath>
                </a14:m>
                <a:r>
                  <a:rPr lang="en-GB" sz="2800" dirty="0">
                    <a:solidFill>
                      <a:schemeClr val="tx1"/>
                    </a:solidFill>
                  </a:rPr>
                  <a:t>, agrees with the measured value,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𝑚</m:t>
                        </m:r>
                      </m:sub>
                    </m:sSub>
                  </m:oMath>
                </a14:m>
                <a:r>
                  <a:rPr lang="en-GB" sz="2800" dirty="0">
                    <a:solidFill>
                      <a:schemeClr val="tx1"/>
                    </a:solidFill>
                  </a:rPr>
                  <a:t>, since there are values they </a:t>
                </a:r>
                <a:r>
                  <a:rPr lang="en-GB" sz="2800" dirty="0">
                    <a:solidFill>
                      <a:prstClr val="black"/>
                    </a:solidFill>
                  </a:rPr>
                  <a:t>have in common when we consider the uncertainty.</a:t>
                </a:r>
                <a:endParaRPr lang="en-GB" sz="2000" dirty="0">
                  <a:solidFill>
                    <a:prstClr val="black"/>
                  </a:solidFill>
                </a:endParaRPr>
              </a:p>
              <a:p>
                <a:pPr marL="800100" lvl="1" indent="-342900" algn="l">
                  <a:buFont typeface="Arial" pitchFamily="34" charset="0"/>
                  <a:buChar char="•"/>
                </a:pPr>
                <a:endParaRPr lang="en-GB" sz="1800" dirty="0">
                  <a:solidFill>
                    <a:prstClr val="black"/>
                  </a:solidFill>
                </a:endParaRPr>
              </a:p>
            </p:txBody>
          </p:sp>
        </mc:Choice>
        <mc:Fallback xmlns="">
          <p:sp>
            <p:nvSpPr>
              <p:cNvPr id="11" name="Subtitle 2"/>
              <p:cNvSpPr>
                <a:spLocks noGrp="1" noRot="1" noChangeAspect="1" noMove="1" noResize="1" noEditPoints="1" noAdjustHandles="1" noChangeArrowheads="1" noChangeShapeType="1" noTextEdit="1"/>
              </p:cNvSpPr>
              <p:nvPr>
                <p:ph type="subTitle" idx="1"/>
              </p:nvPr>
            </p:nvSpPr>
            <p:spPr>
              <a:xfrm>
                <a:off x="628650" y="762000"/>
                <a:ext cx="8058150" cy="2514600"/>
              </a:xfrm>
              <a:blipFill>
                <a:blip r:embed="rId3"/>
                <a:stretch>
                  <a:fillRect l="-1362" t="-2179" b="-11670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CC2548-A8B4-4321-B046-2D5878D04A98}"/>
                  </a:ext>
                </a:extLst>
              </p:cNvPr>
              <p:cNvSpPr txBox="1"/>
              <p:nvPr/>
            </p:nvSpPr>
            <p:spPr>
              <a:xfrm>
                <a:off x="990600" y="3061156"/>
                <a:ext cx="256942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=20.8±0.2</m:t>
                      </m:r>
                    </m:oMath>
                  </m:oMathPara>
                </a14:m>
                <a:endParaRPr lang="en-GB" sz="2800" dirty="0"/>
              </a:p>
            </p:txBody>
          </p:sp>
        </mc:Choice>
        <mc:Fallback>
          <p:sp>
            <p:nvSpPr>
              <p:cNvPr id="2" name="TextBox 1">
                <a:extLst>
                  <a:ext uri="{FF2B5EF4-FFF2-40B4-BE49-F238E27FC236}">
                    <a16:creationId xmlns:a16="http://schemas.microsoft.com/office/drawing/2014/main" id="{E3CC2548-A8B4-4321-B046-2D5878D04A98}"/>
                  </a:ext>
                </a:extLst>
              </p:cNvPr>
              <p:cNvSpPr txBox="1">
                <a:spLocks noRot="1" noChangeAspect="1" noMove="1" noResize="1" noEditPoints="1" noAdjustHandles="1" noChangeArrowheads="1" noChangeShapeType="1" noTextEdit="1"/>
              </p:cNvSpPr>
              <p:nvPr/>
            </p:nvSpPr>
            <p:spPr>
              <a:xfrm>
                <a:off x="990600" y="3061156"/>
                <a:ext cx="256942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61EDE8F-78A1-44C5-9C14-928453189AF0}"/>
                  </a:ext>
                </a:extLst>
              </p:cNvPr>
              <p:cNvSpPr txBox="1"/>
              <p:nvPr/>
            </p:nvSpPr>
            <p:spPr>
              <a:xfrm>
                <a:off x="4800600" y="2998113"/>
                <a:ext cx="2487989"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=20.7±0.4</m:t>
                      </m:r>
                    </m:oMath>
                  </m:oMathPara>
                </a14:m>
                <a:endParaRPr lang="en-GB" sz="2800" dirty="0"/>
              </a:p>
            </p:txBody>
          </p:sp>
        </mc:Choice>
        <mc:Fallback>
          <p:sp>
            <p:nvSpPr>
              <p:cNvPr id="6" name="TextBox 5">
                <a:extLst>
                  <a:ext uri="{FF2B5EF4-FFF2-40B4-BE49-F238E27FC236}">
                    <a16:creationId xmlns:a16="http://schemas.microsoft.com/office/drawing/2014/main" id="{C61EDE8F-78A1-44C5-9C14-928453189AF0}"/>
                  </a:ext>
                </a:extLst>
              </p:cNvPr>
              <p:cNvSpPr txBox="1">
                <a:spLocks noRot="1" noChangeAspect="1" noMove="1" noResize="1" noEditPoints="1" noAdjustHandles="1" noChangeArrowheads="1" noChangeShapeType="1" noTextEdit="1"/>
              </p:cNvSpPr>
              <p:nvPr/>
            </p:nvSpPr>
            <p:spPr>
              <a:xfrm>
                <a:off x="4800600" y="2998113"/>
                <a:ext cx="2487989" cy="46410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BDA156-FB35-4E48-90C9-A6BECC537CFB}"/>
                  </a:ext>
                </a:extLst>
              </p:cNvPr>
              <p:cNvSpPr txBox="1"/>
              <p:nvPr/>
            </p:nvSpPr>
            <p:spPr>
              <a:xfrm>
                <a:off x="1010119" y="3810000"/>
                <a:ext cx="2811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20.6≤</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≤21.0</m:t>
                      </m:r>
                    </m:oMath>
                  </m:oMathPara>
                </a14:m>
                <a:endParaRPr lang="en-GB" sz="2800" dirty="0"/>
              </a:p>
            </p:txBody>
          </p:sp>
        </mc:Choice>
        <mc:Fallback xmlns="">
          <p:sp>
            <p:nvSpPr>
              <p:cNvPr id="7" name="TextBox 6">
                <a:extLst>
                  <a:ext uri="{FF2B5EF4-FFF2-40B4-BE49-F238E27FC236}">
                    <a16:creationId xmlns:a16="http://schemas.microsoft.com/office/drawing/2014/main" id="{22BDA156-FB35-4E48-90C9-A6BECC537CFB}"/>
                  </a:ext>
                </a:extLst>
              </p:cNvPr>
              <p:cNvSpPr txBox="1">
                <a:spLocks noRot="1" noChangeAspect="1" noMove="1" noResize="1" noEditPoints="1" noAdjustHandles="1" noChangeArrowheads="1" noChangeShapeType="1" noTextEdit="1"/>
              </p:cNvSpPr>
              <p:nvPr/>
            </p:nvSpPr>
            <p:spPr>
              <a:xfrm>
                <a:off x="1010119" y="3810000"/>
                <a:ext cx="2811411" cy="43088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67B008-D469-4C31-961E-C20550D83748}"/>
                  </a:ext>
                </a:extLst>
              </p:cNvPr>
              <p:cNvSpPr txBox="1"/>
              <p:nvPr/>
            </p:nvSpPr>
            <p:spPr>
              <a:xfrm>
                <a:off x="4800600" y="3810000"/>
                <a:ext cx="272997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20.3≤</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≤21.1</m:t>
                      </m:r>
                    </m:oMath>
                  </m:oMathPara>
                </a14:m>
                <a:endParaRPr lang="en-GB" sz="2800" dirty="0"/>
              </a:p>
            </p:txBody>
          </p:sp>
        </mc:Choice>
        <mc:Fallback xmlns="">
          <p:sp>
            <p:nvSpPr>
              <p:cNvPr id="8" name="TextBox 7">
                <a:extLst>
                  <a:ext uri="{FF2B5EF4-FFF2-40B4-BE49-F238E27FC236}">
                    <a16:creationId xmlns:a16="http://schemas.microsoft.com/office/drawing/2014/main" id="{5B67B008-D469-4C31-961E-C20550D83748}"/>
                  </a:ext>
                </a:extLst>
              </p:cNvPr>
              <p:cNvSpPr txBox="1">
                <a:spLocks noRot="1" noChangeAspect="1" noMove="1" noResize="1" noEditPoints="1" noAdjustHandles="1" noChangeArrowheads="1" noChangeShapeType="1" noTextEdit="1"/>
              </p:cNvSpPr>
              <p:nvPr/>
            </p:nvSpPr>
            <p:spPr>
              <a:xfrm>
                <a:off x="4800600" y="3810000"/>
                <a:ext cx="2729978" cy="464101"/>
              </a:xfrm>
              <a:prstGeom prst="rect">
                <a:avLst/>
              </a:prstGeom>
              <a:blipFill>
                <a:blip r:embed="rId7"/>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A33A7DF4-67BE-42FA-94FD-7B97DE4C26F8}"/>
              </a:ext>
            </a:extLst>
          </p:cNvPr>
          <p:cNvSpPr/>
          <p:nvPr/>
        </p:nvSpPr>
        <p:spPr>
          <a:xfrm>
            <a:off x="3150340" y="2042153"/>
            <a:ext cx="876074" cy="461665"/>
          </a:xfrm>
          <a:prstGeom prst="rect">
            <a:avLst/>
          </a:prstGeom>
        </p:spPr>
        <p:txBody>
          <a:bodyPr wrap="none">
            <a:spAutoFit/>
          </a:bodyPr>
          <a:lstStyle/>
          <a:p>
            <a:r>
              <a:rPr lang="en-GB" sz="2400" dirty="0">
                <a:solidFill>
                  <a:srgbClr val="0070C0"/>
                </a:solidFill>
              </a:rPr>
              <a:t>Value</a:t>
            </a:r>
            <a:endParaRPr lang="en-GB" sz="2400" dirty="0"/>
          </a:p>
        </p:txBody>
      </p:sp>
      <p:sp>
        <p:nvSpPr>
          <p:cNvPr id="10" name="Rectangle 9">
            <a:extLst>
              <a:ext uri="{FF2B5EF4-FFF2-40B4-BE49-F238E27FC236}">
                <a16:creationId xmlns:a16="http://schemas.microsoft.com/office/drawing/2014/main" id="{B9D4480E-1E61-49F0-9582-8FB5FBF7C2CC}"/>
              </a:ext>
            </a:extLst>
          </p:cNvPr>
          <p:cNvSpPr/>
          <p:nvPr/>
        </p:nvSpPr>
        <p:spPr>
          <a:xfrm>
            <a:off x="5105400" y="2042153"/>
            <a:ext cx="1652760" cy="461665"/>
          </a:xfrm>
          <a:prstGeom prst="rect">
            <a:avLst/>
          </a:prstGeom>
        </p:spPr>
        <p:txBody>
          <a:bodyPr wrap="none">
            <a:spAutoFit/>
          </a:bodyPr>
          <a:lstStyle/>
          <a:p>
            <a:r>
              <a:rPr lang="en-GB" sz="2400" dirty="0">
                <a:solidFill>
                  <a:srgbClr val="0070C0"/>
                </a:solidFill>
              </a:rPr>
              <a:t>Uncertainty</a:t>
            </a:r>
            <a:endParaRPr lang="en-GB" sz="2400" dirty="0"/>
          </a:p>
        </p:txBody>
      </p:sp>
      <p:sp>
        <p:nvSpPr>
          <p:cNvPr id="12" name="Title 1">
            <a:extLst>
              <a:ext uri="{FF2B5EF4-FFF2-40B4-BE49-F238E27FC236}">
                <a16:creationId xmlns:a16="http://schemas.microsoft.com/office/drawing/2014/main" id="{FEA13013-792C-4573-835F-083F08C8FF44}"/>
              </a:ext>
            </a:extLst>
          </p:cNvPr>
          <p:cNvSpPr txBox="1">
            <a:spLocks/>
          </p:cNvSpPr>
          <p:nvPr/>
        </p:nvSpPr>
        <p:spPr>
          <a:xfrm>
            <a:off x="228600" y="152400"/>
            <a:ext cx="89154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Comparing Values</a:t>
            </a:r>
            <a:endParaRPr lang="en-GB" sz="3200" dirty="0">
              <a:solidFill>
                <a:srgbClr val="7030A0"/>
              </a:solidFill>
            </a:endParaRPr>
          </a:p>
        </p:txBody>
      </p:sp>
      <p:cxnSp>
        <p:nvCxnSpPr>
          <p:cNvPr id="13" name="Straight Arrow Connector 12">
            <a:extLst>
              <a:ext uri="{FF2B5EF4-FFF2-40B4-BE49-F238E27FC236}">
                <a16:creationId xmlns:a16="http://schemas.microsoft.com/office/drawing/2014/main" id="{64F18FC6-E366-44C7-B89D-07B051353A79}"/>
              </a:ext>
            </a:extLst>
          </p:cNvPr>
          <p:cNvCxnSpPr>
            <a:cxnSpLocks/>
          </p:cNvCxnSpPr>
          <p:nvPr/>
        </p:nvCxnSpPr>
        <p:spPr>
          <a:xfrm flipH="1">
            <a:off x="2523986" y="2435671"/>
            <a:ext cx="752614" cy="6885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767168-3174-49CA-8346-15572D6E8381}"/>
              </a:ext>
            </a:extLst>
          </p:cNvPr>
          <p:cNvCxnSpPr>
            <a:cxnSpLocks/>
          </p:cNvCxnSpPr>
          <p:nvPr/>
        </p:nvCxnSpPr>
        <p:spPr>
          <a:xfrm flipH="1">
            <a:off x="3821530" y="2272985"/>
            <a:ext cx="1283870" cy="788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39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28600" y="152400"/>
            <a:ext cx="89154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7030A0"/>
              </a:solidFill>
            </a:endParaRPr>
          </a:p>
        </p:txBody>
      </p:sp>
      <p:sp>
        <p:nvSpPr>
          <p:cNvPr id="5" name="Rectangle 4"/>
          <p:cNvSpPr/>
          <p:nvPr/>
        </p:nvSpPr>
        <p:spPr>
          <a:xfrm>
            <a:off x="533400" y="685800"/>
            <a:ext cx="7771228" cy="6093976"/>
          </a:xfrm>
          <a:prstGeom prst="rect">
            <a:avLst/>
          </a:prstGeom>
        </p:spPr>
        <p:txBody>
          <a:bodyPr wrap="square">
            <a:spAutoFit/>
          </a:bodyPr>
          <a:lstStyle/>
          <a:p>
            <a:endParaRPr lang="en-GB" sz="1200" dirty="0"/>
          </a:p>
          <a:p>
            <a:pPr marL="457200" indent="-457200">
              <a:buFont typeface="+mj-lt"/>
              <a:buAutoNum type="alphaLcParenR"/>
            </a:pPr>
            <a:r>
              <a:rPr lang="en-US" sz="2400" dirty="0">
                <a:solidFill>
                  <a:srgbClr val="7030A0"/>
                </a:solidFill>
              </a:rPr>
              <a:t>How many of the measured results agreed with the predicted results? </a:t>
            </a: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pPr marL="457200" indent="-457200">
              <a:buFont typeface="+mj-lt"/>
              <a:buAutoNum type="alphaLcParenR"/>
            </a:pPr>
            <a:endParaRPr lang="en-US" sz="2400" dirty="0">
              <a:solidFill>
                <a:srgbClr val="7030A0"/>
              </a:solidFill>
            </a:endParaRPr>
          </a:p>
          <a:p>
            <a:endParaRPr lang="en-GB" dirty="0">
              <a:solidFill>
                <a:prstClr val="black"/>
              </a:solidFill>
            </a:endParaRPr>
          </a:p>
          <a:p>
            <a:pPr marL="285750" indent="-285750">
              <a:buFont typeface="Arial" panose="020B0604020202020204" pitchFamily="34" charset="0"/>
              <a:buChar char="•"/>
            </a:pPr>
            <a:endParaRPr lang="en-GB" dirty="0">
              <a:solidFill>
                <a:prstClr val="black"/>
              </a:solidFill>
            </a:endParaRPr>
          </a:p>
          <a:p>
            <a:pPr marL="342900" indent="-342900">
              <a:buFont typeface="Arial" panose="020B0604020202020204" pitchFamily="34" charset="0"/>
              <a:buChar char="•"/>
            </a:pPr>
            <a:r>
              <a:rPr lang="en-GB" sz="2400" dirty="0">
                <a:solidFill>
                  <a:prstClr val="black"/>
                </a:solidFill>
              </a:rPr>
              <a:t>So only 3 out of 6 of the measured values agree with the predicted values.</a:t>
            </a:r>
          </a:p>
          <a:p>
            <a:endParaRPr lang="en-GB" dirty="0">
              <a:solidFill>
                <a:prstClr val="black"/>
              </a:solidFill>
            </a:endParaRPr>
          </a:p>
          <a:p>
            <a:endParaRPr lang="en-GB" dirty="0">
              <a:solidFill>
                <a:prstClr val="black"/>
              </a:solidFill>
            </a:endParaRPr>
          </a:p>
          <a:p>
            <a:endParaRPr lang="en-GB" dirty="0">
              <a:solidFill>
                <a:prstClr val="black"/>
              </a:solidFill>
            </a:endParaRPr>
          </a:p>
        </p:txBody>
      </p:sp>
      <p:pic>
        <p:nvPicPr>
          <p:cNvPr id="9" name="Picture 204" descr="C:\Users\zalzml\AppData\Local\Microsoft\Windows\Temporary Internet Files\Content.IE5\OBSS06G3\MC900432530[1].png">
            <a:extLst>
              <a:ext uri="{FF2B5EF4-FFF2-40B4-BE49-F238E27FC236}">
                <a16:creationId xmlns:a16="http://schemas.microsoft.com/office/drawing/2014/main" id="{C0DF6B0A-C06C-458A-92E5-ECCC7CE350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660" y="2627426"/>
            <a:ext cx="440078" cy="3021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4" descr="C:\Users\zalzml\AppData\Local\Microsoft\Windows\Temporary Internet Files\Content.IE5\OBSS06G3\MC900432530[1].png">
            <a:extLst>
              <a:ext uri="{FF2B5EF4-FFF2-40B4-BE49-F238E27FC236}">
                <a16:creationId xmlns:a16="http://schemas.microsoft.com/office/drawing/2014/main" id="{944C80B6-295A-4623-83FB-FD9A1AC115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3619" y="2967808"/>
            <a:ext cx="440078" cy="30214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4" descr="C:\Users\zalzml\AppData\Local\Microsoft\Windows\Temporary Internet Files\Content.IE5\OBSS06G3\MC900432530[1].png">
            <a:extLst>
              <a:ext uri="{FF2B5EF4-FFF2-40B4-BE49-F238E27FC236}">
                <a16:creationId xmlns:a16="http://schemas.microsoft.com/office/drawing/2014/main" id="{8B4E323E-DC0D-4EB9-BFB3-5D1FA9FAA7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3619" y="3311897"/>
            <a:ext cx="440078" cy="3021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FAC7D0-3D76-4D88-B56D-594601F37A5F}"/>
              </a:ext>
            </a:extLst>
          </p:cNvPr>
          <p:cNvPicPr>
            <a:picLocks noChangeAspect="1"/>
          </p:cNvPicPr>
          <p:nvPr/>
        </p:nvPicPr>
        <p:blipFill>
          <a:blip r:embed="rId3"/>
          <a:stretch>
            <a:fillRect/>
          </a:stretch>
        </p:blipFill>
        <p:spPr>
          <a:xfrm>
            <a:off x="7924800" y="3442663"/>
            <a:ext cx="417599" cy="724798"/>
          </a:xfrm>
          <a:prstGeom prst="rect">
            <a:avLst/>
          </a:prstGeom>
        </p:spPr>
      </p:pic>
      <p:pic>
        <p:nvPicPr>
          <p:cNvPr id="15" name="Picture 14">
            <a:extLst>
              <a:ext uri="{FF2B5EF4-FFF2-40B4-BE49-F238E27FC236}">
                <a16:creationId xmlns:a16="http://schemas.microsoft.com/office/drawing/2014/main" id="{CB087D73-7DFA-45D1-8AC4-134E3E2ADCC5}"/>
              </a:ext>
            </a:extLst>
          </p:cNvPr>
          <p:cNvPicPr>
            <a:picLocks noChangeAspect="1"/>
          </p:cNvPicPr>
          <p:nvPr/>
        </p:nvPicPr>
        <p:blipFill>
          <a:blip r:embed="rId3"/>
          <a:stretch>
            <a:fillRect/>
          </a:stretch>
        </p:blipFill>
        <p:spPr>
          <a:xfrm>
            <a:off x="7924799" y="3751503"/>
            <a:ext cx="417599" cy="724798"/>
          </a:xfrm>
          <a:prstGeom prst="rect">
            <a:avLst/>
          </a:prstGeom>
        </p:spPr>
      </p:pic>
      <p:pic>
        <p:nvPicPr>
          <p:cNvPr id="16" name="Picture 15">
            <a:extLst>
              <a:ext uri="{FF2B5EF4-FFF2-40B4-BE49-F238E27FC236}">
                <a16:creationId xmlns:a16="http://schemas.microsoft.com/office/drawing/2014/main" id="{A15FA4A5-9A5D-45DE-A235-D1D6AC30365A}"/>
              </a:ext>
            </a:extLst>
          </p:cNvPr>
          <p:cNvPicPr>
            <a:picLocks noChangeAspect="1"/>
          </p:cNvPicPr>
          <p:nvPr/>
        </p:nvPicPr>
        <p:blipFill>
          <a:blip r:embed="rId3"/>
          <a:stretch>
            <a:fillRect/>
          </a:stretch>
        </p:blipFill>
        <p:spPr>
          <a:xfrm>
            <a:off x="7924567" y="4060343"/>
            <a:ext cx="417599" cy="724798"/>
          </a:xfrm>
          <a:prstGeom prst="rect">
            <a:avLst/>
          </a:prstGeom>
        </p:spPr>
      </p:pic>
      <p:sp>
        <p:nvSpPr>
          <p:cNvPr id="18" name="Rectangle 17">
            <a:extLst>
              <a:ext uri="{FF2B5EF4-FFF2-40B4-BE49-F238E27FC236}">
                <a16:creationId xmlns:a16="http://schemas.microsoft.com/office/drawing/2014/main" id="{6267C056-D8C0-4A27-AC01-EAFA71C3544A}"/>
              </a:ext>
            </a:extLst>
          </p:cNvPr>
          <p:cNvSpPr/>
          <p:nvPr/>
        </p:nvSpPr>
        <p:spPr>
          <a:xfrm>
            <a:off x="533400" y="5055111"/>
            <a:ext cx="7771228" cy="9698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4"/>
          <a:stretch>
            <a:fillRect/>
          </a:stretch>
        </p:blipFill>
        <p:spPr>
          <a:xfrm>
            <a:off x="714815" y="1898501"/>
            <a:ext cx="7162800" cy="2914650"/>
          </a:xfrm>
          <a:prstGeom prst="rect">
            <a:avLst/>
          </a:prstGeom>
        </p:spPr>
      </p:pic>
    </p:spTree>
    <p:extLst>
      <p:ext uri="{BB962C8B-B14F-4D97-AF65-F5344CB8AC3E}">
        <p14:creationId xmlns:p14="http://schemas.microsoft.com/office/powerpoint/2010/main" val="34863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90612"/>
            <a:ext cx="8458200" cy="4419600"/>
          </a:xfrm>
        </p:spPr>
        <p:txBody>
          <a:bodyPr>
            <a:noAutofit/>
          </a:bodyPr>
          <a:lstStyle/>
          <a:p>
            <a:pPr marL="361950" lvl="0" indent="-361950" algn="l" hangingPunct="0">
              <a:buFont typeface="+mj-lt"/>
              <a:buAutoNum type="alphaLcParenR" startAt="2"/>
            </a:pPr>
            <a:r>
              <a:rPr lang="en-GB" sz="2400" dirty="0">
                <a:solidFill>
                  <a:srgbClr val="7030A0"/>
                </a:solidFill>
              </a:rPr>
              <a:t>For measured results that differed significantly from your predicted results, what are the possible sources of these discrepancies (hint: consider your assumptions)? </a:t>
            </a:r>
          </a:p>
          <a:p>
            <a:pPr marL="342900" indent="-342900" algn="l">
              <a:buFont typeface="Arial" panose="020B0604020202020204" pitchFamily="34" charset="0"/>
              <a:buChar char="•"/>
            </a:pPr>
            <a:r>
              <a:rPr lang="en-GB" sz="2400" dirty="0">
                <a:solidFill>
                  <a:schemeClr val="tx1"/>
                </a:solidFill>
              </a:rPr>
              <a:t>There are 3 values that don’t match the predictions, we now have to think about why that might be the case? </a:t>
            </a:r>
          </a:p>
          <a:p>
            <a:pPr marL="342900" indent="-342900" algn="l">
              <a:buFont typeface="Arial" panose="020B0604020202020204" pitchFamily="34" charset="0"/>
              <a:buChar char="•"/>
            </a:pPr>
            <a:endParaRPr lang="en-GB" sz="1100" dirty="0">
              <a:solidFill>
                <a:schemeClr val="tx1"/>
              </a:solidFill>
            </a:endParaRP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66</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2D64563-CCD9-4BF7-A687-FAD1CD2C1C29}"/>
                  </a:ext>
                </a:extLst>
              </p:cNvPr>
              <p:cNvSpPr/>
              <p:nvPr/>
            </p:nvSpPr>
            <p:spPr>
              <a:xfrm>
                <a:off x="381000" y="3397250"/>
                <a:ext cx="8159750" cy="2308324"/>
              </a:xfrm>
              <a:prstGeom prst="rect">
                <a:avLst/>
              </a:prstGeom>
            </p:spPr>
            <p:txBody>
              <a:bodyPr wrap="square">
                <a:spAutoFit/>
              </a:bodyPr>
              <a:lstStyle/>
              <a:p>
                <a:pPr marL="285750" lvl="0" indent="-285750" hangingPunct="0">
                  <a:buFont typeface="Arial" panose="020B0604020202020204" pitchFamily="34" charset="0"/>
                  <a:buChar char="•"/>
                </a:pPr>
                <a:r>
                  <a:rPr lang="en-GB" sz="2400" dirty="0"/>
                  <a:t>Lets review the assumptions and think about which might have affected the results.</a:t>
                </a:r>
              </a:p>
              <a:p>
                <a:pPr marL="742950" lvl="1" indent="-285750" hangingPunct="0">
                  <a:buFont typeface="Arial" panose="020B0604020202020204" pitchFamily="34" charset="0"/>
                  <a:buChar char="•"/>
                </a:pPr>
                <a:r>
                  <a:rPr lang="en-GB" sz="2400" dirty="0"/>
                  <a:t>The string has no mass and is inextensible.</a:t>
                </a:r>
              </a:p>
              <a:p>
                <a:pPr marL="742950" lvl="1" indent="-285750" hangingPunct="0">
                  <a:buFont typeface="Arial" panose="020B0604020202020204" pitchFamily="34" charset="0"/>
                  <a:buChar char="•"/>
                </a:pPr>
                <a:r>
                  <a:rPr lang="en-GB" sz="2400" dirty="0"/>
                  <a:t>Friction and air resistance have a negligible effect.</a:t>
                </a:r>
              </a:p>
              <a:p>
                <a:pPr marL="742950" lvl="1" indent="-285750" hangingPunct="0">
                  <a:buFont typeface="Arial" panose="020B0604020202020204" pitchFamily="34" charset="0"/>
                  <a:buChar char="•"/>
                </a:pPr>
                <a:r>
                  <a:rPr lang="en-GB" sz="2400" dirty="0"/>
                  <a:t>The track is perfectly horizontal.</a:t>
                </a:r>
              </a:p>
              <a:p>
                <a:pPr marL="742950" lvl="1" indent="-285750" hangingPunct="0">
                  <a:buFont typeface="Arial" panose="020B0604020202020204" pitchFamily="34" charset="0"/>
                  <a:buChar char="•"/>
                </a:pPr>
                <a:r>
                  <a:rPr lang="en-GB" sz="2400" dirty="0"/>
                  <a:t>The acceleration due to gravity is constant at </a:t>
                </a:r>
                <a14:m>
                  <m:oMath xmlns:m="http://schemas.openxmlformats.org/officeDocument/2006/math">
                    <m:r>
                      <a:rPr lang="en-GB" sz="2400" i="1">
                        <a:latin typeface="Cambria Math" panose="02040503050406030204" pitchFamily="18" charset="0"/>
                      </a:rPr>
                      <m:t>9.81 </m:t>
                    </m:r>
                    <m:r>
                      <m:rPr>
                        <m:sty m:val="p"/>
                      </m:rPr>
                      <a:rPr lang="en-GB" sz="2400">
                        <a:latin typeface="Cambria Math" panose="02040503050406030204" pitchFamily="18" charset="0"/>
                      </a:rPr>
                      <m:t>m</m:t>
                    </m:r>
                    <m:sSup>
                      <m:sSupPr>
                        <m:ctrlPr>
                          <a:rPr lang="en-GB" sz="2400" i="1">
                            <a:latin typeface="Cambria Math" panose="02040503050406030204" pitchFamily="18" charset="0"/>
                          </a:rPr>
                        </m:ctrlPr>
                      </m:sSupPr>
                      <m:e>
                        <m:r>
                          <a:rPr lang="en-GB" sz="2400">
                            <a:latin typeface="Cambria Math" panose="02040503050406030204" pitchFamily="18" charset="0"/>
                          </a:rPr>
                          <m:t>∙</m:t>
                        </m:r>
                        <m:r>
                          <m:rPr>
                            <m:sty m:val="p"/>
                          </m:rPr>
                          <a:rPr lang="en-GB" sz="2400">
                            <a:latin typeface="Cambria Math" panose="02040503050406030204" pitchFamily="18" charset="0"/>
                          </a:rPr>
                          <m:t>s</m:t>
                        </m:r>
                      </m:e>
                      <m:sup>
                        <m:r>
                          <a:rPr lang="en-GB" sz="2400" i="1">
                            <a:latin typeface="Cambria Math" panose="02040503050406030204" pitchFamily="18" charset="0"/>
                          </a:rPr>
                          <m:t>−</m:t>
                        </m:r>
                        <m:r>
                          <a:rPr lang="en-GB" sz="2400">
                            <a:latin typeface="Cambria Math" panose="02040503050406030204" pitchFamily="18" charset="0"/>
                          </a:rPr>
                          <m:t>2</m:t>
                        </m:r>
                      </m:sup>
                    </m:sSup>
                  </m:oMath>
                </a14:m>
                <a:endParaRPr lang="en-GB" sz="2400" dirty="0"/>
              </a:p>
            </p:txBody>
          </p:sp>
        </mc:Choice>
        <mc:Fallback xmlns="">
          <p:sp>
            <p:nvSpPr>
              <p:cNvPr id="2" name="Rectangle 1">
                <a:extLst>
                  <a:ext uri="{FF2B5EF4-FFF2-40B4-BE49-F238E27FC236}">
                    <a16:creationId xmlns:a16="http://schemas.microsoft.com/office/drawing/2014/main" id="{A2D64563-CCD9-4BF7-A687-FAD1CD2C1C29}"/>
                  </a:ext>
                </a:extLst>
              </p:cNvPr>
              <p:cNvSpPr>
                <a:spLocks noRot="1" noChangeAspect="1" noMove="1" noResize="1" noEditPoints="1" noAdjustHandles="1" noChangeArrowheads="1" noChangeShapeType="1" noTextEdit="1"/>
              </p:cNvSpPr>
              <p:nvPr/>
            </p:nvSpPr>
            <p:spPr>
              <a:xfrm>
                <a:off x="381000" y="3397250"/>
                <a:ext cx="8159750" cy="2308324"/>
              </a:xfrm>
              <a:prstGeom prst="rect">
                <a:avLst/>
              </a:prstGeom>
              <a:blipFill>
                <a:blip r:embed="rId2"/>
                <a:stretch>
                  <a:fillRect l="-1046" t="-2111" b="-5013"/>
                </a:stretch>
              </a:blipFill>
            </p:spPr>
            <p:txBody>
              <a:bodyPr/>
              <a:lstStyle/>
              <a:p>
                <a:r>
                  <a:rPr lang="en-GB">
                    <a:noFill/>
                  </a:rPr>
                  <a:t> </a:t>
                </a:r>
              </a:p>
            </p:txBody>
          </p:sp>
        </mc:Fallback>
      </mc:AlternateContent>
      <p:pic>
        <p:nvPicPr>
          <p:cNvPr id="6" name="Picture 204" descr="C:\Users\zalzml\AppData\Local\Microsoft\Windows\Temporary Internet Files\Content.IE5\OBSS06G3\MC900432530[1].png">
            <a:extLst>
              <a:ext uri="{FF2B5EF4-FFF2-40B4-BE49-F238E27FC236}">
                <a16:creationId xmlns:a16="http://schemas.microsoft.com/office/drawing/2014/main" id="{1AC4F2FF-197A-49BC-98F5-9C6D6A6A9F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953000"/>
            <a:ext cx="440078" cy="3021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4" descr="C:\Users\zalzml\AppData\Local\Microsoft\Windows\Temporary Internet Files\Content.IE5\OBSS06G3\MC900432530[1].png">
            <a:extLst>
              <a:ext uri="{FF2B5EF4-FFF2-40B4-BE49-F238E27FC236}">
                <a16:creationId xmlns:a16="http://schemas.microsoft.com/office/drawing/2014/main" id="{0F43BCC0-5812-4AF6-8756-1A48FEDA38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122" y="5305750"/>
            <a:ext cx="440078" cy="3021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9CB6726-19B1-4421-94E4-15AAE1C8B79B}"/>
              </a:ext>
            </a:extLst>
          </p:cNvPr>
          <p:cNvPicPr>
            <a:picLocks noChangeAspect="1"/>
          </p:cNvPicPr>
          <p:nvPr/>
        </p:nvPicPr>
        <p:blipFill>
          <a:blip r:embed="rId4"/>
          <a:stretch>
            <a:fillRect/>
          </a:stretch>
        </p:blipFill>
        <p:spPr>
          <a:xfrm>
            <a:off x="6553200" y="3889409"/>
            <a:ext cx="417599" cy="724798"/>
          </a:xfrm>
          <a:prstGeom prst="rect">
            <a:avLst/>
          </a:prstGeom>
        </p:spPr>
      </p:pic>
      <p:pic>
        <p:nvPicPr>
          <p:cNvPr id="9" name="Picture 8">
            <a:extLst>
              <a:ext uri="{FF2B5EF4-FFF2-40B4-BE49-F238E27FC236}">
                <a16:creationId xmlns:a16="http://schemas.microsoft.com/office/drawing/2014/main" id="{3AA41320-6D97-4568-B2DF-A9993483BD95}"/>
              </a:ext>
            </a:extLst>
          </p:cNvPr>
          <p:cNvPicPr>
            <a:picLocks noChangeAspect="1"/>
          </p:cNvPicPr>
          <p:nvPr/>
        </p:nvPicPr>
        <p:blipFill>
          <a:blip r:embed="rId4"/>
          <a:stretch>
            <a:fillRect/>
          </a:stretch>
        </p:blipFill>
        <p:spPr>
          <a:xfrm>
            <a:off x="7411200" y="4340912"/>
            <a:ext cx="417599" cy="724798"/>
          </a:xfrm>
          <a:prstGeom prst="rect">
            <a:avLst/>
          </a:prstGeom>
        </p:spPr>
      </p:pic>
    </p:spTree>
    <p:extLst>
      <p:ext uri="{BB962C8B-B14F-4D97-AF65-F5344CB8AC3E}">
        <p14:creationId xmlns:p14="http://schemas.microsoft.com/office/powerpoint/2010/main" val="149964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90612"/>
            <a:ext cx="8458200" cy="4419600"/>
          </a:xfrm>
        </p:spPr>
        <p:txBody>
          <a:bodyPr>
            <a:noAutofit/>
          </a:bodyPr>
          <a:lstStyle/>
          <a:p>
            <a:pPr marL="361950" lvl="0" indent="-361950" algn="l" hangingPunct="0">
              <a:buFont typeface="+mj-lt"/>
              <a:buAutoNum type="alphaLcParenR" startAt="2"/>
            </a:pPr>
            <a:r>
              <a:rPr lang="en-GB" sz="2400" dirty="0">
                <a:solidFill>
                  <a:srgbClr val="7030A0"/>
                </a:solidFill>
              </a:rPr>
              <a:t>For measured results that differed significantly from your predicted results, what are the possible sources of these discrepancies (hint: consider your assumptions)? </a:t>
            </a:r>
          </a:p>
          <a:p>
            <a:pPr marL="342900" indent="-342900" algn="l">
              <a:buFont typeface="Arial" panose="020B0604020202020204" pitchFamily="34" charset="0"/>
              <a:buChar char="•"/>
            </a:pPr>
            <a:endParaRPr lang="en-GB" sz="1100" dirty="0">
              <a:solidFill>
                <a:schemeClr val="tx1"/>
              </a:solidFill>
            </a:endParaRP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67</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2D64563-CCD9-4BF7-A687-FAD1CD2C1C29}"/>
                  </a:ext>
                </a:extLst>
              </p:cNvPr>
              <p:cNvSpPr/>
              <p:nvPr/>
            </p:nvSpPr>
            <p:spPr>
              <a:xfrm>
                <a:off x="400050" y="2328454"/>
                <a:ext cx="8159750" cy="4178708"/>
              </a:xfrm>
              <a:prstGeom prst="rect">
                <a:avLst/>
              </a:prstGeom>
            </p:spPr>
            <p:txBody>
              <a:bodyPr wrap="square">
                <a:spAutoFit/>
              </a:bodyPr>
              <a:lstStyle/>
              <a:p>
                <a:pPr algn="just" hangingPunct="0">
                  <a:spcAft>
                    <a:spcPts val="0"/>
                  </a:spcAft>
                </a:pPr>
                <a:r>
                  <a:rPr lang="en-GB" sz="2400" dirty="0">
                    <a:ea typeface="SimSun" panose="02010600030101010101" pitchFamily="2" charset="-122"/>
                  </a:rPr>
                  <a:t>The three results which did not agree with predicted values were all larger than expected, therefore the most likely causes of this discrepancy are: </a:t>
                </a:r>
                <a:endParaRPr lang="en-GB" sz="1600" dirty="0">
                  <a:ea typeface="SimSun" panose="02010600030101010101" pitchFamily="2" charset="-122"/>
                </a:endParaRPr>
              </a:p>
              <a:p>
                <a:pPr marL="457200" algn="just" hangingPunct="0">
                  <a:spcAft>
                    <a:spcPts val="0"/>
                  </a:spcAft>
                </a:pPr>
                <a:r>
                  <a:rPr lang="en-GB" sz="1100" dirty="0">
                    <a:ea typeface="SimSun" panose="02010600030101010101" pitchFamily="2" charset="-122"/>
                  </a:rPr>
                  <a:t> </a:t>
                </a:r>
                <a:endParaRPr lang="en-GB" sz="1600" dirty="0">
                  <a:ea typeface="SimSun" panose="02010600030101010101" pitchFamily="2" charset="-122"/>
                </a:endParaRPr>
              </a:p>
              <a:p>
                <a:pPr marL="342900" lvl="0" indent="-342900" algn="just" hangingPunct="0">
                  <a:spcAft>
                    <a:spcPts val="0"/>
                  </a:spcAft>
                  <a:buFont typeface="Verdana" panose="020B0604030504040204" pitchFamily="34" charset="0"/>
                  <a:buChar char="-"/>
                </a:pPr>
                <a:r>
                  <a:rPr lang="en-GB" sz="2400" dirty="0">
                    <a:ea typeface="SimSun" panose="02010600030101010101" pitchFamily="2" charset="-122"/>
                    <a:cs typeface="Times New Roman" panose="02020603050405020304" pitchFamily="18" charset="0"/>
                  </a:rPr>
                  <a:t>The apparatus might not have been perfectly horizontal, in which case a component of the force due to gravity acting on the vehicle’s mass will have been present.</a:t>
                </a:r>
                <a:r>
                  <a:rPr lang="en-GB" sz="2400" dirty="0">
                    <a:solidFill>
                      <a:srgbClr val="7030A0"/>
                    </a:solidFill>
                    <a:ea typeface="SimSun" panose="02010600030101010101" pitchFamily="2" charset="-122"/>
                    <a:cs typeface="Times New Roman" panose="02020603050405020304" pitchFamily="18" charset="0"/>
                  </a:rPr>
                  <a:t> </a:t>
                </a:r>
                <a:endParaRPr lang="en-GB" sz="1600" dirty="0">
                  <a:ea typeface="SimSun" panose="02010600030101010101" pitchFamily="2" charset="-122"/>
                  <a:cs typeface="Times New Roman" panose="02020603050405020304" pitchFamily="18" charset="0"/>
                </a:endParaRPr>
              </a:p>
              <a:p>
                <a:pPr marL="457200" algn="just" hangingPunct="0">
                  <a:spcAft>
                    <a:spcPts val="0"/>
                  </a:spcAft>
                </a:pPr>
                <a:r>
                  <a:rPr lang="en-GB" sz="1100" dirty="0">
                    <a:ea typeface="SimSun" panose="02010600030101010101" pitchFamily="2" charset="-122"/>
                  </a:rPr>
                  <a:t> </a:t>
                </a:r>
                <a:endParaRPr lang="en-GB" sz="100" dirty="0">
                  <a:ea typeface="SimSun" panose="02010600030101010101" pitchFamily="2" charset="-122"/>
                </a:endParaRPr>
              </a:p>
              <a:p>
                <a:pPr marL="342900" lvl="0" indent="-342900" algn="just" hangingPunct="0">
                  <a:spcAft>
                    <a:spcPts val="0"/>
                  </a:spcAft>
                  <a:buFont typeface="Verdana" panose="020B0604030504040204" pitchFamily="34" charset="0"/>
                  <a:buChar char="-"/>
                </a:pPr>
                <a:r>
                  <a:rPr lang="en-GB" sz="2400" dirty="0">
                    <a:ea typeface="SimSun" panose="02010600030101010101" pitchFamily="2" charset="-122"/>
                    <a:cs typeface="Times New Roman" panose="02020603050405020304" pitchFamily="18" charset="0"/>
                  </a:rPr>
                  <a:t>The assumption that the acceleration due to gravity was constant at 9.81 </a:t>
                </a:r>
                <a14:m>
                  <m:oMath xmlns:m="http://schemas.openxmlformats.org/officeDocument/2006/math">
                    <m:r>
                      <m:rPr>
                        <m:sty m:val="p"/>
                      </m:rPr>
                      <a:rPr lang="en-GB" sz="2400">
                        <a:latin typeface="Cambria Math" panose="02040503050406030204" pitchFamily="18" charset="0"/>
                        <a:ea typeface="SimSun" panose="02010600030101010101" pitchFamily="2" charset="-122"/>
                        <a:cs typeface="Arial" panose="020B0604020202020204" pitchFamily="34" charset="0"/>
                      </a:rPr>
                      <m:t>m</m:t>
                    </m:r>
                    <m:r>
                      <a:rPr lang="en-GB" sz="2400">
                        <a:latin typeface="Cambria Math" panose="02040503050406030204" pitchFamily="18" charset="0"/>
                        <a:ea typeface="SimSun" panose="02010600030101010101" pitchFamily="2" charset="-122"/>
                        <a:cs typeface="Arial" panose="020B0604020202020204" pitchFamily="34" charset="0"/>
                      </a:rPr>
                      <m:t>∙</m:t>
                    </m:r>
                    <m:sSup>
                      <m:sSupPr>
                        <m:ctrlPr>
                          <a:rPr lang="en-GB" sz="2400" i="1">
                            <a:latin typeface="Cambria Math" panose="02040503050406030204" pitchFamily="18" charset="0"/>
                            <a:ea typeface="SimSun" panose="02010600030101010101" pitchFamily="2" charset="-122"/>
                            <a:cs typeface="Arial" panose="020B0604020202020204" pitchFamily="34" charset="0"/>
                          </a:rPr>
                        </m:ctrlPr>
                      </m:sSupPr>
                      <m:e>
                        <m:r>
                          <m:rPr>
                            <m:sty m:val="p"/>
                          </m:rPr>
                          <a:rPr lang="en-GB" sz="2400">
                            <a:latin typeface="Cambria Math" panose="02040503050406030204" pitchFamily="18" charset="0"/>
                            <a:ea typeface="SimSun" panose="02010600030101010101" pitchFamily="2" charset="-122"/>
                            <a:cs typeface="Arial" panose="020B0604020202020204" pitchFamily="34" charset="0"/>
                          </a:rPr>
                          <m:t>s</m:t>
                        </m:r>
                      </m:e>
                      <m:sup>
                        <m:r>
                          <a:rPr lang="en-GB" sz="2400" i="1">
                            <a:latin typeface="Cambria Math" panose="02040503050406030204" pitchFamily="18" charset="0"/>
                            <a:ea typeface="SimSun" panose="02010600030101010101" pitchFamily="2" charset="-122"/>
                            <a:cs typeface="Arial" panose="020B0604020202020204" pitchFamily="34" charset="0"/>
                          </a:rPr>
                          <m:t>−</m:t>
                        </m:r>
                        <m:r>
                          <a:rPr lang="en-GB" sz="2400">
                            <a:latin typeface="Cambria Math" panose="02040503050406030204" pitchFamily="18" charset="0"/>
                            <a:ea typeface="SimSun" panose="02010600030101010101" pitchFamily="2" charset="-122"/>
                            <a:cs typeface="Arial" panose="020B0604020202020204" pitchFamily="34" charset="0"/>
                          </a:rPr>
                          <m:t>2</m:t>
                        </m:r>
                      </m:sup>
                    </m:sSup>
                  </m:oMath>
                </a14:m>
                <a:r>
                  <a:rPr lang="en-GB" sz="2400" dirty="0">
                    <a:ea typeface="SimSun" panose="02010600030101010101" pitchFamily="2" charset="-122"/>
                    <a:cs typeface="Times New Roman" panose="02020603050405020304" pitchFamily="18" charset="0"/>
                  </a:rPr>
                  <a:t> might not be true, the value could be larger (as it varies across the surface of the planet) which would cause a greater acceleration to be recorded. </a:t>
                </a:r>
                <a:endParaRPr lang="en-GB" sz="1600" dirty="0">
                  <a:ea typeface="SimSu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2D64563-CCD9-4BF7-A687-FAD1CD2C1C29}"/>
                  </a:ext>
                </a:extLst>
              </p:cNvPr>
              <p:cNvSpPr>
                <a:spLocks noRot="1" noChangeAspect="1" noMove="1" noResize="1" noEditPoints="1" noAdjustHandles="1" noChangeArrowheads="1" noChangeShapeType="1" noTextEdit="1"/>
              </p:cNvSpPr>
              <p:nvPr/>
            </p:nvSpPr>
            <p:spPr>
              <a:xfrm>
                <a:off x="400050" y="2328454"/>
                <a:ext cx="8159750" cy="4178708"/>
              </a:xfrm>
              <a:prstGeom prst="rect">
                <a:avLst/>
              </a:prstGeom>
              <a:blipFill>
                <a:blip r:embed="rId2"/>
                <a:stretch>
                  <a:fillRect l="-1196" t="-1168" r="-1121" b="-1314"/>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333F0673-E9CA-48A4-96EE-4BC56B30DAFE}"/>
              </a:ext>
            </a:extLst>
          </p:cNvPr>
          <p:cNvSpPr/>
          <p:nvPr/>
        </p:nvSpPr>
        <p:spPr>
          <a:xfrm>
            <a:off x="380999" y="2362200"/>
            <a:ext cx="8289925" cy="4038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294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76250" y="1090612"/>
                <a:ext cx="8229600" cy="4419600"/>
              </a:xfrm>
            </p:spPr>
            <p:txBody>
              <a:bodyPr>
                <a:noAutofit/>
              </a:bodyPr>
              <a:lstStyle/>
              <a:p>
                <a:pPr marL="514350" lvl="0" indent="-514350" algn="l" hangingPunct="0">
                  <a:buFont typeface="+mj-lt"/>
                  <a:buAutoNum type="alphaLcParenR" startAt="3"/>
                </a:pPr>
                <a:r>
                  <a:rPr lang="en-GB" sz="2800" dirty="0">
                    <a:solidFill>
                      <a:srgbClr val="7030A0"/>
                    </a:solidFill>
                  </a:rPr>
                  <a:t>Is there an observable pattern to how the measured and predicted results differ? </a:t>
                </a:r>
              </a:p>
              <a:p>
                <a:pPr marL="457200" lvl="0" indent="-457200" algn="l" hangingPunct="0">
                  <a:buFont typeface="Arial" panose="020B0604020202020204" pitchFamily="34" charset="0"/>
                  <a:buChar char="•"/>
                </a:pPr>
                <a:r>
                  <a:rPr lang="en-GB" sz="2800" dirty="0">
                    <a:solidFill>
                      <a:schemeClr val="tx1"/>
                    </a:solidFill>
                  </a:rPr>
                  <a:t>Is there a pattern to which results did not agree with the predictions?</a:t>
                </a:r>
              </a:p>
              <a:p>
                <a:pPr marL="457200" lvl="0" indent="-457200" algn="l" hangingPunct="0">
                  <a:buFont typeface="Arial" panose="020B0604020202020204" pitchFamily="34" charset="0"/>
                  <a:buChar char="•"/>
                </a:pPr>
                <a:endParaRPr lang="en-GB" sz="1200" dirty="0">
                  <a:solidFill>
                    <a:schemeClr val="tx1"/>
                  </a:solidFill>
                </a:endParaRPr>
              </a:p>
              <a:p>
                <a:pPr marL="457200" lvl="0" indent="-457200" algn="l" hangingPunct="0">
                  <a:buFont typeface="Arial" panose="020B0604020202020204" pitchFamily="34" charset="0"/>
                  <a:buChar char="•"/>
                </a:pPr>
                <a:r>
                  <a:rPr lang="en-GB" sz="2800" dirty="0">
                    <a:solidFill>
                      <a:schemeClr val="tx1"/>
                    </a:solidFill>
                  </a:rPr>
                  <a:t>The results all agree for small values of mass, </a:t>
                </a:r>
                <a14:m>
                  <m:oMath xmlns:m="http://schemas.openxmlformats.org/officeDocument/2006/math">
                    <m:sSub>
                      <m:sSubPr>
                        <m:ctrlPr>
                          <a:rPr lang="en-GB" sz="280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𝑚</m:t>
                        </m:r>
                      </m:e>
                      <m:sub>
                        <m:r>
                          <a:rPr lang="en-US" sz="2800" b="0" i="1" dirty="0" smtClean="0">
                            <a:solidFill>
                              <a:schemeClr val="tx1"/>
                            </a:solidFill>
                            <a:latin typeface="Cambria Math" panose="02040503050406030204" pitchFamily="18" charset="0"/>
                          </a:rPr>
                          <m:t>2</m:t>
                        </m:r>
                      </m:sub>
                    </m:sSub>
                  </m:oMath>
                </a14:m>
                <a:r>
                  <a:rPr lang="en-GB" sz="2800" dirty="0">
                    <a:solidFill>
                      <a:schemeClr val="tx1"/>
                    </a:solidFill>
                  </a:rPr>
                  <a:t>, as </a:t>
                </a:r>
                <a14:m>
                  <m:oMath xmlns:m="http://schemas.openxmlformats.org/officeDocument/2006/math">
                    <m:sSub>
                      <m:sSubPr>
                        <m:ctrlPr>
                          <a:rPr lang="en-GB"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𝑚</m:t>
                        </m:r>
                      </m:e>
                      <m:sub>
                        <m:r>
                          <a:rPr lang="en-US" sz="2800" i="1" dirty="0">
                            <a:solidFill>
                              <a:schemeClr val="tx1"/>
                            </a:solidFill>
                            <a:latin typeface="Cambria Math" panose="02040503050406030204" pitchFamily="18" charset="0"/>
                          </a:rPr>
                          <m:t>2</m:t>
                        </m:r>
                      </m:sub>
                    </m:sSub>
                  </m:oMath>
                </a14:m>
                <a:r>
                  <a:rPr lang="en-GB" sz="2800" dirty="0">
                    <a:solidFill>
                      <a:schemeClr val="tx1"/>
                    </a:solidFill>
                  </a:rPr>
                  <a:t> gets larger our measurements get further away from the predictions.</a:t>
                </a:r>
              </a:p>
              <a:p>
                <a:pPr marL="457200" lvl="0" indent="-457200" algn="l" hangingPunct="0">
                  <a:buFont typeface="Arial" panose="020B0604020202020204" pitchFamily="34" charset="0"/>
                  <a:buChar char="•"/>
                </a:pPr>
                <a:endParaRPr lang="en-GB" sz="1100" dirty="0">
                  <a:solidFill>
                    <a:schemeClr val="tx1"/>
                  </a:solidFill>
                </a:endParaRPr>
              </a:p>
              <a:p>
                <a:pPr marL="457200" lvl="0" indent="-457200" algn="l" hangingPunct="0">
                  <a:buFont typeface="Arial" panose="020B0604020202020204" pitchFamily="34" charset="0"/>
                  <a:buChar char="•"/>
                </a:pPr>
                <a:r>
                  <a:rPr lang="en-GB" sz="2800" dirty="0">
                    <a:solidFill>
                      <a:schemeClr val="tx1"/>
                    </a:solidFill>
                  </a:rPr>
                  <a:t>All the measured values which disagree are larger than the predicted value.</a:t>
                </a:r>
              </a:p>
              <a:p>
                <a:pPr algn="l"/>
                <a:endParaRPr lang="en-GB"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76250" y="1090612"/>
                <a:ext cx="8229600" cy="4419600"/>
              </a:xfrm>
              <a:blipFill>
                <a:blip r:embed="rId2"/>
                <a:stretch>
                  <a:fillRect l="-1556" t="-1517" r="-2444" b="-8276"/>
                </a:stretch>
              </a:blipFill>
            </p:spPr>
            <p:txBody>
              <a:bodyPr/>
              <a:lstStyle/>
              <a:p>
                <a:r>
                  <a:rPr lang="en-GB">
                    <a:noFill/>
                  </a:rPr>
                  <a:t> </a:t>
                </a:r>
              </a:p>
            </p:txBody>
          </p:sp>
        </mc:Fallback>
      </mc:AlternateContent>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68</a:t>
            </a:fld>
            <a:endParaRPr lang="en-US">
              <a:solidFill>
                <a:prstClr val="black">
                  <a:tint val="75000"/>
                </a:prstClr>
              </a:solidFill>
            </a:endParaRPr>
          </a:p>
        </p:txBody>
      </p:sp>
      <p:sp>
        <p:nvSpPr>
          <p:cNvPr id="6" name="Rectangle 5">
            <a:extLst>
              <a:ext uri="{FF2B5EF4-FFF2-40B4-BE49-F238E27FC236}">
                <a16:creationId xmlns:a16="http://schemas.microsoft.com/office/drawing/2014/main" id="{EF2FF538-71D0-434C-951A-86EDF532B74A}"/>
              </a:ext>
            </a:extLst>
          </p:cNvPr>
          <p:cNvSpPr/>
          <p:nvPr/>
        </p:nvSpPr>
        <p:spPr>
          <a:xfrm>
            <a:off x="438150" y="3144839"/>
            <a:ext cx="8382000" cy="26431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94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startAt="4"/>
            </a:pPr>
            <a:r>
              <a:rPr lang="en-GB" sz="2800" dirty="0">
                <a:solidFill>
                  <a:srgbClr val="7030A0"/>
                </a:solidFill>
              </a:rPr>
              <a:t>Overall, do the measured results support your hypothesis or not?</a:t>
            </a:r>
          </a:p>
          <a:p>
            <a:pPr marL="457200" lvl="0" indent="-457200" algn="l" hangingPunct="0">
              <a:buFont typeface="Arial" panose="020B0604020202020204" pitchFamily="34" charset="0"/>
              <a:buChar char="•"/>
            </a:pPr>
            <a:r>
              <a:rPr lang="en-GB" sz="2800" dirty="0">
                <a:solidFill>
                  <a:schemeClr val="tx1"/>
                </a:solidFill>
              </a:rPr>
              <a:t>To support the hypothesis we need the </a:t>
            </a:r>
            <a:r>
              <a:rPr lang="en-GB" sz="2800" b="1" dirty="0">
                <a:solidFill>
                  <a:srgbClr val="0070C0"/>
                </a:solidFill>
              </a:rPr>
              <a:t>majority</a:t>
            </a:r>
            <a:r>
              <a:rPr lang="en-GB" sz="2800" dirty="0">
                <a:solidFill>
                  <a:schemeClr val="tx1"/>
                </a:solidFill>
              </a:rPr>
              <a:t> of the </a:t>
            </a:r>
            <a:r>
              <a:rPr lang="en-GB" sz="2800" b="1" dirty="0">
                <a:solidFill>
                  <a:srgbClr val="0070C0"/>
                </a:solidFill>
              </a:rPr>
              <a:t>measured values</a:t>
            </a:r>
            <a:r>
              <a:rPr lang="en-GB" sz="2800" dirty="0">
                <a:solidFill>
                  <a:schemeClr val="tx1"/>
                </a:solidFill>
              </a:rPr>
              <a:t> to </a:t>
            </a:r>
            <a:r>
              <a:rPr lang="en-GB" sz="2800" b="1" dirty="0">
                <a:solidFill>
                  <a:srgbClr val="0070C0"/>
                </a:solidFill>
              </a:rPr>
              <a:t>agree</a:t>
            </a:r>
            <a:r>
              <a:rPr lang="en-GB" sz="2800" dirty="0">
                <a:solidFill>
                  <a:schemeClr val="tx1"/>
                </a:solidFill>
              </a:rPr>
              <a:t> with the </a:t>
            </a:r>
            <a:r>
              <a:rPr lang="en-GB" sz="2800" b="1" dirty="0">
                <a:solidFill>
                  <a:srgbClr val="0070C0"/>
                </a:solidFill>
              </a:rPr>
              <a:t>predicted values.</a:t>
            </a:r>
          </a:p>
          <a:p>
            <a:pPr lvl="0" algn="l" hangingPunct="0"/>
            <a:endParaRPr lang="en-GB" sz="2800" dirty="0">
              <a:solidFill>
                <a:srgbClr val="7030A0"/>
              </a:solidFill>
            </a:endParaRPr>
          </a:p>
          <a:p>
            <a:pPr marL="457200" lvl="0" indent="-457200" algn="l" hangingPunct="0">
              <a:buFont typeface="Arial" panose="020B0604020202020204" pitchFamily="34" charset="0"/>
              <a:buChar char="•"/>
            </a:pPr>
            <a:r>
              <a:rPr lang="en-GB" sz="2800" dirty="0">
                <a:solidFill>
                  <a:schemeClr val="tx1"/>
                </a:solidFill>
              </a:rPr>
              <a:t>Since only half of the results agree with the predicted values there is not enough evidence to support the hypothesis.</a:t>
            </a:r>
            <a:endParaRPr lang="en-GB" sz="2000" dirty="0">
              <a:solidFill>
                <a:schemeClr val="tx1"/>
              </a:solidFill>
            </a:endParaRP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69</a:t>
            </a:fld>
            <a:endParaRPr lang="en-US">
              <a:solidFill>
                <a:prstClr val="black">
                  <a:tint val="75000"/>
                </a:prstClr>
              </a:solidFill>
            </a:endParaRPr>
          </a:p>
        </p:txBody>
      </p:sp>
      <p:sp>
        <p:nvSpPr>
          <p:cNvPr id="6" name="Rectangle 5">
            <a:extLst>
              <a:ext uri="{FF2B5EF4-FFF2-40B4-BE49-F238E27FC236}">
                <a16:creationId xmlns:a16="http://schemas.microsoft.com/office/drawing/2014/main" id="{8214B8D2-3747-4AE6-A450-B0EFE5BF35DB}"/>
              </a:ext>
            </a:extLst>
          </p:cNvPr>
          <p:cNvSpPr/>
          <p:nvPr/>
        </p:nvSpPr>
        <p:spPr>
          <a:xfrm>
            <a:off x="381000" y="3886200"/>
            <a:ext cx="8534400" cy="164782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820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8382000" cy="3581400"/>
          </a:xfrm>
        </p:spPr>
        <p:txBody>
          <a:bodyPr>
            <a:noAutofit/>
          </a:bodyPr>
          <a:lstStyle/>
          <a:p>
            <a:pPr marL="179388" lvl="0" indent="-179388" algn="l">
              <a:buClr>
                <a:srgbClr val="0070C0"/>
              </a:buClr>
              <a:buFont typeface="Arial" pitchFamily="34" charset="0"/>
              <a:buChar char="•"/>
            </a:pPr>
            <a:r>
              <a:rPr lang="en-GB" sz="2800" dirty="0">
                <a:solidFill>
                  <a:prstClr val="black"/>
                </a:solidFill>
              </a:rPr>
              <a:t>A Scientific Report can be broadly broken down in to the following sections:</a:t>
            </a:r>
          </a:p>
          <a:p>
            <a:pPr marL="636588" lvl="1" indent="-179388" algn="l">
              <a:buClr>
                <a:srgbClr val="0070C0"/>
              </a:buClr>
              <a:buFont typeface="Arial" pitchFamily="34" charset="0"/>
              <a:buChar char="•"/>
            </a:pPr>
            <a:r>
              <a:rPr lang="en-GB" sz="2400" dirty="0">
                <a:solidFill>
                  <a:prstClr val="black"/>
                </a:solidFill>
              </a:rPr>
              <a:t>Abstract</a:t>
            </a:r>
          </a:p>
          <a:p>
            <a:pPr marL="636588" lvl="1" indent="-179388" algn="l">
              <a:buClr>
                <a:srgbClr val="0070C0"/>
              </a:buClr>
              <a:buFont typeface="Arial" pitchFamily="34" charset="0"/>
              <a:buChar char="•"/>
            </a:pPr>
            <a:r>
              <a:rPr lang="en-GB" sz="2400" dirty="0">
                <a:solidFill>
                  <a:prstClr val="black"/>
                </a:solidFill>
              </a:rPr>
              <a:t>Objective</a:t>
            </a:r>
          </a:p>
          <a:p>
            <a:pPr marL="636588" lvl="1" indent="-179388" algn="l">
              <a:buClr>
                <a:srgbClr val="0070C0"/>
              </a:buClr>
              <a:buFont typeface="Arial" pitchFamily="34" charset="0"/>
              <a:buChar char="•"/>
            </a:pPr>
            <a:r>
              <a:rPr lang="en-GB" sz="2400" dirty="0">
                <a:solidFill>
                  <a:prstClr val="black"/>
                </a:solidFill>
              </a:rPr>
              <a:t>Introduction</a:t>
            </a:r>
          </a:p>
          <a:p>
            <a:pPr marL="636588" lvl="1" indent="-179388" algn="l">
              <a:buClr>
                <a:srgbClr val="0070C0"/>
              </a:buClr>
              <a:buFont typeface="Arial" pitchFamily="34" charset="0"/>
              <a:buChar char="•"/>
            </a:pPr>
            <a:r>
              <a:rPr lang="en-GB" sz="2400" dirty="0">
                <a:solidFill>
                  <a:prstClr val="black"/>
                </a:solidFill>
              </a:rPr>
              <a:t>Apparatus</a:t>
            </a:r>
          </a:p>
          <a:p>
            <a:pPr marL="636588" lvl="1" indent="-179388" algn="l">
              <a:buClr>
                <a:srgbClr val="0070C0"/>
              </a:buClr>
              <a:buFont typeface="Arial" pitchFamily="34" charset="0"/>
              <a:buChar char="•"/>
            </a:pPr>
            <a:r>
              <a:rPr lang="en-GB" sz="2400" dirty="0">
                <a:solidFill>
                  <a:prstClr val="black"/>
                </a:solidFill>
              </a:rPr>
              <a:t>Procedure</a:t>
            </a:r>
          </a:p>
          <a:p>
            <a:pPr marL="636588" lvl="1" indent="-179388" algn="l">
              <a:buClr>
                <a:srgbClr val="0070C0"/>
              </a:buClr>
              <a:buFont typeface="Arial" pitchFamily="34" charset="0"/>
              <a:buChar char="•"/>
            </a:pPr>
            <a:r>
              <a:rPr lang="en-GB" sz="2400" dirty="0">
                <a:solidFill>
                  <a:prstClr val="black"/>
                </a:solidFill>
              </a:rPr>
              <a:t>Results</a:t>
            </a:r>
          </a:p>
          <a:p>
            <a:pPr marL="636588" lvl="1" indent="-179388" algn="l">
              <a:buClr>
                <a:srgbClr val="0070C0"/>
              </a:buClr>
              <a:buFont typeface="Arial" pitchFamily="34" charset="0"/>
              <a:buChar char="•"/>
            </a:pPr>
            <a:r>
              <a:rPr lang="en-GB" sz="2400" dirty="0">
                <a:solidFill>
                  <a:prstClr val="black"/>
                </a:solidFill>
              </a:rPr>
              <a:t>Uncertainty analysis</a:t>
            </a:r>
          </a:p>
          <a:p>
            <a:pPr marL="636588" lvl="1" indent="-179388" algn="l">
              <a:buClr>
                <a:srgbClr val="0070C0"/>
              </a:buClr>
              <a:buFont typeface="Arial" pitchFamily="34" charset="0"/>
              <a:buChar char="•"/>
            </a:pPr>
            <a:r>
              <a:rPr lang="en-GB" sz="2400" dirty="0">
                <a:solidFill>
                  <a:prstClr val="black"/>
                </a:solidFill>
              </a:rPr>
              <a:t>Discussion</a:t>
            </a:r>
          </a:p>
          <a:p>
            <a:pPr marL="636588" lvl="1" indent="-179388" algn="l">
              <a:buClr>
                <a:srgbClr val="0070C0"/>
              </a:buClr>
              <a:buFont typeface="Arial" pitchFamily="34" charset="0"/>
              <a:buChar char="•"/>
            </a:pPr>
            <a:r>
              <a:rPr lang="en-GB" sz="2400" dirty="0">
                <a:solidFill>
                  <a:prstClr val="black"/>
                </a:solidFill>
              </a:rPr>
              <a:t>Conclusion</a:t>
            </a: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en-GB" sz="3200" b="1" dirty="0">
                <a:solidFill>
                  <a:srgbClr val="7030A0"/>
                </a:solidFill>
                <a:latin typeface="Calibri" panose="020F0502020204030204" pitchFamily="34" charset="0"/>
              </a:rPr>
              <a:t>Introduction: </a:t>
            </a: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ea typeface="+mj-ea"/>
                <a:cs typeface="+mj-cs"/>
              </a:rPr>
              <a:t>Report Structure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a typeface="+mj-ea"/>
              <a:cs typeface="+mj-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4" descr="https://sp.yimg.com/ib/th?id=JN.7vXXn4ki4odSoaB37TlyBQ&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8288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6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ChangeArrowheads="1"/>
          </p:cNvSpPr>
          <p:nvPr/>
        </p:nvSpPr>
        <p:spPr bwMode="auto">
          <a:xfrm>
            <a:off x="3810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altLang="en-US" sz="3200" b="1" kern="0" dirty="0">
                <a:solidFill>
                  <a:srgbClr val="7030A0"/>
                </a:solidFill>
                <a:latin typeface="Calibri" panose="020F0502020204030204" pitchFamily="34" charset="0"/>
                <a:ea typeface="ＭＳ Ｐゴシック" pitchFamily="84" charset="-128"/>
              </a:rPr>
              <a:t>Coefficient of Determination</a:t>
            </a:r>
            <a:endParaRPr lang="en-GB" altLang="en-US" sz="3200" b="1" kern="0" dirty="0">
              <a:solidFill>
                <a:srgbClr val="7030A0"/>
              </a:solidFill>
              <a:effectLst/>
              <a:latin typeface="Calibri" panose="020F0502020204030204" pitchFamily="34" charset="0"/>
              <a:ea typeface="ＭＳ Ｐゴシック" pitchFamily="84" charset="-128"/>
            </a:endParaRPr>
          </a:p>
        </p:txBody>
      </p:sp>
      <mc:AlternateContent xmlns:mc="http://schemas.openxmlformats.org/markup-compatibility/2006" xmlns:a14="http://schemas.microsoft.com/office/drawing/2010/main">
        <mc:Choice Requires="a14">
          <p:sp>
            <p:nvSpPr>
              <p:cNvPr id="13" name="Rectangle 12"/>
              <p:cNvSpPr/>
              <p:nvPr/>
            </p:nvSpPr>
            <p:spPr>
              <a:xfrm>
                <a:off x="152400" y="990600"/>
                <a:ext cx="8915400" cy="4926990"/>
              </a:xfrm>
              <a:prstGeom prst="rect">
                <a:avLst/>
              </a:prstGeom>
            </p:spPr>
            <p:txBody>
              <a:bodyPr wrap="square">
                <a:spAutoFit/>
              </a:bodyPr>
              <a:lstStyle/>
              <a:p>
                <a:pPr marL="457200" indent="-457200">
                  <a:buFont typeface="Arial" panose="020B0604020202020204" pitchFamily="34" charset="0"/>
                  <a:buChar char="•"/>
                </a:pPr>
                <a:r>
                  <a:rPr lang="en-US" sz="2800" dirty="0"/>
                  <a:t>The </a:t>
                </a:r>
                <a:r>
                  <a:rPr lang="en-US" sz="2800" b="1" dirty="0">
                    <a:solidFill>
                      <a:srgbClr val="0070C0"/>
                    </a:solidFill>
                  </a:rPr>
                  <a:t>coefficient of determination </a:t>
                </a:r>
                <a:r>
                  <a:rPr lang="en-US" sz="2800" dirty="0"/>
                  <a:t>is defined as the ratio of the explained variance to the total variance.</a:t>
                </a:r>
              </a:p>
              <a:p>
                <a:pPr marL="457200" indent="-457200">
                  <a:buFont typeface="Arial" panose="020B0604020202020204" pitchFamily="34" charset="0"/>
                  <a:buChar char="•"/>
                </a:pPr>
                <a:endParaRPr lang="en-US" sz="2800" dirty="0"/>
              </a:p>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a:rPr>
                            <m:t>𝑅</m:t>
                          </m:r>
                          <m:r>
                            <m:rPr>
                              <m:nor/>
                            </m:rPr>
                            <a:rPr lang="en-US" sz="2800" dirty="0"/>
                            <m:t> </m:t>
                          </m:r>
                        </m:e>
                        <m:sup>
                          <m:r>
                            <a:rPr lang="en-US" sz="2800" b="0" i="1" smtClean="0">
                              <a:latin typeface="Cambria Math"/>
                            </a:rPr>
                            <m:t>2</m:t>
                          </m:r>
                        </m:sup>
                      </m:sSup>
                      <m:r>
                        <a:rPr lang="en-US" sz="2800" b="0" i="1" smtClean="0">
                          <a:latin typeface="Cambria Math"/>
                        </a:rPr>
                        <m:t>=</m:t>
                      </m:r>
                      <m:f>
                        <m:fPr>
                          <m:ctrlPr>
                            <a:rPr lang="en-US" sz="2800" b="0" i="1" smtClean="0">
                              <a:latin typeface="Cambria Math" panose="02040503050406030204" pitchFamily="18" charset="0"/>
                            </a:rPr>
                          </m:ctrlPr>
                        </m:fPr>
                        <m:num>
                          <m:r>
                            <a:rPr lang="en-US" sz="2800" i="1">
                              <a:latin typeface="Cambria Math"/>
                            </a:rPr>
                            <m:t>𝐸𝑥𝑝𝑙𝑎𝑖𝑛𝑒𝑑</m:t>
                          </m:r>
                          <m:r>
                            <a:rPr lang="en-US" sz="2800" i="1">
                              <a:latin typeface="Cambria Math"/>
                            </a:rPr>
                            <m:t> </m:t>
                          </m:r>
                          <m:r>
                            <a:rPr lang="en-US" sz="2800" i="1">
                              <a:latin typeface="Cambria Math"/>
                            </a:rPr>
                            <m:t>𝑉𝑎𝑟𝑖𝑎𝑛𝑐𝑒</m:t>
                          </m:r>
                        </m:num>
                        <m:den>
                          <m:r>
                            <a:rPr lang="en-US" sz="2800" b="0" i="1" smtClean="0">
                              <a:latin typeface="Cambria Math"/>
                            </a:rPr>
                            <m:t>𝑇𝑜𝑡𝑎𝑙</m:t>
                          </m:r>
                          <m:r>
                            <a:rPr lang="en-US" sz="2800" b="0" i="1" smtClean="0">
                              <a:latin typeface="Cambria Math"/>
                            </a:rPr>
                            <m:t> </m:t>
                          </m:r>
                          <m:r>
                            <a:rPr lang="en-US" sz="2800" b="0" i="1" smtClean="0">
                              <a:latin typeface="Cambria Math"/>
                            </a:rPr>
                            <m:t>𝑉𝑎𝑟𝑖𝑎𝑛𝑐𝑒</m:t>
                          </m:r>
                        </m:den>
                      </m:f>
                    </m:oMath>
                  </m:oMathPara>
                </a14:m>
                <a:endParaRPr lang="en-US" sz="2800" b="0" dirty="0"/>
              </a:p>
              <a:p>
                <a:endParaRPr lang="en-US" sz="2800" dirty="0"/>
              </a:p>
              <a:p>
                <a:endParaRPr lang="en-US" sz="900" dirty="0"/>
              </a:p>
              <a:p>
                <a:pPr marL="457200" lvl="0" indent="-457200" eaLnBrk="0" fontAlgn="base" hangingPunct="0">
                  <a:spcBef>
                    <a:spcPct val="0"/>
                  </a:spcBef>
                  <a:spcAft>
                    <a:spcPct val="0"/>
                  </a:spcAft>
                  <a:buFont typeface="Arial" panose="020B0604020202020204" pitchFamily="34" charset="0"/>
                  <a:buChar char="•"/>
                </a:pPr>
                <a:r>
                  <a:rPr lang="en-US" altLang="en-US" sz="2800" dirty="0"/>
                  <a:t>An R</a:t>
                </a:r>
                <a:r>
                  <a:rPr lang="en-US" altLang="en-US" sz="2800" baseline="30000" dirty="0"/>
                  <a:t>2</a:t>
                </a:r>
                <a:r>
                  <a:rPr lang="en-US" altLang="en-US" sz="2800" dirty="0"/>
                  <a:t> of 0 means that the </a:t>
                </a:r>
                <a:r>
                  <a:rPr lang="en-US" altLang="en-US" sz="2800" b="1" dirty="0">
                    <a:solidFill>
                      <a:srgbClr val="0070C0"/>
                    </a:solidFill>
                  </a:rPr>
                  <a:t>dependent variable cannot be predicted from the independent variable. </a:t>
                </a:r>
              </a:p>
              <a:p>
                <a:pPr marL="457200" lvl="0" indent="-457200" eaLnBrk="0" fontAlgn="base" hangingPunct="0">
                  <a:spcBef>
                    <a:spcPct val="0"/>
                  </a:spcBef>
                  <a:spcAft>
                    <a:spcPct val="0"/>
                  </a:spcAft>
                  <a:buFont typeface="Arial" panose="020B0604020202020204" pitchFamily="34" charset="0"/>
                  <a:buChar char="•"/>
                </a:pPr>
                <a:endParaRPr lang="en-US" altLang="en-US" sz="2800" dirty="0">
                  <a:solidFill>
                    <a:srgbClr val="0070C0"/>
                  </a:solidFill>
                </a:endParaRPr>
              </a:p>
              <a:p>
                <a:pPr marL="457200" lvl="0" indent="-457200" eaLnBrk="0" fontAlgn="base" hangingPunct="0">
                  <a:spcBef>
                    <a:spcPct val="0"/>
                  </a:spcBef>
                  <a:spcAft>
                    <a:spcPct val="0"/>
                  </a:spcAft>
                  <a:buFont typeface="Arial" panose="020B0604020202020204" pitchFamily="34" charset="0"/>
                  <a:buChar char="•"/>
                </a:pPr>
                <a:r>
                  <a:rPr lang="en-US" altLang="en-US" sz="2800" dirty="0"/>
                  <a:t>An R</a:t>
                </a:r>
                <a:r>
                  <a:rPr lang="en-US" altLang="en-US" sz="2800" baseline="30000" dirty="0"/>
                  <a:t>2</a:t>
                </a:r>
                <a:r>
                  <a:rPr lang="en-US" altLang="en-US" sz="2800" dirty="0"/>
                  <a:t> of 1 means the </a:t>
                </a:r>
                <a:r>
                  <a:rPr lang="en-US" altLang="en-US" sz="2800" b="1" dirty="0">
                    <a:solidFill>
                      <a:srgbClr val="0070C0"/>
                    </a:solidFill>
                  </a:rPr>
                  <a:t>dependent variable can be predicted without error</a:t>
                </a:r>
                <a:r>
                  <a:rPr lang="en-US" altLang="en-US" sz="2800" b="1" dirty="0"/>
                  <a:t> </a:t>
                </a:r>
                <a:r>
                  <a:rPr lang="en-US" altLang="en-US" sz="2800" dirty="0"/>
                  <a:t>from the </a:t>
                </a:r>
                <a:r>
                  <a:rPr lang="en-US" altLang="en-US" sz="2800" b="1" dirty="0">
                    <a:solidFill>
                      <a:srgbClr val="0070C0"/>
                    </a:solidFill>
                  </a:rPr>
                  <a:t>independent variable. </a:t>
                </a:r>
              </a:p>
            </p:txBody>
          </p:sp>
        </mc:Choice>
        <mc:Fallback xmlns="">
          <p:sp>
            <p:nvSpPr>
              <p:cNvPr id="13" name="Rectangle 12"/>
              <p:cNvSpPr>
                <a:spLocks noRot="1" noChangeAspect="1" noMove="1" noResize="1" noEditPoints="1" noAdjustHandles="1" noChangeArrowheads="1" noChangeShapeType="1" noTextEdit="1"/>
              </p:cNvSpPr>
              <p:nvPr/>
            </p:nvSpPr>
            <p:spPr>
              <a:xfrm>
                <a:off x="152400" y="990600"/>
                <a:ext cx="8915400" cy="4926990"/>
              </a:xfrm>
              <a:prstGeom prst="rect">
                <a:avLst/>
              </a:prstGeom>
              <a:blipFill>
                <a:blip r:embed="rId3"/>
                <a:stretch>
                  <a:fillRect l="-1230" t="-1238" r="-1504" b="-2475"/>
                </a:stretch>
              </a:blipFill>
            </p:spPr>
            <p:txBody>
              <a:bodyPr/>
              <a:lstStyle/>
              <a:p>
                <a:r>
                  <a:rPr lang="en-GB">
                    <a:noFill/>
                  </a:rPr>
                  <a:t> </a:t>
                </a:r>
              </a:p>
            </p:txBody>
          </p:sp>
        </mc:Fallback>
      </mc:AlternateContent>
      <p:sp>
        <p:nvSpPr>
          <p:cNvPr id="2" name="Slide Number Placeholder 1"/>
          <p:cNvSpPr>
            <a:spLocks noGrp="1"/>
          </p:cNvSpPr>
          <p:nvPr>
            <p:ph type="sldNum" sz="quarter" idx="12"/>
          </p:nvPr>
        </p:nvSpPr>
        <p:spPr/>
        <p:txBody>
          <a:bodyPr/>
          <a:lstStyle/>
          <a:p>
            <a:fld id="{B885FAC0-0254-41BE-B4D7-36405B3907E8}" type="slidenum">
              <a:rPr lang="en-GB" smtClean="0"/>
              <a:t>70</a:t>
            </a:fld>
            <a:endParaRPr lang="en-GB"/>
          </a:p>
        </p:txBody>
      </p:sp>
    </p:spTree>
    <p:extLst>
      <p:ext uri="{BB962C8B-B14F-4D97-AF65-F5344CB8AC3E}">
        <p14:creationId xmlns:p14="http://schemas.microsoft.com/office/powerpoint/2010/main" val="11143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990600"/>
            <a:ext cx="8229600" cy="5867400"/>
          </a:xfrm>
        </p:spPr>
        <p:txBody>
          <a:bodyPr>
            <a:normAutofit/>
          </a:bodyPr>
          <a:lstStyle/>
          <a:p>
            <a:r>
              <a:rPr lang="en-US" altLang="en-US" sz="2800" b="1" dirty="0">
                <a:solidFill>
                  <a:srgbClr val="0070C0"/>
                </a:solidFill>
              </a:rPr>
              <a:t>R</a:t>
            </a:r>
            <a:r>
              <a:rPr lang="en-US" altLang="en-US" sz="2800" b="1" baseline="30000" dirty="0">
                <a:solidFill>
                  <a:srgbClr val="0070C0"/>
                </a:solidFill>
              </a:rPr>
              <a:t>2</a:t>
            </a:r>
            <a:r>
              <a:rPr lang="en-US" altLang="en-US" sz="2800" b="1" dirty="0">
                <a:solidFill>
                  <a:srgbClr val="0070C0"/>
                </a:solidFill>
              </a:rPr>
              <a:t> varies from 0 to 1 </a:t>
            </a:r>
            <a:r>
              <a:rPr lang="en-US" altLang="en-US" sz="2800" dirty="0"/>
              <a:t>and indicates the extent to which the </a:t>
            </a:r>
            <a:r>
              <a:rPr lang="en-US" altLang="en-US" sz="2800" b="1" dirty="0">
                <a:solidFill>
                  <a:srgbClr val="0070C0"/>
                </a:solidFill>
              </a:rPr>
              <a:t>dependent variable is predictable. </a:t>
            </a:r>
          </a:p>
          <a:p>
            <a:endParaRPr lang="en-US" altLang="en-US" sz="2000" dirty="0"/>
          </a:p>
          <a:p>
            <a:r>
              <a:rPr lang="en-US" altLang="en-US" sz="2800" dirty="0"/>
              <a:t>An R</a:t>
            </a:r>
            <a:r>
              <a:rPr lang="en-US" altLang="en-US" sz="2800" baseline="30000" dirty="0"/>
              <a:t>2</a:t>
            </a:r>
            <a:r>
              <a:rPr lang="en-US" altLang="en-US" sz="2800" dirty="0"/>
              <a:t> of 0.10 means that </a:t>
            </a:r>
            <a:r>
              <a:rPr lang="en-US" altLang="en-US" sz="2800" b="1" dirty="0">
                <a:solidFill>
                  <a:srgbClr val="0070C0"/>
                </a:solidFill>
              </a:rPr>
              <a:t>10 percent of the variance in </a:t>
            </a:r>
            <a:r>
              <a:rPr lang="en-US" altLang="en-US" sz="2800" b="1" i="1" dirty="0">
                <a:solidFill>
                  <a:srgbClr val="0070C0"/>
                </a:solidFill>
              </a:rPr>
              <a:t>Y</a:t>
            </a:r>
            <a:r>
              <a:rPr lang="en-US" altLang="en-US" sz="2800" b="1" dirty="0">
                <a:solidFill>
                  <a:srgbClr val="0070C0"/>
                </a:solidFill>
              </a:rPr>
              <a:t> is predictable from </a:t>
            </a:r>
            <a:r>
              <a:rPr lang="en-US" altLang="en-US" sz="2800" b="1" i="1" dirty="0">
                <a:solidFill>
                  <a:srgbClr val="0070C0"/>
                </a:solidFill>
              </a:rPr>
              <a:t>X.</a:t>
            </a:r>
            <a:endParaRPr lang="en-US" altLang="en-US" sz="2800" b="1" dirty="0">
              <a:solidFill>
                <a:srgbClr val="0070C0"/>
              </a:solidFill>
            </a:endParaRPr>
          </a:p>
          <a:p>
            <a:endParaRPr lang="en-US" altLang="en-US" sz="2000" b="1" dirty="0">
              <a:solidFill>
                <a:srgbClr val="0070C0"/>
              </a:solidFill>
            </a:endParaRPr>
          </a:p>
          <a:p>
            <a:r>
              <a:rPr lang="en-US" altLang="en-US" sz="2800" dirty="0"/>
              <a:t>An R</a:t>
            </a:r>
            <a:r>
              <a:rPr lang="en-US" altLang="en-US" sz="2800" baseline="30000" dirty="0"/>
              <a:t>2</a:t>
            </a:r>
            <a:r>
              <a:rPr lang="en-US" altLang="en-US" sz="2800" dirty="0"/>
              <a:t> of 0.20 means </a:t>
            </a:r>
            <a:r>
              <a:rPr lang="en-US" altLang="en-US" sz="2800" b="1" dirty="0">
                <a:solidFill>
                  <a:srgbClr val="0070C0"/>
                </a:solidFill>
              </a:rPr>
              <a:t>that 20 percent is predictable and so on. </a:t>
            </a:r>
          </a:p>
          <a:p>
            <a:endParaRPr lang="en-GB" sz="2800" dirty="0"/>
          </a:p>
          <a:p>
            <a:r>
              <a:rPr lang="en-GB" sz="2800" dirty="0"/>
              <a:t>So the closer the value is to 1 the better your values fit the trendline.</a:t>
            </a:r>
          </a:p>
        </p:txBody>
      </p:sp>
      <p:sp>
        <p:nvSpPr>
          <p:cNvPr id="4" name="Slide Number Placeholder 3"/>
          <p:cNvSpPr>
            <a:spLocks noGrp="1"/>
          </p:cNvSpPr>
          <p:nvPr>
            <p:ph type="sldNum" sz="quarter" idx="12"/>
          </p:nvPr>
        </p:nvSpPr>
        <p:spPr/>
        <p:txBody>
          <a:bodyPr/>
          <a:lstStyle/>
          <a:p>
            <a:fld id="{B885FAC0-0254-41BE-B4D7-36405B3907E8}" type="slidenum">
              <a:rPr lang="en-GB" smtClean="0"/>
              <a:t>71</a:t>
            </a:fld>
            <a:endParaRPr lang="en-GB"/>
          </a:p>
        </p:txBody>
      </p:sp>
      <p:sp>
        <p:nvSpPr>
          <p:cNvPr id="5" name="Rectangle 2"/>
          <p:cNvSpPr txBox="1">
            <a:spLocks noChangeArrowheads="1"/>
          </p:cNvSpPr>
          <p:nvPr/>
        </p:nvSpPr>
        <p:spPr bwMode="auto">
          <a:xfrm>
            <a:off x="3810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altLang="en-US" sz="3200" b="1" kern="0" dirty="0">
                <a:solidFill>
                  <a:srgbClr val="7030A0"/>
                </a:solidFill>
                <a:latin typeface="Calibri" panose="020F0502020204030204" pitchFamily="34" charset="0"/>
                <a:ea typeface="ＭＳ Ｐゴシック" pitchFamily="84" charset="-128"/>
              </a:rPr>
              <a:t>Coefficient of Determination</a:t>
            </a:r>
            <a:endParaRPr lang="en-GB" altLang="en-US" sz="3200" b="1" kern="0" dirty="0">
              <a:solidFill>
                <a:srgbClr val="7030A0"/>
              </a:solidFill>
              <a:effectLst/>
              <a:latin typeface="Calibri" panose="020F0502020204030204" pitchFamily="34" charset="0"/>
              <a:ea typeface="ＭＳ Ｐゴシック" pitchFamily="84" charset="-128"/>
            </a:endParaRPr>
          </a:p>
        </p:txBody>
      </p:sp>
    </p:spTree>
    <p:extLst>
      <p:ext uri="{BB962C8B-B14F-4D97-AF65-F5344CB8AC3E}">
        <p14:creationId xmlns:p14="http://schemas.microsoft.com/office/powerpoint/2010/main" val="46033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990600"/>
                <a:ext cx="8534400" cy="4419600"/>
              </a:xfrm>
            </p:spPr>
            <p:txBody>
              <a:bodyPr>
                <a:noAutofit/>
              </a:bodyPr>
              <a:lstStyle/>
              <a:p>
                <a:pPr marL="514350" lvl="0" indent="-514350" algn="l" hangingPunct="0">
                  <a:buFont typeface="+mj-lt"/>
                  <a:buAutoNum type="alphaLcParenR" startAt="5"/>
                </a:pPr>
                <a:r>
                  <a:rPr lang="en-GB" sz="2800" dirty="0">
                    <a:solidFill>
                      <a:srgbClr val="7030A0"/>
                    </a:solidFill>
                  </a:rPr>
                  <a:t>What does the coefficient of determination, </a:t>
                </a:r>
                <a14:m>
                  <m:oMath xmlns:m="http://schemas.openxmlformats.org/officeDocument/2006/math">
                    <m:sSup>
                      <m:sSupPr>
                        <m:ctrlPr>
                          <a:rPr lang="en-GB" sz="2800" i="1">
                            <a:solidFill>
                              <a:srgbClr val="7030A0"/>
                            </a:solidFill>
                            <a:latin typeface="Cambria Math" panose="02040503050406030204" pitchFamily="18" charset="0"/>
                          </a:rPr>
                        </m:ctrlPr>
                      </m:sSupPr>
                      <m:e>
                        <m:r>
                          <a:rPr lang="en-GB" sz="2800" i="1">
                            <a:solidFill>
                              <a:srgbClr val="7030A0"/>
                            </a:solidFill>
                            <a:latin typeface="Cambria Math" panose="02040503050406030204" pitchFamily="18" charset="0"/>
                          </a:rPr>
                          <m:t>𝑅</m:t>
                        </m:r>
                      </m:e>
                      <m:sup>
                        <m:r>
                          <a:rPr lang="en-GB" sz="2800" i="1">
                            <a:solidFill>
                              <a:srgbClr val="7030A0"/>
                            </a:solidFill>
                            <a:latin typeface="Cambria Math" panose="02040503050406030204" pitchFamily="18" charset="0"/>
                          </a:rPr>
                          <m:t>2</m:t>
                        </m:r>
                      </m:sup>
                    </m:sSup>
                    <m:r>
                      <a:rPr lang="en-GB" sz="2800" i="1">
                        <a:solidFill>
                          <a:srgbClr val="7030A0"/>
                        </a:solidFill>
                        <a:latin typeface="Cambria Math" panose="02040503050406030204" pitchFamily="18" charset="0"/>
                      </a:rPr>
                      <m:t>,</m:t>
                    </m:r>
                  </m:oMath>
                </a14:m>
                <a:r>
                  <a:rPr lang="en-GB" sz="2800" dirty="0">
                    <a:solidFill>
                      <a:srgbClr val="7030A0"/>
                    </a:solidFill>
                  </a:rPr>
                  <a:t> tell you about the how the variables you have plotted on your graph are related?</a:t>
                </a:r>
              </a:p>
              <a:p>
                <a:pPr marL="457200" indent="-457200" algn="l" hangingPunct="0">
                  <a:buFont typeface="Arial" panose="020B0604020202020204" pitchFamily="34" charset="0"/>
                  <a:buChar char="•"/>
                </a:pPr>
                <a:endParaRPr lang="en-GB" sz="2800" dirty="0">
                  <a:solidFill>
                    <a:schemeClr val="tx1"/>
                  </a:solidFill>
                  <a:ea typeface="SimSun" panose="02010600030101010101" pitchFamily="2" charset="-122"/>
                </a:endParaRPr>
              </a:p>
              <a:p>
                <a:pPr marL="457200" indent="-457200" algn="l" hangingPunct="0">
                  <a:buFont typeface="Arial" panose="020B0604020202020204" pitchFamily="34" charset="0"/>
                  <a:buChar char="•"/>
                </a:pPr>
                <a:r>
                  <a:rPr lang="en-GB" sz="2800" dirty="0">
                    <a:solidFill>
                      <a:schemeClr val="tx1"/>
                    </a:solidFill>
                    <a:ea typeface="SimSun" panose="02010600030101010101" pitchFamily="2" charset="-122"/>
                  </a:rPr>
                  <a:t>The value of the coefficient of determination was found to be 0.9972 which implied that 99.72% variance of </a:t>
                </a:r>
                <a:r>
                  <a:rPr lang="en-GB" sz="2800" i="1" dirty="0">
                    <a:solidFill>
                      <a:schemeClr val="tx1"/>
                    </a:solidFill>
                    <a:ea typeface="SimSun" panose="02010600030101010101" pitchFamily="2" charset="-122"/>
                  </a:rPr>
                  <a:t>y</a:t>
                </a:r>
                <a:r>
                  <a:rPr lang="en-GB" sz="2800" dirty="0">
                    <a:solidFill>
                      <a:schemeClr val="tx1"/>
                    </a:solidFill>
                    <a:ea typeface="SimSun" panose="02010600030101010101" pitchFamily="2" charset="-122"/>
                  </a:rPr>
                  <a:t> can be explained by </a:t>
                </a:r>
                <a:r>
                  <a:rPr lang="en-GB" sz="2800" i="1" dirty="0">
                    <a:solidFill>
                      <a:schemeClr val="tx1"/>
                    </a:solidFill>
                    <a:ea typeface="SimSun" panose="02010600030101010101" pitchFamily="2" charset="-122"/>
                  </a:rPr>
                  <a:t>x</a:t>
                </a:r>
                <a:r>
                  <a:rPr lang="en-GB" sz="2800" dirty="0">
                    <a:solidFill>
                      <a:schemeClr val="tx1"/>
                    </a:solidFill>
                    <a:ea typeface="SimSun" panose="02010600030101010101" pitchFamily="2" charset="-122"/>
                  </a:rPr>
                  <a:t>. Thus, there was a strong linear relationship between the vehicle’s acceleration and the dimensionless mass ratio.</a:t>
                </a:r>
              </a:p>
              <a:p>
                <a:pPr hangingPunct="0"/>
                <a:endParaRPr lang="en-GB"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990600"/>
                <a:ext cx="8534400" cy="4419600"/>
              </a:xfrm>
              <a:blipFill>
                <a:blip r:embed="rId2"/>
                <a:stretch>
                  <a:fillRect l="-1500" t="-1241" r="-71"/>
                </a:stretch>
              </a:blipFill>
            </p:spPr>
            <p:txBody>
              <a:bodyPr/>
              <a:lstStyle/>
              <a:p>
                <a:r>
                  <a:rPr lang="en-GB">
                    <a:noFill/>
                  </a:rPr>
                  <a:t> </a:t>
                </a:r>
              </a:p>
            </p:txBody>
          </p:sp>
        </mc:Fallback>
      </mc:AlternateContent>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72</a:t>
            </a:fld>
            <a:endParaRPr lang="en-US">
              <a:solidFill>
                <a:prstClr val="black">
                  <a:tint val="75000"/>
                </a:prstClr>
              </a:solidFill>
            </a:endParaRPr>
          </a:p>
        </p:txBody>
      </p:sp>
      <p:sp>
        <p:nvSpPr>
          <p:cNvPr id="6" name="Rectangle 5">
            <a:extLst>
              <a:ext uri="{FF2B5EF4-FFF2-40B4-BE49-F238E27FC236}">
                <a16:creationId xmlns:a16="http://schemas.microsoft.com/office/drawing/2014/main" id="{47A43066-6533-445B-AE9B-650D2012DAF9}"/>
              </a:ext>
            </a:extLst>
          </p:cNvPr>
          <p:cNvSpPr/>
          <p:nvPr/>
        </p:nvSpPr>
        <p:spPr>
          <a:xfrm>
            <a:off x="180975" y="2743200"/>
            <a:ext cx="8534400" cy="2667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033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066800"/>
            <a:ext cx="8763000" cy="4419600"/>
          </a:xfrm>
        </p:spPr>
        <p:txBody>
          <a:bodyPr>
            <a:noAutofit/>
          </a:bodyPr>
          <a:lstStyle/>
          <a:p>
            <a:pPr marL="514350" lvl="0" indent="-514350" algn="l" hangingPunct="0">
              <a:buFont typeface="+mj-lt"/>
              <a:buAutoNum type="alphaLcParenR" startAt="6"/>
            </a:pPr>
            <a:r>
              <a:rPr lang="en-GB" sz="2800" dirty="0">
                <a:solidFill>
                  <a:srgbClr val="7030A0"/>
                </a:solidFill>
              </a:rPr>
              <a:t>Does the coefficient of determination support your hypothesis or not? </a:t>
            </a:r>
          </a:p>
          <a:p>
            <a:pPr hangingPunct="0"/>
            <a:r>
              <a:rPr lang="en-GB" sz="2800" dirty="0"/>
              <a:t> </a:t>
            </a:r>
          </a:p>
          <a:p>
            <a:pPr marL="457200" indent="-457200" algn="l" hangingPunct="0">
              <a:buFont typeface="Arial" panose="020B0604020202020204" pitchFamily="34" charset="0"/>
              <a:buChar char="•"/>
            </a:pPr>
            <a:r>
              <a:rPr lang="en-GB" sz="2800" dirty="0">
                <a:solidFill>
                  <a:schemeClr val="tx1"/>
                </a:solidFill>
              </a:rPr>
              <a:t>The coefficient of determination supports the hypothesis as the x and y variables form a very strong linear relationship.</a:t>
            </a:r>
            <a:endParaRPr lang="en-GB" sz="2800" dirty="0"/>
          </a:p>
          <a:p>
            <a:pPr hangingPunct="0"/>
            <a:r>
              <a:rPr lang="en-GB" sz="2800" dirty="0"/>
              <a:t> </a:t>
            </a:r>
          </a:p>
          <a:p>
            <a:pPr hangingPunct="0"/>
            <a:r>
              <a:rPr lang="en-GB" sz="2800" dirty="0"/>
              <a:t> </a:t>
            </a:r>
          </a:p>
          <a:p>
            <a:pPr hangingPunct="0"/>
            <a:endParaRPr lang="en-GB" sz="2800" dirty="0"/>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73</a:t>
            </a:fld>
            <a:endParaRPr lang="en-US">
              <a:solidFill>
                <a:prstClr val="black">
                  <a:tint val="75000"/>
                </a:prstClr>
              </a:solidFill>
            </a:endParaRPr>
          </a:p>
        </p:txBody>
      </p:sp>
      <p:sp>
        <p:nvSpPr>
          <p:cNvPr id="6" name="Rectangle 5">
            <a:extLst>
              <a:ext uri="{FF2B5EF4-FFF2-40B4-BE49-F238E27FC236}">
                <a16:creationId xmlns:a16="http://schemas.microsoft.com/office/drawing/2014/main" id="{49AD2BE9-7DE4-46BE-8D9C-24F693A29F76}"/>
              </a:ext>
            </a:extLst>
          </p:cNvPr>
          <p:cNvSpPr/>
          <p:nvPr/>
        </p:nvSpPr>
        <p:spPr>
          <a:xfrm>
            <a:off x="152400" y="2362200"/>
            <a:ext cx="8610600" cy="1676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08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startAt="7"/>
            </a:pPr>
            <a:r>
              <a:rPr lang="en-GB" sz="2400" dirty="0">
                <a:solidFill>
                  <a:srgbClr val="7030A0"/>
                </a:solidFill>
              </a:rPr>
              <a:t>Does the trendline you have obtained agree with the prediction (you should reference the values in table 5)?</a:t>
            </a:r>
          </a:p>
          <a:p>
            <a:pPr hangingPunct="0"/>
            <a:r>
              <a:rPr lang="en-GB" dirty="0"/>
              <a:t> </a:t>
            </a:r>
          </a:p>
          <a:p>
            <a:pPr hangingPunct="0"/>
            <a:r>
              <a:rPr lang="en-GB" dirty="0"/>
              <a:t> </a:t>
            </a:r>
          </a:p>
          <a:p>
            <a:pPr hangingPunct="0"/>
            <a:r>
              <a:rPr lang="en-GB" dirty="0"/>
              <a:t> </a:t>
            </a:r>
          </a:p>
          <a:p>
            <a:pPr marL="457200" indent="-457200" algn="l" hangingPunct="0">
              <a:buFont typeface="Arial" panose="020B0604020202020204" pitchFamily="34" charset="0"/>
              <a:buChar char="•"/>
            </a:pPr>
            <a:endParaRPr lang="en-GB" sz="1000" dirty="0">
              <a:solidFill>
                <a:schemeClr val="tx1"/>
              </a:solidFill>
            </a:endParaRPr>
          </a:p>
          <a:p>
            <a:pPr marL="457200" indent="-457200" algn="l" hangingPunct="0">
              <a:buFont typeface="Arial" panose="020B0604020202020204" pitchFamily="34" charset="0"/>
              <a:buChar char="•"/>
            </a:pPr>
            <a:r>
              <a:rPr lang="en-GB" sz="2400" dirty="0">
                <a:solidFill>
                  <a:schemeClr val="tx1"/>
                </a:solidFill>
              </a:rPr>
              <a:t>As shown in table the gradient of the trendline is much larger than the predicted value and is outside the range of uncertainty. The intercept is smaller than the predicted value and is also outside the range of uncertainty. Therefore the trendline for the measured results does not agree with the line predicted by the hypothesis. </a:t>
            </a:r>
            <a:r>
              <a:rPr lang="en-GB" dirty="0"/>
              <a:t> </a:t>
            </a:r>
          </a:p>
          <a:p>
            <a:pPr hangingPunct="0"/>
            <a:r>
              <a:rPr lang="en-GB" dirty="0"/>
              <a:t> </a:t>
            </a:r>
          </a:p>
        </p:txBody>
      </p:sp>
      <p:sp>
        <p:nvSpPr>
          <p:cNvPr id="4" name="Title 1"/>
          <p:cNvSpPr txBox="1">
            <a:spLocks/>
          </p:cNvSpPr>
          <p:nvPr/>
        </p:nvSpPr>
        <p:spPr>
          <a:xfrm>
            <a:off x="457200" y="282574"/>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74</a:t>
            </a:fld>
            <a:endParaRPr lang="en-US">
              <a:solidFill>
                <a:prstClr val="black">
                  <a:tint val="75000"/>
                </a:prstClr>
              </a:solidFill>
            </a:endParaRPr>
          </a:p>
        </p:txBody>
      </p:sp>
      <p:pic>
        <p:nvPicPr>
          <p:cNvPr id="2" name="Picture 1">
            <a:extLst>
              <a:ext uri="{FF2B5EF4-FFF2-40B4-BE49-F238E27FC236}">
                <a16:creationId xmlns:a16="http://schemas.microsoft.com/office/drawing/2014/main" id="{C799F835-E0C9-4A1E-9019-5A808E1EED1F}"/>
              </a:ext>
            </a:extLst>
          </p:cNvPr>
          <p:cNvPicPr>
            <a:picLocks noChangeAspect="1"/>
          </p:cNvPicPr>
          <p:nvPr/>
        </p:nvPicPr>
        <p:blipFill>
          <a:blip r:embed="rId2"/>
          <a:stretch>
            <a:fillRect/>
          </a:stretch>
        </p:blipFill>
        <p:spPr>
          <a:xfrm>
            <a:off x="914400" y="1952624"/>
            <a:ext cx="7162800" cy="1759376"/>
          </a:xfrm>
          <a:prstGeom prst="rect">
            <a:avLst/>
          </a:prstGeom>
        </p:spPr>
      </p:pic>
      <p:pic>
        <p:nvPicPr>
          <p:cNvPr id="7" name="Picture 6">
            <a:extLst>
              <a:ext uri="{FF2B5EF4-FFF2-40B4-BE49-F238E27FC236}">
                <a16:creationId xmlns:a16="http://schemas.microsoft.com/office/drawing/2014/main" id="{6B51D497-9AD7-4406-A3C4-7EC5F5AE23F8}"/>
              </a:ext>
            </a:extLst>
          </p:cNvPr>
          <p:cNvPicPr>
            <a:picLocks noChangeAspect="1"/>
          </p:cNvPicPr>
          <p:nvPr/>
        </p:nvPicPr>
        <p:blipFill>
          <a:blip r:embed="rId3"/>
          <a:stretch>
            <a:fillRect/>
          </a:stretch>
        </p:blipFill>
        <p:spPr>
          <a:xfrm>
            <a:off x="7772400" y="2362200"/>
            <a:ext cx="417599" cy="724798"/>
          </a:xfrm>
          <a:prstGeom prst="rect">
            <a:avLst/>
          </a:prstGeom>
        </p:spPr>
      </p:pic>
      <p:pic>
        <p:nvPicPr>
          <p:cNvPr id="8" name="Picture 7">
            <a:extLst>
              <a:ext uri="{FF2B5EF4-FFF2-40B4-BE49-F238E27FC236}">
                <a16:creationId xmlns:a16="http://schemas.microsoft.com/office/drawing/2014/main" id="{52AA3A1A-93A0-43EA-8B8F-2676DECB9F7E}"/>
              </a:ext>
            </a:extLst>
          </p:cNvPr>
          <p:cNvPicPr>
            <a:picLocks noChangeAspect="1"/>
          </p:cNvPicPr>
          <p:nvPr/>
        </p:nvPicPr>
        <p:blipFill>
          <a:blip r:embed="rId3"/>
          <a:stretch>
            <a:fillRect/>
          </a:stretch>
        </p:blipFill>
        <p:spPr>
          <a:xfrm>
            <a:off x="7772400" y="2938013"/>
            <a:ext cx="417599" cy="724798"/>
          </a:xfrm>
          <a:prstGeom prst="rect">
            <a:avLst/>
          </a:prstGeom>
        </p:spPr>
      </p:pic>
      <p:sp>
        <p:nvSpPr>
          <p:cNvPr id="9" name="Rectangle 8">
            <a:extLst>
              <a:ext uri="{FF2B5EF4-FFF2-40B4-BE49-F238E27FC236}">
                <a16:creationId xmlns:a16="http://schemas.microsoft.com/office/drawing/2014/main" id="{23BA5845-0ABB-432C-BB4A-C0461FFCEFD5}"/>
              </a:ext>
            </a:extLst>
          </p:cNvPr>
          <p:cNvSpPr/>
          <p:nvPr/>
        </p:nvSpPr>
        <p:spPr>
          <a:xfrm>
            <a:off x="476250" y="3790725"/>
            <a:ext cx="8382000" cy="26431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15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startAt="8"/>
            </a:pPr>
            <a:r>
              <a:rPr lang="en-GB" sz="2800" dirty="0">
                <a:solidFill>
                  <a:srgbClr val="7030A0"/>
                </a:solidFill>
              </a:rPr>
              <a:t>Do the trendline values support your hypothesis or not?</a:t>
            </a:r>
          </a:p>
          <a:p>
            <a:pPr marL="514350" lvl="0" indent="-514350" algn="l" hangingPunct="0">
              <a:buFont typeface="+mj-lt"/>
              <a:buAutoNum type="alphaLcParenR" startAt="8"/>
            </a:pPr>
            <a:endParaRPr lang="en-GB" sz="2800" dirty="0">
              <a:solidFill>
                <a:srgbClr val="7030A0"/>
              </a:solidFill>
            </a:endParaRPr>
          </a:p>
          <a:p>
            <a:pPr marL="457200" lvl="0" indent="-457200" algn="l" hangingPunct="0">
              <a:buFont typeface="Arial" panose="020B0604020202020204" pitchFamily="34" charset="0"/>
              <a:buChar char="•"/>
            </a:pPr>
            <a:r>
              <a:rPr lang="en-GB" sz="2800" dirty="0">
                <a:solidFill>
                  <a:schemeClr val="tx1"/>
                </a:solidFill>
              </a:rPr>
              <a:t>Since none of the trendline values for the measured results agree with the predicted values, the trendline does not support the hypothesis.</a:t>
            </a: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Discussion</a:t>
            </a:r>
            <a:endParaRPr lang="en-GB" sz="32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75</a:t>
            </a:fld>
            <a:endParaRPr lang="en-US">
              <a:solidFill>
                <a:prstClr val="black">
                  <a:tint val="75000"/>
                </a:prstClr>
              </a:solidFill>
            </a:endParaRPr>
          </a:p>
        </p:txBody>
      </p:sp>
      <p:sp>
        <p:nvSpPr>
          <p:cNvPr id="6" name="Rectangle 5">
            <a:extLst>
              <a:ext uri="{FF2B5EF4-FFF2-40B4-BE49-F238E27FC236}">
                <a16:creationId xmlns:a16="http://schemas.microsoft.com/office/drawing/2014/main" id="{D01BE042-3685-445D-86F1-19385D6F51E9}"/>
              </a:ext>
            </a:extLst>
          </p:cNvPr>
          <p:cNvSpPr/>
          <p:nvPr/>
        </p:nvSpPr>
        <p:spPr>
          <a:xfrm>
            <a:off x="381000" y="2514600"/>
            <a:ext cx="8382000" cy="1600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30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pic>
        <p:nvPicPr>
          <p:cNvPr id="6" name="Picture 2" descr="https://sp.yimg.com/ib/th?id=JN.eUJ7KTpxIWEcCe2pndoyLg&amp;pid=15.1&amp;P=0&amp;w=300&amp;h=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Summary</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 </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7" name="Rectangle 6"/>
          <p:cNvSpPr/>
          <p:nvPr/>
        </p:nvSpPr>
        <p:spPr>
          <a:xfrm>
            <a:off x="1295400" y="5715000"/>
            <a:ext cx="2133600" cy="533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592004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6" name="Rectangle 5">
            <a:extLst>
              <a:ext uri="{FF2B5EF4-FFF2-40B4-BE49-F238E27FC236}">
                <a16:creationId xmlns:a16="http://schemas.microsoft.com/office/drawing/2014/main" id="{1A8EA6AD-A840-42FA-976A-5B96152AD984}"/>
              </a:ext>
            </a:extLst>
          </p:cNvPr>
          <p:cNvSpPr/>
          <p:nvPr/>
        </p:nvSpPr>
        <p:spPr>
          <a:xfrm>
            <a:off x="533400" y="944562"/>
            <a:ext cx="8153400" cy="4493538"/>
          </a:xfrm>
          <a:prstGeom prst="rect">
            <a:avLst/>
          </a:prstGeom>
        </p:spPr>
        <p:txBody>
          <a:bodyPr wrap="square">
            <a:spAutoFit/>
          </a:bodyPr>
          <a:lstStyle/>
          <a:p>
            <a:pPr marL="285750" indent="-285750">
              <a:buFont typeface="Arial" panose="020B0604020202020204" pitchFamily="34" charset="0"/>
              <a:buChar char="•"/>
            </a:pPr>
            <a:r>
              <a:rPr lang="en-GB" sz="2400" dirty="0"/>
              <a:t>The conclusion section is </a:t>
            </a:r>
            <a:r>
              <a:rPr lang="en-US" sz="2400" dirty="0"/>
              <a:t>where you </a:t>
            </a:r>
            <a:r>
              <a:rPr lang="en-US" sz="2400" b="1" dirty="0">
                <a:solidFill>
                  <a:srgbClr val="0070C0"/>
                </a:solidFill>
              </a:rPr>
              <a:t>pull together everything you have talked about in your discussion </a:t>
            </a:r>
            <a:r>
              <a:rPr lang="en-US" sz="2400" dirty="0"/>
              <a:t>and produce a conclusion about the experiment.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400" dirty="0"/>
              <a:t>Did the experiment </a:t>
            </a:r>
            <a:r>
              <a:rPr lang="en-US" sz="2400" b="1" dirty="0">
                <a:solidFill>
                  <a:srgbClr val="0070C0"/>
                </a:solidFill>
              </a:rPr>
              <a:t>support your initial hypothesis or not</a:t>
            </a:r>
            <a:r>
              <a:rPr lang="en-US" sz="2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400" dirty="0"/>
              <a:t>It is worth mentioning again that it </a:t>
            </a:r>
            <a:r>
              <a:rPr lang="en-US" sz="2400" b="1" dirty="0">
                <a:solidFill>
                  <a:srgbClr val="0070C0"/>
                </a:solidFill>
              </a:rPr>
              <a:t>doesn’t matter if the experiment supports the hypothesis or not from a marking perspective</a:t>
            </a:r>
            <a:r>
              <a:rPr lang="en-US" sz="2400" dirty="0"/>
              <a:t>. What matters is that you </a:t>
            </a:r>
            <a:r>
              <a:rPr lang="en-US" sz="2400" b="1" dirty="0">
                <a:solidFill>
                  <a:srgbClr val="0070C0"/>
                </a:solidFill>
              </a:rPr>
              <a:t>base your conclusion on the evidence </a:t>
            </a:r>
            <a:r>
              <a:rPr lang="en-US" sz="2400" dirty="0"/>
              <a:t>you have collected.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400" dirty="0"/>
              <a:t>If the results </a:t>
            </a:r>
            <a:r>
              <a:rPr lang="en-US" sz="2400" b="1" dirty="0">
                <a:solidFill>
                  <a:srgbClr val="0070C0"/>
                </a:solidFill>
              </a:rPr>
              <a:t>don’t support the hypothesis </a:t>
            </a:r>
            <a:r>
              <a:rPr lang="en-US" sz="2400" dirty="0"/>
              <a:t>but your </a:t>
            </a:r>
            <a:r>
              <a:rPr lang="en-US" sz="2400" b="1" dirty="0">
                <a:solidFill>
                  <a:srgbClr val="0070C0"/>
                </a:solidFill>
              </a:rPr>
              <a:t>conclusion states that they do</a:t>
            </a:r>
            <a:r>
              <a:rPr lang="en-US" sz="2400" dirty="0"/>
              <a:t>, then you will score poorly.</a:t>
            </a:r>
            <a:endParaRPr lang="en-GB" sz="2400" dirty="0"/>
          </a:p>
        </p:txBody>
      </p:sp>
      <p:sp>
        <p:nvSpPr>
          <p:cNvPr id="8" name="Title 1">
            <a:extLst>
              <a:ext uri="{FF2B5EF4-FFF2-40B4-BE49-F238E27FC236}">
                <a16:creationId xmlns:a16="http://schemas.microsoft.com/office/drawing/2014/main" id="{1A8281E8-12E8-430C-99DC-447454A805FD}"/>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Conclusion</a:t>
            </a:r>
            <a:endParaRPr lang="en-GB" sz="3200" dirty="0">
              <a:solidFill>
                <a:srgbClr val="7030A0"/>
              </a:solidFill>
            </a:endParaRPr>
          </a:p>
        </p:txBody>
      </p:sp>
      <p:sp>
        <p:nvSpPr>
          <p:cNvPr id="9" name="Rectangle 8">
            <a:extLst>
              <a:ext uri="{FF2B5EF4-FFF2-40B4-BE49-F238E27FC236}">
                <a16:creationId xmlns:a16="http://schemas.microsoft.com/office/drawing/2014/main" id="{56666F58-82E5-4966-95D2-C116D8A25891}"/>
              </a:ext>
            </a:extLst>
          </p:cNvPr>
          <p:cNvSpPr/>
          <p:nvPr/>
        </p:nvSpPr>
        <p:spPr>
          <a:xfrm>
            <a:off x="876300" y="5562600"/>
            <a:ext cx="7467600" cy="830997"/>
          </a:xfrm>
          <a:prstGeom prst="rect">
            <a:avLst/>
          </a:prstGeom>
        </p:spPr>
        <p:txBody>
          <a:bodyPr wrap="square">
            <a:spAutoFit/>
          </a:bodyPr>
          <a:lstStyle/>
          <a:p>
            <a:r>
              <a:rPr lang="en-GB" sz="2400" b="1" dirty="0">
                <a:solidFill>
                  <a:srgbClr val="0070C0"/>
                </a:solidFill>
              </a:rPr>
              <a:t>We will discuss question 13) together so complete the report template as we work through the answers.</a:t>
            </a:r>
          </a:p>
        </p:txBody>
      </p:sp>
    </p:spTree>
    <p:extLst>
      <p:ext uri="{BB962C8B-B14F-4D97-AF65-F5344CB8AC3E}">
        <p14:creationId xmlns:p14="http://schemas.microsoft.com/office/powerpoint/2010/main" val="241107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a:pPr>
            <a:r>
              <a:rPr lang="en-GB" sz="2800" dirty="0">
                <a:solidFill>
                  <a:srgbClr val="7030A0"/>
                </a:solidFill>
              </a:rPr>
              <a:t>What was the initial hypothesis for the experiment?</a:t>
            </a:r>
            <a:r>
              <a:rPr lang="en-GB" sz="2800" dirty="0"/>
              <a:t> </a:t>
            </a:r>
          </a:p>
          <a:p>
            <a:pPr marL="514350" indent="-514350" algn="l" hangingPunct="0">
              <a:buFont typeface="+mj-lt"/>
              <a:buAutoNum type="alphaLcParenR"/>
            </a:pPr>
            <a:endParaRPr lang="en-GB" sz="2800" dirty="0"/>
          </a:p>
          <a:p>
            <a:pPr hangingPunct="0"/>
            <a:r>
              <a:rPr lang="en-GB" dirty="0"/>
              <a:t> </a:t>
            </a:r>
          </a:p>
          <a:p>
            <a:pPr hangingPunct="0"/>
            <a:r>
              <a:rPr lang="en-GB" dirty="0"/>
              <a:t> </a:t>
            </a:r>
          </a:p>
          <a:p>
            <a:pPr hangingPunct="0"/>
            <a:r>
              <a:rPr lang="en-GB" dirty="0"/>
              <a:t> </a:t>
            </a:r>
          </a:p>
          <a:p>
            <a:pPr lvl="0" hangingPunct="0"/>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78</a:t>
            </a:fld>
            <a:endParaRPr lang="en-US">
              <a:solidFill>
                <a:prstClr val="black">
                  <a:tint val="75000"/>
                </a:prstClr>
              </a:solidFill>
            </a:endParaRPr>
          </a:p>
        </p:txBody>
      </p:sp>
      <p:sp>
        <p:nvSpPr>
          <p:cNvPr id="6" name="Title 1">
            <a:extLst>
              <a:ext uri="{FF2B5EF4-FFF2-40B4-BE49-F238E27FC236}">
                <a16:creationId xmlns:a16="http://schemas.microsoft.com/office/drawing/2014/main" id="{5E3C3ECE-BAB1-4236-8394-61A7B83C7AA7}"/>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Conclusion</a:t>
            </a:r>
            <a:endParaRPr lang="en-GB" sz="3200" dirty="0">
              <a:solidFill>
                <a:srgbClr val="7030A0"/>
              </a:solidFill>
            </a:endParaRPr>
          </a:p>
        </p:txBody>
      </p:sp>
      <p:sp>
        <p:nvSpPr>
          <p:cNvPr id="7" name="TextBox 6">
            <a:extLst>
              <a:ext uri="{FF2B5EF4-FFF2-40B4-BE49-F238E27FC236}">
                <a16:creationId xmlns:a16="http://schemas.microsoft.com/office/drawing/2014/main" id="{C67AC0DB-5D62-4634-AA45-DB977A17AEEF}"/>
              </a:ext>
            </a:extLst>
          </p:cNvPr>
          <p:cNvSpPr txBox="1"/>
          <p:nvPr/>
        </p:nvSpPr>
        <p:spPr>
          <a:xfrm>
            <a:off x="533400" y="1676400"/>
            <a:ext cx="8229600" cy="1905000"/>
          </a:xfrm>
          <a:prstGeom prst="rect">
            <a:avLst/>
          </a:prstGeom>
          <a:noFill/>
          <a:ln w="25400">
            <a:solidFill>
              <a:srgbClr val="0070C0"/>
            </a:solidFill>
          </a:ln>
        </p:spPr>
        <p:txBody>
          <a:bodyPr wrap="square" rtlCol="0">
            <a:spAutoFit/>
          </a:bodyPr>
          <a:lstStyle/>
          <a:p>
            <a:endParaRPr lang="en-GB" sz="2200" dirty="0">
              <a:solidFill>
                <a:prstClr val="black"/>
              </a:solidFill>
            </a:endParaRPr>
          </a:p>
        </p:txBody>
      </p:sp>
      <p:sp>
        <p:nvSpPr>
          <p:cNvPr id="8" name="Rectangle 7">
            <a:extLst>
              <a:ext uri="{FF2B5EF4-FFF2-40B4-BE49-F238E27FC236}">
                <a16:creationId xmlns:a16="http://schemas.microsoft.com/office/drawing/2014/main" id="{CB43CF4D-F37B-4B8B-AAC5-1C8D4A3D4CE2}"/>
              </a:ext>
            </a:extLst>
          </p:cNvPr>
          <p:cNvSpPr/>
          <p:nvPr/>
        </p:nvSpPr>
        <p:spPr>
          <a:xfrm>
            <a:off x="609600" y="1752600"/>
            <a:ext cx="8077200" cy="1815882"/>
          </a:xfrm>
          <a:prstGeom prst="rect">
            <a:avLst/>
          </a:prstGeom>
        </p:spPr>
        <p:txBody>
          <a:bodyPr wrap="square">
            <a:spAutoFit/>
          </a:bodyPr>
          <a:lstStyle/>
          <a:p>
            <a:pPr hangingPunct="0">
              <a:spcAft>
                <a:spcPts val="0"/>
              </a:spcAft>
            </a:pPr>
            <a:r>
              <a:rPr lang="en-GB" sz="2800" dirty="0"/>
              <a:t>In this experiment, the acceleration of a vehicle was investigated to determine whether or not it can be accurately modelled using Newton’s second law of motion.</a:t>
            </a:r>
            <a:endParaRPr lang="en-GB" sz="2800" dirty="0">
              <a:ea typeface="Times New Roman" panose="02020603050405020304" pitchFamily="18" charset="0"/>
            </a:endParaRPr>
          </a:p>
        </p:txBody>
      </p:sp>
    </p:spTree>
    <p:extLst>
      <p:ext uri="{BB962C8B-B14F-4D97-AF65-F5344CB8AC3E}">
        <p14:creationId xmlns:p14="http://schemas.microsoft.com/office/powerpoint/2010/main" val="149275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457200" lvl="0" indent="-457200" algn="l" hangingPunct="0">
              <a:buFont typeface="+mj-lt"/>
              <a:buAutoNum type="alphaLcParenR" startAt="2"/>
            </a:pPr>
            <a:r>
              <a:rPr lang="en-GB" sz="2400" dirty="0">
                <a:solidFill>
                  <a:srgbClr val="7030A0"/>
                </a:solidFill>
              </a:rPr>
              <a:t>Based on what you have said in the discussion section, does your experiment demonstrate the validity of your hypothesis or not (you should reference directly what you have said in the discussion section)?</a:t>
            </a:r>
          </a:p>
          <a:p>
            <a:pPr hangingPunct="0"/>
            <a:r>
              <a:rPr lang="en-GB" dirty="0">
                <a:solidFill>
                  <a:srgbClr val="7030A0"/>
                </a:solidFill>
              </a:rPr>
              <a:t> </a:t>
            </a:r>
          </a:p>
          <a:p>
            <a:pPr hangingPunct="0"/>
            <a:r>
              <a:rPr lang="en-GB" dirty="0"/>
              <a:t> </a:t>
            </a:r>
          </a:p>
          <a:p>
            <a:pPr hangingPunct="0"/>
            <a:r>
              <a:rPr lang="en-GB" dirty="0"/>
              <a:t> </a:t>
            </a:r>
          </a:p>
          <a:p>
            <a:pPr hangingPunct="0"/>
            <a:r>
              <a:rPr lang="en-GB" dirty="0"/>
              <a:t> </a:t>
            </a:r>
          </a:p>
          <a:p>
            <a:pPr hangingPunct="0"/>
            <a:r>
              <a:rPr lang="en-GB" dirty="0"/>
              <a:t> </a:t>
            </a:r>
          </a:p>
          <a:p>
            <a:pPr lvl="0" hangingPunct="0"/>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79</a:t>
            </a:fld>
            <a:endParaRPr lang="en-US">
              <a:solidFill>
                <a:prstClr val="black">
                  <a:tint val="75000"/>
                </a:prstClr>
              </a:solidFill>
            </a:endParaRPr>
          </a:p>
        </p:txBody>
      </p:sp>
      <p:sp>
        <p:nvSpPr>
          <p:cNvPr id="6" name="Title 1">
            <a:extLst>
              <a:ext uri="{FF2B5EF4-FFF2-40B4-BE49-F238E27FC236}">
                <a16:creationId xmlns:a16="http://schemas.microsoft.com/office/drawing/2014/main" id="{95A2F0A4-27C7-4D95-9CB6-CF7AE3FF24A9}"/>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Conclusion</a:t>
            </a:r>
            <a:endParaRPr lang="en-GB" sz="3200" dirty="0">
              <a:solidFill>
                <a:srgbClr val="7030A0"/>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6DBC6E2-DAED-4E2D-846D-B5F1BF22836B}"/>
                  </a:ext>
                </a:extLst>
              </p:cNvPr>
              <p:cNvSpPr/>
              <p:nvPr/>
            </p:nvSpPr>
            <p:spPr>
              <a:xfrm>
                <a:off x="990600" y="2877957"/>
                <a:ext cx="7772400" cy="3055324"/>
              </a:xfrm>
              <a:prstGeom prst="rect">
                <a:avLst/>
              </a:prstGeom>
            </p:spPr>
            <p:txBody>
              <a:bodyPr wrap="square">
                <a:spAutoFit/>
              </a:bodyPr>
              <a:lstStyle/>
              <a:p>
                <a:r>
                  <a:rPr lang="en-GB" sz="2400" dirty="0">
                    <a:ea typeface="SimSun" panose="02010600030101010101" pitchFamily="2" charset="-122"/>
                  </a:rPr>
                  <a:t>Half of the results obtained were found to be within the corresponding predicted acceleration value ranges, while for the other half, this was not the case. In addition, neither of the values from the trendline agreed with the predicted values, whilst the value of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i="1">
                            <a:latin typeface="Cambria Math" panose="02040503050406030204" pitchFamily="18" charset="0"/>
                            <a:ea typeface="SimSun" panose="02010600030101010101" pitchFamily="2" charset="-122"/>
                            <a:cs typeface="Arial" panose="020B0604020202020204" pitchFamily="34" charset="0"/>
                          </a:rPr>
                          <m:t>𝑅</m:t>
                        </m:r>
                      </m:e>
                      <m:sup>
                        <m:r>
                          <a:rPr lang="en-GB" sz="2400" i="1">
                            <a:latin typeface="Cambria Math" panose="02040503050406030204" pitchFamily="18" charset="0"/>
                            <a:ea typeface="SimSun" panose="02010600030101010101" pitchFamily="2" charset="-122"/>
                            <a:cs typeface="Arial" panose="020B0604020202020204" pitchFamily="34" charset="0"/>
                          </a:rPr>
                          <m:t>2</m:t>
                        </m:r>
                      </m:sup>
                    </m:sSup>
                  </m:oMath>
                </a14:m>
                <a:r>
                  <a:rPr lang="en-GB" sz="2400" dirty="0">
                    <a:ea typeface="SimSun" panose="02010600030101010101" pitchFamily="2" charset="-122"/>
                  </a:rPr>
                  <a:t>, did suggest a strong relationship between the two variables plotted in Figure 2. However, this evidence was not substantial enough to support the initial hypothesis,</a:t>
                </a:r>
                <a:endParaRPr lang="en-GB" sz="2400" dirty="0"/>
              </a:p>
            </p:txBody>
          </p:sp>
        </mc:Choice>
        <mc:Fallback xmlns="">
          <p:sp>
            <p:nvSpPr>
              <p:cNvPr id="2" name="Rectangle 1">
                <a:extLst>
                  <a:ext uri="{FF2B5EF4-FFF2-40B4-BE49-F238E27FC236}">
                    <a16:creationId xmlns:a16="http://schemas.microsoft.com/office/drawing/2014/main" id="{E6DBC6E2-DAED-4E2D-846D-B5F1BF22836B}"/>
                  </a:ext>
                </a:extLst>
              </p:cNvPr>
              <p:cNvSpPr>
                <a:spLocks noRot="1" noChangeAspect="1" noMove="1" noResize="1" noEditPoints="1" noAdjustHandles="1" noChangeArrowheads="1" noChangeShapeType="1" noTextEdit="1"/>
              </p:cNvSpPr>
              <p:nvPr/>
            </p:nvSpPr>
            <p:spPr>
              <a:xfrm>
                <a:off x="990600" y="2877957"/>
                <a:ext cx="7772400" cy="3055324"/>
              </a:xfrm>
              <a:prstGeom prst="rect">
                <a:avLst/>
              </a:prstGeom>
              <a:blipFill>
                <a:blip r:embed="rId2"/>
                <a:stretch>
                  <a:fillRect l="-1255" t="-1597" r="-549" b="-359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FE3B557-2FAE-4E1C-826B-5DC8349B311C}"/>
              </a:ext>
            </a:extLst>
          </p:cNvPr>
          <p:cNvSpPr txBox="1"/>
          <p:nvPr/>
        </p:nvSpPr>
        <p:spPr>
          <a:xfrm>
            <a:off x="819150" y="2897006"/>
            <a:ext cx="7867650" cy="3122793"/>
          </a:xfrm>
          <a:prstGeom prst="rect">
            <a:avLst/>
          </a:prstGeom>
          <a:noFill/>
          <a:ln w="25400">
            <a:solidFill>
              <a:srgbClr val="0070C0"/>
            </a:solidFill>
          </a:ln>
        </p:spPr>
        <p:txBody>
          <a:bodyPr wrap="square" rtlCol="0">
            <a:spAutoFit/>
          </a:bodyPr>
          <a:lstStyle/>
          <a:p>
            <a:endParaRPr lang="en-GB" sz="2200" dirty="0">
              <a:solidFill>
                <a:prstClr val="black"/>
              </a:solidFill>
            </a:endParaRPr>
          </a:p>
        </p:txBody>
      </p:sp>
    </p:spTree>
    <p:extLst>
      <p:ext uri="{BB962C8B-B14F-4D97-AF65-F5344CB8AC3E}">
        <p14:creationId xmlns:p14="http://schemas.microsoft.com/office/powerpoint/2010/main" val="417926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57200" y="1143000"/>
                <a:ext cx="8077200" cy="3581400"/>
              </a:xfrm>
            </p:spPr>
            <p:txBody>
              <a:bodyPr>
                <a:noAutofit/>
              </a:bodyPr>
              <a:lstStyle/>
              <a:p>
                <a:pPr marL="179388" lvl="0" indent="-179388" algn="l">
                  <a:buClr>
                    <a:srgbClr val="0070C0"/>
                  </a:buClr>
                  <a:buFont typeface="Arial" pitchFamily="34" charset="0"/>
                  <a:buChar char="•"/>
                </a:pPr>
                <a:r>
                  <a:rPr lang="en-GB" sz="2800" dirty="0">
                    <a:solidFill>
                      <a:prstClr val="black"/>
                    </a:solidFill>
                  </a:rPr>
                  <a:t>During todays training we will be looking at writing a report based on the Newton’s Law experiment.</a:t>
                </a:r>
              </a:p>
              <a:p>
                <a:pPr marL="179388" lvl="0" indent="-179388" algn="l">
                  <a:buClr>
                    <a:srgbClr val="0070C0"/>
                  </a:buClr>
                  <a:buFont typeface="Arial" pitchFamily="34" charset="0"/>
                  <a:buChar char="•"/>
                </a:pPr>
                <a:endParaRPr lang="en-GB" sz="1050" dirty="0">
                  <a:solidFill>
                    <a:prstClr val="black"/>
                  </a:solidFill>
                </a:endParaRPr>
              </a:p>
              <a:p>
                <a:pPr marL="179388" lvl="0" indent="-179388" algn="l">
                  <a:buClr>
                    <a:srgbClr val="0070C0"/>
                  </a:buClr>
                  <a:buFont typeface="Arial" pitchFamily="34" charset="0"/>
                  <a:buChar char="•"/>
                </a:pPr>
                <a:r>
                  <a:rPr lang="en-GB" sz="2800" dirty="0">
                    <a:solidFill>
                      <a:prstClr val="black"/>
                    </a:solidFill>
                  </a:rPr>
                  <a:t>In this experiment we are aiming to test Newton’s second law of motion, </a:t>
                </a:r>
                <a14:m>
                  <m:oMath xmlns:m="http://schemas.openxmlformats.org/officeDocument/2006/math">
                    <m:r>
                      <a:rPr lang="en-GB" sz="2800" b="0" i="1" smtClean="0">
                        <a:solidFill>
                          <a:prstClr val="black"/>
                        </a:solidFill>
                        <a:latin typeface="Cambria Math" panose="02040503050406030204" pitchFamily="18" charset="0"/>
                      </a:rPr>
                      <m:t>𝐹</m:t>
                    </m:r>
                    <m:r>
                      <a:rPr lang="en-GB" sz="2800" b="0" i="1" smtClean="0">
                        <a:solidFill>
                          <a:prstClr val="black"/>
                        </a:solidFill>
                        <a:latin typeface="Cambria Math" panose="02040503050406030204" pitchFamily="18" charset="0"/>
                      </a:rPr>
                      <m:t>=</m:t>
                    </m:r>
                    <m:r>
                      <a:rPr lang="en-GB" sz="2800" b="0" i="1" smtClean="0">
                        <a:solidFill>
                          <a:prstClr val="black"/>
                        </a:solidFill>
                        <a:latin typeface="Cambria Math" panose="02040503050406030204" pitchFamily="18" charset="0"/>
                      </a:rPr>
                      <m:t>𝑚𝑎</m:t>
                    </m:r>
                  </m:oMath>
                </a14:m>
                <a:r>
                  <a:rPr lang="en-GB" sz="2800" dirty="0">
                    <a:solidFill>
                      <a:prstClr val="black"/>
                    </a:solidFill>
                  </a:rPr>
                  <a:t>, by performing a simple experiment. </a:t>
                </a:r>
              </a:p>
              <a:p>
                <a:pPr marL="179388" lvl="0" indent="-179388" algn="l">
                  <a:buClr>
                    <a:srgbClr val="0070C0"/>
                  </a:buClr>
                  <a:buFont typeface="Arial" pitchFamily="34" charset="0"/>
                  <a:buChar char="•"/>
                </a:pPr>
                <a:endParaRPr lang="en-GB" sz="1200" dirty="0">
                  <a:solidFill>
                    <a:prstClr val="black"/>
                  </a:solidFill>
                </a:endParaRPr>
              </a:p>
              <a:p>
                <a:pPr marL="179388" lvl="0" indent="-179388" algn="l">
                  <a:buClr>
                    <a:srgbClr val="0070C0"/>
                  </a:buClr>
                  <a:buFont typeface="Arial" pitchFamily="34" charset="0"/>
                  <a:buChar char="•"/>
                </a:pPr>
                <a:r>
                  <a:rPr lang="en-GB" sz="2800" b="1" dirty="0">
                    <a:solidFill>
                      <a:srgbClr val="0070C0"/>
                    </a:solidFill>
                  </a:rPr>
                  <a:t>In your group please spend 5 minutes reading through the Newton’s Law lab worksheet, this is similar to the worksheets you will be given in your lab sessions.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57200" y="1143000"/>
                <a:ext cx="8077200" cy="3581400"/>
              </a:xfrm>
              <a:blipFill>
                <a:blip r:embed="rId2"/>
                <a:stretch>
                  <a:fillRect l="-1358" t="-1704" r="-604" b="-30835"/>
                </a:stretch>
              </a:blipFill>
            </p:spPr>
            <p:txBody>
              <a:bodyPr/>
              <a:lstStyle/>
              <a:p>
                <a:r>
                  <a:rPr lang="en-GB">
                    <a:noFill/>
                  </a:rPr>
                  <a:t> </a:t>
                </a:r>
              </a:p>
            </p:txBody>
          </p:sp>
        </mc:Fallback>
      </mc:AlternateContent>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en-GB" sz="3200" b="1" dirty="0">
                <a:solidFill>
                  <a:srgbClr val="7030A0"/>
                </a:solidFill>
                <a:latin typeface="Calibri" panose="020F0502020204030204" pitchFamily="34" charset="0"/>
              </a:rPr>
              <a:t>Lab Worksheet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a typeface="+mj-ea"/>
              <a:cs typeface="+mj-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957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362950" cy="4419600"/>
          </a:xfrm>
        </p:spPr>
        <p:txBody>
          <a:bodyPr>
            <a:noAutofit/>
          </a:bodyPr>
          <a:lstStyle/>
          <a:p>
            <a:pPr marL="514350" lvl="0" indent="-514350" algn="l" hangingPunct="0">
              <a:buFont typeface="+mj-lt"/>
              <a:buAutoNum type="alphaLcParenR" startAt="3"/>
            </a:pPr>
            <a:r>
              <a:rPr lang="en-GB" sz="2800" dirty="0">
                <a:solidFill>
                  <a:srgbClr val="7030A0"/>
                </a:solidFill>
              </a:rPr>
              <a:t>Which of the factors from the discussion section is the main source of any measured results differing from predicted results? </a:t>
            </a:r>
          </a:p>
          <a:p>
            <a:pPr hangingPunct="0"/>
            <a:r>
              <a:rPr lang="en-GB" sz="2800" dirty="0"/>
              <a:t> </a:t>
            </a:r>
          </a:p>
          <a:p>
            <a:pPr hangingPunct="0"/>
            <a:r>
              <a:rPr lang="en-GB" dirty="0"/>
              <a:t> </a:t>
            </a:r>
          </a:p>
          <a:p>
            <a:pPr hangingPunct="0"/>
            <a:r>
              <a:rPr lang="en-GB" dirty="0"/>
              <a:t> </a:t>
            </a:r>
          </a:p>
          <a:p>
            <a:pPr lvl="0" hangingPunct="0"/>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80</a:t>
            </a:fld>
            <a:endParaRPr lang="en-US">
              <a:solidFill>
                <a:prstClr val="black">
                  <a:tint val="75000"/>
                </a:prstClr>
              </a:solidFill>
            </a:endParaRPr>
          </a:p>
        </p:txBody>
      </p:sp>
      <p:sp>
        <p:nvSpPr>
          <p:cNvPr id="6" name="Title 1">
            <a:extLst>
              <a:ext uri="{FF2B5EF4-FFF2-40B4-BE49-F238E27FC236}">
                <a16:creationId xmlns:a16="http://schemas.microsoft.com/office/drawing/2014/main" id="{C5972C06-ABB8-49F5-B56D-FD1C1F6B5F14}"/>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Conclusion</a:t>
            </a:r>
            <a:endParaRPr lang="en-GB" sz="3200" dirty="0">
              <a:solidFill>
                <a:srgbClr val="7030A0"/>
              </a:solidFill>
            </a:endParaRPr>
          </a:p>
        </p:txBody>
      </p:sp>
      <p:sp>
        <p:nvSpPr>
          <p:cNvPr id="2" name="Rectangle 1">
            <a:extLst>
              <a:ext uri="{FF2B5EF4-FFF2-40B4-BE49-F238E27FC236}">
                <a16:creationId xmlns:a16="http://schemas.microsoft.com/office/drawing/2014/main" id="{1CAEC899-CE17-4CEE-9D76-680BA9D51041}"/>
              </a:ext>
            </a:extLst>
          </p:cNvPr>
          <p:cNvSpPr/>
          <p:nvPr/>
        </p:nvSpPr>
        <p:spPr>
          <a:xfrm>
            <a:off x="781050" y="2743200"/>
            <a:ext cx="7753350" cy="2246769"/>
          </a:xfrm>
          <a:prstGeom prst="rect">
            <a:avLst/>
          </a:prstGeom>
        </p:spPr>
        <p:txBody>
          <a:bodyPr wrap="square">
            <a:spAutoFit/>
          </a:bodyPr>
          <a:lstStyle/>
          <a:p>
            <a:r>
              <a:rPr lang="en-GB" sz="2800" dirty="0">
                <a:ea typeface="SimSun" panose="02010600030101010101" pitchFamily="2" charset="-122"/>
              </a:rPr>
              <a:t>The main factor which affected the results was most likely to be the apparatus not having been setup perfectly horizontal which would have caused the force component due to gravity increased the vehicle’s acceleration. </a:t>
            </a:r>
            <a:endParaRPr lang="en-GB" sz="2800" dirty="0"/>
          </a:p>
        </p:txBody>
      </p:sp>
      <p:sp>
        <p:nvSpPr>
          <p:cNvPr id="9" name="TextBox 8">
            <a:extLst>
              <a:ext uri="{FF2B5EF4-FFF2-40B4-BE49-F238E27FC236}">
                <a16:creationId xmlns:a16="http://schemas.microsoft.com/office/drawing/2014/main" id="{EA97A1C9-1980-4512-967D-2A5493D180FC}"/>
              </a:ext>
            </a:extLst>
          </p:cNvPr>
          <p:cNvSpPr txBox="1"/>
          <p:nvPr/>
        </p:nvSpPr>
        <p:spPr>
          <a:xfrm>
            <a:off x="476250" y="2743200"/>
            <a:ext cx="8229600" cy="2462213"/>
          </a:xfrm>
          <a:prstGeom prst="rect">
            <a:avLst/>
          </a:prstGeom>
          <a:noFill/>
          <a:ln w="25400">
            <a:solidFill>
              <a:srgbClr val="0070C0"/>
            </a:solidFill>
          </a:ln>
        </p:spPr>
        <p:txBody>
          <a:bodyPr wrap="square" rtlCol="0">
            <a:spAutoFit/>
          </a:bodyPr>
          <a:lstStyle/>
          <a:p>
            <a:endParaRPr lang="en-US"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Tree>
    <p:extLst>
      <p:ext uri="{BB962C8B-B14F-4D97-AF65-F5344CB8AC3E}">
        <p14:creationId xmlns:p14="http://schemas.microsoft.com/office/powerpoint/2010/main" val="411394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startAt="4"/>
            </a:pPr>
            <a:r>
              <a:rPr lang="en-GB" sz="2400" dirty="0">
                <a:solidFill>
                  <a:srgbClr val="7030A0"/>
                </a:solidFill>
              </a:rPr>
              <a:t>What improved experimental techniques or mathematical models could account for these discrepancies in future investigations?</a:t>
            </a:r>
          </a:p>
          <a:p>
            <a:pPr lvl="0" hangingPunct="0"/>
            <a:endParaRPr lang="en-GB"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81</a:t>
            </a:fld>
            <a:endParaRPr lang="en-US">
              <a:solidFill>
                <a:prstClr val="black">
                  <a:tint val="75000"/>
                </a:prstClr>
              </a:solidFill>
            </a:endParaRPr>
          </a:p>
        </p:txBody>
      </p:sp>
      <p:sp>
        <p:nvSpPr>
          <p:cNvPr id="6" name="Title 1">
            <a:extLst>
              <a:ext uri="{FF2B5EF4-FFF2-40B4-BE49-F238E27FC236}">
                <a16:creationId xmlns:a16="http://schemas.microsoft.com/office/drawing/2014/main" id="{4E8ADCF9-F038-463C-BCCD-36F9FF998C94}"/>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Conclusion</a:t>
            </a:r>
            <a:endParaRPr lang="en-GB" sz="3200" dirty="0">
              <a:solidFill>
                <a:srgbClr val="7030A0"/>
              </a:solidFill>
            </a:endParaRPr>
          </a:p>
        </p:txBody>
      </p:sp>
      <p:sp>
        <p:nvSpPr>
          <p:cNvPr id="2" name="Rectangle 1">
            <a:extLst>
              <a:ext uri="{FF2B5EF4-FFF2-40B4-BE49-F238E27FC236}">
                <a16:creationId xmlns:a16="http://schemas.microsoft.com/office/drawing/2014/main" id="{004A3906-3E7A-491E-8955-91A25C6D8335}"/>
              </a:ext>
            </a:extLst>
          </p:cNvPr>
          <p:cNvSpPr/>
          <p:nvPr/>
        </p:nvSpPr>
        <p:spPr>
          <a:xfrm>
            <a:off x="914400" y="2514600"/>
            <a:ext cx="7543800" cy="3662541"/>
          </a:xfrm>
          <a:prstGeom prst="rect">
            <a:avLst/>
          </a:prstGeom>
        </p:spPr>
        <p:txBody>
          <a:bodyPr wrap="square">
            <a:spAutoFit/>
          </a:bodyPr>
          <a:lstStyle/>
          <a:p>
            <a:pPr algn="just" hangingPunct="0">
              <a:spcAft>
                <a:spcPts val="0"/>
              </a:spcAft>
            </a:pPr>
            <a:r>
              <a:rPr lang="en-GB" sz="2400" dirty="0">
                <a:ea typeface="SimSun" panose="02010600030101010101" pitchFamily="2" charset="-122"/>
              </a:rPr>
              <a:t>This experiment could be further improved by;</a:t>
            </a:r>
          </a:p>
          <a:p>
            <a:pPr algn="just" hangingPunct="0">
              <a:spcAft>
                <a:spcPts val="0"/>
              </a:spcAft>
            </a:pPr>
            <a:r>
              <a:rPr lang="en-GB" sz="1100" dirty="0">
                <a:ea typeface="SimSun" panose="02010600030101010101" pitchFamily="2" charset="-122"/>
              </a:rPr>
              <a:t> </a:t>
            </a:r>
            <a:endParaRPr lang="en-GB" sz="2400" dirty="0">
              <a:ea typeface="SimSun" panose="02010600030101010101" pitchFamily="2" charset="-122"/>
            </a:endParaRPr>
          </a:p>
          <a:p>
            <a:pPr marL="342900" lvl="0" indent="-342900" algn="just" hangingPunct="0">
              <a:spcAft>
                <a:spcPts val="0"/>
              </a:spcAft>
              <a:buFont typeface="Verdana" panose="020B0604030504040204" pitchFamily="34" charset="0"/>
              <a:buChar char="-"/>
            </a:pPr>
            <a:r>
              <a:rPr lang="en-GB" sz="2400" dirty="0">
                <a:ea typeface="SimSun" panose="02010600030101010101" pitchFamily="2" charset="-122"/>
                <a:cs typeface="Times New Roman" panose="02020603050405020304" pitchFamily="18" charset="0"/>
              </a:rPr>
              <a:t>using a spirit level to ensure that the air track was perfectly horizontal</a:t>
            </a:r>
          </a:p>
          <a:p>
            <a:pPr marL="457200" hangingPunct="0">
              <a:spcAft>
                <a:spcPts val="0"/>
              </a:spcAft>
            </a:pPr>
            <a:r>
              <a:rPr lang="en-GB" sz="1100" dirty="0">
                <a:ea typeface="SimSun" panose="02010600030101010101" pitchFamily="2" charset="-122"/>
              </a:rPr>
              <a:t> </a:t>
            </a:r>
            <a:endParaRPr lang="en-GB" sz="2400" dirty="0">
              <a:ea typeface="SimSun" panose="02010600030101010101" pitchFamily="2" charset="-122"/>
            </a:endParaRPr>
          </a:p>
          <a:p>
            <a:pPr marL="342900" lvl="0" indent="-342900" hangingPunct="0">
              <a:spcAft>
                <a:spcPts val="0"/>
              </a:spcAft>
              <a:buFont typeface="Verdana" panose="020B0604030504040204" pitchFamily="34" charset="0"/>
              <a:buChar char="-"/>
            </a:pPr>
            <a:r>
              <a:rPr lang="en-GB" sz="2400" dirty="0">
                <a:ea typeface="SimSun" panose="02010600030101010101" pitchFamily="2" charset="-122"/>
                <a:cs typeface="Times New Roman" panose="02020603050405020304" pitchFamily="18" charset="0"/>
              </a:rPr>
              <a:t>obtaining an accurate value for the local acceleration due to gravity</a:t>
            </a:r>
          </a:p>
          <a:p>
            <a:pPr marL="457200" hangingPunct="0">
              <a:spcAft>
                <a:spcPts val="0"/>
              </a:spcAft>
            </a:pPr>
            <a:r>
              <a:rPr lang="en-GB" sz="1100" dirty="0">
                <a:ea typeface="SimSun" panose="02010600030101010101" pitchFamily="2" charset="-122"/>
              </a:rPr>
              <a:t> </a:t>
            </a:r>
            <a:endParaRPr lang="en-GB" sz="2400" dirty="0">
              <a:ea typeface="SimSun" panose="02010600030101010101" pitchFamily="2" charset="-122"/>
            </a:endParaRPr>
          </a:p>
          <a:p>
            <a:pPr marL="342900" lvl="0" indent="-342900" hangingPunct="0">
              <a:spcAft>
                <a:spcPts val="0"/>
              </a:spcAft>
              <a:buFont typeface="Verdana" panose="020B0604030504040204" pitchFamily="34" charset="0"/>
              <a:buChar char="-"/>
            </a:pPr>
            <a:r>
              <a:rPr lang="en-GB" sz="2400" dirty="0">
                <a:ea typeface="SimSun" panose="02010600030101010101" pitchFamily="2" charset="-122"/>
                <a:cs typeface="Times New Roman" panose="02020603050405020304" pitchFamily="18" charset="0"/>
              </a:rPr>
              <a:t>taking in to account the effect of air resistance in the mathematical model.</a:t>
            </a:r>
          </a:p>
          <a:p>
            <a:pPr hangingPunct="0">
              <a:spcAft>
                <a:spcPts val="0"/>
              </a:spcAft>
            </a:pPr>
            <a:r>
              <a:rPr lang="en-GB" sz="2400" dirty="0">
                <a:ea typeface="SimSun" panose="02010600030101010101" pitchFamily="2" charset="-122"/>
              </a:rPr>
              <a:t> </a:t>
            </a:r>
            <a:endParaRPr lang="en-GB" sz="2400" dirty="0">
              <a:effectLst/>
              <a:ea typeface="SimSun" panose="02010600030101010101" pitchFamily="2" charset="-122"/>
            </a:endParaRPr>
          </a:p>
        </p:txBody>
      </p:sp>
      <p:sp>
        <p:nvSpPr>
          <p:cNvPr id="7" name="TextBox 6">
            <a:extLst>
              <a:ext uri="{FF2B5EF4-FFF2-40B4-BE49-F238E27FC236}">
                <a16:creationId xmlns:a16="http://schemas.microsoft.com/office/drawing/2014/main" id="{5D547B86-E2DC-41FA-BD1D-DDDC30BF30CC}"/>
              </a:ext>
            </a:extLst>
          </p:cNvPr>
          <p:cNvSpPr txBox="1"/>
          <p:nvPr/>
        </p:nvSpPr>
        <p:spPr>
          <a:xfrm>
            <a:off x="476250" y="2495550"/>
            <a:ext cx="8229600" cy="3477875"/>
          </a:xfrm>
          <a:prstGeom prst="rect">
            <a:avLst/>
          </a:prstGeom>
          <a:noFill/>
          <a:ln w="25400">
            <a:solidFill>
              <a:srgbClr val="0070C0"/>
            </a:solidFill>
          </a:ln>
        </p:spPr>
        <p:txBody>
          <a:bodyPr wrap="square" rtlCol="0">
            <a:spAutoFit/>
          </a:bodyPr>
          <a:lstStyle/>
          <a:p>
            <a:endParaRPr lang="en-US"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Tree>
    <p:extLst>
      <p:ext uri="{BB962C8B-B14F-4D97-AF65-F5344CB8AC3E}">
        <p14:creationId xmlns:p14="http://schemas.microsoft.com/office/powerpoint/2010/main" val="33067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a:noFill/>
                </a:ln>
                <a:solidFill>
                  <a:srgbClr val="7030A0"/>
                </a:solidFill>
                <a:effectLst/>
                <a:uLnTx/>
                <a:uFillTx/>
                <a:latin typeface="Calibri" panose="020F0502020204030204" pitchFamily="34" charset="0"/>
              </a:rPr>
              <a:t>Report Format</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pic>
        <p:nvPicPr>
          <p:cNvPr id="6" name="Picture 2" descr="https://sp.yimg.com/ib/th?id=JN.eUJ7KTpxIWEcCe2pndoyLg&amp;pid=15.1&amp;P=0&amp;w=300&amp;h=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64" y="1925782"/>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p:nvPr>
        </p:nvSpPr>
        <p:spPr>
          <a:xfrm>
            <a:off x="1371600" y="1291383"/>
            <a:ext cx="6400800" cy="5029200"/>
          </a:xfrm>
        </p:spPr>
        <p:txBody>
          <a:bodyPr>
            <a:normAutofit fontScale="92500" lnSpcReduction="20000"/>
          </a:bodyPr>
          <a:lstStyle/>
          <a:p>
            <a:pPr marL="342900" indent="-342900" algn="l">
              <a:lnSpc>
                <a:spcPct val="150000"/>
              </a:lnSpc>
              <a:buFont typeface="Arial" panose="020B0604020202020204" pitchFamily="34" charset="0"/>
              <a:buChar char="•"/>
            </a:pPr>
            <a:r>
              <a:rPr lang="en-GB" sz="2600" dirty="0">
                <a:solidFill>
                  <a:schemeClr val="tx1"/>
                </a:solidFill>
              </a:rPr>
              <a:t>Abstract</a:t>
            </a:r>
          </a:p>
          <a:p>
            <a:pPr marL="342900" indent="-342900" algn="l">
              <a:lnSpc>
                <a:spcPct val="150000"/>
              </a:lnSpc>
              <a:buFont typeface="Arial" panose="020B0604020202020204" pitchFamily="34" charset="0"/>
              <a:buChar char="•"/>
            </a:pPr>
            <a:r>
              <a:rPr lang="en-GB" sz="2600" dirty="0">
                <a:solidFill>
                  <a:schemeClr val="tx1"/>
                </a:solidFill>
              </a:rPr>
              <a:t>Objective</a:t>
            </a:r>
          </a:p>
          <a:p>
            <a:pPr marL="342900" indent="-342900" algn="l">
              <a:lnSpc>
                <a:spcPct val="150000"/>
              </a:lnSpc>
              <a:buFont typeface="Arial" panose="020B0604020202020204" pitchFamily="34" charset="0"/>
              <a:buChar char="•"/>
            </a:pPr>
            <a:r>
              <a:rPr lang="en-GB" sz="2600" dirty="0">
                <a:solidFill>
                  <a:schemeClr val="tx1"/>
                </a:solidFill>
              </a:rPr>
              <a:t>Introduction</a:t>
            </a:r>
          </a:p>
          <a:p>
            <a:pPr marL="342900" indent="-342900" algn="l">
              <a:lnSpc>
                <a:spcPct val="150000"/>
              </a:lnSpc>
              <a:buFont typeface="Arial" panose="020B0604020202020204" pitchFamily="34" charset="0"/>
              <a:buChar char="•"/>
            </a:pPr>
            <a:r>
              <a:rPr lang="en-GB" sz="2600" dirty="0">
                <a:solidFill>
                  <a:schemeClr val="tx1"/>
                </a:solidFill>
              </a:rPr>
              <a:t>Apparatus</a:t>
            </a:r>
          </a:p>
          <a:p>
            <a:pPr marL="342900" indent="-342900" algn="l">
              <a:lnSpc>
                <a:spcPct val="150000"/>
              </a:lnSpc>
              <a:buFont typeface="Arial" panose="020B0604020202020204" pitchFamily="34" charset="0"/>
              <a:buChar char="•"/>
            </a:pPr>
            <a:r>
              <a:rPr lang="en-GB" sz="2600" dirty="0">
                <a:solidFill>
                  <a:schemeClr val="tx1"/>
                </a:solidFill>
              </a:rPr>
              <a:t>Procedure</a:t>
            </a:r>
          </a:p>
          <a:p>
            <a:pPr marL="342900" indent="-342900" algn="l">
              <a:lnSpc>
                <a:spcPct val="150000"/>
              </a:lnSpc>
              <a:buFont typeface="Arial" panose="020B0604020202020204" pitchFamily="34" charset="0"/>
              <a:buChar char="•"/>
            </a:pPr>
            <a:r>
              <a:rPr lang="en-GB" sz="2600" dirty="0">
                <a:solidFill>
                  <a:schemeClr val="tx1"/>
                </a:solidFill>
              </a:rPr>
              <a:t>Results</a:t>
            </a:r>
          </a:p>
          <a:p>
            <a:pPr marL="342900" indent="-342900" algn="l">
              <a:lnSpc>
                <a:spcPct val="150000"/>
              </a:lnSpc>
              <a:buFont typeface="Arial" panose="020B0604020202020204" pitchFamily="34" charset="0"/>
              <a:buChar char="•"/>
            </a:pPr>
            <a:r>
              <a:rPr lang="en-GB" sz="2600" dirty="0">
                <a:solidFill>
                  <a:schemeClr val="tx1"/>
                </a:solidFill>
              </a:rPr>
              <a:t>Uncertainty Analysis</a:t>
            </a:r>
          </a:p>
          <a:p>
            <a:pPr marL="342900" indent="-342900" algn="l">
              <a:lnSpc>
                <a:spcPct val="150000"/>
              </a:lnSpc>
              <a:buFont typeface="Arial" panose="020B0604020202020204" pitchFamily="34" charset="0"/>
              <a:buChar char="•"/>
            </a:pPr>
            <a:r>
              <a:rPr lang="en-GB" sz="2600" dirty="0">
                <a:solidFill>
                  <a:schemeClr val="tx1"/>
                </a:solidFill>
              </a:rPr>
              <a:t>Discussion</a:t>
            </a:r>
          </a:p>
          <a:p>
            <a:pPr marL="342900" indent="-342900" algn="l">
              <a:lnSpc>
                <a:spcPct val="150000"/>
              </a:lnSpc>
              <a:buFont typeface="Arial" panose="020B0604020202020204" pitchFamily="34" charset="0"/>
              <a:buChar char="•"/>
            </a:pPr>
            <a:r>
              <a:rPr lang="en-GB" sz="2600" dirty="0">
                <a:solidFill>
                  <a:schemeClr val="tx1"/>
                </a:solidFill>
              </a:rPr>
              <a:t>Conclusion</a:t>
            </a:r>
          </a:p>
          <a:p>
            <a:pPr marL="342900" indent="-342900" algn="l">
              <a:buFont typeface="Arial" panose="020B0604020202020204" pitchFamily="34" charset="0"/>
              <a:buChar char="•"/>
            </a:pPr>
            <a:endParaRPr lang="en-GB" sz="2400" dirty="0">
              <a:solidFill>
                <a:schemeClr val="tx1"/>
              </a:solidFill>
            </a:endParaRPr>
          </a:p>
        </p:txBody>
      </p:sp>
      <p:sp>
        <p:nvSpPr>
          <p:cNvPr id="10" name="Rectangle 9"/>
          <p:cNvSpPr/>
          <p:nvPr/>
        </p:nvSpPr>
        <p:spPr>
          <a:xfrm>
            <a:off x="1219200" y="1265983"/>
            <a:ext cx="2133600" cy="609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18593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514350" lvl="0" indent="-514350" algn="l" hangingPunct="0">
              <a:buFont typeface="+mj-lt"/>
              <a:buAutoNum type="alphaLcParenR"/>
            </a:pPr>
            <a:r>
              <a:rPr lang="en-US" sz="2800" dirty="0">
                <a:solidFill>
                  <a:srgbClr val="7030A0"/>
                </a:solidFill>
              </a:rPr>
              <a:t>What is the hypothesis for this experiment?</a:t>
            </a:r>
            <a:endParaRPr lang="en-GB" sz="2800" dirty="0"/>
          </a:p>
          <a:p>
            <a:pPr hangingPunct="0"/>
            <a:r>
              <a:rPr lang="en-GB" dirty="0"/>
              <a:t> </a:t>
            </a:r>
          </a:p>
          <a:p>
            <a:pPr hangingPunct="0"/>
            <a:r>
              <a:rPr lang="en-GB" dirty="0"/>
              <a:t> </a:t>
            </a:r>
          </a:p>
          <a:p>
            <a:pPr hangingPunct="0"/>
            <a:r>
              <a:rPr lang="en-GB" dirty="0"/>
              <a:t> </a:t>
            </a:r>
          </a:p>
          <a:p>
            <a:pPr lvl="0" hangingPunct="0"/>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83</a:t>
            </a:fld>
            <a:endParaRPr lang="en-US">
              <a:solidFill>
                <a:prstClr val="black">
                  <a:tint val="75000"/>
                </a:prstClr>
              </a:solidFill>
            </a:endParaRPr>
          </a:p>
        </p:txBody>
      </p:sp>
      <p:sp>
        <p:nvSpPr>
          <p:cNvPr id="6" name="Title 1">
            <a:extLst>
              <a:ext uri="{FF2B5EF4-FFF2-40B4-BE49-F238E27FC236}">
                <a16:creationId xmlns:a16="http://schemas.microsoft.com/office/drawing/2014/main" id="{5E3C3ECE-BAB1-4236-8394-61A7B83C7AA7}"/>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Abstract</a:t>
            </a:r>
            <a:endParaRPr lang="en-GB" sz="3200" dirty="0">
              <a:solidFill>
                <a:srgbClr val="7030A0"/>
              </a:solidFill>
            </a:endParaRPr>
          </a:p>
        </p:txBody>
      </p:sp>
      <p:sp>
        <p:nvSpPr>
          <p:cNvPr id="7" name="TextBox 6">
            <a:extLst>
              <a:ext uri="{FF2B5EF4-FFF2-40B4-BE49-F238E27FC236}">
                <a16:creationId xmlns:a16="http://schemas.microsoft.com/office/drawing/2014/main" id="{C67AC0DB-5D62-4634-AA45-DB977A17AEEF}"/>
              </a:ext>
            </a:extLst>
          </p:cNvPr>
          <p:cNvSpPr txBox="1"/>
          <p:nvPr/>
        </p:nvSpPr>
        <p:spPr>
          <a:xfrm>
            <a:off x="533400" y="1676400"/>
            <a:ext cx="8229600" cy="1905000"/>
          </a:xfrm>
          <a:prstGeom prst="rect">
            <a:avLst/>
          </a:prstGeom>
          <a:noFill/>
          <a:ln w="25400">
            <a:solidFill>
              <a:srgbClr val="0070C0"/>
            </a:solidFill>
          </a:ln>
        </p:spPr>
        <p:txBody>
          <a:bodyPr wrap="square" rtlCol="0">
            <a:spAutoFit/>
          </a:bodyPr>
          <a:lstStyle/>
          <a:p>
            <a:endParaRPr lang="en-GB" sz="2200" dirty="0">
              <a:solidFill>
                <a:prstClr val="black"/>
              </a:solidFill>
            </a:endParaRPr>
          </a:p>
        </p:txBody>
      </p:sp>
      <p:sp>
        <p:nvSpPr>
          <p:cNvPr id="8" name="Rectangle 7">
            <a:extLst>
              <a:ext uri="{FF2B5EF4-FFF2-40B4-BE49-F238E27FC236}">
                <a16:creationId xmlns:a16="http://schemas.microsoft.com/office/drawing/2014/main" id="{CB43CF4D-F37B-4B8B-AAC5-1C8D4A3D4CE2}"/>
              </a:ext>
            </a:extLst>
          </p:cNvPr>
          <p:cNvSpPr/>
          <p:nvPr/>
        </p:nvSpPr>
        <p:spPr>
          <a:xfrm>
            <a:off x="609600" y="1752600"/>
            <a:ext cx="8077200" cy="1815882"/>
          </a:xfrm>
          <a:prstGeom prst="rect">
            <a:avLst/>
          </a:prstGeom>
        </p:spPr>
        <p:txBody>
          <a:bodyPr wrap="square">
            <a:spAutoFit/>
          </a:bodyPr>
          <a:lstStyle/>
          <a:p>
            <a:pPr hangingPunct="0">
              <a:spcAft>
                <a:spcPts val="0"/>
              </a:spcAft>
            </a:pPr>
            <a:r>
              <a:rPr lang="en-GB" sz="2800" dirty="0"/>
              <a:t>In this experiment, the acceleration of a vehicle was investigated to determine whether or not it can be accurately modelled using Newton’s second law of motion.</a:t>
            </a:r>
            <a:endParaRPr lang="en-GB" sz="2800" dirty="0">
              <a:ea typeface="Times New Roman" panose="02020603050405020304" pitchFamily="18" charset="0"/>
            </a:endParaRPr>
          </a:p>
        </p:txBody>
      </p:sp>
    </p:spTree>
    <p:extLst>
      <p:ext uri="{BB962C8B-B14F-4D97-AF65-F5344CB8AC3E}">
        <p14:creationId xmlns:p14="http://schemas.microsoft.com/office/powerpoint/2010/main" val="39766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534400" cy="4419600"/>
          </a:xfrm>
        </p:spPr>
        <p:txBody>
          <a:bodyPr>
            <a:noAutofit/>
          </a:bodyPr>
          <a:lstStyle/>
          <a:p>
            <a:pPr marL="457200" lvl="0" indent="-457200" algn="l" hangingPunct="0">
              <a:buFont typeface="+mj-lt"/>
              <a:buAutoNum type="alphaLcParenR" startAt="2"/>
            </a:pPr>
            <a:r>
              <a:rPr lang="en-US" sz="2400" dirty="0">
                <a:solidFill>
                  <a:srgbClr val="7030A0"/>
                </a:solidFill>
              </a:rPr>
              <a:t>What was done during the experiment? Try to keep this short (two or three sentences).</a:t>
            </a:r>
            <a:r>
              <a:rPr lang="en-GB" dirty="0">
                <a:solidFill>
                  <a:srgbClr val="7030A0"/>
                </a:solidFill>
              </a:rPr>
              <a:t> </a:t>
            </a:r>
          </a:p>
          <a:p>
            <a:pPr hangingPunct="0"/>
            <a:r>
              <a:rPr lang="en-GB" dirty="0"/>
              <a:t> </a:t>
            </a:r>
          </a:p>
          <a:p>
            <a:pPr hangingPunct="0"/>
            <a:r>
              <a:rPr lang="en-GB" dirty="0"/>
              <a:t> </a:t>
            </a:r>
          </a:p>
          <a:p>
            <a:pPr hangingPunct="0"/>
            <a:r>
              <a:rPr lang="en-GB" dirty="0"/>
              <a:t> </a:t>
            </a:r>
          </a:p>
          <a:p>
            <a:pPr hangingPunct="0"/>
            <a:r>
              <a:rPr lang="en-GB" dirty="0"/>
              <a:t> </a:t>
            </a:r>
          </a:p>
          <a:p>
            <a:pPr lvl="0" hangingPunct="0"/>
            <a:endParaRPr lang="en-GB" dirty="0"/>
          </a:p>
        </p:txBody>
      </p:sp>
      <p:sp>
        <p:nvSpPr>
          <p:cNvPr id="7" name="TextBox 6">
            <a:extLst>
              <a:ext uri="{FF2B5EF4-FFF2-40B4-BE49-F238E27FC236}">
                <a16:creationId xmlns:a16="http://schemas.microsoft.com/office/drawing/2014/main" id="{2FE3B557-2FAE-4E1C-826B-5DC8349B311C}"/>
              </a:ext>
            </a:extLst>
          </p:cNvPr>
          <p:cNvSpPr txBox="1"/>
          <p:nvPr/>
        </p:nvSpPr>
        <p:spPr>
          <a:xfrm>
            <a:off x="795502" y="2197893"/>
            <a:ext cx="7867650" cy="2462213"/>
          </a:xfrm>
          <a:prstGeom prst="rect">
            <a:avLst/>
          </a:prstGeom>
          <a:noFill/>
          <a:ln w="25400">
            <a:solidFill>
              <a:srgbClr val="0070C0"/>
            </a:solidFill>
          </a:ln>
        </p:spPr>
        <p:txBody>
          <a:bodyPr wrap="square" rtlCol="0">
            <a:spAutoFit/>
          </a:bodyPr>
          <a:lstStyle/>
          <a:p>
            <a:endParaRPr lang="en-US"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84</a:t>
            </a:fld>
            <a:endParaRPr lang="en-US">
              <a:solidFill>
                <a:prstClr val="black">
                  <a:tint val="75000"/>
                </a:prstClr>
              </a:solidFill>
            </a:endParaRPr>
          </a:p>
        </p:txBody>
      </p:sp>
      <p:sp>
        <p:nvSpPr>
          <p:cNvPr id="6" name="Title 1">
            <a:extLst>
              <a:ext uri="{FF2B5EF4-FFF2-40B4-BE49-F238E27FC236}">
                <a16:creationId xmlns:a16="http://schemas.microsoft.com/office/drawing/2014/main" id="{95A2F0A4-27C7-4D95-9CB6-CF7AE3FF24A9}"/>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Abstract</a:t>
            </a:r>
            <a:endParaRPr lang="en-GB" sz="3200" dirty="0">
              <a:solidFill>
                <a:srgbClr val="7030A0"/>
              </a:solidFill>
            </a:endParaRPr>
          </a:p>
        </p:txBody>
      </p:sp>
      <p:sp>
        <p:nvSpPr>
          <p:cNvPr id="2" name="Rectangle 1">
            <a:extLst>
              <a:ext uri="{FF2B5EF4-FFF2-40B4-BE49-F238E27FC236}">
                <a16:creationId xmlns:a16="http://schemas.microsoft.com/office/drawing/2014/main" id="{E6DBC6E2-DAED-4E2D-846D-B5F1BF22836B}"/>
              </a:ext>
            </a:extLst>
          </p:cNvPr>
          <p:cNvSpPr/>
          <p:nvPr/>
        </p:nvSpPr>
        <p:spPr>
          <a:xfrm>
            <a:off x="952500" y="2330916"/>
            <a:ext cx="7772400" cy="1938992"/>
          </a:xfrm>
          <a:prstGeom prst="rect">
            <a:avLst/>
          </a:prstGeom>
        </p:spPr>
        <p:txBody>
          <a:bodyPr wrap="square">
            <a:spAutoFit/>
          </a:bodyPr>
          <a:lstStyle/>
          <a:p>
            <a:r>
              <a:rPr lang="en-US" sz="2400" dirty="0">
                <a:ea typeface="SimSun" panose="02010600030101010101" pitchFamily="2" charset="-122"/>
              </a:rPr>
              <a:t>A weight falling under gravity was coupled to a vehicle of known mass to provide a constant acceleration. The procedure was repeated with weights of different masses. The acceleration was measured using a light gate and compared with the value predicted by Newtonian mechanics. </a:t>
            </a:r>
            <a:endParaRPr lang="en-GB" sz="2400" dirty="0"/>
          </a:p>
        </p:txBody>
      </p:sp>
    </p:spTree>
    <p:extLst>
      <p:ext uri="{BB962C8B-B14F-4D97-AF65-F5344CB8AC3E}">
        <p14:creationId xmlns:p14="http://schemas.microsoft.com/office/powerpoint/2010/main" val="381575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6250" y="1090612"/>
            <a:ext cx="8362950" cy="4419600"/>
          </a:xfrm>
        </p:spPr>
        <p:txBody>
          <a:bodyPr>
            <a:noAutofit/>
          </a:bodyPr>
          <a:lstStyle/>
          <a:p>
            <a:pPr marL="514350" lvl="0" indent="-514350" algn="l" hangingPunct="0">
              <a:buFont typeface="+mj-lt"/>
              <a:buAutoNum type="alphaLcParenR" startAt="3"/>
            </a:pPr>
            <a:r>
              <a:rPr lang="en-US" sz="2800" dirty="0">
                <a:solidFill>
                  <a:srgbClr val="7030A0"/>
                </a:solidFill>
              </a:rPr>
              <a:t>How may results agreed with predictions? Overall do the results of the experiment support the hypothesis? </a:t>
            </a:r>
            <a:r>
              <a:rPr lang="en-GB" sz="2800" dirty="0"/>
              <a:t> </a:t>
            </a:r>
          </a:p>
          <a:p>
            <a:pPr hangingPunct="0"/>
            <a:r>
              <a:rPr lang="en-GB" dirty="0"/>
              <a:t> </a:t>
            </a:r>
          </a:p>
          <a:p>
            <a:pPr hangingPunct="0"/>
            <a:r>
              <a:rPr lang="en-GB" dirty="0"/>
              <a:t> </a:t>
            </a:r>
          </a:p>
          <a:p>
            <a:pPr lvl="0" hangingPunct="0"/>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85</a:t>
            </a:fld>
            <a:endParaRPr lang="en-US">
              <a:solidFill>
                <a:prstClr val="black">
                  <a:tint val="75000"/>
                </a:prstClr>
              </a:solidFill>
            </a:endParaRPr>
          </a:p>
        </p:txBody>
      </p:sp>
      <p:sp>
        <p:nvSpPr>
          <p:cNvPr id="6" name="Title 1">
            <a:extLst>
              <a:ext uri="{FF2B5EF4-FFF2-40B4-BE49-F238E27FC236}">
                <a16:creationId xmlns:a16="http://schemas.microsoft.com/office/drawing/2014/main" id="{C5972C06-ABB8-49F5-B56D-FD1C1F6B5F14}"/>
              </a:ext>
            </a:extLst>
          </p:cNvPr>
          <p:cNvSpPr txBox="1">
            <a:spLocks/>
          </p:cNvSpPr>
          <p:nvPr/>
        </p:nvSpPr>
        <p:spPr>
          <a:xfrm>
            <a:off x="0" y="152400"/>
            <a:ext cx="91440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sz="3200" b="1" dirty="0">
                <a:solidFill>
                  <a:srgbClr val="7030A0"/>
                </a:solidFill>
              </a:rPr>
              <a:t>Abstract</a:t>
            </a:r>
            <a:endParaRPr lang="en-GB" sz="3200" dirty="0">
              <a:solidFill>
                <a:srgbClr val="7030A0"/>
              </a:solidFill>
            </a:endParaRPr>
          </a:p>
        </p:txBody>
      </p:sp>
      <p:sp>
        <p:nvSpPr>
          <p:cNvPr id="2" name="Rectangle 1">
            <a:extLst>
              <a:ext uri="{FF2B5EF4-FFF2-40B4-BE49-F238E27FC236}">
                <a16:creationId xmlns:a16="http://schemas.microsoft.com/office/drawing/2014/main" id="{1CAEC899-CE17-4CEE-9D76-680BA9D51041}"/>
              </a:ext>
            </a:extLst>
          </p:cNvPr>
          <p:cNvSpPr/>
          <p:nvPr/>
        </p:nvSpPr>
        <p:spPr>
          <a:xfrm>
            <a:off x="925192" y="2639598"/>
            <a:ext cx="7753350" cy="2677656"/>
          </a:xfrm>
          <a:prstGeom prst="rect">
            <a:avLst/>
          </a:prstGeom>
        </p:spPr>
        <p:txBody>
          <a:bodyPr wrap="square">
            <a:spAutoFit/>
          </a:bodyPr>
          <a:lstStyle/>
          <a:p>
            <a:r>
              <a:rPr lang="en-US" sz="2800" dirty="0">
                <a:ea typeface="SimSun" panose="02010600030101010101" pitchFamily="2" charset="-122"/>
              </a:rPr>
              <a:t>The predicted accelerations were only found to agree with the measured accelerations for half of the results, when uncertainties from measurement and modelling assumptions were considered and therefore these experimental results could not be used to support the hypothesis.</a:t>
            </a:r>
            <a:endParaRPr lang="en-GB" sz="2800" dirty="0"/>
          </a:p>
        </p:txBody>
      </p:sp>
      <p:sp>
        <p:nvSpPr>
          <p:cNvPr id="9" name="TextBox 8">
            <a:extLst>
              <a:ext uri="{FF2B5EF4-FFF2-40B4-BE49-F238E27FC236}">
                <a16:creationId xmlns:a16="http://schemas.microsoft.com/office/drawing/2014/main" id="{EA97A1C9-1980-4512-967D-2A5493D180FC}"/>
              </a:ext>
            </a:extLst>
          </p:cNvPr>
          <p:cNvSpPr txBox="1"/>
          <p:nvPr/>
        </p:nvSpPr>
        <p:spPr>
          <a:xfrm>
            <a:off x="677542" y="2667000"/>
            <a:ext cx="7905750" cy="2800767"/>
          </a:xfrm>
          <a:prstGeom prst="rect">
            <a:avLst/>
          </a:prstGeom>
          <a:noFill/>
          <a:ln w="25400">
            <a:solidFill>
              <a:srgbClr val="0070C0"/>
            </a:solidFill>
          </a:ln>
        </p:spPr>
        <p:txBody>
          <a:bodyPr wrap="square" rtlCol="0">
            <a:spAutoFit/>
          </a:bodyPr>
          <a:lstStyle/>
          <a:p>
            <a:endParaRPr lang="en-US"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a:p>
            <a:endParaRPr lang="en-GB" sz="2200" dirty="0">
              <a:solidFill>
                <a:prstClr val="black"/>
              </a:solidFill>
            </a:endParaRPr>
          </a:p>
        </p:txBody>
      </p:sp>
    </p:spTree>
    <p:extLst>
      <p:ext uri="{BB962C8B-B14F-4D97-AF65-F5344CB8AC3E}">
        <p14:creationId xmlns:p14="http://schemas.microsoft.com/office/powerpoint/2010/main" val="182555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8077200" cy="3581400"/>
          </a:xfrm>
        </p:spPr>
        <p:txBody>
          <a:bodyPr>
            <a:noAutofit/>
          </a:bodyPr>
          <a:lstStyle/>
          <a:p>
            <a:pPr marL="179388" lvl="0" indent="-179388" algn="l">
              <a:buClr>
                <a:srgbClr val="0070C0"/>
              </a:buClr>
              <a:buFont typeface="Arial" pitchFamily="34" charset="0"/>
              <a:buChar char="•"/>
            </a:pPr>
            <a:r>
              <a:rPr lang="en-GB" sz="2800" dirty="0">
                <a:solidFill>
                  <a:prstClr val="black"/>
                </a:solidFill>
              </a:rPr>
              <a:t>For each report in this course you will be given a </a:t>
            </a:r>
            <a:r>
              <a:rPr lang="en-GB" sz="2800" b="1" dirty="0">
                <a:solidFill>
                  <a:srgbClr val="0070C0"/>
                </a:solidFill>
              </a:rPr>
              <a:t>Report Template</a:t>
            </a:r>
            <a:r>
              <a:rPr lang="en-GB" sz="2800" dirty="0">
                <a:solidFill>
                  <a:prstClr val="black"/>
                </a:solidFill>
              </a:rPr>
              <a:t>, this template is designed to </a:t>
            </a:r>
            <a:r>
              <a:rPr lang="en-GB" sz="2800" b="1" dirty="0">
                <a:solidFill>
                  <a:srgbClr val="0070C0"/>
                </a:solidFill>
              </a:rPr>
              <a:t>guide you through the report writing process </a:t>
            </a:r>
            <a:r>
              <a:rPr lang="en-GB" sz="2800" dirty="0">
                <a:solidFill>
                  <a:prstClr val="black"/>
                </a:solidFill>
              </a:rPr>
              <a:t>and to </a:t>
            </a:r>
            <a:r>
              <a:rPr lang="en-GB" sz="2800" b="1" dirty="0">
                <a:solidFill>
                  <a:srgbClr val="0070C0"/>
                </a:solidFill>
              </a:rPr>
              <a:t>help you decide on what content</a:t>
            </a:r>
            <a:r>
              <a:rPr lang="en-GB" sz="2800" dirty="0">
                <a:solidFill>
                  <a:prstClr val="black"/>
                </a:solidFill>
              </a:rPr>
              <a:t> to include.</a:t>
            </a:r>
          </a:p>
          <a:p>
            <a:pPr marL="179388" lvl="0" indent="-179388" algn="l">
              <a:buClr>
                <a:srgbClr val="0070C0"/>
              </a:buClr>
              <a:buFont typeface="Arial" pitchFamily="34" charset="0"/>
              <a:buChar char="•"/>
            </a:pPr>
            <a:endParaRPr lang="en-GB" sz="1400" dirty="0">
              <a:solidFill>
                <a:prstClr val="black"/>
              </a:solidFill>
            </a:endParaRPr>
          </a:p>
          <a:p>
            <a:pPr marL="179388" lvl="0" indent="-179388" algn="l">
              <a:buClr>
                <a:srgbClr val="0070C0"/>
              </a:buClr>
              <a:buFont typeface="Arial" pitchFamily="34" charset="0"/>
              <a:buChar char="•"/>
            </a:pPr>
            <a:r>
              <a:rPr lang="en-GB" sz="2800" dirty="0">
                <a:solidFill>
                  <a:prstClr val="black"/>
                </a:solidFill>
              </a:rPr>
              <a:t>The </a:t>
            </a:r>
            <a:r>
              <a:rPr lang="en-GB" sz="2800" b="1" dirty="0">
                <a:solidFill>
                  <a:srgbClr val="0070C0"/>
                </a:solidFill>
              </a:rPr>
              <a:t>Sample Report Template </a:t>
            </a:r>
            <a:r>
              <a:rPr lang="en-GB" sz="2800" dirty="0">
                <a:solidFill>
                  <a:prstClr val="black"/>
                </a:solidFill>
              </a:rPr>
              <a:t>you have been given has space provided for you to answer the various questions on the template itself. </a:t>
            </a:r>
          </a:p>
          <a:p>
            <a:pPr marL="179388" lvl="0" indent="-179388" algn="l">
              <a:buClr>
                <a:srgbClr val="0070C0"/>
              </a:buClr>
              <a:buFont typeface="Arial" pitchFamily="34" charset="0"/>
              <a:buChar char="•"/>
            </a:pPr>
            <a:endParaRPr lang="en-GB" sz="1400" dirty="0">
              <a:solidFill>
                <a:prstClr val="black"/>
              </a:solidFill>
            </a:endParaRPr>
          </a:p>
          <a:p>
            <a:pPr marL="179388" lvl="0" indent="-179388" algn="l">
              <a:buClr>
                <a:srgbClr val="0070C0"/>
              </a:buClr>
              <a:buFont typeface="Arial" pitchFamily="34" charset="0"/>
              <a:buChar char="•"/>
            </a:pPr>
            <a:r>
              <a:rPr lang="en-GB" sz="2800" dirty="0">
                <a:solidFill>
                  <a:prstClr val="black"/>
                </a:solidFill>
              </a:rPr>
              <a:t>By the end of this session you should have a </a:t>
            </a:r>
            <a:r>
              <a:rPr lang="en-GB" sz="2800" b="1" dirty="0">
                <a:solidFill>
                  <a:srgbClr val="0070C0"/>
                </a:solidFill>
              </a:rPr>
              <a:t>completed report template </a:t>
            </a:r>
            <a:r>
              <a:rPr lang="en-GB" sz="2800" dirty="0">
                <a:solidFill>
                  <a:prstClr val="black"/>
                </a:solidFill>
              </a:rPr>
              <a:t>which with a little extra work </a:t>
            </a:r>
            <a:r>
              <a:rPr lang="en-GB" sz="2800" b="1" dirty="0">
                <a:solidFill>
                  <a:srgbClr val="0070C0"/>
                </a:solidFill>
              </a:rPr>
              <a:t>could be submitted as a good report</a:t>
            </a:r>
            <a:r>
              <a:rPr lang="en-GB" sz="2800" dirty="0">
                <a:solidFill>
                  <a:prstClr val="black"/>
                </a:solidFill>
              </a:rPr>
              <a:t>.</a:t>
            </a:r>
          </a:p>
        </p:txBody>
      </p:sp>
      <p:sp>
        <p:nvSpPr>
          <p:cNvPr id="4" name="Title 1"/>
          <p:cNvSpPr txBox="1">
            <a:spLocks/>
          </p:cNvSpPr>
          <p:nvPr/>
        </p:nvSpPr>
        <p:spPr>
          <a:xfrm>
            <a:off x="457200" y="274638"/>
            <a:ext cx="8229600" cy="792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en-GB" sz="3200" b="1" dirty="0">
                <a:solidFill>
                  <a:srgbClr val="7030A0"/>
                </a:solidFill>
                <a:latin typeface="Calibri" panose="020F0502020204030204" pitchFamily="34" charset="0"/>
              </a:rPr>
              <a:t>Report Template</a:t>
            </a:r>
            <a:endParaRPr kumimoji="0" lang="en-GB" sz="3200" b="0" i="0" u="none" strike="noStrike" kern="1200" cap="none" spc="0" normalizeH="0" baseline="0" noProof="0" dirty="0">
              <a:ln>
                <a:noFill/>
              </a:ln>
              <a:solidFill>
                <a:srgbClr val="7030A0"/>
              </a:solidFill>
              <a:effectLst/>
              <a:uLnTx/>
              <a:uFillTx/>
              <a:latin typeface="Calibri" panose="020F0502020204030204" pitchFamily="34" charset="0"/>
              <a:ea typeface="+mj-ea"/>
              <a:cs typeface="+mj-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9967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6665</TotalTime>
  <Words>4377</Words>
  <Application>Microsoft Office PowerPoint</Application>
  <PresentationFormat>On-screen Show (4:3)</PresentationFormat>
  <Paragraphs>774</Paragraphs>
  <Slides>85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ＭＳ Ｐゴシック</vt:lpstr>
      <vt:lpstr>SimSun</vt:lpstr>
      <vt:lpstr>Arial</vt:lpstr>
      <vt:lpstr>Calibri</vt:lpstr>
      <vt:lpstr>Cambria Math</vt:lpstr>
      <vt:lpstr>Symbol</vt:lpstr>
      <vt:lpstr>Times New Roman</vt:lpstr>
      <vt:lpstr>Verdana</vt:lpstr>
      <vt:lpstr>Office Theme</vt:lpstr>
      <vt:lpstr>Science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Hoban</dc:creator>
  <cp:lastModifiedBy>Matthew Steven Laidler</cp:lastModifiedBy>
  <cp:revision>236</cp:revision>
  <cp:lastPrinted>2017-09-18T08:40:31Z</cp:lastPrinted>
  <dcterms:created xsi:type="dcterms:W3CDTF">2006-08-16T00:00:00Z</dcterms:created>
  <dcterms:modified xsi:type="dcterms:W3CDTF">2019-09-24T05:14:42Z</dcterms:modified>
</cp:coreProperties>
</file>