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331" r:id="rId2"/>
    <p:sldId id="626" r:id="rId3"/>
    <p:sldId id="664" r:id="rId4"/>
    <p:sldId id="388" r:id="rId5"/>
    <p:sldId id="332" r:id="rId6"/>
    <p:sldId id="257" r:id="rId7"/>
    <p:sldId id="390" r:id="rId8"/>
    <p:sldId id="391" r:id="rId9"/>
    <p:sldId id="392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6" r:id="rId20"/>
    <p:sldId id="409" r:id="rId21"/>
    <p:sldId id="408" r:id="rId22"/>
    <p:sldId id="336" r:id="rId23"/>
    <p:sldId id="258" r:id="rId24"/>
    <p:sldId id="337" r:id="rId25"/>
    <p:sldId id="338" r:id="rId26"/>
    <p:sldId id="342" r:id="rId27"/>
    <p:sldId id="343" r:id="rId28"/>
    <p:sldId id="344" r:id="rId29"/>
    <p:sldId id="341" r:id="rId30"/>
    <p:sldId id="347" r:id="rId31"/>
    <p:sldId id="346" r:id="rId32"/>
    <p:sldId id="349" r:id="rId33"/>
    <p:sldId id="350" r:id="rId34"/>
    <p:sldId id="351" r:id="rId35"/>
    <p:sldId id="352" r:id="rId36"/>
    <p:sldId id="353" r:id="rId37"/>
    <p:sldId id="354" r:id="rId38"/>
    <p:sldId id="402" r:id="rId39"/>
    <p:sldId id="355" r:id="rId40"/>
    <p:sldId id="403" r:id="rId41"/>
    <p:sldId id="357" r:id="rId42"/>
    <p:sldId id="358" r:id="rId43"/>
    <p:sldId id="348" r:id="rId44"/>
    <p:sldId id="361" r:id="rId45"/>
    <p:sldId id="363" r:id="rId46"/>
    <p:sldId id="364" r:id="rId47"/>
    <p:sldId id="365" r:id="rId48"/>
    <p:sldId id="366" r:id="rId49"/>
    <p:sldId id="367" r:id="rId50"/>
    <p:sldId id="368" r:id="rId51"/>
    <p:sldId id="369" r:id="rId52"/>
    <p:sldId id="370" r:id="rId53"/>
    <p:sldId id="371" r:id="rId54"/>
    <p:sldId id="372" r:id="rId55"/>
    <p:sldId id="374" r:id="rId56"/>
    <p:sldId id="375" r:id="rId57"/>
    <p:sldId id="362" r:id="rId58"/>
    <p:sldId id="376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cien Lu" initials="LL" lastIdx="20" clrIdx="0">
    <p:extLst>
      <p:ext uri="{19B8F6BF-5375-455C-9EA6-DF929625EA0E}">
        <p15:presenceInfo xmlns:p15="http://schemas.microsoft.com/office/powerpoint/2012/main" userId="S-1-5-21-371399076-3047136788-812747186-9938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7" autoAdjust="0"/>
    <p:restoredTop sz="93883" autoAdjust="0"/>
  </p:normalViewPr>
  <p:slideViewPr>
    <p:cSldViewPr>
      <p:cViewPr varScale="1">
        <p:scale>
          <a:sx n="68" d="100"/>
          <a:sy n="68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6A4C6-E6F5-430A-B8F0-68D80DE23364}" type="datetimeFigureOut">
              <a:rPr lang="en-GB" smtClean="0"/>
              <a:t>13/11/2024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0C076-2EF9-43CF-B058-BB36B3BDD24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238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0C076-2EF9-43CF-B058-BB36B3BDD247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2199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0C076-2EF9-43CF-B058-BB36B3BDD247}" type="slidenum">
              <a:rPr lang="en-GB" smtClean="0"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7270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0C076-2EF9-43CF-B058-BB36B3BDD247}" type="slidenum">
              <a:rPr lang="en-GB" smtClean="0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935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0C076-2EF9-43CF-B058-BB36B3BDD247}" type="slidenum">
              <a:rPr lang="en-GB" smtClean="0"/>
              <a:t>48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0945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0C076-2EF9-43CF-B058-BB36B3BDD247}" type="slidenum">
              <a:rPr lang="en-GB" smtClean="0"/>
              <a:t>52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8271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0C076-2EF9-43CF-B058-BB36B3BDD247}" type="slidenum">
              <a:rPr lang="en-GB" smtClean="0"/>
              <a:t>53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35354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0C076-2EF9-43CF-B058-BB36B3BDD247}" type="slidenum">
              <a:rPr lang="en-GB" smtClean="0"/>
              <a:t>54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7716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0C076-2EF9-43CF-B058-BB36B3BDD247}" type="slidenum">
              <a:rPr lang="en-GB" smtClean="0"/>
              <a:t>55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3001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51AAF45-130C-415F-9EAA-00FADFDA3DF8}" type="slidenum">
              <a:rPr lang="en-GB" altLang="en-U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en-GB" altLang="en-US" dirty="0">
              <a:solidFill>
                <a:srgbClr val="000000"/>
              </a:solidFill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8435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0C076-2EF9-43CF-B058-BB36B3BDD247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4784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51AAF45-130C-415F-9EAA-00FADFDA3DF8}" type="slidenum">
              <a:rPr lang="en-GB" altLang="en-U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4</a:t>
            </a:fld>
            <a:endParaRPr lang="en-GB" altLang="en-US" dirty="0">
              <a:solidFill>
                <a:srgbClr val="000000"/>
              </a:solidFill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0432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E51AAF45-130C-415F-9EAA-00FADFDA3DF8}" type="slidenum">
              <a:rPr lang="en-GB" altLang="en-US" smtClean="0">
                <a:solidFill>
                  <a:srgbClr val="000000"/>
                </a:solidFill>
              </a:rPr>
              <a:pPr eaLnBrk="1" hangingPunct="1">
                <a:spcBef>
                  <a:spcPct val="0"/>
                </a:spcBef>
              </a:pPr>
              <a:t>5</a:t>
            </a:fld>
            <a:endParaRPr lang="en-GB" altLang="en-US" dirty="0">
              <a:solidFill>
                <a:srgbClr val="000000"/>
              </a:solidFill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78389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10C076-2EF9-43CF-B058-BB36B3BDD247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17769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0C076-2EF9-43CF-B058-BB36B3BDD247}" type="slidenum">
              <a:rPr lang="en-GB" smtClean="0"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031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0C076-2EF9-43CF-B058-BB36B3BDD247}" type="slidenum">
              <a:rPr lang="en-GB" smtClean="0"/>
              <a:t>28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2836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0C076-2EF9-43CF-B058-BB36B3BDD247}" type="slidenum">
              <a:rPr lang="en-GB" smtClean="0"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8473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F59E3-09A7-471E-B797-367FBBB601AC}" type="datetime1">
              <a:rPr lang="en-GB" smtClean="0"/>
              <a:t>13/11/2024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0813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114A-042D-44B1-9F17-57C86A3BE031}" type="datetime1">
              <a:rPr lang="en-GB" smtClean="0"/>
              <a:t>13/11/2024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584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E7DC8-B3A2-4CA1-A1CA-8CF02BE5B7E2}" type="datetime1">
              <a:rPr lang="en-GB" smtClean="0"/>
              <a:t>13/11/2024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668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6A569-5E01-4654-9188-5417DCD405FA}" type="datetime1">
              <a:rPr lang="en-GB" smtClean="0"/>
              <a:t>13/11/2024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115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10E8F-0812-4106-BAB8-4B5E0D27FF21}" type="datetime1">
              <a:rPr lang="en-GB" smtClean="0"/>
              <a:t>13/11/2024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783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69E90-0147-4B58-BCDA-8DBD5253EC0F}" type="datetime1">
              <a:rPr lang="en-GB" smtClean="0"/>
              <a:t>13/11/2024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933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63AD-DE96-44AB-AAD8-86BF9B6A2890}" type="datetime1">
              <a:rPr lang="en-GB" smtClean="0"/>
              <a:t>13/11/2024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5370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8CCB9-B55E-4C53-AFEB-F936FE60E8A8}" type="datetime1">
              <a:rPr lang="en-GB" smtClean="0"/>
              <a:t>13/11/2024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066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C7B13-1891-4C05-A254-094FFC216C91}" type="datetime1">
              <a:rPr lang="en-GB" smtClean="0"/>
              <a:t>13/11/2024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970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CDF6B-5B57-46E1-8DB5-F7710B13309E}" type="datetime1">
              <a:rPr lang="en-GB" smtClean="0"/>
              <a:t>13/11/2024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287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BC30A-7096-4D08-A699-E4B3B8190C35}" type="datetime1">
              <a:rPr lang="en-GB" smtClean="0"/>
              <a:t>13/11/2024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136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05FE5-4A4A-4B1A-82BC-463514EE1052}" type="datetime1">
              <a:rPr lang="en-GB" smtClean="0"/>
              <a:t>13/11/2024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6B242-5705-4A94-BF1B-F604E894F65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59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support.microsoft.com/en-us/office/upload-and-save-files-and-folders-to-onedrive-a5710114-6aeb-4bf5-a336-dffa7cc0b77a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ctrTitle"/>
          </p:nvPr>
        </p:nvSpPr>
        <p:spPr>
          <a:xfrm>
            <a:off x="381000" y="1752600"/>
            <a:ext cx="7772400" cy="1470025"/>
          </a:xfrm>
        </p:spPr>
        <p:txBody>
          <a:bodyPr/>
          <a:lstStyle/>
          <a:p>
            <a:r>
              <a:rPr lang="en-US" altLang="en-US" b="1" dirty="0">
                <a:solidFill>
                  <a:srgbClr val="7030A0"/>
                </a:solidFill>
                <a:latin typeface="Calibri" panose="020F0502020204030204" pitchFamily="34" charset="0"/>
                <a:ea typeface="ＭＳ Ｐゴシック" pitchFamily="84" charset="-128"/>
              </a:rPr>
              <a:t>Found</a:t>
            </a:r>
            <a:r>
              <a:rPr lang="en-GB" altLang="en-US" b="1" dirty="0" err="1">
                <a:solidFill>
                  <a:srgbClr val="7030A0"/>
                </a:solidFill>
                <a:latin typeface="Calibri" panose="020F0502020204030204" pitchFamily="34" charset="0"/>
                <a:ea typeface="ＭＳ Ｐゴシック" pitchFamily="84" charset="-128"/>
              </a:rPr>
              <a:t>ation</a:t>
            </a:r>
            <a:r>
              <a:rPr lang="en-GB" altLang="en-US" b="1" dirty="0">
                <a:solidFill>
                  <a:srgbClr val="7030A0"/>
                </a:solidFill>
                <a:latin typeface="Calibri" panose="020F0502020204030204" pitchFamily="34" charset="0"/>
                <a:ea typeface="ＭＳ Ｐゴシック" pitchFamily="84" charset="-128"/>
              </a:rPr>
              <a:t> Physics </a:t>
            </a:r>
          </a:p>
        </p:txBody>
      </p:sp>
      <p:sp>
        <p:nvSpPr>
          <p:cNvPr id="39939" name="Subtitle 2"/>
          <p:cNvSpPr>
            <a:spLocks noGrp="1"/>
          </p:cNvSpPr>
          <p:nvPr>
            <p:ph type="subTitle" idx="1"/>
          </p:nvPr>
        </p:nvSpPr>
        <p:spPr>
          <a:xfrm>
            <a:off x="1763688" y="3195022"/>
            <a:ext cx="6768752" cy="2250201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en-US" b="1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itchFamily="84" charset="-128"/>
              </a:rPr>
              <a:t>Report Writing Workshop:</a:t>
            </a:r>
          </a:p>
          <a:p>
            <a:pPr algn="l"/>
            <a:endParaRPr lang="en-US" altLang="en-US" b="1" dirty="0">
              <a:solidFill>
                <a:srgbClr val="0070C0"/>
              </a:solidFill>
              <a:latin typeface="Calibri" panose="020F0502020204030204" pitchFamily="34" charset="0"/>
              <a:ea typeface="ＭＳ Ｐゴシック" pitchFamily="84" charset="-128"/>
            </a:endParaRPr>
          </a:p>
          <a:p>
            <a:pPr algn="l"/>
            <a:r>
              <a:rPr lang="en-US" altLang="en-US" b="1" dirty="0">
                <a:solidFill>
                  <a:srgbClr val="7030A0"/>
                </a:solidFill>
                <a:latin typeface="Calibri" panose="020F0502020204030204" pitchFamily="34" charset="0"/>
                <a:ea typeface="ＭＳ Ｐゴシック" pitchFamily="84" charset="-128"/>
              </a:rPr>
              <a:t>Part I</a:t>
            </a:r>
            <a:r>
              <a:rPr lang="en-US" altLang="en-US" b="1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itchFamily="84" charset="-128"/>
              </a:rPr>
              <a:t>   Writing Reports in Word</a:t>
            </a:r>
          </a:p>
          <a:p>
            <a:pPr algn="l"/>
            <a:r>
              <a:rPr lang="en-US" altLang="en-US" b="1" dirty="0">
                <a:solidFill>
                  <a:srgbClr val="7030A0"/>
                </a:solidFill>
                <a:latin typeface="Calibri" panose="020F0502020204030204" pitchFamily="34" charset="0"/>
                <a:ea typeface="ＭＳ Ｐゴシック" pitchFamily="84" charset="-128"/>
              </a:rPr>
              <a:t>Part II</a:t>
            </a:r>
            <a:r>
              <a:rPr lang="en-US" altLang="en-US" b="1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itchFamily="84" charset="-128"/>
              </a:rPr>
              <a:t>  Representing Data with Excel</a:t>
            </a:r>
            <a:endParaRPr lang="en-GB" altLang="en-US" b="1" dirty="0">
              <a:solidFill>
                <a:srgbClr val="0070C0"/>
              </a:solidFill>
              <a:latin typeface="Calibri" panose="020F0502020204030204" pitchFamily="34" charset="0"/>
              <a:ea typeface="ＭＳ Ｐゴシック" pitchFamily="84" charset="-128"/>
            </a:endParaRPr>
          </a:p>
          <a:p>
            <a:pPr algn="l"/>
            <a:endParaRPr lang="en-GB" altLang="en-US" b="1" dirty="0">
              <a:solidFill>
                <a:srgbClr val="0070C0"/>
              </a:solidFill>
              <a:latin typeface="Calibri" panose="020F0502020204030204" pitchFamily="34" charset="0"/>
              <a:ea typeface="ＭＳ Ｐゴシック" pitchFamily="84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fld id="{2F35B956-0166-4458-B6F6-9223D81620A8}" type="slidenum">
              <a:rPr lang="en-US" altLang="en-US" sz="1400" smtClean="0">
                <a:solidFill>
                  <a:srgbClr val="000000"/>
                </a:solidFill>
                <a:effectLst/>
              </a:rPr>
              <a:pPr eaLnBrk="1" hangingPunct="1">
                <a:spcBef>
                  <a:spcPct val="0"/>
                </a:spcBef>
                <a:buFontTx/>
                <a:buNone/>
                <a:defRPr/>
              </a:pPr>
              <a:t>1</a:t>
            </a:fld>
            <a:endParaRPr lang="en-US" altLang="en-US" sz="1400" dirty="0">
              <a:solidFill>
                <a:srgbClr val="000000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087383-8B6D-433A-8187-1E97A3B781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40580"/>
            <a:ext cx="2209800" cy="81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67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10</a:t>
            </a:fld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141655" y="959534"/>
            <a:ext cx="89827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25" lvl="0" indent="-1076325"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 sz="2800" b="1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Step 4:</a:t>
            </a:r>
            <a:r>
              <a:rPr lang="en-GB" altLang="en-US" sz="2800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 First choose </a:t>
            </a:r>
            <a:r>
              <a:rPr lang="en-GB" altLang="en-US" sz="2800" b="1" dirty="0">
                <a:solidFill>
                  <a:srgbClr val="0070C0"/>
                </a:solidFill>
                <a:latin typeface="Calibri" pitchFamily="34" charset="0"/>
                <a:ea typeface="SimSun" pitchFamily="2" charset="-122"/>
                <a:cs typeface="Times New Roman" pitchFamily="18" charset="0"/>
              </a:rPr>
              <a:t>“script”</a:t>
            </a:r>
            <a:r>
              <a:rPr lang="en-GB" altLang="en-US" sz="2800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 and then from the drop down  menu </a:t>
            </a:r>
            <a:r>
              <a:rPr lang="en-GB" altLang="en-US" sz="2800" b="1" dirty="0">
                <a:solidFill>
                  <a:srgbClr val="0070C0"/>
                </a:solidFill>
                <a:latin typeface="Calibri" pitchFamily="34" charset="0"/>
                <a:ea typeface="SimSun" pitchFamily="2" charset="-122"/>
                <a:cs typeface="Times New Roman" pitchFamily="18" charset="0"/>
              </a:rPr>
              <a:t>“superscript”</a:t>
            </a:r>
            <a:r>
              <a:rPr lang="en-GB" altLang="en-US" sz="2800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 </a:t>
            </a:r>
            <a:endParaRPr lang="en-GB" alt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55" y="1915551"/>
            <a:ext cx="8917471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AutoShape 4"/>
          <p:cNvCxnSpPr>
            <a:cxnSpLocks noChangeShapeType="1"/>
          </p:cNvCxnSpPr>
          <p:nvPr/>
        </p:nvCxnSpPr>
        <p:spPr bwMode="auto">
          <a:xfrm>
            <a:off x="4172588" y="1299026"/>
            <a:ext cx="792088" cy="989001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AutoShape 4"/>
          <p:cNvCxnSpPr>
            <a:cxnSpLocks noChangeShapeType="1"/>
          </p:cNvCxnSpPr>
          <p:nvPr/>
        </p:nvCxnSpPr>
        <p:spPr bwMode="auto">
          <a:xfrm>
            <a:off x="3236484" y="1913641"/>
            <a:ext cx="1872208" cy="1041569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itle 1"/>
          <p:cNvSpPr txBox="1">
            <a:spLocks/>
          </p:cNvSpPr>
          <p:nvPr/>
        </p:nvSpPr>
        <p:spPr>
          <a:xfrm>
            <a:off x="611560" y="74899"/>
            <a:ext cx="8229600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rgbClr val="7030A0"/>
                </a:solidFill>
              </a:rPr>
              <a:t>Equation Editor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69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11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3692" y="764704"/>
            <a:ext cx="87347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25" lvl="0" indent="-1076325"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 sz="2800" b="1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Step 5:</a:t>
            </a:r>
            <a:r>
              <a:rPr lang="en-GB" altLang="en-US" sz="2800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 You should now have something looking like this. We type “T” here and “2” here</a:t>
            </a:r>
            <a:endParaRPr lang="en-GB" altLang="en-US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84" y="1844824"/>
            <a:ext cx="8862214" cy="2635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AutoShape 4"/>
          <p:cNvCxnSpPr>
            <a:cxnSpLocks noChangeShapeType="1"/>
          </p:cNvCxnSpPr>
          <p:nvPr/>
        </p:nvCxnSpPr>
        <p:spPr bwMode="auto">
          <a:xfrm>
            <a:off x="2847975" y="1638300"/>
            <a:ext cx="1435993" cy="1214636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"/>
          <p:cNvCxnSpPr>
            <a:cxnSpLocks noChangeShapeType="1"/>
          </p:cNvCxnSpPr>
          <p:nvPr/>
        </p:nvCxnSpPr>
        <p:spPr bwMode="auto">
          <a:xfrm flipH="1">
            <a:off x="4499992" y="1718811"/>
            <a:ext cx="144016" cy="990109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3692" y="3962598"/>
                <a:ext cx="8734772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076325" lvl="0" indent="-107632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2800" b="1" dirty="0">
                    <a:latin typeface="Calibri" pitchFamily="34" charset="0"/>
                    <a:ea typeface="SimSun" pitchFamily="2" charset="-122"/>
                    <a:cs typeface="Times New Roman" pitchFamily="18" charset="0"/>
                  </a:rPr>
                  <a:t>Step 6:</a:t>
                </a:r>
                <a:r>
                  <a:rPr lang="en-GB" altLang="en-US" sz="2800" dirty="0">
                    <a:latin typeface="Calibri" pitchFamily="34" charset="0"/>
                    <a:ea typeface="SimSun" pitchFamily="2" charset="-122"/>
                    <a:cs typeface="Times New Roman" pitchFamily="18" charset="0"/>
                  </a:rPr>
                  <a:t> Next type in “= 4” to the right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altLang="en-US" sz="2800" i="1" dirty="0" smtClean="0">
                            <a:latin typeface="Cambria Math" panose="02040503050406030204" pitchFamily="18" charset="0"/>
                            <a:ea typeface="SimSun" pitchFamily="2" charset="-122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en-GB" altLang="en-US" sz="2800" i="1" dirty="0"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𝑇</m:t>
                        </m:r>
                      </m:e>
                      <m:sup>
                        <m:r>
                          <a:rPr lang="en-GB" altLang="en-US" sz="2800" i="1" dirty="0">
                            <a:latin typeface="Cambria Math"/>
                            <a:ea typeface="SimSun" pitchFamily="2" charset="-122"/>
                            <a:cs typeface="Times New Roman" pitchFamily="18" charset="0"/>
                          </a:rPr>
                          <m:t>2</m:t>
                        </m:r>
                      </m:sup>
                    </m:sSup>
                    <m:r>
                      <a:rPr lang="en-GB" altLang="en-US" sz="2800" i="1" dirty="0" smtClean="0">
                        <a:latin typeface="Cambria Math"/>
                        <a:ea typeface="SimSun" pitchFamily="2" charset="-122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GB" altLang="en-US" sz="2800" dirty="0">
                    <a:latin typeface="Calibri" pitchFamily="34" charset="0"/>
                    <a:ea typeface="SimSun" pitchFamily="2" charset="-122"/>
                    <a:cs typeface="Times New Roman" pitchFamily="18" charset="0"/>
                  </a:rPr>
                  <a:t>term. The equation should now look like this</a:t>
                </a:r>
                <a:endParaRPr lang="en-GB" altLang="en-US" sz="28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2" y="3962598"/>
                <a:ext cx="8734772" cy="954107"/>
              </a:xfrm>
              <a:prstGeom prst="rect">
                <a:avLst/>
              </a:prstGeom>
              <a:blipFill rotWithShape="1">
                <a:blip r:embed="rId3"/>
                <a:stretch>
                  <a:fillRect l="-1396" t="-5732" b="-17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491880" y="5114726"/>
                <a:ext cx="24365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076325" lvl="0" indent="-1076325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altLang="en-US" sz="2800" i="1" dirty="0">
                              <a:latin typeface="Cambria Math" panose="02040503050406030204" pitchFamily="18" charset="0"/>
                              <a:ea typeface="SimSun" pitchFamily="2" charset="-122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GB" altLang="en-US" sz="2800" i="1" dirty="0">
                              <a:latin typeface="Cambria Math"/>
                              <a:ea typeface="SimSun" pitchFamily="2" charset="-122"/>
                              <a:cs typeface="Times New Roman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GB" altLang="en-US" sz="2800" i="1" dirty="0">
                              <a:latin typeface="Cambria Math"/>
                              <a:ea typeface="SimSun" pitchFamily="2" charset="-122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en-US" sz="2800" i="1" dirty="0">
                          <a:latin typeface="Cambria Math"/>
                          <a:ea typeface="SimSun" pitchFamily="2" charset="-122"/>
                          <a:cs typeface="Times New Roman" pitchFamily="18" charset="0"/>
                        </a:rPr>
                        <m:t>=4</m:t>
                      </m:r>
                    </m:oMath>
                  </m:oMathPara>
                </a14:m>
                <a:endParaRPr lang="en-GB" altLang="en-US" sz="28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5114726"/>
                <a:ext cx="2436564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/>
          <p:cNvSpPr txBox="1">
            <a:spLocks/>
          </p:cNvSpPr>
          <p:nvPr/>
        </p:nvSpPr>
        <p:spPr>
          <a:xfrm>
            <a:off x="611560" y="74899"/>
            <a:ext cx="8229600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rgbClr val="7030A0"/>
                </a:solidFill>
              </a:rPr>
              <a:t>Equation Editor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52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12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94556" y="764704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800" b="1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Step 7:</a:t>
            </a:r>
            <a:r>
              <a:rPr lang="en-GB" altLang="en-US" sz="2800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 Insert another superscript to the right of the “4” </a:t>
            </a:r>
            <a:endParaRPr lang="en-GB" altLang="en-US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15358"/>
            <a:ext cx="8757174" cy="254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AutoShape 4"/>
          <p:cNvCxnSpPr>
            <a:cxnSpLocks noChangeShapeType="1"/>
          </p:cNvCxnSpPr>
          <p:nvPr/>
        </p:nvCxnSpPr>
        <p:spPr bwMode="auto">
          <a:xfrm>
            <a:off x="4523048" y="1196752"/>
            <a:ext cx="553008" cy="1152128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itle 1"/>
          <p:cNvSpPr txBox="1">
            <a:spLocks/>
          </p:cNvSpPr>
          <p:nvPr/>
        </p:nvSpPr>
        <p:spPr>
          <a:xfrm>
            <a:off x="611560" y="74899"/>
            <a:ext cx="8229600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rgbClr val="7030A0"/>
                </a:solidFill>
              </a:rPr>
              <a:t>Equation Editor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039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13</a:t>
            </a:fld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106361" y="732656"/>
            <a:ext cx="875717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2050" lvl="0" indent="-1162050"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 sz="2800" b="1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Step 8:</a:t>
            </a:r>
            <a:r>
              <a:rPr lang="en-GB" altLang="en-US" sz="2800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  To add the symbol for </a:t>
            </a:r>
            <a:r>
              <a:rPr lang="el-GR" altLang="en-US" sz="2800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π</a:t>
            </a:r>
            <a:r>
              <a:rPr lang="en-GB" altLang="en-US" sz="2800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, first click on the </a:t>
            </a:r>
            <a:r>
              <a:rPr lang="en-GB" altLang="en-US" sz="2800" b="1" dirty="0">
                <a:solidFill>
                  <a:srgbClr val="0070C0"/>
                </a:solidFill>
                <a:latin typeface="Calibri" pitchFamily="34" charset="0"/>
                <a:ea typeface="SimSun" pitchFamily="2" charset="-122"/>
                <a:cs typeface="Times New Roman" pitchFamily="18" charset="0"/>
              </a:rPr>
              <a:t>“more”</a:t>
            </a:r>
            <a:r>
              <a:rPr lang="en-GB" altLang="en-US" sz="2800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 button under the list of symbols.</a:t>
            </a:r>
            <a:endParaRPr lang="en-GB" altLang="en-US" sz="105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61" y="1719133"/>
            <a:ext cx="8898158" cy="222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AutoShape 4"/>
          <p:cNvCxnSpPr>
            <a:cxnSpLocks noChangeShapeType="1"/>
          </p:cNvCxnSpPr>
          <p:nvPr/>
        </p:nvCxnSpPr>
        <p:spPr bwMode="auto">
          <a:xfrm flipH="1">
            <a:off x="5004048" y="1229528"/>
            <a:ext cx="2664296" cy="1152128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Title 1"/>
          <p:cNvSpPr txBox="1">
            <a:spLocks/>
          </p:cNvSpPr>
          <p:nvPr/>
        </p:nvSpPr>
        <p:spPr>
          <a:xfrm>
            <a:off x="611560" y="74899"/>
            <a:ext cx="8229600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rgbClr val="7030A0"/>
                </a:solidFill>
              </a:rPr>
              <a:t>Equation Editor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397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14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3692" y="764704"/>
            <a:ext cx="87347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62050" lvl="0" indent="-1162050"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 sz="2800" b="1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Step 9:</a:t>
            </a:r>
            <a:r>
              <a:rPr lang="en-GB" altLang="en-US" sz="2800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  Next click on the heading </a:t>
            </a:r>
            <a:r>
              <a:rPr lang="en-GB" altLang="en-US" sz="2800" b="1" dirty="0">
                <a:solidFill>
                  <a:srgbClr val="0070C0"/>
                </a:solidFill>
                <a:latin typeface="Calibri" pitchFamily="34" charset="0"/>
                <a:ea typeface="SimSun" pitchFamily="2" charset="-122"/>
                <a:cs typeface="Times New Roman" pitchFamily="18" charset="0"/>
              </a:rPr>
              <a:t>“Basic Math”</a:t>
            </a:r>
            <a:r>
              <a:rPr lang="en-GB" altLang="en-US" sz="2800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 and change it to </a:t>
            </a:r>
            <a:r>
              <a:rPr lang="en-GB" altLang="en-US" sz="2800" b="1" dirty="0">
                <a:solidFill>
                  <a:srgbClr val="0070C0"/>
                </a:solidFill>
                <a:latin typeface="Calibri" pitchFamily="34" charset="0"/>
                <a:ea typeface="SimSun" pitchFamily="2" charset="-122"/>
                <a:cs typeface="Times New Roman" pitchFamily="18" charset="0"/>
              </a:rPr>
              <a:t>“Greek Letters”.</a:t>
            </a:r>
            <a:endParaRPr lang="en-GB" altLang="en-US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05" y="1718811"/>
            <a:ext cx="8916423" cy="2214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AutoShape 4"/>
          <p:cNvCxnSpPr>
            <a:cxnSpLocks noChangeShapeType="1"/>
          </p:cNvCxnSpPr>
          <p:nvPr/>
        </p:nvCxnSpPr>
        <p:spPr bwMode="auto">
          <a:xfrm flipH="1">
            <a:off x="5004048" y="1229528"/>
            <a:ext cx="936104" cy="903328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"/>
          <p:cNvCxnSpPr>
            <a:cxnSpLocks noChangeShapeType="1"/>
          </p:cNvCxnSpPr>
          <p:nvPr/>
        </p:nvCxnSpPr>
        <p:spPr bwMode="auto">
          <a:xfrm>
            <a:off x="4211960" y="1681192"/>
            <a:ext cx="576064" cy="700464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itle 1"/>
          <p:cNvSpPr txBox="1">
            <a:spLocks/>
          </p:cNvSpPr>
          <p:nvPr/>
        </p:nvSpPr>
        <p:spPr>
          <a:xfrm>
            <a:off x="611560" y="74899"/>
            <a:ext cx="8229600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rgbClr val="7030A0"/>
                </a:solidFill>
              </a:rPr>
              <a:t>Equation Editor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965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15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3692" y="764704"/>
            <a:ext cx="87347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43025" lvl="0" indent="-1343025" fontAlgn="base">
              <a:spcBef>
                <a:spcPct val="0"/>
              </a:spcBef>
              <a:spcAft>
                <a:spcPct val="0"/>
              </a:spcAft>
              <a:tabLst>
                <a:tab pos="1343025" algn="l"/>
              </a:tabLst>
            </a:pPr>
            <a:r>
              <a:rPr lang="en-GB" altLang="en-US" sz="2800" b="1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Step 10:</a:t>
            </a:r>
            <a:r>
              <a:rPr lang="en-GB" altLang="en-US" sz="2800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  Left click where you want to place the symbol and then select </a:t>
            </a:r>
            <a:r>
              <a:rPr lang="en-GB" altLang="en-US" sz="2800" b="1" dirty="0">
                <a:solidFill>
                  <a:srgbClr val="0070C0"/>
                </a:solidFill>
                <a:latin typeface="Calibri" pitchFamily="34" charset="0"/>
                <a:ea typeface="SimSun" pitchFamily="2" charset="-122"/>
                <a:cs typeface="Times New Roman" pitchFamily="18" charset="0"/>
              </a:rPr>
              <a:t>“</a:t>
            </a:r>
            <a:r>
              <a:rPr lang="el-GR" altLang="en-US" sz="2800" b="1" dirty="0">
                <a:solidFill>
                  <a:srgbClr val="0070C0"/>
                </a:solidFill>
                <a:latin typeface="Calibri" pitchFamily="34" charset="0"/>
                <a:ea typeface="SimSun" pitchFamily="2" charset="-122"/>
                <a:cs typeface="Times New Roman" pitchFamily="18" charset="0"/>
              </a:rPr>
              <a:t>π</a:t>
            </a:r>
            <a:r>
              <a:rPr lang="en-US" altLang="en-US" sz="2800" b="1" dirty="0">
                <a:solidFill>
                  <a:srgbClr val="0070C0"/>
                </a:solidFill>
                <a:latin typeface="Calibri" pitchFamily="34" charset="0"/>
                <a:ea typeface="SimSun" pitchFamily="2" charset="-122"/>
                <a:cs typeface="Times New Roman" pitchFamily="18" charset="0"/>
              </a:rPr>
              <a:t>”</a:t>
            </a:r>
            <a:r>
              <a:rPr lang="en-GB" altLang="en-US" sz="2800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 </a:t>
            </a:r>
            <a:endParaRPr lang="en-GB" altLang="en-US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68" y="1916832"/>
            <a:ext cx="8917645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3"/>
          <p:cNvSpPr>
            <a:spLocks noChangeArrowheads="1"/>
          </p:cNvSpPr>
          <p:nvPr/>
        </p:nvSpPr>
        <p:spPr bwMode="auto">
          <a:xfrm>
            <a:off x="141568" y="4626493"/>
            <a:ext cx="875091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343025" marR="0" lvl="0" indent="-13430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Step 11:</a:t>
            </a:r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  Next, type in “2” for the power. Your equation should now look like this;</a:t>
            </a:r>
            <a:endParaRPr kumimoji="0" lang="en-GB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650825" y="5733256"/>
                <a:ext cx="173239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altLang="en-US" sz="2800" i="1" dirty="0">
                              <a:latin typeface="Cambria Math" panose="02040503050406030204" pitchFamily="18" charset="0"/>
                              <a:ea typeface="SimSun" pitchFamily="2" charset="-122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GB" altLang="en-US" sz="2800" i="1" dirty="0">
                              <a:latin typeface="Cambria Math"/>
                              <a:ea typeface="SimSun" pitchFamily="2" charset="-122"/>
                              <a:cs typeface="Times New Roman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GB" altLang="en-US" sz="2800" i="1" dirty="0">
                              <a:latin typeface="Cambria Math"/>
                              <a:ea typeface="SimSun" pitchFamily="2" charset="-122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altLang="en-US" sz="2800" i="1" dirty="0">
                          <a:latin typeface="Cambria Math"/>
                          <a:ea typeface="SimSun" pitchFamily="2" charset="-122"/>
                          <a:cs typeface="Times New Roman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GB" altLang="en-US" sz="2800" i="1" dirty="0">
                              <a:latin typeface="Cambria Math" panose="02040503050406030204" pitchFamily="18" charset="0"/>
                              <a:ea typeface="SimSun" pitchFamily="2" charset="-122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GB" altLang="en-US" sz="2800" i="1" dirty="0">
                              <a:latin typeface="Cambria Math"/>
                              <a:ea typeface="SimSun" pitchFamily="2" charset="-122"/>
                              <a:cs typeface="Times New Roman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en-US" sz="2800" i="1" dirty="0">
                              <a:latin typeface="Cambria Math"/>
                              <a:ea typeface="SimSun" pitchFamily="2" charset="-122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0825" y="5733256"/>
                <a:ext cx="1732397" cy="5232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AutoShape 4"/>
          <p:cNvCxnSpPr>
            <a:cxnSpLocks noChangeShapeType="1"/>
          </p:cNvCxnSpPr>
          <p:nvPr/>
        </p:nvCxnSpPr>
        <p:spPr bwMode="auto">
          <a:xfrm>
            <a:off x="4067944" y="1718811"/>
            <a:ext cx="313134" cy="49490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itle 1"/>
          <p:cNvSpPr txBox="1">
            <a:spLocks/>
          </p:cNvSpPr>
          <p:nvPr/>
        </p:nvSpPr>
        <p:spPr>
          <a:xfrm>
            <a:off x="611560" y="74899"/>
            <a:ext cx="8229600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rgbClr val="7030A0"/>
                </a:solidFill>
              </a:rPr>
              <a:t>Equation Editor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685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16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707882"/>
            <a:ext cx="87347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43025" lvl="0" indent="-1343025"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 sz="2800" b="1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Step 12:</a:t>
            </a:r>
            <a:r>
              <a:rPr lang="en-GB" altLang="en-US" sz="2800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  To add in the fractional term, click on </a:t>
            </a:r>
            <a:r>
              <a:rPr lang="en-GB" altLang="en-US" sz="2800" b="1" dirty="0">
                <a:solidFill>
                  <a:srgbClr val="0070C0"/>
                </a:solidFill>
                <a:latin typeface="Calibri" pitchFamily="34" charset="0"/>
                <a:ea typeface="SimSun" pitchFamily="2" charset="-122"/>
                <a:cs typeface="Times New Roman" pitchFamily="18" charset="0"/>
              </a:rPr>
              <a:t>“Fraction”</a:t>
            </a:r>
            <a:r>
              <a:rPr lang="en-GB" altLang="en-US" sz="2800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 and then </a:t>
            </a:r>
            <a:r>
              <a:rPr lang="en-GB" altLang="en-US" sz="2800" b="1" dirty="0">
                <a:solidFill>
                  <a:srgbClr val="0070C0"/>
                </a:solidFill>
                <a:latin typeface="Calibri" pitchFamily="34" charset="0"/>
                <a:ea typeface="SimSun" pitchFamily="2" charset="-122"/>
                <a:cs typeface="Times New Roman" pitchFamily="18" charset="0"/>
              </a:rPr>
              <a:t>“Stacked Fraction”</a:t>
            </a:r>
            <a:r>
              <a:rPr lang="en-GB" altLang="en-US" sz="2800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 </a:t>
            </a:r>
            <a:endParaRPr lang="en-GB" altLang="en-US" sz="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8" y="1678335"/>
            <a:ext cx="9090106" cy="331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AutoShape 4"/>
          <p:cNvCxnSpPr>
            <a:cxnSpLocks noChangeShapeType="1"/>
          </p:cNvCxnSpPr>
          <p:nvPr/>
        </p:nvCxnSpPr>
        <p:spPr bwMode="auto">
          <a:xfrm>
            <a:off x="3995936" y="1628800"/>
            <a:ext cx="1080120" cy="144016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4"/>
          <p:cNvCxnSpPr>
            <a:cxnSpLocks noChangeShapeType="1"/>
          </p:cNvCxnSpPr>
          <p:nvPr/>
        </p:nvCxnSpPr>
        <p:spPr bwMode="auto">
          <a:xfrm flipH="1">
            <a:off x="5436096" y="1158667"/>
            <a:ext cx="1800200" cy="989801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35"/>
          <p:cNvSpPr>
            <a:spLocks noChangeArrowheads="1"/>
          </p:cNvSpPr>
          <p:nvPr/>
        </p:nvSpPr>
        <p:spPr bwMode="auto">
          <a:xfrm>
            <a:off x="179512" y="5236918"/>
            <a:ext cx="871296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Step 13:</a:t>
            </a:r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  Finally, type in “l” and “g”, your equation should look like the following;</a:t>
            </a:r>
            <a:endParaRPr kumimoji="0" lang="en-GB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3973066" y="5713971"/>
                <a:ext cx="2111219" cy="985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altLang="en-US" sz="2800" i="1" dirty="0" smtClean="0">
                              <a:latin typeface="Cambria Math" panose="02040503050406030204" pitchFamily="18" charset="0"/>
                              <a:ea typeface="SimSun" pitchFamily="2" charset="-122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GB" altLang="en-US" sz="2800" i="1" dirty="0">
                              <a:latin typeface="Cambria Math"/>
                              <a:ea typeface="SimSun" pitchFamily="2" charset="-122"/>
                              <a:cs typeface="Times New Roman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GB" altLang="en-US" sz="2800" i="1" dirty="0">
                              <a:latin typeface="Cambria Math"/>
                              <a:ea typeface="SimSun" pitchFamily="2" charset="-122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altLang="en-US" sz="2800" i="1" dirty="0">
                          <a:latin typeface="Cambria Math"/>
                          <a:ea typeface="SimSun" pitchFamily="2" charset="-122"/>
                          <a:cs typeface="Times New Roman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GB" altLang="en-US" sz="2800" i="1" dirty="0">
                              <a:latin typeface="Cambria Math" panose="02040503050406030204" pitchFamily="18" charset="0"/>
                              <a:ea typeface="SimSun" pitchFamily="2" charset="-122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GB" altLang="en-US" sz="2800" i="1" dirty="0">
                              <a:latin typeface="Cambria Math"/>
                              <a:ea typeface="SimSun" pitchFamily="2" charset="-122"/>
                              <a:cs typeface="Times New Roman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en-US" sz="2800" i="1" dirty="0">
                              <a:latin typeface="Cambria Math"/>
                              <a:ea typeface="SimSun" pitchFamily="2" charset="-122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GB" altLang="en-US" sz="2800" i="1" dirty="0">
                              <a:latin typeface="Cambria Math" panose="02040503050406030204" pitchFamily="18" charset="0"/>
                              <a:ea typeface="SimSun" pitchFamily="2" charset="-122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US" altLang="en-US" sz="2800" b="0" i="1" dirty="0" smtClean="0">
                              <a:latin typeface="Cambria Math" panose="02040503050406030204" pitchFamily="18" charset="0"/>
                              <a:ea typeface="SimSun" pitchFamily="2" charset="-122"/>
                              <a:cs typeface="Times New Roman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GB" altLang="en-US" sz="2800" i="1" dirty="0">
                              <a:latin typeface="Cambria Math"/>
                              <a:ea typeface="SimSun" pitchFamily="2" charset="-122"/>
                              <a:cs typeface="Times New Roman" pitchFamily="18" charset="0"/>
                            </a:rPr>
                            <m:t>𝑔</m:t>
                          </m:r>
                          <m:r>
                            <m:rPr>
                              <m:nor/>
                            </m:rPr>
                            <a:rPr lang="en-GB" altLang="en-US" sz="2800" dirty="0">
                              <a:latin typeface="Arial" pitchFamily="34" charset="0"/>
                              <a:cs typeface="Arial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066" y="5713971"/>
                <a:ext cx="2111219" cy="9859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itle 1"/>
          <p:cNvSpPr txBox="1">
            <a:spLocks/>
          </p:cNvSpPr>
          <p:nvPr/>
        </p:nvSpPr>
        <p:spPr>
          <a:xfrm>
            <a:off x="611560" y="74899"/>
            <a:ext cx="8229600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rgbClr val="7030A0"/>
                </a:solidFill>
              </a:rPr>
              <a:t>Equation Editor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00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A5F5905-6661-43E2-B2FF-4EBB67CB72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4293096"/>
            <a:ext cx="3679400" cy="23564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8938FC-6A35-4BA6-AC27-4BE34C7CA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66552"/>
            <a:ext cx="7632848" cy="248252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17</a:t>
            </a:fld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0" y="692696"/>
            <a:ext cx="87347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2288" lvl="0" indent="-1792288" fontAlgn="base">
              <a:spcBef>
                <a:spcPct val="0"/>
              </a:spcBef>
              <a:spcAft>
                <a:spcPct val="0"/>
              </a:spcAft>
            </a:pPr>
            <a:r>
              <a:rPr lang="en-GB" altLang="en-US" sz="2800" b="1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Additional:</a:t>
            </a:r>
            <a:r>
              <a:rPr lang="en-GB" altLang="en-US" sz="2800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  When using brackets in equations always use  the “</a:t>
            </a:r>
            <a:r>
              <a:rPr lang="en-GB" altLang="en-US" sz="2800" b="1" dirty="0">
                <a:solidFill>
                  <a:srgbClr val="0070C0"/>
                </a:solidFill>
                <a:latin typeface="Calibri" pitchFamily="34" charset="0"/>
                <a:ea typeface="SimSun" pitchFamily="2" charset="-122"/>
                <a:cs typeface="Times New Roman" pitchFamily="18" charset="0"/>
              </a:rPr>
              <a:t>Bracket button</a:t>
            </a:r>
            <a:r>
              <a:rPr lang="en-GB" altLang="en-US" sz="2800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”</a:t>
            </a:r>
            <a:endParaRPr lang="en-GB" altLang="en-US" sz="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11560" y="74899"/>
            <a:ext cx="8229600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rgbClr val="7030A0"/>
                </a:solidFill>
              </a:rPr>
              <a:t>Equation Editor</a:t>
            </a:r>
            <a:endParaRPr lang="en-GB" sz="3200" dirty="0">
              <a:solidFill>
                <a:srgbClr val="7030A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02E3B-E03A-4358-A8C5-CFAA00BD8091}"/>
              </a:ext>
            </a:extLst>
          </p:cNvPr>
          <p:cNvSpPr/>
          <p:nvPr/>
        </p:nvSpPr>
        <p:spPr>
          <a:xfrm>
            <a:off x="4499992" y="4563390"/>
            <a:ext cx="41868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2800" b="1" dirty="0">
                <a:solidFill>
                  <a:srgbClr val="0070C0"/>
                </a:solidFill>
                <a:latin typeface="Calibri" pitchFamily="34" charset="0"/>
                <a:ea typeface="SimSun" pitchFamily="2" charset="-122"/>
                <a:cs typeface="Times New Roman" pitchFamily="18" charset="0"/>
              </a:rPr>
              <a:t>This will be particularly important when you have complex equations that use a lot of brackets.</a:t>
            </a:r>
            <a:endParaRPr lang="en-GB" sz="2800" b="1" dirty="0">
              <a:solidFill>
                <a:srgbClr val="0070C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4FD1EE-E131-4138-B77A-1490854268B4}"/>
              </a:ext>
            </a:extLst>
          </p:cNvPr>
          <p:cNvCxnSpPr>
            <a:cxnSpLocks/>
          </p:cNvCxnSpPr>
          <p:nvPr/>
        </p:nvCxnSpPr>
        <p:spPr>
          <a:xfrm>
            <a:off x="3601516" y="1547664"/>
            <a:ext cx="2951684" cy="566122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663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936104"/>
          </a:xfrm>
        </p:spPr>
        <p:txBody>
          <a:bodyPr>
            <a:normAutofit lnSpcReduction="10000"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Practice:</a:t>
            </a:r>
            <a:r>
              <a:rPr lang="en-GB" sz="2800" dirty="0"/>
              <a:t> Use Microsoft equation editor to write-up the following equations;</a:t>
            </a:r>
          </a:p>
          <a:p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18</a:t>
            </a:fld>
            <a:endParaRPr lang="en-GB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11560" y="74899"/>
            <a:ext cx="8229600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rgbClr val="7030A0"/>
                </a:solidFill>
              </a:rPr>
              <a:t>Equation Editor</a:t>
            </a:r>
            <a:endParaRPr lang="en-GB" sz="3200" dirty="0">
              <a:solidFill>
                <a:srgbClr val="7030A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369634-A387-4B17-833B-AA7AC22A3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381583"/>
            <a:ext cx="3042168" cy="49747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4E204C-1F48-4895-9989-26D515F307F9}"/>
              </a:ext>
            </a:extLst>
          </p:cNvPr>
          <p:cNvSpPr txBox="1"/>
          <p:nvPr/>
        </p:nvSpPr>
        <p:spPr>
          <a:xfrm>
            <a:off x="4201600" y="3868966"/>
            <a:ext cx="4703200" cy="2246769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GB" sz="2800" dirty="0"/>
              <a:t>🧐</a:t>
            </a:r>
            <a:r>
              <a:rPr lang="en-US" sz="2800" dirty="0"/>
              <a:t> Now check the equations you just typed – do they really look </a:t>
            </a:r>
            <a:r>
              <a:rPr lang="en-US" sz="2800" i="1" dirty="0"/>
              <a:t>identical </a:t>
            </a:r>
            <a:r>
              <a:rPr lang="en-US" sz="2800" dirty="0"/>
              <a:t>to those on the left? You should ask a partner to check for you as well.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3504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024" y="0"/>
            <a:ext cx="8229600" cy="971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Save your Work</a:t>
            </a:r>
            <a:endParaRPr lang="en-GB" sz="3200" b="1" dirty="0">
              <a:solidFill>
                <a:srgbClr val="7030A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F6B242-5705-4A94-BF1B-F604E894F65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681" y="1327596"/>
            <a:ext cx="3657600" cy="154305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F77CB1-BDE9-442D-BB7B-EAADDFBEB03A}"/>
              </a:ext>
            </a:extLst>
          </p:cNvPr>
          <p:cNvCxnSpPr>
            <a:cxnSpLocks/>
            <a:endCxn id="19" idx="3"/>
          </p:cNvCxnSpPr>
          <p:nvPr/>
        </p:nvCxnSpPr>
        <p:spPr>
          <a:xfrm flipV="1">
            <a:off x="3188797" y="1920519"/>
            <a:ext cx="1053748" cy="1262917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9095" y="3954228"/>
            <a:ext cx="30963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Next choose </a:t>
            </a:r>
            <a:r>
              <a:rPr lang="en-GB" sz="2800" b="1" dirty="0">
                <a:solidFill>
                  <a:srgbClr val="0070C0"/>
                </a:solidFill>
              </a:rPr>
              <a:t>“Save as” </a:t>
            </a:r>
            <a:r>
              <a:rPr lang="en-GB" sz="2800" dirty="0"/>
              <a:t>from the left side menu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r="33061"/>
          <a:stretch/>
        </p:blipFill>
        <p:spPr>
          <a:xfrm>
            <a:off x="3995936" y="3576311"/>
            <a:ext cx="4042345" cy="2857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3528" y="908720"/>
            <a:ext cx="33843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It’s a good idea to save this new word document in a location you can access it from later. First click </a:t>
            </a:r>
            <a:r>
              <a:rPr lang="en-GB" sz="2800" b="1" dirty="0">
                <a:solidFill>
                  <a:srgbClr val="0070C0"/>
                </a:solidFill>
              </a:rPr>
              <a:t>“File”.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55D68B-4208-424D-8D72-A6090232BA30}"/>
              </a:ext>
            </a:extLst>
          </p:cNvPr>
          <p:cNvSpPr/>
          <p:nvPr/>
        </p:nvSpPr>
        <p:spPr>
          <a:xfrm>
            <a:off x="4070478" y="1576864"/>
            <a:ext cx="1174946" cy="402617"/>
          </a:xfrm>
          <a:prstGeom prst="ellipse">
            <a:avLst/>
          </a:pr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D55D68B-4208-424D-8D72-A6090232BA30}"/>
              </a:ext>
            </a:extLst>
          </p:cNvPr>
          <p:cNvSpPr/>
          <p:nvPr/>
        </p:nvSpPr>
        <p:spPr>
          <a:xfrm>
            <a:off x="3684192" y="5587353"/>
            <a:ext cx="1174946" cy="402617"/>
          </a:xfrm>
          <a:prstGeom prst="ellipse">
            <a:avLst/>
          </a:pr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F77CB1-BDE9-442D-BB7B-EAADDFBEB03A}"/>
              </a:ext>
            </a:extLst>
          </p:cNvPr>
          <p:cNvCxnSpPr>
            <a:cxnSpLocks/>
          </p:cNvCxnSpPr>
          <p:nvPr/>
        </p:nvCxnSpPr>
        <p:spPr>
          <a:xfrm>
            <a:off x="2042111" y="4657410"/>
            <a:ext cx="1953825" cy="1003838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58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5980" y="976889"/>
            <a:ext cx="7799188" cy="2083716"/>
          </a:xfrm>
        </p:spPr>
        <p:txBody>
          <a:bodyPr>
            <a:normAutofit lnSpcReduction="10000"/>
          </a:bodyPr>
          <a:lstStyle/>
          <a:p>
            <a:pPr>
              <a:lnSpc>
                <a:spcPct val="108000"/>
              </a:lnSpc>
            </a:pPr>
            <a:r>
              <a:rPr lang="en-US" sz="2200" dirty="0"/>
              <a:t>Slides </a:t>
            </a:r>
            <a:r>
              <a:rPr lang="en-US" sz="2200" i="1" dirty="0"/>
              <a:t>pp.</a:t>
            </a:r>
            <a:r>
              <a:rPr lang="en-US" sz="2200" dirty="0"/>
              <a:t> 4-6 : </a:t>
            </a:r>
            <a:r>
              <a:rPr lang="en-GB" sz="2200" dirty="0">
                <a:latin typeface="Calibri" panose="020F0502020204030204" pitchFamily="34" charset="0"/>
                <a:ea typeface="ＭＳ Ｐゴシック" pitchFamily="84" charset="-128"/>
              </a:rPr>
              <a:t>A</a:t>
            </a:r>
            <a:r>
              <a:rPr lang="en-GB" altLang="en-US" sz="2200" dirty="0">
                <a:latin typeface="Calibri" panose="020F0502020204030204" pitchFamily="34" charset="0"/>
                <a:ea typeface="ＭＳ Ｐゴシック" pitchFamily="84" charset="-128"/>
              </a:rPr>
              <a:t>ims of today’</a:t>
            </a:r>
            <a:r>
              <a:rPr lang="en-GB" altLang="ja-JP" sz="2200" dirty="0">
                <a:latin typeface="Calibri" panose="020F0502020204030204" pitchFamily="34" charset="0"/>
                <a:ea typeface="ＭＳ Ｐゴシック" pitchFamily="84" charset="-128"/>
              </a:rPr>
              <a:t>s workshop (Part I)</a:t>
            </a:r>
          </a:p>
          <a:p>
            <a:pPr>
              <a:lnSpc>
                <a:spcPct val="108000"/>
              </a:lnSpc>
            </a:pPr>
            <a:r>
              <a:rPr lang="en-US" altLang="en-US" sz="2200" dirty="0">
                <a:latin typeface="Calibri" panose="020F0502020204030204" pitchFamily="34" charset="0"/>
                <a:ea typeface="ＭＳ Ｐゴシック" pitchFamily="84" charset="-128"/>
              </a:rPr>
              <a:t>Slides </a:t>
            </a:r>
            <a:r>
              <a:rPr lang="en-US" altLang="en-US" sz="2200" i="1" dirty="0">
                <a:latin typeface="Calibri" panose="020F0502020204030204" pitchFamily="34" charset="0"/>
                <a:ea typeface="ＭＳ Ｐゴシック" pitchFamily="84" charset="-128"/>
              </a:rPr>
              <a:t>pp.</a:t>
            </a:r>
            <a:r>
              <a:rPr lang="en-US" altLang="en-US" sz="2200" dirty="0">
                <a:latin typeface="Calibri" panose="020F0502020204030204" pitchFamily="34" charset="0"/>
                <a:ea typeface="ＭＳ Ｐゴシック" pitchFamily="84" charset="-128"/>
              </a:rPr>
              <a:t> 7-18 : Equation editor: illustration and practice</a:t>
            </a:r>
          </a:p>
          <a:p>
            <a:pPr>
              <a:lnSpc>
                <a:spcPct val="108000"/>
              </a:lnSpc>
            </a:pPr>
            <a:r>
              <a:rPr lang="en-US" altLang="en-US" sz="2200" dirty="0">
                <a:latin typeface="Calibri" panose="020F0502020204030204" pitchFamily="34" charset="0"/>
                <a:ea typeface="ＭＳ Ｐゴシック" pitchFamily="84" charset="-128"/>
              </a:rPr>
              <a:t>Slides </a:t>
            </a:r>
            <a:r>
              <a:rPr lang="en-US" altLang="en-US" sz="2200" i="1" dirty="0">
                <a:latin typeface="Calibri" panose="020F0502020204030204" pitchFamily="34" charset="0"/>
                <a:ea typeface="ＭＳ Ｐゴシック" pitchFamily="84" charset="-128"/>
              </a:rPr>
              <a:t>pp.</a:t>
            </a:r>
            <a:r>
              <a:rPr lang="en-US" altLang="en-US" sz="2200" dirty="0">
                <a:latin typeface="Calibri" panose="020F0502020204030204" pitchFamily="34" charset="0"/>
                <a:ea typeface="ＭＳ Ｐゴシック" pitchFamily="84" charset="-128"/>
              </a:rPr>
              <a:t> 19-23 : Instructions on downloading &amp; saving </a:t>
            </a:r>
          </a:p>
          <a:p>
            <a:pPr>
              <a:lnSpc>
                <a:spcPct val="108000"/>
              </a:lnSpc>
            </a:pPr>
            <a:r>
              <a:rPr lang="en-US" altLang="en-US" sz="2200" dirty="0">
                <a:latin typeface="Calibri" panose="020F0502020204030204" pitchFamily="34" charset="0"/>
                <a:ea typeface="ＭＳ Ｐゴシック" pitchFamily="84" charset="-128"/>
              </a:rPr>
              <a:t>Slides </a:t>
            </a:r>
            <a:r>
              <a:rPr lang="en-US" altLang="en-US" sz="2200" i="1" dirty="0">
                <a:latin typeface="Calibri" panose="020F0502020204030204" pitchFamily="34" charset="0"/>
                <a:ea typeface="ＭＳ Ｐゴシック" pitchFamily="84" charset="-128"/>
              </a:rPr>
              <a:t>pp.</a:t>
            </a:r>
            <a:r>
              <a:rPr lang="en-US" altLang="en-US" sz="2200" dirty="0">
                <a:latin typeface="Calibri" panose="020F0502020204030204" pitchFamily="34" charset="0"/>
                <a:ea typeface="ＭＳ Ｐゴシック" pitchFamily="84" charset="-128"/>
              </a:rPr>
              <a:t> 24-59 : </a:t>
            </a:r>
            <a:r>
              <a:rPr lang="en-US" altLang="en-US" sz="2200" b="1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itchFamily="84" charset="-128"/>
              </a:rPr>
              <a:t>Main Tutorial for Report </a:t>
            </a:r>
            <a:r>
              <a:rPr lang="en-US" altLang="en-US" sz="2200" b="1" dirty="0">
                <a:latin typeface="Calibri" panose="020F0502020204030204" pitchFamily="34" charset="0"/>
                <a:ea typeface="ＭＳ Ｐゴシック" pitchFamily="84" charset="-128"/>
              </a:rPr>
              <a:t>(</a:t>
            </a:r>
            <a:r>
              <a:rPr lang="en-US" altLang="en-US" sz="2400" b="1" dirty="0">
                <a:solidFill>
                  <a:srgbClr val="7030A0"/>
                </a:solidFill>
                <a:latin typeface="Calibri" panose="020F0502020204030204" pitchFamily="34" charset="0"/>
                <a:ea typeface="ＭＳ Ｐゴシック" pitchFamily="84" charset="-128"/>
              </a:rPr>
              <a:t>Criteria 1-6</a:t>
            </a:r>
            <a:r>
              <a:rPr lang="en-US" altLang="en-US" sz="2200" b="1" dirty="0">
                <a:solidFill>
                  <a:srgbClr val="7030A0"/>
                </a:solidFill>
                <a:latin typeface="Calibri" panose="020F0502020204030204" pitchFamily="34" charset="0"/>
                <a:ea typeface="ＭＳ Ｐゴシック" pitchFamily="84" charset="-128"/>
              </a:rPr>
              <a:t> </a:t>
            </a:r>
            <a:r>
              <a:rPr lang="en-US" altLang="en-US" sz="2200" dirty="0">
                <a:latin typeface="Calibri" panose="020F0502020204030204" pitchFamily="34" charset="0"/>
                <a:ea typeface="ＭＳ Ｐゴシック" pitchFamily="84" charset="-128"/>
              </a:rPr>
              <a:t>starting page</a:t>
            </a:r>
            <a:r>
              <a:rPr lang="en-US" altLang="en-US" sz="2200" b="1" dirty="0">
                <a:latin typeface="Calibri" panose="020F0502020204030204" pitchFamily="34" charset="0"/>
                <a:ea typeface="ＭＳ Ｐゴシック" pitchFamily="84" charset="-128"/>
              </a:rPr>
              <a:t>: </a:t>
            </a:r>
            <a:r>
              <a:rPr lang="en-US" altLang="en-US" sz="2200" i="1" dirty="0">
                <a:latin typeface="Calibri" panose="020F0502020204030204" pitchFamily="34" charset="0"/>
                <a:ea typeface="ＭＳ Ｐゴシック" pitchFamily="84" charset="-128"/>
              </a:rPr>
              <a:t>p.</a:t>
            </a:r>
            <a:r>
              <a:rPr lang="en-US" altLang="en-US" sz="2200" dirty="0">
                <a:latin typeface="Calibri" panose="020F0502020204030204" pitchFamily="34" charset="0"/>
                <a:ea typeface="ＭＳ Ｐゴシック" pitchFamily="84" charset="-128"/>
              </a:rPr>
              <a:t>24</a:t>
            </a:r>
            <a:r>
              <a:rPr lang="en-US" altLang="en-US" sz="2200" i="1" dirty="0">
                <a:latin typeface="Calibri" panose="020F0502020204030204" pitchFamily="34" charset="0"/>
                <a:ea typeface="ＭＳ Ｐゴシック" pitchFamily="84" charset="-128"/>
              </a:rPr>
              <a:t>, p.</a:t>
            </a:r>
            <a:r>
              <a:rPr lang="en-US" altLang="en-US" sz="2200" dirty="0">
                <a:latin typeface="Calibri" panose="020F0502020204030204" pitchFamily="34" charset="0"/>
                <a:ea typeface="ＭＳ Ｐゴシック" pitchFamily="84" charset="-128"/>
              </a:rPr>
              <a:t>33</a:t>
            </a:r>
            <a:r>
              <a:rPr lang="en-US" altLang="en-US" sz="2200" i="1" dirty="0">
                <a:latin typeface="Calibri" panose="020F0502020204030204" pitchFamily="34" charset="0"/>
                <a:ea typeface="ＭＳ Ｐゴシック" pitchFamily="84" charset="-128"/>
              </a:rPr>
              <a:t>, p.</a:t>
            </a:r>
            <a:r>
              <a:rPr lang="en-US" altLang="en-US" sz="2200" dirty="0">
                <a:latin typeface="Calibri" panose="020F0502020204030204" pitchFamily="34" charset="0"/>
                <a:ea typeface="ＭＳ Ｐゴシック" pitchFamily="84" charset="-128"/>
              </a:rPr>
              <a:t>36</a:t>
            </a:r>
            <a:r>
              <a:rPr lang="en-US" altLang="en-US" sz="2200" i="1" dirty="0">
                <a:latin typeface="Calibri" panose="020F0502020204030204" pitchFamily="34" charset="0"/>
                <a:ea typeface="ＭＳ Ｐゴシック" pitchFamily="84" charset="-128"/>
              </a:rPr>
              <a:t>, p.</a:t>
            </a:r>
            <a:r>
              <a:rPr lang="en-US" altLang="en-US" sz="2200" dirty="0">
                <a:latin typeface="Calibri" panose="020F0502020204030204" pitchFamily="34" charset="0"/>
                <a:ea typeface="ＭＳ Ｐゴシック" pitchFamily="84" charset="-128"/>
              </a:rPr>
              <a:t>40</a:t>
            </a:r>
            <a:r>
              <a:rPr lang="en-US" altLang="en-US" sz="2200" i="1" dirty="0">
                <a:latin typeface="Calibri" panose="020F0502020204030204" pitchFamily="34" charset="0"/>
                <a:ea typeface="ＭＳ Ｐゴシック" pitchFamily="84" charset="-128"/>
              </a:rPr>
              <a:t>, p.</a:t>
            </a:r>
            <a:r>
              <a:rPr lang="en-US" altLang="en-US" sz="2200" dirty="0">
                <a:latin typeface="Calibri" panose="020F0502020204030204" pitchFamily="34" charset="0"/>
                <a:ea typeface="ＭＳ Ｐゴシック" pitchFamily="84" charset="-128"/>
              </a:rPr>
              <a:t>45</a:t>
            </a:r>
            <a:r>
              <a:rPr lang="en-US" altLang="en-US" sz="2200" i="1" dirty="0">
                <a:latin typeface="Calibri" panose="020F0502020204030204" pitchFamily="34" charset="0"/>
                <a:ea typeface="ＭＳ Ｐゴシック" pitchFamily="84" charset="-128"/>
              </a:rPr>
              <a:t>, p.</a:t>
            </a:r>
            <a:r>
              <a:rPr lang="en-US" altLang="en-US" sz="2200" dirty="0">
                <a:latin typeface="Calibri" panose="020F0502020204030204" pitchFamily="34" charset="0"/>
                <a:ea typeface="ＭＳ Ｐゴシック" pitchFamily="84" charset="-128"/>
              </a:rPr>
              <a:t>49</a:t>
            </a:r>
            <a:r>
              <a:rPr lang="en-US" altLang="en-US" sz="2200" b="1" dirty="0">
                <a:latin typeface="Calibri" panose="020F0502020204030204" pitchFamily="34" charset="0"/>
                <a:ea typeface="ＭＳ Ｐゴシック" pitchFamily="84" charset="-128"/>
              </a:rPr>
              <a:t>)</a:t>
            </a:r>
            <a:endParaRPr lang="en-US" altLang="en-US" sz="2200" dirty="0">
              <a:latin typeface="Calibri" panose="020F0502020204030204" pitchFamily="34" charset="0"/>
              <a:ea typeface="ＭＳ Ｐゴシック" pitchFamily="84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fld id="{95CDE6C7-D729-489E-B014-9A3FEDEB00B3}" type="slidenum">
              <a:rPr lang="en-GB" altLang="en-US" sz="1400" smtClean="0">
                <a:solidFill>
                  <a:srgbClr val="000000"/>
                </a:solidFill>
                <a:effectLst/>
              </a:rPr>
              <a:pPr eaLnBrk="1" hangingPunct="1">
                <a:spcBef>
                  <a:spcPct val="0"/>
                </a:spcBef>
                <a:buFontTx/>
                <a:buNone/>
                <a:defRPr/>
              </a:pPr>
              <a:t>2</a:t>
            </a:fld>
            <a:endParaRPr lang="en-GB" altLang="en-US" sz="1400" dirty="0">
              <a:solidFill>
                <a:srgbClr val="000000"/>
              </a:solidFill>
              <a:effectLst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548824" y="0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3200" b="1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itchFamily="84" charset="-128"/>
              </a:rPr>
              <a:t>Tutorial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A94190-76AD-485A-9298-9C3F0C8C657D}"/>
              </a:ext>
            </a:extLst>
          </p:cNvPr>
          <p:cNvSpPr txBox="1"/>
          <p:nvPr/>
        </p:nvSpPr>
        <p:spPr>
          <a:xfrm>
            <a:off x="1011980" y="5110787"/>
            <a:ext cx="7303288" cy="127054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lnSpc>
                <a:spcPct val="108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/>
              <a:t>❕ </a:t>
            </a:r>
            <a:r>
              <a:rPr lang="en-US" altLang="zh-CN" sz="2400" dirty="0"/>
              <a:t>Disclaimer:</a:t>
            </a:r>
            <a:r>
              <a:rPr lang="en-US" sz="2400" dirty="0"/>
              <a:t> You understand this tutorial would only apply if you work via </a:t>
            </a:r>
            <a:r>
              <a:rPr lang="en-US" sz="2400" u="sng" dirty="0"/>
              <a:t>University software</a:t>
            </a:r>
            <a:r>
              <a:rPr lang="en-US" sz="2400" dirty="0"/>
              <a:t> (MS Word, PowerPoint, Excel) with </a:t>
            </a:r>
            <a:r>
              <a:rPr lang="en-US" sz="2400" u="sng" dirty="0"/>
              <a:t>English</a:t>
            </a:r>
            <a:r>
              <a:rPr lang="en-US" sz="2400" dirty="0"/>
              <a:t> as the system language.</a:t>
            </a:r>
            <a:endParaRPr lang="en-GB" sz="2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3A716CC-3E08-49B7-A3E8-D73491461A4D}"/>
              </a:ext>
            </a:extLst>
          </p:cNvPr>
          <p:cNvSpPr txBox="1">
            <a:spLocks noChangeArrowheads="1"/>
          </p:cNvSpPr>
          <p:nvPr/>
        </p:nvSpPr>
        <p:spPr>
          <a:xfrm>
            <a:off x="795980" y="2996952"/>
            <a:ext cx="7890815" cy="1800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8000"/>
              </a:lnSpc>
            </a:pPr>
            <a:r>
              <a:rPr lang="en-US" sz="2200" dirty="0"/>
              <a:t>Slides </a:t>
            </a:r>
            <a:r>
              <a:rPr lang="en-US" sz="2200" i="1" dirty="0"/>
              <a:t>pp.</a:t>
            </a:r>
            <a:r>
              <a:rPr lang="en-US" sz="2200" dirty="0"/>
              <a:t> 61-62 : </a:t>
            </a:r>
            <a:r>
              <a:rPr lang="en-GB" sz="2200" dirty="0">
                <a:latin typeface="Calibri" panose="020F0502020204030204" pitchFamily="34" charset="0"/>
                <a:ea typeface="ＭＳ Ｐゴシック" pitchFamily="84" charset="-128"/>
              </a:rPr>
              <a:t>A</a:t>
            </a:r>
            <a:r>
              <a:rPr lang="en-GB" altLang="en-US" sz="2200" dirty="0">
                <a:latin typeface="Calibri" panose="020F0502020204030204" pitchFamily="34" charset="0"/>
                <a:ea typeface="ＭＳ Ｐゴシック" pitchFamily="84" charset="-128"/>
              </a:rPr>
              <a:t>ims of today’</a:t>
            </a:r>
            <a:r>
              <a:rPr lang="en-GB" altLang="ja-JP" sz="2200" dirty="0">
                <a:latin typeface="Calibri" panose="020F0502020204030204" pitchFamily="34" charset="0"/>
                <a:ea typeface="ＭＳ Ｐゴシック" pitchFamily="84" charset="-128"/>
              </a:rPr>
              <a:t>s workshop (Part II)</a:t>
            </a:r>
          </a:p>
          <a:p>
            <a:pPr>
              <a:lnSpc>
                <a:spcPct val="108000"/>
              </a:lnSpc>
            </a:pPr>
            <a:r>
              <a:rPr lang="en-US" altLang="en-US" sz="2200" dirty="0">
                <a:latin typeface="Calibri" panose="020F0502020204030204" pitchFamily="34" charset="0"/>
                <a:ea typeface="ＭＳ Ｐゴシック" pitchFamily="84" charset="-128"/>
              </a:rPr>
              <a:t>Slides </a:t>
            </a:r>
            <a:r>
              <a:rPr lang="en-US" altLang="en-US" sz="2200" i="1" dirty="0">
                <a:latin typeface="Calibri" panose="020F0502020204030204" pitchFamily="34" charset="0"/>
                <a:ea typeface="ＭＳ Ｐゴシック" pitchFamily="84" charset="-128"/>
              </a:rPr>
              <a:t>pp.</a:t>
            </a:r>
            <a:r>
              <a:rPr lang="en-US" altLang="en-US" sz="2200" dirty="0">
                <a:latin typeface="Calibri" panose="020F0502020204030204" pitchFamily="34" charset="0"/>
                <a:ea typeface="ＭＳ Ｐゴシック" pitchFamily="84" charset="-128"/>
              </a:rPr>
              <a:t> 63-68 : Introduction and task briefing</a:t>
            </a:r>
          </a:p>
          <a:p>
            <a:pPr>
              <a:lnSpc>
                <a:spcPct val="108000"/>
              </a:lnSpc>
            </a:pPr>
            <a:r>
              <a:rPr lang="en-US" altLang="en-US" sz="2200" dirty="0">
                <a:latin typeface="Calibri" panose="020F0502020204030204" pitchFamily="34" charset="0"/>
                <a:ea typeface="ＭＳ Ｐゴシック" pitchFamily="84" charset="-128"/>
              </a:rPr>
              <a:t>Slides </a:t>
            </a:r>
            <a:r>
              <a:rPr lang="en-US" altLang="en-US" sz="2200" i="1" dirty="0">
                <a:latin typeface="Calibri" panose="020F0502020204030204" pitchFamily="34" charset="0"/>
                <a:ea typeface="ＭＳ Ｐゴシック" pitchFamily="84" charset="-128"/>
              </a:rPr>
              <a:t>pp.</a:t>
            </a:r>
            <a:r>
              <a:rPr lang="en-US" altLang="en-US" sz="2200" dirty="0">
                <a:latin typeface="Calibri" panose="020F0502020204030204" pitchFamily="34" charset="0"/>
                <a:ea typeface="ＭＳ Ｐゴシック" pitchFamily="84" charset="-128"/>
              </a:rPr>
              <a:t> 69-141 : </a:t>
            </a:r>
            <a:r>
              <a:rPr lang="en-US" altLang="en-US" sz="2200" b="1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itchFamily="84" charset="-128"/>
              </a:rPr>
              <a:t>Main Tutorial for Spreadsheet</a:t>
            </a:r>
            <a:r>
              <a:rPr lang="en-US" altLang="en-US" sz="2200" b="1" dirty="0">
                <a:latin typeface="Calibri" panose="020F0502020204030204" pitchFamily="34" charset="0"/>
                <a:ea typeface="ＭＳ Ｐゴシック" pitchFamily="84" charset="-128"/>
              </a:rPr>
              <a:t> (</a:t>
            </a:r>
            <a:r>
              <a:rPr lang="en-US" altLang="en-US" sz="2400" b="1" dirty="0">
                <a:solidFill>
                  <a:srgbClr val="7030A0"/>
                </a:solidFill>
                <a:latin typeface="Calibri" panose="020F0502020204030204" pitchFamily="34" charset="0"/>
                <a:ea typeface="ＭＳ Ｐゴシック" pitchFamily="84" charset="-128"/>
              </a:rPr>
              <a:t>Task 1-5 </a:t>
            </a:r>
            <a:r>
              <a:rPr lang="en-US" altLang="en-US" sz="2200" dirty="0">
                <a:latin typeface="Calibri" panose="020F0502020204030204" pitchFamily="34" charset="0"/>
                <a:ea typeface="ＭＳ Ｐゴシック" pitchFamily="84" charset="-128"/>
              </a:rPr>
              <a:t>starting page</a:t>
            </a:r>
            <a:r>
              <a:rPr lang="en-US" altLang="en-US" sz="2200" b="1" dirty="0">
                <a:latin typeface="Calibri" panose="020F0502020204030204" pitchFamily="34" charset="0"/>
                <a:ea typeface="ＭＳ Ｐゴシック" pitchFamily="84" charset="-128"/>
              </a:rPr>
              <a:t>: </a:t>
            </a:r>
            <a:r>
              <a:rPr lang="en-US" altLang="en-US" sz="2200" i="1" dirty="0">
                <a:latin typeface="Calibri" panose="020F0502020204030204" pitchFamily="34" charset="0"/>
                <a:ea typeface="ＭＳ Ｐゴシック" pitchFamily="84" charset="-128"/>
              </a:rPr>
              <a:t>p.</a:t>
            </a:r>
            <a:r>
              <a:rPr lang="en-US" altLang="en-US" sz="2200" dirty="0">
                <a:latin typeface="Calibri" panose="020F0502020204030204" pitchFamily="34" charset="0"/>
                <a:ea typeface="ＭＳ Ｐゴシック" pitchFamily="84" charset="-128"/>
              </a:rPr>
              <a:t>70, </a:t>
            </a:r>
            <a:r>
              <a:rPr lang="en-US" altLang="en-US" sz="2200" i="1" dirty="0">
                <a:latin typeface="Calibri" panose="020F0502020204030204" pitchFamily="34" charset="0"/>
                <a:ea typeface="ＭＳ Ｐゴシック" pitchFamily="84" charset="-128"/>
              </a:rPr>
              <a:t>p.</a:t>
            </a:r>
            <a:r>
              <a:rPr lang="en-US" altLang="en-US" sz="2200" dirty="0">
                <a:latin typeface="Calibri" panose="020F0502020204030204" pitchFamily="34" charset="0"/>
                <a:ea typeface="ＭＳ Ｐゴシック" pitchFamily="84" charset="-128"/>
              </a:rPr>
              <a:t>100, </a:t>
            </a:r>
            <a:r>
              <a:rPr lang="en-US" altLang="en-US" sz="2200" i="1" dirty="0">
                <a:latin typeface="Calibri" panose="020F0502020204030204" pitchFamily="34" charset="0"/>
                <a:ea typeface="ＭＳ Ｐゴシック" pitchFamily="84" charset="-128"/>
              </a:rPr>
              <a:t>p.</a:t>
            </a:r>
            <a:r>
              <a:rPr lang="en-US" altLang="en-US" sz="2200" dirty="0">
                <a:latin typeface="Calibri" panose="020F0502020204030204" pitchFamily="34" charset="0"/>
                <a:ea typeface="ＭＳ Ｐゴシック" pitchFamily="84" charset="-128"/>
              </a:rPr>
              <a:t>111, </a:t>
            </a:r>
            <a:r>
              <a:rPr lang="en-US" altLang="en-US" sz="2200" i="1" dirty="0">
                <a:latin typeface="Calibri" panose="020F0502020204030204" pitchFamily="34" charset="0"/>
                <a:ea typeface="ＭＳ Ｐゴシック" pitchFamily="84" charset="-128"/>
              </a:rPr>
              <a:t>p.</a:t>
            </a:r>
            <a:r>
              <a:rPr lang="en-US" altLang="en-US" sz="2200" dirty="0">
                <a:latin typeface="Calibri" panose="020F0502020204030204" pitchFamily="34" charset="0"/>
                <a:ea typeface="ＭＳ Ｐゴシック" pitchFamily="84" charset="-128"/>
              </a:rPr>
              <a:t>127, </a:t>
            </a:r>
            <a:r>
              <a:rPr lang="en-US" altLang="en-US" sz="2200" i="1" dirty="0">
                <a:latin typeface="Calibri" panose="020F0502020204030204" pitchFamily="34" charset="0"/>
                <a:ea typeface="ＭＳ Ｐゴシック" pitchFamily="84" charset="-128"/>
              </a:rPr>
              <a:t>p.</a:t>
            </a:r>
            <a:r>
              <a:rPr lang="en-US" altLang="en-US" sz="2200" dirty="0">
                <a:latin typeface="Calibri" panose="020F0502020204030204" pitchFamily="34" charset="0"/>
                <a:ea typeface="ＭＳ Ｐゴシック" pitchFamily="84" charset="-128"/>
              </a:rPr>
              <a:t>139</a:t>
            </a:r>
            <a:r>
              <a:rPr lang="en-US" altLang="en-US" sz="2200" b="1" dirty="0">
                <a:latin typeface="Calibri" panose="020F0502020204030204" pitchFamily="34" charset="0"/>
                <a:ea typeface="ＭＳ Ｐゴシック" pitchFamily="84" charset="-128"/>
              </a:rPr>
              <a:t>)</a:t>
            </a:r>
            <a:endParaRPr lang="en-GB" altLang="en-US" sz="2800" dirty="0">
              <a:ea typeface="ＭＳ Ｐゴシック" pitchFamily="84" charset="-128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6B0DD0-BDCB-4A3B-9F37-C57E58595190}"/>
              </a:ext>
            </a:extLst>
          </p:cNvPr>
          <p:cNvCxnSpPr>
            <a:cxnSpLocks/>
          </p:cNvCxnSpPr>
          <p:nvPr/>
        </p:nvCxnSpPr>
        <p:spPr>
          <a:xfrm>
            <a:off x="795980" y="1054718"/>
            <a:ext cx="0" cy="157253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033DB74-2D8B-44BD-8F1C-96BCBA1CC41D}"/>
              </a:ext>
            </a:extLst>
          </p:cNvPr>
          <p:cNvSpPr txBox="1"/>
          <p:nvPr/>
        </p:nvSpPr>
        <p:spPr>
          <a:xfrm>
            <a:off x="-238419" y="1054718"/>
            <a:ext cx="1015663" cy="1944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Part I </a:t>
            </a:r>
            <a:r>
              <a:rPr lang="en-US" altLang="en-US" b="1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itchFamily="84" charset="-128"/>
              </a:rPr>
              <a:t>Writing Reports in Word</a:t>
            </a:r>
          </a:p>
          <a:p>
            <a:r>
              <a:rPr lang="en-US" dirty="0"/>
              <a:t> </a:t>
            </a:r>
            <a:endParaRPr lang="en-GB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905691-339F-4836-9D39-2923C633AAE9}"/>
              </a:ext>
            </a:extLst>
          </p:cNvPr>
          <p:cNvCxnSpPr>
            <a:cxnSpLocks/>
          </p:cNvCxnSpPr>
          <p:nvPr/>
        </p:nvCxnSpPr>
        <p:spPr>
          <a:xfrm>
            <a:off x="795655" y="3030975"/>
            <a:ext cx="0" cy="1572533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E911612-CE97-4553-AE0F-303E972F234D}"/>
              </a:ext>
            </a:extLst>
          </p:cNvPr>
          <p:cNvSpPr txBox="1"/>
          <p:nvPr/>
        </p:nvSpPr>
        <p:spPr>
          <a:xfrm>
            <a:off x="-238744" y="3030975"/>
            <a:ext cx="1015663" cy="20837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Part II </a:t>
            </a:r>
            <a:r>
              <a:rPr lang="en-US" altLang="en-US" b="1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itchFamily="84" charset="-128"/>
              </a:rPr>
              <a:t>Representing Data with Excel</a:t>
            </a:r>
            <a:endParaRPr lang="en-GB" altLang="en-US" b="1" dirty="0">
              <a:solidFill>
                <a:srgbClr val="0070C0"/>
              </a:solidFill>
              <a:latin typeface="Calibri" panose="020F0502020204030204" pitchFamily="34" charset="0"/>
              <a:ea typeface="ＭＳ Ｐゴシック" pitchFamily="84" charset="-128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167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5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024" y="0"/>
            <a:ext cx="8229600" cy="971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Save your Work</a:t>
            </a:r>
            <a:endParaRPr lang="en-GB" sz="3200" b="1" dirty="0">
              <a:solidFill>
                <a:srgbClr val="7030A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F6B242-5705-4A94-BF1B-F604E894F65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496" y="386421"/>
            <a:ext cx="4824536" cy="5090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It is recommended that you save your work to a </a:t>
            </a:r>
            <a:r>
              <a:rPr lang="en-US" sz="2800" b="1" dirty="0">
                <a:solidFill>
                  <a:srgbClr val="0070C0"/>
                </a:solidFill>
              </a:rPr>
              <a:t>memory stick </a:t>
            </a:r>
            <a:r>
              <a:rPr lang="en-US" sz="2800" dirty="0"/>
              <a:t>/</a:t>
            </a:r>
            <a:r>
              <a:rPr lang="en-US" sz="2800" b="1" dirty="0">
                <a:solidFill>
                  <a:srgbClr val="0070C0"/>
                </a:solidFill>
              </a:rPr>
              <a:t>pen drive</a:t>
            </a:r>
            <a:r>
              <a:rPr lang="en-US" sz="2800" dirty="0"/>
              <a:t> if you bring one.</a:t>
            </a:r>
            <a:endParaRPr lang="en-US" sz="2800" b="1" dirty="0">
              <a:solidFill>
                <a:srgbClr val="0070C0"/>
              </a:solidFill>
            </a:endParaRPr>
          </a:p>
          <a:p>
            <a:pPr marL="342900" indent="-342900">
              <a:lnSpc>
                <a:spcPct val="60000"/>
              </a:lnSpc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Alternatively, </a:t>
            </a:r>
            <a:r>
              <a:rPr lang="en-US" sz="2800" b="1" dirty="0">
                <a:solidFill>
                  <a:srgbClr val="0070C0"/>
                </a:solidFill>
              </a:rPr>
              <a:t>save</a:t>
            </a:r>
            <a:r>
              <a:rPr lang="en-US" sz="2800" dirty="0"/>
              <a:t> your work to your </a:t>
            </a:r>
            <a:r>
              <a:rPr lang="en-US" sz="2800" b="1" dirty="0">
                <a:solidFill>
                  <a:srgbClr val="0070C0"/>
                </a:solidFill>
              </a:rPr>
              <a:t>OneDrive</a:t>
            </a:r>
            <a:r>
              <a:rPr lang="en-US" sz="2800" dirty="0"/>
              <a:t> directory, your personal cloud storage. You may need to login to your university </a:t>
            </a:r>
            <a:r>
              <a:rPr lang="en-GB" sz="2800" dirty="0"/>
              <a:t>Microsoft 365 </a:t>
            </a:r>
            <a:r>
              <a:rPr lang="en-US" sz="2800" dirty="0"/>
              <a:t>account – find </a:t>
            </a:r>
            <a:r>
              <a:rPr lang="en-US" sz="2800" dirty="0">
                <a:hlinkClick r:id="rId2"/>
              </a:rPr>
              <a:t>Instructions</a:t>
            </a:r>
            <a:r>
              <a:rPr lang="en-US" sz="2800" dirty="0"/>
              <a:t>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51631"/>
          <a:stretch/>
        </p:blipFill>
        <p:spPr>
          <a:xfrm>
            <a:off x="4803923" y="2269906"/>
            <a:ext cx="4124325" cy="252007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ACE541-F439-430B-8505-0E13D3E81AEA}"/>
              </a:ext>
            </a:extLst>
          </p:cNvPr>
          <p:cNvCxnSpPr>
            <a:cxnSpLocks/>
          </p:cNvCxnSpPr>
          <p:nvPr/>
        </p:nvCxnSpPr>
        <p:spPr>
          <a:xfrm>
            <a:off x="2771800" y="2146412"/>
            <a:ext cx="3322307" cy="121058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E6A70FB-C00F-4FFB-BA74-73083BEC50A1}"/>
              </a:ext>
            </a:extLst>
          </p:cNvPr>
          <p:cNvSpPr/>
          <p:nvPr/>
        </p:nvSpPr>
        <p:spPr>
          <a:xfrm>
            <a:off x="6094107" y="3267393"/>
            <a:ext cx="1345431" cy="401606"/>
          </a:xfrm>
          <a:prstGeom prst="ellipse">
            <a:avLst/>
          </a:pr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EC938A-E8B6-4858-B79B-38C286070C68}"/>
              </a:ext>
            </a:extLst>
          </p:cNvPr>
          <p:cNvSpPr txBox="1"/>
          <p:nvPr/>
        </p:nvSpPr>
        <p:spPr>
          <a:xfrm>
            <a:off x="392954" y="5629928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the first time user, you will need to follow the link below to set up your University of Nottingham OneDrive Account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ADDA48-46F8-4E5C-95F8-C044ACD79605}"/>
              </a:ext>
            </a:extLst>
          </p:cNvPr>
          <p:cNvSpPr/>
          <p:nvPr/>
        </p:nvSpPr>
        <p:spPr>
          <a:xfrm>
            <a:off x="395536" y="6352143"/>
            <a:ext cx="7838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https://myit.nottingham.edu.cn/dwp/app/#/knowledge/KBA00003009/rkm</a:t>
            </a:r>
          </a:p>
        </p:txBody>
      </p:sp>
    </p:spTree>
    <p:extLst>
      <p:ext uri="{BB962C8B-B14F-4D97-AF65-F5344CB8AC3E}">
        <p14:creationId xmlns:p14="http://schemas.microsoft.com/office/powerpoint/2010/main" val="1674636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21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13233" y="853155"/>
            <a:ext cx="86409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W</a:t>
            </a:r>
            <a:r>
              <a:rPr lang="en-GB" sz="2800" dirty="0"/>
              <a:t>hen saving the Word document make sure to change the title to, instead of Report 2XXXXXXX it should be </a:t>
            </a:r>
            <a:r>
              <a:rPr lang="en-GB" sz="2800" b="1" dirty="0">
                <a:solidFill>
                  <a:srgbClr val="0070C0"/>
                </a:solidFill>
              </a:rPr>
              <a:t>“Report” </a:t>
            </a:r>
            <a:r>
              <a:rPr lang="en-GB" sz="2800" dirty="0"/>
              <a:t>followed by your ID number.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06CE8726-DC59-4721-A437-C9A9D784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08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Save your Work</a:t>
            </a:r>
            <a:endParaRPr lang="en-GB" sz="3200" b="1" dirty="0">
              <a:solidFill>
                <a:srgbClr val="7030A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1942F0-D1FE-4336-B594-AE1949F4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482" y="2927573"/>
            <a:ext cx="2152650" cy="2733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100380-769D-45A2-BF56-0A274CA17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050" y="2927573"/>
            <a:ext cx="2400300" cy="25908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6E0F36-25C5-4C1E-9626-EAA8F60EAA6D}"/>
              </a:ext>
            </a:extLst>
          </p:cNvPr>
          <p:cNvCxnSpPr/>
          <p:nvPr/>
        </p:nvCxnSpPr>
        <p:spPr>
          <a:xfrm>
            <a:off x="3655746" y="4294410"/>
            <a:ext cx="1469199" cy="0"/>
          </a:xfrm>
          <a:prstGeom prst="straightConnector1">
            <a:avLst/>
          </a:prstGeom>
          <a:ln w="952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9AF3816-737F-4CEE-8ED7-7CB41C490A2F}"/>
              </a:ext>
            </a:extLst>
          </p:cNvPr>
          <p:cNvSpPr txBox="1"/>
          <p:nvPr/>
        </p:nvSpPr>
        <p:spPr>
          <a:xfrm>
            <a:off x="424891" y="2348880"/>
            <a:ext cx="8640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/>
              <a:t>For example -</a:t>
            </a:r>
            <a:endParaRPr lang="en-GB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08094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08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Producing a Report</a:t>
            </a:r>
            <a:endParaRPr lang="en-GB" sz="3200" b="1" dirty="0">
              <a:solidFill>
                <a:srgbClr val="7030A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22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908720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This PowerPoint will now show you </a:t>
            </a:r>
            <a:r>
              <a:rPr lang="en-GB" sz="2800" b="1" dirty="0">
                <a:solidFill>
                  <a:srgbClr val="0070C0"/>
                </a:solidFill>
              </a:rPr>
              <a:t>the criteria 1-6 </a:t>
            </a:r>
            <a:r>
              <a:rPr lang="en-GB" sz="2800" dirty="0"/>
              <a:t>for producing a </a:t>
            </a:r>
            <a:r>
              <a:rPr lang="en-GB" sz="2800" b="1" dirty="0">
                <a:solidFill>
                  <a:srgbClr val="0070C0"/>
                </a:solidFill>
              </a:rPr>
              <a:t>well formatted report </a:t>
            </a:r>
            <a:r>
              <a:rPr lang="en-GB" sz="2800" dirty="0"/>
              <a:t>as well as how to implement this formatting in the form of examples.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0070C0"/>
                </a:solidFill>
              </a:rPr>
              <a:t>Follow the examples on each slide </a:t>
            </a:r>
            <a:r>
              <a:rPr lang="en-GB" sz="2800" dirty="0"/>
              <a:t>and then apply these methods to any instance in the report where you think they are relevant.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For example: apply the </a:t>
            </a:r>
            <a:r>
              <a:rPr lang="en-GB" sz="2800" b="1" dirty="0">
                <a:solidFill>
                  <a:srgbClr val="0070C0"/>
                </a:solidFill>
              </a:rPr>
              <a:t>heading</a:t>
            </a:r>
            <a:r>
              <a:rPr lang="en-GB" sz="2800" dirty="0">
                <a:solidFill>
                  <a:srgbClr val="0070C0"/>
                </a:solidFill>
              </a:rPr>
              <a:t> </a:t>
            </a:r>
            <a:r>
              <a:rPr lang="en-GB" sz="2800" b="1" dirty="0">
                <a:solidFill>
                  <a:srgbClr val="0070C0"/>
                </a:solidFill>
              </a:rPr>
              <a:t>formatting</a:t>
            </a:r>
            <a:r>
              <a:rPr lang="en-GB" sz="2800" dirty="0">
                <a:solidFill>
                  <a:srgbClr val="0070C0"/>
                </a:solidFill>
              </a:rPr>
              <a:t> </a:t>
            </a:r>
            <a:r>
              <a:rPr lang="en-GB" sz="2800" dirty="0"/>
              <a:t>to all headings not just the example in this PowerPoint.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2050" name="Picture 2" descr="https://tse3-mm.cn.bing.net/th?id=OIP.mDPsY868jNIFKF6IlGCCuAEsDH&amp;pid=15.1&amp;P=0&amp;w=268&amp;h=1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5183086"/>
            <a:ext cx="2235516" cy="148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051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00" y="-60963"/>
            <a:ext cx="90010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Criteria 1 – General Rules for a Report</a:t>
            </a:r>
            <a:endParaRPr lang="en-GB" sz="3200" b="1" dirty="0">
              <a:solidFill>
                <a:srgbClr val="7030A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78424"/>
            <a:ext cx="2133600" cy="365125"/>
          </a:xfrm>
        </p:spPr>
        <p:txBody>
          <a:bodyPr/>
          <a:lstStyle/>
          <a:p>
            <a:fld id="{FDF6B242-5705-4A94-BF1B-F604E894F65E}" type="slidenum">
              <a:rPr lang="en-GB" sz="1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en-GB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443" y="821881"/>
            <a:ext cx="86409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 hangingPunct="0">
              <a:buFont typeface="Arial" panose="020B0604020202020204" pitchFamily="34" charset="0"/>
              <a:buChar char="•"/>
            </a:pPr>
            <a:r>
              <a:rPr lang="en-GB" sz="2800" dirty="0"/>
              <a:t>The entire report should be fully word processed, using the following general rules: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b="1" dirty="0"/>
              <a:t>Font:</a:t>
            </a:r>
            <a:r>
              <a:rPr lang="en-GB" sz="2400" dirty="0"/>
              <a:t> 		Arial, 12 point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b="1" dirty="0"/>
              <a:t>Justification: 	</a:t>
            </a:r>
            <a:r>
              <a:rPr lang="en-GB" sz="2400" dirty="0"/>
              <a:t>Should be left justified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b="1" dirty="0"/>
              <a:t>Page Number:	</a:t>
            </a:r>
            <a:r>
              <a:rPr lang="en-GB" sz="2400" dirty="0"/>
              <a:t>Should be in bottom right-hand corner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400" b="1" dirty="0"/>
              <a:t>Margin Size:	</a:t>
            </a:r>
            <a:r>
              <a:rPr lang="en-GB" sz="2400" dirty="0"/>
              <a:t>2.54 cm (1 inch) for right, left and bottom margins and 1.25 for the top margin.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The first step is to establish this initial formatting. Open the report in word and click on the </a:t>
            </a:r>
            <a:r>
              <a:rPr lang="en-US" sz="2800" b="1" dirty="0">
                <a:solidFill>
                  <a:srgbClr val="0070C0"/>
                </a:solidFill>
              </a:rPr>
              <a:t>“Home”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0070C0"/>
                </a:solidFill>
              </a:rPr>
              <a:t>tab</a:t>
            </a:r>
            <a:r>
              <a:rPr lang="en-US" sz="2800" dirty="0"/>
              <a:t>.</a:t>
            </a:r>
            <a:endParaRPr lang="en-GB" sz="2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068A1-7E12-4879-B3E7-47AE5C8FE2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371"/>
          <a:stretch/>
        </p:blipFill>
        <p:spPr>
          <a:xfrm>
            <a:off x="1403648" y="5221848"/>
            <a:ext cx="6577720" cy="114481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D3FE708-4FDC-422E-BE0C-590484BCD3A6}"/>
              </a:ext>
            </a:extLst>
          </p:cNvPr>
          <p:cNvSpPr/>
          <p:nvPr/>
        </p:nvSpPr>
        <p:spPr>
          <a:xfrm>
            <a:off x="1547664" y="5414035"/>
            <a:ext cx="1174946" cy="479078"/>
          </a:xfrm>
          <a:prstGeom prst="ellipse">
            <a:avLst/>
          </a:pr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2836914" y="4797152"/>
            <a:ext cx="3247254" cy="72800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914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50" y="113116"/>
            <a:ext cx="90010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Criteria 1 – General Rules for a Report</a:t>
            </a:r>
            <a:endParaRPr lang="en-GB" sz="3200" b="1" dirty="0">
              <a:solidFill>
                <a:srgbClr val="7030A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24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C6573E-6A08-4C6A-84E7-96402BB8F0B8}"/>
              </a:ext>
            </a:extLst>
          </p:cNvPr>
          <p:cNvSpPr txBox="1"/>
          <p:nvPr/>
        </p:nvSpPr>
        <p:spPr>
          <a:xfrm>
            <a:off x="309170" y="1005685"/>
            <a:ext cx="8820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the top right hand corner click on </a:t>
            </a:r>
            <a:r>
              <a:rPr lang="en-US" sz="2800" b="1" dirty="0">
                <a:solidFill>
                  <a:srgbClr val="0070C0"/>
                </a:solidFill>
              </a:rPr>
              <a:t>“Select” drop down menu.</a:t>
            </a:r>
            <a:endParaRPr lang="en-GB" sz="2800" b="1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EBDDF0-1699-4EB6-BEC5-D46B27DB5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981108"/>
            <a:ext cx="6496050" cy="149542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D55D68B-4208-424D-8D72-A6090232BA30}"/>
              </a:ext>
            </a:extLst>
          </p:cNvPr>
          <p:cNvSpPr/>
          <p:nvPr/>
        </p:nvSpPr>
        <p:spPr>
          <a:xfrm>
            <a:off x="5587777" y="2974851"/>
            <a:ext cx="1174946" cy="402617"/>
          </a:xfrm>
          <a:prstGeom prst="ellipse">
            <a:avLst/>
          </a:pr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63A51A-38A7-4EF9-9EAE-B1A02841185E}"/>
              </a:ext>
            </a:extLst>
          </p:cNvPr>
          <p:cNvSpPr txBox="1"/>
          <p:nvPr/>
        </p:nvSpPr>
        <p:spPr>
          <a:xfrm>
            <a:off x="241183" y="3522834"/>
            <a:ext cx="882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Then click on </a:t>
            </a:r>
            <a:r>
              <a:rPr lang="en-US" sz="2800" b="1" dirty="0">
                <a:solidFill>
                  <a:srgbClr val="0070C0"/>
                </a:solidFill>
              </a:rPr>
              <a:t>“Select All”.</a:t>
            </a:r>
            <a:endParaRPr lang="en-GB" sz="2800" b="1" dirty="0">
              <a:solidFill>
                <a:srgbClr val="0070C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B68EA4-0C4B-4C6A-9D81-E0CE1EB91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235" y="4126061"/>
            <a:ext cx="5543550" cy="2238375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80EE175-8499-477D-8D65-9A5850A53B77}"/>
              </a:ext>
            </a:extLst>
          </p:cNvPr>
          <p:cNvSpPr/>
          <p:nvPr/>
        </p:nvSpPr>
        <p:spPr>
          <a:xfrm>
            <a:off x="4203010" y="5340634"/>
            <a:ext cx="1174946" cy="402617"/>
          </a:xfrm>
          <a:prstGeom prst="ellipse">
            <a:avLst/>
          </a:pr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372200" y="1540491"/>
            <a:ext cx="181000" cy="135435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63888" y="4006961"/>
            <a:ext cx="864096" cy="123828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819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7E8E68-21BD-4B31-B63D-D6A7CD754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42" y="2128316"/>
            <a:ext cx="2876550" cy="4114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150" y="113116"/>
            <a:ext cx="90010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Criteria 1 – General Rules for a Report</a:t>
            </a:r>
            <a:endParaRPr lang="en-GB" sz="3200" b="1" dirty="0">
              <a:solidFill>
                <a:srgbClr val="7030A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25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C6573E-6A08-4C6A-84E7-96402BB8F0B8}"/>
              </a:ext>
            </a:extLst>
          </p:cNvPr>
          <p:cNvSpPr txBox="1"/>
          <p:nvPr/>
        </p:nvSpPr>
        <p:spPr>
          <a:xfrm>
            <a:off x="309170" y="1005685"/>
            <a:ext cx="8820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Now we can set the </a:t>
            </a:r>
            <a:r>
              <a:rPr lang="en-US" sz="2800" b="1" dirty="0">
                <a:solidFill>
                  <a:srgbClr val="0070C0"/>
                </a:solidFill>
              </a:rPr>
              <a:t>font to “Arial” </a:t>
            </a:r>
            <a:r>
              <a:rPr lang="en-US" sz="2800" dirty="0"/>
              <a:t>and the </a:t>
            </a:r>
            <a:r>
              <a:rPr lang="en-US" sz="2800" b="1" dirty="0">
                <a:solidFill>
                  <a:srgbClr val="0070C0"/>
                </a:solidFill>
              </a:rPr>
              <a:t>font size to “12”.</a:t>
            </a:r>
            <a:endParaRPr lang="en-GB" sz="2800" b="1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1B3374-6AC4-4841-A5C5-94A3DDAF4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082" y="2148685"/>
            <a:ext cx="4162425" cy="354330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D55D68B-4208-424D-8D72-A6090232BA30}"/>
              </a:ext>
            </a:extLst>
          </p:cNvPr>
          <p:cNvSpPr/>
          <p:nvPr/>
        </p:nvSpPr>
        <p:spPr>
          <a:xfrm>
            <a:off x="3491881" y="3653642"/>
            <a:ext cx="397312" cy="423430"/>
          </a:xfrm>
          <a:prstGeom prst="ellipse">
            <a:avLst/>
          </a:pr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0EE175-8499-477D-8D65-9A5850A53B77}"/>
              </a:ext>
            </a:extLst>
          </p:cNvPr>
          <p:cNvSpPr/>
          <p:nvPr/>
        </p:nvSpPr>
        <p:spPr>
          <a:xfrm>
            <a:off x="5828885" y="5429954"/>
            <a:ext cx="1174946" cy="402617"/>
          </a:xfrm>
          <a:prstGeom prst="ellipse">
            <a:avLst/>
          </a:pr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148064" y="1484784"/>
            <a:ext cx="1152128" cy="380458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651967" y="1788190"/>
            <a:ext cx="1839914" cy="186545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363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236AA-F34E-4DFC-9BC6-B285D74B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26</a:t>
            </a:fld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B7739-40A9-4637-8399-841E68517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844824"/>
            <a:ext cx="6905625" cy="262152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E567BEF-0D4A-40CA-9431-C6C32841B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150" y="113116"/>
            <a:ext cx="90010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Criteria 1 – General Rules for a Report</a:t>
            </a:r>
            <a:endParaRPr lang="en-GB" sz="3200" b="1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A9AC6-37A5-480B-9646-0103E70B96BE}"/>
              </a:ext>
            </a:extLst>
          </p:cNvPr>
          <p:cNvSpPr txBox="1"/>
          <p:nvPr/>
        </p:nvSpPr>
        <p:spPr>
          <a:xfrm>
            <a:off x="309170" y="1005685"/>
            <a:ext cx="882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Now we can set the </a:t>
            </a:r>
            <a:r>
              <a:rPr lang="en-US" sz="2800" b="1" dirty="0">
                <a:solidFill>
                  <a:srgbClr val="0070C0"/>
                </a:solidFill>
              </a:rPr>
              <a:t>alignment </a:t>
            </a:r>
            <a:r>
              <a:rPr lang="en-US" sz="2800" dirty="0"/>
              <a:t>to </a:t>
            </a:r>
            <a:r>
              <a:rPr lang="en-US" sz="2800" b="1" dirty="0">
                <a:solidFill>
                  <a:srgbClr val="0070C0"/>
                </a:solidFill>
              </a:rPr>
              <a:t>“Justify”.</a:t>
            </a:r>
            <a:endParaRPr lang="en-GB" sz="2800" b="1" dirty="0">
              <a:solidFill>
                <a:srgbClr val="0070C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E93CF5-729C-49BA-A102-A2A47B85CF02}"/>
              </a:ext>
            </a:extLst>
          </p:cNvPr>
          <p:cNvSpPr/>
          <p:nvPr/>
        </p:nvSpPr>
        <p:spPr>
          <a:xfrm>
            <a:off x="4719660" y="2492896"/>
            <a:ext cx="435620" cy="402617"/>
          </a:xfrm>
          <a:prstGeom prst="ellipse">
            <a:avLst/>
          </a:pr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155280" y="1412776"/>
            <a:ext cx="1000896" cy="108012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799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9C79C9C-2C23-4D25-B5C1-6D7574204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4621614"/>
            <a:ext cx="6159567" cy="17235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71" y="125420"/>
            <a:ext cx="90010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Criteria 1 – General Rules for a Report</a:t>
            </a:r>
            <a:endParaRPr lang="en-GB" sz="3200" b="1" dirty="0">
              <a:solidFill>
                <a:srgbClr val="7030A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27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C6573E-6A08-4C6A-84E7-96402BB8F0B8}"/>
              </a:ext>
            </a:extLst>
          </p:cNvPr>
          <p:cNvSpPr txBox="1"/>
          <p:nvPr/>
        </p:nvSpPr>
        <p:spPr>
          <a:xfrm>
            <a:off x="285150" y="1007934"/>
            <a:ext cx="8820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Next we need to set the add page numbers to the document. First click on the </a:t>
            </a:r>
            <a:r>
              <a:rPr lang="en-US" sz="2800" b="1" dirty="0">
                <a:solidFill>
                  <a:srgbClr val="0070C0"/>
                </a:solidFill>
              </a:rPr>
              <a:t>“Insert” tab.</a:t>
            </a:r>
            <a:endParaRPr lang="en-GB" sz="2800" b="1" dirty="0">
              <a:solidFill>
                <a:srgbClr val="0070C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5E19BA-4A55-42C3-B028-BB6FA1C798BF}"/>
              </a:ext>
            </a:extLst>
          </p:cNvPr>
          <p:cNvSpPr/>
          <p:nvPr/>
        </p:nvSpPr>
        <p:spPr>
          <a:xfrm>
            <a:off x="5734202" y="4973516"/>
            <a:ext cx="582436" cy="481863"/>
          </a:xfrm>
          <a:prstGeom prst="ellipse">
            <a:avLst/>
          </a:pr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4DC765-463A-44BE-8DB7-9F9DB65F9E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688" y="2115460"/>
            <a:ext cx="4552950" cy="1733550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D55D68B-4208-424D-8D72-A6090232BA30}"/>
              </a:ext>
            </a:extLst>
          </p:cNvPr>
          <p:cNvSpPr/>
          <p:nvPr/>
        </p:nvSpPr>
        <p:spPr>
          <a:xfrm>
            <a:off x="2627784" y="2313406"/>
            <a:ext cx="1174946" cy="402617"/>
          </a:xfrm>
          <a:prstGeom prst="ellipse">
            <a:avLst/>
          </a:pr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EB965F-37BC-4208-B917-25C8CAE66E1C}"/>
              </a:ext>
            </a:extLst>
          </p:cNvPr>
          <p:cNvSpPr txBox="1"/>
          <p:nvPr/>
        </p:nvSpPr>
        <p:spPr>
          <a:xfrm>
            <a:off x="467544" y="3966492"/>
            <a:ext cx="882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Next click on the </a:t>
            </a:r>
            <a:r>
              <a:rPr lang="en-US" sz="2800" b="1" dirty="0">
                <a:solidFill>
                  <a:srgbClr val="0070C0"/>
                </a:solidFill>
              </a:rPr>
              <a:t>“Page Number” button.</a:t>
            </a:r>
            <a:endParaRPr lang="en-GB" sz="2800" b="1" dirty="0">
              <a:solidFill>
                <a:srgbClr val="0070C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923928" y="1962041"/>
            <a:ext cx="1296144" cy="35136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78034" y="4365104"/>
            <a:ext cx="856168" cy="60841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219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0EA185-6184-4E1C-9C6E-7126B7832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4130009"/>
            <a:ext cx="3491185" cy="25344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C79C9C-2C23-4D25-B5C1-6D7574204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1602712"/>
            <a:ext cx="6159567" cy="17235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71" y="125420"/>
            <a:ext cx="90010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Criteria 1 – General Rules for a Report</a:t>
            </a:r>
            <a:endParaRPr lang="en-GB" sz="3200" b="1" dirty="0">
              <a:solidFill>
                <a:srgbClr val="7030A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28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C6573E-6A08-4C6A-84E7-96402BB8F0B8}"/>
              </a:ext>
            </a:extLst>
          </p:cNvPr>
          <p:cNvSpPr txBox="1"/>
          <p:nvPr/>
        </p:nvSpPr>
        <p:spPr>
          <a:xfrm>
            <a:off x="285150" y="1007934"/>
            <a:ext cx="882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Click </a:t>
            </a:r>
            <a:r>
              <a:rPr lang="en-US" sz="2800" b="1" dirty="0">
                <a:solidFill>
                  <a:srgbClr val="0070C0"/>
                </a:solidFill>
              </a:rPr>
              <a:t>“Bottom of Page”.</a:t>
            </a:r>
            <a:endParaRPr lang="en-GB" sz="2800" b="1" dirty="0">
              <a:solidFill>
                <a:srgbClr val="0070C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5E19BA-4A55-42C3-B028-BB6FA1C798BF}"/>
              </a:ext>
            </a:extLst>
          </p:cNvPr>
          <p:cNvSpPr/>
          <p:nvPr/>
        </p:nvSpPr>
        <p:spPr>
          <a:xfrm>
            <a:off x="3029730" y="5733256"/>
            <a:ext cx="2448386" cy="904158"/>
          </a:xfrm>
          <a:prstGeom prst="ellipse">
            <a:avLst/>
          </a:pr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55D68B-4208-424D-8D72-A6090232BA30}"/>
              </a:ext>
            </a:extLst>
          </p:cNvPr>
          <p:cNvSpPr/>
          <p:nvPr/>
        </p:nvSpPr>
        <p:spPr>
          <a:xfrm>
            <a:off x="5652120" y="2515223"/>
            <a:ext cx="1174946" cy="233600"/>
          </a:xfrm>
          <a:prstGeom prst="ellipse">
            <a:avLst/>
          </a:pr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EB965F-37BC-4208-B917-25C8CAE66E1C}"/>
              </a:ext>
            </a:extLst>
          </p:cNvPr>
          <p:cNvSpPr txBox="1"/>
          <p:nvPr/>
        </p:nvSpPr>
        <p:spPr>
          <a:xfrm>
            <a:off x="247081" y="3563371"/>
            <a:ext cx="882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Choose plain </a:t>
            </a:r>
            <a:r>
              <a:rPr lang="en-GB" sz="2800" b="1" dirty="0">
                <a:solidFill>
                  <a:srgbClr val="0070C0"/>
                </a:solidFill>
              </a:rPr>
              <a:t>“Plain Number 3”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855726" y="1460782"/>
            <a:ext cx="2796394" cy="105444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3832173" y="4086591"/>
            <a:ext cx="307779" cy="150264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647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F3EE714-B5C6-4CEC-A4A1-857700753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4509144"/>
            <a:ext cx="3105150" cy="1581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A67EDC-2CAD-4724-A6E2-B67237669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1962041"/>
            <a:ext cx="3105150" cy="15811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71" y="125420"/>
            <a:ext cx="90010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Criteria 1 – General Rules for a Report</a:t>
            </a:r>
            <a:endParaRPr lang="en-GB" sz="3200" b="1" dirty="0">
              <a:solidFill>
                <a:srgbClr val="7030A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29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C6573E-6A08-4C6A-84E7-96402BB8F0B8}"/>
              </a:ext>
            </a:extLst>
          </p:cNvPr>
          <p:cNvSpPr txBox="1"/>
          <p:nvPr/>
        </p:nvSpPr>
        <p:spPr>
          <a:xfrm>
            <a:off x="285150" y="1007934"/>
            <a:ext cx="8820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Finally we need to set the margins for the document, first click on the </a:t>
            </a:r>
            <a:r>
              <a:rPr lang="en-US" sz="2800" b="1" dirty="0">
                <a:solidFill>
                  <a:srgbClr val="0070C0"/>
                </a:solidFill>
              </a:rPr>
              <a:t>“Layout” </a:t>
            </a:r>
            <a:r>
              <a:rPr lang="en-US" sz="2800" dirty="0"/>
              <a:t>tab </a:t>
            </a:r>
            <a:endParaRPr lang="en-GB" sz="2800" b="1" dirty="0">
              <a:solidFill>
                <a:srgbClr val="0070C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55D68B-4208-424D-8D72-A6090232BA30}"/>
              </a:ext>
            </a:extLst>
          </p:cNvPr>
          <p:cNvSpPr/>
          <p:nvPr/>
        </p:nvSpPr>
        <p:spPr>
          <a:xfrm>
            <a:off x="5206060" y="2204864"/>
            <a:ext cx="1174946" cy="348687"/>
          </a:xfrm>
          <a:prstGeom prst="ellipse">
            <a:avLst/>
          </a:pr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5E19BA-4A55-42C3-B028-BB6FA1C798BF}"/>
              </a:ext>
            </a:extLst>
          </p:cNvPr>
          <p:cNvSpPr/>
          <p:nvPr/>
        </p:nvSpPr>
        <p:spPr>
          <a:xfrm>
            <a:off x="3131840" y="5175696"/>
            <a:ext cx="576064" cy="576064"/>
          </a:xfrm>
          <a:prstGeom prst="ellipse">
            <a:avLst/>
          </a:pr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DC18C0-BBBA-4E22-B995-9EB48694CB43}"/>
              </a:ext>
            </a:extLst>
          </p:cNvPr>
          <p:cNvSpPr txBox="1"/>
          <p:nvPr/>
        </p:nvSpPr>
        <p:spPr>
          <a:xfrm>
            <a:off x="337091" y="3735504"/>
            <a:ext cx="882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Select </a:t>
            </a:r>
            <a:r>
              <a:rPr lang="en-US" sz="2800" b="1" dirty="0">
                <a:solidFill>
                  <a:srgbClr val="0070C0"/>
                </a:solidFill>
              </a:rPr>
              <a:t>“Margins” </a:t>
            </a:r>
            <a:r>
              <a:rPr lang="en-US" sz="2800" dirty="0"/>
              <a:t>from the top left corner</a:t>
            </a:r>
            <a:endParaRPr lang="en-GB" sz="2800" b="1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53619" y="1893031"/>
            <a:ext cx="1252441" cy="31183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2555776" y="4224842"/>
            <a:ext cx="720080" cy="93272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02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ctrTitle"/>
          </p:nvPr>
        </p:nvSpPr>
        <p:spPr>
          <a:xfrm>
            <a:off x="381000" y="1752600"/>
            <a:ext cx="7772400" cy="1470025"/>
          </a:xfrm>
        </p:spPr>
        <p:txBody>
          <a:bodyPr/>
          <a:lstStyle/>
          <a:p>
            <a:r>
              <a:rPr lang="en-US" altLang="en-US" b="1" dirty="0">
                <a:solidFill>
                  <a:srgbClr val="7030A0"/>
                </a:solidFill>
                <a:latin typeface="Calibri" panose="020F0502020204030204" pitchFamily="34" charset="0"/>
                <a:ea typeface="ＭＳ Ｐゴシック" pitchFamily="84" charset="-128"/>
              </a:rPr>
              <a:t>Workshop Part I</a:t>
            </a:r>
            <a:endParaRPr lang="en-GB" altLang="en-US" b="1" dirty="0">
              <a:solidFill>
                <a:srgbClr val="7030A0"/>
              </a:solidFill>
              <a:latin typeface="Calibri" panose="020F0502020204030204" pitchFamily="34" charset="0"/>
              <a:ea typeface="ＭＳ Ｐゴシック" pitchFamily="84" charset="-128"/>
            </a:endParaRPr>
          </a:p>
        </p:txBody>
      </p:sp>
      <p:sp>
        <p:nvSpPr>
          <p:cNvPr id="39939" name="Subtitle 2"/>
          <p:cNvSpPr>
            <a:spLocks noGrp="1"/>
          </p:cNvSpPr>
          <p:nvPr>
            <p:ph type="subTitle" idx="1"/>
          </p:nvPr>
        </p:nvSpPr>
        <p:spPr>
          <a:xfrm>
            <a:off x="1763688" y="3195022"/>
            <a:ext cx="6203776" cy="2250201"/>
          </a:xfrm>
        </p:spPr>
        <p:txBody>
          <a:bodyPr>
            <a:normAutofit/>
          </a:bodyPr>
          <a:lstStyle/>
          <a:p>
            <a:pPr algn="l"/>
            <a:r>
              <a:rPr lang="en-US" altLang="en-US" sz="3600" b="1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itchFamily="84" charset="-128"/>
              </a:rPr>
              <a:t>Writing Reports in Word</a:t>
            </a:r>
          </a:p>
          <a:p>
            <a:pPr algn="l"/>
            <a:endParaRPr lang="en-GB" altLang="en-US" b="1" dirty="0">
              <a:solidFill>
                <a:srgbClr val="0070C0"/>
              </a:solidFill>
              <a:latin typeface="Calibri" panose="020F0502020204030204" pitchFamily="34" charset="0"/>
              <a:ea typeface="ＭＳ Ｐゴシック" pitchFamily="84" charset="-128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fld id="{2F35B956-0166-4458-B6F6-9223D81620A8}" type="slidenum">
              <a:rPr lang="en-US" altLang="en-US" sz="1400" smtClean="0">
                <a:solidFill>
                  <a:srgbClr val="000000"/>
                </a:solidFill>
                <a:effectLst/>
              </a:rPr>
              <a:pPr eaLnBrk="1" hangingPunct="1">
                <a:spcBef>
                  <a:spcPct val="0"/>
                </a:spcBef>
                <a:buFontTx/>
                <a:buNone/>
                <a:defRPr/>
              </a:pPr>
              <a:t>3</a:t>
            </a:fld>
            <a:endParaRPr lang="en-US" altLang="en-US" sz="1400" dirty="0">
              <a:solidFill>
                <a:srgbClr val="000000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087383-8B6D-433A-8187-1E97A3B781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40580"/>
            <a:ext cx="2209800" cy="81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518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71" y="125420"/>
            <a:ext cx="90010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Criteria 1 – General Rules for a Report</a:t>
            </a:r>
            <a:endParaRPr lang="en-GB" sz="3200" b="1" dirty="0">
              <a:solidFill>
                <a:srgbClr val="7030A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30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C6573E-6A08-4C6A-84E7-96402BB8F0B8}"/>
              </a:ext>
            </a:extLst>
          </p:cNvPr>
          <p:cNvSpPr txBox="1"/>
          <p:nvPr/>
        </p:nvSpPr>
        <p:spPr>
          <a:xfrm>
            <a:off x="285150" y="1007934"/>
            <a:ext cx="8820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Select </a:t>
            </a:r>
            <a:r>
              <a:rPr lang="en-US" sz="2800" b="1" dirty="0">
                <a:solidFill>
                  <a:srgbClr val="0070C0"/>
                </a:solidFill>
              </a:rPr>
              <a:t>“Custom margins” </a:t>
            </a:r>
            <a:r>
              <a:rPr lang="en-US" sz="2800" dirty="0"/>
              <a:t>from the drop down menu</a:t>
            </a:r>
            <a:endParaRPr lang="en-GB" sz="2800" b="1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66B65-EA48-4DB5-B95B-1DD2F1CD8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682810"/>
            <a:ext cx="2609850" cy="482917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2D55D68B-4208-424D-8D72-A6090232BA30}"/>
              </a:ext>
            </a:extLst>
          </p:cNvPr>
          <p:cNvSpPr/>
          <p:nvPr/>
        </p:nvSpPr>
        <p:spPr>
          <a:xfrm>
            <a:off x="3093468" y="6131537"/>
            <a:ext cx="1478531" cy="348687"/>
          </a:xfrm>
          <a:prstGeom prst="ellipse">
            <a:avLst/>
          </a:pr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571924" y="1498553"/>
            <a:ext cx="631924" cy="463298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4807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071" y="125420"/>
            <a:ext cx="90010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Criteria 1 – General Rules for a Report</a:t>
            </a:r>
            <a:endParaRPr lang="en-GB" sz="3200" b="1" dirty="0">
              <a:solidFill>
                <a:srgbClr val="7030A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31</a:t>
            </a:fld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DC18C0-BBBA-4E22-B995-9EB48694CB43}"/>
              </a:ext>
            </a:extLst>
          </p:cNvPr>
          <p:cNvSpPr txBox="1"/>
          <p:nvPr/>
        </p:nvSpPr>
        <p:spPr>
          <a:xfrm>
            <a:off x="247081" y="1006810"/>
            <a:ext cx="8820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Finally set the margins as follows  </a:t>
            </a:r>
          </a:p>
          <a:p>
            <a:r>
              <a:rPr lang="en-US" sz="2800" dirty="0"/>
              <a:t>			For information, 1 inch or 1” = 2.54 cm</a:t>
            </a:r>
            <a:endParaRPr lang="en-GB" sz="2800" b="1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7F4152-D973-4871-8F0E-E44C360641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0232"/>
          <a:stretch/>
        </p:blipFill>
        <p:spPr>
          <a:xfrm>
            <a:off x="2652712" y="2292934"/>
            <a:ext cx="3838575" cy="15481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7049CDF-23F4-4F80-BA97-75049958BC25}"/>
              </a:ext>
            </a:extLst>
          </p:cNvPr>
          <p:cNvSpPr/>
          <p:nvPr/>
        </p:nvSpPr>
        <p:spPr>
          <a:xfrm>
            <a:off x="395536" y="4278858"/>
            <a:ext cx="83529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base" hangingPunct="0">
              <a:buFont typeface="Arial" panose="020B0604020202020204" pitchFamily="34" charset="0"/>
              <a:buChar char="•"/>
            </a:pPr>
            <a:r>
              <a:rPr lang="en-GB" sz="2800" dirty="0"/>
              <a:t>We now have a document that follows the </a:t>
            </a:r>
            <a:r>
              <a:rPr lang="en-GB" sz="2800" b="1" dirty="0">
                <a:solidFill>
                  <a:srgbClr val="0070C0"/>
                </a:solidFill>
              </a:rPr>
              <a:t>general format</a:t>
            </a:r>
            <a:r>
              <a:rPr lang="en-GB" sz="2800" dirty="0"/>
              <a:t> for reports. Next we are going to work on </a:t>
            </a:r>
            <a:r>
              <a:rPr lang="en-GB" sz="2800" b="1" dirty="0">
                <a:solidFill>
                  <a:srgbClr val="0070C0"/>
                </a:solidFill>
              </a:rPr>
              <a:t>specific types of formatting </a:t>
            </a:r>
            <a:r>
              <a:rPr lang="en-GB" sz="2800" dirty="0"/>
              <a:t>to make the report easier to read.</a:t>
            </a:r>
          </a:p>
        </p:txBody>
      </p:sp>
    </p:spTree>
    <p:extLst>
      <p:ext uri="{BB962C8B-B14F-4D97-AF65-F5344CB8AC3E}">
        <p14:creationId xmlns:p14="http://schemas.microsoft.com/office/powerpoint/2010/main" val="2864668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00" y="-60963"/>
            <a:ext cx="90010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Criteria 2 – Headings and Sub Headings</a:t>
            </a:r>
            <a:endParaRPr lang="en-GB" sz="3200" b="1" dirty="0">
              <a:solidFill>
                <a:srgbClr val="7030A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78424"/>
            <a:ext cx="2133600" cy="365125"/>
          </a:xfrm>
        </p:spPr>
        <p:txBody>
          <a:bodyPr/>
          <a:lstStyle/>
          <a:p>
            <a:fld id="{FDF6B242-5705-4A94-BF1B-F604E894F65E}" type="slidenum">
              <a:rPr lang="en-GB" sz="1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fld>
            <a:endParaRPr lang="en-GB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9" y="821881"/>
            <a:ext cx="83632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 hangingPunct="0">
              <a:buFont typeface="Arial" panose="020B0604020202020204" pitchFamily="34" charset="0"/>
              <a:buChar char="•"/>
            </a:pPr>
            <a:r>
              <a:rPr lang="en-GB" sz="2800" dirty="0"/>
              <a:t>Each section must have a heading and in some cases a sub heading to further split it up.</a:t>
            </a:r>
          </a:p>
          <a:p>
            <a:pPr marL="914400" lvl="1" indent="-457200" fontAlgn="base" hangingPunct="0">
              <a:buFont typeface="Wingdings" panose="05000000000000000000" pitchFamily="2" charset="2"/>
              <a:buChar char="Ø"/>
            </a:pPr>
            <a:r>
              <a:rPr lang="en-GB" sz="2400" dirty="0"/>
              <a:t>Heading should be in bold Arial font and size 12 </a:t>
            </a:r>
          </a:p>
          <a:p>
            <a:pPr marL="914400" lvl="1" indent="-457200" fontAlgn="base" hangingPunct="0">
              <a:buFont typeface="Wingdings" panose="05000000000000000000" pitchFamily="2" charset="2"/>
              <a:buChar char="Ø"/>
            </a:pPr>
            <a:r>
              <a:rPr lang="en-GB" sz="2400" dirty="0"/>
              <a:t>Sub-Headings, if appropriate, should be in bold Arial font size 12.</a:t>
            </a:r>
          </a:p>
          <a:p>
            <a:pPr marL="914400" lvl="1" indent="-457200" fontAlgn="base" hangingPunct="0">
              <a:buFont typeface="Wingdings" panose="05000000000000000000" pitchFamily="2" charset="2"/>
              <a:buChar char="Ø"/>
            </a:pPr>
            <a:endParaRPr lang="en-GB" sz="2400" dirty="0"/>
          </a:p>
          <a:p>
            <a:pPr lvl="1" fontAlgn="base" hangingPunct="0"/>
            <a:endParaRPr lang="en-GB" sz="2400" dirty="0"/>
          </a:p>
          <a:p>
            <a:pPr lvl="1" fontAlgn="base" hangingPunct="0"/>
            <a:endParaRPr lang="en-GB" sz="2400" dirty="0"/>
          </a:p>
          <a:p>
            <a:pPr marL="285750" lvl="0" indent="-285750" fontAlgn="base" hangingPunct="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2400" dirty="0"/>
          </a:p>
        </p:txBody>
      </p:sp>
      <p:pic>
        <p:nvPicPr>
          <p:cNvPr id="6" name="Picture 2" descr="https://tse3-mm.cn.bing.net/th?id=OIP.mDPsY868jNIFKF6IlGCCuAEsDH&amp;pid=15.1&amp;P=0&amp;w=268&amp;h=17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328" y="3021432"/>
            <a:ext cx="5054344" cy="335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4037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C2E43A-22E0-4E72-A4A9-7E587F85E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058" y="2100970"/>
            <a:ext cx="4696204" cy="27226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00" y="-60963"/>
            <a:ext cx="90010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Criteria 2 – Headings and Sub Headings</a:t>
            </a:r>
            <a:endParaRPr lang="en-GB" sz="3200" b="1" dirty="0">
              <a:solidFill>
                <a:srgbClr val="7030A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78424"/>
            <a:ext cx="2133600" cy="365125"/>
          </a:xfrm>
        </p:spPr>
        <p:txBody>
          <a:bodyPr/>
          <a:lstStyle/>
          <a:p>
            <a:fld id="{FDF6B242-5705-4A94-BF1B-F604E894F65E}" type="slidenum">
              <a:rPr lang="en-GB" smtClean="0"/>
              <a:t>33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821881"/>
            <a:ext cx="843528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 hangingPunct="0">
              <a:buFont typeface="Arial" panose="020B0604020202020204" pitchFamily="34" charset="0"/>
              <a:buChar char="•"/>
            </a:pPr>
            <a:r>
              <a:rPr lang="en-GB" sz="2800" dirty="0"/>
              <a:t>The first heading in the report is </a:t>
            </a:r>
            <a:r>
              <a:rPr lang="en-GB" sz="2800" b="1" dirty="0">
                <a:solidFill>
                  <a:srgbClr val="0070C0"/>
                </a:solidFill>
              </a:rPr>
              <a:t>“Abstract” </a:t>
            </a:r>
            <a:r>
              <a:rPr lang="en-GB" sz="2800" dirty="0"/>
              <a:t>set it to </a:t>
            </a:r>
            <a:r>
              <a:rPr lang="en-GB" sz="2800" b="1" dirty="0">
                <a:solidFill>
                  <a:srgbClr val="0070C0"/>
                </a:solidFill>
              </a:rPr>
              <a:t>“Bold”</a:t>
            </a:r>
            <a:endParaRPr lang="en-GB" sz="2400" dirty="0"/>
          </a:p>
          <a:p>
            <a:pPr lvl="1" fontAlgn="base" hangingPunct="0"/>
            <a:endParaRPr lang="en-GB" sz="2400" dirty="0"/>
          </a:p>
          <a:p>
            <a:pPr lvl="1" fontAlgn="base" hangingPunct="0"/>
            <a:endParaRPr lang="en-GB" sz="2400" dirty="0"/>
          </a:p>
          <a:p>
            <a:pPr marL="285750" lvl="0" indent="-285750" fontAlgn="base" hangingPunct="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2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21FFA87-55B6-4EE6-AD29-8A626A273F5B}"/>
              </a:ext>
            </a:extLst>
          </p:cNvPr>
          <p:cNvSpPr/>
          <p:nvPr/>
        </p:nvSpPr>
        <p:spPr>
          <a:xfrm>
            <a:off x="2121058" y="2253773"/>
            <a:ext cx="360040" cy="360040"/>
          </a:xfrm>
          <a:prstGeom prst="ellipse">
            <a:avLst/>
          </a:pr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Arrow Connector 10"/>
          <p:cNvCxnSpPr>
            <a:cxnSpLocks/>
            <a:endCxn id="9" idx="1"/>
          </p:cNvCxnSpPr>
          <p:nvPr/>
        </p:nvCxnSpPr>
        <p:spPr>
          <a:xfrm>
            <a:off x="1403648" y="1772816"/>
            <a:ext cx="770137" cy="53368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837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00" y="-60963"/>
            <a:ext cx="90010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Criteria 2 – Headings and Sub Headings</a:t>
            </a:r>
            <a:endParaRPr lang="en-GB" sz="3200" b="1" dirty="0">
              <a:solidFill>
                <a:srgbClr val="7030A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78424"/>
            <a:ext cx="2133600" cy="365125"/>
          </a:xfrm>
        </p:spPr>
        <p:txBody>
          <a:bodyPr/>
          <a:lstStyle/>
          <a:p>
            <a:fld id="{FDF6B242-5705-4A94-BF1B-F604E894F65E}" type="slidenum">
              <a:rPr lang="en-GB" smtClean="0"/>
              <a:t>34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821881"/>
            <a:ext cx="843528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 hangingPunct="0">
              <a:buFont typeface="Arial" panose="020B0604020202020204" pitchFamily="34" charset="0"/>
              <a:buChar char="•"/>
            </a:pPr>
            <a:r>
              <a:rPr lang="en-GB" sz="2800" dirty="0"/>
              <a:t>Now </a:t>
            </a:r>
            <a:r>
              <a:rPr lang="en-GB" sz="2800" b="1" dirty="0">
                <a:solidFill>
                  <a:srgbClr val="0070C0"/>
                </a:solidFill>
              </a:rPr>
              <a:t>find the rest of the headings/sub headings </a:t>
            </a:r>
            <a:r>
              <a:rPr lang="en-GB" sz="2800" dirty="0"/>
              <a:t>in the document and </a:t>
            </a:r>
            <a:r>
              <a:rPr lang="en-GB" sz="2800" b="1" dirty="0">
                <a:solidFill>
                  <a:srgbClr val="0070C0"/>
                </a:solidFill>
              </a:rPr>
              <a:t>apply the same formatting </a:t>
            </a:r>
            <a:r>
              <a:rPr lang="en-GB" sz="2800" dirty="0"/>
              <a:t>to them.</a:t>
            </a:r>
            <a:endParaRPr lang="en-GB" sz="2400" dirty="0"/>
          </a:p>
          <a:p>
            <a:pPr lvl="1" fontAlgn="base" hangingPunct="0"/>
            <a:endParaRPr lang="en-GB" sz="2400" dirty="0"/>
          </a:p>
          <a:p>
            <a:pPr lvl="1" fontAlgn="base" hangingPunct="0"/>
            <a:endParaRPr lang="en-GB" sz="2400" dirty="0"/>
          </a:p>
          <a:p>
            <a:pPr marL="285750" lvl="0" indent="-285750" fontAlgn="base" hangingPunct="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8C8DEB-5B4C-4763-9C63-BCE071B7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17" y="1713830"/>
            <a:ext cx="8090965" cy="403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040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00" y="-60963"/>
            <a:ext cx="90010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Criteria 3 – Quoting a Scientific Theory/Law</a:t>
            </a:r>
            <a:endParaRPr lang="en-GB" sz="3200" b="1" dirty="0">
              <a:solidFill>
                <a:srgbClr val="7030A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78424"/>
            <a:ext cx="2133600" cy="365125"/>
          </a:xfrm>
        </p:spPr>
        <p:txBody>
          <a:bodyPr/>
          <a:lstStyle/>
          <a:p>
            <a:fld id="{FDF6B242-5705-4A94-BF1B-F604E894F65E}" type="slidenum">
              <a:rPr lang="en-GB" sz="1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35</a:t>
            </a:fld>
            <a:endParaRPr lang="en-GB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821881"/>
            <a:ext cx="8435281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 hangingPunct="0">
              <a:buFont typeface="Arial" panose="020B0604020202020204" pitchFamily="34" charset="0"/>
              <a:buChar char="•"/>
            </a:pPr>
            <a:r>
              <a:rPr lang="en-GB" sz="2800" dirty="0"/>
              <a:t>When you are </a:t>
            </a:r>
            <a:r>
              <a:rPr lang="en-GB" sz="2800" b="1" dirty="0">
                <a:solidFill>
                  <a:srgbClr val="0070C0"/>
                </a:solidFill>
              </a:rPr>
              <a:t>quoting a scientific law</a:t>
            </a:r>
            <a:r>
              <a:rPr lang="en-GB" sz="2800" dirty="0"/>
              <a:t>, such as in the objective section, it should be </a:t>
            </a:r>
            <a:r>
              <a:rPr lang="en-GB" sz="2800" b="1" dirty="0">
                <a:solidFill>
                  <a:srgbClr val="0070C0"/>
                </a:solidFill>
              </a:rPr>
              <a:t>separated from the body text by one line on either side</a:t>
            </a:r>
            <a:r>
              <a:rPr lang="en-GB" sz="2800" dirty="0"/>
              <a:t>. You may additionally </a:t>
            </a:r>
            <a:r>
              <a:rPr lang="en-GB" sz="2800" b="1" dirty="0">
                <a:solidFill>
                  <a:srgbClr val="0070C0"/>
                </a:solidFill>
              </a:rPr>
              <a:t>write it in italics if you wish</a:t>
            </a:r>
            <a:r>
              <a:rPr lang="en-GB" sz="2800" dirty="0"/>
              <a:t>.</a:t>
            </a:r>
          </a:p>
          <a:p>
            <a:pPr marL="285750" lvl="0" indent="-285750" fontAlgn="base" hangingPunct="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lvl="0" indent="-285750" fontAlgn="base" hangingPunct="0">
              <a:buFont typeface="Arial" panose="020B0604020202020204" pitchFamily="34" charset="0"/>
              <a:buChar char="•"/>
            </a:pPr>
            <a:r>
              <a:rPr lang="en-GB" sz="2800" dirty="0"/>
              <a:t>Initially the objective section will look like this;</a:t>
            </a:r>
            <a:endParaRPr lang="en-GB" sz="2400" dirty="0"/>
          </a:p>
          <a:p>
            <a:pPr lvl="1" fontAlgn="base" hangingPunct="0"/>
            <a:endParaRPr lang="en-GB" sz="2400" dirty="0"/>
          </a:p>
          <a:p>
            <a:pPr marL="285750" lvl="0" indent="-285750" fontAlgn="base" hangingPunct="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BC711-9983-44A3-A0FF-DB9BBCAF9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56" y="3568300"/>
            <a:ext cx="7992888" cy="178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48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2197891-C22E-44D7-9C89-1FAD6F26A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392" y="2440598"/>
            <a:ext cx="7644727" cy="30013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00" y="-60963"/>
            <a:ext cx="90010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Criteria 3 – Quoting a Scientific Theory/Law</a:t>
            </a:r>
            <a:endParaRPr lang="en-GB" sz="3200" b="1" dirty="0">
              <a:solidFill>
                <a:srgbClr val="7030A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78424"/>
            <a:ext cx="2133600" cy="365125"/>
          </a:xfrm>
        </p:spPr>
        <p:txBody>
          <a:bodyPr/>
          <a:lstStyle/>
          <a:p>
            <a:fld id="{FDF6B242-5705-4A94-BF1B-F604E894F65E}" type="slidenum">
              <a:rPr lang="en-GB" smtClean="0"/>
              <a:t>36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821881"/>
            <a:ext cx="84352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 hangingPunct="0">
              <a:buFont typeface="Arial" panose="020B0604020202020204" pitchFamily="34" charset="0"/>
              <a:buChar char="•"/>
            </a:pPr>
            <a:r>
              <a:rPr lang="en-GB" sz="2800" dirty="0"/>
              <a:t>The text is already in Italics, so the first step is to </a:t>
            </a:r>
            <a:r>
              <a:rPr lang="en-GB" sz="2800" b="1" dirty="0">
                <a:solidFill>
                  <a:srgbClr val="0070C0"/>
                </a:solidFill>
              </a:rPr>
              <a:t>indent</a:t>
            </a:r>
            <a:r>
              <a:rPr lang="en-GB" sz="2800" dirty="0"/>
              <a:t> the text. Highlight the required text and click the </a:t>
            </a:r>
            <a:r>
              <a:rPr lang="en-GB" sz="2800" b="1" dirty="0">
                <a:solidFill>
                  <a:srgbClr val="0070C0"/>
                </a:solidFill>
              </a:rPr>
              <a:t>“Increase Indent” </a:t>
            </a:r>
            <a:r>
              <a:rPr lang="en-GB" sz="2800" dirty="0"/>
              <a:t>button once.</a:t>
            </a:r>
            <a:endParaRPr lang="en-GB" sz="2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798DDEF-CA19-47D8-8F56-8B52C7990F6B}"/>
              </a:ext>
            </a:extLst>
          </p:cNvPr>
          <p:cNvSpPr/>
          <p:nvPr/>
        </p:nvSpPr>
        <p:spPr>
          <a:xfrm>
            <a:off x="5346086" y="2780928"/>
            <a:ext cx="360040" cy="360040"/>
          </a:xfrm>
          <a:prstGeom prst="ellipse">
            <a:avLst/>
          </a:pr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5652120" y="2403434"/>
            <a:ext cx="216024" cy="37749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27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00" y="-60963"/>
            <a:ext cx="90010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Criteria 3 – Quoting a Scientific Theory/Law</a:t>
            </a:r>
            <a:endParaRPr lang="en-GB" sz="3200" b="1" dirty="0">
              <a:solidFill>
                <a:srgbClr val="7030A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78424"/>
            <a:ext cx="2133600" cy="365125"/>
          </a:xfrm>
        </p:spPr>
        <p:txBody>
          <a:bodyPr/>
          <a:lstStyle/>
          <a:p>
            <a:fld id="{FDF6B242-5705-4A94-BF1B-F604E894F65E}" type="slidenum">
              <a:rPr lang="en-GB" smtClean="0"/>
              <a:t>37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821881"/>
            <a:ext cx="84352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 hangingPunct="0">
              <a:buFont typeface="Arial" panose="020B0604020202020204" pitchFamily="34" charset="0"/>
              <a:buChar char="•"/>
            </a:pPr>
            <a:r>
              <a:rPr lang="en-GB" sz="2800" dirty="0"/>
              <a:t>Finally we just add an </a:t>
            </a:r>
            <a:r>
              <a:rPr lang="en-GB" sz="2800" b="1" dirty="0">
                <a:solidFill>
                  <a:srgbClr val="0070C0"/>
                </a:solidFill>
              </a:rPr>
              <a:t>extra line before and after </a:t>
            </a:r>
            <a:r>
              <a:rPr lang="en-GB" sz="2800" dirty="0"/>
              <a:t>the law. So the objective section should now look as follows;</a:t>
            </a:r>
            <a:endParaRPr lang="en-GB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9C60F0-22B3-4E7A-B0E7-A97346F3CB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420888"/>
            <a:ext cx="7787208" cy="1942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564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00" y="-60963"/>
            <a:ext cx="90010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Criteria 3 – Quoting a Scientific Theory/Law</a:t>
            </a:r>
            <a:endParaRPr lang="en-GB" sz="3200" b="1" dirty="0">
              <a:solidFill>
                <a:srgbClr val="7030A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78424"/>
            <a:ext cx="2133600" cy="365125"/>
          </a:xfrm>
        </p:spPr>
        <p:txBody>
          <a:bodyPr/>
          <a:lstStyle/>
          <a:p>
            <a:fld id="{FDF6B242-5705-4A94-BF1B-F604E894F65E}" type="slidenum">
              <a:rPr lang="en-GB" smtClean="0"/>
              <a:t>38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821881"/>
            <a:ext cx="8435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 hangingPunct="0">
              <a:buFont typeface="Arial" panose="020B0604020202020204" pitchFamily="34" charset="0"/>
              <a:buChar char="•"/>
            </a:pPr>
            <a:r>
              <a:rPr lang="en-US" sz="2400" dirty="0"/>
              <a:t>When quoting a scientific theory/law it should be in Italics, lets finish this section (for now) by setting the entire law in </a:t>
            </a:r>
            <a:r>
              <a:rPr lang="en-US" sz="2400" b="1" dirty="0">
                <a:solidFill>
                  <a:srgbClr val="0070C0"/>
                </a:solidFill>
              </a:rPr>
              <a:t>Italics</a:t>
            </a:r>
            <a:r>
              <a:rPr lang="en-US" sz="2400" dirty="0"/>
              <a:t>.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4A3EE9-82E4-4CD2-BCCC-EBC8A367FD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1"/>
          <a:stretch/>
        </p:blipFill>
        <p:spPr>
          <a:xfrm>
            <a:off x="827584" y="2196828"/>
            <a:ext cx="7416824" cy="2057714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3DE9E86-7E9C-465E-BC75-D104C7F4FF14}"/>
              </a:ext>
            </a:extLst>
          </p:cNvPr>
          <p:cNvSpPr/>
          <p:nvPr/>
        </p:nvSpPr>
        <p:spPr>
          <a:xfrm>
            <a:off x="1475656" y="2182754"/>
            <a:ext cx="360040" cy="360040"/>
          </a:xfrm>
          <a:prstGeom prst="ellipse">
            <a:avLst/>
          </a:pr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C81694F-83DF-4B60-B8B0-2A6BD051E184}"/>
              </a:ext>
            </a:extLst>
          </p:cNvPr>
          <p:cNvCxnSpPr>
            <a:cxnSpLocks/>
          </p:cNvCxnSpPr>
          <p:nvPr/>
        </p:nvCxnSpPr>
        <p:spPr>
          <a:xfrm flipH="1">
            <a:off x="1907704" y="1556792"/>
            <a:ext cx="5544618" cy="64003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9970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00" y="-60963"/>
            <a:ext cx="90010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Criteria 4 – Equations</a:t>
            </a:r>
            <a:endParaRPr lang="en-GB" sz="3200" b="1" dirty="0">
              <a:solidFill>
                <a:srgbClr val="7030A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78424"/>
            <a:ext cx="2133600" cy="365125"/>
          </a:xfrm>
        </p:spPr>
        <p:txBody>
          <a:bodyPr/>
          <a:lstStyle/>
          <a:p>
            <a:fld id="{FDF6B242-5705-4A94-BF1B-F604E894F65E}" type="slidenum">
              <a:rPr lang="en-GB" sz="1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39</a:t>
            </a:fld>
            <a:endParaRPr lang="en-GB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520" y="821881"/>
            <a:ext cx="843528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 hangingPunct="0">
              <a:buFont typeface="Arial" panose="020B0604020202020204" pitchFamily="34" charset="0"/>
              <a:buChar char="•"/>
            </a:pPr>
            <a:r>
              <a:rPr lang="en-GB" sz="2800" dirty="0"/>
              <a:t>All equations should be;</a:t>
            </a:r>
          </a:p>
          <a:p>
            <a:pPr marL="914400" lvl="1" indent="-457200" fontAlgn="base" hangingPunct="0">
              <a:buFont typeface="Wingdings" panose="05000000000000000000" pitchFamily="2" charset="2"/>
              <a:buChar char="Ø"/>
            </a:pPr>
            <a:r>
              <a:rPr lang="en-GB" sz="2400" dirty="0"/>
              <a:t>in the Cambria Math font,</a:t>
            </a:r>
          </a:p>
          <a:p>
            <a:pPr marL="914400" lvl="1" indent="-457200" fontAlgn="base" hangingPunct="0">
              <a:buFont typeface="Wingdings" panose="05000000000000000000" pitchFamily="2" charset="2"/>
              <a:buChar char="Ø"/>
            </a:pPr>
            <a:r>
              <a:rPr lang="en-GB" sz="2400" dirty="0"/>
              <a:t>written in Italics ,</a:t>
            </a:r>
          </a:p>
          <a:p>
            <a:pPr marL="914400" lvl="1" indent="-457200" fontAlgn="base" hangingPunct="0">
              <a:buFont typeface="Wingdings" panose="05000000000000000000" pitchFamily="2" charset="2"/>
              <a:buChar char="Ø"/>
            </a:pPr>
            <a:r>
              <a:rPr lang="en-GB" sz="2400" dirty="0"/>
              <a:t>centrally aligned &amp;</a:t>
            </a:r>
          </a:p>
          <a:p>
            <a:pPr marL="914400" lvl="1" indent="-457200" fontAlgn="base" hangingPunct="0">
              <a:buFont typeface="Wingdings" panose="05000000000000000000" pitchFamily="2" charset="2"/>
              <a:buChar char="Ø"/>
            </a:pPr>
            <a:r>
              <a:rPr lang="en-GB" sz="2400" dirty="0"/>
              <a:t>numbered sequentially.</a:t>
            </a:r>
          </a:p>
          <a:p>
            <a:pPr marL="914400" lvl="1" indent="-457200" fontAlgn="base" hangingPunct="0">
              <a:buFont typeface="Wingdings" panose="05000000000000000000" pitchFamily="2" charset="2"/>
              <a:buChar char="Ø"/>
            </a:pPr>
            <a:endParaRPr lang="en-GB" sz="2400" dirty="0"/>
          </a:p>
          <a:p>
            <a:pPr marL="457200" indent="-457200" fontAlgn="base" hangingPunct="0">
              <a:buFont typeface="Arial" panose="020B0604020202020204" pitchFamily="34" charset="0"/>
              <a:buChar char="•"/>
            </a:pPr>
            <a:r>
              <a:rPr lang="en-GB" sz="2800" dirty="0"/>
              <a:t>If you compare your report with the </a:t>
            </a:r>
            <a:r>
              <a:rPr lang="en-GB" sz="2800" b="1" dirty="0">
                <a:solidFill>
                  <a:srgbClr val="0070C0"/>
                </a:solidFill>
              </a:rPr>
              <a:t>completed PDF version</a:t>
            </a:r>
            <a:r>
              <a:rPr lang="en-GB" sz="2800" b="1" dirty="0"/>
              <a:t> </a:t>
            </a:r>
            <a:r>
              <a:rPr lang="en-GB" sz="2800" dirty="0"/>
              <a:t>you will notice </a:t>
            </a:r>
            <a:r>
              <a:rPr lang="en-GB" sz="2800" b="1" dirty="0">
                <a:solidFill>
                  <a:srgbClr val="0070C0"/>
                </a:solidFill>
              </a:rPr>
              <a:t>quite a few equations are missing</a:t>
            </a:r>
            <a:r>
              <a:rPr lang="en-GB" sz="2800" dirty="0"/>
              <a:t>. We will go through adding in the objective section one example equation in this PPT. Afterwards you should go through the rest of the report and 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</a:rPr>
              <a:t>add in all the missing equations</a:t>
            </a:r>
            <a:r>
              <a:rPr lang="en-GB" sz="2800" dirty="0"/>
              <a:t> / correct the formatting of the equations that are already there.</a:t>
            </a:r>
          </a:p>
        </p:txBody>
      </p:sp>
    </p:spTree>
    <p:extLst>
      <p:ext uri="{BB962C8B-B14F-4D97-AF65-F5344CB8AC3E}">
        <p14:creationId xmlns:p14="http://schemas.microsoft.com/office/powerpoint/2010/main" val="2535239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330" y="1052977"/>
            <a:ext cx="8615670" cy="3816350"/>
          </a:xfrm>
        </p:spPr>
        <p:txBody>
          <a:bodyPr/>
          <a:lstStyle/>
          <a:p>
            <a:r>
              <a:rPr lang="en-US" sz="2800" dirty="0"/>
              <a:t>To produce equations using Microsoft </a:t>
            </a:r>
            <a:r>
              <a:rPr lang="en-US" sz="2800" b="1" dirty="0"/>
              <a:t>equation editor</a:t>
            </a:r>
            <a:r>
              <a:rPr lang="en-US" sz="2800" dirty="0"/>
              <a:t>. 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sz="2800" dirty="0">
              <a:ea typeface="ＭＳ Ｐゴシック" pitchFamily="84" charset="-128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en-US" sz="2800" dirty="0">
              <a:ea typeface="ＭＳ Ｐゴシック" pitchFamily="84" charset="-128"/>
            </a:endParaRPr>
          </a:p>
          <a:p>
            <a:pPr marL="609600" indent="-609600" eaLnBrk="1" hangingPunct="1">
              <a:buFontTx/>
              <a:buAutoNum type="arabicPeriod"/>
              <a:defRPr/>
            </a:pPr>
            <a:endParaRPr lang="en-GB" altLang="en-US" sz="2800" dirty="0">
              <a:ea typeface="ＭＳ Ｐゴシック" pitchFamily="84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fld id="{95CDE6C7-D729-489E-B014-9A3FEDEB00B3}" type="slidenum">
              <a:rPr lang="en-GB" altLang="en-US" sz="1400" smtClean="0">
                <a:solidFill>
                  <a:srgbClr val="000000"/>
                </a:solidFill>
                <a:effectLst/>
              </a:rPr>
              <a:pPr eaLnBrk="1" hangingPunct="1">
                <a:spcBef>
                  <a:spcPct val="0"/>
                </a:spcBef>
                <a:buFontTx/>
                <a:buNone/>
                <a:defRPr/>
              </a:pPr>
              <a:t>4</a:t>
            </a:fld>
            <a:endParaRPr lang="en-GB" altLang="en-US" sz="1400" dirty="0">
              <a:solidFill>
                <a:srgbClr val="000000"/>
              </a:solidFill>
              <a:effectLst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7999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3200" b="1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itchFamily="84" charset="-128"/>
              </a:rPr>
              <a:t>Aims of Today’</a:t>
            </a:r>
            <a:r>
              <a:rPr lang="en-GB" altLang="ja-JP" sz="3200" b="1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itchFamily="84" charset="-128"/>
              </a:rPr>
              <a:t>s Workshop (Part I)</a:t>
            </a:r>
            <a:endParaRPr lang="en-GB" altLang="en-US" sz="3200" b="1" dirty="0">
              <a:solidFill>
                <a:srgbClr val="0070C0"/>
              </a:solidFill>
              <a:latin typeface="Calibri" panose="020F0502020204030204" pitchFamily="34" charset="0"/>
              <a:ea typeface="ＭＳ Ｐゴシック" pitchFamily="84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E61981-FF58-4B31-9917-7AF86DF25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1198743"/>
            <a:ext cx="3042168" cy="497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2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00" y="-60963"/>
            <a:ext cx="90010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Criteria 4 – Equations</a:t>
            </a:r>
            <a:endParaRPr lang="en-GB" sz="3200" b="1" dirty="0">
              <a:solidFill>
                <a:srgbClr val="7030A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78424"/>
            <a:ext cx="2133600" cy="365125"/>
          </a:xfrm>
        </p:spPr>
        <p:txBody>
          <a:bodyPr/>
          <a:lstStyle/>
          <a:p>
            <a:fld id="{FDF6B242-5705-4A94-BF1B-F604E894F65E}" type="slidenum">
              <a:rPr lang="en-GB" smtClean="0"/>
              <a:t>40</a:t>
            </a:fld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821881"/>
            <a:ext cx="8435281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fontAlgn="base" hangingPunct="0">
              <a:buFont typeface="Arial" panose="020B0604020202020204" pitchFamily="34" charset="0"/>
              <a:buChar char="•"/>
            </a:pPr>
            <a:r>
              <a:rPr lang="en-US" sz="2800" dirty="0"/>
              <a:t>First type in “Eqn.1” (i.e., Equation 1) in Italics, where you want to insert your first equation. </a:t>
            </a:r>
            <a:endParaRPr lang="en-GB" sz="2800" dirty="0"/>
          </a:p>
          <a:p>
            <a:pPr marL="285750" lvl="0" indent="-285750" fontAlgn="base" hangingPunct="0">
              <a:buFont typeface="Arial" panose="020B0604020202020204" pitchFamily="34" charset="0"/>
              <a:buChar char="•"/>
            </a:pPr>
            <a:r>
              <a:rPr lang="en-GB" sz="2800" dirty="0"/>
              <a:t>Using what you have already learned about equation editor, type up Newton’s second law of motion to the left of “Eqn.1”</a:t>
            </a:r>
          </a:p>
          <a:p>
            <a:pPr marL="285750" lvl="0" indent="-285750" fontAlgn="base" hangingPunct="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285750" lvl="0" indent="-285750" fontAlgn="base" hangingPunct="0">
              <a:buFont typeface="Arial" panose="020B0604020202020204" pitchFamily="34" charset="0"/>
              <a:buChar char="•"/>
            </a:pPr>
            <a:r>
              <a:rPr lang="en-GB" sz="2800" dirty="0"/>
              <a:t>Your report should now look like this</a:t>
            </a:r>
          </a:p>
          <a:p>
            <a:pPr marL="285750" lvl="0" indent="-285750" fontAlgn="base" hangingPunct="0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8B93BF-E8B9-4603-AE99-8F76C5636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56" y="4136751"/>
            <a:ext cx="7992888" cy="238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049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00" y="-60963"/>
            <a:ext cx="90010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Criteria 4 – Equations</a:t>
            </a:r>
            <a:endParaRPr lang="en-GB" sz="3200" b="1" dirty="0">
              <a:solidFill>
                <a:srgbClr val="7030A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78424"/>
            <a:ext cx="2133600" cy="365125"/>
          </a:xfrm>
        </p:spPr>
        <p:txBody>
          <a:bodyPr/>
          <a:lstStyle/>
          <a:p>
            <a:fld id="{FDF6B242-5705-4A94-BF1B-F604E894F65E}" type="slidenum">
              <a:rPr lang="en-GB" smtClean="0"/>
              <a:t>41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AEBEF8-2E5D-4FCC-8B85-A9B148A80B4F}"/>
              </a:ext>
            </a:extLst>
          </p:cNvPr>
          <p:cNvSpPr/>
          <p:nvPr/>
        </p:nvSpPr>
        <p:spPr>
          <a:xfrm>
            <a:off x="539552" y="923988"/>
            <a:ext cx="86044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base" hangingPunct="0">
              <a:buFont typeface="Arial" panose="020B0604020202020204" pitchFamily="34" charset="0"/>
              <a:buChar char="•"/>
            </a:pPr>
            <a:r>
              <a:rPr lang="en-GB" sz="2800" dirty="0"/>
              <a:t>Next highlight the equation and click the </a:t>
            </a:r>
            <a:r>
              <a:rPr lang="en-GB" sz="2800" b="1" dirty="0">
                <a:solidFill>
                  <a:srgbClr val="0070C0"/>
                </a:solidFill>
              </a:rPr>
              <a:t>“Align Right” </a:t>
            </a:r>
            <a:r>
              <a:rPr lang="en-GB" sz="2800" dirty="0"/>
              <a:t>button.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782078-FDF5-4EB6-BCC0-1F11EEACE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276872"/>
            <a:ext cx="6581348" cy="2592288"/>
          </a:xfrm>
          <a:prstGeom prst="rect">
            <a:avLst/>
          </a:prstGeom>
        </p:spPr>
      </p:pic>
      <p:cxnSp>
        <p:nvCxnSpPr>
          <p:cNvPr id="9" name="Straight Arrow Connector 8"/>
          <p:cNvCxnSpPr>
            <a:cxnSpLocks/>
          </p:cNvCxnSpPr>
          <p:nvPr/>
        </p:nvCxnSpPr>
        <p:spPr>
          <a:xfrm flipH="1">
            <a:off x="2195736" y="1401041"/>
            <a:ext cx="5400600" cy="94783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8687B3B6-853C-4318-ADB3-E0C9697708A8}"/>
              </a:ext>
            </a:extLst>
          </p:cNvPr>
          <p:cNvSpPr/>
          <p:nvPr/>
        </p:nvSpPr>
        <p:spPr>
          <a:xfrm>
            <a:off x="1764234" y="2240868"/>
            <a:ext cx="360040" cy="360040"/>
          </a:xfrm>
          <a:prstGeom prst="ellipse">
            <a:avLst/>
          </a:pr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8306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000" y="-60963"/>
            <a:ext cx="90010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Criteria 4 – Equations</a:t>
            </a:r>
            <a:endParaRPr lang="en-GB" sz="3200" b="1" dirty="0">
              <a:solidFill>
                <a:srgbClr val="7030A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0BA067-C1DC-427F-B6E7-41992F0B56CA}"/>
              </a:ext>
            </a:extLst>
          </p:cNvPr>
          <p:cNvSpPr/>
          <p:nvPr/>
        </p:nvSpPr>
        <p:spPr>
          <a:xfrm>
            <a:off x="179512" y="923988"/>
            <a:ext cx="88569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base" hangingPunct="0">
              <a:buFont typeface="Arial" panose="020B0604020202020204" pitchFamily="34" charset="0"/>
              <a:buChar char="•"/>
            </a:pPr>
            <a:r>
              <a:rPr lang="en-GB" sz="2800" dirty="0"/>
              <a:t>Next </a:t>
            </a:r>
            <a:r>
              <a:rPr lang="en-GB" sz="2800" b="1" dirty="0">
                <a:solidFill>
                  <a:srgbClr val="0070C0"/>
                </a:solidFill>
              </a:rPr>
              <a:t>click</a:t>
            </a:r>
            <a:r>
              <a:rPr lang="en-GB" sz="2800" dirty="0"/>
              <a:t> </a:t>
            </a:r>
            <a:r>
              <a:rPr lang="en-GB" sz="2800" b="1" dirty="0">
                <a:solidFill>
                  <a:srgbClr val="0070C0"/>
                </a:solidFill>
              </a:rPr>
              <a:t>between the equation and the equation number</a:t>
            </a:r>
            <a:endParaRPr lang="en-GB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F7C8F0-448F-4DB5-893B-360F0C3EDCA6}"/>
              </a:ext>
            </a:extLst>
          </p:cNvPr>
          <p:cNvSpPr/>
          <p:nvPr/>
        </p:nvSpPr>
        <p:spPr>
          <a:xfrm>
            <a:off x="179512" y="3997391"/>
            <a:ext cx="88569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base" hangingPunct="0">
              <a:buFont typeface="Arial" panose="020B0604020202020204" pitchFamily="34" charset="0"/>
              <a:buChar char="•"/>
            </a:pPr>
            <a:r>
              <a:rPr lang="en-GB" sz="2800" dirty="0"/>
              <a:t>Now press the </a:t>
            </a:r>
            <a:r>
              <a:rPr lang="en-GB" sz="2800" b="1" dirty="0">
                <a:solidFill>
                  <a:srgbClr val="0070C0"/>
                </a:solidFill>
              </a:rPr>
              <a:t>“Tab” key on the keyboard 6 times</a:t>
            </a:r>
            <a:r>
              <a:rPr lang="en-GB" sz="2800" dirty="0"/>
              <a:t>. Your equation should now be numbered and in the centre of the page.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DCC2F5-9D1C-45FF-94FB-B2CC7C2AD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395640"/>
            <a:ext cx="8064896" cy="108420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F2FB33-9B4C-4EDF-85FA-DD86ECA594DD}"/>
              </a:ext>
            </a:extLst>
          </p:cNvPr>
          <p:cNvCxnSpPr>
            <a:cxnSpLocks/>
          </p:cNvCxnSpPr>
          <p:nvPr/>
        </p:nvCxnSpPr>
        <p:spPr>
          <a:xfrm>
            <a:off x="5940152" y="1374887"/>
            <a:ext cx="1954675" cy="1826446"/>
          </a:xfrm>
          <a:prstGeom prst="straightConnector1">
            <a:avLst/>
          </a:prstGeom>
          <a:ln w="508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7CA3E0-044F-452C-9E3A-07EAF140E4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727" b="16611"/>
          <a:stretch/>
        </p:blipFill>
        <p:spPr>
          <a:xfrm>
            <a:off x="169168" y="5382386"/>
            <a:ext cx="8579296" cy="114851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378424"/>
            <a:ext cx="2133600" cy="365125"/>
          </a:xfrm>
        </p:spPr>
        <p:txBody>
          <a:bodyPr/>
          <a:lstStyle/>
          <a:p>
            <a:fld id="{FDF6B242-5705-4A94-BF1B-F604E894F65E}" type="slidenum">
              <a:rPr lang="en-GB" smtClean="0"/>
              <a:t>42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1835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5AB9E-0DC2-46B3-8045-97D18752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43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07669A-F640-43B5-ADF5-F023FDF9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00" y="-60963"/>
            <a:ext cx="90010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Criteria 4 – Equations</a:t>
            </a:r>
            <a:endParaRPr lang="en-GB" sz="3200" b="1" dirty="0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BC222-94BD-4115-8062-E1724C29C326}"/>
              </a:ext>
            </a:extLst>
          </p:cNvPr>
          <p:cNvSpPr/>
          <p:nvPr/>
        </p:nvSpPr>
        <p:spPr>
          <a:xfrm>
            <a:off x="179512" y="923988"/>
            <a:ext cx="8856984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base" hangingPunct="0">
              <a:buFont typeface="Arial" panose="020B0604020202020204" pitchFamily="34" charset="0"/>
              <a:buChar char="•"/>
            </a:pPr>
            <a:r>
              <a:rPr lang="en-GB" sz="2800" dirty="0"/>
              <a:t>Go </a:t>
            </a:r>
            <a:r>
              <a:rPr lang="en-GB" sz="2800" b="1" dirty="0">
                <a:solidFill>
                  <a:srgbClr val="0070C0"/>
                </a:solidFill>
              </a:rPr>
              <a:t>through the rest of the document </a:t>
            </a:r>
            <a:r>
              <a:rPr lang="en-GB" sz="2800" dirty="0"/>
              <a:t>and perform the same actions for </a:t>
            </a:r>
            <a:r>
              <a:rPr lang="en-GB" sz="2800" b="1" dirty="0">
                <a:solidFill>
                  <a:srgbClr val="0070C0"/>
                </a:solidFill>
              </a:rPr>
              <a:t>all the rest of the equations</a:t>
            </a:r>
            <a:r>
              <a:rPr lang="en-GB" sz="2800" dirty="0"/>
              <a:t>.</a:t>
            </a:r>
          </a:p>
          <a:p>
            <a:pPr marL="285750" lvl="0" indent="-285750" fontAlgn="base" hangingPunct="0">
              <a:buFont typeface="Arial" panose="020B0604020202020204" pitchFamily="34" charset="0"/>
              <a:buChar char="•"/>
            </a:pPr>
            <a:endParaRPr lang="en-GB" sz="1200" dirty="0"/>
          </a:p>
          <a:p>
            <a:pPr marL="285750" lvl="0" indent="-285750" fontAlgn="base" hangingPunct="0">
              <a:buFont typeface="Arial" panose="020B0604020202020204" pitchFamily="34" charset="0"/>
              <a:buChar char="•"/>
            </a:pPr>
            <a:r>
              <a:rPr lang="en-GB" sz="2800" dirty="0"/>
              <a:t>Note all the </a:t>
            </a:r>
            <a:r>
              <a:rPr lang="en-GB" sz="2800" b="1" dirty="0">
                <a:solidFill>
                  <a:srgbClr val="0070C0"/>
                </a:solidFill>
              </a:rPr>
              <a:t>equations have different lengths </a:t>
            </a:r>
            <a:r>
              <a:rPr lang="en-GB" sz="2800" dirty="0"/>
              <a:t>so you will need to </a:t>
            </a:r>
            <a:r>
              <a:rPr lang="en-GB" sz="2800" b="1" dirty="0">
                <a:solidFill>
                  <a:srgbClr val="0070C0"/>
                </a:solidFill>
              </a:rPr>
              <a:t>adjusts the number of times you use the “Tab” key</a:t>
            </a:r>
            <a:r>
              <a:rPr lang="en-GB" sz="2800" dirty="0"/>
              <a:t> for each. For example;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0859FF-D40D-487D-8684-EE5A365C1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80" y="3502578"/>
            <a:ext cx="7560840" cy="254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798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5AB9E-0DC2-46B3-8045-97D18752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z="1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</a:t>
            </a:fld>
            <a:endParaRPr lang="en-GB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07669A-F640-43B5-ADF5-F023FDF9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00" y="-60963"/>
            <a:ext cx="90010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Criteria 5 – Tables</a:t>
            </a:r>
            <a:endParaRPr lang="en-GB" sz="3200" b="1" dirty="0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BC222-94BD-4115-8062-E1724C29C326}"/>
              </a:ext>
            </a:extLst>
          </p:cNvPr>
          <p:cNvSpPr/>
          <p:nvPr/>
        </p:nvSpPr>
        <p:spPr>
          <a:xfrm>
            <a:off x="143000" y="908720"/>
            <a:ext cx="889349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a typeface="SimSun" panose="02010600030101010101" pitchFamily="2" charset="-122"/>
              </a:rPr>
              <a:t>Any scientific report will inevitably contain tables of data, either direct measurements or calculated values.</a:t>
            </a:r>
          </a:p>
          <a:p>
            <a:pPr marL="457200" lvl="0" indent="-457200" hangingPunct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600" dirty="0">
              <a:ea typeface="SimSun" panose="02010600030101010101" pitchFamily="2" charset="-122"/>
            </a:endParaRPr>
          </a:p>
          <a:p>
            <a:pPr marL="457200" lvl="0" indent="-457200" hangingPunct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b="1" dirty="0">
                <a:ea typeface="SimSun" panose="02010600030101010101" pitchFamily="2" charset="-122"/>
              </a:rPr>
              <a:t>Tables </a:t>
            </a:r>
            <a:r>
              <a:rPr lang="en-GB" sz="2800" dirty="0">
                <a:ea typeface="SimSun" panose="02010600030101010101" pitchFamily="2" charset="-122"/>
              </a:rPr>
              <a:t>should be;</a:t>
            </a:r>
          </a:p>
          <a:p>
            <a:pPr marL="914400" lvl="1" indent="-45720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ea typeface="SimSun" panose="02010600030101010101" pitchFamily="2" charset="-122"/>
              </a:rPr>
              <a:t>titled above,</a:t>
            </a:r>
          </a:p>
          <a:p>
            <a:pPr marL="914400" lvl="1" indent="-45720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ea typeface="SimSun" panose="02010600030101010101" pitchFamily="2" charset="-122"/>
              </a:rPr>
              <a:t>sequentially numbered (table number should be in bold), </a:t>
            </a:r>
          </a:p>
          <a:p>
            <a:pPr marL="914400" lvl="1" indent="-45720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ea typeface="SimSun" panose="02010600030101010101" pitchFamily="2" charset="-122"/>
              </a:rPr>
              <a:t>presented on a single page with the title,</a:t>
            </a:r>
          </a:p>
          <a:p>
            <a:pPr marL="914400" lvl="1" indent="-45720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ea typeface="SimSun" panose="02010600030101010101" pitchFamily="2" charset="-122"/>
              </a:rPr>
              <a:t>labelled with appropriate units at the top of the columns &amp;</a:t>
            </a:r>
          </a:p>
          <a:p>
            <a:pPr marL="914400" lvl="1" indent="-45720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ea typeface="SimSun" panose="02010600030101010101" pitchFamily="2" charset="-122"/>
              </a:rPr>
              <a:t>aligned to the centre of the page with each column additionally centrally aligned.</a:t>
            </a:r>
          </a:p>
        </p:txBody>
      </p:sp>
    </p:spTree>
    <p:extLst>
      <p:ext uri="{BB962C8B-B14F-4D97-AF65-F5344CB8AC3E}">
        <p14:creationId xmlns:p14="http://schemas.microsoft.com/office/powerpoint/2010/main" val="25933277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5AB9E-0DC2-46B3-8045-97D18752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45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07669A-F640-43B5-ADF5-F023FDF9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00" y="-60963"/>
            <a:ext cx="90010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Criteria 5 – Tables</a:t>
            </a:r>
            <a:endParaRPr lang="en-GB" sz="3200" b="1" dirty="0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BC222-94BD-4115-8062-E1724C29C326}"/>
              </a:ext>
            </a:extLst>
          </p:cNvPr>
          <p:cNvSpPr/>
          <p:nvPr/>
        </p:nvSpPr>
        <p:spPr>
          <a:xfrm>
            <a:off x="143000" y="731150"/>
            <a:ext cx="889349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hangingPunct="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a typeface="SimSun" panose="02010600030101010101" pitchFamily="2" charset="-122"/>
              </a:rPr>
              <a:t>Consider the </a:t>
            </a:r>
            <a:r>
              <a:rPr lang="en-GB" sz="2800" b="1" dirty="0">
                <a:solidFill>
                  <a:srgbClr val="0070C0"/>
                </a:solidFill>
                <a:ea typeface="SimSun" panose="02010600030101010101" pitchFamily="2" charset="-122"/>
              </a:rPr>
              <a:t>first two tables in the report</a:t>
            </a:r>
            <a:r>
              <a:rPr lang="en-GB" sz="2800" dirty="0">
                <a:ea typeface="SimSun" panose="02010600030101010101" pitchFamily="2" charset="-122"/>
              </a:rPr>
              <a:t>, shown below.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1034D2-A0C3-4603-A902-DBF686EE203B}"/>
              </a:ext>
            </a:extLst>
          </p:cNvPr>
          <p:cNvSpPr/>
          <p:nvPr/>
        </p:nvSpPr>
        <p:spPr>
          <a:xfrm>
            <a:off x="196752" y="5048508"/>
            <a:ext cx="88934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a typeface="SimSun" panose="02010600030101010101" pitchFamily="2" charset="-122"/>
              </a:rPr>
              <a:t>Both tables need to be numbered as “</a:t>
            </a:r>
            <a:r>
              <a:rPr lang="en-GB" sz="2800" b="1" dirty="0">
                <a:ea typeface="SimSun" panose="02010600030101010101" pitchFamily="2" charset="-122"/>
              </a:rPr>
              <a:t>Table 1.</a:t>
            </a:r>
            <a:r>
              <a:rPr lang="en-GB" sz="2800" dirty="0">
                <a:ea typeface="SimSun" panose="02010600030101010101" pitchFamily="2" charset="-122"/>
              </a:rPr>
              <a:t>” and “</a:t>
            </a:r>
            <a:r>
              <a:rPr lang="en-GB" sz="2800" b="1" dirty="0">
                <a:ea typeface="SimSun" panose="02010600030101010101" pitchFamily="2" charset="-122"/>
              </a:rPr>
              <a:t>Table 2.</a:t>
            </a:r>
            <a:r>
              <a:rPr lang="en-GB" sz="2800" dirty="0">
                <a:ea typeface="SimSun" panose="02010600030101010101" pitchFamily="2" charset="-122"/>
              </a:rPr>
              <a:t>” respectively.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72EFAC-AF37-4055-B877-47C64BE19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52" y="1435772"/>
            <a:ext cx="6804248" cy="343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5599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5AB9E-0DC2-46B3-8045-97D18752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46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07669A-F640-43B5-ADF5-F023FDF9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00" y="-60963"/>
            <a:ext cx="90010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Criteria 5 – Tables</a:t>
            </a:r>
            <a:endParaRPr lang="en-GB" sz="3200" b="1" dirty="0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BC222-94BD-4115-8062-E1724C29C326}"/>
              </a:ext>
            </a:extLst>
          </p:cNvPr>
          <p:cNvSpPr/>
          <p:nvPr/>
        </p:nvSpPr>
        <p:spPr>
          <a:xfrm>
            <a:off x="143000" y="731150"/>
            <a:ext cx="8893496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a typeface="SimSun" panose="02010600030101010101" pitchFamily="2" charset="-122"/>
              </a:rPr>
              <a:t>Both tables should be numbered as </a:t>
            </a:r>
            <a:r>
              <a:rPr lang="en-GB" sz="2800" b="1" dirty="0">
                <a:solidFill>
                  <a:srgbClr val="0070C0"/>
                </a:solidFill>
                <a:ea typeface="SimSun" panose="02010600030101010101" pitchFamily="2" charset="-122"/>
              </a:rPr>
              <a:t>“Table 1.” </a:t>
            </a:r>
            <a:r>
              <a:rPr lang="en-GB" sz="2800" dirty="0">
                <a:ea typeface="SimSun" panose="02010600030101010101" pitchFamily="2" charset="-122"/>
              </a:rPr>
              <a:t>and </a:t>
            </a:r>
            <a:r>
              <a:rPr lang="en-GB" sz="2800" b="1" dirty="0">
                <a:solidFill>
                  <a:srgbClr val="0070C0"/>
                </a:solidFill>
                <a:ea typeface="SimSun" panose="02010600030101010101" pitchFamily="2" charset="-122"/>
              </a:rPr>
              <a:t>“Table 2.” </a:t>
            </a:r>
            <a:r>
              <a:rPr lang="en-GB" sz="2800" dirty="0">
                <a:ea typeface="SimSun" panose="02010600030101010101" pitchFamily="2" charset="-122"/>
              </a:rPr>
              <a:t>respectively. </a:t>
            </a:r>
          </a:p>
          <a:p>
            <a:pPr marL="457200" lvl="0" indent="-4572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ea typeface="SimSun" panose="02010600030101010101" pitchFamily="2" charset="-122"/>
            </a:endParaRPr>
          </a:p>
          <a:p>
            <a:pPr marL="457200" lvl="0" indent="-4572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a typeface="SimSun" panose="02010600030101010101" pitchFamily="2" charset="-122"/>
              </a:rPr>
              <a:t>Both tables should be </a:t>
            </a:r>
            <a:r>
              <a:rPr lang="en-GB" sz="2800" b="1" dirty="0">
                <a:solidFill>
                  <a:srgbClr val="0070C0"/>
                </a:solidFill>
                <a:ea typeface="SimSun" panose="02010600030101010101" pitchFamily="2" charset="-122"/>
              </a:rPr>
              <a:t>labelled above </a:t>
            </a:r>
            <a:r>
              <a:rPr lang="en-GB" sz="2800" dirty="0">
                <a:ea typeface="SimSun" panose="02010600030101010101" pitchFamily="2" charset="-122"/>
              </a:rPr>
              <a:t>rather than below. Make these changes and your tables should now look like this;</a:t>
            </a:r>
          </a:p>
          <a:p>
            <a:pPr marL="457200" lvl="0" indent="-4572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800" dirty="0">
              <a:ea typeface="SimSun" panose="0201060003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E63554-7F7A-4778-8FBC-DF3CC54C1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416155"/>
            <a:ext cx="6695728" cy="330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981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5AB9E-0DC2-46B3-8045-97D18752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47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07669A-F640-43B5-ADF5-F023FDF9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00" y="-60963"/>
            <a:ext cx="90010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Criteria 5 – Tables</a:t>
            </a:r>
            <a:endParaRPr lang="en-GB" sz="3200" b="1" dirty="0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BC222-94BD-4115-8062-E1724C29C326}"/>
              </a:ext>
            </a:extLst>
          </p:cNvPr>
          <p:cNvSpPr/>
          <p:nvPr/>
        </p:nvSpPr>
        <p:spPr>
          <a:xfrm>
            <a:off x="143000" y="731150"/>
            <a:ext cx="8893496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a typeface="SimSun" panose="02010600030101010101" pitchFamily="2" charset="-122"/>
              </a:rPr>
              <a:t>Finally all of the columns need to be centrally aligned to do this </a:t>
            </a:r>
            <a:r>
              <a:rPr lang="en-GB" sz="2800" b="1" dirty="0">
                <a:solidFill>
                  <a:srgbClr val="0070C0"/>
                </a:solidFill>
                <a:ea typeface="SimSun" panose="02010600030101010101" pitchFamily="2" charset="-122"/>
              </a:rPr>
              <a:t>highlight</a:t>
            </a:r>
            <a:r>
              <a:rPr lang="en-GB" sz="2800" dirty="0">
                <a:ea typeface="SimSun" panose="02010600030101010101" pitchFamily="2" charset="-122"/>
              </a:rPr>
              <a:t> all of the cells in the table </a:t>
            </a:r>
          </a:p>
          <a:p>
            <a:pPr marL="457200" lvl="0" indent="-4572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800" dirty="0">
              <a:ea typeface="SimSun" panose="02010600030101010101" pitchFamily="2" charset="-122"/>
            </a:endParaRPr>
          </a:p>
          <a:p>
            <a:pPr marL="457200" lvl="0" indent="-4572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800" dirty="0">
              <a:ea typeface="SimSun" panose="02010600030101010101" pitchFamily="2" charset="-122"/>
            </a:endParaRPr>
          </a:p>
          <a:p>
            <a:pPr marL="457200" lvl="0" indent="-4572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400" dirty="0">
              <a:ea typeface="SimSun" panose="02010600030101010101" pitchFamily="2" charset="-122"/>
            </a:endParaRPr>
          </a:p>
          <a:p>
            <a:pPr marL="457200" lvl="0" indent="-4572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800" dirty="0">
              <a:ea typeface="SimSun" panose="02010600030101010101" pitchFamily="2" charset="-122"/>
            </a:endParaRPr>
          </a:p>
          <a:p>
            <a:pPr marL="457200" lvl="0" indent="-4572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800" dirty="0">
              <a:ea typeface="SimSun" panose="02010600030101010101" pitchFamily="2" charset="-122"/>
            </a:endParaRPr>
          </a:p>
          <a:p>
            <a:pPr marL="457200" lvl="0" indent="-4572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800" dirty="0">
              <a:ea typeface="SimSun" panose="02010600030101010101" pitchFamily="2" charset="-122"/>
            </a:endParaRPr>
          </a:p>
          <a:p>
            <a:pPr marL="457200" lvl="0" indent="-4572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800" dirty="0">
              <a:ea typeface="SimSun" panose="02010600030101010101" pitchFamily="2" charset="-122"/>
            </a:endParaRPr>
          </a:p>
          <a:p>
            <a:pPr marL="457200" lvl="0" indent="-4572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800" dirty="0">
              <a:ea typeface="SimSun" panose="02010600030101010101" pitchFamily="2" charset="-122"/>
            </a:endParaRPr>
          </a:p>
          <a:p>
            <a:pPr marL="457200" lvl="0" indent="-4572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a typeface="SimSun" panose="02010600030101010101" pitchFamily="2" charset="-122"/>
              </a:rPr>
              <a:t>Click the </a:t>
            </a:r>
            <a:r>
              <a:rPr lang="en-GB" sz="2800" b="1" dirty="0">
                <a:solidFill>
                  <a:srgbClr val="0070C0"/>
                </a:solidFill>
                <a:ea typeface="SimSun" panose="02010600030101010101" pitchFamily="2" charset="-122"/>
              </a:rPr>
              <a:t>“Centre” aligned button.</a:t>
            </a:r>
          </a:p>
          <a:p>
            <a:pPr marL="457200" lvl="0" indent="-4572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ea typeface="SimSun" panose="02010600030101010101" pitchFamily="2" charset="-122"/>
            </a:endParaRPr>
          </a:p>
          <a:p>
            <a:pPr marL="457200" lvl="0" indent="-4572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a typeface="SimSun" panose="02010600030101010101" pitchFamily="2" charset="-122"/>
              </a:rPr>
              <a:t>Go through the </a:t>
            </a:r>
            <a:r>
              <a:rPr lang="en-GB" sz="2800" b="1" dirty="0">
                <a:solidFill>
                  <a:srgbClr val="0070C0"/>
                </a:solidFill>
                <a:ea typeface="SimSun" panose="02010600030101010101" pitchFamily="2" charset="-122"/>
              </a:rPr>
              <a:t>rest of the document</a:t>
            </a:r>
            <a:r>
              <a:rPr lang="en-GB" sz="2800" dirty="0">
                <a:ea typeface="SimSun" panose="02010600030101010101" pitchFamily="2" charset="-122"/>
              </a:rPr>
              <a:t> and correct any additional tables.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3E93AC-7A23-437D-99AD-F4922BB69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72816"/>
            <a:ext cx="7433297" cy="2993085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 flipV="1">
            <a:off x="1475656" y="2348880"/>
            <a:ext cx="1152128" cy="243264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39C9653-28DB-4761-AE89-5C402DF6BF7E}"/>
              </a:ext>
            </a:extLst>
          </p:cNvPr>
          <p:cNvSpPr/>
          <p:nvPr/>
        </p:nvSpPr>
        <p:spPr>
          <a:xfrm>
            <a:off x="1115616" y="1916832"/>
            <a:ext cx="432048" cy="360040"/>
          </a:xfrm>
          <a:prstGeom prst="ellipse">
            <a:avLst/>
          </a:pr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7841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5AB9E-0DC2-46B3-8045-97D18752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z="14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</a:t>
            </a:fld>
            <a:endParaRPr lang="en-GB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07669A-F640-43B5-ADF5-F023FDF9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00" y="-60963"/>
            <a:ext cx="90010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Criteria 6 – Figures</a:t>
            </a:r>
            <a:endParaRPr lang="en-GB" sz="3200" b="1" dirty="0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BC222-94BD-4115-8062-E1724C29C326}"/>
              </a:ext>
            </a:extLst>
          </p:cNvPr>
          <p:cNvSpPr/>
          <p:nvPr/>
        </p:nvSpPr>
        <p:spPr>
          <a:xfrm>
            <a:off x="109541" y="795316"/>
            <a:ext cx="889349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  <a:ea typeface="SimSun" panose="02010600030101010101" pitchFamily="2" charset="-122"/>
              </a:rPr>
              <a:t>Frequently in 1</a:t>
            </a:r>
            <a:r>
              <a:rPr lang="en-GB" sz="2800" baseline="30000" dirty="0">
                <a:latin typeface="+mj-lt"/>
                <a:ea typeface="SimSun" panose="02010600030101010101" pitchFamily="2" charset="-122"/>
              </a:rPr>
              <a:t>st</a:t>
            </a:r>
            <a:r>
              <a:rPr lang="en-GB" sz="2800" dirty="0">
                <a:latin typeface="+mj-lt"/>
                <a:ea typeface="SimSun" panose="02010600030101010101" pitchFamily="2" charset="-122"/>
              </a:rPr>
              <a:t> year you will be </a:t>
            </a:r>
            <a:r>
              <a:rPr lang="en-GB" sz="2800" b="1" dirty="0">
                <a:solidFill>
                  <a:srgbClr val="0070C0"/>
                </a:solidFill>
                <a:latin typeface="+mj-lt"/>
                <a:ea typeface="SimSun" panose="02010600030101010101" pitchFamily="2" charset="-122"/>
              </a:rPr>
              <a:t>given a diagram which you are expected to label</a:t>
            </a:r>
            <a:r>
              <a:rPr lang="en-GB" sz="2800" dirty="0">
                <a:latin typeface="+mj-lt"/>
                <a:ea typeface="SimSun" panose="02010600030101010101" pitchFamily="2" charset="-122"/>
              </a:rPr>
              <a:t>. In the example report the diagram in the introduction section </a:t>
            </a:r>
            <a:r>
              <a:rPr lang="en-GB" sz="2800" b="1" dirty="0">
                <a:solidFill>
                  <a:srgbClr val="0070C0"/>
                </a:solidFill>
                <a:latin typeface="+mj-lt"/>
                <a:ea typeface="SimSun" panose="02010600030101010101" pitchFamily="2" charset="-122"/>
              </a:rPr>
              <a:t>has not been labelled.</a:t>
            </a:r>
          </a:p>
          <a:p>
            <a:pPr marL="457200" lvl="0" indent="-4572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800" dirty="0">
              <a:latin typeface="+mj-lt"/>
              <a:ea typeface="SimSun" panose="02010600030101010101" pitchFamily="2" charset="-122"/>
            </a:endParaRPr>
          </a:p>
          <a:p>
            <a:pPr marL="457200" lvl="0" indent="-4572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  <a:ea typeface="SimSun" panose="02010600030101010101" pitchFamily="2" charset="-122"/>
              </a:rPr>
              <a:t>The first thing to do is to </a:t>
            </a:r>
            <a:r>
              <a:rPr lang="en-GB" sz="2800" b="1" dirty="0">
                <a:solidFill>
                  <a:srgbClr val="0070C0"/>
                </a:solidFill>
                <a:latin typeface="+mj-lt"/>
                <a:ea typeface="SimSun" panose="02010600030101010101" pitchFamily="2" charset="-122"/>
              </a:rPr>
              <a:t>copy this diagram in to a blank PowerPoint slide</a:t>
            </a:r>
            <a:r>
              <a:rPr lang="en-GB" sz="2800" dirty="0">
                <a:latin typeface="+mj-lt"/>
                <a:ea typeface="SimSun" panose="02010600030101010101" pitchFamily="2" charset="-122"/>
              </a:rPr>
              <a:t> as shown below. </a:t>
            </a:r>
          </a:p>
          <a:p>
            <a:pPr marL="457200" lvl="0" indent="-4572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800" dirty="0">
              <a:latin typeface="+mj-lt"/>
              <a:ea typeface="SimSun" panose="02010600030101010101" pitchFamily="2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D70F2C-ADC0-43C5-BE62-E65884DFDB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8603"/>
          <a:stretch/>
        </p:blipFill>
        <p:spPr>
          <a:xfrm>
            <a:off x="404843" y="3933056"/>
            <a:ext cx="8668675" cy="216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959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5AB9E-0DC2-46B3-8045-97D18752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49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07669A-F640-43B5-ADF5-F023FDF9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00" y="-60963"/>
            <a:ext cx="90010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Criteria 6 – Figures</a:t>
            </a:r>
            <a:endParaRPr lang="en-GB" sz="3200" b="1" dirty="0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BC222-94BD-4115-8062-E1724C29C326}"/>
              </a:ext>
            </a:extLst>
          </p:cNvPr>
          <p:cNvSpPr/>
          <p:nvPr/>
        </p:nvSpPr>
        <p:spPr>
          <a:xfrm>
            <a:off x="109541" y="795316"/>
            <a:ext cx="88934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  <a:ea typeface="SimSun" panose="02010600030101010101" pitchFamily="2" charset="-122"/>
              </a:rPr>
              <a:t>To represent the forces acting on the two masses we will </a:t>
            </a:r>
            <a:r>
              <a:rPr lang="en-GB" sz="2800" b="1" dirty="0">
                <a:solidFill>
                  <a:srgbClr val="0070C0"/>
                </a:solidFill>
                <a:latin typeface="+mj-lt"/>
                <a:ea typeface="SimSun" panose="02010600030101010101" pitchFamily="2" charset="-122"/>
              </a:rPr>
              <a:t>use arrows</a:t>
            </a:r>
            <a:r>
              <a:rPr lang="en-GB" sz="2800" dirty="0">
                <a:latin typeface="+mj-lt"/>
                <a:ea typeface="SimSun" panose="02010600030101010101" pitchFamily="2" charset="-122"/>
              </a:rPr>
              <a:t>. To add them, first click on the </a:t>
            </a:r>
            <a:r>
              <a:rPr lang="en-GB" sz="2800" b="1" dirty="0">
                <a:solidFill>
                  <a:srgbClr val="0070C0"/>
                </a:solidFill>
                <a:latin typeface="+mj-lt"/>
                <a:ea typeface="SimSun" panose="02010600030101010101" pitchFamily="2" charset="-122"/>
              </a:rPr>
              <a:t>“Insert” </a:t>
            </a:r>
            <a:r>
              <a:rPr lang="en-GB" sz="2800" dirty="0">
                <a:latin typeface="+mj-lt"/>
                <a:ea typeface="SimSun" panose="02010600030101010101" pitchFamily="2" charset="-122"/>
              </a:rPr>
              <a:t>tab.</a:t>
            </a:r>
            <a:endParaRPr lang="en-GB" sz="2400" dirty="0"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B61E61-EE43-435B-B665-046501E81B1B}"/>
              </a:ext>
            </a:extLst>
          </p:cNvPr>
          <p:cNvSpPr/>
          <p:nvPr/>
        </p:nvSpPr>
        <p:spPr>
          <a:xfrm>
            <a:off x="160837" y="3919156"/>
            <a:ext cx="8893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  <a:ea typeface="SimSun" panose="02010600030101010101" pitchFamily="2" charset="-122"/>
              </a:rPr>
              <a:t>Then click on </a:t>
            </a:r>
            <a:r>
              <a:rPr lang="en-GB" sz="2800" b="1" dirty="0">
                <a:solidFill>
                  <a:srgbClr val="0070C0"/>
                </a:solidFill>
                <a:latin typeface="+mj-lt"/>
                <a:ea typeface="SimSun" panose="02010600030101010101" pitchFamily="2" charset="-122"/>
              </a:rPr>
              <a:t>“Shapes”.</a:t>
            </a:r>
            <a:endParaRPr lang="en-GB" sz="2400" b="1" dirty="0">
              <a:solidFill>
                <a:srgbClr val="0070C0"/>
              </a:solidFill>
              <a:latin typeface="+mj-lt"/>
              <a:ea typeface="SimSun" panose="02010600030101010101" pitchFamily="2" charset="-12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B374DA-29E0-4AEC-A7BC-E33AA28EE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438" y="1972100"/>
            <a:ext cx="6276975" cy="1533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7DC0DA-BDB2-442E-A7F1-F962BDF48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429" y="4855907"/>
            <a:ext cx="6276975" cy="1533525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3FDF1854-2CF6-4007-949D-1587DB88F2A7}"/>
              </a:ext>
            </a:extLst>
          </p:cNvPr>
          <p:cNvSpPr/>
          <p:nvPr/>
        </p:nvSpPr>
        <p:spPr>
          <a:xfrm>
            <a:off x="2627784" y="2153609"/>
            <a:ext cx="641881" cy="527550"/>
          </a:xfrm>
          <a:prstGeom prst="ellipse">
            <a:avLst/>
          </a:pr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BBB08F-5731-4D03-B3DE-F21FC0A1C4A8}"/>
              </a:ext>
            </a:extLst>
          </p:cNvPr>
          <p:cNvSpPr/>
          <p:nvPr/>
        </p:nvSpPr>
        <p:spPr>
          <a:xfrm>
            <a:off x="4355976" y="5445224"/>
            <a:ext cx="792088" cy="681713"/>
          </a:xfrm>
          <a:prstGeom prst="ellipse">
            <a:avLst/>
          </a:pr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419872" y="1660486"/>
            <a:ext cx="3816424" cy="68839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275856" y="4442376"/>
            <a:ext cx="1080120" cy="100284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95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980728"/>
            <a:ext cx="8044408" cy="3816350"/>
          </a:xfrm>
        </p:spPr>
        <p:txBody>
          <a:bodyPr/>
          <a:lstStyle/>
          <a:p>
            <a:r>
              <a:rPr lang="en-US" sz="2800" dirty="0"/>
              <a:t>To acquire the necessary skills to </a:t>
            </a:r>
            <a:r>
              <a:rPr lang="en-US" sz="2800" b="1" dirty="0"/>
              <a:t>correctly format a </a:t>
            </a:r>
            <a:r>
              <a:rPr lang="en-US" sz="2800" dirty="0"/>
              <a:t>word-processed </a:t>
            </a:r>
            <a:r>
              <a:rPr lang="en-US" sz="2800" b="1" dirty="0"/>
              <a:t>report</a:t>
            </a:r>
            <a:r>
              <a:rPr lang="en-US" sz="2800" dirty="0"/>
              <a:t>.</a:t>
            </a:r>
          </a:p>
          <a:p>
            <a:r>
              <a:rPr lang="en-US" sz="2800" dirty="0"/>
              <a:t>To acquire the skills to produce/edit </a:t>
            </a:r>
            <a:r>
              <a:rPr lang="en-US" sz="2800" b="1" dirty="0"/>
              <a:t>diagrams</a:t>
            </a:r>
            <a:r>
              <a:rPr lang="en-US" sz="2800" dirty="0"/>
              <a:t> for use in reports.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sz="2800" dirty="0">
              <a:ea typeface="ＭＳ Ｐゴシック" pitchFamily="84" charset="-128"/>
            </a:endParaRPr>
          </a:p>
          <a:p>
            <a:pPr marL="0" indent="0" eaLnBrk="1" hangingPunct="1">
              <a:buFontTx/>
              <a:buNone/>
              <a:defRPr/>
            </a:pPr>
            <a:endParaRPr lang="en-US" altLang="en-US" sz="2800" dirty="0">
              <a:ea typeface="ＭＳ Ｐゴシック" pitchFamily="84" charset="-128"/>
            </a:endParaRPr>
          </a:p>
          <a:p>
            <a:pPr marL="609600" indent="-609600" eaLnBrk="1" hangingPunct="1">
              <a:buFontTx/>
              <a:buAutoNum type="arabicPeriod"/>
              <a:defRPr/>
            </a:pPr>
            <a:endParaRPr lang="en-GB" altLang="en-US" sz="2800" dirty="0">
              <a:ea typeface="ＭＳ Ｐゴシック" pitchFamily="84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8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fld id="{95CDE6C7-D729-489E-B014-9A3FEDEB00B3}" type="slidenum">
              <a:rPr lang="en-GB" altLang="en-US" sz="1400" smtClean="0">
                <a:solidFill>
                  <a:srgbClr val="000000"/>
                </a:solidFill>
                <a:effectLst/>
              </a:rPr>
              <a:pPr eaLnBrk="1" hangingPunct="1">
                <a:spcBef>
                  <a:spcPct val="0"/>
                </a:spcBef>
                <a:buFontTx/>
                <a:buNone/>
                <a:defRPr/>
              </a:pPr>
              <a:t>5</a:t>
            </a:fld>
            <a:endParaRPr lang="en-GB" altLang="en-US" sz="1400" dirty="0">
              <a:solidFill>
                <a:srgbClr val="000000"/>
              </a:solidFill>
              <a:effectLst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7999"/>
            <a:ext cx="8229600" cy="1143000"/>
          </a:xfrm>
        </p:spPr>
        <p:txBody>
          <a:bodyPr/>
          <a:lstStyle/>
          <a:p>
            <a:r>
              <a:rPr lang="en-GB" altLang="en-US" sz="3200" b="1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itchFamily="84" charset="-128"/>
              </a:rPr>
              <a:t>Aims of Today’</a:t>
            </a:r>
            <a:r>
              <a:rPr lang="en-GB" altLang="ja-JP" sz="3200" b="1" dirty="0">
                <a:solidFill>
                  <a:srgbClr val="0070C0"/>
                </a:solidFill>
                <a:latin typeface="Calibri" panose="020F0502020204030204" pitchFamily="34" charset="0"/>
                <a:ea typeface="ＭＳ Ｐゴシック" pitchFamily="84" charset="-128"/>
              </a:rPr>
              <a:t>s Workshop (Part I)</a:t>
            </a:r>
            <a:endParaRPr lang="en-GB" altLang="en-US" sz="3200" b="1" dirty="0">
              <a:solidFill>
                <a:srgbClr val="0070C0"/>
              </a:solidFill>
              <a:latin typeface="Calibri" panose="020F0502020204030204" pitchFamily="34" charset="0"/>
              <a:ea typeface="ＭＳ Ｐゴシック" pitchFamily="84" charset="-128"/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7EFCB818-33DB-495B-A50F-AE0E9A43A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3212976"/>
            <a:ext cx="6400973" cy="299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08344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5AB9E-0DC2-46B3-8045-97D18752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50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07669A-F640-43B5-ADF5-F023FDF9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00" y="-60963"/>
            <a:ext cx="90010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Criteria 6 – Figures</a:t>
            </a:r>
            <a:endParaRPr lang="en-GB" sz="3200" b="1" dirty="0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BC222-94BD-4115-8062-E1724C29C326}"/>
              </a:ext>
            </a:extLst>
          </p:cNvPr>
          <p:cNvSpPr/>
          <p:nvPr/>
        </p:nvSpPr>
        <p:spPr>
          <a:xfrm>
            <a:off x="107504" y="663897"/>
            <a:ext cx="8893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  <a:ea typeface="SimSun" panose="02010600030101010101" pitchFamily="2" charset="-122"/>
              </a:rPr>
              <a:t>Finally click on the </a:t>
            </a:r>
            <a:r>
              <a:rPr lang="en-GB" sz="2800" b="1" dirty="0">
                <a:solidFill>
                  <a:srgbClr val="0070C0"/>
                </a:solidFill>
                <a:latin typeface="+mj-lt"/>
                <a:ea typeface="SimSun" panose="02010600030101010101" pitchFamily="2" charset="-122"/>
              </a:rPr>
              <a:t>arrow.</a:t>
            </a:r>
            <a:endParaRPr lang="en-GB" sz="2400" b="1" dirty="0">
              <a:solidFill>
                <a:srgbClr val="0070C0"/>
              </a:solidFill>
              <a:latin typeface="+mj-lt"/>
              <a:ea typeface="SimSun" panose="02010600030101010101" pitchFamily="2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D7E5FD-4F97-4C5E-A1E5-8A12B2F0E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235326"/>
            <a:ext cx="5486400" cy="24193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E73A6AC-9CE6-45F4-9252-75D91B4492F5}"/>
              </a:ext>
            </a:extLst>
          </p:cNvPr>
          <p:cNvSpPr/>
          <p:nvPr/>
        </p:nvSpPr>
        <p:spPr>
          <a:xfrm>
            <a:off x="250504" y="3806019"/>
            <a:ext cx="88934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  <a:ea typeface="SimSun" panose="02010600030101010101" pitchFamily="2" charset="-122"/>
              </a:rPr>
              <a:t>Now draw the 3 arrows on your diagram as shown below;</a:t>
            </a:r>
            <a:endParaRPr lang="en-GB" sz="2400" dirty="0">
              <a:latin typeface="+mj-lt"/>
              <a:ea typeface="SimSun" panose="0201060003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536224-F827-41E7-B465-C8E140BA2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251" y="4344902"/>
            <a:ext cx="3399482" cy="2306932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923928" y="1052736"/>
            <a:ext cx="1152128" cy="165618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3BBB08F-5731-4D03-B3DE-F21FC0A1C4A8}"/>
              </a:ext>
            </a:extLst>
          </p:cNvPr>
          <p:cNvSpPr/>
          <p:nvPr/>
        </p:nvSpPr>
        <p:spPr>
          <a:xfrm>
            <a:off x="5017748" y="2675480"/>
            <a:ext cx="360040" cy="393480"/>
          </a:xfrm>
          <a:prstGeom prst="ellipse">
            <a:avLst/>
          </a:pr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6270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5AB9E-0DC2-46B3-8045-97D18752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51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07669A-F640-43B5-ADF5-F023FDF9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00" y="-60963"/>
            <a:ext cx="90010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Criteria 6 – Figures</a:t>
            </a:r>
            <a:endParaRPr lang="en-GB" sz="3200" b="1" dirty="0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BC222-94BD-4115-8062-E1724C29C326}"/>
              </a:ext>
            </a:extLst>
          </p:cNvPr>
          <p:cNvSpPr/>
          <p:nvPr/>
        </p:nvSpPr>
        <p:spPr>
          <a:xfrm>
            <a:off x="107504" y="663897"/>
            <a:ext cx="88934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  <a:ea typeface="SimSun" panose="02010600030101010101" pitchFamily="2" charset="-122"/>
              </a:rPr>
              <a:t>In order to make the arrows stand out we need to </a:t>
            </a:r>
            <a:r>
              <a:rPr lang="en-GB" sz="2800" b="1" dirty="0">
                <a:solidFill>
                  <a:srgbClr val="0070C0"/>
                </a:solidFill>
                <a:latin typeface="+mj-lt"/>
                <a:ea typeface="SimSun" panose="02010600030101010101" pitchFamily="2" charset="-122"/>
              </a:rPr>
              <a:t>format them. </a:t>
            </a:r>
            <a:r>
              <a:rPr lang="en-GB" sz="2800" dirty="0">
                <a:latin typeface="+mj-lt"/>
                <a:ea typeface="SimSun" panose="02010600030101010101" pitchFamily="2" charset="-122"/>
              </a:rPr>
              <a:t>To do this </a:t>
            </a:r>
            <a:r>
              <a:rPr lang="en-GB" sz="2800" b="1" dirty="0">
                <a:solidFill>
                  <a:srgbClr val="0070C0"/>
                </a:solidFill>
                <a:latin typeface="+mj-lt"/>
                <a:ea typeface="SimSun" panose="02010600030101010101" pitchFamily="2" charset="-122"/>
              </a:rPr>
              <a:t>select an arrow </a:t>
            </a:r>
            <a:r>
              <a:rPr lang="en-GB" sz="2800" dirty="0">
                <a:latin typeface="+mj-lt"/>
                <a:ea typeface="SimSun" panose="02010600030101010101" pitchFamily="2" charset="-122"/>
              </a:rPr>
              <a:t>and then r</a:t>
            </a:r>
            <a:r>
              <a:rPr lang="en-GB" sz="2800" b="1" dirty="0">
                <a:solidFill>
                  <a:srgbClr val="0070C0"/>
                </a:solidFill>
                <a:latin typeface="+mj-lt"/>
                <a:ea typeface="SimSun" panose="02010600030101010101" pitchFamily="2" charset="-122"/>
              </a:rPr>
              <a:t>ight click </a:t>
            </a:r>
            <a:r>
              <a:rPr lang="en-GB" sz="2800" dirty="0">
                <a:latin typeface="+mj-lt"/>
                <a:ea typeface="SimSun" panose="02010600030101010101" pitchFamily="2" charset="-122"/>
              </a:rPr>
              <a:t>and select </a:t>
            </a:r>
            <a:r>
              <a:rPr lang="en-GB" sz="2800" b="1" dirty="0">
                <a:solidFill>
                  <a:srgbClr val="0070C0"/>
                </a:solidFill>
                <a:latin typeface="+mj-lt"/>
                <a:ea typeface="SimSun" panose="02010600030101010101" pitchFamily="2" charset="-122"/>
              </a:rPr>
              <a:t>“Format Shape” </a:t>
            </a:r>
            <a:r>
              <a:rPr lang="en-GB" sz="2800" dirty="0">
                <a:latin typeface="+mj-lt"/>
                <a:ea typeface="SimSun" panose="02010600030101010101" pitchFamily="2" charset="-122"/>
              </a:rPr>
              <a:t>from the menu.</a:t>
            </a:r>
            <a:endParaRPr lang="en-GB" sz="2400" dirty="0">
              <a:latin typeface="+mj-lt"/>
              <a:ea typeface="SimSun" panose="02010600030101010101" pitchFamily="2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DD3FD8-CA5A-4FA4-B3FA-33BBA0609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048892"/>
            <a:ext cx="4048125" cy="46863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B0CEB1B7-A1FE-4919-A8D5-D019DE1887A7}"/>
              </a:ext>
            </a:extLst>
          </p:cNvPr>
          <p:cNvSpPr/>
          <p:nvPr/>
        </p:nvSpPr>
        <p:spPr>
          <a:xfrm>
            <a:off x="4283968" y="5956807"/>
            <a:ext cx="1834063" cy="373608"/>
          </a:xfrm>
          <a:prstGeom prst="ellipse">
            <a:avLst/>
          </a:pr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78188" y="1988840"/>
            <a:ext cx="576064" cy="396796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773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8C5EA2E-FEBA-4597-A5FE-4D4A2395C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291" y="908720"/>
            <a:ext cx="2830204" cy="41464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5AB9E-0DC2-46B3-8045-97D18752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06598" y="6340142"/>
            <a:ext cx="2133600" cy="365125"/>
          </a:xfrm>
        </p:spPr>
        <p:txBody>
          <a:bodyPr/>
          <a:lstStyle/>
          <a:p>
            <a:fld id="{FDF6B242-5705-4A94-BF1B-F604E894F65E}" type="slidenum">
              <a:rPr lang="en-GB" smtClean="0"/>
              <a:t>52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07669A-F640-43B5-ADF5-F023FDF9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00" y="-60963"/>
            <a:ext cx="90010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Criteria 6 – Figures</a:t>
            </a:r>
            <a:endParaRPr lang="en-GB" sz="3200" b="1" dirty="0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BC222-94BD-4115-8062-E1724C29C326}"/>
              </a:ext>
            </a:extLst>
          </p:cNvPr>
          <p:cNvSpPr/>
          <p:nvPr/>
        </p:nvSpPr>
        <p:spPr>
          <a:xfrm>
            <a:off x="109921" y="908720"/>
            <a:ext cx="4606095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  <a:ea typeface="SimSun" panose="02010600030101010101" pitchFamily="2" charset="-122"/>
              </a:rPr>
              <a:t>This will bring up a menu on the right side of the screen. Set the </a:t>
            </a:r>
            <a:r>
              <a:rPr lang="en-GB" sz="2800" b="1" dirty="0">
                <a:solidFill>
                  <a:srgbClr val="0070C0"/>
                </a:solidFill>
                <a:latin typeface="+mj-lt"/>
                <a:ea typeface="SimSun" panose="02010600030101010101" pitchFamily="2" charset="-122"/>
              </a:rPr>
              <a:t>“Width” </a:t>
            </a:r>
            <a:r>
              <a:rPr lang="en-GB" sz="2800" dirty="0">
                <a:latin typeface="+mj-lt"/>
                <a:ea typeface="SimSun" panose="02010600030101010101" pitchFamily="2" charset="-122"/>
              </a:rPr>
              <a:t>of the line to </a:t>
            </a:r>
            <a:r>
              <a:rPr lang="en-GB" sz="2800" b="1" dirty="0">
                <a:solidFill>
                  <a:srgbClr val="0070C0"/>
                </a:solidFill>
                <a:latin typeface="+mj-lt"/>
                <a:ea typeface="SimSun" panose="02010600030101010101" pitchFamily="2" charset="-122"/>
              </a:rPr>
              <a:t>“2”</a:t>
            </a:r>
            <a:r>
              <a:rPr lang="en-GB" sz="2800" dirty="0">
                <a:latin typeface="+mj-lt"/>
                <a:ea typeface="SimSun" panose="02010600030101010101" pitchFamily="2" charset="-122"/>
              </a:rPr>
              <a:t> and the </a:t>
            </a:r>
            <a:r>
              <a:rPr lang="en-GB" sz="2800" b="1" dirty="0">
                <a:solidFill>
                  <a:srgbClr val="0070C0"/>
                </a:solidFill>
                <a:latin typeface="+mj-lt"/>
                <a:ea typeface="SimSun" panose="02010600030101010101" pitchFamily="2" charset="-122"/>
              </a:rPr>
              <a:t>“Colour” </a:t>
            </a:r>
            <a:r>
              <a:rPr lang="en-GB" sz="2800" dirty="0">
                <a:latin typeface="+mj-lt"/>
                <a:ea typeface="SimSun" panose="02010600030101010101" pitchFamily="2" charset="-122"/>
              </a:rPr>
              <a:t>to </a:t>
            </a:r>
            <a:r>
              <a:rPr lang="en-GB" sz="2800" b="1" dirty="0">
                <a:solidFill>
                  <a:srgbClr val="0070C0"/>
                </a:solidFill>
                <a:latin typeface="+mj-lt"/>
                <a:ea typeface="SimSun" panose="02010600030101010101" pitchFamily="2" charset="-122"/>
              </a:rPr>
              <a:t>black.</a:t>
            </a:r>
          </a:p>
          <a:p>
            <a:pPr marL="457200" lvl="0" indent="-4572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dirty="0">
              <a:latin typeface="+mj-lt"/>
              <a:ea typeface="SimSun" panose="02010600030101010101" pitchFamily="2" charset="-122"/>
            </a:endParaRPr>
          </a:p>
          <a:p>
            <a:pPr marL="457200" lvl="0" indent="-4572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  <a:ea typeface="SimSun" panose="02010600030101010101" pitchFamily="2" charset="-122"/>
              </a:rPr>
              <a:t>Repeat this process for the other 2 lines.</a:t>
            </a:r>
            <a:endParaRPr lang="en-GB" sz="2400" dirty="0"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FF6F73-DC7F-4B5A-82BC-DB292407FBE2}"/>
              </a:ext>
            </a:extLst>
          </p:cNvPr>
          <p:cNvSpPr/>
          <p:nvPr/>
        </p:nvSpPr>
        <p:spPr>
          <a:xfrm>
            <a:off x="6681226" y="4733388"/>
            <a:ext cx="1296144" cy="422122"/>
          </a:xfrm>
          <a:prstGeom prst="ellipse">
            <a:avLst/>
          </a:pr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29A556C-EBBD-46EA-9ECD-93F6E8CF9BCA}"/>
              </a:ext>
            </a:extLst>
          </p:cNvPr>
          <p:cNvSpPr/>
          <p:nvPr/>
        </p:nvSpPr>
        <p:spPr>
          <a:xfrm>
            <a:off x="7166937" y="4135512"/>
            <a:ext cx="641881" cy="527550"/>
          </a:xfrm>
          <a:prstGeom prst="ellipse">
            <a:avLst/>
          </a:pr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29652" y="2487377"/>
            <a:ext cx="4537285" cy="173371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02010" y="3077204"/>
            <a:ext cx="3704588" cy="179195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299614C-132C-4646-853D-667EA679A5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41" y="4216197"/>
            <a:ext cx="3774559" cy="234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921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5AB9E-0DC2-46B3-8045-97D18752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06598" y="6340142"/>
            <a:ext cx="2133600" cy="365125"/>
          </a:xfrm>
        </p:spPr>
        <p:txBody>
          <a:bodyPr/>
          <a:lstStyle/>
          <a:p>
            <a:fld id="{FDF6B242-5705-4A94-BF1B-F604E894F65E}" type="slidenum">
              <a:rPr lang="en-GB" smtClean="0"/>
              <a:t>53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07669A-F640-43B5-ADF5-F023FDF9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00" y="-60963"/>
            <a:ext cx="90010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Criteria 6 – Figures</a:t>
            </a:r>
            <a:endParaRPr lang="en-GB" sz="3200" b="1" dirty="0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BC222-94BD-4115-8062-E1724C29C326}"/>
              </a:ext>
            </a:extLst>
          </p:cNvPr>
          <p:cNvSpPr/>
          <p:nvPr/>
        </p:nvSpPr>
        <p:spPr>
          <a:xfrm>
            <a:off x="109921" y="908720"/>
            <a:ext cx="87105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  <a:ea typeface="SimSun" panose="02010600030101010101" pitchFamily="2" charset="-122"/>
              </a:rPr>
              <a:t>Now we need to label the forces. Click on the </a:t>
            </a:r>
            <a:r>
              <a:rPr lang="en-GB" sz="2800" b="1" dirty="0">
                <a:solidFill>
                  <a:srgbClr val="0070C0"/>
                </a:solidFill>
                <a:latin typeface="+mj-lt"/>
                <a:ea typeface="SimSun" panose="02010600030101010101" pitchFamily="2" charset="-122"/>
              </a:rPr>
              <a:t>“Insert” tab </a:t>
            </a:r>
            <a:r>
              <a:rPr lang="en-GB" sz="2800" dirty="0">
                <a:latin typeface="+mj-lt"/>
                <a:ea typeface="SimSun" panose="02010600030101010101" pitchFamily="2" charset="-122"/>
              </a:rPr>
              <a:t>again and this time select </a:t>
            </a:r>
            <a:r>
              <a:rPr lang="en-GB" sz="2800" b="1" dirty="0">
                <a:solidFill>
                  <a:srgbClr val="0070C0"/>
                </a:solidFill>
                <a:latin typeface="+mj-lt"/>
                <a:ea typeface="SimSun" panose="02010600030101010101" pitchFamily="2" charset="-122"/>
              </a:rPr>
              <a:t>“Equation”.</a:t>
            </a:r>
            <a:endParaRPr lang="en-GB" sz="2400" b="1" dirty="0">
              <a:solidFill>
                <a:srgbClr val="0070C0"/>
              </a:solidFill>
              <a:latin typeface="+mj-lt"/>
              <a:ea typeface="SimSun" panose="02010600030101010101" pitchFamily="2" charset="-122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945573-C8FB-4179-84A7-EB4AEAD476AF}"/>
              </a:ext>
            </a:extLst>
          </p:cNvPr>
          <p:cNvSpPr/>
          <p:nvPr/>
        </p:nvSpPr>
        <p:spPr>
          <a:xfrm>
            <a:off x="288223" y="3269349"/>
            <a:ext cx="871055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  <a:ea typeface="SimSun" panose="02010600030101010101" pitchFamily="2" charset="-122"/>
              </a:rPr>
              <a:t>In the box created </a:t>
            </a:r>
            <a:r>
              <a:rPr lang="en-GB" sz="2800" b="1" dirty="0">
                <a:solidFill>
                  <a:srgbClr val="0070C0"/>
                </a:solidFill>
                <a:latin typeface="+mj-lt"/>
                <a:ea typeface="SimSun" panose="02010600030101010101" pitchFamily="2" charset="-122"/>
              </a:rPr>
              <a:t>type “T”, </a:t>
            </a:r>
            <a:r>
              <a:rPr lang="en-GB" sz="2800" dirty="0">
                <a:latin typeface="+mj-lt"/>
                <a:ea typeface="SimSun" panose="02010600030101010101" pitchFamily="2" charset="-122"/>
              </a:rPr>
              <a:t>use this to </a:t>
            </a:r>
            <a:r>
              <a:rPr lang="en-GB" sz="2800" b="1" dirty="0">
                <a:solidFill>
                  <a:srgbClr val="0070C0"/>
                </a:solidFill>
                <a:latin typeface="+mj-lt"/>
                <a:ea typeface="SimSun" panose="02010600030101010101" pitchFamily="2" charset="-122"/>
              </a:rPr>
              <a:t>label the two forces as shown below.</a:t>
            </a:r>
            <a:endParaRPr lang="en-GB" sz="2400" b="1" dirty="0">
              <a:solidFill>
                <a:srgbClr val="0070C0"/>
              </a:solidFill>
              <a:latin typeface="+mj-lt"/>
              <a:ea typeface="SimSun" panose="02010600030101010101" pitchFamily="2" charset="-122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2F2EC2-366B-475B-8D72-899E7DD3E8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127"/>
          <a:stretch/>
        </p:blipFill>
        <p:spPr>
          <a:xfrm>
            <a:off x="808819" y="2057707"/>
            <a:ext cx="7669360" cy="100317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6156176" y="1731200"/>
            <a:ext cx="1656184" cy="51526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3BBB08F-5731-4D03-B3DE-F21FC0A1C4A8}"/>
              </a:ext>
            </a:extLst>
          </p:cNvPr>
          <p:cNvSpPr/>
          <p:nvPr/>
        </p:nvSpPr>
        <p:spPr>
          <a:xfrm>
            <a:off x="7812360" y="2204864"/>
            <a:ext cx="593811" cy="606475"/>
          </a:xfrm>
          <a:prstGeom prst="ellipse">
            <a:avLst/>
          </a:pr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2F72722-E8F4-41B4-B1C3-8B724325F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403" y="4294871"/>
            <a:ext cx="34004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709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5AB9E-0DC2-46B3-8045-97D18752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06598" y="6340142"/>
            <a:ext cx="2133600" cy="365125"/>
          </a:xfrm>
        </p:spPr>
        <p:txBody>
          <a:bodyPr/>
          <a:lstStyle/>
          <a:p>
            <a:fld id="{FDF6B242-5705-4A94-BF1B-F604E894F65E}" type="slidenum">
              <a:rPr lang="en-GB" smtClean="0"/>
              <a:t>54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07669A-F640-43B5-ADF5-F023FDF9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00" y="-60963"/>
            <a:ext cx="90010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Criteria 6 – Figures</a:t>
            </a:r>
            <a:endParaRPr lang="en-GB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CABC222-94BD-4115-8062-E1724C29C326}"/>
                  </a:ext>
                </a:extLst>
              </p:cNvPr>
              <p:cNvSpPr/>
              <p:nvPr/>
            </p:nvSpPr>
            <p:spPr>
              <a:xfrm>
                <a:off x="109921" y="908720"/>
                <a:ext cx="871055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lvl="0" indent="-457200" hangingPunct="0"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GB" sz="2800" dirty="0">
                    <a:latin typeface="+mj-lt"/>
                    <a:ea typeface="SimSun" panose="02010600030101010101" pitchFamily="2" charset="-122"/>
                  </a:rPr>
                  <a:t>Use the </a:t>
                </a:r>
                <a:r>
                  <a:rPr lang="en-GB" sz="2800" b="1" dirty="0">
                    <a:solidFill>
                      <a:srgbClr val="0070C0"/>
                    </a:solidFill>
                    <a:latin typeface="+mj-lt"/>
                    <a:ea typeface="SimSun" panose="02010600030101010101" pitchFamily="2" charset="-122"/>
                  </a:rPr>
                  <a:t>same method </a:t>
                </a:r>
                <a:r>
                  <a:rPr lang="en-GB" sz="2800" dirty="0">
                    <a:latin typeface="+mj-lt"/>
                    <a:ea typeface="SimSun" panose="02010600030101010101" pitchFamily="2" charset="-122"/>
                  </a:rPr>
                  <a:t>but this time </a:t>
                </a:r>
                <a:r>
                  <a:rPr lang="en-GB" sz="2800" b="1" dirty="0">
                    <a:solidFill>
                      <a:srgbClr val="0070C0"/>
                    </a:solidFill>
                    <a:latin typeface="+mj-lt"/>
                    <a:ea typeface="SimSun" panose="02010600030101010101" pitchFamily="2" charset="-122"/>
                  </a:rPr>
                  <a:t>type in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𝒎</m:t>
                        </m:r>
                      </m:e>
                      <m:sub>
                        <m:r>
                          <a:rPr lang="en-US" sz="2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GB" sz="2800" b="1" dirty="0">
                    <a:solidFill>
                      <a:srgbClr val="0070C0"/>
                    </a:solidFill>
                    <a:latin typeface="+mj-lt"/>
                    <a:ea typeface="SimSun" panose="02010600030101010101" pitchFamily="2" charset="-122"/>
                  </a:rPr>
                  <a:t>g” </a:t>
                </a:r>
                <a:r>
                  <a:rPr lang="en-GB" sz="2800" dirty="0">
                    <a:latin typeface="+mj-lt"/>
                    <a:ea typeface="SimSun" panose="02010600030101010101" pitchFamily="2" charset="-122"/>
                  </a:rPr>
                  <a:t>for the weight and </a:t>
                </a:r>
                <a:r>
                  <a:rPr lang="en-GB" sz="2800" b="1" dirty="0">
                    <a:solidFill>
                      <a:srgbClr val="0070C0"/>
                    </a:solidFill>
                    <a:latin typeface="+mj-lt"/>
                    <a:ea typeface="SimSun" panose="02010600030101010101" pitchFamily="2" charset="-122"/>
                  </a:rPr>
                  <a:t>label the last force </a:t>
                </a:r>
                <a:r>
                  <a:rPr lang="en-GB" sz="2800" dirty="0">
                    <a:latin typeface="+mj-lt"/>
                    <a:ea typeface="SimSun" panose="02010600030101010101" pitchFamily="2" charset="-122"/>
                  </a:rPr>
                  <a:t>as shown below.</a:t>
                </a:r>
                <a:endParaRPr lang="en-GB" sz="2400" dirty="0">
                  <a:latin typeface="+mj-lt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CABC222-94BD-4115-8062-E1724C29C3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21" y="908720"/>
                <a:ext cx="8710551" cy="954107"/>
              </a:xfrm>
              <a:prstGeom prst="rect">
                <a:avLst/>
              </a:prstGeom>
              <a:blipFill>
                <a:blip r:embed="rId3"/>
                <a:stretch>
                  <a:fillRect l="-1260" t="-5732" b="-17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E4945573-C8FB-4179-84A7-EB4AEAD476AF}"/>
              </a:ext>
            </a:extLst>
          </p:cNvPr>
          <p:cNvSpPr/>
          <p:nvPr/>
        </p:nvSpPr>
        <p:spPr>
          <a:xfrm>
            <a:off x="288224" y="5297742"/>
            <a:ext cx="87105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  <a:ea typeface="SimSun" panose="02010600030101010101" pitchFamily="2" charset="-122"/>
              </a:rPr>
              <a:t>Finally we need to </a:t>
            </a:r>
            <a:r>
              <a:rPr lang="en-GB" sz="2800" b="1" dirty="0">
                <a:solidFill>
                  <a:srgbClr val="0070C0"/>
                </a:solidFill>
                <a:latin typeface="+mj-lt"/>
                <a:ea typeface="SimSun" panose="02010600030101010101" pitchFamily="2" charset="-122"/>
              </a:rPr>
              <a:t>copy the diagram </a:t>
            </a:r>
            <a:r>
              <a:rPr lang="en-GB" sz="2800" dirty="0">
                <a:latin typeface="+mj-lt"/>
                <a:ea typeface="SimSun" panose="02010600030101010101" pitchFamily="2" charset="-122"/>
              </a:rPr>
              <a:t>back in to word.</a:t>
            </a:r>
            <a:endParaRPr lang="en-GB" sz="2400" dirty="0">
              <a:latin typeface="+mj-lt"/>
              <a:ea typeface="SimSun" panose="02010600030101010101" pitchFamily="2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6A5B36-4C0F-4ABD-BC0F-5E3D3F7A8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2069108"/>
            <a:ext cx="5040560" cy="315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340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5AB9E-0DC2-46B3-8045-97D18752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06598" y="6340142"/>
            <a:ext cx="2133600" cy="365125"/>
          </a:xfrm>
        </p:spPr>
        <p:txBody>
          <a:bodyPr/>
          <a:lstStyle/>
          <a:p>
            <a:fld id="{FDF6B242-5705-4A94-BF1B-F604E894F65E}" type="slidenum">
              <a:rPr lang="en-GB" smtClean="0"/>
              <a:t>55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07669A-F640-43B5-ADF5-F023FDF9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00" y="-60963"/>
            <a:ext cx="90010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Criteria 6 – Figures</a:t>
            </a:r>
            <a:endParaRPr lang="en-GB" sz="3200" b="1" dirty="0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BC222-94BD-4115-8062-E1724C29C326}"/>
              </a:ext>
            </a:extLst>
          </p:cNvPr>
          <p:cNvSpPr/>
          <p:nvPr/>
        </p:nvSpPr>
        <p:spPr>
          <a:xfrm>
            <a:off x="109921" y="908720"/>
            <a:ext cx="871055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0070C0"/>
                </a:solidFill>
                <a:ea typeface="SimSun" panose="02010600030101010101" pitchFamily="2" charset="-122"/>
              </a:rPr>
              <a:t>Select all</a:t>
            </a:r>
            <a:r>
              <a:rPr lang="en-GB" sz="2800" dirty="0">
                <a:ea typeface="SimSun" panose="02010600030101010101" pitchFamily="2" charset="-122"/>
              </a:rPr>
              <a:t> of the objects, the diagram, the labels and forces. Once selected </a:t>
            </a:r>
            <a:r>
              <a:rPr lang="en-GB" sz="2800" b="1" dirty="0">
                <a:solidFill>
                  <a:srgbClr val="0070C0"/>
                </a:solidFill>
                <a:ea typeface="SimSun" panose="02010600030101010101" pitchFamily="2" charset="-122"/>
              </a:rPr>
              <a:t>right click </a:t>
            </a:r>
            <a:r>
              <a:rPr lang="en-GB" sz="2800" dirty="0">
                <a:ea typeface="SimSun" panose="02010600030101010101" pitchFamily="2" charset="-122"/>
              </a:rPr>
              <a:t>and choose </a:t>
            </a:r>
            <a:r>
              <a:rPr lang="en-GB" sz="2800" b="1" dirty="0">
                <a:solidFill>
                  <a:srgbClr val="0070C0"/>
                </a:solidFill>
                <a:ea typeface="SimSun" panose="02010600030101010101" pitchFamily="2" charset="-122"/>
              </a:rPr>
              <a:t>“Copy”.</a:t>
            </a:r>
            <a:endParaRPr lang="en-GB" sz="2400" b="1" dirty="0">
              <a:solidFill>
                <a:srgbClr val="0070C0"/>
              </a:solidFill>
              <a:ea typeface="SimSun" panose="02010600030101010101" pitchFamily="2" charset="-122"/>
            </a:endParaRPr>
          </a:p>
          <a:p>
            <a:pPr marL="457200" lvl="0" indent="-4572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800" dirty="0">
              <a:latin typeface="+mj-lt"/>
              <a:ea typeface="SimSun" panose="02010600030101010101" pitchFamily="2" charset="-122"/>
            </a:endParaRPr>
          </a:p>
          <a:p>
            <a:pPr marL="457200" lvl="0" indent="-4572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  <a:ea typeface="SimSun" panose="02010600030101010101" pitchFamily="2" charset="-122"/>
              </a:rPr>
              <a:t>Go back to the word report and </a:t>
            </a:r>
            <a:r>
              <a:rPr lang="en-GB" sz="2800" b="1" dirty="0">
                <a:solidFill>
                  <a:srgbClr val="0070C0"/>
                </a:solidFill>
                <a:latin typeface="+mj-lt"/>
                <a:ea typeface="SimSun" panose="02010600030101010101" pitchFamily="2" charset="-122"/>
              </a:rPr>
              <a:t>delete the original diagram.</a:t>
            </a:r>
          </a:p>
          <a:p>
            <a:pPr marL="457200" lvl="0" indent="-4572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400" dirty="0">
              <a:latin typeface="+mj-lt"/>
              <a:ea typeface="SimSun" panose="02010600030101010101" pitchFamily="2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CB154E-58FA-4501-B9E7-BB209306F7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226" t="9355" r="59529" b="16054"/>
          <a:stretch/>
        </p:blipFill>
        <p:spPr>
          <a:xfrm>
            <a:off x="2448272" y="3352007"/>
            <a:ext cx="1440160" cy="2664296"/>
          </a:xfrm>
          <a:prstGeom prst="rect">
            <a:avLst/>
          </a:prstGeom>
        </p:spPr>
      </p:pic>
      <p:cxnSp>
        <p:nvCxnSpPr>
          <p:cNvPr id="7" name="Straight Arrow Connector 6"/>
          <p:cNvCxnSpPr>
            <a:cxnSpLocks/>
          </p:cNvCxnSpPr>
          <p:nvPr/>
        </p:nvCxnSpPr>
        <p:spPr>
          <a:xfrm flipH="1" flipV="1">
            <a:off x="3563888" y="4056669"/>
            <a:ext cx="1944216" cy="108957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91B0C25-35C2-42BE-8B1B-3CB71E763512}"/>
              </a:ext>
            </a:extLst>
          </p:cNvPr>
          <p:cNvSpPr/>
          <p:nvPr/>
        </p:nvSpPr>
        <p:spPr>
          <a:xfrm>
            <a:off x="4932040" y="2870378"/>
            <a:ext cx="358975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a typeface="SimSun" panose="02010600030101010101" pitchFamily="2" charset="-122"/>
              </a:rPr>
              <a:t>Right click where it used to be and from the menu choose </a:t>
            </a:r>
            <a:r>
              <a:rPr lang="en-GB" sz="2800" b="1" dirty="0">
                <a:solidFill>
                  <a:srgbClr val="0070C0"/>
                </a:solidFill>
                <a:ea typeface="SimSun" panose="02010600030101010101" pitchFamily="2" charset="-122"/>
              </a:rPr>
              <a:t>“Paste Options</a:t>
            </a:r>
            <a:r>
              <a:rPr lang="en-GB" sz="2800" dirty="0">
                <a:ea typeface="SimSun" panose="02010600030101010101" pitchFamily="2" charset="-122"/>
              </a:rPr>
              <a:t>” and then click on </a:t>
            </a:r>
            <a:r>
              <a:rPr lang="en-GB" sz="2800" b="1" dirty="0">
                <a:solidFill>
                  <a:srgbClr val="0070C0"/>
                </a:solidFill>
                <a:ea typeface="SimSun" panose="02010600030101010101" pitchFamily="2" charset="-122"/>
              </a:rPr>
              <a:t>“Picture”.</a:t>
            </a:r>
            <a:endParaRPr lang="en-GB" sz="2400" b="1" dirty="0">
              <a:solidFill>
                <a:srgbClr val="0070C0"/>
              </a:solidFill>
              <a:ea typeface="SimSun" panose="02010600030101010101" pitchFamily="2" charset="-122"/>
            </a:endParaRP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 flipV="1">
            <a:off x="3419873" y="3654882"/>
            <a:ext cx="1944215" cy="68573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4101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A915A-2406-4F2C-97F7-95DBB85C8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884135"/>
            <a:ext cx="8442354" cy="816673"/>
          </a:xfrm>
        </p:spPr>
        <p:txBody>
          <a:bodyPr>
            <a:normAutofit fontScale="85000" lnSpcReduction="20000"/>
          </a:bodyPr>
          <a:lstStyle/>
          <a:p>
            <a:r>
              <a:rPr lang="en-GB" dirty="0">
                <a:ea typeface="SimSun" panose="02010600030101010101" pitchFamily="2" charset="-122"/>
              </a:rPr>
              <a:t>The diagram is now correctly labelled and your report should </a:t>
            </a:r>
            <a:r>
              <a:rPr lang="en-GB" b="1" dirty="0">
                <a:solidFill>
                  <a:srgbClr val="0070C0"/>
                </a:solidFill>
                <a:ea typeface="SimSun" panose="02010600030101010101" pitchFamily="2" charset="-122"/>
              </a:rPr>
              <a:t>look like the diagram below.</a:t>
            </a:r>
            <a:endParaRPr lang="en-GB" sz="2800" b="1" dirty="0">
              <a:solidFill>
                <a:srgbClr val="0070C0"/>
              </a:solidFill>
              <a:ea typeface="SimSun" panose="02010600030101010101" pitchFamily="2" charset="-122"/>
            </a:endParaRP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52432-71B2-4B7B-A1CA-ADAB1F97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56</a:t>
            </a:fld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9FECC5-0B54-4045-99F0-5C9EA245A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00" y="-60963"/>
            <a:ext cx="90010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Criteria 6 – Figures</a:t>
            </a:r>
            <a:endParaRPr lang="en-GB" sz="3200" b="1" dirty="0">
              <a:solidFill>
                <a:srgbClr val="7030A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6F9EBE-61EE-407F-A648-37B4074A6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64" y="1772816"/>
            <a:ext cx="6905465" cy="383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8407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5AB9E-0DC2-46B3-8045-97D187526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57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07669A-F640-43B5-ADF5-F023FDF9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00" y="-60963"/>
            <a:ext cx="90010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Criteria 6 – Figures</a:t>
            </a:r>
            <a:endParaRPr lang="en-GB" sz="3200" b="1" dirty="0">
              <a:solidFill>
                <a:srgbClr val="7030A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BC222-94BD-4115-8062-E1724C29C326}"/>
              </a:ext>
            </a:extLst>
          </p:cNvPr>
          <p:cNvSpPr/>
          <p:nvPr/>
        </p:nvSpPr>
        <p:spPr>
          <a:xfrm>
            <a:off x="109541" y="795316"/>
            <a:ext cx="8893496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  <a:ea typeface="SimSun" panose="02010600030101010101" pitchFamily="2" charset="-122"/>
              </a:rPr>
              <a:t>Now that the figure is labelled we can look at how we format figures.</a:t>
            </a:r>
          </a:p>
          <a:p>
            <a:pPr marL="457200" lvl="0" indent="-4572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2800" dirty="0">
              <a:latin typeface="+mj-lt"/>
              <a:ea typeface="SimSun" panose="02010600030101010101" pitchFamily="2" charset="-122"/>
            </a:endParaRPr>
          </a:p>
          <a:p>
            <a:pPr marL="457200" lvl="0" indent="-4572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  <a:ea typeface="SimSun" panose="02010600030101010101" pitchFamily="2" charset="-122"/>
              </a:rPr>
              <a:t>Figures should be </a:t>
            </a:r>
          </a:p>
          <a:p>
            <a:pPr marL="914400" lvl="1" indent="-457200" hangingPunct="0">
              <a:buFont typeface="Wingdings" panose="05000000000000000000" pitchFamily="2" charset="2"/>
              <a:buChar char="Ø"/>
            </a:pPr>
            <a:r>
              <a:rPr lang="en-GB" sz="2400" dirty="0">
                <a:latin typeface="+mj-lt"/>
                <a:ea typeface="SimSun" panose="02010600030101010101" pitchFamily="2" charset="-122"/>
              </a:rPr>
              <a:t>titled below,</a:t>
            </a:r>
          </a:p>
          <a:p>
            <a:pPr marL="914400" lvl="1" indent="-457200" hangingPunct="0">
              <a:buFont typeface="Wingdings" panose="05000000000000000000" pitchFamily="2" charset="2"/>
              <a:buChar char="Ø"/>
            </a:pPr>
            <a:r>
              <a:rPr lang="en-GB" sz="2400" dirty="0">
                <a:latin typeface="+mj-lt"/>
                <a:ea typeface="SimSun" panose="02010600030101010101" pitchFamily="2" charset="-122"/>
              </a:rPr>
              <a:t>sequentially numbered (the Figure Number should be in Bold), </a:t>
            </a:r>
          </a:p>
          <a:p>
            <a:pPr marL="914400" lvl="1" indent="-457200" hangingPunct="0">
              <a:buFont typeface="Wingdings" panose="05000000000000000000" pitchFamily="2" charset="2"/>
              <a:buChar char="Ø"/>
            </a:pPr>
            <a:r>
              <a:rPr lang="en-GB" sz="2400" dirty="0">
                <a:latin typeface="+mj-lt"/>
                <a:ea typeface="SimSun" panose="02010600030101010101" pitchFamily="2" charset="-122"/>
              </a:rPr>
              <a:t>centrally aligned &amp;</a:t>
            </a:r>
          </a:p>
          <a:p>
            <a:pPr marL="914400" lvl="1" indent="-457200" hangingPunct="0">
              <a:buFont typeface="Wingdings" panose="05000000000000000000" pitchFamily="2" charset="2"/>
              <a:buChar char="Ø"/>
            </a:pPr>
            <a:r>
              <a:rPr lang="en-GB" sz="2400" dirty="0">
                <a:latin typeface="+mj-lt"/>
                <a:ea typeface="SimSun" panose="02010600030101010101" pitchFamily="2" charset="-122"/>
              </a:rPr>
              <a:t>presented on a single page with the title.</a:t>
            </a:r>
          </a:p>
          <a:p>
            <a:pPr marL="457200" indent="-457200" hangingPunct="0">
              <a:buFont typeface="Arial" panose="020B0604020202020204" pitchFamily="34" charset="0"/>
              <a:buChar char="•"/>
            </a:pPr>
            <a:endParaRPr lang="en-GB" sz="2800" dirty="0">
              <a:latin typeface="+mj-lt"/>
              <a:ea typeface="SimSun" panose="02010600030101010101" pitchFamily="2" charset="-122"/>
            </a:endParaRPr>
          </a:p>
          <a:p>
            <a:pPr marL="457200" indent="-457200" hangingPunct="0">
              <a:buFont typeface="Arial" panose="020B0604020202020204" pitchFamily="34" charset="0"/>
              <a:buChar char="•"/>
            </a:pPr>
            <a:r>
              <a:rPr lang="en-GB" sz="2800" dirty="0">
                <a:latin typeface="+mj-lt"/>
                <a:ea typeface="SimSun" panose="02010600030101010101" pitchFamily="2" charset="-122"/>
              </a:rPr>
              <a:t>The figure we have just labelled is the </a:t>
            </a:r>
            <a:r>
              <a:rPr lang="en-GB" sz="2800" b="1" dirty="0">
                <a:solidFill>
                  <a:srgbClr val="0070C0"/>
                </a:solidFill>
                <a:latin typeface="+mj-lt"/>
                <a:ea typeface="SimSun" panose="02010600030101010101" pitchFamily="2" charset="-122"/>
              </a:rPr>
              <a:t>1</a:t>
            </a:r>
            <a:r>
              <a:rPr lang="en-GB" sz="2800" b="1" baseline="30000" dirty="0">
                <a:solidFill>
                  <a:srgbClr val="0070C0"/>
                </a:solidFill>
                <a:latin typeface="+mj-lt"/>
                <a:ea typeface="SimSun" panose="02010600030101010101" pitchFamily="2" charset="-122"/>
              </a:rPr>
              <a:t>st</a:t>
            </a:r>
            <a:r>
              <a:rPr lang="en-GB" sz="2800" b="1" dirty="0">
                <a:solidFill>
                  <a:srgbClr val="0070C0"/>
                </a:solidFill>
                <a:latin typeface="+mj-lt"/>
                <a:ea typeface="SimSun" panose="02010600030101010101" pitchFamily="2" charset="-122"/>
              </a:rPr>
              <a:t> figure </a:t>
            </a:r>
            <a:r>
              <a:rPr lang="en-GB" sz="2800" dirty="0">
                <a:latin typeface="+mj-lt"/>
                <a:ea typeface="SimSun" panose="02010600030101010101" pitchFamily="2" charset="-122"/>
              </a:rPr>
              <a:t>in the report so we </a:t>
            </a:r>
            <a:r>
              <a:rPr lang="en-GB" sz="2800" b="1" dirty="0">
                <a:solidFill>
                  <a:srgbClr val="0070C0"/>
                </a:solidFill>
                <a:latin typeface="+mj-lt"/>
                <a:ea typeface="SimSun" panose="02010600030101010101" pitchFamily="2" charset="-122"/>
              </a:rPr>
              <a:t>title it as “Figure 1.” </a:t>
            </a:r>
            <a:r>
              <a:rPr lang="en-GB" sz="2800" dirty="0">
                <a:latin typeface="+mj-lt"/>
                <a:ea typeface="SimSun" panose="02010600030101010101" pitchFamily="2" charset="-122"/>
              </a:rPr>
              <a:t>and it needs to be </a:t>
            </a:r>
            <a:r>
              <a:rPr lang="en-GB" sz="2800" b="1" dirty="0">
                <a:solidFill>
                  <a:srgbClr val="0070C0"/>
                </a:solidFill>
                <a:latin typeface="+mj-lt"/>
                <a:ea typeface="SimSun" panose="02010600030101010101" pitchFamily="2" charset="-122"/>
              </a:rPr>
              <a:t>centrally aligned, </a:t>
            </a:r>
            <a:r>
              <a:rPr lang="en-GB" sz="2800" dirty="0">
                <a:latin typeface="+mj-lt"/>
                <a:ea typeface="SimSun" panose="02010600030101010101" pitchFamily="2" charset="-122"/>
              </a:rPr>
              <a:t>as shown on the next slide.</a:t>
            </a:r>
          </a:p>
          <a:p>
            <a:pPr marL="914400" lvl="1" indent="-457200" hangingPunct="0">
              <a:buFont typeface="Arial" panose="020B0604020202020204" pitchFamily="34" charset="0"/>
              <a:buChar char="•"/>
            </a:pPr>
            <a:endParaRPr lang="en-GB" sz="2400" dirty="0">
              <a:latin typeface="+mj-lt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47984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82957-DE27-48AE-821F-55B1A21D8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58</a:t>
            </a:fld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7A363DD-9AF2-4A9E-A1B6-3E96C8EE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00" y="-60963"/>
            <a:ext cx="90010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Criteria 6 – Figures</a:t>
            </a:r>
            <a:endParaRPr lang="en-GB" sz="3200" b="1" dirty="0">
              <a:solidFill>
                <a:srgbClr val="7030A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1BD005-468F-413D-8A41-C37A7400ED20}"/>
              </a:ext>
            </a:extLst>
          </p:cNvPr>
          <p:cNvSpPr/>
          <p:nvPr/>
        </p:nvSpPr>
        <p:spPr>
          <a:xfrm>
            <a:off x="143000" y="5062507"/>
            <a:ext cx="864096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hangingPunct="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dirty="0">
                <a:ea typeface="SimSun" panose="02010600030101010101" pitchFamily="2" charset="-122"/>
              </a:rPr>
              <a:t>Now </a:t>
            </a:r>
            <a:r>
              <a:rPr lang="en-GB" sz="2800" b="1" dirty="0">
                <a:solidFill>
                  <a:srgbClr val="0070C0"/>
                </a:solidFill>
                <a:ea typeface="SimSun" panose="02010600030101010101" pitchFamily="2" charset="-122"/>
              </a:rPr>
              <a:t>go through the rest of the report </a:t>
            </a:r>
            <a:r>
              <a:rPr lang="en-GB" sz="2800" dirty="0">
                <a:ea typeface="SimSun" panose="02010600030101010101" pitchFamily="2" charset="-122"/>
              </a:rPr>
              <a:t>and format any additional figures. Note that we </a:t>
            </a:r>
            <a:r>
              <a:rPr lang="en-GB" sz="2800" b="1" dirty="0">
                <a:solidFill>
                  <a:srgbClr val="0070C0"/>
                </a:solidFill>
                <a:ea typeface="SimSun" panose="02010600030101010101" pitchFamily="2" charset="-122"/>
              </a:rPr>
              <a:t>consider graphs to be figures.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56C589-1D2B-4322-ADF7-6DBCE6D00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836712"/>
            <a:ext cx="6119813" cy="413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35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208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Introduction</a:t>
            </a:r>
            <a:endParaRPr lang="en-GB" sz="3200" b="1" dirty="0">
              <a:solidFill>
                <a:srgbClr val="7030A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6</a:t>
            </a:fld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908720"/>
            <a:ext cx="864096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One of the most important skills you will develop in your first year of study </a:t>
            </a:r>
            <a:r>
              <a:rPr lang="en-GB" sz="2800" b="1" dirty="0">
                <a:solidFill>
                  <a:srgbClr val="0070C0"/>
                </a:solidFill>
              </a:rPr>
              <a:t>is how to produce a high-quality scientific report </a:t>
            </a:r>
            <a:r>
              <a:rPr lang="en-GB" sz="2800" dirty="0"/>
              <a:t>based upon an experiment.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You will be given an </a:t>
            </a:r>
            <a:r>
              <a:rPr lang="en-GB" sz="2800" b="1" dirty="0">
                <a:solidFill>
                  <a:srgbClr val="0070C0"/>
                </a:solidFill>
              </a:rPr>
              <a:t>example</a:t>
            </a:r>
            <a:r>
              <a:rPr lang="en-GB" sz="2800" dirty="0">
                <a:solidFill>
                  <a:srgbClr val="0070C0"/>
                </a:solidFill>
              </a:rPr>
              <a:t> </a:t>
            </a:r>
            <a:r>
              <a:rPr lang="en-GB" sz="2800" dirty="0"/>
              <a:t>of such a scientific report (“Report 2XXXXXX.docx”). However, the </a:t>
            </a:r>
            <a:r>
              <a:rPr lang="en-GB" sz="2800" b="1" dirty="0">
                <a:solidFill>
                  <a:srgbClr val="0070C0"/>
                </a:solidFill>
              </a:rPr>
              <a:t>formatting</a:t>
            </a:r>
            <a:r>
              <a:rPr lang="en-GB" sz="2800" dirty="0"/>
              <a:t> and </a:t>
            </a:r>
            <a:r>
              <a:rPr lang="en-GB" sz="2800" b="1" dirty="0">
                <a:solidFill>
                  <a:srgbClr val="0070C0"/>
                </a:solidFill>
              </a:rPr>
              <a:t>presentation</a:t>
            </a:r>
            <a:r>
              <a:rPr lang="en-GB" sz="2800" dirty="0"/>
              <a:t> of the report is poor, incomplete, and the equations are missing.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/>
              <a:t>The following tutorial has been developed to show you how to </a:t>
            </a:r>
            <a:r>
              <a:rPr lang="en-GB" sz="2800" b="1" dirty="0">
                <a:solidFill>
                  <a:srgbClr val="0070C0"/>
                </a:solidFill>
              </a:rPr>
              <a:t>produce a well-presented, word processed report and how to type up equations professionally.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73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1519" y="854968"/>
                <a:ext cx="8463671" cy="4867747"/>
              </a:xfrm>
            </p:spPr>
            <p:txBody>
              <a:bodyPr>
                <a:normAutofit fontScale="92500" lnSpcReduction="10000"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2800" dirty="0">
                    <a:latin typeface="+mj-lt"/>
                    <a:ea typeface="SimSun" pitchFamily="2" charset="-122"/>
                    <a:cs typeface="Times New Roman" pitchFamily="18" charset="0"/>
                  </a:rPr>
                  <a:t>Expressing equations in a </a:t>
                </a:r>
                <a:r>
                  <a:rPr lang="en-GB" altLang="en-US" sz="2800" b="1" dirty="0">
                    <a:solidFill>
                      <a:srgbClr val="0070C0"/>
                    </a:solidFill>
                    <a:latin typeface="+mj-lt"/>
                    <a:ea typeface="SimSun" pitchFamily="2" charset="-122"/>
                    <a:cs typeface="Times New Roman" pitchFamily="18" charset="0"/>
                  </a:rPr>
                  <a:t>clear and precise manner </a:t>
                </a:r>
                <a:r>
                  <a:rPr lang="en-GB" altLang="en-US" sz="2800" dirty="0">
                    <a:latin typeface="+mj-lt"/>
                    <a:ea typeface="SimSun" pitchFamily="2" charset="-122"/>
                    <a:cs typeface="Times New Roman" pitchFamily="18" charset="0"/>
                  </a:rPr>
                  <a:t>is often an important part of scientific communication: it is therefore a skill you need to acquire. 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altLang="en-US" sz="2800" dirty="0">
                  <a:latin typeface="+mj-lt"/>
                  <a:ea typeface="SimSun" pitchFamily="2" charset="-122"/>
                  <a:cs typeface="Times New Roman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2800" dirty="0">
                    <a:latin typeface="+mj-lt"/>
                    <a:ea typeface="SimSun" pitchFamily="2" charset="-122"/>
                    <a:cs typeface="Times New Roman" pitchFamily="18" charset="0"/>
                  </a:rPr>
                  <a:t>Whenever you write an equation for a piece of work </a:t>
                </a:r>
                <a:r>
                  <a:rPr lang="en-GB" altLang="en-US" sz="2800" b="1" dirty="0">
                    <a:solidFill>
                      <a:srgbClr val="0070C0"/>
                    </a:solidFill>
                    <a:latin typeface="+mj-lt"/>
                    <a:ea typeface="SimSun" pitchFamily="2" charset="-122"/>
                    <a:cs typeface="Times New Roman" pitchFamily="18" charset="0"/>
                  </a:rPr>
                  <a:t>you must use Microsoft equation editor. This software is included in both Word &amp; PowerPoint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altLang="en-US" sz="2800" dirty="0">
                  <a:latin typeface="+mj-lt"/>
                  <a:ea typeface="SimSun" pitchFamily="2" charset="-122"/>
                  <a:cs typeface="Times New Roman" pitchFamily="18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GB" altLang="en-US" sz="2800" dirty="0">
                    <a:latin typeface="+mj-lt"/>
                    <a:ea typeface="SimSun" pitchFamily="2" charset="-122"/>
                    <a:cs typeface="Times New Roman" pitchFamily="18" charset="0"/>
                  </a:rPr>
                  <a:t>Let’s examine how we can use equation editor to produce the following equation;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GB" altLang="en-US" sz="2800" dirty="0">
                  <a:latin typeface="+mj-lt"/>
                  <a:cs typeface="Arial" pitchFamily="34" charset="0"/>
                </a:endParaRPr>
              </a:p>
              <a:p>
                <a:pPr marL="0" lvl="0" indent="0"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altLang="en-US" sz="2800" i="1" dirty="0" smtClean="0">
                              <a:latin typeface="Cambria Math" panose="02040503050406030204" pitchFamily="18" charset="0"/>
                              <a:ea typeface="SimSun" pitchFamily="2" charset="-122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GB" altLang="en-US" sz="2800" i="1" dirty="0">
                              <a:latin typeface="Cambria Math"/>
                              <a:ea typeface="SimSun" pitchFamily="2" charset="-122"/>
                              <a:cs typeface="Times New Roman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GB" altLang="en-US" sz="2800" i="1" dirty="0">
                              <a:latin typeface="Cambria Math"/>
                              <a:ea typeface="SimSun" pitchFamily="2" charset="-122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altLang="en-US" sz="2800" i="1" dirty="0" smtClean="0">
                          <a:latin typeface="Cambria Math"/>
                          <a:ea typeface="SimSun" pitchFamily="2" charset="-122"/>
                          <a:cs typeface="Times New Roman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GB" altLang="en-US" sz="2800" i="1" dirty="0" smtClean="0">
                              <a:latin typeface="Cambria Math" panose="02040503050406030204" pitchFamily="18" charset="0"/>
                              <a:ea typeface="SimSun" pitchFamily="2" charset="-122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en-GB" altLang="en-US" sz="2800" i="1" dirty="0">
                              <a:latin typeface="Cambria Math"/>
                              <a:ea typeface="SimSun" pitchFamily="2" charset="-122"/>
                              <a:cs typeface="Times New Roman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altLang="en-US" sz="2800" b="0" i="1" dirty="0" smtClean="0">
                              <a:latin typeface="Cambria Math"/>
                              <a:ea typeface="SimSun" pitchFamily="2" charset="-122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GB" altLang="en-US" sz="2800" i="1" dirty="0" smtClean="0">
                              <a:latin typeface="Cambria Math" panose="02040503050406030204" pitchFamily="18" charset="0"/>
                              <a:ea typeface="SimSun" pitchFamily="2" charset="-122"/>
                              <a:cs typeface="Times New Roman" pitchFamily="18" charset="0"/>
                            </a:rPr>
                          </m:ctrlPr>
                        </m:fPr>
                        <m:num>
                          <m:r>
                            <a:rPr lang="en-GB" altLang="en-US" sz="2800" i="1" dirty="0">
                              <a:latin typeface="Cambria Math"/>
                              <a:ea typeface="SimSun" pitchFamily="2" charset="-122"/>
                              <a:cs typeface="Times New Roman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GB" altLang="en-US" sz="2800" i="1" dirty="0">
                              <a:latin typeface="Cambria Math"/>
                              <a:ea typeface="SimSun" pitchFamily="2" charset="-122"/>
                              <a:cs typeface="Times New Roman" pitchFamily="18" charset="0"/>
                            </a:rPr>
                            <m:t>𝑔</m:t>
                          </m:r>
                          <m:r>
                            <m:rPr>
                              <m:nor/>
                            </m:rPr>
                            <a:rPr lang="en-GB" altLang="en-US" sz="2800" dirty="0">
                              <a:latin typeface="+mj-lt"/>
                              <a:cs typeface="Arial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19" y="854968"/>
                <a:ext cx="8463671" cy="4867747"/>
              </a:xfrm>
              <a:blipFill>
                <a:blip r:embed="rId2"/>
                <a:stretch>
                  <a:fillRect l="-1080" t="-18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7</a:t>
            </a:fld>
            <a:endParaRPr lang="en-GB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11560" y="74899"/>
            <a:ext cx="8229600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rgbClr val="7030A0"/>
                </a:solidFill>
              </a:rPr>
              <a:t>Equation Editor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471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8</a:t>
            </a:fld>
            <a:endParaRPr lang="en-GB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55965" y="790460"/>
            <a:ext cx="88569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165225" indent="-1165225" algn="l"/>
            <a:r>
              <a:rPr lang="en-GB" sz="2800" b="1" dirty="0"/>
              <a:t>Step 1:</a:t>
            </a:r>
            <a:r>
              <a:rPr lang="en-GB" sz="2800" dirty="0"/>
              <a:t> Open a </a:t>
            </a:r>
            <a:r>
              <a:rPr lang="en-GB" sz="2800" b="1" dirty="0">
                <a:solidFill>
                  <a:srgbClr val="0070C0"/>
                </a:solidFill>
              </a:rPr>
              <a:t>new word document </a:t>
            </a:r>
            <a:r>
              <a:rPr lang="en-GB" sz="2800" dirty="0"/>
              <a:t>and click the </a:t>
            </a:r>
            <a:r>
              <a:rPr lang="en-GB" sz="2800" dirty="0">
                <a:solidFill>
                  <a:srgbClr val="0070C0"/>
                </a:solidFill>
              </a:rPr>
              <a:t>“</a:t>
            </a:r>
            <a:r>
              <a:rPr lang="en-GB" sz="2800" b="1" dirty="0">
                <a:solidFill>
                  <a:srgbClr val="0070C0"/>
                </a:solidFill>
              </a:rPr>
              <a:t>Insert</a:t>
            </a:r>
            <a:r>
              <a:rPr lang="en-GB" sz="2800" dirty="0">
                <a:solidFill>
                  <a:srgbClr val="0070C0"/>
                </a:solidFill>
              </a:rPr>
              <a:t>” </a:t>
            </a:r>
            <a:r>
              <a:rPr lang="en-GB" sz="2800" dirty="0"/>
              <a:t>tab.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65" y="1961202"/>
            <a:ext cx="8995258" cy="9637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AutoShape 4"/>
          <p:cNvCxnSpPr>
            <a:cxnSpLocks noChangeShapeType="1"/>
          </p:cNvCxnSpPr>
          <p:nvPr/>
        </p:nvCxnSpPr>
        <p:spPr bwMode="auto">
          <a:xfrm flipH="1">
            <a:off x="1164077" y="1438532"/>
            <a:ext cx="6696744" cy="747221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155965" y="3294044"/>
            <a:ext cx="377045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Step 2:</a:t>
            </a:r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 Click </a:t>
            </a:r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“</a:t>
            </a:r>
            <a:r>
              <a:rPr kumimoji="0" lang="en-GB" altLang="en-US" sz="2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Equation”</a:t>
            </a:r>
            <a:r>
              <a:rPr kumimoji="0" lang="en-GB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SimSun" pitchFamily="2" charset="-122"/>
                <a:cs typeface="Times New Roman" pitchFamily="18" charset="0"/>
              </a:rPr>
              <a:t>.</a:t>
            </a:r>
            <a:endParaRPr kumimoji="0" lang="en-GB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12" y="3994373"/>
            <a:ext cx="8669763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AutoShape 4"/>
          <p:cNvCxnSpPr>
            <a:cxnSpLocks noChangeShapeType="1"/>
          </p:cNvCxnSpPr>
          <p:nvPr/>
        </p:nvCxnSpPr>
        <p:spPr bwMode="auto">
          <a:xfrm>
            <a:off x="2987824" y="3804390"/>
            <a:ext cx="4176464" cy="443761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Title 1"/>
          <p:cNvSpPr txBox="1">
            <a:spLocks/>
          </p:cNvSpPr>
          <p:nvPr/>
        </p:nvSpPr>
        <p:spPr>
          <a:xfrm>
            <a:off x="611560" y="74899"/>
            <a:ext cx="8229600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rgbClr val="7030A0"/>
                </a:solidFill>
              </a:rPr>
              <a:t>Equation Editor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81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6B242-5705-4A94-BF1B-F604E894F65E}" type="slidenum">
              <a:rPr lang="en-GB" smtClean="0"/>
              <a:t>9</a:t>
            </a:fld>
            <a:endParaRPr lang="en-GB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28" y="2636912"/>
            <a:ext cx="8972526" cy="2213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79451" y="1124744"/>
            <a:ext cx="873477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6325" lvl="0" indent="-1076325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en-US" sz="2800" b="1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Step 3: </a:t>
            </a:r>
            <a:r>
              <a:rPr lang="en-GB" altLang="en-US" sz="2800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You will now have the </a:t>
            </a:r>
            <a:r>
              <a:rPr lang="en-GB" altLang="en-US" sz="2800" b="1" dirty="0">
                <a:solidFill>
                  <a:srgbClr val="0070C0"/>
                </a:solidFill>
                <a:latin typeface="Calibri" pitchFamily="34" charset="0"/>
                <a:ea typeface="SimSun" pitchFamily="2" charset="-122"/>
                <a:cs typeface="Times New Roman" pitchFamily="18" charset="0"/>
              </a:rPr>
              <a:t>“Equation Tools”</a:t>
            </a:r>
            <a:r>
              <a:rPr lang="en-GB" altLang="en-US" sz="2800" dirty="0">
                <a:latin typeface="Calibri" pitchFamily="34" charset="0"/>
                <a:ea typeface="SimSun" pitchFamily="2" charset="-122"/>
                <a:cs typeface="Times New Roman" pitchFamily="18" charset="0"/>
              </a:rPr>
              <a:t> toolbar at the top of the screen and can begin to type in your equation.</a:t>
            </a:r>
            <a:endParaRPr lang="en-GB" sz="2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11560" y="74899"/>
            <a:ext cx="8229600" cy="8549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>
                <a:solidFill>
                  <a:srgbClr val="7030A0"/>
                </a:solidFill>
              </a:rPr>
              <a:t>Equation Editor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2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8351</TotalTime>
  <Words>2658</Words>
  <Application>Microsoft Office PowerPoint</Application>
  <PresentationFormat>On-screen Show (4:3)</PresentationFormat>
  <Paragraphs>312</Paragraphs>
  <Slides>58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7" baseType="lpstr">
      <vt:lpstr>ＭＳ Ｐゴシック</vt:lpstr>
      <vt:lpstr>SimSun</vt:lpstr>
      <vt:lpstr>SimSun</vt:lpstr>
      <vt:lpstr>Arial</vt:lpstr>
      <vt:lpstr>Calibri</vt:lpstr>
      <vt:lpstr>Cambria Math</vt:lpstr>
      <vt:lpstr>Times New Roman</vt:lpstr>
      <vt:lpstr>Wingdings</vt:lpstr>
      <vt:lpstr>Office Theme</vt:lpstr>
      <vt:lpstr>Foundation Physics </vt:lpstr>
      <vt:lpstr>Tutorial Overview</vt:lpstr>
      <vt:lpstr>Workshop Part I</vt:lpstr>
      <vt:lpstr>Aims of Today’s Workshop (Part I)</vt:lpstr>
      <vt:lpstr>Aims of Today’s Workshop (Part I)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Save your Work</vt:lpstr>
      <vt:lpstr>Save your Work</vt:lpstr>
      <vt:lpstr>Save your Work</vt:lpstr>
      <vt:lpstr>Producing a Report</vt:lpstr>
      <vt:lpstr>Criteria 1 – General Rules for a Report</vt:lpstr>
      <vt:lpstr>Criteria 1 – General Rules for a Report</vt:lpstr>
      <vt:lpstr>Criteria 1 – General Rules for a Report</vt:lpstr>
      <vt:lpstr>Criteria 1 – General Rules for a Report</vt:lpstr>
      <vt:lpstr>Criteria 1 – General Rules for a Report</vt:lpstr>
      <vt:lpstr>Criteria 1 – General Rules for a Report</vt:lpstr>
      <vt:lpstr>Criteria 1 – General Rules for a Report</vt:lpstr>
      <vt:lpstr>Criteria 1 – General Rules for a Report</vt:lpstr>
      <vt:lpstr>Criteria 1 – General Rules for a Report</vt:lpstr>
      <vt:lpstr>Criteria 2 – Headings and Sub Headings</vt:lpstr>
      <vt:lpstr>Criteria 2 – Headings and Sub Headings</vt:lpstr>
      <vt:lpstr>Criteria 2 – Headings and Sub Headings</vt:lpstr>
      <vt:lpstr>Criteria 3 – Quoting a Scientific Theory/Law</vt:lpstr>
      <vt:lpstr>Criteria 3 – Quoting a Scientific Theory/Law</vt:lpstr>
      <vt:lpstr>Criteria 3 – Quoting a Scientific Theory/Law</vt:lpstr>
      <vt:lpstr>Criteria 3 – Quoting a Scientific Theory/Law</vt:lpstr>
      <vt:lpstr>Criteria 4 – Equations</vt:lpstr>
      <vt:lpstr>Criteria 4 – Equations</vt:lpstr>
      <vt:lpstr>Criteria 4 – Equations</vt:lpstr>
      <vt:lpstr>Criteria 4 – Equations</vt:lpstr>
      <vt:lpstr>Criteria 4 – Equations</vt:lpstr>
      <vt:lpstr>Criteria 5 – Tables</vt:lpstr>
      <vt:lpstr>Criteria 5 – Tables</vt:lpstr>
      <vt:lpstr>Criteria 5 – Tables</vt:lpstr>
      <vt:lpstr>Criteria 5 – Tables</vt:lpstr>
      <vt:lpstr>Criteria 6 – Figures</vt:lpstr>
      <vt:lpstr>Criteria 6 – Figures</vt:lpstr>
      <vt:lpstr>Criteria 6 – Figures</vt:lpstr>
      <vt:lpstr>Criteria 6 – Figures</vt:lpstr>
      <vt:lpstr>Criteria 6 – Figures</vt:lpstr>
      <vt:lpstr>Criteria 6 – Figures</vt:lpstr>
      <vt:lpstr>Criteria 6 – Figures</vt:lpstr>
      <vt:lpstr>Criteria 6 – Figures</vt:lpstr>
      <vt:lpstr>Criteria 6 – Figures</vt:lpstr>
      <vt:lpstr>Criteria 6 – Figures</vt:lpstr>
      <vt:lpstr>Criteria 6 – Figures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 Data with Excel</dc:title>
  <dc:creator>Lucien Lu</dc:creator>
  <cp:lastModifiedBy>Stephen Asomani Ntiri</cp:lastModifiedBy>
  <cp:revision>300</cp:revision>
  <dcterms:created xsi:type="dcterms:W3CDTF">2014-09-18T05:08:08Z</dcterms:created>
  <dcterms:modified xsi:type="dcterms:W3CDTF">2024-11-13T04:35:05Z</dcterms:modified>
</cp:coreProperties>
</file>