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75" r:id="rId11"/>
  </p:sldIdLst>
  <p:sldSz cx="9144000" cy="5143500" type="screen16x9"/>
  <p:notesSz cx="6858000" cy="9144000"/>
  <p:embeddedFontLst>
    <p:embeddedFont>
      <p:font typeface="Alfa Slab One" panose="020B0604020202020204" charset="0"/>
      <p:regular r:id="rId13"/>
    </p:embeddedFont>
    <p:embeddedFont>
      <p:font typeface="Proxima Nova"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360" autoAdjust="0"/>
  </p:normalViewPr>
  <p:slideViewPr>
    <p:cSldViewPr snapToGrid="0">
      <p:cViewPr varScale="1">
        <p:scale>
          <a:sx n="114" d="100"/>
          <a:sy n="114" d="100"/>
        </p:scale>
        <p:origin x="152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560df528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1560df52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14d0914340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14d091434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14d091434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14d09143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15e9c31ff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15e9c31f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Lahman’s Baseball Database is copyright 1996-2021 by Sean Lahman and licensed under a Creative Commons Attribution-ShareAlike 3.0 Unported License.  It was created by Sean Lahman in 1994 and was made available to the public, on his website, in 1995. Sean Lahman is currently an investigative reporter for the Rochester Democrat and Chronicle (USA Today Network), but according to  SeanLahman.com, before joining the USA Today Network, he was a sports reporter with the New York Sun. In addition, Mr. Lahman also serves as a data projects manager for SABR, the Society of American Baseball Research. </a:t>
            </a:r>
            <a:endParaRPr/>
          </a:p>
          <a:p>
            <a:pPr marL="0" lvl="0" indent="0" algn="l" rtl="0">
              <a:spcBef>
                <a:spcPts val="0"/>
              </a:spcBef>
              <a:spcAft>
                <a:spcPts val="0"/>
              </a:spcAft>
              <a:buNone/>
            </a:pPr>
            <a:endParaRPr/>
          </a:p>
          <a:p>
            <a:pPr marL="0" lvl="0" indent="0" algn="l" rtl="0">
              <a:spcBef>
                <a:spcPts val="0"/>
              </a:spcBef>
              <a:spcAft>
                <a:spcPts val="0"/>
              </a:spcAft>
              <a:buNone/>
            </a:pPr>
            <a:r>
              <a:rPr lang="en"/>
              <a:t>The Lahman Baseball Database is an open-source collection of batting and pitching statistics from 1871 to 2020 and also includes fielding statistics, standings, team statistics, managerial records, post-season and much more.  The database includes data from the American and National leagues as well as the American Association, Union Association, Players League, Federal League, and the National Association of 1871-1875.  </a:t>
            </a:r>
            <a:endParaRPr/>
          </a:p>
          <a:p>
            <a:pPr marL="0" lvl="0" indent="0" algn="l" rtl="0">
              <a:spcBef>
                <a:spcPts val="0"/>
              </a:spcBef>
              <a:spcAft>
                <a:spcPts val="0"/>
              </a:spcAft>
              <a:buNone/>
            </a:pPr>
            <a:endParaRPr/>
          </a:p>
          <a:p>
            <a:pPr marL="0" lvl="0" indent="0" algn="l" rtl="0">
              <a:spcBef>
                <a:spcPts val="0"/>
              </a:spcBef>
              <a:spcAft>
                <a:spcPts val="0"/>
              </a:spcAft>
              <a:buNone/>
            </a:pPr>
            <a:r>
              <a:rPr lang="en"/>
              <a:t>The data is available in Microsoft Access, SQL files, or a comma delimited format.  Additionally, there is an R package and library available through github as well as MySQL, SQLite and a series of python scripts.</a:t>
            </a:r>
            <a:endParaRPr/>
          </a:p>
          <a:p>
            <a:pPr marL="0" lvl="0" indent="0" algn="l" rtl="0">
              <a:spcBef>
                <a:spcPts val="0"/>
              </a:spcBef>
              <a:spcAft>
                <a:spcPts val="0"/>
              </a:spcAft>
              <a:buNone/>
            </a:pPr>
            <a:endParaRPr/>
          </a:p>
          <a:p>
            <a:pPr marL="0" lvl="0" indent="0" algn="l" rtl="0">
              <a:spcBef>
                <a:spcPts val="0"/>
              </a:spcBef>
              <a:spcAft>
                <a:spcPts val="0"/>
              </a:spcAft>
              <a:buNone/>
            </a:pPr>
            <a:r>
              <a:rPr lang="en"/>
              <a:t>The database is free, but donations are accepted in order to help cover the costs associated with the maintenance and making it available for download.  Donations can be made at seanlahman.com/support/  </a:t>
            </a:r>
            <a:endParaRPr/>
          </a:p>
          <a:p>
            <a:pPr marL="0" lvl="0" indent="0" algn="l" rtl="0">
              <a:spcBef>
                <a:spcPts val="0"/>
              </a:spcBef>
              <a:spcAft>
                <a:spcPts val="0"/>
              </a:spcAft>
              <a:buNone/>
            </a:pP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14d0914340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14d091434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COVID-19 pandemic impacted Major League Baseball finances, game schedules, and player salaries.  Per MLB.com, the 2020 Major League Baseball season was delayed by almost 4 months and shortened to 60 games.  Also, the playoffs were expanded from 10 to 16 teams.  For this reason, the typical statistics would not be “apples to apples” when comparing other years to 2020 and could possibly skew the results.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Salary data was also impacted in 2020.  Due to the quarantines in 2020, MLB the player’s union had agreed to take almost a 63% cut in base pay.  forbes.com/Kurt Badenhausen August 7, 2020.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14d0914340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14d091434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14d0914340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14d091434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model we created used a simple linear regression model and just one statistic, earned run average (ERA).  The years used were 2010 to 2016 and we eventually removed some of the outliers.  </a:t>
            </a:r>
            <a:endParaRPr/>
          </a:p>
          <a:p>
            <a:pPr marL="0" lvl="0" indent="0" algn="l" rtl="0">
              <a:spcBef>
                <a:spcPts val="0"/>
              </a:spcBef>
              <a:spcAft>
                <a:spcPts val="0"/>
              </a:spcAft>
              <a:buNone/>
            </a:pPr>
            <a:endParaRPr/>
          </a:p>
          <a:p>
            <a:pPr marL="0" lvl="0" indent="0" algn="l" rtl="0">
              <a:spcBef>
                <a:spcPts val="0"/>
              </a:spcBef>
              <a:spcAft>
                <a:spcPts val="0"/>
              </a:spcAft>
              <a:buNone/>
            </a:pPr>
            <a:r>
              <a:rPr lang="en"/>
              <a:t>From the scatter plot graph, we observed that as the ERA decreased, the salary increased.  Adding in our simple regression model, shown by the red line, we were able to create a very crude predictor.  This model was okay for a start, but we need something better and more precise.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4d0914340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4d0914340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random forest model can be extremely effective because it will take a large number of low correlation models to create a total model that is highly impactful. </a:t>
            </a:r>
            <a:endParaRPr/>
          </a:p>
          <a:p>
            <a:pPr marL="0" lvl="0" indent="0" algn="l" rtl="0">
              <a:spcBef>
                <a:spcPts val="0"/>
              </a:spcBef>
              <a:spcAft>
                <a:spcPts val="0"/>
              </a:spcAft>
              <a:buNone/>
            </a:pPr>
            <a:endParaRPr/>
          </a:p>
          <a:p>
            <a:pPr marL="0" lvl="0" indent="0" algn="l" rtl="0">
              <a:spcBef>
                <a:spcPts val="0"/>
              </a:spcBef>
              <a:spcAft>
                <a:spcPts val="0"/>
              </a:spcAft>
              <a:buNone/>
            </a:pPr>
            <a:r>
              <a:rPr lang="en"/>
              <a:t>Based on the first model, using linear regression, it was evident that additional features were needed to come up with a more precise way of precise way of predicting salaries.  Since there was so much data, and a wide range of salaries, we decided to use the random forest method (or a group of decision trees) and employ binning for the salaries.</a:t>
            </a:r>
            <a:endParaRPr/>
          </a:p>
          <a:p>
            <a:pPr marL="0" lvl="0" indent="0" algn="l" rtl="0">
              <a:spcBef>
                <a:spcPts val="0"/>
              </a:spcBef>
              <a:spcAft>
                <a:spcPts val="0"/>
              </a:spcAft>
              <a:buNone/>
            </a:pPr>
            <a:endParaRPr/>
          </a:p>
          <a:p>
            <a:pPr marL="0" lvl="0" indent="0" algn="l" rtl="0">
              <a:spcBef>
                <a:spcPts val="0"/>
              </a:spcBef>
              <a:spcAft>
                <a:spcPts val="0"/>
              </a:spcAft>
              <a:buNone/>
            </a:pPr>
            <a:r>
              <a:rPr lang="en"/>
              <a:t>This allowed for the top 5 features to be identified and used in later modeling.   </a:t>
            </a:r>
            <a:endParaRPr/>
          </a:p>
          <a:p>
            <a:pPr marL="0" lvl="0" indent="0" algn="l" rtl="0">
              <a:spcBef>
                <a:spcPts val="0"/>
              </a:spcBef>
              <a:spcAft>
                <a:spcPts val="0"/>
              </a:spcAft>
              <a:buNone/>
            </a:pPr>
            <a:endParaRPr/>
          </a:p>
          <a:p>
            <a:pPr marL="0" lvl="0" indent="0" algn="l" rtl="0">
              <a:spcBef>
                <a:spcPts val="0"/>
              </a:spcBef>
              <a:spcAft>
                <a:spcPts val="0"/>
              </a:spcAft>
              <a:buNone/>
            </a:pPr>
            <a:r>
              <a:rPr lang="en"/>
              <a:t>Based on the random forest model, the top-five features that showed the most correlation were Batters faced by Pitcher (BFP), Outs pitched (at least 3 innings pitched - IPouts), Earned run average (ERA), Games finished (GF), Strikeouts (SO), and Hits (H).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4d0914340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4d0914340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p:cSld name="AUTOLAYOUT_3">
    <p:bg>
      <p:bgPr>
        <a:solidFill>
          <a:srgbClr val="FFFFFF"/>
        </a:solidFill>
        <a:effectLst/>
      </p:bgPr>
    </p:bg>
    <p:spTree>
      <p:nvGrpSpPr>
        <p:cNvPr id="1" name="Shape 52"/>
        <p:cNvGrpSpPr/>
        <p:nvPr/>
      </p:nvGrpSpPr>
      <p:grpSpPr>
        <a:xfrm>
          <a:off x="0" y="0"/>
          <a:ext cx="0" cy="0"/>
          <a:chOff x="0" y="0"/>
          <a:chExt cx="0" cy="0"/>
        </a:xfrm>
      </p:grpSpPr>
      <p:sp>
        <p:nvSpPr>
          <p:cNvPr id="53" name="Google Shape;53;p13"/>
          <p:cNvSpPr/>
          <p:nvPr/>
        </p:nvSpPr>
        <p:spPr>
          <a:xfrm>
            <a:off x="0" y="0"/>
            <a:ext cx="9144000" cy="5143500"/>
          </a:xfrm>
          <a:prstGeom prst="rect">
            <a:avLst/>
          </a:prstGeom>
          <a:gradFill>
            <a:gsLst>
              <a:gs pos="0">
                <a:srgbClr val="7F7F7F"/>
              </a:gs>
              <a:gs pos="78000">
                <a:srgbClr val="3F3F3F"/>
              </a:gs>
              <a:gs pos="100000">
                <a:srgbClr val="262626"/>
              </a:gs>
            </a:gsLst>
            <a:lin ang="5400012"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54" name="Google Shape;54;p13"/>
          <p:cNvSpPr/>
          <p:nvPr/>
        </p:nvSpPr>
        <p:spPr>
          <a:xfrm rot="10800000">
            <a:off x="3262212" y="0"/>
            <a:ext cx="1309800" cy="1088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rot="10800000" flipH="1">
            <a:off x="4572012" y="0"/>
            <a:ext cx="1309800" cy="1088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rot="10800000" flipH="1">
            <a:off x="4572012" y="0"/>
            <a:ext cx="1309800" cy="1088100"/>
          </a:xfrm>
          <a:prstGeom prst="rtTriangle">
            <a:avLst/>
          </a:pr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txBox="1">
            <a:spLocks noGrp="1"/>
          </p:cNvSpPr>
          <p:nvPr>
            <p:ph type="ctrTitle"/>
          </p:nvPr>
        </p:nvSpPr>
        <p:spPr>
          <a:xfrm>
            <a:off x="1130100" y="1397138"/>
            <a:ext cx="6883800" cy="1658100"/>
          </a:xfrm>
          <a:prstGeom prst="rect">
            <a:avLst/>
          </a:prstGeom>
          <a:noFill/>
        </p:spPr>
        <p:txBody>
          <a:bodyPr spcFirstLastPara="1" wrap="square" lIns="91425" tIns="91425" rIns="91425" bIns="91425" anchor="b" anchorCtr="0">
            <a:normAutofit/>
          </a:bodyPr>
          <a:lstStyle>
            <a:lvl1pPr lvl="0" algn="ctr">
              <a:lnSpc>
                <a:spcPct val="100000"/>
              </a:lnSpc>
              <a:spcBef>
                <a:spcPts val="0"/>
              </a:spcBef>
              <a:spcAft>
                <a:spcPts val="0"/>
              </a:spcAft>
              <a:buClr>
                <a:srgbClr val="FFFFFF"/>
              </a:buClr>
              <a:buSzPts val="4200"/>
              <a:buNone/>
              <a:defRPr sz="4200" b="1">
                <a:solidFill>
                  <a:srgbClr val="FFFFFF"/>
                </a:solidFill>
              </a:defRPr>
            </a:lvl1pPr>
            <a:lvl2pPr lvl="1" algn="ctr">
              <a:lnSpc>
                <a:spcPct val="100000"/>
              </a:lnSpc>
              <a:spcBef>
                <a:spcPts val="0"/>
              </a:spcBef>
              <a:spcAft>
                <a:spcPts val="0"/>
              </a:spcAft>
              <a:buClr>
                <a:srgbClr val="FFFFFF"/>
              </a:buClr>
              <a:buSzPts val="4200"/>
              <a:buNone/>
              <a:defRPr sz="4200" b="1">
                <a:solidFill>
                  <a:srgbClr val="FFFFFF"/>
                </a:solidFill>
              </a:defRPr>
            </a:lvl2pPr>
            <a:lvl3pPr lvl="2" algn="ctr">
              <a:lnSpc>
                <a:spcPct val="100000"/>
              </a:lnSpc>
              <a:spcBef>
                <a:spcPts val="0"/>
              </a:spcBef>
              <a:spcAft>
                <a:spcPts val="0"/>
              </a:spcAft>
              <a:buClr>
                <a:srgbClr val="FFFFFF"/>
              </a:buClr>
              <a:buSzPts val="4200"/>
              <a:buNone/>
              <a:defRPr sz="4200" b="1">
                <a:solidFill>
                  <a:srgbClr val="FFFFFF"/>
                </a:solidFill>
              </a:defRPr>
            </a:lvl3pPr>
            <a:lvl4pPr lvl="3" algn="ctr">
              <a:lnSpc>
                <a:spcPct val="100000"/>
              </a:lnSpc>
              <a:spcBef>
                <a:spcPts val="0"/>
              </a:spcBef>
              <a:spcAft>
                <a:spcPts val="0"/>
              </a:spcAft>
              <a:buClr>
                <a:srgbClr val="FFFFFF"/>
              </a:buClr>
              <a:buSzPts val="4200"/>
              <a:buNone/>
              <a:defRPr sz="4200" b="1">
                <a:solidFill>
                  <a:srgbClr val="FFFFFF"/>
                </a:solidFill>
              </a:defRPr>
            </a:lvl4pPr>
            <a:lvl5pPr lvl="4" algn="ctr">
              <a:lnSpc>
                <a:spcPct val="100000"/>
              </a:lnSpc>
              <a:spcBef>
                <a:spcPts val="0"/>
              </a:spcBef>
              <a:spcAft>
                <a:spcPts val="0"/>
              </a:spcAft>
              <a:buClr>
                <a:srgbClr val="FFFFFF"/>
              </a:buClr>
              <a:buSzPts val="4200"/>
              <a:buNone/>
              <a:defRPr sz="4200" b="1">
                <a:solidFill>
                  <a:srgbClr val="FFFFFF"/>
                </a:solidFill>
              </a:defRPr>
            </a:lvl5pPr>
            <a:lvl6pPr lvl="5" algn="ctr">
              <a:lnSpc>
                <a:spcPct val="100000"/>
              </a:lnSpc>
              <a:spcBef>
                <a:spcPts val="0"/>
              </a:spcBef>
              <a:spcAft>
                <a:spcPts val="0"/>
              </a:spcAft>
              <a:buClr>
                <a:srgbClr val="FFFFFF"/>
              </a:buClr>
              <a:buSzPts val="4200"/>
              <a:buNone/>
              <a:defRPr sz="4200" b="1">
                <a:solidFill>
                  <a:srgbClr val="FFFFFF"/>
                </a:solidFill>
              </a:defRPr>
            </a:lvl6pPr>
            <a:lvl7pPr lvl="6" algn="ctr">
              <a:lnSpc>
                <a:spcPct val="100000"/>
              </a:lnSpc>
              <a:spcBef>
                <a:spcPts val="0"/>
              </a:spcBef>
              <a:spcAft>
                <a:spcPts val="0"/>
              </a:spcAft>
              <a:buClr>
                <a:srgbClr val="FFFFFF"/>
              </a:buClr>
              <a:buSzPts val="4200"/>
              <a:buNone/>
              <a:defRPr sz="4200" b="1">
                <a:solidFill>
                  <a:srgbClr val="FFFFFF"/>
                </a:solidFill>
              </a:defRPr>
            </a:lvl7pPr>
            <a:lvl8pPr lvl="7" algn="ctr">
              <a:lnSpc>
                <a:spcPct val="100000"/>
              </a:lnSpc>
              <a:spcBef>
                <a:spcPts val="0"/>
              </a:spcBef>
              <a:spcAft>
                <a:spcPts val="0"/>
              </a:spcAft>
              <a:buClr>
                <a:srgbClr val="FFFFFF"/>
              </a:buClr>
              <a:buSzPts val="4200"/>
              <a:buNone/>
              <a:defRPr sz="4200" b="1">
                <a:solidFill>
                  <a:srgbClr val="FFFFFF"/>
                </a:solidFill>
              </a:defRPr>
            </a:lvl8pPr>
            <a:lvl9pPr lvl="8" algn="ctr">
              <a:lnSpc>
                <a:spcPct val="100000"/>
              </a:lnSpc>
              <a:spcBef>
                <a:spcPts val="0"/>
              </a:spcBef>
              <a:spcAft>
                <a:spcPts val="0"/>
              </a:spcAft>
              <a:buClr>
                <a:srgbClr val="FFFFFF"/>
              </a:buClr>
              <a:buSzPts val="4200"/>
              <a:buNone/>
              <a:defRPr sz="4200" b="1">
                <a:solidFill>
                  <a:srgbClr val="FFFFFF"/>
                </a:solidFill>
              </a:defRPr>
            </a:lvl9pPr>
          </a:lstStyle>
          <a:p>
            <a:endParaRPr/>
          </a:p>
        </p:txBody>
      </p:sp>
      <p:sp>
        <p:nvSpPr>
          <p:cNvPr id="58" name="Google Shape;58;p13"/>
          <p:cNvSpPr txBox="1">
            <a:spLocks noGrp="1"/>
          </p:cNvSpPr>
          <p:nvPr>
            <p:ph type="subTitle" idx="1"/>
          </p:nvPr>
        </p:nvSpPr>
        <p:spPr>
          <a:xfrm>
            <a:off x="1130100" y="3196163"/>
            <a:ext cx="6883800" cy="550200"/>
          </a:xfrm>
          <a:prstGeom prst="rect">
            <a:avLst/>
          </a:prstGeom>
          <a:noFill/>
        </p:spPr>
        <p:txBody>
          <a:bodyPr spcFirstLastPara="1" wrap="square" lIns="91425" tIns="91425" rIns="91425" bIns="91425" anchor="t" anchorCtr="0">
            <a:normAutofit/>
          </a:bodyPr>
          <a:lstStyle>
            <a:lvl1pPr lvl="0" algn="ctr">
              <a:lnSpc>
                <a:spcPct val="100000"/>
              </a:lnSpc>
              <a:spcBef>
                <a:spcPts val="0"/>
              </a:spcBef>
              <a:spcAft>
                <a:spcPts val="0"/>
              </a:spcAft>
              <a:buClr>
                <a:srgbClr val="FFFFFF"/>
              </a:buClr>
              <a:buSzPts val="2000"/>
              <a:buNone/>
              <a:defRPr sz="2000">
                <a:solidFill>
                  <a:srgbClr val="FFFFFF"/>
                </a:solidFill>
              </a:defRPr>
            </a:lvl1pPr>
            <a:lvl2pPr lvl="1" algn="ctr">
              <a:lnSpc>
                <a:spcPct val="100000"/>
              </a:lnSpc>
              <a:spcBef>
                <a:spcPts val="0"/>
              </a:spcBef>
              <a:spcAft>
                <a:spcPts val="0"/>
              </a:spcAft>
              <a:buClr>
                <a:srgbClr val="FFFFFF"/>
              </a:buClr>
              <a:buSzPts val="2000"/>
              <a:buNone/>
              <a:defRPr sz="2000">
                <a:solidFill>
                  <a:srgbClr val="FFFFFF"/>
                </a:solidFill>
              </a:defRPr>
            </a:lvl2pPr>
            <a:lvl3pPr lvl="2" algn="ctr">
              <a:lnSpc>
                <a:spcPct val="100000"/>
              </a:lnSpc>
              <a:spcBef>
                <a:spcPts val="0"/>
              </a:spcBef>
              <a:spcAft>
                <a:spcPts val="0"/>
              </a:spcAft>
              <a:buClr>
                <a:srgbClr val="FFFFFF"/>
              </a:buClr>
              <a:buSzPts val="2000"/>
              <a:buNone/>
              <a:defRPr sz="2000">
                <a:solidFill>
                  <a:srgbClr val="FFFFFF"/>
                </a:solidFill>
              </a:defRPr>
            </a:lvl3pPr>
            <a:lvl4pPr lvl="3" algn="ctr">
              <a:lnSpc>
                <a:spcPct val="100000"/>
              </a:lnSpc>
              <a:spcBef>
                <a:spcPts val="0"/>
              </a:spcBef>
              <a:spcAft>
                <a:spcPts val="0"/>
              </a:spcAft>
              <a:buClr>
                <a:srgbClr val="FFFFFF"/>
              </a:buClr>
              <a:buSzPts val="2000"/>
              <a:buNone/>
              <a:defRPr sz="2000">
                <a:solidFill>
                  <a:srgbClr val="FFFFFF"/>
                </a:solidFill>
              </a:defRPr>
            </a:lvl4pPr>
            <a:lvl5pPr lvl="4" algn="ctr">
              <a:lnSpc>
                <a:spcPct val="100000"/>
              </a:lnSpc>
              <a:spcBef>
                <a:spcPts val="0"/>
              </a:spcBef>
              <a:spcAft>
                <a:spcPts val="0"/>
              </a:spcAft>
              <a:buClr>
                <a:srgbClr val="FFFFFF"/>
              </a:buClr>
              <a:buSzPts val="2000"/>
              <a:buNone/>
              <a:defRPr sz="2000">
                <a:solidFill>
                  <a:srgbClr val="FFFFFF"/>
                </a:solidFill>
              </a:defRPr>
            </a:lvl5pPr>
            <a:lvl6pPr lvl="5" algn="ctr">
              <a:lnSpc>
                <a:spcPct val="100000"/>
              </a:lnSpc>
              <a:spcBef>
                <a:spcPts val="0"/>
              </a:spcBef>
              <a:spcAft>
                <a:spcPts val="0"/>
              </a:spcAft>
              <a:buClr>
                <a:srgbClr val="FFFFFF"/>
              </a:buClr>
              <a:buSzPts val="2000"/>
              <a:buNone/>
              <a:defRPr sz="2000">
                <a:solidFill>
                  <a:srgbClr val="FFFFFF"/>
                </a:solidFill>
              </a:defRPr>
            </a:lvl6pPr>
            <a:lvl7pPr lvl="6" algn="ctr">
              <a:lnSpc>
                <a:spcPct val="100000"/>
              </a:lnSpc>
              <a:spcBef>
                <a:spcPts val="0"/>
              </a:spcBef>
              <a:spcAft>
                <a:spcPts val="0"/>
              </a:spcAft>
              <a:buClr>
                <a:srgbClr val="FFFFFF"/>
              </a:buClr>
              <a:buSzPts val="2000"/>
              <a:buNone/>
              <a:defRPr sz="2000">
                <a:solidFill>
                  <a:srgbClr val="FFFFFF"/>
                </a:solidFill>
              </a:defRPr>
            </a:lvl7pPr>
            <a:lvl8pPr lvl="7" algn="ctr">
              <a:lnSpc>
                <a:spcPct val="100000"/>
              </a:lnSpc>
              <a:spcBef>
                <a:spcPts val="0"/>
              </a:spcBef>
              <a:spcAft>
                <a:spcPts val="0"/>
              </a:spcAft>
              <a:buClr>
                <a:srgbClr val="FFFFFF"/>
              </a:buClr>
              <a:buSzPts val="2000"/>
              <a:buNone/>
              <a:defRPr sz="2000">
                <a:solidFill>
                  <a:srgbClr val="FFFFFF"/>
                </a:solidFill>
              </a:defRPr>
            </a:lvl8pPr>
            <a:lvl9pPr lvl="8" algn="ctr">
              <a:lnSpc>
                <a:spcPct val="100000"/>
              </a:lnSpc>
              <a:spcBef>
                <a:spcPts val="0"/>
              </a:spcBef>
              <a:spcAft>
                <a:spcPts val="0"/>
              </a:spcAft>
              <a:buClr>
                <a:srgbClr val="FFFFFF"/>
              </a:buClr>
              <a:buSzPts val="2000"/>
              <a:buNone/>
              <a:defRPr sz="2000">
                <a:solidFill>
                  <a:srgbClr val="FFFFFF"/>
                </a:solidFill>
              </a:defRPr>
            </a:lvl9pPr>
          </a:lstStyle>
          <a:p>
            <a:endParaRPr/>
          </a:p>
        </p:txBody>
      </p:sp>
      <p:sp>
        <p:nvSpPr>
          <p:cNvPr id="59" name="Google Shape;59;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AUTOLAYOUT_4">
    <p:spTree>
      <p:nvGrpSpPr>
        <p:cNvPr id="1" name="Shape 60"/>
        <p:cNvGrpSpPr/>
        <p:nvPr/>
      </p:nvGrpSpPr>
      <p:grpSpPr>
        <a:xfrm>
          <a:off x="0" y="0"/>
          <a:ext cx="0" cy="0"/>
          <a:chOff x="0" y="0"/>
          <a:chExt cx="0" cy="0"/>
        </a:xfrm>
      </p:grpSpPr>
      <p:sp>
        <p:nvSpPr>
          <p:cNvPr id="61" name="Google Shape;61;p14"/>
          <p:cNvSpPr/>
          <p:nvPr/>
        </p:nvSpPr>
        <p:spPr>
          <a:xfrm>
            <a:off x="-100" y="-125"/>
            <a:ext cx="9144000" cy="5143500"/>
          </a:xfrm>
          <a:prstGeom prst="rect">
            <a:avLst/>
          </a:prstGeom>
          <a:gradFill>
            <a:gsLst>
              <a:gs pos="0">
                <a:srgbClr val="696969"/>
              </a:gs>
              <a:gs pos="100000">
                <a:srgbClr val="1D1D1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0" y="0"/>
            <a:ext cx="37893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txBox="1">
            <a:spLocks noGrp="1"/>
          </p:cNvSpPr>
          <p:nvPr>
            <p:ph type="title"/>
          </p:nvPr>
        </p:nvSpPr>
        <p:spPr>
          <a:xfrm>
            <a:off x="265500" y="316700"/>
            <a:ext cx="3163500" cy="26076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3600"/>
              <a:buNone/>
              <a:defRPr sz="3600">
                <a:solidFill>
                  <a:srgbClr val="FFFFFF"/>
                </a:solidFill>
              </a:defRPr>
            </a:lvl1pPr>
            <a:lvl2pPr lvl="1" algn="l">
              <a:lnSpc>
                <a:spcPct val="100000"/>
              </a:lnSpc>
              <a:spcBef>
                <a:spcPts val="0"/>
              </a:spcBef>
              <a:spcAft>
                <a:spcPts val="0"/>
              </a:spcAft>
              <a:buClr>
                <a:srgbClr val="FFFFFF"/>
              </a:buClr>
              <a:buSzPts val="3600"/>
              <a:buNone/>
              <a:defRPr sz="3600">
                <a:solidFill>
                  <a:srgbClr val="FFFFFF"/>
                </a:solidFill>
              </a:defRPr>
            </a:lvl2pPr>
            <a:lvl3pPr lvl="2" algn="l">
              <a:lnSpc>
                <a:spcPct val="100000"/>
              </a:lnSpc>
              <a:spcBef>
                <a:spcPts val="0"/>
              </a:spcBef>
              <a:spcAft>
                <a:spcPts val="0"/>
              </a:spcAft>
              <a:buClr>
                <a:srgbClr val="FFFFFF"/>
              </a:buClr>
              <a:buSzPts val="3600"/>
              <a:buNone/>
              <a:defRPr sz="3600">
                <a:solidFill>
                  <a:srgbClr val="FFFFFF"/>
                </a:solidFill>
              </a:defRPr>
            </a:lvl3pPr>
            <a:lvl4pPr lvl="3" algn="l">
              <a:lnSpc>
                <a:spcPct val="100000"/>
              </a:lnSpc>
              <a:spcBef>
                <a:spcPts val="0"/>
              </a:spcBef>
              <a:spcAft>
                <a:spcPts val="0"/>
              </a:spcAft>
              <a:buClr>
                <a:srgbClr val="FFFFFF"/>
              </a:buClr>
              <a:buSzPts val="3600"/>
              <a:buNone/>
              <a:defRPr sz="3600">
                <a:solidFill>
                  <a:srgbClr val="FFFFFF"/>
                </a:solidFill>
              </a:defRPr>
            </a:lvl4pPr>
            <a:lvl5pPr lvl="4" algn="l">
              <a:lnSpc>
                <a:spcPct val="100000"/>
              </a:lnSpc>
              <a:spcBef>
                <a:spcPts val="0"/>
              </a:spcBef>
              <a:spcAft>
                <a:spcPts val="0"/>
              </a:spcAft>
              <a:buClr>
                <a:srgbClr val="FFFFFF"/>
              </a:buClr>
              <a:buSzPts val="3600"/>
              <a:buNone/>
              <a:defRPr sz="3600">
                <a:solidFill>
                  <a:srgbClr val="FFFFFF"/>
                </a:solidFill>
              </a:defRPr>
            </a:lvl5pPr>
            <a:lvl6pPr lvl="5" algn="l">
              <a:lnSpc>
                <a:spcPct val="100000"/>
              </a:lnSpc>
              <a:spcBef>
                <a:spcPts val="0"/>
              </a:spcBef>
              <a:spcAft>
                <a:spcPts val="0"/>
              </a:spcAft>
              <a:buClr>
                <a:srgbClr val="FFFFFF"/>
              </a:buClr>
              <a:buSzPts val="3600"/>
              <a:buNone/>
              <a:defRPr sz="3600">
                <a:solidFill>
                  <a:srgbClr val="FFFFFF"/>
                </a:solidFill>
              </a:defRPr>
            </a:lvl6pPr>
            <a:lvl7pPr lvl="6" algn="l">
              <a:lnSpc>
                <a:spcPct val="100000"/>
              </a:lnSpc>
              <a:spcBef>
                <a:spcPts val="0"/>
              </a:spcBef>
              <a:spcAft>
                <a:spcPts val="0"/>
              </a:spcAft>
              <a:buClr>
                <a:srgbClr val="FFFFFF"/>
              </a:buClr>
              <a:buSzPts val="3600"/>
              <a:buNone/>
              <a:defRPr sz="3600">
                <a:solidFill>
                  <a:srgbClr val="FFFFFF"/>
                </a:solidFill>
              </a:defRPr>
            </a:lvl7pPr>
            <a:lvl8pPr lvl="7" algn="l">
              <a:lnSpc>
                <a:spcPct val="100000"/>
              </a:lnSpc>
              <a:spcBef>
                <a:spcPts val="0"/>
              </a:spcBef>
              <a:spcAft>
                <a:spcPts val="0"/>
              </a:spcAft>
              <a:buClr>
                <a:srgbClr val="FFFFFF"/>
              </a:buClr>
              <a:buSzPts val="3600"/>
              <a:buNone/>
              <a:defRPr sz="3600">
                <a:solidFill>
                  <a:srgbClr val="FFFFFF"/>
                </a:solidFill>
              </a:defRPr>
            </a:lvl8pPr>
            <a:lvl9pPr lvl="8" algn="l">
              <a:lnSpc>
                <a:spcPct val="100000"/>
              </a:lnSpc>
              <a:spcBef>
                <a:spcPts val="0"/>
              </a:spcBef>
              <a:spcAft>
                <a:spcPts val="0"/>
              </a:spcAft>
              <a:buClr>
                <a:srgbClr val="FFFFFF"/>
              </a:buClr>
              <a:buSzPts val="3600"/>
              <a:buNone/>
              <a:defRPr sz="3600">
                <a:solidFill>
                  <a:srgbClr val="FFFFFF"/>
                </a:solidFill>
              </a:defRPr>
            </a:lvl9pPr>
          </a:lstStyle>
          <a:p>
            <a:endParaRPr/>
          </a:p>
        </p:txBody>
      </p:sp>
      <p:sp>
        <p:nvSpPr>
          <p:cNvPr id="64" name="Google Shape;64;p14"/>
          <p:cNvSpPr txBox="1">
            <a:spLocks noGrp="1"/>
          </p:cNvSpPr>
          <p:nvPr>
            <p:ph type="body" idx="1"/>
          </p:nvPr>
        </p:nvSpPr>
        <p:spPr>
          <a:xfrm>
            <a:off x="4283675" y="316700"/>
            <a:ext cx="4407300" cy="3834000"/>
          </a:xfrm>
          <a:prstGeom prst="rect">
            <a:avLst/>
          </a:prstGeom>
          <a:noFill/>
        </p:spPr>
        <p:txBody>
          <a:bodyPr spcFirstLastPara="1" wrap="square" lIns="91425" tIns="91425" rIns="91425" bIns="91425" anchor="t" anchorCtr="0">
            <a:normAutofit/>
          </a:bodyPr>
          <a:lstStyle>
            <a:lvl1pPr marL="457200" lvl="0" indent="-342900" algn="l">
              <a:lnSpc>
                <a:spcPct val="115000"/>
              </a:lnSpc>
              <a:spcBef>
                <a:spcPts val="0"/>
              </a:spcBef>
              <a:spcAft>
                <a:spcPts val="0"/>
              </a:spcAft>
              <a:buClr>
                <a:srgbClr val="FFFFFF"/>
              </a:buClr>
              <a:buSzPts val="1800"/>
              <a:buChar char="●"/>
              <a:defRPr sz="1800">
                <a:solidFill>
                  <a:srgbClr val="FFFFFF"/>
                </a:solidFill>
              </a:defRPr>
            </a:lvl1pPr>
            <a:lvl2pPr marL="914400" lvl="1" indent="-317500" algn="l">
              <a:lnSpc>
                <a:spcPct val="115000"/>
              </a:lnSpc>
              <a:spcBef>
                <a:spcPts val="0"/>
              </a:spcBef>
              <a:spcAft>
                <a:spcPts val="0"/>
              </a:spcAft>
              <a:buClr>
                <a:srgbClr val="FFFFFF"/>
              </a:buClr>
              <a:buSzPts val="1400"/>
              <a:buChar char="○"/>
              <a:defRPr sz="1400">
                <a:solidFill>
                  <a:srgbClr val="FFFFFF"/>
                </a:solidFill>
              </a:defRPr>
            </a:lvl2pPr>
            <a:lvl3pPr marL="1371600" lvl="2" indent="-317500" algn="l">
              <a:lnSpc>
                <a:spcPct val="115000"/>
              </a:lnSpc>
              <a:spcBef>
                <a:spcPts val="0"/>
              </a:spcBef>
              <a:spcAft>
                <a:spcPts val="0"/>
              </a:spcAft>
              <a:buClr>
                <a:srgbClr val="FFFFFF"/>
              </a:buClr>
              <a:buSzPts val="1400"/>
              <a:buChar char="■"/>
              <a:defRPr sz="1400">
                <a:solidFill>
                  <a:srgbClr val="FFFFFF"/>
                </a:solidFill>
              </a:defRPr>
            </a:lvl3pPr>
            <a:lvl4pPr marL="1828800" lvl="3" indent="-317500" algn="l">
              <a:lnSpc>
                <a:spcPct val="115000"/>
              </a:lnSpc>
              <a:spcBef>
                <a:spcPts val="0"/>
              </a:spcBef>
              <a:spcAft>
                <a:spcPts val="0"/>
              </a:spcAft>
              <a:buClr>
                <a:srgbClr val="FFFFFF"/>
              </a:buClr>
              <a:buSzPts val="1400"/>
              <a:buChar char="●"/>
              <a:defRPr sz="1400">
                <a:solidFill>
                  <a:srgbClr val="FFFFFF"/>
                </a:solidFill>
              </a:defRPr>
            </a:lvl4pPr>
            <a:lvl5pPr marL="2286000" lvl="4" indent="-317500" algn="l">
              <a:lnSpc>
                <a:spcPct val="115000"/>
              </a:lnSpc>
              <a:spcBef>
                <a:spcPts val="0"/>
              </a:spcBef>
              <a:spcAft>
                <a:spcPts val="0"/>
              </a:spcAft>
              <a:buClr>
                <a:srgbClr val="FFFFFF"/>
              </a:buClr>
              <a:buSzPts val="1400"/>
              <a:buChar char="○"/>
              <a:defRPr sz="1400">
                <a:solidFill>
                  <a:srgbClr val="FFFFFF"/>
                </a:solidFill>
              </a:defRPr>
            </a:lvl5pPr>
            <a:lvl6pPr marL="2743200" lvl="5" indent="-317500" algn="l">
              <a:lnSpc>
                <a:spcPct val="115000"/>
              </a:lnSpc>
              <a:spcBef>
                <a:spcPts val="0"/>
              </a:spcBef>
              <a:spcAft>
                <a:spcPts val="0"/>
              </a:spcAft>
              <a:buClr>
                <a:srgbClr val="FFFFFF"/>
              </a:buClr>
              <a:buSzPts val="1400"/>
              <a:buChar char="■"/>
              <a:defRPr sz="1400">
                <a:solidFill>
                  <a:srgbClr val="FFFFFF"/>
                </a:solidFill>
              </a:defRPr>
            </a:lvl6pPr>
            <a:lvl7pPr marL="3200400" lvl="6" indent="-317500" algn="l">
              <a:lnSpc>
                <a:spcPct val="115000"/>
              </a:lnSpc>
              <a:spcBef>
                <a:spcPts val="0"/>
              </a:spcBef>
              <a:spcAft>
                <a:spcPts val="0"/>
              </a:spcAft>
              <a:buClr>
                <a:srgbClr val="FFFFFF"/>
              </a:buClr>
              <a:buSzPts val="1400"/>
              <a:buChar char="●"/>
              <a:defRPr sz="1400">
                <a:solidFill>
                  <a:srgbClr val="FFFFFF"/>
                </a:solidFill>
              </a:defRPr>
            </a:lvl7pPr>
            <a:lvl8pPr marL="3657600" lvl="7" indent="-317500" algn="l">
              <a:lnSpc>
                <a:spcPct val="115000"/>
              </a:lnSpc>
              <a:spcBef>
                <a:spcPts val="0"/>
              </a:spcBef>
              <a:spcAft>
                <a:spcPts val="0"/>
              </a:spcAft>
              <a:buClr>
                <a:srgbClr val="FFFFFF"/>
              </a:buClr>
              <a:buSzPts val="1400"/>
              <a:buChar char="○"/>
              <a:defRPr sz="1400">
                <a:solidFill>
                  <a:srgbClr val="FFFFFF"/>
                </a:solidFill>
              </a:defRPr>
            </a:lvl8pPr>
            <a:lvl9pPr marL="4114800" lvl="8" indent="-317500" algn="l">
              <a:lnSpc>
                <a:spcPct val="115000"/>
              </a:lnSpc>
              <a:spcBef>
                <a:spcPts val="0"/>
              </a:spcBef>
              <a:spcAft>
                <a:spcPts val="0"/>
              </a:spcAft>
              <a:buClr>
                <a:srgbClr val="FFFFFF"/>
              </a:buClr>
              <a:buSzPts val="1400"/>
              <a:buChar char="■"/>
              <a:defRPr sz="1400">
                <a:solidFill>
                  <a:srgbClr val="FFFFFF"/>
                </a:solidFill>
              </a:defRPr>
            </a:lvl9pPr>
          </a:lstStyle>
          <a:p>
            <a:endParaRPr/>
          </a:p>
        </p:txBody>
      </p:sp>
      <p:sp>
        <p:nvSpPr>
          <p:cNvPr id="65" name="Google Shape;65;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views/MoneyBall2_0/Sheet5?:language=en-US&amp;:display_count=n&amp;:origin=viz_share_link"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1130100" y="1397151"/>
            <a:ext cx="6883800" cy="1799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500"/>
              <a:t>Moneyball 2.0</a:t>
            </a:r>
            <a:endParaRPr sz="4500"/>
          </a:p>
          <a:p>
            <a:pPr marL="0" lvl="0" indent="0" algn="ctr" rtl="0">
              <a:spcBef>
                <a:spcPts val="0"/>
              </a:spcBef>
              <a:spcAft>
                <a:spcPts val="0"/>
              </a:spcAft>
              <a:buNone/>
            </a:pPr>
            <a:r>
              <a:rPr lang="en" sz="3300"/>
              <a:t>Predicting Pitcher Salaries</a:t>
            </a:r>
            <a:endParaRPr sz="3300"/>
          </a:p>
        </p:txBody>
      </p:sp>
      <p:sp>
        <p:nvSpPr>
          <p:cNvPr id="71" name="Google Shape;71;p15"/>
          <p:cNvSpPr txBox="1">
            <a:spLocks noGrp="1"/>
          </p:cNvSpPr>
          <p:nvPr>
            <p:ph type="subTitle" idx="1"/>
          </p:nvPr>
        </p:nvSpPr>
        <p:spPr>
          <a:xfrm>
            <a:off x="1130100" y="3196163"/>
            <a:ext cx="6883800" cy="5502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en"/>
              <a:t>TEAMSIX Final Project </a:t>
            </a:r>
            <a:endParaRPr/>
          </a:p>
          <a:p>
            <a:pPr marL="0" lvl="0" indent="0" algn="ctr" rtl="0">
              <a:spcBef>
                <a:spcPts val="0"/>
              </a:spcBef>
              <a:spcAft>
                <a:spcPts val="0"/>
              </a:spcAft>
              <a:buNone/>
            </a:pPr>
            <a:r>
              <a:rPr lang="en"/>
              <a:t>Segment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Final Thoughts…</a:t>
            </a:r>
            <a:endParaRPr/>
          </a:p>
        </p:txBody>
      </p:sp>
      <p:sp>
        <p:nvSpPr>
          <p:cNvPr id="195" name="Google Shape;195;p34"/>
          <p:cNvSpPr txBox="1">
            <a:spLocks noGrp="1"/>
          </p:cNvSpPr>
          <p:nvPr>
            <p:ph type="body" idx="1"/>
          </p:nvPr>
        </p:nvSpPr>
        <p:spPr>
          <a:xfrm>
            <a:off x="4283675" y="316700"/>
            <a:ext cx="4407300" cy="43893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a:t>Add what could have been done differently.</a:t>
            </a:r>
            <a:endParaRPr/>
          </a:p>
          <a:p>
            <a:pPr marL="91440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anim calcmode="lin" valueType="num">
                                      <p:cBhvr additive="base">
                                        <p:cTn id="7" dur="1000"/>
                                        <p:tgtEl>
                                          <p:spTgt spid="195">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95">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95">
                                            <p:txEl>
                                              <p:pRg st="1" end="1"/>
                                            </p:txEl>
                                          </p:spTgt>
                                        </p:tgtEl>
                                        <p:attrNameLst>
                                          <p:attrName>style.visibility</p:attrName>
                                        </p:attrNameLst>
                                      </p:cBhvr>
                                      <p:to>
                                        <p:strVal val="visible"/>
                                      </p:to>
                                    </p:set>
                                    <p:anim calcmode="lin" valueType="num">
                                      <p:cBhvr additive="base">
                                        <p:cTn id="13" dur="1000"/>
                                        <p:tgtEl>
                                          <p:spTgt spid="195">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95">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95">
                                            <p:txEl>
                                              <p:pRg st="2" end="2"/>
                                            </p:txEl>
                                          </p:spTgt>
                                        </p:tgtEl>
                                        <p:attrNameLst>
                                          <p:attrName>style.visibility</p:attrName>
                                        </p:attrNameLst>
                                      </p:cBhvr>
                                      <p:to>
                                        <p:strVal val="visible"/>
                                      </p:to>
                                    </p:set>
                                    <p:anim calcmode="lin" valueType="num">
                                      <p:cBhvr additive="base">
                                        <p:cTn id="19" dur="1000"/>
                                        <p:tgtEl>
                                          <p:spTgt spid="195">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95">
                                            <p:txEl>
                                              <p:pRg st="2" end="2"/>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Topic</a:t>
            </a:r>
            <a:endParaRPr/>
          </a:p>
        </p:txBody>
      </p:sp>
      <p:sp>
        <p:nvSpPr>
          <p:cNvPr id="77" name="Google Shape;77;p16"/>
          <p:cNvSpPr txBox="1">
            <a:spLocks noGrp="1"/>
          </p:cNvSpPr>
          <p:nvPr>
            <p:ph type="body" idx="1"/>
          </p:nvPr>
        </p:nvSpPr>
        <p:spPr>
          <a:xfrm>
            <a:off x="4283675" y="316700"/>
            <a:ext cx="4407300" cy="3834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a:t>The purpose of this project is to use machine learning and MLB pitcher statistics in order to predict MLB pitcher future salaries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1000"/>
                                        <p:tgtEl>
                                          <p:spTgt spid="77">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77">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Reasoning</a:t>
            </a:r>
            <a:endParaRPr/>
          </a:p>
        </p:txBody>
      </p:sp>
      <p:sp>
        <p:nvSpPr>
          <p:cNvPr id="83" name="Google Shape;83;p17"/>
          <p:cNvSpPr txBox="1">
            <a:spLocks noGrp="1"/>
          </p:cNvSpPr>
          <p:nvPr>
            <p:ph type="body" idx="1"/>
          </p:nvPr>
        </p:nvSpPr>
        <p:spPr>
          <a:xfrm>
            <a:off x="4283675" y="316700"/>
            <a:ext cx="4407300" cy="383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this topic?</a:t>
            </a:r>
            <a:endParaRPr/>
          </a:p>
          <a:p>
            <a:pPr marL="457200" lvl="0" indent="-342900" algn="l" rtl="0">
              <a:spcBef>
                <a:spcPts val="1600"/>
              </a:spcBef>
              <a:spcAft>
                <a:spcPts val="0"/>
              </a:spcAft>
              <a:buSzPts val="1800"/>
              <a:buChar char="-"/>
            </a:pPr>
            <a:r>
              <a:rPr lang="en"/>
              <a:t>The abundance of baseball statistics currently available online</a:t>
            </a:r>
            <a:endParaRPr/>
          </a:p>
          <a:p>
            <a:pPr marL="457200" lvl="0" indent="-342900" algn="l" rtl="0">
              <a:spcBef>
                <a:spcPts val="0"/>
              </a:spcBef>
              <a:spcAft>
                <a:spcPts val="0"/>
              </a:spcAft>
              <a:buSzPts val="1800"/>
              <a:buChar char="-"/>
            </a:pPr>
            <a:r>
              <a:rPr lang="en"/>
              <a:t>Ideal opportunity for machine learning</a:t>
            </a:r>
            <a:endParaRPr/>
          </a:p>
          <a:p>
            <a:pPr marL="457200" lvl="0" indent="-368300" algn="l" rtl="0">
              <a:spcBef>
                <a:spcPts val="0"/>
              </a:spcBef>
              <a:spcAft>
                <a:spcPts val="0"/>
              </a:spcAft>
              <a:buSzPts val="2200"/>
              <a:buChar char="-"/>
            </a:pPr>
            <a:r>
              <a:rPr lang="en" sz="2200"/>
              <a:t>WE LOVE BASEBALL!</a:t>
            </a:r>
            <a:endParaRPr sz="2200"/>
          </a:p>
          <a:p>
            <a:pPr marL="0" lvl="0" indent="0" algn="l"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 calcmode="lin" valueType="num">
                                      <p:cBhvr additive="base">
                                        <p:cTn id="7" dur="1000"/>
                                        <p:tgtEl>
                                          <p:spTgt spid="83">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83">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83">
                                            <p:txEl>
                                              <p:pRg st="1" end="1"/>
                                            </p:txEl>
                                          </p:spTgt>
                                        </p:tgtEl>
                                        <p:attrNameLst>
                                          <p:attrName>style.visibility</p:attrName>
                                        </p:attrNameLst>
                                      </p:cBhvr>
                                      <p:to>
                                        <p:strVal val="visible"/>
                                      </p:to>
                                    </p:set>
                                    <p:anim calcmode="lin" valueType="num">
                                      <p:cBhvr additive="base">
                                        <p:cTn id="13" dur="1000"/>
                                        <p:tgtEl>
                                          <p:spTgt spid="83">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83">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83">
                                            <p:txEl>
                                              <p:pRg st="2" end="2"/>
                                            </p:txEl>
                                          </p:spTgt>
                                        </p:tgtEl>
                                        <p:attrNameLst>
                                          <p:attrName>style.visibility</p:attrName>
                                        </p:attrNameLst>
                                      </p:cBhvr>
                                      <p:to>
                                        <p:strVal val="visible"/>
                                      </p:to>
                                    </p:set>
                                    <p:anim calcmode="lin" valueType="num">
                                      <p:cBhvr additive="base">
                                        <p:cTn id="19" dur="1000"/>
                                        <p:tgtEl>
                                          <p:spTgt spid="83">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83">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83">
                                            <p:txEl>
                                              <p:pRg st="3" end="3"/>
                                            </p:txEl>
                                          </p:spTgt>
                                        </p:tgtEl>
                                        <p:attrNameLst>
                                          <p:attrName>style.visibility</p:attrName>
                                        </p:attrNameLst>
                                      </p:cBhvr>
                                      <p:to>
                                        <p:strVal val="visible"/>
                                      </p:to>
                                    </p:set>
                                    <p:anim calcmode="lin" valueType="num">
                                      <p:cBhvr additive="base">
                                        <p:cTn id="25" dur="1000"/>
                                        <p:tgtEl>
                                          <p:spTgt spid="83">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83">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83">
                                            <p:txEl>
                                              <p:pRg st="4" end="4"/>
                                            </p:txEl>
                                          </p:spTgt>
                                        </p:tgtEl>
                                        <p:attrNameLst>
                                          <p:attrName>style.visibility</p:attrName>
                                        </p:attrNameLst>
                                      </p:cBhvr>
                                      <p:to>
                                        <p:strVal val="visible"/>
                                      </p:to>
                                    </p:set>
                                    <p:anim calcmode="lin" valueType="num">
                                      <p:cBhvr additive="base">
                                        <p:cTn id="31" dur="1000"/>
                                        <p:tgtEl>
                                          <p:spTgt spid="83">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83">
                                            <p:txEl>
                                              <p:pRg st="4" end="4"/>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Source</a:t>
            </a:r>
            <a:endParaRPr/>
          </a:p>
        </p:txBody>
      </p:sp>
      <p:sp>
        <p:nvSpPr>
          <p:cNvPr id="89" name="Google Shape;89;p18"/>
          <p:cNvSpPr txBox="1">
            <a:spLocks noGrp="1"/>
          </p:cNvSpPr>
          <p:nvPr>
            <p:ph type="body" idx="1"/>
          </p:nvPr>
        </p:nvSpPr>
        <p:spPr>
          <a:xfrm>
            <a:off x="4283675" y="316700"/>
            <a:ext cx="4407300" cy="461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data source being used:</a:t>
            </a:r>
            <a:endParaRPr/>
          </a:p>
          <a:p>
            <a:pPr marL="457200" lvl="0" indent="-342900" algn="l" rtl="0">
              <a:spcBef>
                <a:spcPts val="1600"/>
              </a:spcBef>
              <a:spcAft>
                <a:spcPts val="0"/>
              </a:spcAft>
              <a:buSzPts val="1800"/>
              <a:buChar char="-"/>
            </a:pPr>
            <a:r>
              <a:rPr lang="en"/>
              <a:t>Lahman’s Baseball Database</a:t>
            </a:r>
            <a:endParaRPr/>
          </a:p>
          <a:p>
            <a:pPr marL="1371600" lvl="1" indent="-317500" algn="l" rtl="0">
              <a:spcBef>
                <a:spcPts val="0"/>
              </a:spcBef>
              <a:spcAft>
                <a:spcPts val="0"/>
              </a:spcAft>
              <a:buSzPts val="1400"/>
              <a:buChar char="-"/>
            </a:pPr>
            <a:r>
              <a:rPr lang="en"/>
              <a:t>MLB pitching statistics</a:t>
            </a:r>
            <a:endParaRPr/>
          </a:p>
          <a:p>
            <a:pPr marL="1371600" lvl="1" indent="-317500" algn="l" rtl="0">
              <a:spcBef>
                <a:spcPts val="0"/>
              </a:spcBef>
              <a:spcAft>
                <a:spcPts val="0"/>
              </a:spcAft>
              <a:buSzPts val="1400"/>
              <a:buChar char="-"/>
            </a:pPr>
            <a:r>
              <a:rPr lang="en"/>
              <a:t>Salary data</a:t>
            </a:r>
            <a:endParaRPr/>
          </a:p>
          <a:p>
            <a:pPr marL="1371600" lvl="1" indent="-317500" algn="l" rtl="0">
              <a:spcBef>
                <a:spcPts val="0"/>
              </a:spcBef>
              <a:spcAft>
                <a:spcPts val="0"/>
              </a:spcAft>
              <a:buSzPts val="1400"/>
              <a:buChar char="-"/>
            </a:pPr>
            <a:r>
              <a:rPr lang="en"/>
              <a:t>Player statistics</a:t>
            </a:r>
            <a:endParaRPr/>
          </a:p>
        </p:txBody>
      </p:sp>
      <p:pic>
        <p:nvPicPr>
          <p:cNvPr id="90" name="Google Shape;90;p18"/>
          <p:cNvPicPr preferRelativeResize="0"/>
          <p:nvPr/>
        </p:nvPicPr>
        <p:blipFill>
          <a:blip r:embed="rId3">
            <a:alphaModFix/>
          </a:blip>
          <a:stretch>
            <a:fillRect/>
          </a:stretch>
        </p:blipFill>
        <p:spPr>
          <a:xfrm>
            <a:off x="5335400" y="2383075"/>
            <a:ext cx="2362199" cy="2551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 calcmode="lin" valueType="num">
                                      <p:cBhvr additive="base">
                                        <p:cTn id="7" dur="1000"/>
                                        <p:tgtEl>
                                          <p:spTgt spid="89">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89">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89">
                                            <p:txEl>
                                              <p:pRg st="1" end="1"/>
                                            </p:txEl>
                                          </p:spTgt>
                                        </p:tgtEl>
                                        <p:attrNameLst>
                                          <p:attrName>style.visibility</p:attrName>
                                        </p:attrNameLst>
                                      </p:cBhvr>
                                      <p:to>
                                        <p:strVal val="visible"/>
                                      </p:to>
                                    </p:set>
                                    <p:anim calcmode="lin" valueType="num">
                                      <p:cBhvr additive="base">
                                        <p:cTn id="13" dur="1000"/>
                                        <p:tgtEl>
                                          <p:spTgt spid="89">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89">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89">
                                            <p:txEl>
                                              <p:pRg st="2" end="2"/>
                                            </p:txEl>
                                          </p:spTgt>
                                        </p:tgtEl>
                                        <p:attrNameLst>
                                          <p:attrName>style.visibility</p:attrName>
                                        </p:attrNameLst>
                                      </p:cBhvr>
                                      <p:to>
                                        <p:strVal val="visible"/>
                                      </p:to>
                                    </p:set>
                                    <p:anim calcmode="lin" valueType="num">
                                      <p:cBhvr additive="base">
                                        <p:cTn id="19" dur="1000"/>
                                        <p:tgtEl>
                                          <p:spTgt spid="89">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89">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89">
                                            <p:txEl>
                                              <p:pRg st="3" end="3"/>
                                            </p:txEl>
                                          </p:spTgt>
                                        </p:tgtEl>
                                        <p:attrNameLst>
                                          <p:attrName>style.visibility</p:attrName>
                                        </p:attrNameLst>
                                      </p:cBhvr>
                                      <p:to>
                                        <p:strVal val="visible"/>
                                      </p:to>
                                    </p:set>
                                    <p:anim calcmode="lin" valueType="num">
                                      <p:cBhvr additive="base">
                                        <p:cTn id="25" dur="1000"/>
                                        <p:tgtEl>
                                          <p:spTgt spid="89">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89">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89">
                                            <p:txEl>
                                              <p:pRg st="4" end="4"/>
                                            </p:txEl>
                                          </p:spTgt>
                                        </p:tgtEl>
                                        <p:attrNameLst>
                                          <p:attrName>style.visibility</p:attrName>
                                        </p:attrNameLst>
                                      </p:cBhvr>
                                      <p:to>
                                        <p:strVal val="visible"/>
                                      </p:to>
                                    </p:set>
                                    <p:anim calcmode="lin" valueType="num">
                                      <p:cBhvr additive="base">
                                        <p:cTn id="31" dur="1000"/>
                                        <p:tgtEl>
                                          <p:spTgt spid="89">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89">
                                            <p:txEl>
                                              <p:pRg st="4" end="4"/>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Years</a:t>
            </a:r>
            <a:endParaRPr/>
          </a:p>
        </p:txBody>
      </p:sp>
      <p:sp>
        <p:nvSpPr>
          <p:cNvPr id="96" name="Google Shape;96;p19"/>
          <p:cNvSpPr txBox="1">
            <a:spLocks noGrp="1"/>
          </p:cNvSpPr>
          <p:nvPr>
            <p:ph type="body" idx="1"/>
          </p:nvPr>
        </p:nvSpPr>
        <p:spPr>
          <a:xfrm>
            <a:off x="4283675" y="316700"/>
            <a:ext cx="4407300" cy="383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years being used:</a:t>
            </a:r>
            <a:endParaRPr/>
          </a:p>
          <a:p>
            <a:pPr marL="457200" lvl="0" indent="-342900" algn="l" rtl="0">
              <a:spcBef>
                <a:spcPts val="1600"/>
              </a:spcBef>
              <a:spcAft>
                <a:spcPts val="0"/>
              </a:spcAft>
              <a:buSzPts val="1800"/>
              <a:buChar char="-"/>
            </a:pPr>
            <a:r>
              <a:rPr lang="en"/>
              <a:t>Years 2010-2019</a:t>
            </a:r>
            <a:endParaRPr/>
          </a:p>
          <a:p>
            <a:pPr marL="1371600" lvl="1" indent="-317500" algn="l" rtl="0">
              <a:spcBef>
                <a:spcPts val="0"/>
              </a:spcBef>
              <a:spcAft>
                <a:spcPts val="0"/>
              </a:spcAft>
              <a:buSzPts val="1400"/>
              <a:buChar char="-"/>
            </a:pPr>
            <a:r>
              <a:rPr lang="en"/>
              <a:t>Needed large data set in order to test and train data</a:t>
            </a:r>
            <a:endParaRPr/>
          </a:p>
          <a:p>
            <a:pPr marL="1371600" lvl="1" indent="-317500" algn="l" rtl="0">
              <a:spcBef>
                <a:spcPts val="0"/>
              </a:spcBef>
              <a:spcAft>
                <a:spcPts val="0"/>
              </a:spcAft>
              <a:buSzPts val="1400"/>
              <a:buChar char="-"/>
            </a:pPr>
            <a:r>
              <a:rPr lang="en"/>
              <a:t>Did not use 2020-2021 due to the COVID-19 pandemic</a:t>
            </a:r>
            <a:endParaRPr/>
          </a:p>
          <a:p>
            <a:pPr marL="1371600" lvl="0" indent="0" algn="l" rtl="0">
              <a:spcBef>
                <a:spcPts val="1600"/>
              </a:spcBef>
              <a:spcAft>
                <a:spcPts val="0"/>
              </a:spcAft>
              <a:buNone/>
            </a:pPr>
            <a:endParaRPr sz="2200"/>
          </a:p>
          <a:p>
            <a:pPr marL="0" lvl="0" indent="0" algn="l" rtl="0">
              <a:spcBef>
                <a:spcPts val="1600"/>
              </a:spcBef>
              <a:spcAft>
                <a:spcPts val="1600"/>
              </a:spcAft>
              <a:buNone/>
            </a:pPr>
            <a:endParaRPr/>
          </a:p>
        </p:txBody>
      </p:sp>
      <p:pic>
        <p:nvPicPr>
          <p:cNvPr id="97" name="Google Shape;97;p19"/>
          <p:cNvPicPr preferRelativeResize="0"/>
          <p:nvPr/>
        </p:nvPicPr>
        <p:blipFill>
          <a:blip r:embed="rId3">
            <a:alphaModFix/>
          </a:blip>
          <a:stretch>
            <a:fillRect/>
          </a:stretch>
        </p:blipFill>
        <p:spPr>
          <a:xfrm>
            <a:off x="5238475" y="2535275"/>
            <a:ext cx="2603925" cy="2099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 calcmode="lin" valueType="num">
                                      <p:cBhvr additive="base">
                                        <p:cTn id="7" dur="1000"/>
                                        <p:tgtEl>
                                          <p:spTgt spid="96">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96">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96">
                                            <p:txEl>
                                              <p:pRg st="1" end="1"/>
                                            </p:txEl>
                                          </p:spTgt>
                                        </p:tgtEl>
                                        <p:attrNameLst>
                                          <p:attrName>style.visibility</p:attrName>
                                        </p:attrNameLst>
                                      </p:cBhvr>
                                      <p:to>
                                        <p:strVal val="visible"/>
                                      </p:to>
                                    </p:set>
                                    <p:anim calcmode="lin" valueType="num">
                                      <p:cBhvr additive="base">
                                        <p:cTn id="13" dur="1000"/>
                                        <p:tgtEl>
                                          <p:spTgt spid="96">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96">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96">
                                            <p:txEl>
                                              <p:pRg st="2" end="2"/>
                                            </p:txEl>
                                          </p:spTgt>
                                        </p:tgtEl>
                                        <p:attrNameLst>
                                          <p:attrName>style.visibility</p:attrName>
                                        </p:attrNameLst>
                                      </p:cBhvr>
                                      <p:to>
                                        <p:strVal val="visible"/>
                                      </p:to>
                                    </p:set>
                                    <p:anim calcmode="lin" valueType="num">
                                      <p:cBhvr additive="base">
                                        <p:cTn id="19" dur="1000"/>
                                        <p:tgtEl>
                                          <p:spTgt spid="96">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96">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96">
                                            <p:txEl>
                                              <p:pRg st="3" end="3"/>
                                            </p:txEl>
                                          </p:spTgt>
                                        </p:tgtEl>
                                        <p:attrNameLst>
                                          <p:attrName>style.visibility</p:attrName>
                                        </p:attrNameLst>
                                      </p:cBhvr>
                                      <p:to>
                                        <p:strVal val="visible"/>
                                      </p:to>
                                    </p:set>
                                    <p:anim calcmode="lin" valueType="num">
                                      <p:cBhvr additive="base">
                                        <p:cTn id="25" dur="1000"/>
                                        <p:tgtEl>
                                          <p:spTgt spid="96">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96">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96">
                                            <p:txEl>
                                              <p:pRg st="4" end="4"/>
                                            </p:txEl>
                                          </p:spTgt>
                                        </p:tgtEl>
                                        <p:attrNameLst>
                                          <p:attrName>style.visibility</p:attrName>
                                        </p:attrNameLst>
                                      </p:cBhvr>
                                      <p:to>
                                        <p:strVal val="visible"/>
                                      </p:to>
                                    </p:set>
                                    <p:anim calcmode="lin" valueType="num">
                                      <p:cBhvr additive="base">
                                        <p:cTn id="31" dur="1000"/>
                                        <p:tgtEl>
                                          <p:spTgt spid="96">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96">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96">
                                            <p:txEl>
                                              <p:pRg st="5" end="5"/>
                                            </p:txEl>
                                          </p:spTgt>
                                        </p:tgtEl>
                                        <p:attrNameLst>
                                          <p:attrName>style.visibility</p:attrName>
                                        </p:attrNameLst>
                                      </p:cBhvr>
                                      <p:to>
                                        <p:strVal val="visible"/>
                                      </p:to>
                                    </p:set>
                                    <p:anim calcmode="lin" valueType="num">
                                      <p:cBhvr additive="base">
                                        <p:cTn id="37" dur="1000"/>
                                        <p:tgtEl>
                                          <p:spTgt spid="96">
                                            <p:txEl>
                                              <p:pRg st="5" end="5"/>
                                            </p:txEl>
                                          </p:spTgt>
                                        </p:tgtEl>
                                        <p:attrNameLst>
                                          <p:attrName>ppt_w</p:attrName>
                                        </p:attrNameLst>
                                      </p:cBhvr>
                                      <p:tavLst>
                                        <p:tav tm="0">
                                          <p:val>
                                            <p:strVal val="0"/>
                                          </p:val>
                                        </p:tav>
                                        <p:tav tm="100000">
                                          <p:val>
                                            <p:strVal val="#ppt_w"/>
                                          </p:val>
                                        </p:tav>
                                      </p:tavLst>
                                    </p:anim>
                                    <p:anim calcmode="lin" valueType="num">
                                      <p:cBhvr additive="base">
                                        <p:cTn id="38" dur="1000"/>
                                        <p:tgtEl>
                                          <p:spTgt spid="96">
                                            <p:txEl>
                                              <p:pRg st="5" end="5"/>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a:t>
            </a:r>
            <a:endParaRPr/>
          </a:p>
        </p:txBody>
      </p:sp>
      <p:sp>
        <p:nvSpPr>
          <p:cNvPr id="103" name="Google Shape;103;p20"/>
          <p:cNvSpPr txBox="1">
            <a:spLocks noGrp="1"/>
          </p:cNvSpPr>
          <p:nvPr>
            <p:ph type="body" idx="1"/>
          </p:nvPr>
        </p:nvSpPr>
        <p:spPr>
          <a:xfrm>
            <a:off x="4283675" y="316700"/>
            <a:ext cx="4407300" cy="4389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We are planning to use machine learning to answer the following questions:</a:t>
            </a:r>
            <a:endParaRPr dirty="0"/>
          </a:p>
          <a:p>
            <a:pPr marL="457200" lvl="0" indent="-342900" algn="l" rtl="0">
              <a:spcBef>
                <a:spcPts val="1600"/>
              </a:spcBef>
              <a:spcAft>
                <a:spcPts val="0"/>
              </a:spcAft>
              <a:buSzPts val="1800"/>
              <a:buChar char="-"/>
            </a:pPr>
            <a:r>
              <a:rPr lang="en" dirty="0"/>
              <a:t>Is there a correlation between various pitching statistics and salaries?</a:t>
            </a:r>
            <a:endParaRPr dirty="0"/>
          </a:p>
          <a:p>
            <a:pPr marL="1371600" lvl="1" indent="-317500" algn="l" rtl="0">
              <a:spcBef>
                <a:spcPts val="0"/>
              </a:spcBef>
              <a:spcAft>
                <a:spcPts val="0"/>
              </a:spcAft>
              <a:buSzPts val="1400"/>
              <a:buChar char="-"/>
            </a:pPr>
            <a:r>
              <a:rPr lang="en" dirty="0"/>
              <a:t>Which statistics?</a:t>
            </a:r>
            <a:endParaRPr dirty="0"/>
          </a:p>
          <a:p>
            <a:pPr marL="1371600" lvl="1" indent="-317500" algn="l" rtl="0">
              <a:spcBef>
                <a:spcPts val="0"/>
              </a:spcBef>
              <a:spcAft>
                <a:spcPts val="0"/>
              </a:spcAft>
              <a:buSzPts val="1400"/>
              <a:buChar char="-"/>
            </a:pPr>
            <a:r>
              <a:rPr lang="en" dirty="0"/>
              <a:t>Is a single statistic a good indicator or multiple in combination?</a:t>
            </a:r>
            <a:endParaRPr dirty="0"/>
          </a:p>
          <a:p>
            <a:pPr marL="457200" lvl="0" indent="-342900" algn="l" rtl="0">
              <a:spcBef>
                <a:spcPts val="0"/>
              </a:spcBef>
              <a:spcAft>
                <a:spcPts val="0"/>
              </a:spcAft>
              <a:buSzPts val="1800"/>
              <a:buChar char="-"/>
            </a:pPr>
            <a:r>
              <a:rPr lang="en" dirty="0"/>
              <a:t>Which machine learning model creates the best prediction?</a:t>
            </a:r>
          </a:p>
          <a:p>
            <a:pPr marL="457200" lvl="0" indent="-342900" algn="l" rtl="0">
              <a:spcBef>
                <a:spcPts val="0"/>
              </a:spcBef>
              <a:spcAft>
                <a:spcPts val="0"/>
              </a:spcAft>
              <a:buSzPts val="1800"/>
              <a:buChar char="-"/>
            </a:pPr>
            <a:r>
              <a:rPr lang="en-US" dirty="0"/>
              <a:t>How precisely can salary be predicted using MLB statistics?</a:t>
            </a:r>
            <a:endParaRPr dirty="0"/>
          </a:p>
          <a:p>
            <a:pPr marL="457200" lvl="0" indent="-342900" algn="l" rtl="0">
              <a:spcBef>
                <a:spcPts val="0"/>
              </a:spcBef>
              <a:spcAft>
                <a:spcPts val="0"/>
              </a:spcAft>
              <a:buSzPts val="1800"/>
              <a:buChar char="-"/>
            </a:pPr>
            <a:r>
              <a:rPr lang="en" dirty="0"/>
              <a:t>If this works, which MLB team will hire us?</a:t>
            </a: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 calcmode="lin" valueType="num">
                                      <p:cBhvr additive="base">
                                        <p:cTn id="7" dur="1000"/>
                                        <p:tgtEl>
                                          <p:spTgt spid="103">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03">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03">
                                            <p:txEl>
                                              <p:pRg st="1" end="1"/>
                                            </p:txEl>
                                          </p:spTgt>
                                        </p:tgtEl>
                                        <p:attrNameLst>
                                          <p:attrName>style.visibility</p:attrName>
                                        </p:attrNameLst>
                                      </p:cBhvr>
                                      <p:to>
                                        <p:strVal val="visible"/>
                                      </p:to>
                                    </p:set>
                                    <p:anim calcmode="lin" valueType="num">
                                      <p:cBhvr additive="base">
                                        <p:cTn id="13" dur="1000"/>
                                        <p:tgtEl>
                                          <p:spTgt spid="103">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03">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03">
                                            <p:txEl>
                                              <p:pRg st="2" end="2"/>
                                            </p:txEl>
                                          </p:spTgt>
                                        </p:tgtEl>
                                        <p:attrNameLst>
                                          <p:attrName>style.visibility</p:attrName>
                                        </p:attrNameLst>
                                      </p:cBhvr>
                                      <p:to>
                                        <p:strVal val="visible"/>
                                      </p:to>
                                    </p:set>
                                    <p:anim calcmode="lin" valueType="num">
                                      <p:cBhvr additive="base">
                                        <p:cTn id="19" dur="1000"/>
                                        <p:tgtEl>
                                          <p:spTgt spid="103">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03">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03">
                                            <p:txEl>
                                              <p:pRg st="3" end="3"/>
                                            </p:txEl>
                                          </p:spTgt>
                                        </p:tgtEl>
                                        <p:attrNameLst>
                                          <p:attrName>style.visibility</p:attrName>
                                        </p:attrNameLst>
                                      </p:cBhvr>
                                      <p:to>
                                        <p:strVal val="visible"/>
                                      </p:to>
                                    </p:set>
                                    <p:anim calcmode="lin" valueType="num">
                                      <p:cBhvr additive="base">
                                        <p:cTn id="25" dur="1000"/>
                                        <p:tgtEl>
                                          <p:spTgt spid="103">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103">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03">
                                            <p:txEl>
                                              <p:pRg st="4" end="4"/>
                                            </p:txEl>
                                          </p:spTgt>
                                        </p:tgtEl>
                                        <p:attrNameLst>
                                          <p:attrName>style.visibility</p:attrName>
                                        </p:attrNameLst>
                                      </p:cBhvr>
                                      <p:to>
                                        <p:strVal val="visible"/>
                                      </p:to>
                                    </p:set>
                                    <p:anim calcmode="lin" valueType="num">
                                      <p:cBhvr additive="base">
                                        <p:cTn id="31" dur="1000"/>
                                        <p:tgtEl>
                                          <p:spTgt spid="103">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103">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03">
                                            <p:txEl>
                                              <p:pRg st="5" end="5"/>
                                            </p:txEl>
                                          </p:spTgt>
                                        </p:tgtEl>
                                        <p:attrNameLst>
                                          <p:attrName>style.visibility</p:attrName>
                                        </p:attrNameLst>
                                      </p:cBhvr>
                                      <p:to>
                                        <p:strVal val="visible"/>
                                      </p:to>
                                    </p:set>
                                    <p:anim calcmode="lin" valueType="num">
                                      <p:cBhvr additive="base">
                                        <p:cTn id="37" dur="1000"/>
                                        <p:tgtEl>
                                          <p:spTgt spid="103">
                                            <p:txEl>
                                              <p:pRg st="5" end="5"/>
                                            </p:txEl>
                                          </p:spTgt>
                                        </p:tgtEl>
                                        <p:attrNameLst>
                                          <p:attrName>ppt_w</p:attrName>
                                        </p:attrNameLst>
                                      </p:cBhvr>
                                      <p:tavLst>
                                        <p:tav tm="0">
                                          <p:val>
                                            <p:strVal val="0"/>
                                          </p:val>
                                        </p:tav>
                                        <p:tav tm="100000">
                                          <p:val>
                                            <p:strVal val="#ppt_w"/>
                                          </p:val>
                                        </p:tav>
                                      </p:tavLst>
                                    </p:anim>
                                    <p:anim calcmode="lin" valueType="num">
                                      <p:cBhvr additive="base">
                                        <p:cTn id="38" dur="1000"/>
                                        <p:tgtEl>
                                          <p:spTgt spid="103">
                                            <p:txEl>
                                              <p:pRg st="5" end="5"/>
                                            </p:txEl>
                                          </p:spTgt>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03">
                                            <p:txEl>
                                              <p:pRg st="6" end="6"/>
                                            </p:txEl>
                                          </p:spTgt>
                                        </p:tgtEl>
                                        <p:attrNameLst>
                                          <p:attrName>style.visibility</p:attrName>
                                        </p:attrNameLst>
                                      </p:cBhvr>
                                      <p:to>
                                        <p:strVal val="visible"/>
                                      </p:to>
                                    </p:set>
                                    <p:anim calcmode="lin" valueType="num">
                                      <p:cBhvr additive="base">
                                        <p:cTn id="43" dur="1000"/>
                                        <p:tgtEl>
                                          <p:spTgt spid="103">
                                            <p:txEl>
                                              <p:pRg st="6" end="6"/>
                                            </p:txEl>
                                          </p:spTgt>
                                        </p:tgtEl>
                                        <p:attrNameLst>
                                          <p:attrName>ppt_w</p:attrName>
                                        </p:attrNameLst>
                                      </p:cBhvr>
                                      <p:tavLst>
                                        <p:tav tm="0">
                                          <p:val>
                                            <p:strVal val="0"/>
                                          </p:val>
                                        </p:tav>
                                        <p:tav tm="100000">
                                          <p:val>
                                            <p:strVal val="#ppt_w"/>
                                          </p:val>
                                        </p:tav>
                                      </p:tavLst>
                                    </p:anim>
                                    <p:anim calcmode="lin" valueType="num">
                                      <p:cBhvr additive="base">
                                        <p:cTn id="44" dur="1000"/>
                                        <p:tgtEl>
                                          <p:spTgt spid="103">
                                            <p:txEl>
                                              <p:pRg st="6" end="6"/>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first model…</a:t>
            </a:r>
            <a:endParaRPr/>
          </a:p>
        </p:txBody>
      </p:sp>
      <p:sp>
        <p:nvSpPr>
          <p:cNvPr id="109" name="Google Shape;109;p21"/>
          <p:cNvSpPr txBox="1">
            <a:spLocks noGrp="1"/>
          </p:cNvSpPr>
          <p:nvPr>
            <p:ph type="body" idx="1"/>
          </p:nvPr>
        </p:nvSpPr>
        <p:spPr>
          <a:xfrm>
            <a:off x="4167300" y="316700"/>
            <a:ext cx="4897500" cy="438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first model used linear regression and a very simple subset of our data:</a:t>
            </a:r>
            <a:endParaRPr/>
          </a:p>
          <a:p>
            <a:pPr marL="457200" lvl="0" indent="-342900" algn="l" rtl="0">
              <a:spcBef>
                <a:spcPts val="1600"/>
              </a:spcBef>
              <a:spcAft>
                <a:spcPts val="0"/>
              </a:spcAft>
              <a:buSzPts val="1800"/>
              <a:buChar char="-"/>
            </a:pPr>
            <a:r>
              <a:rPr lang="en"/>
              <a:t>Salary and earned run average (ERA) only</a:t>
            </a:r>
            <a:endParaRPr/>
          </a:p>
          <a:p>
            <a:pPr marL="1371600" lvl="1" indent="-317500" algn="l" rtl="0">
              <a:spcBef>
                <a:spcPts val="0"/>
              </a:spcBef>
              <a:spcAft>
                <a:spcPts val="0"/>
              </a:spcAft>
              <a:buSzPts val="1400"/>
              <a:buChar char="-"/>
            </a:pPr>
            <a:r>
              <a:rPr lang="en"/>
              <a:t>2010-2016</a:t>
            </a:r>
            <a:endParaRPr/>
          </a:p>
          <a:p>
            <a:pPr marL="1371600" lvl="1" indent="-317500" algn="l" rtl="0">
              <a:spcBef>
                <a:spcPts val="0"/>
              </a:spcBef>
              <a:spcAft>
                <a:spcPts val="0"/>
              </a:spcAft>
              <a:buSzPts val="1400"/>
              <a:buChar char="-"/>
            </a:pPr>
            <a:r>
              <a:rPr lang="en"/>
              <a:t>Linear regression</a:t>
            </a:r>
            <a:endParaRPr/>
          </a:p>
          <a:p>
            <a:pPr marL="1371600" lvl="1" indent="-317500" algn="l" rtl="0">
              <a:spcBef>
                <a:spcPts val="0"/>
              </a:spcBef>
              <a:spcAft>
                <a:spcPts val="0"/>
              </a:spcAft>
              <a:buSzPts val="1400"/>
              <a:buChar char="-"/>
            </a:pPr>
            <a:r>
              <a:rPr lang="en"/>
              <a:t>Removed outliers</a:t>
            </a:r>
            <a:endParaRPr/>
          </a:p>
          <a:p>
            <a:pPr marL="1371600" lvl="0" indent="0" algn="l" rtl="0">
              <a:spcBef>
                <a:spcPts val="1600"/>
              </a:spcBef>
              <a:spcAft>
                <a:spcPts val="0"/>
              </a:spcAft>
              <a:buNone/>
            </a:pPr>
            <a:endParaRPr/>
          </a:p>
          <a:p>
            <a:pPr marL="91440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10" name="Google Shape;110;p21"/>
          <p:cNvPicPr preferRelativeResize="0"/>
          <p:nvPr/>
        </p:nvPicPr>
        <p:blipFill>
          <a:blip r:embed="rId3">
            <a:alphaModFix/>
          </a:blip>
          <a:stretch>
            <a:fillRect/>
          </a:stretch>
        </p:blipFill>
        <p:spPr>
          <a:xfrm>
            <a:off x="4910125" y="2681600"/>
            <a:ext cx="3154409" cy="1914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anim calcmode="lin" valueType="num">
                                      <p:cBhvr additive="base">
                                        <p:cTn id="7" dur="1000"/>
                                        <p:tgtEl>
                                          <p:spTgt spid="109">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09">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09">
                                            <p:txEl>
                                              <p:pRg st="1" end="1"/>
                                            </p:txEl>
                                          </p:spTgt>
                                        </p:tgtEl>
                                        <p:attrNameLst>
                                          <p:attrName>style.visibility</p:attrName>
                                        </p:attrNameLst>
                                      </p:cBhvr>
                                      <p:to>
                                        <p:strVal val="visible"/>
                                      </p:to>
                                    </p:set>
                                    <p:anim calcmode="lin" valueType="num">
                                      <p:cBhvr additive="base">
                                        <p:cTn id="13" dur="1000"/>
                                        <p:tgtEl>
                                          <p:spTgt spid="109">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09">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09">
                                            <p:txEl>
                                              <p:pRg st="2" end="2"/>
                                            </p:txEl>
                                          </p:spTgt>
                                        </p:tgtEl>
                                        <p:attrNameLst>
                                          <p:attrName>style.visibility</p:attrName>
                                        </p:attrNameLst>
                                      </p:cBhvr>
                                      <p:to>
                                        <p:strVal val="visible"/>
                                      </p:to>
                                    </p:set>
                                    <p:anim calcmode="lin" valueType="num">
                                      <p:cBhvr additive="base">
                                        <p:cTn id="19" dur="1000"/>
                                        <p:tgtEl>
                                          <p:spTgt spid="109">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09">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09">
                                            <p:txEl>
                                              <p:pRg st="3" end="3"/>
                                            </p:txEl>
                                          </p:spTgt>
                                        </p:tgtEl>
                                        <p:attrNameLst>
                                          <p:attrName>style.visibility</p:attrName>
                                        </p:attrNameLst>
                                      </p:cBhvr>
                                      <p:to>
                                        <p:strVal val="visible"/>
                                      </p:to>
                                    </p:set>
                                    <p:anim calcmode="lin" valueType="num">
                                      <p:cBhvr additive="base">
                                        <p:cTn id="25" dur="1000"/>
                                        <p:tgtEl>
                                          <p:spTgt spid="109">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109">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09">
                                            <p:txEl>
                                              <p:pRg st="4" end="4"/>
                                            </p:txEl>
                                          </p:spTgt>
                                        </p:tgtEl>
                                        <p:attrNameLst>
                                          <p:attrName>style.visibility</p:attrName>
                                        </p:attrNameLst>
                                      </p:cBhvr>
                                      <p:to>
                                        <p:strVal val="visible"/>
                                      </p:to>
                                    </p:set>
                                    <p:anim calcmode="lin" valueType="num">
                                      <p:cBhvr additive="base">
                                        <p:cTn id="31" dur="1000"/>
                                        <p:tgtEl>
                                          <p:spTgt spid="109">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109">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09">
                                            <p:txEl>
                                              <p:pRg st="5" end="5"/>
                                            </p:txEl>
                                          </p:spTgt>
                                        </p:tgtEl>
                                        <p:attrNameLst>
                                          <p:attrName>style.visibility</p:attrName>
                                        </p:attrNameLst>
                                      </p:cBhvr>
                                      <p:to>
                                        <p:strVal val="visible"/>
                                      </p:to>
                                    </p:set>
                                    <p:anim calcmode="lin" valueType="num">
                                      <p:cBhvr additive="base">
                                        <p:cTn id="37" dur="1000"/>
                                        <p:tgtEl>
                                          <p:spTgt spid="109">
                                            <p:txEl>
                                              <p:pRg st="5" end="5"/>
                                            </p:txEl>
                                          </p:spTgt>
                                        </p:tgtEl>
                                        <p:attrNameLst>
                                          <p:attrName>ppt_w</p:attrName>
                                        </p:attrNameLst>
                                      </p:cBhvr>
                                      <p:tavLst>
                                        <p:tav tm="0">
                                          <p:val>
                                            <p:strVal val="0"/>
                                          </p:val>
                                        </p:tav>
                                        <p:tav tm="100000">
                                          <p:val>
                                            <p:strVal val="#ppt_w"/>
                                          </p:val>
                                        </p:tav>
                                      </p:tavLst>
                                    </p:anim>
                                    <p:anim calcmode="lin" valueType="num">
                                      <p:cBhvr additive="base">
                                        <p:cTn id="38" dur="1000"/>
                                        <p:tgtEl>
                                          <p:spTgt spid="109">
                                            <p:txEl>
                                              <p:pRg st="5" end="5"/>
                                            </p:txEl>
                                          </p:spTgt>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09">
                                            <p:txEl>
                                              <p:pRg st="6" end="6"/>
                                            </p:txEl>
                                          </p:spTgt>
                                        </p:tgtEl>
                                        <p:attrNameLst>
                                          <p:attrName>style.visibility</p:attrName>
                                        </p:attrNameLst>
                                      </p:cBhvr>
                                      <p:to>
                                        <p:strVal val="visible"/>
                                      </p:to>
                                    </p:set>
                                    <p:anim calcmode="lin" valueType="num">
                                      <p:cBhvr additive="base">
                                        <p:cTn id="43" dur="1000"/>
                                        <p:tgtEl>
                                          <p:spTgt spid="109">
                                            <p:txEl>
                                              <p:pRg st="6" end="6"/>
                                            </p:txEl>
                                          </p:spTgt>
                                        </p:tgtEl>
                                        <p:attrNameLst>
                                          <p:attrName>ppt_w</p:attrName>
                                        </p:attrNameLst>
                                      </p:cBhvr>
                                      <p:tavLst>
                                        <p:tav tm="0">
                                          <p:val>
                                            <p:strVal val="0"/>
                                          </p:val>
                                        </p:tav>
                                        <p:tav tm="100000">
                                          <p:val>
                                            <p:strVal val="#ppt_w"/>
                                          </p:val>
                                        </p:tav>
                                      </p:tavLst>
                                    </p:anim>
                                    <p:anim calcmode="lin" valueType="num">
                                      <p:cBhvr additive="base">
                                        <p:cTn id="44" dur="1000"/>
                                        <p:tgtEl>
                                          <p:spTgt spid="109">
                                            <p:txEl>
                                              <p:pRg st="6" end="6"/>
                                            </p:txEl>
                                          </p:spTgt>
                                        </p:tgtEl>
                                        <p:attrNameLst>
                                          <p:attrName>ppt_h</p:attrName>
                                        </p:attrNameLst>
                                      </p:cBhvr>
                                      <p:tavLst>
                                        <p:tav tm="0">
                                          <p:val>
                                            <p:str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09">
                                            <p:txEl>
                                              <p:pRg st="7" end="7"/>
                                            </p:txEl>
                                          </p:spTgt>
                                        </p:tgtEl>
                                        <p:attrNameLst>
                                          <p:attrName>style.visibility</p:attrName>
                                        </p:attrNameLst>
                                      </p:cBhvr>
                                      <p:to>
                                        <p:strVal val="visible"/>
                                      </p:to>
                                    </p:set>
                                    <p:anim calcmode="lin" valueType="num">
                                      <p:cBhvr additive="base">
                                        <p:cTn id="49" dur="1000"/>
                                        <p:tgtEl>
                                          <p:spTgt spid="109">
                                            <p:txEl>
                                              <p:pRg st="7" end="7"/>
                                            </p:txEl>
                                          </p:spTgt>
                                        </p:tgtEl>
                                        <p:attrNameLst>
                                          <p:attrName>ppt_w</p:attrName>
                                        </p:attrNameLst>
                                      </p:cBhvr>
                                      <p:tavLst>
                                        <p:tav tm="0">
                                          <p:val>
                                            <p:strVal val="0"/>
                                          </p:val>
                                        </p:tav>
                                        <p:tav tm="100000">
                                          <p:val>
                                            <p:strVal val="#ppt_w"/>
                                          </p:val>
                                        </p:tav>
                                      </p:tavLst>
                                    </p:anim>
                                    <p:anim calcmode="lin" valueType="num">
                                      <p:cBhvr additive="base">
                                        <p:cTn id="50" dur="1000"/>
                                        <p:tgtEl>
                                          <p:spTgt spid="109">
                                            <p:txEl>
                                              <p:pRg st="7" end="7"/>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Exploration and Analysis</a:t>
            </a:r>
            <a:endParaRPr/>
          </a:p>
        </p:txBody>
      </p:sp>
      <p:sp>
        <p:nvSpPr>
          <p:cNvPr id="116" name="Google Shape;116;p22"/>
          <p:cNvSpPr txBox="1">
            <a:spLocks noGrp="1"/>
          </p:cNvSpPr>
          <p:nvPr>
            <p:ph type="body" idx="1"/>
          </p:nvPr>
        </p:nvSpPr>
        <p:spPr>
          <a:xfrm>
            <a:off x="4001550" y="316700"/>
            <a:ext cx="4974670" cy="43893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b="1" dirty="0"/>
              <a:t>The Random Forest</a:t>
            </a:r>
            <a:r>
              <a:rPr lang="en" dirty="0"/>
              <a:t>  - A classification model that allows for the precise classification of observed results by using a large number of decision trees</a:t>
            </a:r>
            <a:endParaRPr dirty="0"/>
          </a:p>
          <a:p>
            <a:pPr marL="914400" lvl="0" indent="-325755" algn="l" rtl="0">
              <a:spcBef>
                <a:spcPts val="1600"/>
              </a:spcBef>
              <a:spcAft>
                <a:spcPts val="0"/>
              </a:spcAft>
              <a:buSzPct val="100000"/>
              <a:buChar char="-"/>
            </a:pPr>
            <a:r>
              <a:rPr lang="en" dirty="0"/>
              <a:t>Used Random Forest model  to determine which key statistic would be the best predictor of pitcher salary</a:t>
            </a:r>
            <a:endParaRPr dirty="0"/>
          </a:p>
          <a:p>
            <a:pPr marL="1828800" lvl="1" indent="-304164" algn="l" rtl="0">
              <a:spcBef>
                <a:spcPts val="0"/>
              </a:spcBef>
              <a:spcAft>
                <a:spcPts val="0"/>
              </a:spcAft>
              <a:buSzPct val="100000"/>
              <a:buChar char="-"/>
            </a:pPr>
            <a:r>
              <a:rPr lang="en" dirty="0"/>
              <a:t>Batters faced by pitcher (BFP)</a:t>
            </a:r>
            <a:endParaRPr dirty="0"/>
          </a:p>
          <a:p>
            <a:pPr marL="1828800" lvl="1" indent="-304164" algn="l" rtl="0">
              <a:spcBef>
                <a:spcPts val="0"/>
              </a:spcBef>
              <a:spcAft>
                <a:spcPts val="0"/>
              </a:spcAft>
              <a:buSzPct val="100000"/>
              <a:buChar char="-"/>
            </a:pPr>
            <a:r>
              <a:rPr lang="en" dirty="0"/>
              <a:t>Outs pitched (innings pitched x 3)</a:t>
            </a:r>
            <a:endParaRPr dirty="0"/>
          </a:p>
          <a:p>
            <a:pPr marL="1828800" lvl="1" indent="-304164" algn="l" rtl="0">
              <a:spcBef>
                <a:spcPts val="0"/>
              </a:spcBef>
              <a:spcAft>
                <a:spcPts val="0"/>
              </a:spcAft>
              <a:buSzPct val="100000"/>
              <a:buChar char="-"/>
            </a:pPr>
            <a:r>
              <a:rPr lang="en" dirty="0"/>
              <a:t>Earned run average (ERA)</a:t>
            </a:r>
            <a:endParaRPr dirty="0"/>
          </a:p>
          <a:p>
            <a:pPr marL="1371600" lvl="0" indent="0" algn="l" rtl="0">
              <a:spcBef>
                <a:spcPts val="1600"/>
              </a:spcBef>
              <a:spcAft>
                <a:spcPts val="0"/>
              </a:spcAft>
              <a:buNone/>
            </a:pPr>
            <a:endParaRPr dirty="0"/>
          </a:p>
          <a:p>
            <a:pPr marL="91440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117" name="Google Shape;117;p22"/>
          <p:cNvPicPr preferRelativeResize="0"/>
          <p:nvPr/>
        </p:nvPicPr>
        <p:blipFill>
          <a:blip r:embed="rId3">
            <a:alphaModFix/>
          </a:blip>
          <a:stretch>
            <a:fillRect/>
          </a:stretch>
        </p:blipFill>
        <p:spPr>
          <a:xfrm>
            <a:off x="4298337" y="3573710"/>
            <a:ext cx="4381095" cy="14438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anim calcmode="lin" valueType="num">
                                      <p:cBhvr additive="base">
                                        <p:cTn id="7" dur="1000"/>
                                        <p:tgtEl>
                                          <p:spTgt spid="116">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16">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16">
                                            <p:txEl>
                                              <p:pRg st="1" end="1"/>
                                            </p:txEl>
                                          </p:spTgt>
                                        </p:tgtEl>
                                        <p:attrNameLst>
                                          <p:attrName>style.visibility</p:attrName>
                                        </p:attrNameLst>
                                      </p:cBhvr>
                                      <p:to>
                                        <p:strVal val="visible"/>
                                      </p:to>
                                    </p:set>
                                    <p:anim calcmode="lin" valueType="num">
                                      <p:cBhvr additive="base">
                                        <p:cTn id="13" dur="1000"/>
                                        <p:tgtEl>
                                          <p:spTgt spid="116">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16">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16">
                                            <p:txEl>
                                              <p:pRg st="2" end="2"/>
                                            </p:txEl>
                                          </p:spTgt>
                                        </p:tgtEl>
                                        <p:attrNameLst>
                                          <p:attrName>style.visibility</p:attrName>
                                        </p:attrNameLst>
                                      </p:cBhvr>
                                      <p:to>
                                        <p:strVal val="visible"/>
                                      </p:to>
                                    </p:set>
                                    <p:anim calcmode="lin" valueType="num">
                                      <p:cBhvr additive="base">
                                        <p:cTn id="19" dur="1000"/>
                                        <p:tgtEl>
                                          <p:spTgt spid="116">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16">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16">
                                            <p:txEl>
                                              <p:pRg st="3" end="3"/>
                                            </p:txEl>
                                          </p:spTgt>
                                        </p:tgtEl>
                                        <p:attrNameLst>
                                          <p:attrName>style.visibility</p:attrName>
                                        </p:attrNameLst>
                                      </p:cBhvr>
                                      <p:to>
                                        <p:strVal val="visible"/>
                                      </p:to>
                                    </p:set>
                                    <p:anim calcmode="lin" valueType="num">
                                      <p:cBhvr additive="base">
                                        <p:cTn id="25" dur="1000"/>
                                        <p:tgtEl>
                                          <p:spTgt spid="116">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116">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16">
                                            <p:txEl>
                                              <p:pRg st="4" end="4"/>
                                            </p:txEl>
                                          </p:spTgt>
                                        </p:tgtEl>
                                        <p:attrNameLst>
                                          <p:attrName>style.visibility</p:attrName>
                                        </p:attrNameLst>
                                      </p:cBhvr>
                                      <p:to>
                                        <p:strVal val="visible"/>
                                      </p:to>
                                    </p:set>
                                    <p:anim calcmode="lin" valueType="num">
                                      <p:cBhvr additive="base">
                                        <p:cTn id="31" dur="1000"/>
                                        <p:tgtEl>
                                          <p:spTgt spid="116">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116">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16">
                                            <p:txEl>
                                              <p:pRg st="5" end="5"/>
                                            </p:txEl>
                                          </p:spTgt>
                                        </p:tgtEl>
                                        <p:attrNameLst>
                                          <p:attrName>style.visibility</p:attrName>
                                        </p:attrNameLst>
                                      </p:cBhvr>
                                      <p:to>
                                        <p:strVal val="visible"/>
                                      </p:to>
                                    </p:set>
                                    <p:anim calcmode="lin" valueType="num">
                                      <p:cBhvr additive="base">
                                        <p:cTn id="37" dur="1000"/>
                                        <p:tgtEl>
                                          <p:spTgt spid="116">
                                            <p:txEl>
                                              <p:pRg st="5" end="5"/>
                                            </p:txEl>
                                          </p:spTgt>
                                        </p:tgtEl>
                                        <p:attrNameLst>
                                          <p:attrName>ppt_w</p:attrName>
                                        </p:attrNameLst>
                                      </p:cBhvr>
                                      <p:tavLst>
                                        <p:tav tm="0">
                                          <p:val>
                                            <p:strVal val="0"/>
                                          </p:val>
                                        </p:tav>
                                        <p:tav tm="100000">
                                          <p:val>
                                            <p:strVal val="#ppt_w"/>
                                          </p:val>
                                        </p:tav>
                                      </p:tavLst>
                                    </p:anim>
                                    <p:anim calcmode="lin" valueType="num">
                                      <p:cBhvr additive="base">
                                        <p:cTn id="38" dur="1000"/>
                                        <p:tgtEl>
                                          <p:spTgt spid="116">
                                            <p:txEl>
                                              <p:pRg st="5" end="5"/>
                                            </p:txEl>
                                          </p:spTgt>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16">
                                            <p:txEl>
                                              <p:pRg st="6" end="6"/>
                                            </p:txEl>
                                          </p:spTgt>
                                        </p:tgtEl>
                                        <p:attrNameLst>
                                          <p:attrName>style.visibility</p:attrName>
                                        </p:attrNameLst>
                                      </p:cBhvr>
                                      <p:to>
                                        <p:strVal val="visible"/>
                                      </p:to>
                                    </p:set>
                                    <p:anim calcmode="lin" valueType="num">
                                      <p:cBhvr additive="base">
                                        <p:cTn id="43" dur="1000"/>
                                        <p:tgtEl>
                                          <p:spTgt spid="116">
                                            <p:txEl>
                                              <p:pRg st="6" end="6"/>
                                            </p:txEl>
                                          </p:spTgt>
                                        </p:tgtEl>
                                        <p:attrNameLst>
                                          <p:attrName>ppt_w</p:attrName>
                                        </p:attrNameLst>
                                      </p:cBhvr>
                                      <p:tavLst>
                                        <p:tav tm="0">
                                          <p:val>
                                            <p:strVal val="0"/>
                                          </p:val>
                                        </p:tav>
                                        <p:tav tm="100000">
                                          <p:val>
                                            <p:strVal val="#ppt_w"/>
                                          </p:val>
                                        </p:tav>
                                      </p:tavLst>
                                    </p:anim>
                                    <p:anim calcmode="lin" valueType="num">
                                      <p:cBhvr additive="base">
                                        <p:cTn id="44" dur="1000"/>
                                        <p:tgtEl>
                                          <p:spTgt spid="116">
                                            <p:txEl>
                                              <p:pRg st="6" end="6"/>
                                            </p:txEl>
                                          </p:spTgt>
                                        </p:tgtEl>
                                        <p:attrNameLst>
                                          <p:attrName>ppt_h</p:attrName>
                                        </p:attrNameLst>
                                      </p:cBhvr>
                                      <p:tavLst>
                                        <p:tav tm="0">
                                          <p:val>
                                            <p:str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16">
                                            <p:txEl>
                                              <p:pRg st="7" end="7"/>
                                            </p:txEl>
                                          </p:spTgt>
                                        </p:tgtEl>
                                        <p:attrNameLst>
                                          <p:attrName>style.visibility</p:attrName>
                                        </p:attrNameLst>
                                      </p:cBhvr>
                                      <p:to>
                                        <p:strVal val="visible"/>
                                      </p:to>
                                    </p:set>
                                    <p:anim calcmode="lin" valueType="num">
                                      <p:cBhvr additive="base">
                                        <p:cTn id="49" dur="1000"/>
                                        <p:tgtEl>
                                          <p:spTgt spid="116">
                                            <p:txEl>
                                              <p:pRg st="7" end="7"/>
                                            </p:txEl>
                                          </p:spTgt>
                                        </p:tgtEl>
                                        <p:attrNameLst>
                                          <p:attrName>ppt_w</p:attrName>
                                        </p:attrNameLst>
                                      </p:cBhvr>
                                      <p:tavLst>
                                        <p:tav tm="0">
                                          <p:val>
                                            <p:strVal val="0"/>
                                          </p:val>
                                        </p:tav>
                                        <p:tav tm="100000">
                                          <p:val>
                                            <p:strVal val="#ppt_w"/>
                                          </p:val>
                                        </p:tav>
                                      </p:tavLst>
                                    </p:anim>
                                    <p:anim calcmode="lin" valueType="num">
                                      <p:cBhvr additive="base">
                                        <p:cTn id="50" dur="1000"/>
                                        <p:tgtEl>
                                          <p:spTgt spid="116">
                                            <p:txEl>
                                              <p:pRg st="7" end="7"/>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Dashboard</a:t>
            </a:r>
            <a:endParaRPr/>
          </a:p>
        </p:txBody>
      </p:sp>
      <p:sp>
        <p:nvSpPr>
          <p:cNvPr id="123" name="Google Shape;123;p23"/>
          <p:cNvSpPr txBox="1">
            <a:spLocks noGrp="1"/>
          </p:cNvSpPr>
          <p:nvPr>
            <p:ph type="body" idx="1"/>
          </p:nvPr>
        </p:nvSpPr>
        <p:spPr>
          <a:xfrm>
            <a:off x="4283675" y="316700"/>
            <a:ext cx="4407300" cy="43893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u="sng">
                <a:solidFill>
                  <a:schemeClr val="hlink"/>
                </a:solidFill>
                <a:hlinkClick r:id="rId3"/>
              </a:rPr>
              <a:t>Dashboard</a:t>
            </a:r>
            <a:endParaRPr/>
          </a:p>
        </p:txBody>
      </p:sp>
      <p:pic>
        <p:nvPicPr>
          <p:cNvPr id="124" name="Google Shape;124;p23"/>
          <p:cNvPicPr preferRelativeResize="0"/>
          <p:nvPr/>
        </p:nvPicPr>
        <p:blipFill>
          <a:blip r:embed="rId4">
            <a:alphaModFix/>
          </a:blip>
          <a:stretch>
            <a:fillRect/>
          </a:stretch>
        </p:blipFill>
        <p:spPr>
          <a:xfrm>
            <a:off x="4399000" y="734675"/>
            <a:ext cx="3555900" cy="4137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 calcmode="lin" valueType="num">
                                      <p:cBhvr additive="base">
                                        <p:cTn id="7" dur="1000"/>
                                        <p:tgtEl>
                                          <p:spTgt spid="123">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23">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932</Words>
  <Application>Microsoft Office PowerPoint</Application>
  <PresentationFormat>On-screen Show (16:9)</PresentationFormat>
  <Paragraphs>69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Proxima Nova</vt:lpstr>
      <vt:lpstr>Alfa Slab One</vt:lpstr>
      <vt:lpstr>Arial</vt:lpstr>
      <vt:lpstr>Gameday</vt:lpstr>
      <vt:lpstr>Moneyball 2.0 Predicting Pitcher Salaries</vt:lpstr>
      <vt:lpstr>Topic</vt:lpstr>
      <vt:lpstr>Reasoning</vt:lpstr>
      <vt:lpstr>Data Source</vt:lpstr>
      <vt:lpstr>Data Years</vt:lpstr>
      <vt:lpstr>Why?</vt:lpstr>
      <vt:lpstr>Our first model…</vt:lpstr>
      <vt:lpstr>Data Exploration and Analysis</vt:lpstr>
      <vt:lpstr>The Dashboard</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Moneyball 2.0 Predicting Pitcher Salaries</dc:title>
  <dc:creator>shawna chiaravalloti</dc:creator>
  <cp:lastModifiedBy>shawna chiaravalloti</cp:lastModifiedBy>
  <cp:revision>4</cp:revision>
  <dcterms:modified xsi:type="dcterms:W3CDTF">2022-02-21T03:14:28Z</dcterms:modified>
</cp:coreProperties>
</file>