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Alfa Slab One" panose="020B0604020202020204" charset="0"/>
      <p:regular r:id="rId17"/>
    </p:embeddedFont>
    <p:embeddedFont>
      <p:font typeface="Proxima Nova"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1773d527b0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1773d527b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Additional machine learning techniques have been explored, but the results have not been as good as the random forest model with the updated data.  For the neural network, the loss and MSE were poor.  This showed either the model needed optimization or the neural network was not the appropriate model.</a:t>
            </a: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17789b5416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17789b541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1773d527b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1773d527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17789b5416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17789b541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an interactive dashboard.  The example provided is a “race car” model that will expand or contract to show the history of the average team salary per year.  A demonstration will be provided during the presentation.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1560df528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1560df528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14d0914340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14d0914340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14d091434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14d091434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15e9c31ff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15e9c31f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Lahman’s Baseball Database is copyright 1996-2021 by Sean Lahman and licensed under a Creative Commons Attribution-ShareAlike 3.0 Unported License.  It was created by Sean Lahman in 1994 and was made available to the public, on his website, in 1995. Sean Lahman is currently an investigative reporter for the Rochester Democrat and Chronicle (USA Today Network), but according to  SeanLahman.com, before joining the USA Today Network, he was a sports reporter with the New York Sun. In addition, Mr. Lahman also serves as a data projects manager for SABR, the Society of American Baseball Research. </a:t>
            </a:r>
            <a:endParaRPr/>
          </a:p>
          <a:p>
            <a:pPr marL="0" lvl="0" indent="0" algn="l" rtl="0">
              <a:spcBef>
                <a:spcPts val="0"/>
              </a:spcBef>
              <a:spcAft>
                <a:spcPts val="0"/>
              </a:spcAft>
              <a:buNone/>
            </a:pPr>
            <a:endParaRPr/>
          </a:p>
          <a:p>
            <a:pPr marL="0" lvl="0" indent="0" algn="l" rtl="0">
              <a:spcBef>
                <a:spcPts val="0"/>
              </a:spcBef>
              <a:spcAft>
                <a:spcPts val="0"/>
              </a:spcAft>
              <a:buNone/>
            </a:pPr>
            <a:r>
              <a:rPr lang="en"/>
              <a:t>The Lahman Baseball Database is an open-source collection of batting and pitching statistics from 1871 to 2020 and also includes fielding statistics, standings, team statistics, managerial records, post-season and much more.  The database includes data from the American and National leagues as well as the American Association, Union Association, Players League, Federal League, and the National Association of 1871-1875.  </a:t>
            </a:r>
            <a:endParaRPr/>
          </a:p>
          <a:p>
            <a:pPr marL="0" lvl="0" indent="0" algn="l" rtl="0">
              <a:spcBef>
                <a:spcPts val="0"/>
              </a:spcBef>
              <a:spcAft>
                <a:spcPts val="0"/>
              </a:spcAft>
              <a:buNone/>
            </a:pPr>
            <a:endParaRPr/>
          </a:p>
          <a:p>
            <a:pPr marL="0" lvl="0" indent="0" algn="l" rtl="0">
              <a:spcBef>
                <a:spcPts val="0"/>
              </a:spcBef>
              <a:spcAft>
                <a:spcPts val="0"/>
              </a:spcAft>
              <a:buNone/>
            </a:pPr>
            <a:r>
              <a:rPr lang="en"/>
              <a:t>The data is available in Microsoft Access, SQL files, or a comma delimited format.  Additionally, there is an R package and library available through github as well as MySQL, SQLite and a series of python scripts.</a:t>
            </a:r>
            <a:endParaRPr/>
          </a:p>
          <a:p>
            <a:pPr marL="0" lvl="0" indent="0" algn="l" rtl="0">
              <a:spcBef>
                <a:spcPts val="0"/>
              </a:spcBef>
              <a:spcAft>
                <a:spcPts val="0"/>
              </a:spcAft>
              <a:buNone/>
            </a:pPr>
            <a:endParaRPr/>
          </a:p>
          <a:p>
            <a:pPr marL="0" lvl="0" indent="0" algn="l" rtl="0">
              <a:spcBef>
                <a:spcPts val="0"/>
              </a:spcBef>
              <a:spcAft>
                <a:spcPts val="0"/>
              </a:spcAft>
              <a:buNone/>
            </a:pPr>
            <a:r>
              <a:rPr lang="en"/>
              <a:t>The database is free, but donations are accepted in order to help cover the costs associated with the maintenance and making it available for download.  Donations can be made at seanlahman.com/support/  </a:t>
            </a:r>
            <a:endParaRPr/>
          </a:p>
          <a:p>
            <a:pPr marL="0" lvl="0" indent="0" algn="l" rtl="0">
              <a:spcBef>
                <a:spcPts val="0"/>
              </a:spcBef>
              <a:spcAft>
                <a:spcPts val="0"/>
              </a:spcAft>
              <a:buNone/>
            </a:pPr>
            <a:r>
              <a:rPr lang="en"/>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14d0914340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14d091434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COVID-19 pandemic impacted Major League Baseball finances, game schedules, and player salaries.  Per MLB.com, the 2020 Major League Baseball season was delayed by almost 4 months and shortened to 60 games.  Also, the playoffs were expanded from 10 to 16 teams.  For this reason, the typical statistics would not be “apples to apples” when comparing other years to 2020 and could possibly skew the results.  </a:t>
            </a:r>
            <a:endParaRPr/>
          </a:p>
          <a:p>
            <a:pPr marL="0" lvl="0" indent="0" algn="l" rtl="0">
              <a:spcBef>
                <a:spcPts val="0"/>
              </a:spcBef>
              <a:spcAft>
                <a:spcPts val="0"/>
              </a:spcAft>
              <a:buNone/>
            </a:pPr>
            <a:endParaRPr/>
          </a:p>
          <a:p>
            <a:pPr marL="0" lvl="0" indent="0" algn="l" rtl="0">
              <a:spcBef>
                <a:spcPts val="0"/>
              </a:spcBef>
              <a:spcAft>
                <a:spcPts val="0"/>
              </a:spcAft>
              <a:buNone/>
            </a:pPr>
            <a:r>
              <a:rPr lang="en"/>
              <a:t>Salary data was also impacted in 2020.  Due to the quarantines in 2020, MLB the player’s union had agreed to take almost a 63% cut in base pay.  forbes.com/Kurt Badenhausen August 7, 2020.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14d0914340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14d0914340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14d0914340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14d0914340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first model we created used a simple linear regression model and just one statistic, earned run average (ERA).  The years used were 2010 to 2016 and we eventually removed some of the outliers.  </a:t>
            </a:r>
            <a:endParaRPr/>
          </a:p>
          <a:p>
            <a:pPr marL="0" lvl="0" indent="0" algn="l" rtl="0">
              <a:spcBef>
                <a:spcPts val="0"/>
              </a:spcBef>
              <a:spcAft>
                <a:spcPts val="0"/>
              </a:spcAft>
              <a:buNone/>
            </a:pPr>
            <a:endParaRPr/>
          </a:p>
          <a:p>
            <a:pPr marL="0" lvl="0" indent="0" algn="l" rtl="0">
              <a:spcBef>
                <a:spcPts val="0"/>
              </a:spcBef>
              <a:spcAft>
                <a:spcPts val="0"/>
              </a:spcAft>
              <a:buNone/>
            </a:pPr>
            <a:r>
              <a:rPr lang="en"/>
              <a:t>From the scatter plot graph, we observed that as the ERA decreased, the salary increased.  Adding in our simple regression model, shown by the red line, we were able to create a very crude predictor.  This model was okay for a start, but we need something better and more precise.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17789b541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17789b54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random forest model can be extremely effective because it will take a large number of low correlation models to create a total model that is highly impactful. </a:t>
            </a:r>
            <a:endParaRPr/>
          </a:p>
          <a:p>
            <a:pPr marL="0" lvl="0" indent="0" algn="l" rtl="0">
              <a:spcBef>
                <a:spcPts val="0"/>
              </a:spcBef>
              <a:spcAft>
                <a:spcPts val="0"/>
              </a:spcAft>
              <a:buNone/>
            </a:pPr>
            <a:endParaRPr/>
          </a:p>
          <a:p>
            <a:pPr marL="0" lvl="0" indent="0" algn="l" rtl="0">
              <a:spcBef>
                <a:spcPts val="0"/>
              </a:spcBef>
              <a:spcAft>
                <a:spcPts val="0"/>
              </a:spcAft>
              <a:buNone/>
            </a:pPr>
            <a:r>
              <a:rPr lang="en"/>
              <a:t>Based on the first model, using linear regression, it was evident that additional features were needed to come up with a more precise way of precise way of predicting salaries.  Since there was so much data, and a wide range of salaries, we decided to use the random forest method (or a group of decision trees) and employ binning for the salaries.</a:t>
            </a:r>
            <a:endParaRPr/>
          </a:p>
          <a:p>
            <a:pPr marL="0" lvl="0" indent="0" algn="l" rtl="0">
              <a:spcBef>
                <a:spcPts val="0"/>
              </a:spcBef>
              <a:spcAft>
                <a:spcPts val="0"/>
              </a:spcAft>
              <a:buNone/>
            </a:pPr>
            <a:endParaRPr/>
          </a:p>
          <a:p>
            <a:pPr marL="0" lvl="0" indent="0" algn="l" rtl="0">
              <a:spcBef>
                <a:spcPts val="0"/>
              </a:spcBef>
              <a:spcAft>
                <a:spcPts val="0"/>
              </a:spcAft>
              <a:buNone/>
            </a:pPr>
            <a:r>
              <a:rPr lang="en"/>
              <a:t>This allowed for the top 5 features to be identified and used in later modeling.   </a:t>
            </a:r>
            <a:endParaRPr/>
          </a:p>
          <a:p>
            <a:pPr marL="0" lvl="0" indent="0" algn="l" rtl="0">
              <a:spcBef>
                <a:spcPts val="0"/>
              </a:spcBef>
              <a:spcAft>
                <a:spcPts val="0"/>
              </a:spcAft>
              <a:buNone/>
            </a:pPr>
            <a:endParaRPr/>
          </a:p>
          <a:p>
            <a:pPr marL="0" lvl="0" indent="0" algn="l" rtl="0">
              <a:spcBef>
                <a:spcPts val="0"/>
              </a:spcBef>
              <a:spcAft>
                <a:spcPts val="0"/>
              </a:spcAft>
              <a:buNone/>
            </a:pPr>
            <a:r>
              <a:rPr lang="en"/>
              <a:t>Based on the random forest model, the top-five features that showed the most correlation were Batters faced by Pitcher (BFP), Outs pitched (at least 3 innings pitched - IPouts), Earned run average (ERA), Games finished (GF), Strikeouts (SO), and Hits (H).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14d0914340_1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14d0914340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After adding in additional years of data, it appeared Age was at the top followed by Strike Outs and then ERA.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2">
  <p:cSld name="AUTOLAYOUT_3">
    <p:bg>
      <p:bgPr>
        <a:solidFill>
          <a:srgbClr val="FFFFFF"/>
        </a:solidFill>
        <a:effectLst/>
      </p:bgPr>
    </p:bg>
    <p:spTree>
      <p:nvGrpSpPr>
        <p:cNvPr id="1" name="Shape 52"/>
        <p:cNvGrpSpPr/>
        <p:nvPr/>
      </p:nvGrpSpPr>
      <p:grpSpPr>
        <a:xfrm>
          <a:off x="0" y="0"/>
          <a:ext cx="0" cy="0"/>
          <a:chOff x="0" y="0"/>
          <a:chExt cx="0" cy="0"/>
        </a:xfrm>
      </p:grpSpPr>
      <p:sp>
        <p:nvSpPr>
          <p:cNvPr id="53" name="Google Shape;53;p13"/>
          <p:cNvSpPr/>
          <p:nvPr/>
        </p:nvSpPr>
        <p:spPr>
          <a:xfrm>
            <a:off x="0" y="0"/>
            <a:ext cx="9144000" cy="5143500"/>
          </a:xfrm>
          <a:prstGeom prst="rect">
            <a:avLst/>
          </a:prstGeom>
          <a:gradFill>
            <a:gsLst>
              <a:gs pos="0">
                <a:srgbClr val="7F7F7F"/>
              </a:gs>
              <a:gs pos="78000">
                <a:srgbClr val="3F3F3F"/>
              </a:gs>
              <a:gs pos="100000">
                <a:srgbClr val="262626"/>
              </a:gs>
            </a:gsLst>
            <a:lin ang="5400012"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54" name="Google Shape;54;p13"/>
          <p:cNvSpPr/>
          <p:nvPr/>
        </p:nvSpPr>
        <p:spPr>
          <a:xfrm rot="10800000">
            <a:off x="3262212" y="0"/>
            <a:ext cx="1309800" cy="10881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p:nvPr/>
        </p:nvSpPr>
        <p:spPr>
          <a:xfrm rot="10800000" flipH="1">
            <a:off x="4572012" y="0"/>
            <a:ext cx="1309800" cy="10881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rot="10800000" flipH="1">
            <a:off x="4572012" y="0"/>
            <a:ext cx="1309800" cy="1088100"/>
          </a:xfrm>
          <a:prstGeom prst="rtTriangle">
            <a:avLst/>
          </a:prstGeom>
          <a:solidFill>
            <a:srgbClr val="000000">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txBox="1">
            <a:spLocks noGrp="1"/>
          </p:cNvSpPr>
          <p:nvPr>
            <p:ph type="ctrTitle"/>
          </p:nvPr>
        </p:nvSpPr>
        <p:spPr>
          <a:xfrm>
            <a:off x="1130100" y="1397138"/>
            <a:ext cx="6883800" cy="1658100"/>
          </a:xfrm>
          <a:prstGeom prst="rect">
            <a:avLst/>
          </a:prstGeom>
          <a:noFill/>
        </p:spPr>
        <p:txBody>
          <a:bodyPr spcFirstLastPara="1" wrap="square" lIns="91425" tIns="91425" rIns="91425" bIns="91425" anchor="b" anchorCtr="0">
            <a:normAutofit/>
          </a:bodyPr>
          <a:lstStyle>
            <a:lvl1pPr lvl="0" algn="ctr">
              <a:lnSpc>
                <a:spcPct val="100000"/>
              </a:lnSpc>
              <a:spcBef>
                <a:spcPts val="0"/>
              </a:spcBef>
              <a:spcAft>
                <a:spcPts val="0"/>
              </a:spcAft>
              <a:buClr>
                <a:srgbClr val="FFFFFF"/>
              </a:buClr>
              <a:buSzPts val="4200"/>
              <a:buNone/>
              <a:defRPr sz="4200" b="1">
                <a:solidFill>
                  <a:srgbClr val="FFFFFF"/>
                </a:solidFill>
              </a:defRPr>
            </a:lvl1pPr>
            <a:lvl2pPr lvl="1" algn="ctr">
              <a:lnSpc>
                <a:spcPct val="100000"/>
              </a:lnSpc>
              <a:spcBef>
                <a:spcPts val="0"/>
              </a:spcBef>
              <a:spcAft>
                <a:spcPts val="0"/>
              </a:spcAft>
              <a:buClr>
                <a:srgbClr val="FFFFFF"/>
              </a:buClr>
              <a:buSzPts val="4200"/>
              <a:buNone/>
              <a:defRPr sz="4200" b="1">
                <a:solidFill>
                  <a:srgbClr val="FFFFFF"/>
                </a:solidFill>
              </a:defRPr>
            </a:lvl2pPr>
            <a:lvl3pPr lvl="2" algn="ctr">
              <a:lnSpc>
                <a:spcPct val="100000"/>
              </a:lnSpc>
              <a:spcBef>
                <a:spcPts val="0"/>
              </a:spcBef>
              <a:spcAft>
                <a:spcPts val="0"/>
              </a:spcAft>
              <a:buClr>
                <a:srgbClr val="FFFFFF"/>
              </a:buClr>
              <a:buSzPts val="4200"/>
              <a:buNone/>
              <a:defRPr sz="4200" b="1">
                <a:solidFill>
                  <a:srgbClr val="FFFFFF"/>
                </a:solidFill>
              </a:defRPr>
            </a:lvl3pPr>
            <a:lvl4pPr lvl="3" algn="ctr">
              <a:lnSpc>
                <a:spcPct val="100000"/>
              </a:lnSpc>
              <a:spcBef>
                <a:spcPts val="0"/>
              </a:spcBef>
              <a:spcAft>
                <a:spcPts val="0"/>
              </a:spcAft>
              <a:buClr>
                <a:srgbClr val="FFFFFF"/>
              </a:buClr>
              <a:buSzPts val="4200"/>
              <a:buNone/>
              <a:defRPr sz="4200" b="1">
                <a:solidFill>
                  <a:srgbClr val="FFFFFF"/>
                </a:solidFill>
              </a:defRPr>
            </a:lvl4pPr>
            <a:lvl5pPr lvl="4" algn="ctr">
              <a:lnSpc>
                <a:spcPct val="100000"/>
              </a:lnSpc>
              <a:spcBef>
                <a:spcPts val="0"/>
              </a:spcBef>
              <a:spcAft>
                <a:spcPts val="0"/>
              </a:spcAft>
              <a:buClr>
                <a:srgbClr val="FFFFFF"/>
              </a:buClr>
              <a:buSzPts val="4200"/>
              <a:buNone/>
              <a:defRPr sz="4200" b="1">
                <a:solidFill>
                  <a:srgbClr val="FFFFFF"/>
                </a:solidFill>
              </a:defRPr>
            </a:lvl5pPr>
            <a:lvl6pPr lvl="5" algn="ctr">
              <a:lnSpc>
                <a:spcPct val="100000"/>
              </a:lnSpc>
              <a:spcBef>
                <a:spcPts val="0"/>
              </a:spcBef>
              <a:spcAft>
                <a:spcPts val="0"/>
              </a:spcAft>
              <a:buClr>
                <a:srgbClr val="FFFFFF"/>
              </a:buClr>
              <a:buSzPts val="4200"/>
              <a:buNone/>
              <a:defRPr sz="4200" b="1">
                <a:solidFill>
                  <a:srgbClr val="FFFFFF"/>
                </a:solidFill>
              </a:defRPr>
            </a:lvl6pPr>
            <a:lvl7pPr lvl="6" algn="ctr">
              <a:lnSpc>
                <a:spcPct val="100000"/>
              </a:lnSpc>
              <a:spcBef>
                <a:spcPts val="0"/>
              </a:spcBef>
              <a:spcAft>
                <a:spcPts val="0"/>
              </a:spcAft>
              <a:buClr>
                <a:srgbClr val="FFFFFF"/>
              </a:buClr>
              <a:buSzPts val="4200"/>
              <a:buNone/>
              <a:defRPr sz="4200" b="1">
                <a:solidFill>
                  <a:srgbClr val="FFFFFF"/>
                </a:solidFill>
              </a:defRPr>
            </a:lvl7pPr>
            <a:lvl8pPr lvl="7" algn="ctr">
              <a:lnSpc>
                <a:spcPct val="100000"/>
              </a:lnSpc>
              <a:spcBef>
                <a:spcPts val="0"/>
              </a:spcBef>
              <a:spcAft>
                <a:spcPts val="0"/>
              </a:spcAft>
              <a:buClr>
                <a:srgbClr val="FFFFFF"/>
              </a:buClr>
              <a:buSzPts val="4200"/>
              <a:buNone/>
              <a:defRPr sz="4200" b="1">
                <a:solidFill>
                  <a:srgbClr val="FFFFFF"/>
                </a:solidFill>
              </a:defRPr>
            </a:lvl8pPr>
            <a:lvl9pPr lvl="8" algn="ctr">
              <a:lnSpc>
                <a:spcPct val="100000"/>
              </a:lnSpc>
              <a:spcBef>
                <a:spcPts val="0"/>
              </a:spcBef>
              <a:spcAft>
                <a:spcPts val="0"/>
              </a:spcAft>
              <a:buClr>
                <a:srgbClr val="FFFFFF"/>
              </a:buClr>
              <a:buSzPts val="4200"/>
              <a:buNone/>
              <a:defRPr sz="4200" b="1">
                <a:solidFill>
                  <a:srgbClr val="FFFFFF"/>
                </a:solidFill>
              </a:defRPr>
            </a:lvl9pPr>
          </a:lstStyle>
          <a:p>
            <a:endParaRPr/>
          </a:p>
        </p:txBody>
      </p:sp>
      <p:sp>
        <p:nvSpPr>
          <p:cNvPr id="58" name="Google Shape;58;p13"/>
          <p:cNvSpPr txBox="1">
            <a:spLocks noGrp="1"/>
          </p:cNvSpPr>
          <p:nvPr>
            <p:ph type="subTitle" idx="1"/>
          </p:nvPr>
        </p:nvSpPr>
        <p:spPr>
          <a:xfrm>
            <a:off x="1130100" y="3196163"/>
            <a:ext cx="6883800" cy="550200"/>
          </a:xfrm>
          <a:prstGeom prst="rect">
            <a:avLst/>
          </a:prstGeom>
          <a:noFill/>
        </p:spPr>
        <p:txBody>
          <a:bodyPr spcFirstLastPara="1" wrap="square" lIns="91425" tIns="91425" rIns="91425" bIns="91425" anchor="t" anchorCtr="0">
            <a:normAutofit/>
          </a:bodyPr>
          <a:lstStyle>
            <a:lvl1pPr lvl="0" algn="ctr">
              <a:lnSpc>
                <a:spcPct val="100000"/>
              </a:lnSpc>
              <a:spcBef>
                <a:spcPts val="0"/>
              </a:spcBef>
              <a:spcAft>
                <a:spcPts val="0"/>
              </a:spcAft>
              <a:buClr>
                <a:srgbClr val="FFFFFF"/>
              </a:buClr>
              <a:buSzPts val="2000"/>
              <a:buNone/>
              <a:defRPr sz="2000">
                <a:solidFill>
                  <a:srgbClr val="FFFFFF"/>
                </a:solidFill>
              </a:defRPr>
            </a:lvl1pPr>
            <a:lvl2pPr lvl="1" algn="ctr">
              <a:lnSpc>
                <a:spcPct val="100000"/>
              </a:lnSpc>
              <a:spcBef>
                <a:spcPts val="0"/>
              </a:spcBef>
              <a:spcAft>
                <a:spcPts val="0"/>
              </a:spcAft>
              <a:buClr>
                <a:srgbClr val="FFFFFF"/>
              </a:buClr>
              <a:buSzPts val="2000"/>
              <a:buNone/>
              <a:defRPr sz="2000">
                <a:solidFill>
                  <a:srgbClr val="FFFFFF"/>
                </a:solidFill>
              </a:defRPr>
            </a:lvl2pPr>
            <a:lvl3pPr lvl="2" algn="ctr">
              <a:lnSpc>
                <a:spcPct val="100000"/>
              </a:lnSpc>
              <a:spcBef>
                <a:spcPts val="0"/>
              </a:spcBef>
              <a:spcAft>
                <a:spcPts val="0"/>
              </a:spcAft>
              <a:buClr>
                <a:srgbClr val="FFFFFF"/>
              </a:buClr>
              <a:buSzPts val="2000"/>
              <a:buNone/>
              <a:defRPr sz="2000">
                <a:solidFill>
                  <a:srgbClr val="FFFFFF"/>
                </a:solidFill>
              </a:defRPr>
            </a:lvl3pPr>
            <a:lvl4pPr lvl="3" algn="ctr">
              <a:lnSpc>
                <a:spcPct val="100000"/>
              </a:lnSpc>
              <a:spcBef>
                <a:spcPts val="0"/>
              </a:spcBef>
              <a:spcAft>
                <a:spcPts val="0"/>
              </a:spcAft>
              <a:buClr>
                <a:srgbClr val="FFFFFF"/>
              </a:buClr>
              <a:buSzPts val="2000"/>
              <a:buNone/>
              <a:defRPr sz="2000">
                <a:solidFill>
                  <a:srgbClr val="FFFFFF"/>
                </a:solidFill>
              </a:defRPr>
            </a:lvl4pPr>
            <a:lvl5pPr lvl="4" algn="ctr">
              <a:lnSpc>
                <a:spcPct val="100000"/>
              </a:lnSpc>
              <a:spcBef>
                <a:spcPts val="0"/>
              </a:spcBef>
              <a:spcAft>
                <a:spcPts val="0"/>
              </a:spcAft>
              <a:buClr>
                <a:srgbClr val="FFFFFF"/>
              </a:buClr>
              <a:buSzPts val="2000"/>
              <a:buNone/>
              <a:defRPr sz="2000">
                <a:solidFill>
                  <a:srgbClr val="FFFFFF"/>
                </a:solidFill>
              </a:defRPr>
            </a:lvl5pPr>
            <a:lvl6pPr lvl="5" algn="ctr">
              <a:lnSpc>
                <a:spcPct val="100000"/>
              </a:lnSpc>
              <a:spcBef>
                <a:spcPts val="0"/>
              </a:spcBef>
              <a:spcAft>
                <a:spcPts val="0"/>
              </a:spcAft>
              <a:buClr>
                <a:srgbClr val="FFFFFF"/>
              </a:buClr>
              <a:buSzPts val="2000"/>
              <a:buNone/>
              <a:defRPr sz="2000">
                <a:solidFill>
                  <a:srgbClr val="FFFFFF"/>
                </a:solidFill>
              </a:defRPr>
            </a:lvl6pPr>
            <a:lvl7pPr lvl="6" algn="ctr">
              <a:lnSpc>
                <a:spcPct val="100000"/>
              </a:lnSpc>
              <a:spcBef>
                <a:spcPts val="0"/>
              </a:spcBef>
              <a:spcAft>
                <a:spcPts val="0"/>
              </a:spcAft>
              <a:buClr>
                <a:srgbClr val="FFFFFF"/>
              </a:buClr>
              <a:buSzPts val="2000"/>
              <a:buNone/>
              <a:defRPr sz="2000">
                <a:solidFill>
                  <a:srgbClr val="FFFFFF"/>
                </a:solidFill>
              </a:defRPr>
            </a:lvl7pPr>
            <a:lvl8pPr lvl="7" algn="ctr">
              <a:lnSpc>
                <a:spcPct val="100000"/>
              </a:lnSpc>
              <a:spcBef>
                <a:spcPts val="0"/>
              </a:spcBef>
              <a:spcAft>
                <a:spcPts val="0"/>
              </a:spcAft>
              <a:buClr>
                <a:srgbClr val="FFFFFF"/>
              </a:buClr>
              <a:buSzPts val="2000"/>
              <a:buNone/>
              <a:defRPr sz="2000">
                <a:solidFill>
                  <a:srgbClr val="FFFFFF"/>
                </a:solidFill>
              </a:defRPr>
            </a:lvl8pPr>
            <a:lvl9pPr lvl="8" algn="ctr">
              <a:lnSpc>
                <a:spcPct val="100000"/>
              </a:lnSpc>
              <a:spcBef>
                <a:spcPts val="0"/>
              </a:spcBef>
              <a:spcAft>
                <a:spcPts val="0"/>
              </a:spcAft>
              <a:buClr>
                <a:srgbClr val="FFFFFF"/>
              </a:buClr>
              <a:buSzPts val="2000"/>
              <a:buNone/>
              <a:defRPr sz="2000">
                <a:solidFill>
                  <a:srgbClr val="FFFFFF"/>
                </a:solidFill>
              </a:defRPr>
            </a:lvl9pPr>
          </a:lstStyle>
          <a:p>
            <a:endParaRPr/>
          </a:p>
        </p:txBody>
      </p:sp>
      <p:sp>
        <p:nvSpPr>
          <p:cNvPr id="59" name="Google Shape;59;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1">
  <p:cSld name="AUTOLAYOUT_4">
    <p:spTree>
      <p:nvGrpSpPr>
        <p:cNvPr id="1" name="Shape 60"/>
        <p:cNvGrpSpPr/>
        <p:nvPr/>
      </p:nvGrpSpPr>
      <p:grpSpPr>
        <a:xfrm>
          <a:off x="0" y="0"/>
          <a:ext cx="0" cy="0"/>
          <a:chOff x="0" y="0"/>
          <a:chExt cx="0" cy="0"/>
        </a:xfrm>
      </p:grpSpPr>
      <p:sp>
        <p:nvSpPr>
          <p:cNvPr id="61" name="Google Shape;61;p14"/>
          <p:cNvSpPr/>
          <p:nvPr/>
        </p:nvSpPr>
        <p:spPr>
          <a:xfrm>
            <a:off x="-100" y="-125"/>
            <a:ext cx="9144000" cy="5143500"/>
          </a:xfrm>
          <a:prstGeom prst="rect">
            <a:avLst/>
          </a:prstGeom>
          <a:gradFill>
            <a:gsLst>
              <a:gs pos="0">
                <a:srgbClr val="696969"/>
              </a:gs>
              <a:gs pos="100000">
                <a:srgbClr val="1D1D1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p:nvPr/>
        </p:nvSpPr>
        <p:spPr>
          <a:xfrm>
            <a:off x="0" y="0"/>
            <a:ext cx="37893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4"/>
          <p:cNvSpPr txBox="1">
            <a:spLocks noGrp="1"/>
          </p:cNvSpPr>
          <p:nvPr>
            <p:ph type="title"/>
          </p:nvPr>
        </p:nvSpPr>
        <p:spPr>
          <a:xfrm>
            <a:off x="265500" y="316700"/>
            <a:ext cx="3163500" cy="26076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rgbClr val="FFFFFF"/>
              </a:buClr>
              <a:buSzPts val="3600"/>
              <a:buNone/>
              <a:defRPr sz="3600">
                <a:solidFill>
                  <a:srgbClr val="FFFFFF"/>
                </a:solidFill>
              </a:defRPr>
            </a:lvl1pPr>
            <a:lvl2pPr lvl="1" algn="l">
              <a:lnSpc>
                <a:spcPct val="100000"/>
              </a:lnSpc>
              <a:spcBef>
                <a:spcPts val="0"/>
              </a:spcBef>
              <a:spcAft>
                <a:spcPts val="0"/>
              </a:spcAft>
              <a:buClr>
                <a:srgbClr val="FFFFFF"/>
              </a:buClr>
              <a:buSzPts val="3600"/>
              <a:buNone/>
              <a:defRPr sz="3600">
                <a:solidFill>
                  <a:srgbClr val="FFFFFF"/>
                </a:solidFill>
              </a:defRPr>
            </a:lvl2pPr>
            <a:lvl3pPr lvl="2" algn="l">
              <a:lnSpc>
                <a:spcPct val="100000"/>
              </a:lnSpc>
              <a:spcBef>
                <a:spcPts val="0"/>
              </a:spcBef>
              <a:spcAft>
                <a:spcPts val="0"/>
              </a:spcAft>
              <a:buClr>
                <a:srgbClr val="FFFFFF"/>
              </a:buClr>
              <a:buSzPts val="3600"/>
              <a:buNone/>
              <a:defRPr sz="3600">
                <a:solidFill>
                  <a:srgbClr val="FFFFFF"/>
                </a:solidFill>
              </a:defRPr>
            </a:lvl3pPr>
            <a:lvl4pPr lvl="3" algn="l">
              <a:lnSpc>
                <a:spcPct val="100000"/>
              </a:lnSpc>
              <a:spcBef>
                <a:spcPts val="0"/>
              </a:spcBef>
              <a:spcAft>
                <a:spcPts val="0"/>
              </a:spcAft>
              <a:buClr>
                <a:srgbClr val="FFFFFF"/>
              </a:buClr>
              <a:buSzPts val="3600"/>
              <a:buNone/>
              <a:defRPr sz="3600">
                <a:solidFill>
                  <a:srgbClr val="FFFFFF"/>
                </a:solidFill>
              </a:defRPr>
            </a:lvl4pPr>
            <a:lvl5pPr lvl="4" algn="l">
              <a:lnSpc>
                <a:spcPct val="100000"/>
              </a:lnSpc>
              <a:spcBef>
                <a:spcPts val="0"/>
              </a:spcBef>
              <a:spcAft>
                <a:spcPts val="0"/>
              </a:spcAft>
              <a:buClr>
                <a:srgbClr val="FFFFFF"/>
              </a:buClr>
              <a:buSzPts val="3600"/>
              <a:buNone/>
              <a:defRPr sz="3600">
                <a:solidFill>
                  <a:srgbClr val="FFFFFF"/>
                </a:solidFill>
              </a:defRPr>
            </a:lvl5pPr>
            <a:lvl6pPr lvl="5" algn="l">
              <a:lnSpc>
                <a:spcPct val="100000"/>
              </a:lnSpc>
              <a:spcBef>
                <a:spcPts val="0"/>
              </a:spcBef>
              <a:spcAft>
                <a:spcPts val="0"/>
              </a:spcAft>
              <a:buClr>
                <a:srgbClr val="FFFFFF"/>
              </a:buClr>
              <a:buSzPts val="3600"/>
              <a:buNone/>
              <a:defRPr sz="3600">
                <a:solidFill>
                  <a:srgbClr val="FFFFFF"/>
                </a:solidFill>
              </a:defRPr>
            </a:lvl6pPr>
            <a:lvl7pPr lvl="6" algn="l">
              <a:lnSpc>
                <a:spcPct val="100000"/>
              </a:lnSpc>
              <a:spcBef>
                <a:spcPts val="0"/>
              </a:spcBef>
              <a:spcAft>
                <a:spcPts val="0"/>
              </a:spcAft>
              <a:buClr>
                <a:srgbClr val="FFFFFF"/>
              </a:buClr>
              <a:buSzPts val="3600"/>
              <a:buNone/>
              <a:defRPr sz="3600">
                <a:solidFill>
                  <a:srgbClr val="FFFFFF"/>
                </a:solidFill>
              </a:defRPr>
            </a:lvl7pPr>
            <a:lvl8pPr lvl="7" algn="l">
              <a:lnSpc>
                <a:spcPct val="100000"/>
              </a:lnSpc>
              <a:spcBef>
                <a:spcPts val="0"/>
              </a:spcBef>
              <a:spcAft>
                <a:spcPts val="0"/>
              </a:spcAft>
              <a:buClr>
                <a:srgbClr val="FFFFFF"/>
              </a:buClr>
              <a:buSzPts val="3600"/>
              <a:buNone/>
              <a:defRPr sz="3600">
                <a:solidFill>
                  <a:srgbClr val="FFFFFF"/>
                </a:solidFill>
              </a:defRPr>
            </a:lvl8pPr>
            <a:lvl9pPr lvl="8" algn="l">
              <a:lnSpc>
                <a:spcPct val="100000"/>
              </a:lnSpc>
              <a:spcBef>
                <a:spcPts val="0"/>
              </a:spcBef>
              <a:spcAft>
                <a:spcPts val="0"/>
              </a:spcAft>
              <a:buClr>
                <a:srgbClr val="FFFFFF"/>
              </a:buClr>
              <a:buSzPts val="3600"/>
              <a:buNone/>
              <a:defRPr sz="3600">
                <a:solidFill>
                  <a:srgbClr val="FFFFFF"/>
                </a:solidFill>
              </a:defRPr>
            </a:lvl9pPr>
          </a:lstStyle>
          <a:p>
            <a:endParaRPr/>
          </a:p>
        </p:txBody>
      </p:sp>
      <p:sp>
        <p:nvSpPr>
          <p:cNvPr id="64" name="Google Shape;64;p14"/>
          <p:cNvSpPr txBox="1">
            <a:spLocks noGrp="1"/>
          </p:cNvSpPr>
          <p:nvPr>
            <p:ph type="body" idx="1"/>
          </p:nvPr>
        </p:nvSpPr>
        <p:spPr>
          <a:xfrm>
            <a:off x="4283675" y="316700"/>
            <a:ext cx="4407300" cy="3834000"/>
          </a:xfrm>
          <a:prstGeom prst="rect">
            <a:avLst/>
          </a:prstGeom>
          <a:noFill/>
        </p:spPr>
        <p:txBody>
          <a:bodyPr spcFirstLastPara="1" wrap="square" lIns="91425" tIns="91425" rIns="91425" bIns="91425" anchor="t" anchorCtr="0">
            <a:normAutofit/>
          </a:bodyPr>
          <a:lstStyle>
            <a:lvl1pPr marL="457200" lvl="0" indent="-342900" algn="l">
              <a:lnSpc>
                <a:spcPct val="115000"/>
              </a:lnSpc>
              <a:spcBef>
                <a:spcPts val="0"/>
              </a:spcBef>
              <a:spcAft>
                <a:spcPts val="0"/>
              </a:spcAft>
              <a:buClr>
                <a:srgbClr val="FFFFFF"/>
              </a:buClr>
              <a:buSzPts val="1800"/>
              <a:buChar char="●"/>
              <a:defRPr sz="1800">
                <a:solidFill>
                  <a:srgbClr val="FFFFFF"/>
                </a:solidFill>
              </a:defRPr>
            </a:lvl1pPr>
            <a:lvl2pPr marL="914400" lvl="1" indent="-317500" algn="l">
              <a:lnSpc>
                <a:spcPct val="115000"/>
              </a:lnSpc>
              <a:spcBef>
                <a:spcPts val="0"/>
              </a:spcBef>
              <a:spcAft>
                <a:spcPts val="0"/>
              </a:spcAft>
              <a:buClr>
                <a:srgbClr val="FFFFFF"/>
              </a:buClr>
              <a:buSzPts val="1400"/>
              <a:buChar char="○"/>
              <a:defRPr sz="1400">
                <a:solidFill>
                  <a:srgbClr val="FFFFFF"/>
                </a:solidFill>
              </a:defRPr>
            </a:lvl2pPr>
            <a:lvl3pPr marL="1371600" lvl="2" indent="-317500" algn="l">
              <a:lnSpc>
                <a:spcPct val="115000"/>
              </a:lnSpc>
              <a:spcBef>
                <a:spcPts val="0"/>
              </a:spcBef>
              <a:spcAft>
                <a:spcPts val="0"/>
              </a:spcAft>
              <a:buClr>
                <a:srgbClr val="FFFFFF"/>
              </a:buClr>
              <a:buSzPts val="1400"/>
              <a:buChar char="■"/>
              <a:defRPr sz="1400">
                <a:solidFill>
                  <a:srgbClr val="FFFFFF"/>
                </a:solidFill>
              </a:defRPr>
            </a:lvl3pPr>
            <a:lvl4pPr marL="1828800" lvl="3" indent="-317500" algn="l">
              <a:lnSpc>
                <a:spcPct val="115000"/>
              </a:lnSpc>
              <a:spcBef>
                <a:spcPts val="0"/>
              </a:spcBef>
              <a:spcAft>
                <a:spcPts val="0"/>
              </a:spcAft>
              <a:buClr>
                <a:srgbClr val="FFFFFF"/>
              </a:buClr>
              <a:buSzPts val="1400"/>
              <a:buChar char="●"/>
              <a:defRPr sz="1400">
                <a:solidFill>
                  <a:srgbClr val="FFFFFF"/>
                </a:solidFill>
              </a:defRPr>
            </a:lvl4pPr>
            <a:lvl5pPr marL="2286000" lvl="4" indent="-317500" algn="l">
              <a:lnSpc>
                <a:spcPct val="115000"/>
              </a:lnSpc>
              <a:spcBef>
                <a:spcPts val="0"/>
              </a:spcBef>
              <a:spcAft>
                <a:spcPts val="0"/>
              </a:spcAft>
              <a:buClr>
                <a:srgbClr val="FFFFFF"/>
              </a:buClr>
              <a:buSzPts val="1400"/>
              <a:buChar char="○"/>
              <a:defRPr sz="1400">
                <a:solidFill>
                  <a:srgbClr val="FFFFFF"/>
                </a:solidFill>
              </a:defRPr>
            </a:lvl5pPr>
            <a:lvl6pPr marL="2743200" lvl="5" indent="-317500" algn="l">
              <a:lnSpc>
                <a:spcPct val="115000"/>
              </a:lnSpc>
              <a:spcBef>
                <a:spcPts val="0"/>
              </a:spcBef>
              <a:spcAft>
                <a:spcPts val="0"/>
              </a:spcAft>
              <a:buClr>
                <a:srgbClr val="FFFFFF"/>
              </a:buClr>
              <a:buSzPts val="1400"/>
              <a:buChar char="■"/>
              <a:defRPr sz="1400">
                <a:solidFill>
                  <a:srgbClr val="FFFFFF"/>
                </a:solidFill>
              </a:defRPr>
            </a:lvl6pPr>
            <a:lvl7pPr marL="3200400" lvl="6" indent="-317500" algn="l">
              <a:lnSpc>
                <a:spcPct val="115000"/>
              </a:lnSpc>
              <a:spcBef>
                <a:spcPts val="0"/>
              </a:spcBef>
              <a:spcAft>
                <a:spcPts val="0"/>
              </a:spcAft>
              <a:buClr>
                <a:srgbClr val="FFFFFF"/>
              </a:buClr>
              <a:buSzPts val="1400"/>
              <a:buChar char="●"/>
              <a:defRPr sz="1400">
                <a:solidFill>
                  <a:srgbClr val="FFFFFF"/>
                </a:solidFill>
              </a:defRPr>
            </a:lvl7pPr>
            <a:lvl8pPr marL="3657600" lvl="7" indent="-317500" algn="l">
              <a:lnSpc>
                <a:spcPct val="115000"/>
              </a:lnSpc>
              <a:spcBef>
                <a:spcPts val="0"/>
              </a:spcBef>
              <a:spcAft>
                <a:spcPts val="0"/>
              </a:spcAft>
              <a:buClr>
                <a:srgbClr val="FFFFFF"/>
              </a:buClr>
              <a:buSzPts val="1400"/>
              <a:buChar char="○"/>
              <a:defRPr sz="1400">
                <a:solidFill>
                  <a:srgbClr val="FFFFFF"/>
                </a:solidFill>
              </a:defRPr>
            </a:lvl8pPr>
            <a:lvl9pPr marL="4114800" lvl="8" indent="-317500" algn="l">
              <a:lnSpc>
                <a:spcPct val="115000"/>
              </a:lnSpc>
              <a:spcBef>
                <a:spcPts val="0"/>
              </a:spcBef>
              <a:spcAft>
                <a:spcPts val="0"/>
              </a:spcAft>
              <a:buClr>
                <a:srgbClr val="FFFFFF"/>
              </a:buClr>
              <a:buSzPts val="1400"/>
              <a:buChar char="■"/>
              <a:defRPr sz="1400">
                <a:solidFill>
                  <a:srgbClr val="FFFFFF"/>
                </a:solidFill>
              </a:defRPr>
            </a:lvl9pPr>
          </a:lstStyle>
          <a:p>
            <a:endParaRPr/>
          </a:p>
        </p:txBody>
      </p:sp>
      <p:sp>
        <p:nvSpPr>
          <p:cNvPr id="65" name="Google Shape;65;p14"/>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public.tableau.com/views/MoneyBall2_0/Sheet5?:language=en-US&amp;:display_count=n&amp;:origin=viz_share_link"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hyperlink" Target="https://public.tableau.com/views/MoneyBall2_0/Sheet5?:language=en-US&amp;:display_count=n&amp;:origin=viz_share_link"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1130100" y="1397151"/>
            <a:ext cx="6883800" cy="1799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4500"/>
              <a:t>Moneyball 2.0</a:t>
            </a:r>
            <a:endParaRPr sz="4500"/>
          </a:p>
          <a:p>
            <a:pPr marL="0" lvl="0" indent="0" algn="ctr" rtl="0">
              <a:spcBef>
                <a:spcPts val="0"/>
              </a:spcBef>
              <a:spcAft>
                <a:spcPts val="0"/>
              </a:spcAft>
              <a:buNone/>
            </a:pPr>
            <a:r>
              <a:rPr lang="en" sz="3300"/>
              <a:t>Predicting Pitcher Salaries</a:t>
            </a:r>
            <a:endParaRPr sz="3300"/>
          </a:p>
        </p:txBody>
      </p:sp>
      <p:sp>
        <p:nvSpPr>
          <p:cNvPr id="71" name="Google Shape;71;p15"/>
          <p:cNvSpPr txBox="1">
            <a:spLocks noGrp="1"/>
          </p:cNvSpPr>
          <p:nvPr>
            <p:ph type="subTitle" idx="1"/>
          </p:nvPr>
        </p:nvSpPr>
        <p:spPr>
          <a:xfrm>
            <a:off x="1130100" y="3196163"/>
            <a:ext cx="6883800" cy="5502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None/>
            </a:pPr>
            <a:r>
              <a:rPr lang="en"/>
              <a:t>TEAMSIX Final Project </a:t>
            </a:r>
            <a:endParaRPr/>
          </a:p>
          <a:p>
            <a:pPr marL="0" lvl="0" indent="0" algn="ctr" rtl="0">
              <a:spcBef>
                <a:spcPts val="0"/>
              </a:spcBef>
              <a:spcAft>
                <a:spcPts val="0"/>
              </a:spcAft>
              <a:buNone/>
            </a:pPr>
            <a:r>
              <a:rPr lang="en"/>
              <a:t>Segment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265500" y="316700"/>
            <a:ext cx="3163500" cy="2607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Exploration and Analysis Cont’d</a:t>
            </a:r>
            <a:endParaRPr/>
          </a:p>
        </p:txBody>
      </p:sp>
      <p:sp>
        <p:nvSpPr>
          <p:cNvPr id="130" name="Google Shape;130;p24"/>
          <p:cNvSpPr txBox="1">
            <a:spLocks noGrp="1"/>
          </p:cNvSpPr>
          <p:nvPr>
            <p:ph type="body" idx="1"/>
          </p:nvPr>
        </p:nvSpPr>
        <p:spPr>
          <a:xfrm>
            <a:off x="4283675" y="316700"/>
            <a:ext cx="4479300" cy="45375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r>
              <a:rPr lang="en" b="1"/>
              <a:t>The modeling continues - </a:t>
            </a:r>
            <a:r>
              <a:rPr lang="en"/>
              <a:t>The most effective models so far have been  Random Forest and Linear Regression.  However, Additional machine learning techniques have been and continue to be explored</a:t>
            </a:r>
            <a:endParaRPr/>
          </a:p>
          <a:p>
            <a:pPr marL="914400" lvl="0" indent="-342900" algn="l" rtl="0">
              <a:spcBef>
                <a:spcPts val="1600"/>
              </a:spcBef>
              <a:spcAft>
                <a:spcPts val="0"/>
              </a:spcAft>
              <a:buSzPts val="1800"/>
              <a:buChar char="-"/>
            </a:pPr>
            <a:r>
              <a:rPr lang="en"/>
              <a:t>Neural Network</a:t>
            </a:r>
            <a:endParaRPr/>
          </a:p>
          <a:p>
            <a:pPr marL="914400" lvl="0" indent="-342900" algn="l" rtl="0">
              <a:spcBef>
                <a:spcPts val="0"/>
              </a:spcBef>
              <a:spcAft>
                <a:spcPts val="0"/>
              </a:spcAft>
              <a:buSzPts val="1800"/>
              <a:buChar char="-"/>
            </a:pPr>
            <a:r>
              <a:rPr lang="en"/>
              <a:t>Polynomial Regression </a:t>
            </a:r>
            <a:endParaRPr/>
          </a:p>
          <a:p>
            <a:pPr marL="914400" lvl="0" indent="-342900" algn="l" rtl="0">
              <a:spcBef>
                <a:spcPts val="0"/>
              </a:spcBef>
              <a:spcAft>
                <a:spcPts val="0"/>
              </a:spcAft>
              <a:buSzPts val="1800"/>
              <a:buChar char="-"/>
            </a:pPr>
            <a:r>
              <a:rPr lang="en"/>
              <a:t>Logistic Regression</a:t>
            </a:r>
            <a:endParaRPr/>
          </a:p>
          <a:p>
            <a:pPr marL="0" lvl="0" indent="457200" algn="l" rtl="0">
              <a:spcBef>
                <a:spcPts val="1600"/>
              </a:spcBef>
              <a:spcAft>
                <a:spcPts val="1600"/>
              </a:spcAft>
              <a:buNone/>
            </a:pPr>
            <a:endParaRPr/>
          </a:p>
        </p:txBody>
      </p:sp>
      <p:sp>
        <p:nvSpPr>
          <p:cNvPr id="131" name="Google Shape;131;p24"/>
          <p:cNvSpPr txBox="1"/>
          <p:nvPr/>
        </p:nvSpPr>
        <p:spPr>
          <a:xfrm>
            <a:off x="304800" y="304800"/>
            <a:ext cx="30000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200">
              <a:solidFill>
                <a:srgbClr val="24292F"/>
              </a:solidFill>
              <a:highlight>
                <a:srgbClr val="FFFFFF"/>
              </a:highlight>
            </a:endParaRPr>
          </a:p>
          <a:p>
            <a:pPr marL="0" lvl="0" indent="0" algn="l" rtl="0">
              <a:lnSpc>
                <a:spcPct val="115000"/>
              </a:lnSpc>
              <a:spcBef>
                <a:spcPts val="1200"/>
              </a:spcBef>
              <a:spcAft>
                <a:spcPts val="1200"/>
              </a:spcAft>
              <a:buNone/>
            </a:pPr>
            <a:endParaRPr sz="1200">
              <a:solidFill>
                <a:srgbClr val="24292F"/>
              </a:solidFill>
              <a:highlight>
                <a:srgbClr val="FFFFFF"/>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30">
                                            <p:txEl>
                                              <p:pRg st="0" end="0"/>
                                            </p:txEl>
                                          </p:spTgt>
                                        </p:tgtEl>
                                        <p:attrNameLst>
                                          <p:attrName>style.visibility</p:attrName>
                                        </p:attrNameLst>
                                      </p:cBhvr>
                                      <p:to>
                                        <p:strVal val="visible"/>
                                      </p:to>
                                    </p:set>
                                    <p:anim calcmode="lin" valueType="num">
                                      <p:cBhvr additive="base">
                                        <p:cTn id="7" dur="1000"/>
                                        <p:tgtEl>
                                          <p:spTgt spid="130">
                                            <p:txEl>
                                              <p:pRg st="0" end="0"/>
                                            </p:txEl>
                                          </p:spTgt>
                                        </p:tgtEl>
                                        <p:attrNameLst>
                                          <p:attrName>ppt_w</p:attrName>
                                        </p:attrNameLst>
                                      </p:cBhvr>
                                      <p:tavLst>
                                        <p:tav tm="0">
                                          <p:val>
                                            <p:strVal val="0"/>
                                          </p:val>
                                        </p:tav>
                                        <p:tav tm="100000">
                                          <p:val>
                                            <p:strVal val="#ppt_w"/>
                                          </p:val>
                                        </p:tav>
                                      </p:tavLst>
                                    </p:anim>
                                    <p:anim calcmode="lin" valueType="num">
                                      <p:cBhvr additive="base">
                                        <p:cTn id="8" dur="1000"/>
                                        <p:tgtEl>
                                          <p:spTgt spid="130">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30">
                                            <p:txEl>
                                              <p:pRg st="1" end="1"/>
                                            </p:txEl>
                                          </p:spTgt>
                                        </p:tgtEl>
                                        <p:attrNameLst>
                                          <p:attrName>style.visibility</p:attrName>
                                        </p:attrNameLst>
                                      </p:cBhvr>
                                      <p:to>
                                        <p:strVal val="visible"/>
                                      </p:to>
                                    </p:set>
                                    <p:anim calcmode="lin" valueType="num">
                                      <p:cBhvr additive="base">
                                        <p:cTn id="13" dur="1000"/>
                                        <p:tgtEl>
                                          <p:spTgt spid="130">
                                            <p:txEl>
                                              <p:pRg st="1" end="1"/>
                                            </p:txEl>
                                          </p:spTgt>
                                        </p:tgtEl>
                                        <p:attrNameLst>
                                          <p:attrName>ppt_w</p:attrName>
                                        </p:attrNameLst>
                                      </p:cBhvr>
                                      <p:tavLst>
                                        <p:tav tm="0">
                                          <p:val>
                                            <p:strVal val="0"/>
                                          </p:val>
                                        </p:tav>
                                        <p:tav tm="100000">
                                          <p:val>
                                            <p:strVal val="#ppt_w"/>
                                          </p:val>
                                        </p:tav>
                                      </p:tavLst>
                                    </p:anim>
                                    <p:anim calcmode="lin" valueType="num">
                                      <p:cBhvr additive="base">
                                        <p:cTn id="14" dur="1000"/>
                                        <p:tgtEl>
                                          <p:spTgt spid="130">
                                            <p:txEl>
                                              <p:pRg st="1" end="1"/>
                                            </p:txEl>
                                          </p:spTgt>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30">
                                            <p:txEl>
                                              <p:pRg st="2" end="2"/>
                                            </p:txEl>
                                          </p:spTgt>
                                        </p:tgtEl>
                                        <p:attrNameLst>
                                          <p:attrName>style.visibility</p:attrName>
                                        </p:attrNameLst>
                                      </p:cBhvr>
                                      <p:to>
                                        <p:strVal val="visible"/>
                                      </p:to>
                                    </p:set>
                                    <p:anim calcmode="lin" valueType="num">
                                      <p:cBhvr additive="base">
                                        <p:cTn id="19" dur="1000"/>
                                        <p:tgtEl>
                                          <p:spTgt spid="130">
                                            <p:txEl>
                                              <p:pRg st="2" end="2"/>
                                            </p:txEl>
                                          </p:spTgt>
                                        </p:tgtEl>
                                        <p:attrNameLst>
                                          <p:attrName>ppt_w</p:attrName>
                                        </p:attrNameLst>
                                      </p:cBhvr>
                                      <p:tavLst>
                                        <p:tav tm="0">
                                          <p:val>
                                            <p:strVal val="0"/>
                                          </p:val>
                                        </p:tav>
                                        <p:tav tm="100000">
                                          <p:val>
                                            <p:strVal val="#ppt_w"/>
                                          </p:val>
                                        </p:tav>
                                      </p:tavLst>
                                    </p:anim>
                                    <p:anim calcmode="lin" valueType="num">
                                      <p:cBhvr additive="base">
                                        <p:cTn id="20" dur="1000"/>
                                        <p:tgtEl>
                                          <p:spTgt spid="130">
                                            <p:txEl>
                                              <p:pRg st="2" end="2"/>
                                            </p:txEl>
                                          </p:spTgt>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130">
                                            <p:txEl>
                                              <p:pRg st="3" end="3"/>
                                            </p:txEl>
                                          </p:spTgt>
                                        </p:tgtEl>
                                        <p:attrNameLst>
                                          <p:attrName>style.visibility</p:attrName>
                                        </p:attrNameLst>
                                      </p:cBhvr>
                                      <p:to>
                                        <p:strVal val="visible"/>
                                      </p:to>
                                    </p:set>
                                    <p:anim calcmode="lin" valueType="num">
                                      <p:cBhvr additive="base">
                                        <p:cTn id="25" dur="1000"/>
                                        <p:tgtEl>
                                          <p:spTgt spid="130">
                                            <p:txEl>
                                              <p:pRg st="3" end="3"/>
                                            </p:txEl>
                                          </p:spTgt>
                                        </p:tgtEl>
                                        <p:attrNameLst>
                                          <p:attrName>ppt_w</p:attrName>
                                        </p:attrNameLst>
                                      </p:cBhvr>
                                      <p:tavLst>
                                        <p:tav tm="0">
                                          <p:val>
                                            <p:strVal val="0"/>
                                          </p:val>
                                        </p:tav>
                                        <p:tav tm="100000">
                                          <p:val>
                                            <p:strVal val="#ppt_w"/>
                                          </p:val>
                                        </p:tav>
                                      </p:tavLst>
                                    </p:anim>
                                    <p:anim calcmode="lin" valueType="num">
                                      <p:cBhvr additive="base">
                                        <p:cTn id="26" dur="1000"/>
                                        <p:tgtEl>
                                          <p:spTgt spid="130">
                                            <p:txEl>
                                              <p:pRg st="3" end="3"/>
                                            </p:txEl>
                                          </p:spTgt>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130">
                                            <p:txEl>
                                              <p:pRg st="4" end="4"/>
                                            </p:txEl>
                                          </p:spTgt>
                                        </p:tgtEl>
                                        <p:attrNameLst>
                                          <p:attrName>style.visibility</p:attrName>
                                        </p:attrNameLst>
                                      </p:cBhvr>
                                      <p:to>
                                        <p:strVal val="visible"/>
                                      </p:to>
                                    </p:set>
                                    <p:anim calcmode="lin" valueType="num">
                                      <p:cBhvr additive="base">
                                        <p:cTn id="31" dur="1000"/>
                                        <p:tgtEl>
                                          <p:spTgt spid="130">
                                            <p:txEl>
                                              <p:pRg st="4" end="4"/>
                                            </p:txEl>
                                          </p:spTgt>
                                        </p:tgtEl>
                                        <p:attrNameLst>
                                          <p:attrName>ppt_w</p:attrName>
                                        </p:attrNameLst>
                                      </p:cBhvr>
                                      <p:tavLst>
                                        <p:tav tm="0">
                                          <p:val>
                                            <p:strVal val="0"/>
                                          </p:val>
                                        </p:tav>
                                        <p:tav tm="100000">
                                          <p:val>
                                            <p:strVal val="#ppt_w"/>
                                          </p:val>
                                        </p:tav>
                                      </p:tavLst>
                                    </p:anim>
                                    <p:anim calcmode="lin" valueType="num">
                                      <p:cBhvr additive="base">
                                        <p:cTn id="32" dur="1000"/>
                                        <p:tgtEl>
                                          <p:spTgt spid="130">
                                            <p:txEl>
                                              <p:pRg st="4" end="4"/>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265500" y="316700"/>
            <a:ext cx="3163500" cy="260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Technology</a:t>
            </a:r>
            <a:endParaRPr/>
          </a:p>
          <a:p>
            <a:pPr marL="0" lvl="0" indent="0" algn="l" rtl="0">
              <a:spcBef>
                <a:spcPts val="0"/>
              </a:spcBef>
              <a:spcAft>
                <a:spcPts val="0"/>
              </a:spcAft>
              <a:buNone/>
            </a:pPr>
            <a:r>
              <a:rPr lang="en"/>
              <a:t>Used</a:t>
            </a:r>
            <a:endParaRPr/>
          </a:p>
        </p:txBody>
      </p:sp>
      <p:sp>
        <p:nvSpPr>
          <p:cNvPr id="137" name="Google Shape;137;p25"/>
          <p:cNvSpPr txBox="1">
            <a:spLocks noGrp="1"/>
          </p:cNvSpPr>
          <p:nvPr>
            <p:ph type="body" idx="1"/>
          </p:nvPr>
        </p:nvSpPr>
        <p:spPr>
          <a:xfrm>
            <a:off x="4283675" y="316700"/>
            <a:ext cx="4407300" cy="438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Throughout the project, various technologies have been used:</a:t>
            </a:r>
            <a:endParaRPr b="1"/>
          </a:p>
          <a:p>
            <a:pPr marL="457200" lvl="0" indent="-342900" algn="l" rtl="0">
              <a:spcBef>
                <a:spcPts val="1600"/>
              </a:spcBef>
              <a:spcAft>
                <a:spcPts val="0"/>
              </a:spcAft>
              <a:buSzPts val="1800"/>
              <a:buChar char="-"/>
            </a:pPr>
            <a:r>
              <a:rPr lang="en"/>
              <a:t>Pandas in Jupyter Lab have been used to clean and analyze the data</a:t>
            </a:r>
            <a:endParaRPr/>
          </a:p>
          <a:p>
            <a:pPr marL="457200" lvl="0" indent="-342900" algn="l" rtl="0">
              <a:spcBef>
                <a:spcPts val="0"/>
              </a:spcBef>
              <a:spcAft>
                <a:spcPts val="0"/>
              </a:spcAft>
              <a:buSzPts val="1800"/>
              <a:buChar char="-"/>
            </a:pPr>
            <a:r>
              <a:rPr lang="en"/>
              <a:t>A database was not necessary as the data was available in csv form </a:t>
            </a:r>
            <a:endParaRPr/>
          </a:p>
          <a:p>
            <a:pPr marL="457200" lvl="0" indent="-342900" algn="l" rtl="0">
              <a:spcBef>
                <a:spcPts val="0"/>
              </a:spcBef>
              <a:spcAft>
                <a:spcPts val="0"/>
              </a:spcAft>
              <a:buSzPts val="1800"/>
              <a:buChar char="-"/>
            </a:pPr>
            <a:r>
              <a:rPr lang="en"/>
              <a:t>Both supervised and unsupervised machine learning models have been utilized</a:t>
            </a:r>
            <a:endParaRPr/>
          </a:p>
          <a:p>
            <a:pPr marL="457200" lvl="0" indent="-342900" algn="l" rtl="0">
              <a:spcBef>
                <a:spcPts val="0"/>
              </a:spcBef>
              <a:spcAft>
                <a:spcPts val="0"/>
              </a:spcAft>
              <a:buSzPts val="1800"/>
              <a:buChar char="-"/>
            </a:pPr>
            <a:r>
              <a:rPr lang="en"/>
              <a:t>Tableau will be used to visualize the results</a:t>
            </a:r>
            <a:endParaRPr/>
          </a:p>
          <a:p>
            <a:pPr marL="0" lvl="0" indent="0" algn="l" rtl="0">
              <a:spcBef>
                <a:spcPts val="1600"/>
              </a:spcBef>
              <a:spcAft>
                <a:spcPts val="16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anim calcmode="lin" valueType="num">
                                      <p:cBhvr additive="base">
                                        <p:cTn id="7" dur="1000"/>
                                        <p:tgtEl>
                                          <p:spTgt spid="137">
                                            <p:txEl>
                                              <p:pRg st="0" end="0"/>
                                            </p:txEl>
                                          </p:spTgt>
                                        </p:tgtEl>
                                        <p:attrNameLst>
                                          <p:attrName>ppt_w</p:attrName>
                                        </p:attrNameLst>
                                      </p:cBhvr>
                                      <p:tavLst>
                                        <p:tav tm="0">
                                          <p:val>
                                            <p:strVal val="0"/>
                                          </p:val>
                                        </p:tav>
                                        <p:tav tm="100000">
                                          <p:val>
                                            <p:strVal val="#ppt_w"/>
                                          </p:val>
                                        </p:tav>
                                      </p:tavLst>
                                    </p:anim>
                                    <p:anim calcmode="lin" valueType="num">
                                      <p:cBhvr additive="base">
                                        <p:cTn id="8" dur="1000"/>
                                        <p:tgtEl>
                                          <p:spTgt spid="137">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37">
                                            <p:txEl>
                                              <p:pRg st="1" end="1"/>
                                            </p:txEl>
                                          </p:spTgt>
                                        </p:tgtEl>
                                        <p:attrNameLst>
                                          <p:attrName>style.visibility</p:attrName>
                                        </p:attrNameLst>
                                      </p:cBhvr>
                                      <p:to>
                                        <p:strVal val="visible"/>
                                      </p:to>
                                    </p:set>
                                    <p:anim calcmode="lin" valueType="num">
                                      <p:cBhvr additive="base">
                                        <p:cTn id="13" dur="1000"/>
                                        <p:tgtEl>
                                          <p:spTgt spid="137">
                                            <p:txEl>
                                              <p:pRg st="1" end="1"/>
                                            </p:txEl>
                                          </p:spTgt>
                                        </p:tgtEl>
                                        <p:attrNameLst>
                                          <p:attrName>ppt_w</p:attrName>
                                        </p:attrNameLst>
                                      </p:cBhvr>
                                      <p:tavLst>
                                        <p:tav tm="0">
                                          <p:val>
                                            <p:strVal val="0"/>
                                          </p:val>
                                        </p:tav>
                                        <p:tav tm="100000">
                                          <p:val>
                                            <p:strVal val="#ppt_w"/>
                                          </p:val>
                                        </p:tav>
                                      </p:tavLst>
                                    </p:anim>
                                    <p:anim calcmode="lin" valueType="num">
                                      <p:cBhvr additive="base">
                                        <p:cTn id="14" dur="1000"/>
                                        <p:tgtEl>
                                          <p:spTgt spid="137">
                                            <p:txEl>
                                              <p:pRg st="1" end="1"/>
                                            </p:txEl>
                                          </p:spTgt>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37">
                                            <p:txEl>
                                              <p:pRg st="2" end="2"/>
                                            </p:txEl>
                                          </p:spTgt>
                                        </p:tgtEl>
                                        <p:attrNameLst>
                                          <p:attrName>style.visibility</p:attrName>
                                        </p:attrNameLst>
                                      </p:cBhvr>
                                      <p:to>
                                        <p:strVal val="visible"/>
                                      </p:to>
                                    </p:set>
                                    <p:anim calcmode="lin" valueType="num">
                                      <p:cBhvr additive="base">
                                        <p:cTn id="19" dur="1000"/>
                                        <p:tgtEl>
                                          <p:spTgt spid="137">
                                            <p:txEl>
                                              <p:pRg st="2" end="2"/>
                                            </p:txEl>
                                          </p:spTgt>
                                        </p:tgtEl>
                                        <p:attrNameLst>
                                          <p:attrName>ppt_w</p:attrName>
                                        </p:attrNameLst>
                                      </p:cBhvr>
                                      <p:tavLst>
                                        <p:tav tm="0">
                                          <p:val>
                                            <p:strVal val="0"/>
                                          </p:val>
                                        </p:tav>
                                        <p:tav tm="100000">
                                          <p:val>
                                            <p:strVal val="#ppt_w"/>
                                          </p:val>
                                        </p:tav>
                                      </p:tavLst>
                                    </p:anim>
                                    <p:anim calcmode="lin" valueType="num">
                                      <p:cBhvr additive="base">
                                        <p:cTn id="20" dur="1000"/>
                                        <p:tgtEl>
                                          <p:spTgt spid="137">
                                            <p:txEl>
                                              <p:pRg st="2" end="2"/>
                                            </p:txEl>
                                          </p:spTgt>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137">
                                            <p:txEl>
                                              <p:pRg st="3" end="3"/>
                                            </p:txEl>
                                          </p:spTgt>
                                        </p:tgtEl>
                                        <p:attrNameLst>
                                          <p:attrName>style.visibility</p:attrName>
                                        </p:attrNameLst>
                                      </p:cBhvr>
                                      <p:to>
                                        <p:strVal val="visible"/>
                                      </p:to>
                                    </p:set>
                                    <p:anim calcmode="lin" valueType="num">
                                      <p:cBhvr additive="base">
                                        <p:cTn id="25" dur="1000"/>
                                        <p:tgtEl>
                                          <p:spTgt spid="137">
                                            <p:txEl>
                                              <p:pRg st="3" end="3"/>
                                            </p:txEl>
                                          </p:spTgt>
                                        </p:tgtEl>
                                        <p:attrNameLst>
                                          <p:attrName>ppt_w</p:attrName>
                                        </p:attrNameLst>
                                      </p:cBhvr>
                                      <p:tavLst>
                                        <p:tav tm="0">
                                          <p:val>
                                            <p:strVal val="0"/>
                                          </p:val>
                                        </p:tav>
                                        <p:tav tm="100000">
                                          <p:val>
                                            <p:strVal val="#ppt_w"/>
                                          </p:val>
                                        </p:tav>
                                      </p:tavLst>
                                    </p:anim>
                                    <p:anim calcmode="lin" valueType="num">
                                      <p:cBhvr additive="base">
                                        <p:cTn id="26" dur="1000"/>
                                        <p:tgtEl>
                                          <p:spTgt spid="137">
                                            <p:txEl>
                                              <p:pRg st="3" end="3"/>
                                            </p:txEl>
                                          </p:spTgt>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137">
                                            <p:txEl>
                                              <p:pRg st="4" end="4"/>
                                            </p:txEl>
                                          </p:spTgt>
                                        </p:tgtEl>
                                        <p:attrNameLst>
                                          <p:attrName>style.visibility</p:attrName>
                                        </p:attrNameLst>
                                      </p:cBhvr>
                                      <p:to>
                                        <p:strVal val="visible"/>
                                      </p:to>
                                    </p:set>
                                    <p:anim calcmode="lin" valueType="num">
                                      <p:cBhvr additive="base">
                                        <p:cTn id="31" dur="1000"/>
                                        <p:tgtEl>
                                          <p:spTgt spid="137">
                                            <p:txEl>
                                              <p:pRg st="4" end="4"/>
                                            </p:txEl>
                                          </p:spTgt>
                                        </p:tgtEl>
                                        <p:attrNameLst>
                                          <p:attrName>ppt_w</p:attrName>
                                        </p:attrNameLst>
                                      </p:cBhvr>
                                      <p:tavLst>
                                        <p:tav tm="0">
                                          <p:val>
                                            <p:strVal val="0"/>
                                          </p:val>
                                        </p:tav>
                                        <p:tav tm="100000">
                                          <p:val>
                                            <p:strVal val="#ppt_w"/>
                                          </p:val>
                                        </p:tav>
                                      </p:tavLst>
                                    </p:anim>
                                    <p:anim calcmode="lin" valueType="num">
                                      <p:cBhvr additive="base">
                                        <p:cTn id="32" dur="1000"/>
                                        <p:tgtEl>
                                          <p:spTgt spid="137">
                                            <p:txEl>
                                              <p:pRg st="4" end="4"/>
                                            </p:txEl>
                                          </p:spTgt>
                                        </p:tgtEl>
                                        <p:attrNameLst>
                                          <p:attrName>ppt_h</p:attrName>
                                        </p:attrNameLst>
                                      </p:cBhvr>
                                      <p:tavLst>
                                        <p:tav tm="0">
                                          <p:val>
                                            <p:str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137">
                                            <p:txEl>
                                              <p:pRg st="5" end="5"/>
                                            </p:txEl>
                                          </p:spTgt>
                                        </p:tgtEl>
                                        <p:attrNameLst>
                                          <p:attrName>style.visibility</p:attrName>
                                        </p:attrNameLst>
                                      </p:cBhvr>
                                      <p:to>
                                        <p:strVal val="visible"/>
                                      </p:to>
                                    </p:set>
                                    <p:anim calcmode="lin" valueType="num">
                                      <p:cBhvr additive="base">
                                        <p:cTn id="37" dur="1000"/>
                                        <p:tgtEl>
                                          <p:spTgt spid="137">
                                            <p:txEl>
                                              <p:pRg st="5" end="5"/>
                                            </p:txEl>
                                          </p:spTgt>
                                        </p:tgtEl>
                                        <p:attrNameLst>
                                          <p:attrName>ppt_w</p:attrName>
                                        </p:attrNameLst>
                                      </p:cBhvr>
                                      <p:tavLst>
                                        <p:tav tm="0">
                                          <p:val>
                                            <p:strVal val="0"/>
                                          </p:val>
                                        </p:tav>
                                        <p:tav tm="100000">
                                          <p:val>
                                            <p:strVal val="#ppt_w"/>
                                          </p:val>
                                        </p:tav>
                                      </p:tavLst>
                                    </p:anim>
                                    <p:anim calcmode="lin" valueType="num">
                                      <p:cBhvr additive="base">
                                        <p:cTn id="38" dur="1000"/>
                                        <p:tgtEl>
                                          <p:spTgt spid="137">
                                            <p:txEl>
                                              <p:pRg st="5" end="5"/>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265500" y="316700"/>
            <a:ext cx="3163500" cy="260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Dashboard</a:t>
            </a:r>
            <a:endParaRPr/>
          </a:p>
        </p:txBody>
      </p:sp>
      <p:sp>
        <p:nvSpPr>
          <p:cNvPr id="143" name="Google Shape;143;p26"/>
          <p:cNvSpPr txBox="1">
            <a:spLocks noGrp="1"/>
          </p:cNvSpPr>
          <p:nvPr>
            <p:ph type="body" idx="1"/>
          </p:nvPr>
        </p:nvSpPr>
        <p:spPr>
          <a:xfrm>
            <a:off x="4283675" y="316700"/>
            <a:ext cx="4407300" cy="43893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r>
              <a:rPr lang="en" u="sng">
                <a:solidFill>
                  <a:schemeClr val="lt1"/>
                </a:solidFill>
                <a:hlinkClick r:id="rId3">
                  <a:extLst>
                    <a:ext uri="{A12FA001-AC4F-418D-AE19-62706E023703}">
                      <ahyp:hlinkClr xmlns:ahyp="http://schemas.microsoft.com/office/drawing/2018/hyperlinkcolor" val="tx"/>
                    </a:ext>
                  </a:extLst>
                </a:hlinkClick>
              </a:rPr>
              <a:t>Dashboard</a:t>
            </a:r>
            <a:endParaRPr>
              <a:solidFill>
                <a:schemeClr val="lt1"/>
              </a:solidFill>
            </a:endParaRPr>
          </a:p>
        </p:txBody>
      </p:sp>
      <p:pic>
        <p:nvPicPr>
          <p:cNvPr id="144" name="Google Shape;144;p26"/>
          <p:cNvPicPr preferRelativeResize="0"/>
          <p:nvPr/>
        </p:nvPicPr>
        <p:blipFill>
          <a:blip r:embed="rId4">
            <a:alphaModFix/>
          </a:blip>
          <a:stretch>
            <a:fillRect/>
          </a:stretch>
        </p:blipFill>
        <p:spPr>
          <a:xfrm>
            <a:off x="4378000" y="748675"/>
            <a:ext cx="3690650" cy="4294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43">
                                            <p:txEl>
                                              <p:pRg st="0" end="0"/>
                                            </p:txEl>
                                          </p:spTgt>
                                        </p:tgtEl>
                                        <p:attrNameLst>
                                          <p:attrName>style.visibility</p:attrName>
                                        </p:attrNameLst>
                                      </p:cBhvr>
                                      <p:to>
                                        <p:strVal val="visible"/>
                                      </p:to>
                                    </p:set>
                                    <p:anim calcmode="lin" valueType="num">
                                      <p:cBhvr additive="base">
                                        <p:cTn id="7" dur="1000"/>
                                        <p:tgtEl>
                                          <p:spTgt spid="143">
                                            <p:txEl>
                                              <p:pRg st="0" end="0"/>
                                            </p:txEl>
                                          </p:spTgt>
                                        </p:tgtEl>
                                        <p:attrNameLst>
                                          <p:attrName>ppt_w</p:attrName>
                                        </p:attrNameLst>
                                      </p:cBhvr>
                                      <p:tavLst>
                                        <p:tav tm="0">
                                          <p:val>
                                            <p:strVal val="0"/>
                                          </p:val>
                                        </p:tav>
                                        <p:tav tm="100000">
                                          <p:val>
                                            <p:strVal val="#ppt_w"/>
                                          </p:val>
                                        </p:tav>
                                      </p:tavLst>
                                    </p:anim>
                                    <p:anim calcmode="lin" valueType="num">
                                      <p:cBhvr additive="base">
                                        <p:cTn id="8" dur="1000"/>
                                        <p:tgtEl>
                                          <p:spTgt spid="143">
                                            <p:txEl>
                                              <p:pRg st="0" end="0"/>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265500" y="316700"/>
            <a:ext cx="3163500" cy="260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Dashboard - Interactive Charts</a:t>
            </a:r>
            <a:endParaRPr/>
          </a:p>
        </p:txBody>
      </p:sp>
      <p:sp>
        <p:nvSpPr>
          <p:cNvPr id="150" name="Google Shape;150;p27"/>
          <p:cNvSpPr txBox="1">
            <a:spLocks noGrp="1"/>
          </p:cNvSpPr>
          <p:nvPr>
            <p:ph type="body" idx="1"/>
          </p:nvPr>
        </p:nvSpPr>
        <p:spPr>
          <a:xfrm>
            <a:off x="4374650" y="316700"/>
            <a:ext cx="4407300" cy="43893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r>
              <a:rPr lang="en" u="sng">
                <a:solidFill>
                  <a:schemeClr val="lt1"/>
                </a:solidFill>
                <a:hlinkClick r:id="rId3">
                  <a:extLst>
                    <a:ext uri="{A12FA001-AC4F-418D-AE19-62706E023703}">
                      <ahyp:hlinkClr xmlns:ahyp="http://schemas.microsoft.com/office/drawing/2018/hyperlinkcolor" val="tx"/>
                    </a:ext>
                  </a:extLst>
                </a:hlinkClick>
              </a:rPr>
              <a:t>Dashboard</a:t>
            </a:r>
            <a:endParaRPr>
              <a:solidFill>
                <a:schemeClr val="lt1"/>
              </a:solidFill>
            </a:endParaRPr>
          </a:p>
        </p:txBody>
      </p:sp>
      <p:pic>
        <p:nvPicPr>
          <p:cNvPr id="151" name="Google Shape;151;p27"/>
          <p:cNvPicPr preferRelativeResize="0"/>
          <p:nvPr/>
        </p:nvPicPr>
        <p:blipFill>
          <a:blip r:embed="rId4">
            <a:alphaModFix/>
          </a:blip>
          <a:stretch>
            <a:fillRect/>
          </a:stretch>
        </p:blipFill>
        <p:spPr>
          <a:xfrm>
            <a:off x="3953850" y="697325"/>
            <a:ext cx="5028449" cy="25427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50">
                                            <p:txEl>
                                              <p:pRg st="0" end="0"/>
                                            </p:txEl>
                                          </p:spTgt>
                                        </p:tgtEl>
                                        <p:attrNameLst>
                                          <p:attrName>style.visibility</p:attrName>
                                        </p:attrNameLst>
                                      </p:cBhvr>
                                      <p:to>
                                        <p:strVal val="visible"/>
                                      </p:to>
                                    </p:set>
                                    <p:anim calcmode="lin" valueType="num">
                                      <p:cBhvr additive="base">
                                        <p:cTn id="7" dur="1000"/>
                                        <p:tgtEl>
                                          <p:spTgt spid="150">
                                            <p:txEl>
                                              <p:pRg st="0" end="0"/>
                                            </p:txEl>
                                          </p:spTgt>
                                        </p:tgtEl>
                                        <p:attrNameLst>
                                          <p:attrName>ppt_w</p:attrName>
                                        </p:attrNameLst>
                                      </p:cBhvr>
                                      <p:tavLst>
                                        <p:tav tm="0">
                                          <p:val>
                                            <p:strVal val="0"/>
                                          </p:val>
                                        </p:tav>
                                        <p:tav tm="100000">
                                          <p:val>
                                            <p:strVal val="#ppt_w"/>
                                          </p:val>
                                        </p:tav>
                                      </p:tavLst>
                                    </p:anim>
                                    <p:anim calcmode="lin" valueType="num">
                                      <p:cBhvr additive="base">
                                        <p:cTn id="8" dur="1000"/>
                                        <p:tgtEl>
                                          <p:spTgt spid="150">
                                            <p:txEl>
                                              <p:pRg st="0" end="0"/>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8"/>
          <p:cNvSpPr txBox="1">
            <a:spLocks noGrp="1"/>
          </p:cNvSpPr>
          <p:nvPr>
            <p:ph type="title"/>
          </p:nvPr>
        </p:nvSpPr>
        <p:spPr>
          <a:xfrm>
            <a:off x="265500" y="316700"/>
            <a:ext cx="3163500" cy="260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Final Thoughts…</a:t>
            </a:r>
            <a:endParaRPr/>
          </a:p>
        </p:txBody>
      </p:sp>
      <p:sp>
        <p:nvSpPr>
          <p:cNvPr id="157" name="Google Shape;157;p28"/>
          <p:cNvSpPr txBox="1">
            <a:spLocks noGrp="1"/>
          </p:cNvSpPr>
          <p:nvPr>
            <p:ph type="body" idx="1"/>
          </p:nvPr>
        </p:nvSpPr>
        <p:spPr>
          <a:xfrm>
            <a:off x="4283675" y="316700"/>
            <a:ext cx="4407300" cy="43893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r>
              <a:rPr lang="en"/>
              <a:t>Add what could have been done differently - Still in progress</a:t>
            </a:r>
            <a:endParaRPr/>
          </a:p>
          <a:p>
            <a:pPr marL="91440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57">
                                            <p:txEl>
                                              <p:pRg st="0" end="0"/>
                                            </p:txEl>
                                          </p:spTgt>
                                        </p:tgtEl>
                                        <p:attrNameLst>
                                          <p:attrName>style.visibility</p:attrName>
                                        </p:attrNameLst>
                                      </p:cBhvr>
                                      <p:to>
                                        <p:strVal val="visible"/>
                                      </p:to>
                                    </p:set>
                                    <p:anim calcmode="lin" valueType="num">
                                      <p:cBhvr additive="base">
                                        <p:cTn id="7" dur="1000"/>
                                        <p:tgtEl>
                                          <p:spTgt spid="157">
                                            <p:txEl>
                                              <p:pRg st="0" end="0"/>
                                            </p:txEl>
                                          </p:spTgt>
                                        </p:tgtEl>
                                        <p:attrNameLst>
                                          <p:attrName>ppt_w</p:attrName>
                                        </p:attrNameLst>
                                      </p:cBhvr>
                                      <p:tavLst>
                                        <p:tav tm="0">
                                          <p:val>
                                            <p:strVal val="0"/>
                                          </p:val>
                                        </p:tav>
                                        <p:tav tm="100000">
                                          <p:val>
                                            <p:strVal val="#ppt_w"/>
                                          </p:val>
                                        </p:tav>
                                      </p:tavLst>
                                    </p:anim>
                                    <p:anim calcmode="lin" valueType="num">
                                      <p:cBhvr additive="base">
                                        <p:cTn id="8" dur="1000"/>
                                        <p:tgtEl>
                                          <p:spTgt spid="157">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57">
                                            <p:txEl>
                                              <p:pRg st="1" end="1"/>
                                            </p:txEl>
                                          </p:spTgt>
                                        </p:tgtEl>
                                        <p:attrNameLst>
                                          <p:attrName>style.visibility</p:attrName>
                                        </p:attrNameLst>
                                      </p:cBhvr>
                                      <p:to>
                                        <p:strVal val="visible"/>
                                      </p:to>
                                    </p:set>
                                    <p:anim calcmode="lin" valueType="num">
                                      <p:cBhvr additive="base">
                                        <p:cTn id="13" dur="1000"/>
                                        <p:tgtEl>
                                          <p:spTgt spid="157">
                                            <p:txEl>
                                              <p:pRg st="1" end="1"/>
                                            </p:txEl>
                                          </p:spTgt>
                                        </p:tgtEl>
                                        <p:attrNameLst>
                                          <p:attrName>ppt_w</p:attrName>
                                        </p:attrNameLst>
                                      </p:cBhvr>
                                      <p:tavLst>
                                        <p:tav tm="0">
                                          <p:val>
                                            <p:strVal val="0"/>
                                          </p:val>
                                        </p:tav>
                                        <p:tav tm="100000">
                                          <p:val>
                                            <p:strVal val="#ppt_w"/>
                                          </p:val>
                                        </p:tav>
                                      </p:tavLst>
                                    </p:anim>
                                    <p:anim calcmode="lin" valueType="num">
                                      <p:cBhvr additive="base">
                                        <p:cTn id="14" dur="1000"/>
                                        <p:tgtEl>
                                          <p:spTgt spid="157">
                                            <p:txEl>
                                              <p:pRg st="1" end="1"/>
                                            </p:txEl>
                                          </p:spTgt>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57">
                                            <p:txEl>
                                              <p:pRg st="2" end="2"/>
                                            </p:txEl>
                                          </p:spTgt>
                                        </p:tgtEl>
                                        <p:attrNameLst>
                                          <p:attrName>style.visibility</p:attrName>
                                        </p:attrNameLst>
                                      </p:cBhvr>
                                      <p:to>
                                        <p:strVal val="visible"/>
                                      </p:to>
                                    </p:set>
                                    <p:anim calcmode="lin" valueType="num">
                                      <p:cBhvr additive="base">
                                        <p:cTn id="19" dur="1000"/>
                                        <p:tgtEl>
                                          <p:spTgt spid="157">
                                            <p:txEl>
                                              <p:pRg st="2" end="2"/>
                                            </p:txEl>
                                          </p:spTgt>
                                        </p:tgtEl>
                                        <p:attrNameLst>
                                          <p:attrName>ppt_w</p:attrName>
                                        </p:attrNameLst>
                                      </p:cBhvr>
                                      <p:tavLst>
                                        <p:tav tm="0">
                                          <p:val>
                                            <p:strVal val="0"/>
                                          </p:val>
                                        </p:tav>
                                        <p:tav tm="100000">
                                          <p:val>
                                            <p:strVal val="#ppt_w"/>
                                          </p:val>
                                        </p:tav>
                                      </p:tavLst>
                                    </p:anim>
                                    <p:anim calcmode="lin" valueType="num">
                                      <p:cBhvr additive="base">
                                        <p:cTn id="20" dur="1000"/>
                                        <p:tgtEl>
                                          <p:spTgt spid="157">
                                            <p:txEl>
                                              <p:pRg st="2" end="2"/>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265500" y="316700"/>
            <a:ext cx="3163500" cy="260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Topic</a:t>
            </a:r>
            <a:endParaRPr/>
          </a:p>
        </p:txBody>
      </p:sp>
      <p:sp>
        <p:nvSpPr>
          <p:cNvPr id="77" name="Google Shape;77;p16"/>
          <p:cNvSpPr txBox="1">
            <a:spLocks noGrp="1"/>
          </p:cNvSpPr>
          <p:nvPr>
            <p:ph type="body" idx="1"/>
          </p:nvPr>
        </p:nvSpPr>
        <p:spPr>
          <a:xfrm>
            <a:off x="4283675" y="316700"/>
            <a:ext cx="4407300" cy="38340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r>
              <a:rPr lang="en"/>
              <a:t>The purpose of this project is to use machine learning and MLB pitcher statistics in order to predict MLB pitcher future salaries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77">
                                            <p:txEl>
                                              <p:pRg st="0" end="0"/>
                                            </p:txEl>
                                          </p:spTgt>
                                        </p:tgtEl>
                                        <p:attrNameLst>
                                          <p:attrName>style.visibility</p:attrName>
                                        </p:attrNameLst>
                                      </p:cBhvr>
                                      <p:to>
                                        <p:strVal val="visible"/>
                                      </p:to>
                                    </p:set>
                                    <p:anim calcmode="lin" valueType="num">
                                      <p:cBhvr additive="base">
                                        <p:cTn id="7" dur="1000"/>
                                        <p:tgtEl>
                                          <p:spTgt spid="77">
                                            <p:txEl>
                                              <p:pRg st="0" end="0"/>
                                            </p:txEl>
                                          </p:spTgt>
                                        </p:tgtEl>
                                        <p:attrNameLst>
                                          <p:attrName>ppt_w</p:attrName>
                                        </p:attrNameLst>
                                      </p:cBhvr>
                                      <p:tavLst>
                                        <p:tav tm="0">
                                          <p:val>
                                            <p:strVal val="0"/>
                                          </p:val>
                                        </p:tav>
                                        <p:tav tm="100000">
                                          <p:val>
                                            <p:strVal val="#ppt_w"/>
                                          </p:val>
                                        </p:tav>
                                      </p:tavLst>
                                    </p:anim>
                                    <p:anim calcmode="lin" valueType="num">
                                      <p:cBhvr additive="base">
                                        <p:cTn id="8" dur="1000"/>
                                        <p:tgtEl>
                                          <p:spTgt spid="77">
                                            <p:txEl>
                                              <p:pRg st="0" end="0"/>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265500" y="316700"/>
            <a:ext cx="3163500" cy="260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Reasoning</a:t>
            </a:r>
            <a:endParaRPr/>
          </a:p>
        </p:txBody>
      </p:sp>
      <p:sp>
        <p:nvSpPr>
          <p:cNvPr id="83" name="Google Shape;83;p17"/>
          <p:cNvSpPr txBox="1">
            <a:spLocks noGrp="1"/>
          </p:cNvSpPr>
          <p:nvPr>
            <p:ph type="body" idx="1"/>
          </p:nvPr>
        </p:nvSpPr>
        <p:spPr>
          <a:xfrm>
            <a:off x="4283675" y="316700"/>
            <a:ext cx="4407300" cy="383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Why this topic?</a:t>
            </a:r>
            <a:endParaRPr/>
          </a:p>
          <a:p>
            <a:pPr marL="457200" lvl="0" indent="-342900" algn="l" rtl="0">
              <a:spcBef>
                <a:spcPts val="1600"/>
              </a:spcBef>
              <a:spcAft>
                <a:spcPts val="0"/>
              </a:spcAft>
              <a:buSzPts val="1800"/>
              <a:buChar char="-"/>
            </a:pPr>
            <a:r>
              <a:rPr lang="en"/>
              <a:t>The abundance of baseball statistics currently available online</a:t>
            </a:r>
            <a:endParaRPr/>
          </a:p>
          <a:p>
            <a:pPr marL="457200" lvl="0" indent="-342900" algn="l" rtl="0">
              <a:spcBef>
                <a:spcPts val="0"/>
              </a:spcBef>
              <a:spcAft>
                <a:spcPts val="0"/>
              </a:spcAft>
              <a:buSzPts val="1800"/>
              <a:buChar char="-"/>
            </a:pPr>
            <a:r>
              <a:rPr lang="en"/>
              <a:t>Ideal opportunity for machine learning</a:t>
            </a:r>
            <a:endParaRPr/>
          </a:p>
          <a:p>
            <a:pPr marL="457200" lvl="0" indent="-368300" algn="l" rtl="0">
              <a:spcBef>
                <a:spcPts val="0"/>
              </a:spcBef>
              <a:spcAft>
                <a:spcPts val="0"/>
              </a:spcAft>
              <a:buSzPts val="2200"/>
              <a:buChar char="-"/>
            </a:pPr>
            <a:r>
              <a:rPr lang="en" sz="2200"/>
              <a:t>WE LOVE BASEBALL!</a:t>
            </a:r>
            <a:endParaRPr sz="2200"/>
          </a:p>
          <a:p>
            <a:pPr marL="0" lvl="0" indent="0" algn="l" rtl="0">
              <a:spcBef>
                <a:spcPts val="1600"/>
              </a:spcBef>
              <a:spcAft>
                <a:spcPts val="16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83">
                                            <p:txEl>
                                              <p:pRg st="0" end="0"/>
                                            </p:txEl>
                                          </p:spTgt>
                                        </p:tgtEl>
                                        <p:attrNameLst>
                                          <p:attrName>style.visibility</p:attrName>
                                        </p:attrNameLst>
                                      </p:cBhvr>
                                      <p:to>
                                        <p:strVal val="visible"/>
                                      </p:to>
                                    </p:set>
                                    <p:anim calcmode="lin" valueType="num">
                                      <p:cBhvr additive="base">
                                        <p:cTn id="7" dur="1000"/>
                                        <p:tgtEl>
                                          <p:spTgt spid="83">
                                            <p:txEl>
                                              <p:pRg st="0" end="0"/>
                                            </p:txEl>
                                          </p:spTgt>
                                        </p:tgtEl>
                                        <p:attrNameLst>
                                          <p:attrName>ppt_w</p:attrName>
                                        </p:attrNameLst>
                                      </p:cBhvr>
                                      <p:tavLst>
                                        <p:tav tm="0">
                                          <p:val>
                                            <p:strVal val="0"/>
                                          </p:val>
                                        </p:tav>
                                        <p:tav tm="100000">
                                          <p:val>
                                            <p:strVal val="#ppt_w"/>
                                          </p:val>
                                        </p:tav>
                                      </p:tavLst>
                                    </p:anim>
                                    <p:anim calcmode="lin" valueType="num">
                                      <p:cBhvr additive="base">
                                        <p:cTn id="8" dur="1000"/>
                                        <p:tgtEl>
                                          <p:spTgt spid="83">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83">
                                            <p:txEl>
                                              <p:pRg st="1" end="1"/>
                                            </p:txEl>
                                          </p:spTgt>
                                        </p:tgtEl>
                                        <p:attrNameLst>
                                          <p:attrName>style.visibility</p:attrName>
                                        </p:attrNameLst>
                                      </p:cBhvr>
                                      <p:to>
                                        <p:strVal val="visible"/>
                                      </p:to>
                                    </p:set>
                                    <p:anim calcmode="lin" valueType="num">
                                      <p:cBhvr additive="base">
                                        <p:cTn id="13" dur="1000"/>
                                        <p:tgtEl>
                                          <p:spTgt spid="83">
                                            <p:txEl>
                                              <p:pRg st="1" end="1"/>
                                            </p:txEl>
                                          </p:spTgt>
                                        </p:tgtEl>
                                        <p:attrNameLst>
                                          <p:attrName>ppt_w</p:attrName>
                                        </p:attrNameLst>
                                      </p:cBhvr>
                                      <p:tavLst>
                                        <p:tav tm="0">
                                          <p:val>
                                            <p:strVal val="0"/>
                                          </p:val>
                                        </p:tav>
                                        <p:tav tm="100000">
                                          <p:val>
                                            <p:strVal val="#ppt_w"/>
                                          </p:val>
                                        </p:tav>
                                      </p:tavLst>
                                    </p:anim>
                                    <p:anim calcmode="lin" valueType="num">
                                      <p:cBhvr additive="base">
                                        <p:cTn id="14" dur="1000"/>
                                        <p:tgtEl>
                                          <p:spTgt spid="83">
                                            <p:txEl>
                                              <p:pRg st="1" end="1"/>
                                            </p:txEl>
                                          </p:spTgt>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83">
                                            <p:txEl>
                                              <p:pRg st="2" end="2"/>
                                            </p:txEl>
                                          </p:spTgt>
                                        </p:tgtEl>
                                        <p:attrNameLst>
                                          <p:attrName>style.visibility</p:attrName>
                                        </p:attrNameLst>
                                      </p:cBhvr>
                                      <p:to>
                                        <p:strVal val="visible"/>
                                      </p:to>
                                    </p:set>
                                    <p:anim calcmode="lin" valueType="num">
                                      <p:cBhvr additive="base">
                                        <p:cTn id="19" dur="1000"/>
                                        <p:tgtEl>
                                          <p:spTgt spid="83">
                                            <p:txEl>
                                              <p:pRg st="2" end="2"/>
                                            </p:txEl>
                                          </p:spTgt>
                                        </p:tgtEl>
                                        <p:attrNameLst>
                                          <p:attrName>ppt_w</p:attrName>
                                        </p:attrNameLst>
                                      </p:cBhvr>
                                      <p:tavLst>
                                        <p:tav tm="0">
                                          <p:val>
                                            <p:strVal val="0"/>
                                          </p:val>
                                        </p:tav>
                                        <p:tav tm="100000">
                                          <p:val>
                                            <p:strVal val="#ppt_w"/>
                                          </p:val>
                                        </p:tav>
                                      </p:tavLst>
                                    </p:anim>
                                    <p:anim calcmode="lin" valueType="num">
                                      <p:cBhvr additive="base">
                                        <p:cTn id="20" dur="1000"/>
                                        <p:tgtEl>
                                          <p:spTgt spid="83">
                                            <p:txEl>
                                              <p:pRg st="2" end="2"/>
                                            </p:txEl>
                                          </p:spTgt>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83">
                                            <p:txEl>
                                              <p:pRg st="3" end="3"/>
                                            </p:txEl>
                                          </p:spTgt>
                                        </p:tgtEl>
                                        <p:attrNameLst>
                                          <p:attrName>style.visibility</p:attrName>
                                        </p:attrNameLst>
                                      </p:cBhvr>
                                      <p:to>
                                        <p:strVal val="visible"/>
                                      </p:to>
                                    </p:set>
                                    <p:anim calcmode="lin" valueType="num">
                                      <p:cBhvr additive="base">
                                        <p:cTn id="25" dur="1000"/>
                                        <p:tgtEl>
                                          <p:spTgt spid="83">
                                            <p:txEl>
                                              <p:pRg st="3" end="3"/>
                                            </p:txEl>
                                          </p:spTgt>
                                        </p:tgtEl>
                                        <p:attrNameLst>
                                          <p:attrName>ppt_w</p:attrName>
                                        </p:attrNameLst>
                                      </p:cBhvr>
                                      <p:tavLst>
                                        <p:tav tm="0">
                                          <p:val>
                                            <p:strVal val="0"/>
                                          </p:val>
                                        </p:tav>
                                        <p:tav tm="100000">
                                          <p:val>
                                            <p:strVal val="#ppt_w"/>
                                          </p:val>
                                        </p:tav>
                                      </p:tavLst>
                                    </p:anim>
                                    <p:anim calcmode="lin" valueType="num">
                                      <p:cBhvr additive="base">
                                        <p:cTn id="26" dur="1000"/>
                                        <p:tgtEl>
                                          <p:spTgt spid="83">
                                            <p:txEl>
                                              <p:pRg st="3" end="3"/>
                                            </p:txEl>
                                          </p:spTgt>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83">
                                            <p:txEl>
                                              <p:pRg st="4" end="4"/>
                                            </p:txEl>
                                          </p:spTgt>
                                        </p:tgtEl>
                                        <p:attrNameLst>
                                          <p:attrName>style.visibility</p:attrName>
                                        </p:attrNameLst>
                                      </p:cBhvr>
                                      <p:to>
                                        <p:strVal val="visible"/>
                                      </p:to>
                                    </p:set>
                                    <p:anim calcmode="lin" valueType="num">
                                      <p:cBhvr additive="base">
                                        <p:cTn id="31" dur="1000"/>
                                        <p:tgtEl>
                                          <p:spTgt spid="83">
                                            <p:txEl>
                                              <p:pRg st="4" end="4"/>
                                            </p:txEl>
                                          </p:spTgt>
                                        </p:tgtEl>
                                        <p:attrNameLst>
                                          <p:attrName>ppt_w</p:attrName>
                                        </p:attrNameLst>
                                      </p:cBhvr>
                                      <p:tavLst>
                                        <p:tav tm="0">
                                          <p:val>
                                            <p:strVal val="0"/>
                                          </p:val>
                                        </p:tav>
                                        <p:tav tm="100000">
                                          <p:val>
                                            <p:strVal val="#ppt_w"/>
                                          </p:val>
                                        </p:tav>
                                      </p:tavLst>
                                    </p:anim>
                                    <p:anim calcmode="lin" valueType="num">
                                      <p:cBhvr additive="base">
                                        <p:cTn id="32" dur="1000"/>
                                        <p:tgtEl>
                                          <p:spTgt spid="83">
                                            <p:txEl>
                                              <p:pRg st="4" end="4"/>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265500" y="316700"/>
            <a:ext cx="3163500" cy="260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Source</a:t>
            </a:r>
            <a:endParaRPr/>
          </a:p>
        </p:txBody>
      </p:sp>
      <p:sp>
        <p:nvSpPr>
          <p:cNvPr id="89" name="Google Shape;89;p18"/>
          <p:cNvSpPr txBox="1">
            <a:spLocks noGrp="1"/>
          </p:cNvSpPr>
          <p:nvPr>
            <p:ph type="body" idx="1"/>
          </p:nvPr>
        </p:nvSpPr>
        <p:spPr>
          <a:xfrm>
            <a:off x="4283675" y="316700"/>
            <a:ext cx="4407300" cy="461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data source being used:</a:t>
            </a:r>
            <a:endParaRPr/>
          </a:p>
          <a:p>
            <a:pPr marL="457200" lvl="0" indent="-342900" algn="l" rtl="0">
              <a:spcBef>
                <a:spcPts val="1600"/>
              </a:spcBef>
              <a:spcAft>
                <a:spcPts val="0"/>
              </a:spcAft>
              <a:buSzPts val="1800"/>
              <a:buChar char="-"/>
            </a:pPr>
            <a:r>
              <a:rPr lang="en"/>
              <a:t>Lahman’s Baseball Database</a:t>
            </a:r>
            <a:endParaRPr/>
          </a:p>
          <a:p>
            <a:pPr marL="1371600" lvl="1" indent="-317500" algn="l" rtl="0">
              <a:spcBef>
                <a:spcPts val="0"/>
              </a:spcBef>
              <a:spcAft>
                <a:spcPts val="0"/>
              </a:spcAft>
              <a:buSzPts val="1400"/>
              <a:buChar char="-"/>
            </a:pPr>
            <a:r>
              <a:rPr lang="en"/>
              <a:t>MLB pitching statistics</a:t>
            </a:r>
            <a:endParaRPr/>
          </a:p>
          <a:p>
            <a:pPr marL="1371600" lvl="1" indent="-317500" algn="l" rtl="0">
              <a:spcBef>
                <a:spcPts val="0"/>
              </a:spcBef>
              <a:spcAft>
                <a:spcPts val="0"/>
              </a:spcAft>
              <a:buSzPts val="1400"/>
              <a:buChar char="-"/>
            </a:pPr>
            <a:r>
              <a:rPr lang="en"/>
              <a:t>Salary data</a:t>
            </a:r>
            <a:endParaRPr/>
          </a:p>
          <a:p>
            <a:pPr marL="1371600" lvl="1" indent="-317500" algn="l" rtl="0">
              <a:spcBef>
                <a:spcPts val="0"/>
              </a:spcBef>
              <a:spcAft>
                <a:spcPts val="0"/>
              </a:spcAft>
              <a:buSzPts val="1400"/>
              <a:buChar char="-"/>
            </a:pPr>
            <a:r>
              <a:rPr lang="en"/>
              <a:t>Player statistics</a:t>
            </a:r>
            <a:endParaRPr/>
          </a:p>
        </p:txBody>
      </p:sp>
      <p:pic>
        <p:nvPicPr>
          <p:cNvPr id="90" name="Google Shape;90;p18"/>
          <p:cNvPicPr preferRelativeResize="0"/>
          <p:nvPr/>
        </p:nvPicPr>
        <p:blipFill>
          <a:blip r:embed="rId3">
            <a:alphaModFix/>
          </a:blip>
          <a:stretch>
            <a:fillRect/>
          </a:stretch>
        </p:blipFill>
        <p:spPr>
          <a:xfrm>
            <a:off x="5335400" y="2383075"/>
            <a:ext cx="2362199" cy="25510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89">
                                            <p:txEl>
                                              <p:pRg st="0" end="0"/>
                                            </p:txEl>
                                          </p:spTgt>
                                        </p:tgtEl>
                                        <p:attrNameLst>
                                          <p:attrName>style.visibility</p:attrName>
                                        </p:attrNameLst>
                                      </p:cBhvr>
                                      <p:to>
                                        <p:strVal val="visible"/>
                                      </p:to>
                                    </p:set>
                                    <p:anim calcmode="lin" valueType="num">
                                      <p:cBhvr additive="base">
                                        <p:cTn id="7" dur="1000"/>
                                        <p:tgtEl>
                                          <p:spTgt spid="89">
                                            <p:txEl>
                                              <p:pRg st="0" end="0"/>
                                            </p:txEl>
                                          </p:spTgt>
                                        </p:tgtEl>
                                        <p:attrNameLst>
                                          <p:attrName>ppt_w</p:attrName>
                                        </p:attrNameLst>
                                      </p:cBhvr>
                                      <p:tavLst>
                                        <p:tav tm="0">
                                          <p:val>
                                            <p:strVal val="0"/>
                                          </p:val>
                                        </p:tav>
                                        <p:tav tm="100000">
                                          <p:val>
                                            <p:strVal val="#ppt_w"/>
                                          </p:val>
                                        </p:tav>
                                      </p:tavLst>
                                    </p:anim>
                                    <p:anim calcmode="lin" valueType="num">
                                      <p:cBhvr additive="base">
                                        <p:cTn id="8" dur="1000"/>
                                        <p:tgtEl>
                                          <p:spTgt spid="89">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89">
                                            <p:txEl>
                                              <p:pRg st="1" end="1"/>
                                            </p:txEl>
                                          </p:spTgt>
                                        </p:tgtEl>
                                        <p:attrNameLst>
                                          <p:attrName>style.visibility</p:attrName>
                                        </p:attrNameLst>
                                      </p:cBhvr>
                                      <p:to>
                                        <p:strVal val="visible"/>
                                      </p:to>
                                    </p:set>
                                    <p:anim calcmode="lin" valueType="num">
                                      <p:cBhvr additive="base">
                                        <p:cTn id="13" dur="1000"/>
                                        <p:tgtEl>
                                          <p:spTgt spid="89">
                                            <p:txEl>
                                              <p:pRg st="1" end="1"/>
                                            </p:txEl>
                                          </p:spTgt>
                                        </p:tgtEl>
                                        <p:attrNameLst>
                                          <p:attrName>ppt_w</p:attrName>
                                        </p:attrNameLst>
                                      </p:cBhvr>
                                      <p:tavLst>
                                        <p:tav tm="0">
                                          <p:val>
                                            <p:strVal val="0"/>
                                          </p:val>
                                        </p:tav>
                                        <p:tav tm="100000">
                                          <p:val>
                                            <p:strVal val="#ppt_w"/>
                                          </p:val>
                                        </p:tav>
                                      </p:tavLst>
                                    </p:anim>
                                    <p:anim calcmode="lin" valueType="num">
                                      <p:cBhvr additive="base">
                                        <p:cTn id="14" dur="1000"/>
                                        <p:tgtEl>
                                          <p:spTgt spid="89">
                                            <p:txEl>
                                              <p:pRg st="1" end="1"/>
                                            </p:txEl>
                                          </p:spTgt>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89">
                                            <p:txEl>
                                              <p:pRg st="2" end="2"/>
                                            </p:txEl>
                                          </p:spTgt>
                                        </p:tgtEl>
                                        <p:attrNameLst>
                                          <p:attrName>style.visibility</p:attrName>
                                        </p:attrNameLst>
                                      </p:cBhvr>
                                      <p:to>
                                        <p:strVal val="visible"/>
                                      </p:to>
                                    </p:set>
                                    <p:anim calcmode="lin" valueType="num">
                                      <p:cBhvr additive="base">
                                        <p:cTn id="19" dur="1000"/>
                                        <p:tgtEl>
                                          <p:spTgt spid="89">
                                            <p:txEl>
                                              <p:pRg st="2" end="2"/>
                                            </p:txEl>
                                          </p:spTgt>
                                        </p:tgtEl>
                                        <p:attrNameLst>
                                          <p:attrName>ppt_w</p:attrName>
                                        </p:attrNameLst>
                                      </p:cBhvr>
                                      <p:tavLst>
                                        <p:tav tm="0">
                                          <p:val>
                                            <p:strVal val="0"/>
                                          </p:val>
                                        </p:tav>
                                        <p:tav tm="100000">
                                          <p:val>
                                            <p:strVal val="#ppt_w"/>
                                          </p:val>
                                        </p:tav>
                                      </p:tavLst>
                                    </p:anim>
                                    <p:anim calcmode="lin" valueType="num">
                                      <p:cBhvr additive="base">
                                        <p:cTn id="20" dur="1000"/>
                                        <p:tgtEl>
                                          <p:spTgt spid="89">
                                            <p:txEl>
                                              <p:pRg st="2" end="2"/>
                                            </p:txEl>
                                          </p:spTgt>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89">
                                            <p:txEl>
                                              <p:pRg st="3" end="3"/>
                                            </p:txEl>
                                          </p:spTgt>
                                        </p:tgtEl>
                                        <p:attrNameLst>
                                          <p:attrName>style.visibility</p:attrName>
                                        </p:attrNameLst>
                                      </p:cBhvr>
                                      <p:to>
                                        <p:strVal val="visible"/>
                                      </p:to>
                                    </p:set>
                                    <p:anim calcmode="lin" valueType="num">
                                      <p:cBhvr additive="base">
                                        <p:cTn id="25" dur="1000"/>
                                        <p:tgtEl>
                                          <p:spTgt spid="89">
                                            <p:txEl>
                                              <p:pRg st="3" end="3"/>
                                            </p:txEl>
                                          </p:spTgt>
                                        </p:tgtEl>
                                        <p:attrNameLst>
                                          <p:attrName>ppt_w</p:attrName>
                                        </p:attrNameLst>
                                      </p:cBhvr>
                                      <p:tavLst>
                                        <p:tav tm="0">
                                          <p:val>
                                            <p:strVal val="0"/>
                                          </p:val>
                                        </p:tav>
                                        <p:tav tm="100000">
                                          <p:val>
                                            <p:strVal val="#ppt_w"/>
                                          </p:val>
                                        </p:tav>
                                      </p:tavLst>
                                    </p:anim>
                                    <p:anim calcmode="lin" valueType="num">
                                      <p:cBhvr additive="base">
                                        <p:cTn id="26" dur="1000"/>
                                        <p:tgtEl>
                                          <p:spTgt spid="89">
                                            <p:txEl>
                                              <p:pRg st="3" end="3"/>
                                            </p:txEl>
                                          </p:spTgt>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89">
                                            <p:txEl>
                                              <p:pRg st="4" end="4"/>
                                            </p:txEl>
                                          </p:spTgt>
                                        </p:tgtEl>
                                        <p:attrNameLst>
                                          <p:attrName>style.visibility</p:attrName>
                                        </p:attrNameLst>
                                      </p:cBhvr>
                                      <p:to>
                                        <p:strVal val="visible"/>
                                      </p:to>
                                    </p:set>
                                    <p:anim calcmode="lin" valueType="num">
                                      <p:cBhvr additive="base">
                                        <p:cTn id="31" dur="1000"/>
                                        <p:tgtEl>
                                          <p:spTgt spid="89">
                                            <p:txEl>
                                              <p:pRg st="4" end="4"/>
                                            </p:txEl>
                                          </p:spTgt>
                                        </p:tgtEl>
                                        <p:attrNameLst>
                                          <p:attrName>ppt_w</p:attrName>
                                        </p:attrNameLst>
                                      </p:cBhvr>
                                      <p:tavLst>
                                        <p:tav tm="0">
                                          <p:val>
                                            <p:strVal val="0"/>
                                          </p:val>
                                        </p:tav>
                                        <p:tav tm="100000">
                                          <p:val>
                                            <p:strVal val="#ppt_w"/>
                                          </p:val>
                                        </p:tav>
                                      </p:tavLst>
                                    </p:anim>
                                    <p:anim calcmode="lin" valueType="num">
                                      <p:cBhvr additive="base">
                                        <p:cTn id="32" dur="1000"/>
                                        <p:tgtEl>
                                          <p:spTgt spid="89">
                                            <p:txEl>
                                              <p:pRg st="4" end="4"/>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65500" y="316700"/>
            <a:ext cx="3163500" cy="260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Years</a:t>
            </a:r>
            <a:endParaRPr/>
          </a:p>
        </p:txBody>
      </p:sp>
      <p:sp>
        <p:nvSpPr>
          <p:cNvPr id="96" name="Google Shape;96;p19"/>
          <p:cNvSpPr txBox="1">
            <a:spLocks noGrp="1"/>
          </p:cNvSpPr>
          <p:nvPr>
            <p:ph type="body" idx="1"/>
          </p:nvPr>
        </p:nvSpPr>
        <p:spPr>
          <a:xfrm>
            <a:off x="4283675" y="316700"/>
            <a:ext cx="4407300" cy="383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years being used:</a:t>
            </a:r>
            <a:endParaRPr/>
          </a:p>
          <a:p>
            <a:pPr marL="457200" lvl="0" indent="-342900" algn="l" rtl="0">
              <a:spcBef>
                <a:spcPts val="1600"/>
              </a:spcBef>
              <a:spcAft>
                <a:spcPts val="0"/>
              </a:spcAft>
              <a:buSzPts val="1800"/>
              <a:buChar char="-"/>
            </a:pPr>
            <a:r>
              <a:rPr lang="en"/>
              <a:t>Years 1990 -2019</a:t>
            </a:r>
            <a:endParaRPr/>
          </a:p>
          <a:p>
            <a:pPr marL="1371600" lvl="1" indent="-317500" algn="l" rtl="0">
              <a:spcBef>
                <a:spcPts val="0"/>
              </a:spcBef>
              <a:spcAft>
                <a:spcPts val="0"/>
              </a:spcAft>
              <a:buSzPts val="1400"/>
              <a:buChar char="-"/>
            </a:pPr>
            <a:r>
              <a:rPr lang="en"/>
              <a:t>Needed large data set in order to test and train data</a:t>
            </a:r>
            <a:endParaRPr/>
          </a:p>
          <a:p>
            <a:pPr marL="1371600" lvl="1" indent="-317500" algn="l" rtl="0">
              <a:spcBef>
                <a:spcPts val="0"/>
              </a:spcBef>
              <a:spcAft>
                <a:spcPts val="0"/>
              </a:spcAft>
              <a:buSzPts val="1400"/>
              <a:buChar char="-"/>
            </a:pPr>
            <a:r>
              <a:rPr lang="en"/>
              <a:t>Did not use 2020-2021 due to the COVID-19 pandemic</a:t>
            </a:r>
            <a:endParaRPr/>
          </a:p>
          <a:p>
            <a:pPr marL="1371600" lvl="0" indent="0" algn="l" rtl="0">
              <a:spcBef>
                <a:spcPts val="1600"/>
              </a:spcBef>
              <a:spcAft>
                <a:spcPts val="0"/>
              </a:spcAft>
              <a:buNone/>
            </a:pPr>
            <a:endParaRPr sz="2200"/>
          </a:p>
          <a:p>
            <a:pPr marL="0" lvl="0" indent="0" algn="l" rtl="0">
              <a:spcBef>
                <a:spcPts val="1600"/>
              </a:spcBef>
              <a:spcAft>
                <a:spcPts val="1600"/>
              </a:spcAft>
              <a:buNone/>
            </a:pPr>
            <a:endParaRPr/>
          </a:p>
        </p:txBody>
      </p:sp>
      <p:pic>
        <p:nvPicPr>
          <p:cNvPr id="97" name="Google Shape;97;p19"/>
          <p:cNvPicPr preferRelativeResize="0"/>
          <p:nvPr/>
        </p:nvPicPr>
        <p:blipFill>
          <a:blip r:embed="rId3">
            <a:alphaModFix/>
          </a:blip>
          <a:stretch>
            <a:fillRect/>
          </a:stretch>
        </p:blipFill>
        <p:spPr>
          <a:xfrm>
            <a:off x="5238475" y="2535275"/>
            <a:ext cx="2603925" cy="20999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 calcmode="lin" valueType="num">
                                      <p:cBhvr additive="base">
                                        <p:cTn id="7" dur="1000"/>
                                        <p:tgtEl>
                                          <p:spTgt spid="96">
                                            <p:txEl>
                                              <p:pRg st="0" end="0"/>
                                            </p:txEl>
                                          </p:spTgt>
                                        </p:tgtEl>
                                        <p:attrNameLst>
                                          <p:attrName>ppt_w</p:attrName>
                                        </p:attrNameLst>
                                      </p:cBhvr>
                                      <p:tavLst>
                                        <p:tav tm="0">
                                          <p:val>
                                            <p:strVal val="0"/>
                                          </p:val>
                                        </p:tav>
                                        <p:tav tm="100000">
                                          <p:val>
                                            <p:strVal val="#ppt_w"/>
                                          </p:val>
                                        </p:tav>
                                      </p:tavLst>
                                    </p:anim>
                                    <p:anim calcmode="lin" valueType="num">
                                      <p:cBhvr additive="base">
                                        <p:cTn id="8" dur="1000"/>
                                        <p:tgtEl>
                                          <p:spTgt spid="96">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96">
                                            <p:txEl>
                                              <p:pRg st="1" end="1"/>
                                            </p:txEl>
                                          </p:spTgt>
                                        </p:tgtEl>
                                        <p:attrNameLst>
                                          <p:attrName>style.visibility</p:attrName>
                                        </p:attrNameLst>
                                      </p:cBhvr>
                                      <p:to>
                                        <p:strVal val="visible"/>
                                      </p:to>
                                    </p:set>
                                    <p:anim calcmode="lin" valueType="num">
                                      <p:cBhvr additive="base">
                                        <p:cTn id="13" dur="1000"/>
                                        <p:tgtEl>
                                          <p:spTgt spid="96">
                                            <p:txEl>
                                              <p:pRg st="1" end="1"/>
                                            </p:txEl>
                                          </p:spTgt>
                                        </p:tgtEl>
                                        <p:attrNameLst>
                                          <p:attrName>ppt_w</p:attrName>
                                        </p:attrNameLst>
                                      </p:cBhvr>
                                      <p:tavLst>
                                        <p:tav tm="0">
                                          <p:val>
                                            <p:strVal val="0"/>
                                          </p:val>
                                        </p:tav>
                                        <p:tav tm="100000">
                                          <p:val>
                                            <p:strVal val="#ppt_w"/>
                                          </p:val>
                                        </p:tav>
                                      </p:tavLst>
                                    </p:anim>
                                    <p:anim calcmode="lin" valueType="num">
                                      <p:cBhvr additive="base">
                                        <p:cTn id="14" dur="1000"/>
                                        <p:tgtEl>
                                          <p:spTgt spid="96">
                                            <p:txEl>
                                              <p:pRg st="1" end="1"/>
                                            </p:txEl>
                                          </p:spTgt>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96">
                                            <p:txEl>
                                              <p:pRg st="2" end="2"/>
                                            </p:txEl>
                                          </p:spTgt>
                                        </p:tgtEl>
                                        <p:attrNameLst>
                                          <p:attrName>style.visibility</p:attrName>
                                        </p:attrNameLst>
                                      </p:cBhvr>
                                      <p:to>
                                        <p:strVal val="visible"/>
                                      </p:to>
                                    </p:set>
                                    <p:anim calcmode="lin" valueType="num">
                                      <p:cBhvr additive="base">
                                        <p:cTn id="19" dur="1000"/>
                                        <p:tgtEl>
                                          <p:spTgt spid="96">
                                            <p:txEl>
                                              <p:pRg st="2" end="2"/>
                                            </p:txEl>
                                          </p:spTgt>
                                        </p:tgtEl>
                                        <p:attrNameLst>
                                          <p:attrName>ppt_w</p:attrName>
                                        </p:attrNameLst>
                                      </p:cBhvr>
                                      <p:tavLst>
                                        <p:tav tm="0">
                                          <p:val>
                                            <p:strVal val="0"/>
                                          </p:val>
                                        </p:tav>
                                        <p:tav tm="100000">
                                          <p:val>
                                            <p:strVal val="#ppt_w"/>
                                          </p:val>
                                        </p:tav>
                                      </p:tavLst>
                                    </p:anim>
                                    <p:anim calcmode="lin" valueType="num">
                                      <p:cBhvr additive="base">
                                        <p:cTn id="20" dur="1000"/>
                                        <p:tgtEl>
                                          <p:spTgt spid="96">
                                            <p:txEl>
                                              <p:pRg st="2" end="2"/>
                                            </p:txEl>
                                          </p:spTgt>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96">
                                            <p:txEl>
                                              <p:pRg st="3" end="3"/>
                                            </p:txEl>
                                          </p:spTgt>
                                        </p:tgtEl>
                                        <p:attrNameLst>
                                          <p:attrName>style.visibility</p:attrName>
                                        </p:attrNameLst>
                                      </p:cBhvr>
                                      <p:to>
                                        <p:strVal val="visible"/>
                                      </p:to>
                                    </p:set>
                                    <p:anim calcmode="lin" valueType="num">
                                      <p:cBhvr additive="base">
                                        <p:cTn id="25" dur="1000"/>
                                        <p:tgtEl>
                                          <p:spTgt spid="96">
                                            <p:txEl>
                                              <p:pRg st="3" end="3"/>
                                            </p:txEl>
                                          </p:spTgt>
                                        </p:tgtEl>
                                        <p:attrNameLst>
                                          <p:attrName>ppt_w</p:attrName>
                                        </p:attrNameLst>
                                      </p:cBhvr>
                                      <p:tavLst>
                                        <p:tav tm="0">
                                          <p:val>
                                            <p:strVal val="0"/>
                                          </p:val>
                                        </p:tav>
                                        <p:tav tm="100000">
                                          <p:val>
                                            <p:strVal val="#ppt_w"/>
                                          </p:val>
                                        </p:tav>
                                      </p:tavLst>
                                    </p:anim>
                                    <p:anim calcmode="lin" valueType="num">
                                      <p:cBhvr additive="base">
                                        <p:cTn id="26" dur="1000"/>
                                        <p:tgtEl>
                                          <p:spTgt spid="96">
                                            <p:txEl>
                                              <p:pRg st="3" end="3"/>
                                            </p:txEl>
                                          </p:spTgt>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96">
                                            <p:txEl>
                                              <p:pRg st="4" end="4"/>
                                            </p:txEl>
                                          </p:spTgt>
                                        </p:tgtEl>
                                        <p:attrNameLst>
                                          <p:attrName>style.visibility</p:attrName>
                                        </p:attrNameLst>
                                      </p:cBhvr>
                                      <p:to>
                                        <p:strVal val="visible"/>
                                      </p:to>
                                    </p:set>
                                    <p:anim calcmode="lin" valueType="num">
                                      <p:cBhvr additive="base">
                                        <p:cTn id="31" dur="1000"/>
                                        <p:tgtEl>
                                          <p:spTgt spid="96">
                                            <p:txEl>
                                              <p:pRg st="4" end="4"/>
                                            </p:txEl>
                                          </p:spTgt>
                                        </p:tgtEl>
                                        <p:attrNameLst>
                                          <p:attrName>ppt_w</p:attrName>
                                        </p:attrNameLst>
                                      </p:cBhvr>
                                      <p:tavLst>
                                        <p:tav tm="0">
                                          <p:val>
                                            <p:strVal val="0"/>
                                          </p:val>
                                        </p:tav>
                                        <p:tav tm="100000">
                                          <p:val>
                                            <p:strVal val="#ppt_w"/>
                                          </p:val>
                                        </p:tav>
                                      </p:tavLst>
                                    </p:anim>
                                    <p:anim calcmode="lin" valueType="num">
                                      <p:cBhvr additive="base">
                                        <p:cTn id="32" dur="1000"/>
                                        <p:tgtEl>
                                          <p:spTgt spid="96">
                                            <p:txEl>
                                              <p:pRg st="4" end="4"/>
                                            </p:txEl>
                                          </p:spTgt>
                                        </p:tgtEl>
                                        <p:attrNameLst>
                                          <p:attrName>ppt_h</p:attrName>
                                        </p:attrNameLst>
                                      </p:cBhvr>
                                      <p:tavLst>
                                        <p:tav tm="0">
                                          <p:val>
                                            <p:str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96">
                                            <p:txEl>
                                              <p:pRg st="5" end="5"/>
                                            </p:txEl>
                                          </p:spTgt>
                                        </p:tgtEl>
                                        <p:attrNameLst>
                                          <p:attrName>style.visibility</p:attrName>
                                        </p:attrNameLst>
                                      </p:cBhvr>
                                      <p:to>
                                        <p:strVal val="visible"/>
                                      </p:to>
                                    </p:set>
                                    <p:anim calcmode="lin" valueType="num">
                                      <p:cBhvr additive="base">
                                        <p:cTn id="37" dur="1000"/>
                                        <p:tgtEl>
                                          <p:spTgt spid="96">
                                            <p:txEl>
                                              <p:pRg st="5" end="5"/>
                                            </p:txEl>
                                          </p:spTgt>
                                        </p:tgtEl>
                                        <p:attrNameLst>
                                          <p:attrName>ppt_w</p:attrName>
                                        </p:attrNameLst>
                                      </p:cBhvr>
                                      <p:tavLst>
                                        <p:tav tm="0">
                                          <p:val>
                                            <p:strVal val="0"/>
                                          </p:val>
                                        </p:tav>
                                        <p:tav tm="100000">
                                          <p:val>
                                            <p:strVal val="#ppt_w"/>
                                          </p:val>
                                        </p:tav>
                                      </p:tavLst>
                                    </p:anim>
                                    <p:anim calcmode="lin" valueType="num">
                                      <p:cBhvr additive="base">
                                        <p:cTn id="38" dur="1000"/>
                                        <p:tgtEl>
                                          <p:spTgt spid="96">
                                            <p:txEl>
                                              <p:pRg st="5" end="5"/>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265500" y="316700"/>
            <a:ext cx="3163500" cy="260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Why?</a:t>
            </a:r>
            <a:endParaRPr/>
          </a:p>
        </p:txBody>
      </p:sp>
      <p:sp>
        <p:nvSpPr>
          <p:cNvPr id="103" name="Google Shape;103;p20"/>
          <p:cNvSpPr txBox="1">
            <a:spLocks noGrp="1"/>
          </p:cNvSpPr>
          <p:nvPr>
            <p:ph type="body" idx="1"/>
          </p:nvPr>
        </p:nvSpPr>
        <p:spPr>
          <a:xfrm>
            <a:off x="4283675" y="316700"/>
            <a:ext cx="4407300" cy="43893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We are planning to use machine learning to answer the following questions:</a:t>
            </a:r>
            <a:endParaRPr/>
          </a:p>
          <a:p>
            <a:pPr marL="457200" lvl="0" indent="-342900" algn="l" rtl="0">
              <a:spcBef>
                <a:spcPts val="1600"/>
              </a:spcBef>
              <a:spcAft>
                <a:spcPts val="0"/>
              </a:spcAft>
              <a:buSzPts val="1800"/>
              <a:buChar char="-"/>
            </a:pPr>
            <a:r>
              <a:rPr lang="en"/>
              <a:t>Is there a correlation between various pitching statistics and salaries?</a:t>
            </a:r>
            <a:endParaRPr/>
          </a:p>
          <a:p>
            <a:pPr marL="1371600" lvl="1" indent="-317500" algn="l" rtl="0">
              <a:spcBef>
                <a:spcPts val="0"/>
              </a:spcBef>
              <a:spcAft>
                <a:spcPts val="0"/>
              </a:spcAft>
              <a:buSzPts val="1400"/>
              <a:buChar char="-"/>
            </a:pPr>
            <a:r>
              <a:rPr lang="en"/>
              <a:t>Which statistics?</a:t>
            </a:r>
            <a:endParaRPr/>
          </a:p>
          <a:p>
            <a:pPr marL="1371600" lvl="1" indent="-317500" algn="l" rtl="0">
              <a:spcBef>
                <a:spcPts val="0"/>
              </a:spcBef>
              <a:spcAft>
                <a:spcPts val="0"/>
              </a:spcAft>
              <a:buSzPts val="1400"/>
              <a:buChar char="-"/>
            </a:pPr>
            <a:r>
              <a:rPr lang="en"/>
              <a:t>Is a single statistic a good indicator or multiple in combination?</a:t>
            </a:r>
            <a:endParaRPr/>
          </a:p>
          <a:p>
            <a:pPr marL="457200" lvl="0" indent="-342900" algn="l" rtl="0">
              <a:spcBef>
                <a:spcPts val="0"/>
              </a:spcBef>
              <a:spcAft>
                <a:spcPts val="0"/>
              </a:spcAft>
              <a:buSzPts val="1800"/>
              <a:buChar char="-"/>
            </a:pPr>
            <a:r>
              <a:rPr lang="en"/>
              <a:t>Which machine learning model creates the best prediction?</a:t>
            </a:r>
            <a:endParaRPr/>
          </a:p>
          <a:p>
            <a:pPr marL="457200" lvl="0" indent="-342900" algn="l" rtl="0">
              <a:spcBef>
                <a:spcPts val="0"/>
              </a:spcBef>
              <a:spcAft>
                <a:spcPts val="0"/>
              </a:spcAft>
              <a:buSzPts val="1800"/>
              <a:buChar char="-"/>
            </a:pPr>
            <a:r>
              <a:rPr lang="en"/>
              <a:t>How precisely can salary be predicted using MLB statistics?</a:t>
            </a:r>
            <a:endParaRPr/>
          </a:p>
          <a:p>
            <a:pPr marL="457200" lvl="0" indent="-342900" algn="l" rtl="0">
              <a:spcBef>
                <a:spcPts val="0"/>
              </a:spcBef>
              <a:spcAft>
                <a:spcPts val="0"/>
              </a:spcAft>
              <a:buSzPts val="1800"/>
              <a:buChar char="-"/>
            </a:pPr>
            <a:r>
              <a:rPr lang="en"/>
              <a:t>If this works, which MLB team will hire us?</a:t>
            </a:r>
            <a:endParaRPr/>
          </a:p>
          <a:p>
            <a:pPr marL="0" lvl="0" indent="0" algn="l" rtl="0">
              <a:spcBef>
                <a:spcPts val="1600"/>
              </a:spcBef>
              <a:spcAft>
                <a:spcPts val="16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03">
                                            <p:txEl>
                                              <p:pRg st="0" end="0"/>
                                            </p:txEl>
                                          </p:spTgt>
                                        </p:tgtEl>
                                        <p:attrNameLst>
                                          <p:attrName>style.visibility</p:attrName>
                                        </p:attrNameLst>
                                      </p:cBhvr>
                                      <p:to>
                                        <p:strVal val="visible"/>
                                      </p:to>
                                    </p:set>
                                    <p:anim calcmode="lin" valueType="num">
                                      <p:cBhvr additive="base">
                                        <p:cTn id="7" dur="1000"/>
                                        <p:tgtEl>
                                          <p:spTgt spid="103">
                                            <p:txEl>
                                              <p:pRg st="0" end="0"/>
                                            </p:txEl>
                                          </p:spTgt>
                                        </p:tgtEl>
                                        <p:attrNameLst>
                                          <p:attrName>ppt_w</p:attrName>
                                        </p:attrNameLst>
                                      </p:cBhvr>
                                      <p:tavLst>
                                        <p:tav tm="0">
                                          <p:val>
                                            <p:strVal val="0"/>
                                          </p:val>
                                        </p:tav>
                                        <p:tav tm="100000">
                                          <p:val>
                                            <p:strVal val="#ppt_w"/>
                                          </p:val>
                                        </p:tav>
                                      </p:tavLst>
                                    </p:anim>
                                    <p:anim calcmode="lin" valueType="num">
                                      <p:cBhvr additive="base">
                                        <p:cTn id="8" dur="1000"/>
                                        <p:tgtEl>
                                          <p:spTgt spid="103">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03">
                                            <p:txEl>
                                              <p:pRg st="1" end="1"/>
                                            </p:txEl>
                                          </p:spTgt>
                                        </p:tgtEl>
                                        <p:attrNameLst>
                                          <p:attrName>style.visibility</p:attrName>
                                        </p:attrNameLst>
                                      </p:cBhvr>
                                      <p:to>
                                        <p:strVal val="visible"/>
                                      </p:to>
                                    </p:set>
                                    <p:anim calcmode="lin" valueType="num">
                                      <p:cBhvr additive="base">
                                        <p:cTn id="13" dur="1000"/>
                                        <p:tgtEl>
                                          <p:spTgt spid="103">
                                            <p:txEl>
                                              <p:pRg st="1" end="1"/>
                                            </p:txEl>
                                          </p:spTgt>
                                        </p:tgtEl>
                                        <p:attrNameLst>
                                          <p:attrName>ppt_w</p:attrName>
                                        </p:attrNameLst>
                                      </p:cBhvr>
                                      <p:tavLst>
                                        <p:tav tm="0">
                                          <p:val>
                                            <p:strVal val="0"/>
                                          </p:val>
                                        </p:tav>
                                        <p:tav tm="100000">
                                          <p:val>
                                            <p:strVal val="#ppt_w"/>
                                          </p:val>
                                        </p:tav>
                                      </p:tavLst>
                                    </p:anim>
                                    <p:anim calcmode="lin" valueType="num">
                                      <p:cBhvr additive="base">
                                        <p:cTn id="14" dur="1000"/>
                                        <p:tgtEl>
                                          <p:spTgt spid="103">
                                            <p:txEl>
                                              <p:pRg st="1" end="1"/>
                                            </p:txEl>
                                          </p:spTgt>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03">
                                            <p:txEl>
                                              <p:pRg st="2" end="2"/>
                                            </p:txEl>
                                          </p:spTgt>
                                        </p:tgtEl>
                                        <p:attrNameLst>
                                          <p:attrName>style.visibility</p:attrName>
                                        </p:attrNameLst>
                                      </p:cBhvr>
                                      <p:to>
                                        <p:strVal val="visible"/>
                                      </p:to>
                                    </p:set>
                                    <p:anim calcmode="lin" valueType="num">
                                      <p:cBhvr additive="base">
                                        <p:cTn id="19" dur="1000"/>
                                        <p:tgtEl>
                                          <p:spTgt spid="103">
                                            <p:txEl>
                                              <p:pRg st="2" end="2"/>
                                            </p:txEl>
                                          </p:spTgt>
                                        </p:tgtEl>
                                        <p:attrNameLst>
                                          <p:attrName>ppt_w</p:attrName>
                                        </p:attrNameLst>
                                      </p:cBhvr>
                                      <p:tavLst>
                                        <p:tav tm="0">
                                          <p:val>
                                            <p:strVal val="0"/>
                                          </p:val>
                                        </p:tav>
                                        <p:tav tm="100000">
                                          <p:val>
                                            <p:strVal val="#ppt_w"/>
                                          </p:val>
                                        </p:tav>
                                      </p:tavLst>
                                    </p:anim>
                                    <p:anim calcmode="lin" valueType="num">
                                      <p:cBhvr additive="base">
                                        <p:cTn id="20" dur="1000"/>
                                        <p:tgtEl>
                                          <p:spTgt spid="103">
                                            <p:txEl>
                                              <p:pRg st="2" end="2"/>
                                            </p:txEl>
                                          </p:spTgt>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103">
                                            <p:txEl>
                                              <p:pRg st="3" end="3"/>
                                            </p:txEl>
                                          </p:spTgt>
                                        </p:tgtEl>
                                        <p:attrNameLst>
                                          <p:attrName>style.visibility</p:attrName>
                                        </p:attrNameLst>
                                      </p:cBhvr>
                                      <p:to>
                                        <p:strVal val="visible"/>
                                      </p:to>
                                    </p:set>
                                    <p:anim calcmode="lin" valueType="num">
                                      <p:cBhvr additive="base">
                                        <p:cTn id="25" dur="1000"/>
                                        <p:tgtEl>
                                          <p:spTgt spid="103">
                                            <p:txEl>
                                              <p:pRg st="3" end="3"/>
                                            </p:txEl>
                                          </p:spTgt>
                                        </p:tgtEl>
                                        <p:attrNameLst>
                                          <p:attrName>ppt_w</p:attrName>
                                        </p:attrNameLst>
                                      </p:cBhvr>
                                      <p:tavLst>
                                        <p:tav tm="0">
                                          <p:val>
                                            <p:strVal val="0"/>
                                          </p:val>
                                        </p:tav>
                                        <p:tav tm="100000">
                                          <p:val>
                                            <p:strVal val="#ppt_w"/>
                                          </p:val>
                                        </p:tav>
                                      </p:tavLst>
                                    </p:anim>
                                    <p:anim calcmode="lin" valueType="num">
                                      <p:cBhvr additive="base">
                                        <p:cTn id="26" dur="1000"/>
                                        <p:tgtEl>
                                          <p:spTgt spid="103">
                                            <p:txEl>
                                              <p:pRg st="3" end="3"/>
                                            </p:txEl>
                                          </p:spTgt>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103">
                                            <p:txEl>
                                              <p:pRg st="4" end="4"/>
                                            </p:txEl>
                                          </p:spTgt>
                                        </p:tgtEl>
                                        <p:attrNameLst>
                                          <p:attrName>style.visibility</p:attrName>
                                        </p:attrNameLst>
                                      </p:cBhvr>
                                      <p:to>
                                        <p:strVal val="visible"/>
                                      </p:to>
                                    </p:set>
                                    <p:anim calcmode="lin" valueType="num">
                                      <p:cBhvr additive="base">
                                        <p:cTn id="31" dur="1000"/>
                                        <p:tgtEl>
                                          <p:spTgt spid="103">
                                            <p:txEl>
                                              <p:pRg st="4" end="4"/>
                                            </p:txEl>
                                          </p:spTgt>
                                        </p:tgtEl>
                                        <p:attrNameLst>
                                          <p:attrName>ppt_w</p:attrName>
                                        </p:attrNameLst>
                                      </p:cBhvr>
                                      <p:tavLst>
                                        <p:tav tm="0">
                                          <p:val>
                                            <p:strVal val="0"/>
                                          </p:val>
                                        </p:tav>
                                        <p:tav tm="100000">
                                          <p:val>
                                            <p:strVal val="#ppt_w"/>
                                          </p:val>
                                        </p:tav>
                                      </p:tavLst>
                                    </p:anim>
                                    <p:anim calcmode="lin" valueType="num">
                                      <p:cBhvr additive="base">
                                        <p:cTn id="32" dur="1000"/>
                                        <p:tgtEl>
                                          <p:spTgt spid="103">
                                            <p:txEl>
                                              <p:pRg st="4" end="4"/>
                                            </p:txEl>
                                          </p:spTgt>
                                        </p:tgtEl>
                                        <p:attrNameLst>
                                          <p:attrName>ppt_h</p:attrName>
                                        </p:attrNameLst>
                                      </p:cBhvr>
                                      <p:tavLst>
                                        <p:tav tm="0">
                                          <p:val>
                                            <p:str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103">
                                            <p:txEl>
                                              <p:pRg st="5" end="5"/>
                                            </p:txEl>
                                          </p:spTgt>
                                        </p:tgtEl>
                                        <p:attrNameLst>
                                          <p:attrName>style.visibility</p:attrName>
                                        </p:attrNameLst>
                                      </p:cBhvr>
                                      <p:to>
                                        <p:strVal val="visible"/>
                                      </p:to>
                                    </p:set>
                                    <p:anim calcmode="lin" valueType="num">
                                      <p:cBhvr additive="base">
                                        <p:cTn id="37" dur="1000"/>
                                        <p:tgtEl>
                                          <p:spTgt spid="103">
                                            <p:txEl>
                                              <p:pRg st="5" end="5"/>
                                            </p:txEl>
                                          </p:spTgt>
                                        </p:tgtEl>
                                        <p:attrNameLst>
                                          <p:attrName>ppt_w</p:attrName>
                                        </p:attrNameLst>
                                      </p:cBhvr>
                                      <p:tavLst>
                                        <p:tav tm="0">
                                          <p:val>
                                            <p:strVal val="0"/>
                                          </p:val>
                                        </p:tav>
                                        <p:tav tm="100000">
                                          <p:val>
                                            <p:strVal val="#ppt_w"/>
                                          </p:val>
                                        </p:tav>
                                      </p:tavLst>
                                    </p:anim>
                                    <p:anim calcmode="lin" valueType="num">
                                      <p:cBhvr additive="base">
                                        <p:cTn id="38" dur="1000"/>
                                        <p:tgtEl>
                                          <p:spTgt spid="103">
                                            <p:txEl>
                                              <p:pRg st="5" end="5"/>
                                            </p:txEl>
                                          </p:spTgt>
                                        </p:tgtEl>
                                        <p:attrNameLst>
                                          <p:attrName>ppt_h</p:attrName>
                                        </p:attrNameLst>
                                      </p:cBhvr>
                                      <p:tavLst>
                                        <p:tav tm="0">
                                          <p:val>
                                            <p:str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103">
                                            <p:txEl>
                                              <p:pRg st="6" end="6"/>
                                            </p:txEl>
                                          </p:spTgt>
                                        </p:tgtEl>
                                        <p:attrNameLst>
                                          <p:attrName>style.visibility</p:attrName>
                                        </p:attrNameLst>
                                      </p:cBhvr>
                                      <p:to>
                                        <p:strVal val="visible"/>
                                      </p:to>
                                    </p:set>
                                    <p:anim calcmode="lin" valueType="num">
                                      <p:cBhvr additive="base">
                                        <p:cTn id="43" dur="1000"/>
                                        <p:tgtEl>
                                          <p:spTgt spid="103">
                                            <p:txEl>
                                              <p:pRg st="6" end="6"/>
                                            </p:txEl>
                                          </p:spTgt>
                                        </p:tgtEl>
                                        <p:attrNameLst>
                                          <p:attrName>ppt_w</p:attrName>
                                        </p:attrNameLst>
                                      </p:cBhvr>
                                      <p:tavLst>
                                        <p:tav tm="0">
                                          <p:val>
                                            <p:strVal val="0"/>
                                          </p:val>
                                        </p:tav>
                                        <p:tav tm="100000">
                                          <p:val>
                                            <p:strVal val="#ppt_w"/>
                                          </p:val>
                                        </p:tav>
                                      </p:tavLst>
                                    </p:anim>
                                    <p:anim calcmode="lin" valueType="num">
                                      <p:cBhvr additive="base">
                                        <p:cTn id="44" dur="1000"/>
                                        <p:tgtEl>
                                          <p:spTgt spid="103">
                                            <p:txEl>
                                              <p:pRg st="6" end="6"/>
                                            </p:txEl>
                                          </p:spTgt>
                                        </p:tgtEl>
                                        <p:attrNameLst>
                                          <p:attrName>ppt_h</p:attrName>
                                        </p:attrNameLst>
                                      </p:cBhvr>
                                      <p:tavLst>
                                        <p:tav tm="0">
                                          <p:val>
                                            <p:str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nodeType="clickEffect">
                                  <p:stCondLst>
                                    <p:cond delay="0"/>
                                  </p:stCondLst>
                                  <p:childTnLst>
                                    <p:set>
                                      <p:cBhvr>
                                        <p:cTn id="48" dur="1" fill="hold">
                                          <p:stCondLst>
                                            <p:cond delay="0"/>
                                          </p:stCondLst>
                                        </p:cTn>
                                        <p:tgtEl>
                                          <p:spTgt spid="103">
                                            <p:txEl>
                                              <p:pRg st="7" end="7"/>
                                            </p:txEl>
                                          </p:spTgt>
                                        </p:tgtEl>
                                        <p:attrNameLst>
                                          <p:attrName>style.visibility</p:attrName>
                                        </p:attrNameLst>
                                      </p:cBhvr>
                                      <p:to>
                                        <p:strVal val="visible"/>
                                      </p:to>
                                    </p:set>
                                    <p:anim calcmode="lin" valueType="num">
                                      <p:cBhvr additive="base">
                                        <p:cTn id="49" dur="1000"/>
                                        <p:tgtEl>
                                          <p:spTgt spid="103">
                                            <p:txEl>
                                              <p:pRg st="7" end="7"/>
                                            </p:txEl>
                                          </p:spTgt>
                                        </p:tgtEl>
                                        <p:attrNameLst>
                                          <p:attrName>ppt_w</p:attrName>
                                        </p:attrNameLst>
                                      </p:cBhvr>
                                      <p:tavLst>
                                        <p:tav tm="0">
                                          <p:val>
                                            <p:strVal val="0"/>
                                          </p:val>
                                        </p:tav>
                                        <p:tav tm="100000">
                                          <p:val>
                                            <p:strVal val="#ppt_w"/>
                                          </p:val>
                                        </p:tav>
                                      </p:tavLst>
                                    </p:anim>
                                    <p:anim calcmode="lin" valueType="num">
                                      <p:cBhvr additive="base">
                                        <p:cTn id="50" dur="1000"/>
                                        <p:tgtEl>
                                          <p:spTgt spid="103">
                                            <p:txEl>
                                              <p:pRg st="7" end="7"/>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265500" y="316700"/>
            <a:ext cx="3163500" cy="260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Our first model…</a:t>
            </a:r>
            <a:endParaRPr/>
          </a:p>
        </p:txBody>
      </p:sp>
      <p:sp>
        <p:nvSpPr>
          <p:cNvPr id="109" name="Google Shape;109;p21"/>
          <p:cNvSpPr txBox="1">
            <a:spLocks noGrp="1"/>
          </p:cNvSpPr>
          <p:nvPr>
            <p:ph type="body" idx="1"/>
          </p:nvPr>
        </p:nvSpPr>
        <p:spPr>
          <a:xfrm>
            <a:off x="4167300" y="316700"/>
            <a:ext cx="4897500" cy="438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Our first model used linear regression and a very simple subset of our data:</a:t>
            </a:r>
            <a:endParaRPr/>
          </a:p>
          <a:p>
            <a:pPr marL="457200" lvl="0" indent="-342900" algn="l" rtl="0">
              <a:spcBef>
                <a:spcPts val="1600"/>
              </a:spcBef>
              <a:spcAft>
                <a:spcPts val="0"/>
              </a:spcAft>
              <a:buSzPts val="1800"/>
              <a:buChar char="-"/>
            </a:pPr>
            <a:r>
              <a:rPr lang="en"/>
              <a:t>Salary and earned run average (ERA) only</a:t>
            </a:r>
            <a:endParaRPr/>
          </a:p>
          <a:p>
            <a:pPr marL="1371600" lvl="1" indent="-317500" algn="l" rtl="0">
              <a:spcBef>
                <a:spcPts val="0"/>
              </a:spcBef>
              <a:spcAft>
                <a:spcPts val="0"/>
              </a:spcAft>
              <a:buSzPts val="1400"/>
              <a:buChar char="-"/>
            </a:pPr>
            <a:r>
              <a:rPr lang="en"/>
              <a:t>2010-2016</a:t>
            </a:r>
            <a:endParaRPr/>
          </a:p>
          <a:p>
            <a:pPr marL="1371600" lvl="1" indent="-317500" algn="l" rtl="0">
              <a:spcBef>
                <a:spcPts val="0"/>
              </a:spcBef>
              <a:spcAft>
                <a:spcPts val="0"/>
              </a:spcAft>
              <a:buSzPts val="1400"/>
              <a:buChar char="-"/>
            </a:pPr>
            <a:r>
              <a:rPr lang="en"/>
              <a:t>Linear regression</a:t>
            </a:r>
            <a:endParaRPr/>
          </a:p>
          <a:p>
            <a:pPr marL="1371600" lvl="1" indent="-317500" algn="l" rtl="0">
              <a:spcBef>
                <a:spcPts val="0"/>
              </a:spcBef>
              <a:spcAft>
                <a:spcPts val="0"/>
              </a:spcAft>
              <a:buSzPts val="1400"/>
              <a:buChar char="-"/>
            </a:pPr>
            <a:r>
              <a:rPr lang="en"/>
              <a:t>Removed outliers</a:t>
            </a:r>
            <a:endParaRPr/>
          </a:p>
          <a:p>
            <a:pPr marL="1371600" lvl="0" indent="0" algn="l" rtl="0">
              <a:spcBef>
                <a:spcPts val="1600"/>
              </a:spcBef>
              <a:spcAft>
                <a:spcPts val="0"/>
              </a:spcAft>
              <a:buNone/>
            </a:pPr>
            <a:endParaRPr/>
          </a:p>
          <a:p>
            <a:pPr marL="91440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10" name="Google Shape;110;p21"/>
          <p:cNvPicPr preferRelativeResize="0"/>
          <p:nvPr/>
        </p:nvPicPr>
        <p:blipFill>
          <a:blip r:embed="rId3">
            <a:alphaModFix/>
          </a:blip>
          <a:stretch>
            <a:fillRect/>
          </a:stretch>
        </p:blipFill>
        <p:spPr>
          <a:xfrm>
            <a:off x="4910125" y="2681600"/>
            <a:ext cx="3154409" cy="1914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09">
                                            <p:txEl>
                                              <p:pRg st="0" end="0"/>
                                            </p:txEl>
                                          </p:spTgt>
                                        </p:tgtEl>
                                        <p:attrNameLst>
                                          <p:attrName>style.visibility</p:attrName>
                                        </p:attrNameLst>
                                      </p:cBhvr>
                                      <p:to>
                                        <p:strVal val="visible"/>
                                      </p:to>
                                    </p:set>
                                    <p:anim calcmode="lin" valueType="num">
                                      <p:cBhvr additive="base">
                                        <p:cTn id="7" dur="1000"/>
                                        <p:tgtEl>
                                          <p:spTgt spid="109">
                                            <p:txEl>
                                              <p:pRg st="0" end="0"/>
                                            </p:txEl>
                                          </p:spTgt>
                                        </p:tgtEl>
                                        <p:attrNameLst>
                                          <p:attrName>ppt_w</p:attrName>
                                        </p:attrNameLst>
                                      </p:cBhvr>
                                      <p:tavLst>
                                        <p:tav tm="0">
                                          <p:val>
                                            <p:strVal val="0"/>
                                          </p:val>
                                        </p:tav>
                                        <p:tav tm="100000">
                                          <p:val>
                                            <p:strVal val="#ppt_w"/>
                                          </p:val>
                                        </p:tav>
                                      </p:tavLst>
                                    </p:anim>
                                    <p:anim calcmode="lin" valueType="num">
                                      <p:cBhvr additive="base">
                                        <p:cTn id="8" dur="1000"/>
                                        <p:tgtEl>
                                          <p:spTgt spid="109">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09">
                                            <p:txEl>
                                              <p:pRg st="1" end="1"/>
                                            </p:txEl>
                                          </p:spTgt>
                                        </p:tgtEl>
                                        <p:attrNameLst>
                                          <p:attrName>style.visibility</p:attrName>
                                        </p:attrNameLst>
                                      </p:cBhvr>
                                      <p:to>
                                        <p:strVal val="visible"/>
                                      </p:to>
                                    </p:set>
                                    <p:anim calcmode="lin" valueType="num">
                                      <p:cBhvr additive="base">
                                        <p:cTn id="13" dur="1000"/>
                                        <p:tgtEl>
                                          <p:spTgt spid="109">
                                            <p:txEl>
                                              <p:pRg st="1" end="1"/>
                                            </p:txEl>
                                          </p:spTgt>
                                        </p:tgtEl>
                                        <p:attrNameLst>
                                          <p:attrName>ppt_w</p:attrName>
                                        </p:attrNameLst>
                                      </p:cBhvr>
                                      <p:tavLst>
                                        <p:tav tm="0">
                                          <p:val>
                                            <p:strVal val="0"/>
                                          </p:val>
                                        </p:tav>
                                        <p:tav tm="100000">
                                          <p:val>
                                            <p:strVal val="#ppt_w"/>
                                          </p:val>
                                        </p:tav>
                                      </p:tavLst>
                                    </p:anim>
                                    <p:anim calcmode="lin" valueType="num">
                                      <p:cBhvr additive="base">
                                        <p:cTn id="14" dur="1000"/>
                                        <p:tgtEl>
                                          <p:spTgt spid="109">
                                            <p:txEl>
                                              <p:pRg st="1" end="1"/>
                                            </p:txEl>
                                          </p:spTgt>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09">
                                            <p:txEl>
                                              <p:pRg st="2" end="2"/>
                                            </p:txEl>
                                          </p:spTgt>
                                        </p:tgtEl>
                                        <p:attrNameLst>
                                          <p:attrName>style.visibility</p:attrName>
                                        </p:attrNameLst>
                                      </p:cBhvr>
                                      <p:to>
                                        <p:strVal val="visible"/>
                                      </p:to>
                                    </p:set>
                                    <p:anim calcmode="lin" valueType="num">
                                      <p:cBhvr additive="base">
                                        <p:cTn id="19" dur="1000"/>
                                        <p:tgtEl>
                                          <p:spTgt spid="109">
                                            <p:txEl>
                                              <p:pRg st="2" end="2"/>
                                            </p:txEl>
                                          </p:spTgt>
                                        </p:tgtEl>
                                        <p:attrNameLst>
                                          <p:attrName>ppt_w</p:attrName>
                                        </p:attrNameLst>
                                      </p:cBhvr>
                                      <p:tavLst>
                                        <p:tav tm="0">
                                          <p:val>
                                            <p:strVal val="0"/>
                                          </p:val>
                                        </p:tav>
                                        <p:tav tm="100000">
                                          <p:val>
                                            <p:strVal val="#ppt_w"/>
                                          </p:val>
                                        </p:tav>
                                      </p:tavLst>
                                    </p:anim>
                                    <p:anim calcmode="lin" valueType="num">
                                      <p:cBhvr additive="base">
                                        <p:cTn id="20" dur="1000"/>
                                        <p:tgtEl>
                                          <p:spTgt spid="109">
                                            <p:txEl>
                                              <p:pRg st="2" end="2"/>
                                            </p:txEl>
                                          </p:spTgt>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109">
                                            <p:txEl>
                                              <p:pRg st="3" end="3"/>
                                            </p:txEl>
                                          </p:spTgt>
                                        </p:tgtEl>
                                        <p:attrNameLst>
                                          <p:attrName>style.visibility</p:attrName>
                                        </p:attrNameLst>
                                      </p:cBhvr>
                                      <p:to>
                                        <p:strVal val="visible"/>
                                      </p:to>
                                    </p:set>
                                    <p:anim calcmode="lin" valueType="num">
                                      <p:cBhvr additive="base">
                                        <p:cTn id="25" dur="1000"/>
                                        <p:tgtEl>
                                          <p:spTgt spid="109">
                                            <p:txEl>
                                              <p:pRg st="3" end="3"/>
                                            </p:txEl>
                                          </p:spTgt>
                                        </p:tgtEl>
                                        <p:attrNameLst>
                                          <p:attrName>ppt_w</p:attrName>
                                        </p:attrNameLst>
                                      </p:cBhvr>
                                      <p:tavLst>
                                        <p:tav tm="0">
                                          <p:val>
                                            <p:strVal val="0"/>
                                          </p:val>
                                        </p:tav>
                                        <p:tav tm="100000">
                                          <p:val>
                                            <p:strVal val="#ppt_w"/>
                                          </p:val>
                                        </p:tav>
                                      </p:tavLst>
                                    </p:anim>
                                    <p:anim calcmode="lin" valueType="num">
                                      <p:cBhvr additive="base">
                                        <p:cTn id="26" dur="1000"/>
                                        <p:tgtEl>
                                          <p:spTgt spid="109">
                                            <p:txEl>
                                              <p:pRg st="3" end="3"/>
                                            </p:txEl>
                                          </p:spTgt>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109">
                                            <p:txEl>
                                              <p:pRg st="4" end="4"/>
                                            </p:txEl>
                                          </p:spTgt>
                                        </p:tgtEl>
                                        <p:attrNameLst>
                                          <p:attrName>style.visibility</p:attrName>
                                        </p:attrNameLst>
                                      </p:cBhvr>
                                      <p:to>
                                        <p:strVal val="visible"/>
                                      </p:to>
                                    </p:set>
                                    <p:anim calcmode="lin" valueType="num">
                                      <p:cBhvr additive="base">
                                        <p:cTn id="31" dur="1000"/>
                                        <p:tgtEl>
                                          <p:spTgt spid="109">
                                            <p:txEl>
                                              <p:pRg st="4" end="4"/>
                                            </p:txEl>
                                          </p:spTgt>
                                        </p:tgtEl>
                                        <p:attrNameLst>
                                          <p:attrName>ppt_w</p:attrName>
                                        </p:attrNameLst>
                                      </p:cBhvr>
                                      <p:tavLst>
                                        <p:tav tm="0">
                                          <p:val>
                                            <p:strVal val="0"/>
                                          </p:val>
                                        </p:tav>
                                        <p:tav tm="100000">
                                          <p:val>
                                            <p:strVal val="#ppt_w"/>
                                          </p:val>
                                        </p:tav>
                                      </p:tavLst>
                                    </p:anim>
                                    <p:anim calcmode="lin" valueType="num">
                                      <p:cBhvr additive="base">
                                        <p:cTn id="32" dur="1000"/>
                                        <p:tgtEl>
                                          <p:spTgt spid="109">
                                            <p:txEl>
                                              <p:pRg st="4" end="4"/>
                                            </p:txEl>
                                          </p:spTgt>
                                        </p:tgtEl>
                                        <p:attrNameLst>
                                          <p:attrName>ppt_h</p:attrName>
                                        </p:attrNameLst>
                                      </p:cBhvr>
                                      <p:tavLst>
                                        <p:tav tm="0">
                                          <p:val>
                                            <p:str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109">
                                            <p:txEl>
                                              <p:pRg st="5" end="5"/>
                                            </p:txEl>
                                          </p:spTgt>
                                        </p:tgtEl>
                                        <p:attrNameLst>
                                          <p:attrName>style.visibility</p:attrName>
                                        </p:attrNameLst>
                                      </p:cBhvr>
                                      <p:to>
                                        <p:strVal val="visible"/>
                                      </p:to>
                                    </p:set>
                                    <p:anim calcmode="lin" valueType="num">
                                      <p:cBhvr additive="base">
                                        <p:cTn id="37" dur="1000"/>
                                        <p:tgtEl>
                                          <p:spTgt spid="109">
                                            <p:txEl>
                                              <p:pRg st="5" end="5"/>
                                            </p:txEl>
                                          </p:spTgt>
                                        </p:tgtEl>
                                        <p:attrNameLst>
                                          <p:attrName>ppt_w</p:attrName>
                                        </p:attrNameLst>
                                      </p:cBhvr>
                                      <p:tavLst>
                                        <p:tav tm="0">
                                          <p:val>
                                            <p:strVal val="0"/>
                                          </p:val>
                                        </p:tav>
                                        <p:tav tm="100000">
                                          <p:val>
                                            <p:strVal val="#ppt_w"/>
                                          </p:val>
                                        </p:tav>
                                      </p:tavLst>
                                    </p:anim>
                                    <p:anim calcmode="lin" valueType="num">
                                      <p:cBhvr additive="base">
                                        <p:cTn id="38" dur="1000"/>
                                        <p:tgtEl>
                                          <p:spTgt spid="109">
                                            <p:txEl>
                                              <p:pRg st="5" end="5"/>
                                            </p:txEl>
                                          </p:spTgt>
                                        </p:tgtEl>
                                        <p:attrNameLst>
                                          <p:attrName>ppt_h</p:attrName>
                                        </p:attrNameLst>
                                      </p:cBhvr>
                                      <p:tavLst>
                                        <p:tav tm="0">
                                          <p:val>
                                            <p:str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109">
                                            <p:txEl>
                                              <p:pRg st="6" end="6"/>
                                            </p:txEl>
                                          </p:spTgt>
                                        </p:tgtEl>
                                        <p:attrNameLst>
                                          <p:attrName>style.visibility</p:attrName>
                                        </p:attrNameLst>
                                      </p:cBhvr>
                                      <p:to>
                                        <p:strVal val="visible"/>
                                      </p:to>
                                    </p:set>
                                    <p:anim calcmode="lin" valueType="num">
                                      <p:cBhvr additive="base">
                                        <p:cTn id="43" dur="1000"/>
                                        <p:tgtEl>
                                          <p:spTgt spid="109">
                                            <p:txEl>
                                              <p:pRg st="6" end="6"/>
                                            </p:txEl>
                                          </p:spTgt>
                                        </p:tgtEl>
                                        <p:attrNameLst>
                                          <p:attrName>ppt_w</p:attrName>
                                        </p:attrNameLst>
                                      </p:cBhvr>
                                      <p:tavLst>
                                        <p:tav tm="0">
                                          <p:val>
                                            <p:strVal val="0"/>
                                          </p:val>
                                        </p:tav>
                                        <p:tav tm="100000">
                                          <p:val>
                                            <p:strVal val="#ppt_w"/>
                                          </p:val>
                                        </p:tav>
                                      </p:tavLst>
                                    </p:anim>
                                    <p:anim calcmode="lin" valueType="num">
                                      <p:cBhvr additive="base">
                                        <p:cTn id="44" dur="1000"/>
                                        <p:tgtEl>
                                          <p:spTgt spid="109">
                                            <p:txEl>
                                              <p:pRg st="6" end="6"/>
                                            </p:txEl>
                                          </p:spTgt>
                                        </p:tgtEl>
                                        <p:attrNameLst>
                                          <p:attrName>ppt_h</p:attrName>
                                        </p:attrNameLst>
                                      </p:cBhvr>
                                      <p:tavLst>
                                        <p:tav tm="0">
                                          <p:val>
                                            <p:str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nodeType="clickEffect">
                                  <p:stCondLst>
                                    <p:cond delay="0"/>
                                  </p:stCondLst>
                                  <p:childTnLst>
                                    <p:set>
                                      <p:cBhvr>
                                        <p:cTn id="48" dur="1" fill="hold">
                                          <p:stCondLst>
                                            <p:cond delay="0"/>
                                          </p:stCondLst>
                                        </p:cTn>
                                        <p:tgtEl>
                                          <p:spTgt spid="109">
                                            <p:txEl>
                                              <p:pRg st="7" end="7"/>
                                            </p:txEl>
                                          </p:spTgt>
                                        </p:tgtEl>
                                        <p:attrNameLst>
                                          <p:attrName>style.visibility</p:attrName>
                                        </p:attrNameLst>
                                      </p:cBhvr>
                                      <p:to>
                                        <p:strVal val="visible"/>
                                      </p:to>
                                    </p:set>
                                    <p:anim calcmode="lin" valueType="num">
                                      <p:cBhvr additive="base">
                                        <p:cTn id="49" dur="1000"/>
                                        <p:tgtEl>
                                          <p:spTgt spid="109">
                                            <p:txEl>
                                              <p:pRg st="7" end="7"/>
                                            </p:txEl>
                                          </p:spTgt>
                                        </p:tgtEl>
                                        <p:attrNameLst>
                                          <p:attrName>ppt_w</p:attrName>
                                        </p:attrNameLst>
                                      </p:cBhvr>
                                      <p:tavLst>
                                        <p:tav tm="0">
                                          <p:val>
                                            <p:strVal val="0"/>
                                          </p:val>
                                        </p:tav>
                                        <p:tav tm="100000">
                                          <p:val>
                                            <p:strVal val="#ppt_w"/>
                                          </p:val>
                                        </p:tav>
                                      </p:tavLst>
                                    </p:anim>
                                    <p:anim calcmode="lin" valueType="num">
                                      <p:cBhvr additive="base">
                                        <p:cTn id="50" dur="1000"/>
                                        <p:tgtEl>
                                          <p:spTgt spid="109">
                                            <p:txEl>
                                              <p:pRg st="7" end="7"/>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265500" y="316700"/>
            <a:ext cx="3163500" cy="260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Exploration and Analysis </a:t>
            </a:r>
            <a:endParaRPr/>
          </a:p>
        </p:txBody>
      </p:sp>
      <p:sp>
        <p:nvSpPr>
          <p:cNvPr id="116" name="Google Shape;116;p22"/>
          <p:cNvSpPr txBox="1">
            <a:spLocks noGrp="1"/>
          </p:cNvSpPr>
          <p:nvPr>
            <p:ph type="body" idx="1"/>
          </p:nvPr>
        </p:nvSpPr>
        <p:spPr>
          <a:xfrm>
            <a:off x="4283675" y="316700"/>
            <a:ext cx="4407300" cy="4636200"/>
          </a:xfrm>
          <a:prstGeom prst="rect">
            <a:avLst/>
          </a:prstGeom>
        </p:spPr>
        <p:txBody>
          <a:bodyPr spcFirstLastPara="1" wrap="square" lIns="91425" tIns="91425" rIns="91425" bIns="91425" anchor="t" anchorCtr="0">
            <a:normAutofit fontScale="85000" lnSpcReduction="10000"/>
          </a:bodyPr>
          <a:lstStyle/>
          <a:p>
            <a:pPr marL="457200" lvl="0" indent="0" algn="l" rtl="0">
              <a:spcBef>
                <a:spcPts val="0"/>
              </a:spcBef>
              <a:spcAft>
                <a:spcPts val="0"/>
              </a:spcAft>
              <a:buNone/>
            </a:pPr>
            <a:r>
              <a:rPr lang="en" b="1"/>
              <a:t>The Random Forest</a:t>
            </a:r>
            <a:r>
              <a:rPr lang="en"/>
              <a:t>  - A classification model that allows for the precise classification of observed results by using a large number of decision trees</a:t>
            </a:r>
            <a:endParaRPr/>
          </a:p>
          <a:p>
            <a:pPr marL="914400" lvl="0" indent="-325755" algn="l" rtl="0">
              <a:spcBef>
                <a:spcPts val="1600"/>
              </a:spcBef>
              <a:spcAft>
                <a:spcPts val="0"/>
              </a:spcAft>
              <a:buSzPct val="100000"/>
              <a:buChar char="-"/>
            </a:pPr>
            <a:r>
              <a:rPr lang="en"/>
              <a:t>2nd model used Random Forest classification for years 2010 - 2019 to determine which key statistic would be the best predictor of pitcher salary</a:t>
            </a:r>
            <a:endParaRPr/>
          </a:p>
          <a:p>
            <a:pPr marL="1828800" lvl="1" indent="-304164" algn="l" rtl="0">
              <a:spcBef>
                <a:spcPts val="0"/>
              </a:spcBef>
              <a:spcAft>
                <a:spcPts val="0"/>
              </a:spcAft>
              <a:buSzPct val="100000"/>
              <a:buChar char="-"/>
            </a:pPr>
            <a:r>
              <a:rPr lang="en"/>
              <a:t>Batters faced by pitcher (BFP)</a:t>
            </a:r>
            <a:endParaRPr/>
          </a:p>
          <a:p>
            <a:pPr marL="1828800" lvl="1" indent="-304164" algn="l" rtl="0">
              <a:spcBef>
                <a:spcPts val="0"/>
              </a:spcBef>
              <a:spcAft>
                <a:spcPts val="0"/>
              </a:spcAft>
              <a:buSzPct val="100000"/>
              <a:buChar char="-"/>
            </a:pPr>
            <a:r>
              <a:rPr lang="en"/>
              <a:t>Outs pitched (innings pitched x 3)</a:t>
            </a:r>
            <a:endParaRPr/>
          </a:p>
          <a:p>
            <a:pPr marL="1828800" lvl="1" indent="-304164" algn="l" rtl="0">
              <a:spcBef>
                <a:spcPts val="0"/>
              </a:spcBef>
              <a:spcAft>
                <a:spcPts val="0"/>
              </a:spcAft>
              <a:buSzPct val="100000"/>
              <a:buChar char="-"/>
            </a:pPr>
            <a:r>
              <a:rPr lang="en"/>
              <a:t>Earned run average (ERA)</a:t>
            </a:r>
            <a:endParaRPr/>
          </a:p>
          <a:p>
            <a:pPr marL="1828800" lvl="1" indent="-304164" algn="l" rtl="0">
              <a:spcBef>
                <a:spcPts val="0"/>
              </a:spcBef>
              <a:spcAft>
                <a:spcPts val="0"/>
              </a:spcAft>
              <a:buSzPct val="100000"/>
              <a:buChar char="-"/>
            </a:pPr>
            <a:r>
              <a:rPr lang="en"/>
              <a:t>Accuracy at 52.6%</a:t>
            </a:r>
            <a:endParaRPr/>
          </a:p>
          <a:p>
            <a:pPr marL="1371600" lvl="0" indent="0" algn="l" rtl="0">
              <a:spcBef>
                <a:spcPts val="1600"/>
              </a:spcBef>
              <a:spcAft>
                <a:spcPts val="0"/>
              </a:spcAft>
              <a:buNone/>
            </a:pPr>
            <a:endParaRPr/>
          </a:p>
          <a:p>
            <a:pPr marL="91440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17" name="Google Shape;117;p22"/>
          <p:cNvPicPr preferRelativeResize="0"/>
          <p:nvPr/>
        </p:nvPicPr>
        <p:blipFill>
          <a:blip r:embed="rId3">
            <a:alphaModFix/>
          </a:blip>
          <a:stretch>
            <a:fillRect/>
          </a:stretch>
        </p:blipFill>
        <p:spPr>
          <a:xfrm>
            <a:off x="4263238" y="3373275"/>
            <a:ext cx="4448175" cy="15430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16">
                                            <p:txEl>
                                              <p:pRg st="0" end="0"/>
                                            </p:txEl>
                                          </p:spTgt>
                                        </p:tgtEl>
                                        <p:attrNameLst>
                                          <p:attrName>style.visibility</p:attrName>
                                        </p:attrNameLst>
                                      </p:cBhvr>
                                      <p:to>
                                        <p:strVal val="visible"/>
                                      </p:to>
                                    </p:set>
                                    <p:anim calcmode="lin" valueType="num">
                                      <p:cBhvr additive="base">
                                        <p:cTn id="7" dur="1000"/>
                                        <p:tgtEl>
                                          <p:spTgt spid="116">
                                            <p:txEl>
                                              <p:pRg st="0" end="0"/>
                                            </p:txEl>
                                          </p:spTgt>
                                        </p:tgtEl>
                                        <p:attrNameLst>
                                          <p:attrName>ppt_w</p:attrName>
                                        </p:attrNameLst>
                                      </p:cBhvr>
                                      <p:tavLst>
                                        <p:tav tm="0">
                                          <p:val>
                                            <p:strVal val="0"/>
                                          </p:val>
                                        </p:tav>
                                        <p:tav tm="100000">
                                          <p:val>
                                            <p:strVal val="#ppt_w"/>
                                          </p:val>
                                        </p:tav>
                                      </p:tavLst>
                                    </p:anim>
                                    <p:anim calcmode="lin" valueType="num">
                                      <p:cBhvr additive="base">
                                        <p:cTn id="8" dur="1000"/>
                                        <p:tgtEl>
                                          <p:spTgt spid="116">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16">
                                            <p:txEl>
                                              <p:pRg st="1" end="1"/>
                                            </p:txEl>
                                          </p:spTgt>
                                        </p:tgtEl>
                                        <p:attrNameLst>
                                          <p:attrName>style.visibility</p:attrName>
                                        </p:attrNameLst>
                                      </p:cBhvr>
                                      <p:to>
                                        <p:strVal val="visible"/>
                                      </p:to>
                                    </p:set>
                                    <p:anim calcmode="lin" valueType="num">
                                      <p:cBhvr additive="base">
                                        <p:cTn id="13" dur="1000"/>
                                        <p:tgtEl>
                                          <p:spTgt spid="116">
                                            <p:txEl>
                                              <p:pRg st="1" end="1"/>
                                            </p:txEl>
                                          </p:spTgt>
                                        </p:tgtEl>
                                        <p:attrNameLst>
                                          <p:attrName>ppt_w</p:attrName>
                                        </p:attrNameLst>
                                      </p:cBhvr>
                                      <p:tavLst>
                                        <p:tav tm="0">
                                          <p:val>
                                            <p:strVal val="0"/>
                                          </p:val>
                                        </p:tav>
                                        <p:tav tm="100000">
                                          <p:val>
                                            <p:strVal val="#ppt_w"/>
                                          </p:val>
                                        </p:tav>
                                      </p:tavLst>
                                    </p:anim>
                                    <p:anim calcmode="lin" valueType="num">
                                      <p:cBhvr additive="base">
                                        <p:cTn id="14" dur="1000"/>
                                        <p:tgtEl>
                                          <p:spTgt spid="116">
                                            <p:txEl>
                                              <p:pRg st="1" end="1"/>
                                            </p:txEl>
                                          </p:spTgt>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16">
                                            <p:txEl>
                                              <p:pRg st="2" end="2"/>
                                            </p:txEl>
                                          </p:spTgt>
                                        </p:tgtEl>
                                        <p:attrNameLst>
                                          <p:attrName>style.visibility</p:attrName>
                                        </p:attrNameLst>
                                      </p:cBhvr>
                                      <p:to>
                                        <p:strVal val="visible"/>
                                      </p:to>
                                    </p:set>
                                    <p:anim calcmode="lin" valueType="num">
                                      <p:cBhvr additive="base">
                                        <p:cTn id="19" dur="1000"/>
                                        <p:tgtEl>
                                          <p:spTgt spid="116">
                                            <p:txEl>
                                              <p:pRg st="2" end="2"/>
                                            </p:txEl>
                                          </p:spTgt>
                                        </p:tgtEl>
                                        <p:attrNameLst>
                                          <p:attrName>ppt_w</p:attrName>
                                        </p:attrNameLst>
                                      </p:cBhvr>
                                      <p:tavLst>
                                        <p:tav tm="0">
                                          <p:val>
                                            <p:strVal val="0"/>
                                          </p:val>
                                        </p:tav>
                                        <p:tav tm="100000">
                                          <p:val>
                                            <p:strVal val="#ppt_w"/>
                                          </p:val>
                                        </p:tav>
                                      </p:tavLst>
                                    </p:anim>
                                    <p:anim calcmode="lin" valueType="num">
                                      <p:cBhvr additive="base">
                                        <p:cTn id="20" dur="1000"/>
                                        <p:tgtEl>
                                          <p:spTgt spid="116">
                                            <p:txEl>
                                              <p:pRg st="2" end="2"/>
                                            </p:txEl>
                                          </p:spTgt>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116">
                                            <p:txEl>
                                              <p:pRg st="3" end="3"/>
                                            </p:txEl>
                                          </p:spTgt>
                                        </p:tgtEl>
                                        <p:attrNameLst>
                                          <p:attrName>style.visibility</p:attrName>
                                        </p:attrNameLst>
                                      </p:cBhvr>
                                      <p:to>
                                        <p:strVal val="visible"/>
                                      </p:to>
                                    </p:set>
                                    <p:anim calcmode="lin" valueType="num">
                                      <p:cBhvr additive="base">
                                        <p:cTn id="25" dur="1000"/>
                                        <p:tgtEl>
                                          <p:spTgt spid="116">
                                            <p:txEl>
                                              <p:pRg st="3" end="3"/>
                                            </p:txEl>
                                          </p:spTgt>
                                        </p:tgtEl>
                                        <p:attrNameLst>
                                          <p:attrName>ppt_w</p:attrName>
                                        </p:attrNameLst>
                                      </p:cBhvr>
                                      <p:tavLst>
                                        <p:tav tm="0">
                                          <p:val>
                                            <p:strVal val="0"/>
                                          </p:val>
                                        </p:tav>
                                        <p:tav tm="100000">
                                          <p:val>
                                            <p:strVal val="#ppt_w"/>
                                          </p:val>
                                        </p:tav>
                                      </p:tavLst>
                                    </p:anim>
                                    <p:anim calcmode="lin" valueType="num">
                                      <p:cBhvr additive="base">
                                        <p:cTn id="26" dur="1000"/>
                                        <p:tgtEl>
                                          <p:spTgt spid="116">
                                            <p:txEl>
                                              <p:pRg st="3" end="3"/>
                                            </p:txEl>
                                          </p:spTgt>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116">
                                            <p:txEl>
                                              <p:pRg st="4" end="4"/>
                                            </p:txEl>
                                          </p:spTgt>
                                        </p:tgtEl>
                                        <p:attrNameLst>
                                          <p:attrName>style.visibility</p:attrName>
                                        </p:attrNameLst>
                                      </p:cBhvr>
                                      <p:to>
                                        <p:strVal val="visible"/>
                                      </p:to>
                                    </p:set>
                                    <p:anim calcmode="lin" valueType="num">
                                      <p:cBhvr additive="base">
                                        <p:cTn id="31" dur="1000"/>
                                        <p:tgtEl>
                                          <p:spTgt spid="116">
                                            <p:txEl>
                                              <p:pRg st="4" end="4"/>
                                            </p:txEl>
                                          </p:spTgt>
                                        </p:tgtEl>
                                        <p:attrNameLst>
                                          <p:attrName>ppt_w</p:attrName>
                                        </p:attrNameLst>
                                      </p:cBhvr>
                                      <p:tavLst>
                                        <p:tav tm="0">
                                          <p:val>
                                            <p:strVal val="0"/>
                                          </p:val>
                                        </p:tav>
                                        <p:tav tm="100000">
                                          <p:val>
                                            <p:strVal val="#ppt_w"/>
                                          </p:val>
                                        </p:tav>
                                      </p:tavLst>
                                    </p:anim>
                                    <p:anim calcmode="lin" valueType="num">
                                      <p:cBhvr additive="base">
                                        <p:cTn id="32" dur="1000"/>
                                        <p:tgtEl>
                                          <p:spTgt spid="116">
                                            <p:txEl>
                                              <p:pRg st="4" end="4"/>
                                            </p:txEl>
                                          </p:spTgt>
                                        </p:tgtEl>
                                        <p:attrNameLst>
                                          <p:attrName>ppt_h</p:attrName>
                                        </p:attrNameLst>
                                      </p:cBhvr>
                                      <p:tavLst>
                                        <p:tav tm="0">
                                          <p:val>
                                            <p:str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116">
                                            <p:txEl>
                                              <p:pRg st="5" end="5"/>
                                            </p:txEl>
                                          </p:spTgt>
                                        </p:tgtEl>
                                        <p:attrNameLst>
                                          <p:attrName>style.visibility</p:attrName>
                                        </p:attrNameLst>
                                      </p:cBhvr>
                                      <p:to>
                                        <p:strVal val="visible"/>
                                      </p:to>
                                    </p:set>
                                    <p:anim calcmode="lin" valueType="num">
                                      <p:cBhvr additive="base">
                                        <p:cTn id="37" dur="1000"/>
                                        <p:tgtEl>
                                          <p:spTgt spid="116">
                                            <p:txEl>
                                              <p:pRg st="5" end="5"/>
                                            </p:txEl>
                                          </p:spTgt>
                                        </p:tgtEl>
                                        <p:attrNameLst>
                                          <p:attrName>ppt_w</p:attrName>
                                        </p:attrNameLst>
                                      </p:cBhvr>
                                      <p:tavLst>
                                        <p:tav tm="0">
                                          <p:val>
                                            <p:strVal val="0"/>
                                          </p:val>
                                        </p:tav>
                                        <p:tav tm="100000">
                                          <p:val>
                                            <p:strVal val="#ppt_w"/>
                                          </p:val>
                                        </p:tav>
                                      </p:tavLst>
                                    </p:anim>
                                    <p:anim calcmode="lin" valueType="num">
                                      <p:cBhvr additive="base">
                                        <p:cTn id="38" dur="1000"/>
                                        <p:tgtEl>
                                          <p:spTgt spid="116">
                                            <p:txEl>
                                              <p:pRg st="5" end="5"/>
                                            </p:txEl>
                                          </p:spTgt>
                                        </p:tgtEl>
                                        <p:attrNameLst>
                                          <p:attrName>ppt_h</p:attrName>
                                        </p:attrNameLst>
                                      </p:cBhvr>
                                      <p:tavLst>
                                        <p:tav tm="0">
                                          <p:val>
                                            <p:str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116">
                                            <p:txEl>
                                              <p:pRg st="6" end="6"/>
                                            </p:txEl>
                                          </p:spTgt>
                                        </p:tgtEl>
                                        <p:attrNameLst>
                                          <p:attrName>style.visibility</p:attrName>
                                        </p:attrNameLst>
                                      </p:cBhvr>
                                      <p:to>
                                        <p:strVal val="visible"/>
                                      </p:to>
                                    </p:set>
                                    <p:anim calcmode="lin" valueType="num">
                                      <p:cBhvr additive="base">
                                        <p:cTn id="43" dur="1000"/>
                                        <p:tgtEl>
                                          <p:spTgt spid="116">
                                            <p:txEl>
                                              <p:pRg st="6" end="6"/>
                                            </p:txEl>
                                          </p:spTgt>
                                        </p:tgtEl>
                                        <p:attrNameLst>
                                          <p:attrName>ppt_w</p:attrName>
                                        </p:attrNameLst>
                                      </p:cBhvr>
                                      <p:tavLst>
                                        <p:tav tm="0">
                                          <p:val>
                                            <p:strVal val="0"/>
                                          </p:val>
                                        </p:tav>
                                        <p:tav tm="100000">
                                          <p:val>
                                            <p:strVal val="#ppt_w"/>
                                          </p:val>
                                        </p:tav>
                                      </p:tavLst>
                                    </p:anim>
                                    <p:anim calcmode="lin" valueType="num">
                                      <p:cBhvr additive="base">
                                        <p:cTn id="44" dur="1000"/>
                                        <p:tgtEl>
                                          <p:spTgt spid="116">
                                            <p:txEl>
                                              <p:pRg st="6" end="6"/>
                                            </p:txEl>
                                          </p:spTgt>
                                        </p:tgtEl>
                                        <p:attrNameLst>
                                          <p:attrName>ppt_h</p:attrName>
                                        </p:attrNameLst>
                                      </p:cBhvr>
                                      <p:tavLst>
                                        <p:tav tm="0">
                                          <p:val>
                                            <p:str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nodeType="clickEffect">
                                  <p:stCondLst>
                                    <p:cond delay="0"/>
                                  </p:stCondLst>
                                  <p:childTnLst>
                                    <p:set>
                                      <p:cBhvr>
                                        <p:cTn id="48" dur="1" fill="hold">
                                          <p:stCondLst>
                                            <p:cond delay="0"/>
                                          </p:stCondLst>
                                        </p:cTn>
                                        <p:tgtEl>
                                          <p:spTgt spid="116">
                                            <p:txEl>
                                              <p:pRg st="7" end="7"/>
                                            </p:txEl>
                                          </p:spTgt>
                                        </p:tgtEl>
                                        <p:attrNameLst>
                                          <p:attrName>style.visibility</p:attrName>
                                        </p:attrNameLst>
                                      </p:cBhvr>
                                      <p:to>
                                        <p:strVal val="visible"/>
                                      </p:to>
                                    </p:set>
                                    <p:anim calcmode="lin" valueType="num">
                                      <p:cBhvr additive="base">
                                        <p:cTn id="49" dur="1000"/>
                                        <p:tgtEl>
                                          <p:spTgt spid="116">
                                            <p:txEl>
                                              <p:pRg st="7" end="7"/>
                                            </p:txEl>
                                          </p:spTgt>
                                        </p:tgtEl>
                                        <p:attrNameLst>
                                          <p:attrName>ppt_w</p:attrName>
                                        </p:attrNameLst>
                                      </p:cBhvr>
                                      <p:tavLst>
                                        <p:tav tm="0">
                                          <p:val>
                                            <p:strVal val="0"/>
                                          </p:val>
                                        </p:tav>
                                        <p:tav tm="100000">
                                          <p:val>
                                            <p:strVal val="#ppt_w"/>
                                          </p:val>
                                        </p:tav>
                                      </p:tavLst>
                                    </p:anim>
                                    <p:anim calcmode="lin" valueType="num">
                                      <p:cBhvr additive="base">
                                        <p:cTn id="50" dur="1000"/>
                                        <p:tgtEl>
                                          <p:spTgt spid="116">
                                            <p:txEl>
                                              <p:pRg st="7" end="7"/>
                                            </p:txEl>
                                          </p:spTgt>
                                        </p:tgtEl>
                                        <p:attrNameLst>
                                          <p:attrName>ppt_h</p:attrName>
                                        </p:attrNameLst>
                                      </p:cBhvr>
                                      <p:tavLst>
                                        <p:tav tm="0">
                                          <p:val>
                                            <p:str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nodeType="clickEffect">
                                  <p:stCondLst>
                                    <p:cond delay="0"/>
                                  </p:stCondLst>
                                  <p:childTnLst>
                                    <p:set>
                                      <p:cBhvr>
                                        <p:cTn id="54" dur="1" fill="hold">
                                          <p:stCondLst>
                                            <p:cond delay="0"/>
                                          </p:stCondLst>
                                        </p:cTn>
                                        <p:tgtEl>
                                          <p:spTgt spid="116">
                                            <p:txEl>
                                              <p:pRg st="8" end="8"/>
                                            </p:txEl>
                                          </p:spTgt>
                                        </p:tgtEl>
                                        <p:attrNameLst>
                                          <p:attrName>style.visibility</p:attrName>
                                        </p:attrNameLst>
                                      </p:cBhvr>
                                      <p:to>
                                        <p:strVal val="visible"/>
                                      </p:to>
                                    </p:set>
                                    <p:anim calcmode="lin" valueType="num">
                                      <p:cBhvr additive="base">
                                        <p:cTn id="55" dur="1000"/>
                                        <p:tgtEl>
                                          <p:spTgt spid="116">
                                            <p:txEl>
                                              <p:pRg st="8" end="8"/>
                                            </p:txEl>
                                          </p:spTgt>
                                        </p:tgtEl>
                                        <p:attrNameLst>
                                          <p:attrName>ppt_w</p:attrName>
                                        </p:attrNameLst>
                                      </p:cBhvr>
                                      <p:tavLst>
                                        <p:tav tm="0">
                                          <p:val>
                                            <p:strVal val="0"/>
                                          </p:val>
                                        </p:tav>
                                        <p:tav tm="100000">
                                          <p:val>
                                            <p:strVal val="#ppt_w"/>
                                          </p:val>
                                        </p:tav>
                                      </p:tavLst>
                                    </p:anim>
                                    <p:anim calcmode="lin" valueType="num">
                                      <p:cBhvr additive="base">
                                        <p:cTn id="56" dur="1000"/>
                                        <p:tgtEl>
                                          <p:spTgt spid="116">
                                            <p:txEl>
                                              <p:pRg st="8" end="8"/>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265500" y="316700"/>
            <a:ext cx="3163500" cy="2607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Exploration and Analysis Cont’d</a:t>
            </a:r>
            <a:endParaRPr/>
          </a:p>
        </p:txBody>
      </p:sp>
      <p:sp>
        <p:nvSpPr>
          <p:cNvPr id="123" name="Google Shape;123;p23"/>
          <p:cNvSpPr txBox="1">
            <a:spLocks noGrp="1"/>
          </p:cNvSpPr>
          <p:nvPr>
            <p:ph type="body" idx="1"/>
          </p:nvPr>
        </p:nvSpPr>
        <p:spPr>
          <a:xfrm>
            <a:off x="4283675" y="316700"/>
            <a:ext cx="4407300" cy="4389300"/>
          </a:xfrm>
          <a:prstGeom prst="rect">
            <a:avLst/>
          </a:prstGeom>
        </p:spPr>
        <p:txBody>
          <a:bodyPr spcFirstLastPara="1" wrap="square" lIns="91425" tIns="91425" rIns="91425" bIns="91425" anchor="t" anchorCtr="0">
            <a:normAutofit lnSpcReduction="20000"/>
          </a:bodyPr>
          <a:lstStyle/>
          <a:p>
            <a:pPr marL="457200" lvl="0" indent="0" algn="l" rtl="0">
              <a:spcBef>
                <a:spcPts val="0"/>
              </a:spcBef>
              <a:spcAft>
                <a:spcPts val="0"/>
              </a:spcAft>
              <a:buNone/>
            </a:pPr>
            <a:r>
              <a:rPr lang="en" b="1"/>
              <a:t>Random Forest Update </a:t>
            </a:r>
            <a:r>
              <a:rPr lang="en"/>
              <a:t>- Based on the results, it was decided to use a larger data set, 1990-2019</a:t>
            </a:r>
            <a:endParaRPr/>
          </a:p>
          <a:p>
            <a:pPr marL="914400" lvl="0" indent="-342900" algn="l" rtl="0">
              <a:spcBef>
                <a:spcPts val="1600"/>
              </a:spcBef>
              <a:spcAft>
                <a:spcPts val="0"/>
              </a:spcAft>
              <a:buSzPts val="1800"/>
              <a:buChar char="-"/>
            </a:pPr>
            <a:r>
              <a:rPr lang="en"/>
              <a:t>The results differed from the original analysis and the key features were updated</a:t>
            </a:r>
            <a:endParaRPr/>
          </a:p>
          <a:p>
            <a:pPr marL="1828800" lvl="1" indent="-317500" algn="l" rtl="0">
              <a:spcBef>
                <a:spcPts val="0"/>
              </a:spcBef>
              <a:spcAft>
                <a:spcPts val="0"/>
              </a:spcAft>
              <a:buSzPts val="1400"/>
              <a:buChar char="-"/>
            </a:pPr>
            <a:r>
              <a:rPr lang="en"/>
              <a:t>Age is now at the top of the features with almost 21%</a:t>
            </a:r>
            <a:endParaRPr/>
          </a:p>
          <a:p>
            <a:pPr marL="1828800" lvl="1" indent="-317500" algn="l" rtl="0">
              <a:spcBef>
                <a:spcPts val="0"/>
              </a:spcBef>
              <a:spcAft>
                <a:spcPts val="0"/>
              </a:spcAft>
              <a:buSzPts val="1400"/>
              <a:buChar char="-"/>
            </a:pPr>
            <a:r>
              <a:rPr lang="en"/>
              <a:t>Earned run average (ERA) dropped to 3rd</a:t>
            </a:r>
            <a:endParaRPr/>
          </a:p>
          <a:p>
            <a:pPr marL="1828800" lvl="1" indent="-317500" algn="l" rtl="0">
              <a:spcBef>
                <a:spcPts val="0"/>
              </a:spcBef>
              <a:spcAft>
                <a:spcPts val="0"/>
              </a:spcAft>
              <a:buSzPts val="1400"/>
              <a:buChar char="-"/>
            </a:pPr>
            <a:r>
              <a:rPr lang="en"/>
              <a:t>Accuracy increased to 62.7%</a:t>
            </a:r>
            <a:endParaRPr/>
          </a:p>
          <a:p>
            <a:pPr marL="1371600" lvl="0" indent="0" algn="l" rtl="0">
              <a:spcBef>
                <a:spcPts val="1600"/>
              </a:spcBef>
              <a:spcAft>
                <a:spcPts val="0"/>
              </a:spcAft>
              <a:buNone/>
            </a:pPr>
            <a:endParaRPr/>
          </a:p>
          <a:p>
            <a:pPr marL="91440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24" name="Google Shape;124;p23"/>
          <p:cNvPicPr preferRelativeResize="0"/>
          <p:nvPr/>
        </p:nvPicPr>
        <p:blipFill>
          <a:blip r:embed="rId3">
            <a:alphaModFix/>
          </a:blip>
          <a:stretch>
            <a:fillRect/>
          </a:stretch>
        </p:blipFill>
        <p:spPr>
          <a:xfrm>
            <a:off x="5317075" y="3238950"/>
            <a:ext cx="2733325" cy="18097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23">
                                            <p:txEl>
                                              <p:pRg st="0" end="0"/>
                                            </p:txEl>
                                          </p:spTgt>
                                        </p:tgtEl>
                                        <p:attrNameLst>
                                          <p:attrName>style.visibility</p:attrName>
                                        </p:attrNameLst>
                                      </p:cBhvr>
                                      <p:to>
                                        <p:strVal val="visible"/>
                                      </p:to>
                                    </p:set>
                                    <p:anim calcmode="lin" valueType="num">
                                      <p:cBhvr additive="base">
                                        <p:cTn id="7" dur="1000"/>
                                        <p:tgtEl>
                                          <p:spTgt spid="123">
                                            <p:txEl>
                                              <p:pRg st="0" end="0"/>
                                            </p:txEl>
                                          </p:spTgt>
                                        </p:tgtEl>
                                        <p:attrNameLst>
                                          <p:attrName>ppt_w</p:attrName>
                                        </p:attrNameLst>
                                      </p:cBhvr>
                                      <p:tavLst>
                                        <p:tav tm="0">
                                          <p:val>
                                            <p:strVal val="0"/>
                                          </p:val>
                                        </p:tav>
                                        <p:tav tm="100000">
                                          <p:val>
                                            <p:strVal val="#ppt_w"/>
                                          </p:val>
                                        </p:tav>
                                      </p:tavLst>
                                    </p:anim>
                                    <p:anim calcmode="lin" valueType="num">
                                      <p:cBhvr additive="base">
                                        <p:cTn id="8" dur="1000"/>
                                        <p:tgtEl>
                                          <p:spTgt spid="123">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23">
                                            <p:txEl>
                                              <p:pRg st="1" end="1"/>
                                            </p:txEl>
                                          </p:spTgt>
                                        </p:tgtEl>
                                        <p:attrNameLst>
                                          <p:attrName>style.visibility</p:attrName>
                                        </p:attrNameLst>
                                      </p:cBhvr>
                                      <p:to>
                                        <p:strVal val="visible"/>
                                      </p:to>
                                    </p:set>
                                    <p:anim calcmode="lin" valueType="num">
                                      <p:cBhvr additive="base">
                                        <p:cTn id="13" dur="1000"/>
                                        <p:tgtEl>
                                          <p:spTgt spid="123">
                                            <p:txEl>
                                              <p:pRg st="1" end="1"/>
                                            </p:txEl>
                                          </p:spTgt>
                                        </p:tgtEl>
                                        <p:attrNameLst>
                                          <p:attrName>ppt_w</p:attrName>
                                        </p:attrNameLst>
                                      </p:cBhvr>
                                      <p:tavLst>
                                        <p:tav tm="0">
                                          <p:val>
                                            <p:strVal val="0"/>
                                          </p:val>
                                        </p:tav>
                                        <p:tav tm="100000">
                                          <p:val>
                                            <p:strVal val="#ppt_w"/>
                                          </p:val>
                                        </p:tav>
                                      </p:tavLst>
                                    </p:anim>
                                    <p:anim calcmode="lin" valueType="num">
                                      <p:cBhvr additive="base">
                                        <p:cTn id="14" dur="1000"/>
                                        <p:tgtEl>
                                          <p:spTgt spid="123">
                                            <p:txEl>
                                              <p:pRg st="1" end="1"/>
                                            </p:txEl>
                                          </p:spTgt>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23">
                                            <p:txEl>
                                              <p:pRg st="2" end="2"/>
                                            </p:txEl>
                                          </p:spTgt>
                                        </p:tgtEl>
                                        <p:attrNameLst>
                                          <p:attrName>style.visibility</p:attrName>
                                        </p:attrNameLst>
                                      </p:cBhvr>
                                      <p:to>
                                        <p:strVal val="visible"/>
                                      </p:to>
                                    </p:set>
                                    <p:anim calcmode="lin" valueType="num">
                                      <p:cBhvr additive="base">
                                        <p:cTn id="19" dur="1000"/>
                                        <p:tgtEl>
                                          <p:spTgt spid="123">
                                            <p:txEl>
                                              <p:pRg st="2" end="2"/>
                                            </p:txEl>
                                          </p:spTgt>
                                        </p:tgtEl>
                                        <p:attrNameLst>
                                          <p:attrName>ppt_w</p:attrName>
                                        </p:attrNameLst>
                                      </p:cBhvr>
                                      <p:tavLst>
                                        <p:tav tm="0">
                                          <p:val>
                                            <p:strVal val="0"/>
                                          </p:val>
                                        </p:tav>
                                        <p:tav tm="100000">
                                          <p:val>
                                            <p:strVal val="#ppt_w"/>
                                          </p:val>
                                        </p:tav>
                                      </p:tavLst>
                                    </p:anim>
                                    <p:anim calcmode="lin" valueType="num">
                                      <p:cBhvr additive="base">
                                        <p:cTn id="20" dur="1000"/>
                                        <p:tgtEl>
                                          <p:spTgt spid="123">
                                            <p:txEl>
                                              <p:pRg st="2" end="2"/>
                                            </p:txEl>
                                          </p:spTgt>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123">
                                            <p:txEl>
                                              <p:pRg st="3" end="3"/>
                                            </p:txEl>
                                          </p:spTgt>
                                        </p:tgtEl>
                                        <p:attrNameLst>
                                          <p:attrName>style.visibility</p:attrName>
                                        </p:attrNameLst>
                                      </p:cBhvr>
                                      <p:to>
                                        <p:strVal val="visible"/>
                                      </p:to>
                                    </p:set>
                                    <p:anim calcmode="lin" valueType="num">
                                      <p:cBhvr additive="base">
                                        <p:cTn id="25" dur="1000"/>
                                        <p:tgtEl>
                                          <p:spTgt spid="123">
                                            <p:txEl>
                                              <p:pRg st="3" end="3"/>
                                            </p:txEl>
                                          </p:spTgt>
                                        </p:tgtEl>
                                        <p:attrNameLst>
                                          <p:attrName>ppt_w</p:attrName>
                                        </p:attrNameLst>
                                      </p:cBhvr>
                                      <p:tavLst>
                                        <p:tav tm="0">
                                          <p:val>
                                            <p:strVal val="0"/>
                                          </p:val>
                                        </p:tav>
                                        <p:tav tm="100000">
                                          <p:val>
                                            <p:strVal val="#ppt_w"/>
                                          </p:val>
                                        </p:tav>
                                      </p:tavLst>
                                    </p:anim>
                                    <p:anim calcmode="lin" valueType="num">
                                      <p:cBhvr additive="base">
                                        <p:cTn id="26" dur="1000"/>
                                        <p:tgtEl>
                                          <p:spTgt spid="123">
                                            <p:txEl>
                                              <p:pRg st="3" end="3"/>
                                            </p:txEl>
                                          </p:spTgt>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123">
                                            <p:txEl>
                                              <p:pRg st="4" end="4"/>
                                            </p:txEl>
                                          </p:spTgt>
                                        </p:tgtEl>
                                        <p:attrNameLst>
                                          <p:attrName>style.visibility</p:attrName>
                                        </p:attrNameLst>
                                      </p:cBhvr>
                                      <p:to>
                                        <p:strVal val="visible"/>
                                      </p:to>
                                    </p:set>
                                    <p:anim calcmode="lin" valueType="num">
                                      <p:cBhvr additive="base">
                                        <p:cTn id="31" dur="1000"/>
                                        <p:tgtEl>
                                          <p:spTgt spid="123">
                                            <p:txEl>
                                              <p:pRg st="4" end="4"/>
                                            </p:txEl>
                                          </p:spTgt>
                                        </p:tgtEl>
                                        <p:attrNameLst>
                                          <p:attrName>ppt_w</p:attrName>
                                        </p:attrNameLst>
                                      </p:cBhvr>
                                      <p:tavLst>
                                        <p:tav tm="0">
                                          <p:val>
                                            <p:strVal val="0"/>
                                          </p:val>
                                        </p:tav>
                                        <p:tav tm="100000">
                                          <p:val>
                                            <p:strVal val="#ppt_w"/>
                                          </p:val>
                                        </p:tav>
                                      </p:tavLst>
                                    </p:anim>
                                    <p:anim calcmode="lin" valueType="num">
                                      <p:cBhvr additive="base">
                                        <p:cTn id="32" dur="1000"/>
                                        <p:tgtEl>
                                          <p:spTgt spid="123">
                                            <p:txEl>
                                              <p:pRg st="4" end="4"/>
                                            </p:txEl>
                                          </p:spTgt>
                                        </p:tgtEl>
                                        <p:attrNameLst>
                                          <p:attrName>ppt_h</p:attrName>
                                        </p:attrNameLst>
                                      </p:cBhvr>
                                      <p:tavLst>
                                        <p:tav tm="0">
                                          <p:val>
                                            <p:str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123">
                                            <p:txEl>
                                              <p:pRg st="5" end="5"/>
                                            </p:txEl>
                                          </p:spTgt>
                                        </p:tgtEl>
                                        <p:attrNameLst>
                                          <p:attrName>style.visibility</p:attrName>
                                        </p:attrNameLst>
                                      </p:cBhvr>
                                      <p:to>
                                        <p:strVal val="visible"/>
                                      </p:to>
                                    </p:set>
                                    <p:anim calcmode="lin" valueType="num">
                                      <p:cBhvr additive="base">
                                        <p:cTn id="37" dur="1000"/>
                                        <p:tgtEl>
                                          <p:spTgt spid="123">
                                            <p:txEl>
                                              <p:pRg st="5" end="5"/>
                                            </p:txEl>
                                          </p:spTgt>
                                        </p:tgtEl>
                                        <p:attrNameLst>
                                          <p:attrName>ppt_w</p:attrName>
                                        </p:attrNameLst>
                                      </p:cBhvr>
                                      <p:tavLst>
                                        <p:tav tm="0">
                                          <p:val>
                                            <p:strVal val="0"/>
                                          </p:val>
                                        </p:tav>
                                        <p:tav tm="100000">
                                          <p:val>
                                            <p:strVal val="#ppt_w"/>
                                          </p:val>
                                        </p:tav>
                                      </p:tavLst>
                                    </p:anim>
                                    <p:anim calcmode="lin" valueType="num">
                                      <p:cBhvr additive="base">
                                        <p:cTn id="38" dur="1000"/>
                                        <p:tgtEl>
                                          <p:spTgt spid="123">
                                            <p:txEl>
                                              <p:pRg st="5" end="5"/>
                                            </p:txEl>
                                          </p:spTgt>
                                        </p:tgtEl>
                                        <p:attrNameLst>
                                          <p:attrName>ppt_h</p:attrName>
                                        </p:attrNameLst>
                                      </p:cBhvr>
                                      <p:tavLst>
                                        <p:tav tm="0">
                                          <p:val>
                                            <p:str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123">
                                            <p:txEl>
                                              <p:pRg st="6" end="6"/>
                                            </p:txEl>
                                          </p:spTgt>
                                        </p:tgtEl>
                                        <p:attrNameLst>
                                          <p:attrName>style.visibility</p:attrName>
                                        </p:attrNameLst>
                                      </p:cBhvr>
                                      <p:to>
                                        <p:strVal val="visible"/>
                                      </p:to>
                                    </p:set>
                                    <p:anim calcmode="lin" valueType="num">
                                      <p:cBhvr additive="base">
                                        <p:cTn id="43" dur="1000"/>
                                        <p:tgtEl>
                                          <p:spTgt spid="123">
                                            <p:txEl>
                                              <p:pRg st="6" end="6"/>
                                            </p:txEl>
                                          </p:spTgt>
                                        </p:tgtEl>
                                        <p:attrNameLst>
                                          <p:attrName>ppt_w</p:attrName>
                                        </p:attrNameLst>
                                      </p:cBhvr>
                                      <p:tavLst>
                                        <p:tav tm="0">
                                          <p:val>
                                            <p:strVal val="0"/>
                                          </p:val>
                                        </p:tav>
                                        <p:tav tm="100000">
                                          <p:val>
                                            <p:strVal val="#ppt_w"/>
                                          </p:val>
                                        </p:tav>
                                      </p:tavLst>
                                    </p:anim>
                                    <p:anim calcmode="lin" valueType="num">
                                      <p:cBhvr additive="base">
                                        <p:cTn id="44" dur="1000"/>
                                        <p:tgtEl>
                                          <p:spTgt spid="123">
                                            <p:txEl>
                                              <p:pRg st="6" end="6"/>
                                            </p:txEl>
                                          </p:spTgt>
                                        </p:tgtEl>
                                        <p:attrNameLst>
                                          <p:attrName>ppt_h</p:attrName>
                                        </p:attrNameLst>
                                      </p:cBhvr>
                                      <p:tavLst>
                                        <p:tav tm="0">
                                          <p:val>
                                            <p:str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nodeType="clickEffect">
                                  <p:stCondLst>
                                    <p:cond delay="0"/>
                                  </p:stCondLst>
                                  <p:childTnLst>
                                    <p:set>
                                      <p:cBhvr>
                                        <p:cTn id="48" dur="1" fill="hold">
                                          <p:stCondLst>
                                            <p:cond delay="0"/>
                                          </p:stCondLst>
                                        </p:cTn>
                                        <p:tgtEl>
                                          <p:spTgt spid="123">
                                            <p:txEl>
                                              <p:pRg st="7" end="7"/>
                                            </p:txEl>
                                          </p:spTgt>
                                        </p:tgtEl>
                                        <p:attrNameLst>
                                          <p:attrName>style.visibility</p:attrName>
                                        </p:attrNameLst>
                                      </p:cBhvr>
                                      <p:to>
                                        <p:strVal val="visible"/>
                                      </p:to>
                                    </p:set>
                                    <p:anim calcmode="lin" valueType="num">
                                      <p:cBhvr additive="base">
                                        <p:cTn id="49" dur="1000"/>
                                        <p:tgtEl>
                                          <p:spTgt spid="123">
                                            <p:txEl>
                                              <p:pRg st="7" end="7"/>
                                            </p:txEl>
                                          </p:spTgt>
                                        </p:tgtEl>
                                        <p:attrNameLst>
                                          <p:attrName>ppt_w</p:attrName>
                                        </p:attrNameLst>
                                      </p:cBhvr>
                                      <p:tavLst>
                                        <p:tav tm="0">
                                          <p:val>
                                            <p:strVal val="0"/>
                                          </p:val>
                                        </p:tav>
                                        <p:tav tm="100000">
                                          <p:val>
                                            <p:strVal val="#ppt_w"/>
                                          </p:val>
                                        </p:tav>
                                      </p:tavLst>
                                    </p:anim>
                                    <p:anim calcmode="lin" valueType="num">
                                      <p:cBhvr additive="base">
                                        <p:cTn id="50" dur="1000"/>
                                        <p:tgtEl>
                                          <p:spTgt spid="123">
                                            <p:txEl>
                                              <p:pRg st="7" end="7"/>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1237</Words>
  <Application>Microsoft Office PowerPoint</Application>
  <PresentationFormat>On-screen Show (16:9)</PresentationFormat>
  <Paragraphs>94</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Proxima Nova</vt:lpstr>
      <vt:lpstr>Arial</vt:lpstr>
      <vt:lpstr>Alfa Slab One</vt:lpstr>
      <vt:lpstr>Gameday</vt:lpstr>
      <vt:lpstr>Moneyball 2.0 Predicting Pitcher Salaries</vt:lpstr>
      <vt:lpstr>Topic</vt:lpstr>
      <vt:lpstr>Reasoning</vt:lpstr>
      <vt:lpstr>Data Source</vt:lpstr>
      <vt:lpstr>Data Years</vt:lpstr>
      <vt:lpstr>Why?</vt:lpstr>
      <vt:lpstr>Our first model…</vt:lpstr>
      <vt:lpstr>Data Exploration and Analysis </vt:lpstr>
      <vt:lpstr>Data Exploration and Analysis Cont’d</vt:lpstr>
      <vt:lpstr>Data Exploration and Analysis Cont’d</vt:lpstr>
      <vt:lpstr>Technology Used</vt:lpstr>
      <vt:lpstr>The Dashboard</vt:lpstr>
      <vt:lpstr>The Dashboard - Interactive Charts</vt:lpstr>
      <vt:lpstr>Final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Moneyball 2.0 Predicting Pitcher Salaries</dc:title>
  <dc:creator>shawna chiaravalloti</dc:creator>
  <cp:lastModifiedBy>shawna chiaravalloti</cp:lastModifiedBy>
  <cp:revision>1</cp:revision>
  <dcterms:modified xsi:type="dcterms:W3CDTF">2022-02-28T03:49:16Z</dcterms:modified>
</cp:coreProperties>
</file>