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70" r:id="rId2"/>
    <p:sldId id="571" r:id="rId3"/>
    <p:sldId id="573" r:id="rId4"/>
    <p:sldId id="596" r:id="rId5"/>
    <p:sldId id="595" r:id="rId6"/>
    <p:sldId id="591" r:id="rId7"/>
    <p:sldId id="597" r:id="rId8"/>
    <p:sldId id="592" r:id="rId9"/>
    <p:sldId id="574" r:id="rId10"/>
    <p:sldId id="593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9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17A"/>
    <a:srgbClr val="EA157A"/>
    <a:srgbClr val="7AC142"/>
    <a:srgbClr val="000000"/>
    <a:srgbClr val="FFFFFF"/>
    <a:srgbClr val="00AEEF"/>
    <a:srgbClr val="39BBEA"/>
    <a:srgbClr val="F16422"/>
    <a:srgbClr val="008BD3"/>
    <a:srgbClr val="FC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7" autoAdjust="0"/>
    <p:restoredTop sz="87571" autoAdjust="0"/>
  </p:normalViewPr>
  <p:slideViewPr>
    <p:cSldViewPr>
      <p:cViewPr varScale="1">
        <p:scale>
          <a:sx n="84" d="100"/>
          <a:sy n="84" d="100"/>
        </p:scale>
        <p:origin x="103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71AD-5EB3-4A12-903B-F7528DD29D4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A07-AB31-48D1-BB73-C30E2BF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3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83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36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5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6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5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10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471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182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24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64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839200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1"/>
            <a:ext cx="883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44291"/>
            <a:ext cx="8534400" cy="1254919"/>
          </a:xfrm>
          <a:ln>
            <a:noFill/>
          </a:ln>
          <a:effectLst>
            <a:outerShdw blurRad="44450" dist="27940" dir="5400000" algn="ctr">
              <a:srgbClr val="000000">
                <a:alpha val="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Learn A New Language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Go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2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047750"/>
            <a:ext cx="8686800" cy="3124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en-US" sz="5400" dirty="0">
                <a:solidFill>
                  <a:schemeClr val="accent2"/>
                </a:solidFill>
                <a:ea typeface="+mj-ea"/>
                <a:cs typeface="+mj-cs"/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5464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concurrency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Accomplished via </a:t>
            </a:r>
            <a:r>
              <a:rPr lang="en-US" dirty="0" err="1"/>
              <a:t>goroutines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52750"/>
            <a:ext cx="762002" cy="103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77" y="2952750"/>
            <a:ext cx="762002" cy="1036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54" y="2952750"/>
            <a:ext cx="762002" cy="1036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31" y="2952750"/>
            <a:ext cx="762002" cy="1036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08" y="2952750"/>
            <a:ext cx="762002" cy="1036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85" y="2952750"/>
            <a:ext cx="762002" cy="1036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62" y="2952750"/>
            <a:ext cx="762002" cy="10363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39" y="2952750"/>
            <a:ext cx="762002" cy="10363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13" y="2952750"/>
            <a:ext cx="762002" cy="10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goroutines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 running concurrently.</a:t>
            </a:r>
          </a:p>
          <a:p>
            <a:r>
              <a:rPr lang="en-US" dirty="0"/>
              <a:t>Small auto-sizing stack (4K).</a:t>
            </a:r>
          </a:p>
          <a:p>
            <a:r>
              <a:rPr lang="en-US" dirty="0"/>
              <a:t>Cheap and scalable. Easily spawn 100,000+.</a:t>
            </a:r>
          </a:p>
          <a:p>
            <a:r>
              <a:rPr lang="en-US" dirty="0"/>
              <a:t>Compose to larger concepts.</a:t>
            </a:r>
          </a:p>
        </p:txBody>
      </p:sp>
    </p:spTree>
    <p:extLst>
      <p:ext uri="{BB962C8B-B14F-4D97-AF65-F5344CB8AC3E}">
        <p14:creationId xmlns:p14="http://schemas.microsoft.com/office/powerpoint/2010/main" val="5587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goroutines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76350"/>
            <a:ext cx="381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8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9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13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276350"/>
            <a:ext cx="8077200" cy="3867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rgbClr val="39BB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solidFill>
                <a:srgbClr val="39BB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lazy()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lazy(thing </a:t>
            </a:r>
            <a:r>
              <a:rPr lang="en-US" sz="1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 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time.Second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2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goroutines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276350"/>
            <a:ext cx="381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8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9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13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276350"/>
            <a:ext cx="8077200" cy="3867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en-US" sz="1400" dirty="0">
              <a:solidFill>
                <a:srgbClr val="39BB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solidFill>
                <a:srgbClr val="39BB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lazy()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lazy(thing </a:t>
            </a:r>
            <a:r>
              <a:rPr lang="en-US" sz="1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 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time.Second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321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0" y="2114550"/>
            <a:ext cx="8230274" cy="2057400"/>
            <a:chOff x="685126" y="2952750"/>
            <a:chExt cx="8230274" cy="2057400"/>
          </a:xfrm>
        </p:grpSpPr>
        <p:sp>
          <p:nvSpPr>
            <p:cNvPr id="10" name="Rectangular Callout 9"/>
            <p:cNvSpPr/>
            <p:nvPr/>
          </p:nvSpPr>
          <p:spPr>
            <a:xfrm>
              <a:off x="4648200" y="2981578"/>
              <a:ext cx="2286000" cy="1981200"/>
            </a:xfrm>
            <a:prstGeom prst="wedgeRectCallout">
              <a:avLst>
                <a:gd name="adj1" fmla="val -63379"/>
                <a:gd name="adj2" fmla="val -21660"/>
              </a:avLst>
            </a:prstGeom>
            <a:solidFill>
              <a:srgbClr val="7AC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126" y="3409950"/>
              <a:ext cx="4495800" cy="247144"/>
            </a:xfrm>
            <a:prstGeom prst="rect">
              <a:avLst/>
            </a:prstGeom>
            <a:solidFill>
              <a:srgbClr val="7AC1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8200" y="2952750"/>
              <a:ext cx="4267200" cy="2057400"/>
            </a:xfrm>
            <a:prstGeom prst="rect">
              <a:avLst/>
            </a:prstGeom>
            <a:solidFill>
              <a:srgbClr val="7AC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create a </a:t>
              </a:r>
              <a:r>
                <a:rPr lang="en-US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goroutine</a:t>
              </a:r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by invoking a function prefixed with the keyword 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go</a:t>
              </a:r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0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channels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Content Placeholder 5"/>
          <p:cNvSpPr>
            <a:spLocks noGrp="1"/>
          </p:cNvSpPr>
          <p:nvPr>
            <p:ph idx="1"/>
          </p:nvPr>
        </p:nvSpPr>
        <p:spPr>
          <a:xfrm>
            <a:off x="228600" y="1123951"/>
            <a:ext cx="88392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Strongly typed message queues used to communicate and synchronize between </a:t>
            </a:r>
            <a:r>
              <a:rPr lang="en-US" dirty="0" err="1"/>
              <a:t>goroutines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Easier Than Primitives</a:t>
            </a:r>
            <a:br>
              <a:rPr lang="en-US" dirty="0"/>
            </a:br>
            <a:r>
              <a:rPr lang="en-US" sz="2000" dirty="0"/>
              <a:t>locks, semaphores, critical sections, threads</a:t>
            </a:r>
          </a:p>
          <a:p>
            <a:r>
              <a:rPr lang="en-US" dirty="0"/>
              <a:t>Fun</a:t>
            </a:r>
          </a:p>
          <a:p>
            <a:r>
              <a:rPr lang="en-US" dirty="0"/>
              <a:t>First Class Citizen</a:t>
            </a:r>
          </a:p>
        </p:txBody>
      </p:sp>
    </p:spTree>
    <p:extLst>
      <p:ext uri="{BB962C8B-B14F-4D97-AF65-F5344CB8AC3E}">
        <p14:creationId xmlns:p14="http://schemas.microsoft.com/office/powerpoint/2010/main" val="14788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channels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1123951"/>
            <a:ext cx="88392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Communication and synchronization between goroutines.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0050" y="2906220"/>
            <a:ext cx="2343150" cy="609600"/>
            <a:chOff x="400050" y="2906220"/>
            <a:chExt cx="2343150" cy="609600"/>
          </a:xfrm>
        </p:grpSpPr>
        <p:sp>
          <p:nvSpPr>
            <p:cNvPr id="7" name="Right Arrow 6"/>
            <p:cNvSpPr/>
            <p:nvPr/>
          </p:nvSpPr>
          <p:spPr>
            <a:xfrm flipH="1">
              <a:off x="1676400" y="2906220"/>
              <a:ext cx="1066800" cy="609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5"/>
            <p:cNvSpPr txBox="1">
              <a:spLocks/>
            </p:cNvSpPr>
            <p:nvPr/>
          </p:nvSpPr>
          <p:spPr>
            <a:xfrm>
              <a:off x="400050" y="2906221"/>
              <a:ext cx="1181100" cy="609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dirty="0"/>
                <a:t>receiver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92232" y="2906220"/>
            <a:ext cx="2432668" cy="609600"/>
            <a:chOff x="6292232" y="2906220"/>
            <a:chExt cx="2432668" cy="609600"/>
          </a:xfrm>
        </p:grpSpPr>
        <p:sp>
          <p:nvSpPr>
            <p:cNvPr id="10" name="Right Arrow 9"/>
            <p:cNvSpPr/>
            <p:nvPr/>
          </p:nvSpPr>
          <p:spPr>
            <a:xfrm flipH="1">
              <a:off x="6292232" y="2906220"/>
              <a:ext cx="1066800" cy="609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5"/>
            <p:cNvSpPr txBox="1">
              <a:spLocks/>
            </p:cNvSpPr>
            <p:nvPr/>
          </p:nvSpPr>
          <p:spPr>
            <a:xfrm>
              <a:off x="7543800" y="2906221"/>
              <a:ext cx="1181100" cy="609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dirty="0"/>
                <a:t>sender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68032" y="2334720"/>
            <a:ext cx="2667000" cy="1752600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400000">
              <a:rot lat="0" lon="3600000" rev="0"/>
            </a:camera>
            <a:lightRig rig="contrasting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38227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channels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050" y="2906220"/>
            <a:ext cx="2343150" cy="609600"/>
            <a:chOff x="400050" y="2906220"/>
            <a:chExt cx="2343150" cy="609600"/>
          </a:xfrm>
        </p:grpSpPr>
        <p:sp>
          <p:nvSpPr>
            <p:cNvPr id="5" name="Right Arrow 4"/>
            <p:cNvSpPr/>
            <p:nvPr/>
          </p:nvSpPr>
          <p:spPr>
            <a:xfrm flipH="1">
              <a:off x="1676400" y="2906220"/>
              <a:ext cx="1066800" cy="609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5"/>
            <p:cNvSpPr txBox="1">
              <a:spLocks/>
            </p:cNvSpPr>
            <p:nvPr/>
          </p:nvSpPr>
          <p:spPr>
            <a:xfrm>
              <a:off x="400050" y="2906221"/>
              <a:ext cx="1181100" cy="609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dirty="0"/>
                <a:t>receiver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92232" y="2906220"/>
            <a:ext cx="2432668" cy="609600"/>
            <a:chOff x="6292232" y="2906220"/>
            <a:chExt cx="2432668" cy="609600"/>
          </a:xfrm>
        </p:grpSpPr>
        <p:sp>
          <p:nvSpPr>
            <p:cNvPr id="8" name="Right Arrow 7"/>
            <p:cNvSpPr/>
            <p:nvPr/>
          </p:nvSpPr>
          <p:spPr>
            <a:xfrm flipH="1">
              <a:off x="6292232" y="2906220"/>
              <a:ext cx="1066800" cy="609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5"/>
            <p:cNvSpPr txBox="1">
              <a:spLocks/>
            </p:cNvSpPr>
            <p:nvPr/>
          </p:nvSpPr>
          <p:spPr>
            <a:xfrm>
              <a:off x="7543800" y="2906221"/>
              <a:ext cx="1181100" cy="609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dirty="0"/>
                <a:t>sender</a:t>
              </a:r>
              <a:endParaRPr lang="en-US" dirty="0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77726"/>
            <a:ext cx="3581400" cy="39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:= </a:t>
            </a:r>
            <a:r>
              <a:rPr lang="en-US" sz="2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2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68032" y="2334720"/>
            <a:ext cx="2667000" cy="1752600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400000">
              <a:rot lat="0" lon="3600000" rev="0"/>
            </a:camera>
            <a:lightRig rig="contrasting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1683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channels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050" y="2906220"/>
            <a:ext cx="2343150" cy="609600"/>
            <a:chOff x="400050" y="2906220"/>
            <a:chExt cx="2343150" cy="609600"/>
          </a:xfrm>
        </p:grpSpPr>
        <p:sp>
          <p:nvSpPr>
            <p:cNvPr id="5" name="Right Arrow 4"/>
            <p:cNvSpPr/>
            <p:nvPr/>
          </p:nvSpPr>
          <p:spPr>
            <a:xfrm flipH="1">
              <a:off x="1676400" y="2906220"/>
              <a:ext cx="1066800" cy="609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5"/>
            <p:cNvSpPr txBox="1">
              <a:spLocks/>
            </p:cNvSpPr>
            <p:nvPr/>
          </p:nvSpPr>
          <p:spPr>
            <a:xfrm>
              <a:off x="400050" y="2906221"/>
              <a:ext cx="1181100" cy="609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dirty="0"/>
                <a:t>receiver</a:t>
              </a:r>
              <a:endParaRPr lang="en-US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177726"/>
            <a:ext cx="3581400" cy="39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:= </a:t>
            </a:r>
            <a:r>
              <a:rPr lang="en-US" sz="2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2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53200" y="2991016"/>
            <a:ext cx="1905000" cy="39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&lt;- 15</a:t>
            </a:r>
          </a:p>
        </p:txBody>
      </p:sp>
      <p:sp>
        <p:nvSpPr>
          <p:cNvPr id="9" name="Rectangle 8"/>
          <p:cNvSpPr/>
          <p:nvPr/>
        </p:nvSpPr>
        <p:spPr>
          <a:xfrm>
            <a:off x="6613216" y="2641709"/>
            <a:ext cx="1784968" cy="389430"/>
          </a:xfrm>
          <a:prstGeom prst="rect">
            <a:avLst/>
          </a:prstGeom>
          <a:solidFill>
            <a:srgbClr val="7AC1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goroutine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8032" y="2334720"/>
            <a:ext cx="2667000" cy="1752600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400000">
              <a:rot lat="0" lon="3600000" rev="0"/>
            </a:camera>
            <a:lightRig rig="contrasting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1683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channels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177726"/>
            <a:ext cx="3581400" cy="39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:= </a:t>
            </a:r>
            <a:r>
              <a:rPr lang="en-US" sz="2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2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53200" y="2991016"/>
            <a:ext cx="1905000" cy="39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&lt;- 15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7700" y="2991015"/>
            <a:ext cx="1905000" cy="39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:= &lt;-c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4552950"/>
            <a:ext cx="5715000" cy="457200"/>
          </a:xfrm>
          <a:prstGeom prst="rect">
            <a:avLst/>
          </a:prstGeom>
          <a:solidFill>
            <a:srgbClr val="7AC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both sides block until both are ready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" y="2641709"/>
            <a:ext cx="1784968" cy="389430"/>
          </a:xfrm>
          <a:prstGeom prst="rect">
            <a:avLst/>
          </a:prstGeom>
          <a:solidFill>
            <a:srgbClr val="7AC1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goroutine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</a:t>
            </a:r>
          </a:p>
        </p:txBody>
      </p:sp>
      <p:sp>
        <p:nvSpPr>
          <p:cNvPr id="9" name="Rectangle 8"/>
          <p:cNvSpPr/>
          <p:nvPr/>
        </p:nvSpPr>
        <p:spPr>
          <a:xfrm>
            <a:off x="6613216" y="2641709"/>
            <a:ext cx="1784968" cy="389430"/>
          </a:xfrm>
          <a:prstGeom prst="rect">
            <a:avLst/>
          </a:prstGeom>
          <a:solidFill>
            <a:srgbClr val="7AC1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goroutine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8032" y="2334720"/>
            <a:ext cx="2667000" cy="1752600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400000">
              <a:rot lat="0" lon="3600000" rev="0"/>
            </a:camera>
            <a:lightRig rig="contrasting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1683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28850" y="1619250"/>
            <a:ext cx="4686300" cy="1905000"/>
            <a:chOff x="2228850" y="1047750"/>
            <a:chExt cx="4686300" cy="1905000"/>
          </a:xfrm>
        </p:grpSpPr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2552700" y="1047750"/>
              <a:ext cx="4038600" cy="990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>
                  <a:solidFill>
                    <a:schemeClr val="bg1"/>
                  </a:solidFill>
                </a:rPr>
                <a:t>Scott Kay</a:t>
              </a: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228850" y="2190750"/>
              <a:ext cx="4686300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scott.kay@digimain.net</a:t>
              </a:r>
            </a:p>
            <a:p>
              <a:pPr algn="l"/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84518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channels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177726"/>
            <a:ext cx="4267200" cy="39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:= </a:t>
            </a:r>
            <a:r>
              <a:rPr lang="en-US" sz="2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2400" dirty="0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9BB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3)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53200" y="2991016"/>
            <a:ext cx="1905000" cy="39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&lt;- 15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7700" y="2991015"/>
            <a:ext cx="1905000" cy="39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:= &lt;-c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4552950"/>
            <a:ext cx="5715000" cy="457200"/>
          </a:xfrm>
          <a:prstGeom prst="rect">
            <a:avLst/>
          </a:prstGeom>
          <a:solidFill>
            <a:srgbClr val="7AC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unless there is a free buffer slot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" y="2641709"/>
            <a:ext cx="1784968" cy="389430"/>
          </a:xfrm>
          <a:prstGeom prst="rect">
            <a:avLst/>
          </a:prstGeom>
          <a:solidFill>
            <a:srgbClr val="7AC1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goroutine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</a:t>
            </a:r>
          </a:p>
        </p:txBody>
      </p:sp>
      <p:sp>
        <p:nvSpPr>
          <p:cNvPr id="9" name="Rectangle 8"/>
          <p:cNvSpPr/>
          <p:nvPr/>
        </p:nvSpPr>
        <p:spPr>
          <a:xfrm>
            <a:off x="6613216" y="2641709"/>
            <a:ext cx="1784968" cy="389430"/>
          </a:xfrm>
          <a:prstGeom prst="rect">
            <a:avLst/>
          </a:prstGeom>
          <a:solidFill>
            <a:srgbClr val="7AC14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goroutine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25232" y="1171321"/>
            <a:ext cx="4076700" cy="928225"/>
            <a:chOff x="2326460" y="1031649"/>
            <a:chExt cx="4076700" cy="928225"/>
          </a:xfrm>
        </p:grpSpPr>
        <p:sp>
          <p:nvSpPr>
            <p:cNvPr id="11" name="Rectangle 10"/>
            <p:cNvSpPr/>
            <p:nvPr/>
          </p:nvSpPr>
          <p:spPr>
            <a:xfrm>
              <a:off x="2326460" y="1100429"/>
              <a:ext cx="952500" cy="383192"/>
            </a:xfrm>
            <a:prstGeom prst="rect">
              <a:avLst/>
            </a:prstGeom>
            <a:solidFill>
              <a:srgbClr val="7AC14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3091832" y="1038054"/>
              <a:ext cx="1181100" cy="921820"/>
            </a:xfrm>
            <a:prstGeom prst="wedgeRectCallout">
              <a:avLst>
                <a:gd name="adj1" fmla="val -63379"/>
                <a:gd name="adj2" fmla="val -21660"/>
              </a:avLst>
            </a:prstGeom>
            <a:solidFill>
              <a:srgbClr val="7AC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1832" y="1031649"/>
              <a:ext cx="3311328" cy="928225"/>
            </a:xfrm>
            <a:prstGeom prst="rect">
              <a:avLst/>
            </a:prstGeom>
            <a:solidFill>
              <a:srgbClr val="7AC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can specify buffer slots </a:t>
              </a:r>
              <a:b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(defaults to 0)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625232" y="2334720"/>
            <a:ext cx="2667000" cy="1752600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400000">
              <a:rot lat="0" lon="3600000" rev="0"/>
            </a:camera>
            <a:lightRig rig="contrasting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32" y="2334720"/>
            <a:ext cx="2667000" cy="1752600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400000">
              <a:rot lat="0" lon="3600000" rev="0"/>
            </a:camera>
            <a:lightRig rig="contrasting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58432" y="2334720"/>
            <a:ext cx="2667000" cy="1752600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400000">
              <a:rot lat="0" lon="3600000" rev="0"/>
            </a:camera>
            <a:lightRig rig="contrasting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 slots</a:t>
            </a:r>
          </a:p>
        </p:txBody>
      </p:sp>
    </p:spTree>
    <p:extLst>
      <p:ext uri="{BB962C8B-B14F-4D97-AF65-F5344CB8AC3E}">
        <p14:creationId xmlns:p14="http://schemas.microsoft.com/office/powerpoint/2010/main" val="31683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047750"/>
            <a:ext cx="8686800" cy="3124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en-US" sz="5400" dirty="0">
                <a:solidFill>
                  <a:srgbClr val="00B0F0"/>
                </a:solidFill>
                <a:cs typeface="Segoe UI Light" panose="020B0502040204020203" pitchFamily="34" charset="0"/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06918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71800" cy="5143500"/>
          </a:xfrm>
          <a:prstGeom prst="rect">
            <a:avLst/>
          </a:prstGeom>
          <a:solidFill>
            <a:srgbClr val="7AC142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1950"/>
            <a:ext cx="2971800" cy="1073150"/>
          </a:xfrm>
          <a:ln>
            <a:noFill/>
          </a:ln>
          <a:effectLst>
            <a:outerShdw blurRad="44450" dist="27940" dir="5400000" algn="ctr">
              <a:srgbClr val="000000">
                <a:alpha val="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Agenda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76749" y="590550"/>
            <a:ext cx="58674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object model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76749" y="1581150"/>
            <a:ext cx="5867400" cy="844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B0F0"/>
                </a:solidFill>
              </a:rPr>
              <a:t>concurrency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376749" y="2571750"/>
            <a:ext cx="58674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68217A"/>
                </a:solidFill>
              </a:rPr>
              <a:t>testing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52800" y="590550"/>
            <a:ext cx="0" cy="844550"/>
          </a:xfrm>
          <a:prstGeom prst="line">
            <a:avLst/>
          </a:prstGeom>
          <a:ln w="19050">
            <a:solidFill>
              <a:srgbClr val="F27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52800" y="1581150"/>
            <a:ext cx="0" cy="84455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8446" y="2571750"/>
            <a:ext cx="0" cy="8445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49" y="3787890"/>
            <a:ext cx="2590800" cy="13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03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gramming Projects\Open Source\GoLang\doc\gopher\bum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950"/>
            <a:ext cx="7924800" cy="44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6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381000" y="2495550"/>
            <a:ext cx="1748117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6350"/>
            <a:ext cx="8839200" cy="3733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>
                <a:solidFill>
                  <a:srgbClr val="7AC142"/>
                </a:solidFill>
              </a:rPr>
              <a:t>GoLang</a:t>
            </a:r>
            <a:r>
              <a:rPr lang="en-US" sz="5400" dirty="0">
                <a:solidFill>
                  <a:srgbClr val="7AC142"/>
                </a:solidFill>
              </a:rPr>
              <a:t> Philly</a:t>
            </a:r>
            <a:br>
              <a:rPr lang="en-US" sz="5400" dirty="0">
                <a:solidFill>
                  <a:srgbClr val="7AC142"/>
                </a:solidFill>
              </a:rPr>
            </a:br>
            <a:r>
              <a:rPr lang="en-US" sz="2700" dirty="0">
                <a:solidFill>
                  <a:srgbClr val="7AC142"/>
                </a:solidFill>
              </a:rPr>
              <a:t> </a:t>
            </a:r>
            <a:br>
              <a:rPr lang="en-US" sz="5400" dirty="0">
                <a:solidFill>
                  <a:srgbClr val="7AC142"/>
                </a:solidFill>
              </a:rPr>
            </a:br>
            <a:r>
              <a:rPr lang="en-US" sz="4000" dirty="0">
                <a:solidFill>
                  <a:srgbClr val="00AEEF"/>
                </a:solidFill>
                <a:ea typeface="+mn-ea"/>
                <a:cs typeface="Segoe UI Light" panose="020B0502040204020203" pitchFamily="34" charset="0"/>
              </a:rPr>
              <a:t>@</a:t>
            </a:r>
            <a:r>
              <a:rPr lang="en-US" sz="4000" dirty="0" err="1">
                <a:solidFill>
                  <a:srgbClr val="00AEEF"/>
                </a:solidFill>
                <a:ea typeface="+mn-ea"/>
                <a:cs typeface="Segoe UI Light" panose="020B0502040204020203" pitchFamily="34" charset="0"/>
              </a:rPr>
              <a:t>DramaFever</a:t>
            </a:r>
            <a:br>
              <a:rPr lang="en-US" sz="4000" dirty="0">
                <a:solidFill>
                  <a:srgbClr val="00AEEF"/>
                </a:solidFill>
                <a:ea typeface="+mn-ea"/>
                <a:cs typeface="Segoe UI Light" panose="020B0502040204020203" pitchFamily="34" charset="0"/>
              </a:rPr>
            </a:br>
            <a:r>
              <a:rPr lang="en-US" sz="4000" dirty="0">
                <a:solidFill>
                  <a:srgbClr val="00AEEF"/>
                </a:solidFill>
                <a:ea typeface="+mn-ea"/>
                <a:cs typeface="Segoe UI Light" panose="020B0502040204020203" pitchFamily="34" charset="0"/>
              </a:rPr>
              <a:t>1717 Arch Street</a:t>
            </a:r>
            <a:br>
              <a:rPr lang="en-US" sz="4000" dirty="0">
                <a:solidFill>
                  <a:srgbClr val="00AEEF"/>
                </a:solidFill>
                <a:ea typeface="+mn-ea"/>
                <a:cs typeface="Segoe UI Light" panose="020B0502040204020203" pitchFamily="34" charset="0"/>
              </a:rPr>
            </a:br>
            <a:br>
              <a:rPr lang="en-US" sz="4000" dirty="0">
                <a:solidFill>
                  <a:srgbClr val="7AC142"/>
                </a:solidFill>
              </a:rPr>
            </a:br>
            <a:r>
              <a:rPr lang="en-US" sz="4000" dirty="0">
                <a:solidFill>
                  <a:srgbClr val="7AC142"/>
                </a:solidFill>
              </a:rPr>
              <a:t>2</a:t>
            </a:r>
            <a:r>
              <a:rPr lang="en-US" sz="4000" baseline="30000" dirty="0">
                <a:solidFill>
                  <a:srgbClr val="7AC142"/>
                </a:solidFill>
              </a:rPr>
              <a:t>nd</a:t>
            </a:r>
            <a:r>
              <a:rPr lang="en-US" sz="4000" dirty="0">
                <a:solidFill>
                  <a:srgbClr val="7AC142"/>
                </a:solidFill>
              </a:rPr>
              <a:t> Tuesday Of The Month</a:t>
            </a:r>
            <a:endParaRPr lang="en-US" sz="4000" dirty="0">
              <a:solidFill>
                <a:srgbClr val="00AEEF"/>
              </a:solidFill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7AC142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57150"/>
            <a:ext cx="8839200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monthly </a:t>
            </a:r>
            <a:r>
              <a:rPr lang="en-US" dirty="0">
                <a:solidFill>
                  <a:schemeClr val="bg1"/>
                </a:solidFill>
              </a:rPr>
              <a:t>meetup</a:t>
            </a:r>
          </a:p>
        </p:txBody>
      </p:sp>
    </p:spTree>
    <p:extLst>
      <p:ext uri="{BB962C8B-B14F-4D97-AF65-F5344CB8AC3E}">
        <p14:creationId xmlns:p14="http://schemas.microsoft.com/office/powerpoint/2010/main" val="207366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047750"/>
            <a:ext cx="8686800" cy="312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5400" dirty="0">
                <a:solidFill>
                  <a:schemeClr val="accent2"/>
                </a:solidFill>
                <a:ea typeface="+mj-ea"/>
                <a:cs typeface="+mj-cs"/>
              </a:rPr>
              <a:t>compiled, garbage-collected, statically linked, concurrent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3267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047750"/>
            <a:ext cx="8686800" cy="312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sz="5400" dirty="0">
              <a:solidFill>
                <a:schemeClr val="accent2"/>
              </a:solidFill>
              <a:ea typeface="+mj-ea"/>
              <a:cs typeface="+mj-cs"/>
            </a:endParaRPr>
          </a:p>
          <a:p>
            <a:pPr marL="57150" indent="0">
              <a:buNone/>
            </a:pPr>
            <a:r>
              <a:rPr lang="en-US" sz="5400" dirty="0">
                <a:solidFill>
                  <a:schemeClr val="accent2"/>
                </a:solidFill>
                <a:ea typeface="+mj-ea"/>
                <a:cs typeface="+mj-cs"/>
              </a:rPr>
              <a:t>fun</a:t>
            </a:r>
          </a:p>
        </p:txBody>
      </p:sp>
      <p:pic>
        <p:nvPicPr>
          <p:cNvPr id="1026" name="Picture 2" descr="https://d13yacurqjgara.cloudfront.net/users/251688/screenshots/1703014/gopher-dribbble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1200" y="378619"/>
            <a:ext cx="2974975" cy="223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fast.</a:t>
            </a:r>
          </a:p>
          <a:p>
            <a:r>
              <a:rPr lang="en-US" dirty="0"/>
              <a:t>Sane dependency management.</a:t>
            </a:r>
          </a:p>
          <a:p>
            <a:r>
              <a:rPr lang="en-US" dirty="0"/>
              <a:t>Scale.</a:t>
            </a:r>
          </a:p>
          <a:p>
            <a:r>
              <a:rPr lang="en-US" dirty="0"/>
              <a:t>Roughly C-like syntax.</a:t>
            </a:r>
          </a:p>
          <a:p>
            <a:r>
              <a:rPr lang="en-US" dirty="0"/>
              <a:t>Make software engineering better.</a:t>
            </a:r>
          </a:p>
          <a:p>
            <a:r>
              <a:rPr lang="en-US" dirty="0"/>
              <a:t>Solve “Google-sized” problems.</a:t>
            </a:r>
          </a:p>
        </p:txBody>
      </p:sp>
    </p:spTree>
    <p:extLst>
      <p:ext uri="{BB962C8B-B14F-4D97-AF65-F5344CB8AC3E}">
        <p14:creationId xmlns:p14="http://schemas.microsoft.com/office/powerpoint/2010/main" val="9403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 is object oriented without a lot of the complexity found in C++/Java/C#: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 inheritance. </a:t>
            </a:r>
            <a:r>
              <a:rPr lang="en-US" dirty="0"/>
              <a:t>Composition instead.</a:t>
            </a:r>
          </a:p>
          <a:p>
            <a:r>
              <a:rPr lang="en-US" dirty="0">
                <a:solidFill>
                  <a:srgbClr val="FF0000"/>
                </a:solidFill>
              </a:rPr>
              <a:t>No interface implementation. </a:t>
            </a:r>
            <a:r>
              <a:rPr lang="en-US" dirty="0"/>
              <a:t>Duck typing instead.</a:t>
            </a:r>
          </a:p>
          <a:p>
            <a:r>
              <a:rPr lang="en-US" dirty="0">
                <a:solidFill>
                  <a:srgbClr val="FF0000"/>
                </a:solidFill>
              </a:rPr>
              <a:t>No constructors. </a:t>
            </a:r>
            <a:r>
              <a:rPr lang="en-US" dirty="0"/>
              <a:t>Factories instead.</a:t>
            </a:r>
          </a:p>
          <a:p>
            <a:r>
              <a:rPr lang="en-US" dirty="0"/>
              <a:t>Polymorphism through interfaces.</a:t>
            </a:r>
          </a:p>
        </p:txBody>
      </p:sp>
    </p:spTree>
    <p:extLst>
      <p:ext uri="{BB962C8B-B14F-4D97-AF65-F5344CB8AC3E}">
        <p14:creationId xmlns:p14="http://schemas.microsoft.com/office/powerpoint/2010/main" val="248424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AC142"/>
      </a:accent1>
      <a:accent2>
        <a:srgbClr val="EA157A"/>
      </a:accent2>
      <a:accent3>
        <a:srgbClr val="FEB80A"/>
      </a:accent3>
      <a:accent4>
        <a:srgbClr val="00ADDC"/>
      </a:accent4>
      <a:accent5>
        <a:srgbClr val="A43AE3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6529</TotalTime>
  <Words>325</Words>
  <Application>Microsoft Office PowerPoint</Application>
  <PresentationFormat>On-screen Show (16:9)</PresentationFormat>
  <Paragraphs>132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Segoe UI Light</vt:lpstr>
      <vt:lpstr>Office Theme</vt:lpstr>
      <vt:lpstr>Learn A New Language Go</vt:lpstr>
      <vt:lpstr>PowerPoint Presentation</vt:lpstr>
      <vt:lpstr> Agenda</vt:lpstr>
      <vt:lpstr>PowerPoint Presentation</vt:lpstr>
      <vt:lpstr>GoLang Philly   @DramaFever 1717 Arch Street  2nd Tuesday Of The Month</vt:lpstr>
      <vt:lpstr>PowerPoint Presentation</vt:lpstr>
      <vt:lpstr>PowerPoint Presentation</vt:lpstr>
      <vt:lpstr>design goals</vt:lpstr>
      <vt:lpstr>object model</vt:lpstr>
      <vt:lpstr>PowerPoint Presentation</vt:lpstr>
      <vt:lpstr>concurrency</vt:lpstr>
      <vt:lpstr>goroutines</vt:lpstr>
      <vt:lpstr>goroutines</vt:lpstr>
      <vt:lpstr>goroutines</vt:lpstr>
      <vt:lpstr>channels</vt:lpstr>
      <vt:lpstr>channels</vt:lpstr>
      <vt:lpstr>channels</vt:lpstr>
      <vt:lpstr>channels</vt:lpstr>
      <vt:lpstr>channels</vt:lpstr>
      <vt:lpstr>channels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Your Forms in ASP.NET MVC</dc:title>
  <dc:creator>Scott</dc:creator>
  <cp:lastModifiedBy>Scott Kay</cp:lastModifiedBy>
  <cp:revision>765</cp:revision>
  <dcterms:created xsi:type="dcterms:W3CDTF">2012-04-23T23:27:37Z</dcterms:created>
  <dcterms:modified xsi:type="dcterms:W3CDTF">2016-09-29T04:43:35Z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https://d.docs.live.net/18b610ae0a59bc4e/Talks/TechBash%202016/Learn%20A%20New%20Language%20Go/Learn%20A%20New%20Language%20Go.pptx</vt:lpwstr>
  </property>
</Properties>
</file>