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447" r:id="rId3"/>
    <p:sldId id="446" r:id="rId4"/>
    <p:sldId id="357" r:id="rId5"/>
    <p:sldId id="429" r:id="rId6"/>
    <p:sldId id="430" r:id="rId7"/>
    <p:sldId id="431" r:id="rId8"/>
    <p:sldId id="432" r:id="rId9"/>
    <p:sldId id="436" r:id="rId10"/>
    <p:sldId id="437" r:id="rId11"/>
    <p:sldId id="438" r:id="rId12"/>
    <p:sldId id="439" r:id="rId13"/>
    <p:sldId id="440" r:id="rId14"/>
    <p:sldId id="383" r:id="rId15"/>
    <p:sldId id="386" r:id="rId16"/>
    <p:sldId id="385" r:id="rId17"/>
    <p:sldId id="387" r:id="rId18"/>
    <p:sldId id="388" r:id="rId19"/>
    <p:sldId id="389" r:id="rId20"/>
    <p:sldId id="392" r:id="rId21"/>
    <p:sldId id="391" r:id="rId22"/>
    <p:sldId id="390" r:id="rId23"/>
    <p:sldId id="410" r:id="rId24"/>
    <p:sldId id="411" r:id="rId25"/>
    <p:sldId id="412" r:id="rId26"/>
    <p:sldId id="413" r:id="rId27"/>
    <p:sldId id="414" r:id="rId28"/>
    <p:sldId id="415" r:id="rId29"/>
    <p:sldId id="416" r:id="rId30"/>
    <p:sldId id="417" r:id="rId31"/>
    <p:sldId id="401" r:id="rId32"/>
    <p:sldId id="402" r:id="rId33"/>
    <p:sldId id="445" r:id="rId34"/>
    <p:sldId id="444" r:id="rId35"/>
    <p:sldId id="424" r:id="rId36"/>
    <p:sldId id="405" r:id="rId37"/>
    <p:sldId id="443" r:id="rId38"/>
    <p:sldId id="420" r:id="rId39"/>
    <p:sldId id="421" r:id="rId40"/>
    <p:sldId id="423" r:id="rId41"/>
    <p:sldId id="427" r:id="rId42"/>
    <p:sldId id="442" r:id="rId43"/>
    <p:sldId id="441" r:id="rId44"/>
    <p:sldId id="428" r:id="rId45"/>
    <p:sldId id="40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8" autoAdjust="0"/>
    <p:restoredTop sz="94743" autoAdjust="0"/>
  </p:normalViewPr>
  <p:slideViewPr>
    <p:cSldViewPr>
      <p:cViewPr varScale="1">
        <p:scale>
          <a:sx n="85" d="100"/>
          <a:sy n="85" d="100"/>
        </p:scale>
        <p:origin x="51"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24.941"/>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02AF5785-CA17-4909-9269-46833F255F35}" emma:medium="tactile" emma:mode="ink">
          <msink:context xmlns:msink="http://schemas.microsoft.com/ink/2010/main" type="writingRegion" rotatedBoundingBox="19716,13731 31103,14456 31017,15804 19630,15079">
            <msink:destinationLink direction="with" ref="{B632F97F-EAC9-4F2C-9DEE-178D92CA14C0}"/>
            <msink:destinationLink direction="with" ref="{A9D9491E-C309-41C8-A80C-B1D58576917E}"/>
          </msink:context>
        </emma:interpretation>
      </emma:emma>
    </inkml:annotationXML>
    <inkml:traceGroup>
      <inkml:annotationXML>
        <emma:emma xmlns:emma="http://www.w3.org/2003/04/emma" version="1.0">
          <emma:interpretation id="{BD506B71-CDFA-4D10-AE47-14D57A124FBC}" emma:medium="tactile" emma:mode="ink">
            <msink:context xmlns:msink="http://schemas.microsoft.com/ink/2010/main" type="paragraph" rotatedBoundingBox="19716,13731 31103,14456 31017,15804 19630,15079" alignmentLevel="1"/>
          </emma:interpretation>
        </emma:emma>
      </inkml:annotationXML>
      <inkml:traceGroup>
        <inkml:annotationXML>
          <emma:emma xmlns:emma="http://www.w3.org/2003/04/emma" version="1.0">
            <emma:interpretation id="{2D80B4A3-F77C-4595-96FE-703B1DCEC8D8}" emma:medium="tactile" emma:mode="ink">
              <msink:context xmlns:msink="http://schemas.microsoft.com/ink/2010/main" type="line" rotatedBoundingBox="19716,13731 31103,14456 31017,15804 19630,15079"/>
            </emma:interpretation>
          </emma:emma>
        </inkml:annotationXML>
        <inkml:traceGroup>
          <inkml:annotationXML>
            <emma:emma xmlns:emma="http://www.w3.org/2003/04/emma" version="1.0">
              <emma:interpretation id="{BB9B681F-E558-4363-9753-18CA2E266B38}" emma:medium="tactile" emma:mode="ink">
                <msink:context xmlns:msink="http://schemas.microsoft.com/ink/2010/main" type="inkWord" rotatedBoundingBox="19716,13731 22638,13917 22552,15265 19630,15079">
                  <msink:destinationLink direction="with" ref="{361DCD5B-EA3B-4BB9-826F-4B711AC6053C}"/>
                  <msink:destinationLink direction="with" ref="{BA256D94-8FA5-46DC-98B2-FC9AC9AC27A1}"/>
                </msink:context>
              </emma:interpretation>
              <emma:one-of disjunction-type="recognition" id="oneOf0">
                <emma:interpretation id="interp0" emma:lang="en-US" emma:confidence="0.5">
                  <emma:literal>Best</emma:literal>
                </emma:interpretation>
                <emma:interpretation id="interp1" emma:lang="en-US" emma:confidence="0">
                  <emma:literal>Blest</emma:literal>
                </emma:interpretation>
                <emma:interpretation id="interp2" emma:lang="en-US" emma:confidence="0">
                  <emma:literal>Brest</emma:literal>
                </emma:interpretation>
                <emma:interpretation id="interp3" emma:lang="en-US" emma:confidence="0">
                  <emma:literal>Rest</emma:literal>
                </emma:interpretation>
                <emma:interpretation id="interp4" emma:lang="en-US" emma:confidence="0">
                  <emma:literal>Beast</emma:literal>
                </emma:interpretation>
              </emma:one-of>
            </emma:emma>
          </inkml:annotationXML>
          <inkml:trace contextRef="#ctx0" brushRef="#br0">20023 14364 7040,'5'-39'2720,"-5"11"-1472,5-11-672,-5 25 736,0-3-384,0-2-64,0 2-320,0 6-64,0 11-288,0 8 0,0 15 32,0 13 255,0 19 65,0 10-64,0 7-32,0 6-256,0-3-128,4-1-32,0 1 32,1 3 32,0 5 96,-2-5-96,1-11-64,6-14-576,-2-5-288,-3-12-128,-1-5-63,1-15-65,-5-9 32,0-7 64,-5-7 160,-4-12-480,1-18-160,-6 2-1344</inkml:trace>
          <inkml:trace contextRef="#ctx0" brushRef="#br0" timeOffset="853">19981 14619 3072,'-5'-3'1216,"1"3"-640,8-5-256,-4 5 448,0 0-64,0 0 32,0 0 96,0 0 32,0 0-448,0 11 384,0 2 224,-4-1 192,4-1 128,0 6-192,-4-6 32,-1 1-129,0-5 1,1-3-224,4 1-128,-9-10 32,14-10 0,3-9-128,10-4 32,5-6-224,7-10 0,14-15-192,5 0-64,8 5 0,0 7 32,0 8-96,-3 6-64,3 13 64,-5 14 64,-8 17-128,-8 20-96,-15 25 160,-21 6 96,-9 5-96,-16 8-64,-16-16 0,-6-5 32,-15-2 96,0-5 64,5-8-32,8-8-32,10-8-96,3-3 32,6-4-128,8-5 0,5-3 32,3-4 0,10 1 0,4-5 64,0 0-96,8 0 0,2-5 32,7-2 0,0-1 0,18-3 64,1-2 32,8-7 32,8-8-160,5-2-32,5-2 32,-5 9 64,-4 7-64,-3 8-64,-6 19-160,-10 9 0,-7 13 64,-13 9 96,-14 14 64,-14 14 32,-9 0 128,-7-7 64,-10-3-64,-8-13-96,-1-5 64,5-3 0,0-14-192,-5-6 0,15-4-544,6-7-192,12 1-288,11-9-64,10-4-320,3-1-160,10 2-671,3-2-193,7 2-1888</inkml:trace>
          <inkml:trace contextRef="#ctx0" brushRef="#br0" timeOffset="1625">21516 14601 4480,'23'0'1760,"-23"0"-960,5 4-928,-14-3 32,-3 6 0,8-7-960,-3 0-384,2-4-128,2-5 64</inkml:trace>
          <inkml:trace contextRef="#ctx0" brushRef="#br0" timeOffset="2577">20774 15113 5632,'-10'8'2112,"10"21"-1152,-3-10-352,3-10 672,3 3-224,2-4 0,4-2-32,5 11 0,0-8-544,12-1 128,1-8 127,9 0 33,4-8 32,4-18-192,1-5-32,0-4-128,-4-2-32,-1-8-320,-8 2-32,-14 3-128,-5 9 0,-13 6-160,-9 5-96,-9 5-32,-10 10 32,-6 10 128,-3 15 32,-3 6 96,-1 14 32,1 13 32,9-5 64,9-1-32,4-2-32,18-5 32,5-3 32,8-11-32,9-4-32,4-7 96,10-3 0,4 1-32,5-7 32,5-1 64,-6-2 128,-2-3-64,-2 0-64,-4 0-64,-10 0-96,-8-3-320,-4-2-192,-10-6-1600,-4-1-671,0-8-1889</inkml:trace>
          <inkml:trace contextRef="#ctx0" brushRef="#br0" timeOffset="3346">21724 14956 10368,'27'-59'3872,"-14"42"-2112,-3-3-1281,-7 17 929,-3-2-576,-8 5-64,-10 8-384,-9 9-160,-16 11-128,-6 6 0,-3 19 64,-2-2 0,5-3 0,5-8-96,13-9 32,15-3-64,11-5 64,13-11 0,15-7 32,21-10-64,5 1-64,11 4 32,2 0 32,-3 9 160,-7 5 192,-13 14-96,-8 8 64,-3 4-224,-20 0-96,-13-1 32,-13 1 0,-13-4 32,-3-8 0,-7-8 0,-3-9 64,10-8-448,8-6-224,11-5-608,12-4-256,11 1-224,10-9-64,8-8-319,5 0-129,0 0-608,5-3-256,2-9 32</inkml:trace>
          <inkml:trace contextRef="#ctx0" brushRef="#br0" timeOffset="3802">22432 14843 11392,'-97'27'4224,"35"-5"-2305,-36 5-1311,80-19 1024,-47 0-768,-10 0-160,0-2-416,4 2-128,5-3-96,5-5-1664,9-5-672,11-3-3327</inkml:trace>
          <inkml:trace contextRef="#ctx0" brushRef="#br0" timeOffset="3646">22204 14500 6912,'81'-160'2624,"-63"121"-1408,-2 3-288,-6 28 896,3 8-864,-5 13-288,2 13-224,-5 38 0,-10 11-224,-5 10 223,-3 1 97,-8 0-224,-10 12-96,4 2-128,4-15-96,5-10 448,10-12 160,13-9-32,11-15 0,12-3-64,7-13 96,9-7-64,5 1 32,14-2-224,-1-2-128,0-10-128,-4-3-96,-6-3-64,3-10 32,-6-2-896,-10-21-320,-18-23-2080,-16-8-863,-5-3-577</inkml:trace>
        </inkml:traceGroup>
        <inkml:traceGroup>
          <inkml:annotationXML>
            <emma:emma xmlns:emma="http://www.w3.org/2003/04/emma" version="1.0">
              <emma:interpretation id="{81743D22-B2F3-459D-9581-CFB5EA2FF1F9}" emma:medium="tactile" emma:mode="ink">
                <msink:context xmlns:msink="http://schemas.microsoft.com/ink/2010/main" type="inkWord" rotatedBoundingBox="30902,15120 31060,15130 31051,15279 30892,15269">
                  <msink:destinationLink direction="with" ref="{2EFE644E-99EA-4D1B-AB33-E1C26D0B5742}"/>
                </msink:context>
              </emma:interpretation>
              <emma:one-of disjunction-type="recognition" id="oneOf1">
                <emma:interpretation id="interp5" emma:lang="en-US" emma:confidence="0">
                  <emma:literal>8</emma:literal>
                </emma:interpretation>
                <emma:interpretation id="interp6" emma:lang="en-US" emma:confidence="0">
                  <emma:literal>•</emma:literal>
                </emma:interpretation>
                <emma:interpretation id="interp7" emma:lang="en-US" emma:confidence="0">
                  <emma:literal>I</emma:literal>
                </emma:interpretation>
                <emma:interpretation id="interp8" emma:lang="en-US" emma:confidence="0">
                  <emma:literal>@</emma:literal>
                </emma:interpretation>
                <emma:interpretation id="interp9" emma:lang="en-US" emma:confidence="0">
                  <emma:literal>q</emma:literal>
                </emma:interpretation>
              </emma:one-of>
            </emma:emma>
          </inkml:annotationXML>
          <inkml:trace contextRef="#ctx0" brushRef="#br0" timeOffset="11885">31187 15528 12928,'13'-18'4831,"-3"10"-2623,3 5-2432,-8 3 768,-5 0-352,0 0 32,-5 0-192,-3 0-32,-2 0 0,2 0 0,-2 3 0,7 5 0,3 7 0,8 4 0,5 3 64,5 1 32,0-4 96,0-6 192,-2 3 64,2-8-96,-4-8 32,-5-8-224,-5-3-96,-8-4-32,-9 1-32,-5-2-96,-5 8 64,2 5-32,-2 6-64,5 5 0,2 3 96,1 5-64,7-3 32,8 0 256,4-7 128,5-1 192,4-5 64,0-8-160,5-8-96,0-2-32,0-1 32,-5 1-160,0 4-96,-3-2 32,-7 8 0,-3 5-192,0 3-64,-3 3-32,-2 5 128,0 0 96,0 0 64,-3-5-32,0-3-64,-2-3 160,2-5 32,3-3-64,0-1-32,2 6-320,-2-2-160,-3 3-2624,3 13-1216,-13-11-1855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29.837"/>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361DCD5B-EA3B-4BB9-826F-4B711AC6053C}" emma:medium="tactile" emma:mode="ink">
          <msink:context xmlns:msink="http://schemas.microsoft.com/ink/2010/main" type="inkDrawing" rotatedBoundingBox="23834,13556 24172,14849 23459,15035 23121,13742" semanticType="callout" shapeName="Other">
            <msink:sourceLink direction="with" ref="{E13F9500-7BC3-4F2B-9DF4-492312495250}"/>
            <msink:sourceLink direction="with" ref="{BB9B681F-E558-4363-9753-18CA2E266B38}"/>
          </msink:context>
        </emma:interpretation>
      </emma:emma>
    </inkml:annotationXML>
    <inkml:trace contextRef="#ctx0" brushRef="#br0">23747 14028 10496,'3'-5'3936,"2"21"-2112,5 43-1856,-7-34 799,-3 9-31,-3 14 192,-2 11-320,-5 16-32,-3 0-320,0-1-96,-1 5-32,-4-12-64,5-3 32,5-13 0,-2 11 32,-3-1-64,10 13 32,3-10-128,3-2 0,7-7 32,-2-4 64,5-3-32,0-6 64,5-5-64,1-10 64,2-7 0,2-3 96,0-14 96,3-3 160,0 0 160,10-3 96,-1-6-96,9-2-32,5-6-128,19-2 32,-6-4-128,-5-10-32,1-1-192,-9-6-32,-9 7-32,-9 5-64,-13 2-832,-13 2-320,-15 4-1536,-16 5-608,-14 2-2719</inkml:trace>
  </inkml:traceGroup>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30.798"/>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3FB63EBD-1F56-4483-B1C4-B465569C7AE8}" emma:medium="tactile" emma:mode="ink">
          <msink:context xmlns:msink="http://schemas.microsoft.com/ink/2010/main" type="inkDrawing" rotatedBoundingBox="24898,13643 24992,14824 24927,14829 24834,13648" semanticType="callout" shapeName="Other">
            <msink:sourceLink direction="with" ref="{B632F97F-EAC9-4F2C-9DEE-178D92CA14C0}"/>
          </msink:context>
        </emma:interpretation>
      </emma:emma>
    </inkml:annotationXML>
    <inkml:trace contextRef="#ctx0" brushRef="#br0">25104 14061 10112,'18'-39'3776,"-10"42"-2048,5 5-1952,-3 15 608,-2 10-64,2 10 191,-2 12 33,-3 20-32,0 7-256,-1-3-96,-4 8-32,0-4 0,0-9 0,0 1-64,4-7 32,1 14-64,-1-10 64,6-10-1184,-2-7-479,2-7-481,-2-9-192,0-7-1568</inkml:trace>
  </inkml:traceGroup>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31.164"/>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B632F97F-EAC9-4F2C-9DEE-178D92CA14C0}" emma:medium="tactile" emma:mode="ink">
          <msink:context xmlns:msink="http://schemas.microsoft.com/ink/2010/main" type="inkDrawing" rotatedBoundingBox="25220,15143 25256,13636 25360,13638 25324,15145" semanticType="verticalRange" shapeName="Other">
            <msink:sourceLink direction="with" ref="{02AF5785-CA17-4909-9269-46833F255F35}"/>
            <msink:destinationLink direction="with" ref="{3FB63EBD-1F56-4483-B1C4-B465569C7AE8}"/>
          </msink:context>
        </emma:interpretation>
      </emma:emma>
    </inkml:annotationXML>
    <inkml:trace contextRef="#ctx0" brushRef="#br0">25522 14066 9728,'18'-51'3584,"-13"48"-1920,3 15-1792,5-4 576,-3 23-192,-2 17 0,-3 14 128,-10 30 95,0 6-255,-8 5-64,0 0-32,0-1 0,0 13 0,-1-5-64,5-7 32,5-4 64,4-8 64,0-8-96,4-12-32,5-12-544,0-6-224,1-14-543,6-19-2721,2-14-1536,8-6 1696</inkml:trace>
  </inkml:traceGroup>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31.504"/>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92DA290B-C75A-4874-9E86-21CF810B5F1C}" emma:medium="tactile" emma:mode="ink">
          <msink:context xmlns:msink="http://schemas.microsoft.com/ink/2010/main" type="inkDrawing" rotatedBoundingBox="26023,14070 26043,15054 25347,15067 25327,14084" semanticType="scratchOut" shapeName="Other"/>
        </emma:interpretation>
      </emma:emma>
    </inkml:annotationXML>
    <inkml:trace contextRef="#ctx0" brushRef="#br0">26089 14475 9088,'36'-26'3424,"-28"52"-1856,2 30-1408,-10-25 768,-10 13-448,-3 7-32,-23 8-128,-8 0-33,-19 0-159,-3 8-32,-14 0 32,9-8 0,9-8 0,12-12-160,19-2 32,23-10 64,29-4 96,16 5 480,20-4 224,10-1 352,9 5 96,-1 0-128,14-5 0,-13 2-384,-9-6-96,-9-4-288,-19-3-96,-13-12-160,-13 0-64,-26-7-1312,-13-6-608,-13-2-2336,-19-9-927,-9-3-97</inkml:trace>
  </inkml:traceGroup>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32.897"/>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E46AAD6C-F7A5-413F-83E7-E0A2F34CAF2A}" emma:medium="tactile" emma:mode="ink">
          <msink:context xmlns:msink="http://schemas.microsoft.com/ink/2010/main" type="inkDrawing" rotatedBoundingBox="27387,13711 27808,14900 26925,15212 26505,14023" semanticType="callout" shapeName="Other">
            <msink:sourceLink direction="to" ref="{321A9314-0419-4A2E-BEE8-5DB45E0BDB94}"/>
            <msink:sourceLink direction="from" ref="{321A9314-0419-4A2E-BEE8-5DB45E0BDB94}"/>
          </msink:context>
        </emma:interpretation>
      </emma:emma>
    </inkml:annotationXML>
    <inkml:trace contextRef="#ctx0" brushRef="#br0">27160 14528 7552,'5'-135'2880,"-2"91"-1536,2-10-288,0 37 1056,-1 2-385,5 2-127,0 13-832,0 17-384,-1 14-256,2 28 160,-7 13 128,-6 11 0,-2 4 64,-5 3-256,-2 9-128,-2 5 0,6-6 0,-2-2 32,7-9 0,3-8-64,3-16-64,2-8 32,4-12-32,-5-10-448,1-10-96,0-7-128,-5-8-96,0-8 0,0 0 0,-5 0 0,0-4 0,-3-8-351,-2 4-161,2 0 352,0-7 128,-2 10 480,5-7 192,2 4 992,11 0 1376,5 5-161,10 6-127,8-6-128,13-1-128,8 0 64,15 0-320,21-1-192,5-1-416,0-2-96,-5-4-384,-9-1-128,-8-2-64,-14-1 32,-8-4-160,-15 0-32,-11 0-416,-9-3-160,-19 4-736,-13-6-352,-9 2-416,-12 3-64,-10 12-320,-16 5-127,-2-2-2561</inkml:trace>
  </inkml:traceGroup>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34.573"/>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58DA9F5A-9D88-4D98-9A7A-F3D968323072}" emma:medium="tactile" emma:mode="ink">
          <msink:context xmlns:msink="http://schemas.microsoft.com/ink/2010/main" type="inkDrawing" rotatedBoundingBox="28990,13851 29729,14875 29028,15381 28290,14357" semanticType="callout" shapeName="Other">
            <msink:sourceLink direction="with" ref="{F4C2F6BF-3758-4730-8705-1D088B85F9F3}"/>
            <msink:sourceLink direction="with" ref="{321A9314-0419-4A2E-BEE8-5DB45E0BDB94}"/>
          </msink:context>
        </emma:interpretation>
      </emma:emma>
    </inkml:annotationXML>
    <inkml:trace contextRef="#ctx0" brushRef="#br0">29143 14419 9728,'38'-102'3584,"-15"67"-1920,3 0-1440,-13 27 832,-3 0-481,-2 8-63,2 16-384,-10 15-64,-5 28-64,-5 11 352,-3 8 160,-8 6-64,-5-6 64,-1 3-224,-17-2-32,6 7-64,-1-8-32,3-10-192,10-10 32,4-11 64,9-7 96,5-5-480,3-12-256,10-3-64,3-4-32,9-7 32,5-6 64,0-10 96,-4-9 65,-5-23-33,0-17-32,-5-2 32,1-12 96,0-17 64,3-19 96,1-4 192,5 16 128,5 16 608,3 19 224,4 23-352,6 25-97,7 33-127,1 26 0,4 7 288,-1 4 192,2 3 32,7 5 32,-3 0-96,-1 11-32,-4-11-256,1-9-64,-2-7-224,-7-7-96,-6-8 0,1-2-32,-9-14 0,-3-4 0,-5-4-864,-5-4-352,-8-5-512,-10-6-160,-13-5-608,-13-4-159,-25-32-2113</inkml:trace>
  </inkml:traceGroup>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30.545"/>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E13F9500-7BC3-4F2B-9DF4-492312495250}" emma:medium="tactile" emma:mode="ink">
          <msink:context xmlns:msink="http://schemas.microsoft.com/ink/2010/main" type="inkDrawing" rotatedBoundingBox="24142,14062 24895,14495 24593,15021 23840,14588" semanticType="scratchOut" shapeName="Other">
            <msink:destinationLink direction="with" ref="{361DCD5B-EA3B-4BB9-826F-4B711AC6053C}"/>
          </msink:context>
        </emma:interpretation>
      </emma:emma>
    </inkml:annotationXML>
    <inkml:trace contextRef="#ctx0" brushRef="#br0">24195 14811 8704,'-10'17'3328,"7"-6"-1792,-2 2-1152,5-10 768,0 1-192,0-4 63,0 0-95,18 0 0,8 0-512,5-7 160,4-1 160,9-8-448,8-13-160,5 1-32,9-3 0,-9-1-32,0 3 32,-4 10-128,-5 7 0,0 16 32,-7 12 0,-7 16-96,-4 8 64,-11 4 32,-11 3 0,1 1 64,-14 5 96,-3-7-64,-1-9-64,-9-12 128,2-22-160,-2-6-64,0-14-256,0-6-128,0-2-192,-8 2 0,-5 6-64,0 6-64,1 6 288,-1 10 128,0 9 224,5 12 64,5 1-32,6 22 64,7-6 160,3-3 160,10-4 480,3-4 288,10-9 96,10 2 64,6-10-352,1-2-224,4-10-96,2-3 64,3 0-224,-1 0 32,-8-3-256,-4-2-96,-9 2-192,-1-2 0,-7 1-1216,-14-4-512,-9-12-1696,-9-19-607,1-4-865</inkml:trace>
  </inkml:traceGroup>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33.932"/>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321A9314-0419-4A2E-BEE8-5DB45E0BDB94}" emma:medium="tactile" emma:mode="ink">
          <msink:context xmlns:msink="http://schemas.microsoft.com/ink/2010/main" type="inkDrawing" rotatedBoundingBox="26938,13303 28779,13976 28372,15092 26530,14418" shapeName="Other">
            <msink:destinationLink direction="with" ref="{2EFE644E-99EA-4D1B-AB33-E1C26D0B5742}"/>
            <msink:destinationLink direction="to" ref="{E46AAD6C-F7A5-413F-83E7-E0A2F34CAF2A}"/>
            <msink:destinationLink direction="from" ref="{E46AAD6C-F7A5-413F-83E7-E0A2F34CAF2A}"/>
            <msink:destinationLink direction="with" ref="{58DA9F5A-9D88-4D98-9A7A-F3D968323072}"/>
          </msink:context>
        </emma:interpretation>
      </emma:emma>
    </inkml:annotationXML>
    <inkml:trace contextRef="#ctx0" brushRef="#br0">26827 14712 10752,'18'-12'4032,"0"-1"-2177,13-2-1183,-9 10 1120,9-3-544,5-4-160,3-3-544,6-2-256,-1-11-192,0-6 0,-3-7 0,-1 14-128,-1 2 32,-3 2 0,0 3 0,-1 8-96,6 4 0,-7 0-32,20 5 96,-4 3 0,-6 0 96,-5 0-32,-3 0-32,-1 0-64,-4-5 32,0 2 96,-5-2 32,2-4 32,-6 3 0,1-3-160,-7 4 32,-1 2-64,-2 3-64,0 0 0,0 3 96,0 5-64,5 13-32,4 7 160,1 3 32,-2 9 128,7 4 96,-2 8 64,0-1 32,1-3 0,1 5 0,6 1-128,2 3 0,0-1-32,-1 15 96,1-3-32,3-9 0,-3-8-160,0-3-32,-6 9 32,-2-17 0,-7-1 0,-3-4 0,5-7-64,-10-3-64,0-5 96,-4-6 64,1 0-64,-7-8 0,2-1 32,-5-5 0,5-25 128,-2-6 0,2-5 32,0-11-32,3-14 0,2-5-64,8-2 32,3 0-64,2-8 0,-1-6-96,4-19-64,-3-2 32,-5 7 32,0 5-192,-5 20 32,-5 15-480,1 11-160,-5 14-1376,-4 16-640,0 7-1184,-4 11-415,0 6-833</inkml:trace>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40.231"/>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3E70C826-1E04-4CC2-A124-A32360D5695D}" emma:medium="tactile" emma:mode="ink">
          <msink:context xmlns:msink="http://schemas.microsoft.com/ink/2010/main" type="writingRegion" rotatedBoundingBox="30967,9570 31113,12409 30665,12432 30519,9593"/>
        </emma:interpretation>
      </emma:emma>
    </inkml:annotationXML>
    <inkml:traceGroup>
      <inkml:annotationXML>
        <emma:emma xmlns:emma="http://www.w3.org/2003/04/emma" version="1.0">
          <emma:interpretation id="{E76680D8-4EA0-4E51-9A22-6590D2E8BBE4}" emma:medium="tactile" emma:mode="ink">
            <msink:context xmlns:msink="http://schemas.microsoft.com/ink/2010/main" type="paragraph" rotatedBoundingBox="30967,9570 31113,12409 30665,12432 30519,9593" alignmentLevel="1"/>
          </emma:interpretation>
        </emma:emma>
      </inkml:annotationXML>
      <inkml:traceGroup>
        <inkml:annotationXML>
          <emma:emma xmlns:emma="http://www.w3.org/2003/04/emma" version="1.0">
            <emma:interpretation id="{E25745E2-AABA-44A6-AD6E-C784CB57CC0F}" emma:medium="tactile" emma:mode="ink">
              <msink:context xmlns:msink="http://schemas.microsoft.com/ink/2010/main" type="line" rotatedBoundingBox="30967,9570 31113,12409 30665,12432 30519,9593"/>
            </emma:interpretation>
          </emma:emma>
        </inkml:annotationXML>
        <inkml:traceGroup>
          <inkml:annotationXML>
            <emma:emma xmlns:emma="http://www.w3.org/2003/04/emma" version="1.0">
              <emma:interpretation id="{0C4C99E8-279E-485A-B27D-A914C7A95DD5}" emma:medium="tactile" emma:mode="ink">
                <msink:context xmlns:msink="http://schemas.microsoft.com/ink/2010/main" type="inkWord" rotatedBoundingBox="30857,9575 30873,9878 30606,9892 30590,9589"/>
              </emma:interpretation>
              <emma:one-of disjunction-type="recognition" id="oneOf0">
                <emma:interpretation id="interp0" emma:lang="en-US" emma:confidence="0">
                  <emma:literal>get</emma:literal>
                </emma:interpretation>
                <emma:interpretation id="interp1" emma:lang="en-US" emma:confidence="0">
                  <emma:literal>got</emma:literal>
                </emma:interpretation>
                <emma:interpretation id="interp2" emma:lang="en-US" emma:confidence="0">
                  <emma:literal>gate</emma:literal>
                </emma:interpretation>
                <emma:interpretation id="interp3" emma:lang="en-US" emma:confidence="0">
                  <emma:literal>gaff</emma:literal>
                </emma:interpretation>
                <emma:interpretation id="interp4" emma:lang="en-US" emma:confidence="0">
                  <emma:literal>gaffe</emma:literal>
                </emma:interpretation>
              </emma:one-of>
            </emma:emma>
          </inkml:annotationXML>
          <inkml:trace contextRef="#ctx0" brushRef="#br0">30970 10135 7680,'8'-15'2880,"-13"18"-1536,10-29-864,0 23 832</inkml:trace>
          <inkml:trace contextRef="#ctx0" brushRef="#br0" timeOffset="880">31004 10064 15424,'14'-16'1119,"-6"5"-607,2 0-256,-15 2-64,0 13-160,0 1-32,2-2-64,-7 16 0,1-3 64,5 6 64,0 17 96,-1-4 128,5-4 0,0-4 0,5-8 32,8-7 32,1-12-96,-6-17-96,2-8 0,-2-11-32,0-2 0,-3 0 0,0 7 64,-5-4 96,0-4-128,-13 12-32,0 16-128,-2 6-96,-2 10 64,4 17 0,-2 2 32,2 4 0,5 2 64,3-3 32,5 4-32,0-4-64,5-4 96,3-7 64,2-9-64,8-7-64,-1-4 64,-4-11 0,-3-12-128,-5 8-32,-15-17 96,-3 9-96,-5 8 32,-1 5-128,-2 5 32,3 4 0,-9 14 64,9 10 96,5 12 64,3 4-32,10-5-64,0 2 96,5-6 0,5-2 32,3-5 0,5-11-160,9-4 32,-9-4 0,8-9 64,6-10 32,-6-15 96,-3 2-96,-6 7 0,-8-3-96,-13 1-96,-14 8-32,-4 8 0,-6 3 96,2 8 64,-1 8-64,4 14 0,1 6 32,4-1 0,5 0 0,8-1 0,2 1 64,6-3 32,7-10-32,3-2 32,5-12-64,-1-7 64,6-6 0,0-1 32,4-10-64,-6 5 32,-3-7 288,-18-1-352,0 19-128,-8-4-64,-5 12 96,-2 4-32,2 12 32,0-5 64,4-3 64,4 0-32,0-5 64,-3-3 0,3-3 96,5-13-32,5-3 0,0 3-608,-2 8-160,2-7-2464,-5 11-1087,0-3-1025</inkml:trace>
          <inkml:trace contextRef="#ctx0" brushRef="#br0" timeOffset="5181">30871 10229 7552,'13'-8'2880,"0"2"-1536,-3-2-800,3 8 800,-4 4-352,4-4-32,2 0-65,6 0 1,11 0-480,-6 0 96,-3-4 64,-1 0-64,-4 4 96,-5-3-320,-3 0-160,-7 3-96,-3-5-32,0 5 0,-13 5 0,-8-2-96,-2 0 64,4 5 32,6-1 0,5 0 64,-2 1 32,2-2 32,3-1 0,15-2-64,11-3 32,-3 0-64,1-8-32,-1 2 32,0-6-32,-5-6 64,-5 4 32,-3-12-192,-5 19-64,-13 4-32,-15-2 64,2 5 64,-1 12 32,1-6 32,3 7 0,1 0 64,4 2 32,5-1 32,3 1 0,6-4 192,4-3 128,0-8-160,9 0-32,4-4-64,0-8 32,5 2-128,0 2 0,-4 2-96,-1-2-32,-3 4-128,-2 4 32,-8 0-704,-13 15-3072,0 0-671,3-1-321</inkml:trace>
        </inkml:traceGroup>
        <inkml:traceGroup>
          <inkml:annotationXML>
            <emma:emma xmlns:emma="http://www.w3.org/2003/04/emma" version="1.0">
              <emma:interpretation id="{89BC29A1-BA49-48F5-AEFF-54009024C48F}" emma:medium="tactile" emma:mode="ink">
                <msink:context xmlns:msink="http://schemas.microsoft.com/ink/2010/main" type="inkWord" rotatedBoundingBox="30942,10454 30960,10800 30589,10819 30571,10473"/>
              </emma:interpretation>
              <emma:one-of disjunction-type="recognition" id="oneOf1">
                <emma:interpretation id="interp5" emma:lang="en-US" emma:confidence="0">
                  <emma:literal>6</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G</emma:literal>
                </emma:interpretation>
                <emma:interpretation id="interp9" emma:lang="en-US" emma:confidence="0">
                  <emma:literal>0</emma:literal>
                </emma:interpretation>
              </emma:one-of>
            </emma:emma>
          </inkml:annotationXML>
          <inkml:trace contextRef="#ctx0" brushRef="#br0" timeOffset="2179">30943 10892 8448,'25'-19'3232,"14"16"-1728,14-5-1184,-35 5 800,-2-5-192,2 0 95,-5 0-447,-4 0-96,-4 5-288,-5 3-352,-14 3-32,-17 10 64,6 6 128,-6 6 96,5 7 96,5-2 192,3 8 64,5 0-32,4-15 64,4 3 32,2-7-32,6-11-160,2-8-128,4-19-32,-1-3-32,10-10-64,-5-1 32,-13-2 64,0 8 128,0 5-192,-5-2-128,-3 13-160,-2 8 32,-6 11 96,2 3 32,1 8 32,-3 3 0,6 5 64,2-3 32,3-5-32,5 0-64,5-8 96,3-3 0,2-8-32,6-5 32,2-6 0,-6-5 96,6-3-32,0 5 0,-5-5-96,-5 3-64,-11 2-64,-7 1 32,-3 10-32,-5 3-64,2 8 0,-6 0 96,1 3 0,3-3 32,0-2 0,6 2 64,2 0-32,1 0 64,5 0-64,4 6-32,4 2 32,1-2 32,4 6-96,-1 0 0,6 10 32,2-19 0,-1 5 64,6-13 96,-8-6-64,9-13 0,-1-6-96,5-10-32,1-6 32,-9 0 0,-5 5-96,0-13 64,-5 11-32,-26 19-64,-3 10 96,-1 12-64,-4 13-32,5 13 96,-2 1 0,6 5 32,-1-3 0,-3-5 0,11 5 64,2 0 32,8-21 32,8-14 0,7-8-64,1-3-64,11-11 32,-1 3-32,5-5 64,-5 2 32,-4-2-32,-6 5-64,-3 5-128,-3-2-64,-15 5 0,-3 3 128,-14 5-32,0 3 32,0 0 0,1 0 0,3 3-96,0 2-32,6 1 0,2 7 128,2 1 32,8 5 32,0 5 0,8 9 64,2-1-96,2-2-64,11-3 128,-2-24 32,-3 0 192,2 10 96,8-21 0,-2-3 96,0-8-96,-4-8-32,-1 0-288,-3 3-64,-5 5 64,-3 5 32,-7 6-160,-3 8-64,-3 8-1632,-7 3-640,-3-3-3519</inkml:trace>
          <inkml:trace contextRef="#ctx0" brushRef="#br0" timeOffset="5837">31074 10859 15456,'-30'8'96,"9"7"0,-3 9 224,10 12 191,5-2 97,4 5 96,5 8-32,5-2-32,0-12-192,9-8-32,8-13-64,2-17 96,-1-2-32,0-9 64,-4-7-64,-2-10 64,2-1-64,-5-2 0,-4 5-160,-7 4 0,-3 7-224,-8 9-32,-1 6-64,-23 13 0,3 3 0,2 9 0,4-4 192,5 4 64,4-1-64,0-7-32,4-4-32,6-3 32,4-5 0,4-8 32,10-5-64,-1 1-64,11 1 32,-5-1-32,0 4 0,-6 5 0,-4 3-96,1 0 0,-6 3-96,-4-3 32,0 0 160,-14-8-128,-8 0-160,3-3-1248,5-1-512,4 4-3679,-4 0-1953,6 8 3616</inkml:trace>
          <inkml:trace contextRef="#ctx0" brushRef="#br0" timeOffset="5403">31085 10985 9728,'32'-19'3584,"-29"2"-1920,2-10-1856,-5 13 608,0 2-320,-12-4 0</inkml:trace>
        </inkml:traceGroup>
        <inkml:traceGroup>
          <inkml:annotationXML>
            <emma:emma xmlns:emma="http://www.w3.org/2003/04/emma" version="1.0">
              <emma:interpretation id="{9B27EDFB-7D42-4497-A804-E06E0D143555}" emma:medium="tactile" emma:mode="ink">
                <msink:context xmlns:msink="http://schemas.microsoft.com/ink/2010/main" type="inkWord" rotatedBoundingBox="30581,11503 30999,11184 31121,11345 30703,11663"/>
              </emma:interpretation>
              <emma:one-of disjunction-type="recognition" id="oneOf2">
                <emma:interpretation id="interp10" emma:lang="en-US" emma:confidence="0">
                  <emma:literal>off</emma:literal>
                </emma:interpretation>
                <emma:interpretation id="interp11" emma:lang="en-US" emma:confidence="0">
                  <emma:literal>oof</emma:literal>
                </emma:interpretation>
                <emma:interpretation id="interp12" emma:lang="en-US" emma:confidence="0">
                  <emma:literal>duff</emma:literal>
                </emma:interpretation>
                <emma:interpretation id="interp13" emma:lang="en-US" emma:confidence="0">
                  <emma:literal>gruff</emma:literal>
                </emma:interpretation>
                <emma:interpretation id="interp14" emma:lang="en-US" emma:confidence="0">
                  <emma:literal>gaff</emma:literal>
                </emma:interpretation>
              </emma:one-of>
            </emma:emma>
          </inkml:annotationXML>
          <inkml:trace contextRef="#ctx0" brushRef="#br0" timeOffset="3264">31172 11712 10496,'48'-20'3936,"-22"8"-2112,4-8-1633,-17 11 801,0 1-352,-4 0 32,0 0-448,-9 4-160,-5 4-32,-8 8-128,-8 9 0,-4-2 128,-3 5 32,-5 9 64,-7 11 0,6-1-160,7-1 32,11-7 192,3-2 128,13-10-32,13-7 64,0-8-64,5-8 64,-3-4 0,3-12 96,0-8-96,-1 4 32,1 4-224,-5 0-32,-6 3-128,-2 3-96,-10 8-32,-2 6 0,-6 9 0,-14 2 0,-7-3 96,4 1 0,4 8 32,4-11 64,4 3 32,5 2 32,1 3 0,4-7 0,8 6-160,0-1 32,13-1 64,-1 1 32,9-4-128,-3-4-32,-1 1 96,1-14 32,-1 1 0,1-27 32,-5-5-64,-5-1-32,-4 0 32,-4 14-192,-9 7 32,-12 7 0,-9 13-32,-1 8 128,1 9 64,0 11-64,4 7 0,1-1 32,2-8 0,10 3 0,-4-4 64,9-5 32,3-5 96,10-7-32,-2-8 64,2 0-64,12-11 0,14-1 32,4-8 32,-2 3-192,-2-6-64,-6 3-96,-2 0 96,-6 3-64,-9 5 32,-3 4 0,-10 0-64,-20 8 0,-1 0 96,-1 11 0,-3-6 32,4-2 0,5-3 0,4 12 0,4-12 0,3 5 64,7 7 96,3 0-128,3-1-32,7 3 0,-2-11 0,2 1 64,-2 4 32,-1-3 32,3-5 64,8 0-96,-5-17 0,-6 0-96,3-3-32,-7 0-608,2 5-288,-18 7-2208,1 0-1407,-1 19-737,0 14 1216</inkml:trace>
          <inkml:trace contextRef="#ctx0" brushRef="#br0" timeOffset="6280">31152 11648 9984,'31'-7'3680,"-18"11"-1984,0-1-1408,-13-3 799,5 5-543,-5 3-128,-10 2-64,-3 12 0,-13-7-160,-10 3 160,5 11 64,2-3 0,1-7 0,10-4 256,5-4 128,5-22 768,8-8-576,13-4-128,0 2-448,0-2-192,5 5-224,-5 7 0,0 4-1120,-13 11-544,-3 7-768,-10 7-256,-2 14-2943</inkml:trace>
        </inkml:traceGroup>
        <inkml:traceGroup>
          <inkml:annotationXML>
            <emma:emma xmlns:emma="http://www.w3.org/2003/04/emma" version="1.0">
              <emma:interpretation id="{7BDEF3C5-16DE-4480-89D3-36A0DE2EE830}" emma:medium="tactile" emma:mode="ink">
                <msink:context xmlns:msink="http://schemas.microsoft.com/ink/2010/main" type="inkWord" rotatedBoundingBox="30550,12293 30906,11957 31121,12185 30765,12521"/>
              </emma:interpretation>
              <emma:one-of disjunction-type="recognition" id="oneOf3">
                <emma:interpretation id="interp15" emma:lang="en-US" emma:confidence="0">
                  <emma:literal>roads</emma:literal>
                </emma:interpretation>
                <emma:interpretation id="interp16" emma:lang="en-US" emma:confidence="0">
                  <emma:literal>cogs</emma:literal>
                </emma:interpretation>
                <emma:interpretation id="interp17" emma:lang="en-US" emma:confidence="0">
                  <emma:literal>rods</emma:literal>
                </emma:interpretation>
                <emma:interpretation id="interp18" emma:lang="en-US" emma:confidence="0">
                  <emma:literal>rods]</emma:literal>
                </emma:interpretation>
                <emma:interpretation id="interp19" emma:lang="en-US" emma:confidence="0">
                  <emma:literal>roans</emma:literal>
                </emma:interpretation>
              </emma:one-of>
            </emma:emma>
          </inkml:annotationXML>
          <inkml:trace contextRef="#ctx0" brushRef="#br0" timeOffset="4364">30967 12589 10240,'31'-31'3872,"27"22"-2112,-12-27-1632,-33 41 767,0-30-575,1-7-96,-1 4-32,-8 5 96,-5 3-128,-5 8-160,-12 7-96,-1 14-32,-11 10 96,8 10 288,-3 2 192,8 9 0,1-4 64,7-4-96,-1 0 0,9-8-160,0-3 0,14-13 320,-1-8-96,8-5-32,3 2-96,-6-6-64,1 1-160,-3 0-32,-1 1-32,-7-1-64,-3 0-64,-5-4-32,-5 3-32,-26 6 0,-1 10 0,0 1 0,6 9 160,-1-2 32,4 5-96,4 13-32,6-7 96,5-1 96,3-2-32,5-2 0,5-5 32,3-8 0,2-5 0,12-3 64,1-3-96,4-17-64,-1 0 128,-2-4 32,-2-5-64,1-2-32,-5 3-96,-1-12-224,-4 8 32,-3 9 32,-10-2 96,-5 33-128,-3 0 64,-11 16 0,1 9 64,-8-10 32,-1 9 32,3-4 128,6-5 64,5-1-64,0-7-32,4-4 96,9-2 32,14-13 32,-1 4 0,8-11 0,8-6 0,-2-3-128,4-8-32,1-3-32,-6-14-64,-2 13-128,-7-11 0,-4 6 0,-8 6-32,-10 11 32,-3 12 96,-11 5-64,1 9-32,-9 22 0,5-3 96,4-1-64,5-5 32,0-2 128,3 3 32,15-5-32,3-2 32,5-6 0,6-7 32,-1 0-64,5-3 32,-1-6-128,1 1 0,-1 4 32,1-4 64,-5 5-32,-1-17-32,-4-8 32,-8 8-32,-5 11-160,-8-2 32,-5 3 0,-6 11-32,-4 13 128,1 5 0,4-10-64,0 5 64,4 0 96,1-8 32,3-3-32,7 3 32,-2-5-480,0-3-2336,1-8-736,-9-15-2399</inkml:trace>
          <inkml:trace contextRef="#ctx0" brushRef="#br0" timeOffset="6775">31057 12714 15232,'57'3'5695,"-40"-6"-3071,6-13-1856,-10 16 1376,8-11-1056,6-2-352,-1-1-320,-5-2-128,1 4-160,-9 5-160,-4-1-64,-13 8-96,-9 12-32,-9 7 32,-4 7 64,-10-2-448,-7-5-96,4-3-64,9-5-64,4-3-32,3-4 32,11-27-1024,2-4 352,7 0 160,-2 0-704,5 4-287,0 4-2369</inkml:trace>
          <inkml:trace contextRef="#ctx0" brushRef="#br0" timeOffset="7320">31200 12729 11392,'43'-56'4288,"-30"33"-2305,-5-21-1951,-8 31 864,0 1-608,-3 1-160,-12 3-160,-1 16 0,-7 3 32,-15 10 0,3-5 0,5-1 192,4 14 128,8-10 192,5-7 64,1-12 64,7-4 64,0-7-384,5-5-192,10 0-576,-2-9-192,1-6-2208,-6 3-927,-11 24-1249</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36.199"/>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1EDBB8FB-BF7D-4540-A60C-50C1BCC2A9AC}" emma:medium="tactile" emma:mode="ink">
          <msink:context xmlns:msink="http://schemas.microsoft.com/ink/2010/main" type="inkDrawing" rotatedBoundingBox="31042,13654 31068,14554 30857,14560 30830,13660" shapeName="Other"/>
        </emma:interpretation>
      </emma:emma>
    </inkml:annotationXML>
    <inkml:trace contextRef="#ctx0" brushRef="#br0">31104 14247 9216,'44'-88'3424,"-23"32"-1856,7 8-1344,-15 37 736,0-1-160,5 12 63,0 15-63,-2 18 64,2 10-480,-5 16 64,-3 20 64,-10 9-64,0-9 64,-5 0 0,-3-6 64,-5-14-256,-2-8-32,7-8-96,0-7-32,-2-4 32,5-8 32,2 0-320,3-5-160,0 1-1568,0 0-704,0 4-2591</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35.863"/>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EBDB4190-05C1-424A-9B35-F052E4A5F119}" emma:medium="tactile" emma:mode="ink">
          <msink:context xmlns:msink="http://schemas.microsoft.com/ink/2010/main" type="inkDrawing" rotatedBoundingBox="29682,14342 30540,14319 30542,14425 29684,14448" shapeName="Other"/>
        </emma:interpretation>
      </emma:emma>
    </inkml:annotationXML>
    <inkml:trace contextRef="#ctx0" brushRef="#br0">29949 14717 13568,'32'0'5087,"-10"38"-2751,13-16-1728,-12-19 1248,4 6-800,9-6-288,4 2-320,18 4-64,4-6-224,6-3 32,3 0 32,-3 0-96,-10-8-32,0-4-32,-9-6-64,1 2-544,-15 4-288,-7-2-1248,-12 11-576,-3 3-1376,-3 3-575</inkml:trace>
  </inkml:traceGroup>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29.402"/>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BA256D94-8FA5-46DC-98B2-FC9AC9AC27A1}" emma:medium="tactile" emma:mode="ink">
          <msink:context xmlns:msink="http://schemas.microsoft.com/ink/2010/main" type="inkDrawing" rotatedBoundingBox="22931,14142 23922,13882 23939,13947 22948,14208" semanticType="callout" shapeName="Other">
            <msink:sourceLink direction="with" ref="{BB9B681F-E558-4363-9753-18CA2E266B38}"/>
          </msink:context>
        </emma:interpretation>
      </emma:emma>
    </inkml:annotationXML>
    <inkml:trace contextRef="#ctx0" brushRef="#br0">23202 14528 10368,'-3'-9'3872,"3"9"-2112,3 9-865,-3-9 1217,10 0-320,6 0 64,7-9-672,13 9-256,8 0-544,18 0-160,9-19-96,9 2 64,3-2 96,5 3-128,0-3-96,-3-9 32,-7 0 0,-3-3-128,-13 3 32,-13 4-992,-13 8-448,-32 8-2720,-8 5-1439,-9 6-1601,-5-3 3008</inkml:trace>
  </inkml:traceGroup>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34.823"/>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2EFE644E-99EA-4D1B-AB33-E1C26D0B5742}" emma:medium="tactile" emma:mode="ink">
          <msink:context xmlns:msink="http://schemas.microsoft.com/ink/2010/main" type="inkDrawing" rotatedBoundingBox="28544,14609 29418,14405 29458,14579 28584,14782" semanticType="callout" shapeName="Other">
            <msink:sourceLink direction="with" ref="{81743D22-B2F3-459D-9581-CFB5EA2FF1F9}"/>
            <msink:sourceLink direction="with" ref="{321A9314-0419-4A2E-BEE8-5DB45E0BDB94}"/>
          </msink:context>
        </emma:interpretation>
      </emma:emma>
    </inkml:annotationXML>
    <inkml:trace contextRef="#ctx0" brushRef="#br0">28816 15005 13824,'28'9'5183,"-7"2"-2815,23 0-1920,-8-6 1248,8-2-768,8 6-192,10-6-256,8 2-64,-3-5-224,-5-8 0,4-9 32,-9-5-96,8-6-32,-7-3-192,-9 0-64,-9-8-1632,-9 7-640,-14 4-3168,-12 5-2527,-19 4 3007</inkml:trace>
  </inkml:traceGroup>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33.165"/>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20FA5B4D-3CCD-4345-A03C-CE5045BFFF85}" emma:medium="tactile" emma:mode="ink">
          <msink:context xmlns:msink="http://schemas.microsoft.com/ink/2010/main" type="inkDrawing" rotatedBoundingBox="26617,14612 27490,14409 27510,14496 26637,14699" shapeName="Other"/>
        </emma:interpretation>
      </emma:emma>
    </inkml:annotationXML>
    <inkml:trace contextRef="#ctx0" brushRef="#br0">26905 15039 14208,'-10'-6'5343,"10"6"-2879,13-9-1728,-3 9 1344,11-5-736,9 2-128,11-6-512,11 6-128,9-5-320,4 0-96,6-1 32,-1-2-32,14-1 0,-14-5-192,-8 2 32,-6-2 0,-4 1 64,-9 0-320,-7 0-64,-10 4-832,-16-4-2048,-15 4 0,-13 3 0,-13 6 193,-3-2-1953</inkml:trace>
  </inkml:traceGroup>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35.284"/>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F4C2F6BF-3758-4730-8705-1D088B85F9F3}" emma:medium="tactile" emma:mode="ink">
          <msink:context xmlns:msink="http://schemas.microsoft.com/ink/2010/main" type="inkDrawing" rotatedBoundingBox="29805,15030 29837,13616 29947,13618 29915,15033" shapeName="Other">
            <msink:destinationLink direction="with" ref="{58DA9F5A-9D88-4D98-9A7A-F3D968323072}"/>
          </msink:context>
        </emma:interpretation>
      </emma:emma>
    </inkml:annotationXML>
    <inkml:trace contextRef="#ctx0" brushRef="#br0">30105 14092 8704,'19'-84'3328,"-6"72"-1792,-7 8-1152,-3 8 768,2 11-480,0 18-128,-5 18-65,0 20 33,0 20-288,-5 11 160,0-4 32,-4 6-64,1-3-32,-2-3-128,-4 2 32,9-9-128,-8-13 0,8-11-32,1-8-64,4 0-608,0-11-256,14-9-480,-6-8-191,6 1-385,1-8-64,2-12-1344,2-4-928,-1-13 1984</inkml:trace>
  </inkml:traceGroup>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8T14:13:35.582"/>
    </inkml:context>
    <inkml:brush xml:id="br0">
      <inkml:brushProperty name="width" value="0.02646" units="cm"/>
      <inkml:brushProperty name="height" value="0.02646" units="cm"/>
      <inkml:brushProperty name="color" value="#ED1C24"/>
    </inkml:brush>
  </inkml:definitions>
  <inkml:traceGroup>
    <inkml:annotationXML>
      <emma:emma xmlns:emma="http://www.w3.org/2003/04/emma" version="1.0">
        <emma:interpretation id="{A9D9491E-C309-41C8-A80C-B1D58576917E}" emma:medium="tactile" emma:mode="ink">
          <msink:context xmlns:msink="http://schemas.microsoft.com/ink/2010/main" type="inkDrawing" rotatedBoundingBox="30367,14983 30391,13793 30471,13794 30447,14985" semanticType="verticalRange" shapeName="Other">
            <msink:sourceLink direction="with" ref="{02AF5785-CA17-4909-9269-46833F255F35}"/>
          </msink:context>
        </emma:interpretation>
      </emma:emma>
    </inkml:annotationXML>
    <inkml:trace contextRef="#ctx0" brushRef="#br0">30658 14174 9216,'34'-5'3520,"-25"22"-1920,5 19-1440,-11-8 704,2 31-288,-5 11 63,-5 13-159,2 4 32,-7-8-288,-3 2 224,0-8 96,5 6-160,-2 5-64,7-13-96,3-7-64,8-4-32,0-10 0,1 6-64,0-13 32,4-7-704,-3-8-224,-15-21-2047,-9-7-2177,-8-12-1120,-9-8 3264</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30F081-53ED-4664-BC37-A5146886EB05}" type="datetimeFigureOut">
              <a:rPr lang="en-US" smtClean="0"/>
              <a:t>9/28/2016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9CD4E-600B-42A6-A219-5CFC730D9EC9}" type="slidenum">
              <a:rPr lang="en-US" smtClean="0"/>
              <a:t>‹#›</a:t>
            </a:fld>
            <a:endParaRPr lang="en-US"/>
          </a:p>
        </p:txBody>
      </p:sp>
    </p:spTree>
    <p:extLst>
      <p:ext uri="{BB962C8B-B14F-4D97-AF65-F5344CB8AC3E}">
        <p14:creationId xmlns:p14="http://schemas.microsoft.com/office/powerpoint/2010/main" val="71230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107000"/>
              </a:lnSpc>
              <a:spcBef>
                <a:spcPts val="1800"/>
              </a:spcBef>
              <a:spcAft>
                <a:spcPts val="1800"/>
              </a:spcAft>
            </a:pPr>
            <a:r>
              <a:rPr lang="en-US" sz="900" i="1" dirty="0" err="1">
                <a:latin typeface="Calibri" panose="020F0502020204030204" pitchFamily="34" charset="0"/>
                <a:ea typeface="Calibri" panose="020F0502020204030204" pitchFamily="34" charset="0"/>
                <a:cs typeface="Times New Roman" panose="02020603050405020304" pitchFamily="18" charset="0"/>
              </a:rPr>
              <a:t>Microservices</a:t>
            </a:r>
            <a:r>
              <a:rPr lang="en-US" sz="900" i="1" dirty="0">
                <a:latin typeface="Calibri" panose="020F0502020204030204" pitchFamily="34" charset="0"/>
                <a:ea typeface="Calibri" panose="020F0502020204030204" pitchFamily="34" charset="0"/>
                <a:cs typeface="Times New Roman" panose="02020603050405020304" pitchFamily="18" charset="0"/>
              </a:rPr>
              <a:t> applications are composed of small, independently versioned and scalable services that communicate with each other over standard protocols with well-defined interfaces</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800" i="1"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dirty="0"/>
          </a:p>
          <a:p>
            <a:pPr marL="171450" indent="-171450">
              <a:buFontTx/>
              <a:buChar char="-"/>
            </a:pPr>
            <a:r>
              <a:rPr lang="en-US" dirty="0"/>
              <a:t>You as a developer think about code and data</a:t>
            </a:r>
          </a:p>
          <a:p>
            <a:pPr marL="171450" indent="-171450">
              <a:buFontTx/>
              <a:buChar char="-"/>
            </a:pPr>
            <a:r>
              <a:rPr lang="en-US" dirty="0"/>
              <a:t>You think</a:t>
            </a:r>
            <a:r>
              <a:rPr lang="en-US" baseline="0" dirty="0"/>
              <a:t> about how you are going to upgrade it independent of other </a:t>
            </a:r>
            <a:r>
              <a:rPr lang="en-US" baseline="0" dirty="0" err="1"/>
              <a:t>microservices</a:t>
            </a:r>
            <a:endParaRPr lang="en-US" baseline="0" dirty="0"/>
          </a:p>
          <a:p>
            <a:pPr marL="171450" indent="-171450">
              <a:buFontTx/>
              <a:buChar char="-"/>
            </a:pPr>
            <a:r>
              <a:rPr lang="en-US" baseline="0" dirty="0"/>
              <a:t>It is code that is versioned and scaled independently, having n copies of the service</a:t>
            </a:r>
          </a:p>
          <a:p>
            <a:pPr marL="171450" indent="-171450">
              <a:buFontTx/>
              <a:buChar char="-"/>
            </a:pPr>
            <a:r>
              <a:rPr lang="en-US" baseline="0" dirty="0"/>
              <a:t>You need to know how to find its endpoint by name</a:t>
            </a:r>
          </a:p>
          <a:p>
            <a:pPr marL="171450" indent="-171450">
              <a:buFontTx/>
              <a:buChar char="-"/>
            </a:pPr>
            <a:r>
              <a:rPr lang="en-US" baseline="0" dirty="0" err="1"/>
              <a:t>Microservices</a:t>
            </a:r>
            <a:r>
              <a:rPr lang="en-US" baseline="0" dirty="0"/>
              <a:t> are code and </a:t>
            </a:r>
            <a:r>
              <a:rPr lang="en-US" baseline="0" dirty="0" err="1"/>
              <a:t>config</a:t>
            </a:r>
            <a:r>
              <a:rPr lang="en-US" baseline="0" dirty="0"/>
              <a:t> hosted in containers - Container here is used in the broader sense of the word, may be processes, maybe in a Windows Job Object or may be a Windows or Linux container</a:t>
            </a:r>
          </a:p>
          <a:p>
            <a:pPr marL="171450" indent="-171450">
              <a:buFontTx/>
              <a:buChar char="-"/>
            </a:pPr>
            <a:r>
              <a:rPr lang="en-US" baseline="0" dirty="0" err="1"/>
              <a:t>Microservices</a:t>
            </a:r>
            <a:r>
              <a:rPr lang="en-US" baseline="0" dirty="0"/>
              <a:t> is a great way of codifying this thinking</a:t>
            </a:r>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9/28/2016 10:07 AM</a:t>
            </a:fld>
            <a:endParaRPr lang="en-US" dirty="0">
              <a:solidFill>
                <a:prstClr val="black"/>
              </a:solidFill>
            </a:endParaRPr>
          </a:p>
        </p:txBody>
      </p:sp>
    </p:spTree>
    <p:extLst>
      <p:ext uri="{BB962C8B-B14F-4D97-AF65-F5344CB8AC3E}">
        <p14:creationId xmlns:p14="http://schemas.microsoft.com/office/powerpoint/2010/main" val="145281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9/28/2016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5768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9/28/2016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763782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two important concepts to understand with Service Fabric</a:t>
            </a:r>
          </a:p>
          <a:p>
            <a:endParaRPr lang="en-US" baseline="0" dirty="0"/>
          </a:p>
          <a:p>
            <a:r>
              <a:rPr lang="en-US" baseline="0" dirty="0"/>
              <a:t>First you create a pool of machines called a Service Fabric cluster. This can start as small as 3 machines and grow to thousands of machines. It is fully elastic, and with no single point of failure.</a:t>
            </a:r>
          </a:p>
          <a:p>
            <a:r>
              <a:rPr lang="en-US" baseline="0" dirty="0"/>
              <a:t>This cluster of physical or virtual machines can be heterogeneous, some small, some large as well. In Azure the clusters can be deployed across availability sets and across regions for redundancy. These are VMs that you own, joined by a VNET and stitched together to form a scalable cluster.</a:t>
            </a:r>
          </a:p>
          <a:p>
            <a:endParaRPr lang="en-US" baseline="0" dirty="0"/>
          </a:p>
          <a:p>
            <a:r>
              <a:rPr lang="en-US" baseline="0" dirty="0"/>
              <a:t>Second you build applications that are composed of discrete </a:t>
            </a:r>
            <a:r>
              <a:rPr lang="en-US" baseline="0" dirty="0" err="1"/>
              <a:t>microservices</a:t>
            </a:r>
            <a:r>
              <a:rPr lang="en-US" baseline="0" dirty="0"/>
              <a:t> by writing code. Then you simply tell Service Fabric through a declarative model to deploy these service across the cluster Service Fabric determines the best place to insatiate and run them, based on the available machine resources. You can create multiple copies of the same application instance and you can reuse </a:t>
            </a:r>
            <a:r>
              <a:rPr lang="en-US" baseline="0" dirty="0" err="1"/>
              <a:t>microservice</a:t>
            </a:r>
            <a:r>
              <a:rPr lang="en-US" baseline="0" dirty="0"/>
              <a:t> across difference applications.  </a:t>
            </a:r>
          </a:p>
          <a:p>
            <a:endParaRPr lang="en-US" baseline="0" dirty="0"/>
          </a:p>
          <a:p>
            <a:r>
              <a:rPr lang="en-US" baseline="0" dirty="0"/>
              <a:t>This is application and service orchestration achieving unparalleled levels of density and control at the APPLICATION level. The services are placed into containers, processes today and Windows Containers when they are available for resource and security isolation. Note; this is not simply about moving containers around, this is understand how to manage the </a:t>
            </a:r>
            <a:r>
              <a:rPr lang="en-US" baseline="0" dirty="0" err="1"/>
              <a:t>microservices</a:t>
            </a:r>
            <a:r>
              <a:rPr lang="en-US" baseline="0" dirty="0"/>
              <a:t> within those containers which is actually the code you as a developer write.</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0D637C-4196-456A-BE05-35CAEA30856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8058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Importantly</a:t>
            </a:r>
            <a:r>
              <a:rPr lang="en-US" baseline="0" dirty="0"/>
              <a:t> Service Fabric orchestration of the services is transparent to you in the event of failures. </a:t>
            </a:r>
          </a:p>
          <a:p>
            <a:endParaRPr lang="en-US" baseline="0" dirty="0"/>
          </a:p>
          <a:p>
            <a:r>
              <a:rPr lang="en-US" baseline="0" dirty="0"/>
              <a:t>For example if a machine fails then all the services that were running on that machine are automatically </a:t>
            </a:r>
            <a:r>
              <a:rPr lang="en-US" baseline="0" dirty="0" err="1"/>
              <a:t>redistuted</a:t>
            </a:r>
            <a:r>
              <a:rPr lang="en-US" baseline="0" dirty="0"/>
              <a:t> </a:t>
            </a:r>
            <a:r>
              <a:rPr lang="en-US" baseline="0" dirty="0" err="1"/>
              <a:t>acorss</a:t>
            </a:r>
            <a:r>
              <a:rPr lang="en-US" baseline="0" dirty="0"/>
              <a:t> the cluster, based on the available machine resources as well as understanding the resource usage of the </a:t>
            </a:r>
            <a:r>
              <a:rPr lang="en-US" baseline="0" dirty="0" err="1"/>
              <a:t>microservices</a:t>
            </a:r>
            <a:r>
              <a:rPr lang="en-US" baseline="0" dirty="0"/>
              <a:t>. This is critical for example for running SQL Azure DBs where you have some very large databases and many smaller ones. Getting the best package density enables you to run the service efficiently at scale, something no human could realistically achieve.  </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B1D981F-D03B-4C7F-8468-3D25ABE4C38F}"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72932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&lt;build</a:t>
            </a:r>
            <a:r>
              <a:rPr lang="en-US" baseline="0" dirty="0"/>
              <a:t> slide&gt;</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790718-3FEF-44AA-8FD8-61BD62DE136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9/28/2016 10:07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39185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&lt;build slide&gt;</a:t>
            </a:r>
          </a:p>
          <a:p>
            <a:r>
              <a:rPr lang="en-US" dirty="0">
                <a:solidFill>
                  <a:schemeClr val="tx1"/>
                </a:solidFill>
              </a:rPr>
              <a:t>All first party services are </a:t>
            </a:r>
            <a:r>
              <a:rPr lang="en-US" dirty="0" err="1">
                <a:solidFill>
                  <a:schemeClr val="tx1"/>
                </a:solidFill>
              </a:rPr>
              <a:t>stateful</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CCEDAE-8789-4C8F-BCD5-8320CF95AB9B}"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9/28/2016 10:07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0261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solidFill>
                  <a:schemeClr val="tx1"/>
                </a:solidFill>
              </a:rPr>
              <a:t>Data is replicated and durably stored on multiple replicas.</a:t>
            </a:r>
          </a:p>
          <a:p>
            <a:r>
              <a:rPr lang="en-US" sz="900" dirty="0">
                <a:solidFill>
                  <a:schemeClr val="tx1"/>
                </a:solidFill>
              </a:rPr>
              <a:t>Atomically update one or more collections using transactions.</a:t>
            </a:r>
          </a:p>
          <a:p>
            <a:r>
              <a:rPr lang="en-US" sz="900" dirty="0">
                <a:solidFill>
                  <a:schemeClr val="tx1"/>
                </a:solidFill>
              </a:rPr>
              <a:t>Reads are repeatable within the transaction.</a:t>
            </a:r>
          </a:p>
          <a:p>
            <a:r>
              <a:rPr lang="en-US" sz="900" dirty="0">
                <a:solidFill>
                  <a:schemeClr val="tx1"/>
                </a:solidFill>
              </a:rPr>
              <a:t>Enumerations are snapshot based.</a:t>
            </a:r>
          </a:p>
          <a:p>
            <a:r>
              <a:rPr lang="en-US" sz="900" dirty="0">
                <a:solidFill>
                  <a:schemeClr val="tx1"/>
                </a:solidFill>
              </a:rPr>
              <a:t>Supports LINQ.</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9/28/2016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294260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The reliable actor APIs allows you to harness the full</a:t>
            </a:r>
            <a:r>
              <a:rPr lang="en-US" baseline="0" dirty="0"/>
              <a:t> power of Service Fabric functionality a simplistic virtual Actor based programming model. It is suitable for applications with multiple independent units of state and compute such as games or </a:t>
            </a:r>
            <a:r>
              <a:rPr lang="en-US" baseline="0" dirty="0" err="1"/>
              <a:t>IoT</a:t>
            </a:r>
            <a:r>
              <a:rPr lang="en-US" baseline="0" dirty="0"/>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9/28/2016 10:07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266783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819401"/>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43434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2BCC184-CBE3-4F29-A273-6F4E5CFA4DFC}"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3789E-EAA6-4211-80A8-DD190B7CC150}" type="slidenum">
              <a:rPr lang="en-US" smtClean="0"/>
              <a:pPr/>
              <a:t>‹#›</a:t>
            </a:fld>
            <a:endParaRPr lang="en-US"/>
          </a:p>
        </p:txBody>
      </p:sp>
      <p:sp>
        <p:nvSpPr>
          <p:cNvPr id="8" name="Rectangle 7"/>
          <p:cNvSpPr/>
          <p:nvPr userDrawn="1"/>
        </p:nvSpPr>
        <p:spPr>
          <a:xfrm>
            <a:off x="-228599" y="392114"/>
            <a:ext cx="12420599" cy="1208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026" name="Picture 2" descr="http://techbash.com/im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67000" y="452653"/>
            <a:ext cx="5664200" cy="10513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BCC184-CBE3-4F29-A273-6F4E5CFA4DFC}"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3789E-EAA6-4211-80A8-DD190B7CC1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95401"/>
            <a:ext cx="2743200" cy="4830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295401"/>
            <a:ext cx="8026400" cy="4830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BCC184-CBE3-4F29-A273-6F4E5CFA4DFC}"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3789E-EAA6-4211-80A8-DD190B7CC15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7176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BCC184-CBE3-4F29-A273-6F4E5CFA4DFC}"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3789E-EAA6-4211-80A8-DD190B7CC1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CC184-CBE3-4F29-A273-6F4E5CFA4DFC}"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3789E-EAA6-4211-80A8-DD190B7CC1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057401"/>
            <a:ext cx="53848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057401"/>
            <a:ext cx="53848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2BCC184-CBE3-4F29-A273-6F4E5CFA4DFC}" type="datetimeFigureOut">
              <a:rPr lang="en-US" smtClean="0"/>
              <a:pPr/>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3789E-EAA6-4211-80A8-DD190B7CC1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9812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667000"/>
            <a:ext cx="5386917"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9812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667000"/>
            <a:ext cx="5389033"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BCC184-CBE3-4F29-A273-6F4E5CFA4DFC}" type="datetimeFigureOut">
              <a:rPr lang="en-US" smtClean="0"/>
              <a:pPr/>
              <a:t>9/28/2016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23789E-EAA6-4211-80A8-DD190B7CC1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BCC184-CBE3-4F29-A273-6F4E5CFA4DFC}" type="datetimeFigureOut">
              <a:rPr lang="en-US" smtClean="0"/>
              <a:pPr/>
              <a:t>9/28/2016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23789E-EAA6-4211-80A8-DD190B7CC1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CC184-CBE3-4F29-A273-6F4E5CFA4DFC}" type="datetimeFigureOut">
              <a:rPr lang="en-US" smtClean="0"/>
              <a:pPr/>
              <a:t>9/28/2016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23789E-EAA6-4211-80A8-DD190B7CC1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9715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990600"/>
            <a:ext cx="6815667" cy="5135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2133601"/>
            <a:ext cx="4011084" cy="3992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CC184-CBE3-4F29-A273-6F4E5CFA4DFC}" type="datetimeFigureOut">
              <a:rPr lang="en-US" smtClean="0"/>
              <a:pPr/>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3789E-EAA6-4211-80A8-DD190B7CC1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990600"/>
            <a:ext cx="73152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CC184-CBE3-4F29-A273-6F4E5CFA4DFC}" type="datetimeFigureOut">
              <a:rPr lang="en-US" smtClean="0"/>
              <a:pPr/>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3789E-EAA6-4211-80A8-DD190B7CC1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p:cNvSpPr/>
          <p:nvPr userDrawn="1"/>
        </p:nvSpPr>
        <p:spPr>
          <a:xfrm>
            <a:off x="10464800" y="152400"/>
            <a:ext cx="13208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1066800"/>
            <a:ext cx="10972800" cy="914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2057401"/>
            <a:ext cx="10972800" cy="4068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CC184-CBE3-4F29-A273-6F4E5CFA4DFC}" type="datetimeFigureOut">
              <a:rPr lang="en-US" smtClean="0"/>
              <a:pPr/>
              <a:t>9/28/2016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3789E-EAA6-4211-80A8-DD190B7CC1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4400" kern="1200">
          <a:solidFill>
            <a:srgbClr val="FFC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FFC0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FFC0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FFC0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FFC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FFC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6.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19.png"/><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4.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ustomXml" Target="../ink/ink5.xml"/><Relationship Id="rId24" Type="http://schemas.openxmlformats.org/officeDocument/2006/relationships/image" Target="../media/image14.png"/><Relationship Id="rId32" Type="http://schemas.openxmlformats.org/officeDocument/2006/relationships/image" Target="../media/image18.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6.png"/><Relationship Id="rId36"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3.xml"/><Relationship Id="rId30" Type="http://schemas.openxmlformats.org/officeDocument/2006/relationships/image" Target="../media/image17.png"/><Relationship Id="rId35" Type="http://schemas.openxmlformats.org/officeDocument/2006/relationships/customXml" Target="../ink/ink17.xml"/><Relationship Id="rId8"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notesSlide" Target="../notesSlides/notesSlide6.xml"/><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2.png"/><Relationship Id="rId5" Type="http://schemas.openxmlformats.org/officeDocument/2006/relationships/image" Target="../media/image54.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47800"/>
            <a:ext cx="10363200" cy="1470025"/>
          </a:xfrm>
        </p:spPr>
        <p:txBody>
          <a:bodyPr/>
          <a:lstStyle/>
          <a:p>
            <a:r>
              <a:rPr lang="en-US" dirty="0"/>
              <a:t>Azure Service Fabric</a:t>
            </a:r>
          </a:p>
        </p:txBody>
      </p:sp>
      <p:sp>
        <p:nvSpPr>
          <p:cNvPr id="3" name="Subtitle 2"/>
          <p:cNvSpPr>
            <a:spLocks noGrp="1"/>
          </p:cNvSpPr>
          <p:nvPr>
            <p:ph type="subTitle" idx="1"/>
          </p:nvPr>
        </p:nvSpPr>
        <p:spPr>
          <a:xfrm>
            <a:off x="685800" y="2514600"/>
            <a:ext cx="10515600" cy="1752600"/>
          </a:xfrm>
        </p:spPr>
        <p:txBody>
          <a:bodyPr>
            <a:noAutofit/>
          </a:bodyPr>
          <a:lstStyle/>
          <a:p>
            <a:r>
              <a:rPr lang="en-US" sz="3600" dirty="0">
                <a:solidFill>
                  <a:schemeClr val="bg1"/>
                </a:solidFill>
              </a:rPr>
              <a:t>Exploring Actor Models and Self-Healing Distributed Systems for </a:t>
            </a:r>
            <a:r>
              <a:rPr lang="en-US" sz="3600" dirty="0" err="1">
                <a:solidFill>
                  <a:schemeClr val="bg1"/>
                </a:solidFill>
              </a:rPr>
              <a:t>Microservice</a:t>
            </a:r>
            <a:r>
              <a:rPr lang="en-US" sz="3600" dirty="0">
                <a:solidFill>
                  <a:schemeClr val="bg1"/>
                </a:solidFill>
              </a:rPr>
              <a:t> Architectures</a:t>
            </a:r>
          </a:p>
        </p:txBody>
      </p:sp>
      <p:sp>
        <p:nvSpPr>
          <p:cNvPr id="4" name="Title 1"/>
          <p:cNvSpPr txBox="1">
            <a:spLocks/>
          </p:cNvSpPr>
          <p:nvPr/>
        </p:nvSpPr>
        <p:spPr>
          <a:xfrm>
            <a:off x="685800" y="6096001"/>
            <a:ext cx="10515600" cy="517525"/>
          </a:xfrm>
          <a:prstGeom prst="rect">
            <a:avLst/>
          </a:prstGeom>
        </p:spPr>
        <p:txBody>
          <a:bodyPr vert="horz" lIns="45720" rIns="45720" anchor="ctr">
            <a:normAutofit/>
          </a:bodyPr>
          <a:lstStyle/>
          <a:p>
            <a:pPr algn="just">
              <a:spcBef>
                <a:spcPct val="0"/>
              </a:spcBef>
              <a:defRPr/>
            </a:pPr>
            <a:r>
              <a:rPr lang="en-US" sz="2000" dirty="0">
                <a:solidFill>
                  <a:schemeClr val="bg1"/>
                </a:solidFill>
                <a:latin typeface="+mj-lt"/>
                <a:ea typeface="+mj-ea"/>
                <a:cs typeface="+mj-cs"/>
              </a:rPr>
              <a:t>sbohlen@gmail.com	        http://blog.unhandled-exceptions.com			@</a:t>
            </a:r>
            <a:r>
              <a:rPr lang="en-US" sz="2000" dirty="0" err="1">
                <a:solidFill>
                  <a:schemeClr val="bg1"/>
                </a:solidFill>
                <a:latin typeface="+mj-lt"/>
                <a:ea typeface="+mj-ea"/>
                <a:cs typeface="+mj-cs"/>
              </a:rPr>
              <a:t>sbohlen</a:t>
            </a:r>
            <a:endParaRPr lang="en-US" sz="2000" dirty="0">
              <a:solidFill>
                <a:schemeClr val="bg1"/>
              </a:solidFill>
              <a:latin typeface="+mj-lt"/>
              <a:ea typeface="+mj-ea"/>
              <a:cs typeface="+mj-cs"/>
            </a:endParaRPr>
          </a:p>
        </p:txBody>
      </p:sp>
      <p:sp>
        <p:nvSpPr>
          <p:cNvPr id="5" name="Title 1"/>
          <p:cNvSpPr txBox="1">
            <a:spLocks/>
          </p:cNvSpPr>
          <p:nvPr/>
        </p:nvSpPr>
        <p:spPr>
          <a:xfrm>
            <a:off x="1828800" y="4724400"/>
            <a:ext cx="3886200" cy="1371600"/>
          </a:xfrm>
          <a:prstGeom prst="rect">
            <a:avLst/>
          </a:prstGeom>
        </p:spPr>
        <p:txBody>
          <a:bodyPr vert="horz" lIns="45720" rIns="45720" anchor="ctr">
            <a:noAutofit/>
          </a:bodyPr>
          <a:lstStyle/>
          <a:p>
            <a:pPr>
              <a:spcBef>
                <a:spcPct val="0"/>
              </a:spcBef>
              <a:defRPr/>
            </a:pPr>
            <a:r>
              <a:rPr lang="en-US" sz="2500" dirty="0">
                <a:solidFill>
                  <a:schemeClr val="bg1"/>
                </a:solidFill>
                <a:latin typeface="+mj-lt"/>
                <a:ea typeface="+mj-ea"/>
                <a:cs typeface="+mj-cs"/>
              </a:rPr>
              <a:t>Steve Bohlen</a:t>
            </a:r>
          </a:p>
          <a:p>
            <a:pPr>
              <a:spcBef>
                <a:spcPct val="0"/>
              </a:spcBef>
              <a:defRPr/>
            </a:pPr>
            <a:r>
              <a:rPr lang="en-US" sz="2500" dirty="0">
                <a:solidFill>
                  <a:schemeClr val="bg1"/>
                </a:solidFill>
                <a:latin typeface="+mj-lt"/>
                <a:ea typeface="+mj-ea"/>
                <a:cs typeface="+mj-cs"/>
              </a:rPr>
              <a:t>Principal Software Engineer</a:t>
            </a:r>
          </a:p>
          <a:p>
            <a:pPr>
              <a:spcBef>
                <a:spcPct val="0"/>
              </a:spcBef>
              <a:defRPr/>
            </a:pPr>
            <a:r>
              <a:rPr lang="en-US" sz="2500" dirty="0">
                <a:solidFill>
                  <a:schemeClr val="bg1"/>
                </a:solidFill>
                <a:latin typeface="+mj-lt"/>
                <a:ea typeface="+mj-ea"/>
                <a:cs typeface="+mj-cs"/>
              </a:rPr>
              <a:t>&amp; Technical Evangelist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7689" y="5067301"/>
            <a:ext cx="2203711" cy="810621"/>
          </a:xfrm>
          <a:prstGeom prst="rect">
            <a:avLst/>
          </a:prstGeom>
        </p:spPr>
      </p:pic>
      <p:sp>
        <p:nvSpPr>
          <p:cNvPr id="7" name="Rectangle 6"/>
          <p:cNvSpPr/>
          <p:nvPr/>
        </p:nvSpPr>
        <p:spPr>
          <a:xfrm>
            <a:off x="685800" y="4859223"/>
            <a:ext cx="1066800" cy="1066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2000" dirty="0"/>
              <a:t>DX/TED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914400"/>
          </a:xfrm>
        </p:spPr>
        <p:txBody>
          <a:bodyPr/>
          <a:lstStyle/>
          <a:p>
            <a:r>
              <a:rPr lang="en-US" dirty="0"/>
              <a:t>Fallacies of </a:t>
            </a:r>
            <a:r>
              <a:rPr lang="en-US" i="1" dirty="0"/>
              <a:t>Non-</a:t>
            </a:r>
            <a:r>
              <a:rPr lang="en-US" dirty="0"/>
              <a:t>Distributed Computing</a:t>
            </a:r>
          </a:p>
        </p:txBody>
      </p:sp>
      <p:sp>
        <p:nvSpPr>
          <p:cNvPr id="3" name="TextBox 2"/>
          <p:cNvSpPr txBox="1"/>
          <p:nvPr/>
        </p:nvSpPr>
        <p:spPr>
          <a:xfrm>
            <a:off x="1371600" y="1905000"/>
            <a:ext cx="9448800"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rPr>
              <a:t>Memory is infinite.</a:t>
            </a:r>
          </a:p>
          <a:p>
            <a:pPr marL="457200" indent="-457200">
              <a:buFont typeface="Arial" panose="020B0604020202020204" pitchFamily="34" charset="0"/>
              <a:buChar char="•"/>
            </a:pPr>
            <a:r>
              <a:rPr lang="en-US" sz="3200" dirty="0">
                <a:solidFill>
                  <a:schemeClr val="bg1"/>
                </a:solidFill>
              </a:rPr>
              <a:t>Persistent storage is infinite.</a:t>
            </a:r>
          </a:p>
          <a:p>
            <a:pPr marL="457200" indent="-457200">
              <a:buFont typeface="Arial" panose="020B0604020202020204" pitchFamily="34" charset="0"/>
              <a:buChar char="•"/>
            </a:pPr>
            <a:r>
              <a:rPr lang="en-US" sz="3200" dirty="0">
                <a:solidFill>
                  <a:schemeClr val="bg1"/>
                </a:solidFill>
              </a:rPr>
              <a:t>All communication is successful.</a:t>
            </a:r>
          </a:p>
          <a:p>
            <a:pPr marL="457200" indent="-457200">
              <a:buFont typeface="Arial" panose="020B0604020202020204" pitchFamily="34" charset="0"/>
              <a:buChar char="•"/>
            </a:pPr>
            <a:r>
              <a:rPr lang="en-US" sz="3200" dirty="0">
                <a:solidFill>
                  <a:schemeClr val="bg1"/>
                </a:solidFill>
              </a:rPr>
              <a:t>Communication ordering is deterministic.</a:t>
            </a:r>
          </a:p>
          <a:p>
            <a:pPr marL="457200" indent="-457200">
              <a:buFont typeface="Arial" panose="020B0604020202020204" pitchFamily="34" charset="0"/>
              <a:buChar char="•"/>
            </a:pPr>
            <a:r>
              <a:rPr lang="en-US" sz="3200" dirty="0">
                <a:solidFill>
                  <a:schemeClr val="bg1"/>
                </a:solidFill>
              </a:rPr>
              <a:t>The runtime environment can be predetermined.</a:t>
            </a:r>
          </a:p>
          <a:p>
            <a:pPr marL="457200" indent="-457200">
              <a:buFont typeface="Arial" panose="020B0604020202020204" pitchFamily="34" charset="0"/>
              <a:buChar char="•"/>
            </a:pPr>
            <a:r>
              <a:rPr lang="en-US" sz="3200" dirty="0">
                <a:solidFill>
                  <a:schemeClr val="bg1"/>
                </a:solidFill>
              </a:rPr>
              <a:t>Application lifecycle is predictable and controllable.</a:t>
            </a:r>
          </a:p>
          <a:p>
            <a:pPr marL="457200" indent="-457200">
              <a:buFont typeface="Arial" panose="020B0604020202020204" pitchFamily="34" charset="0"/>
              <a:buChar char="•"/>
            </a:pPr>
            <a:r>
              <a:rPr lang="en-US" sz="3200" dirty="0">
                <a:solidFill>
                  <a:schemeClr val="bg1"/>
                </a:solidFill>
              </a:rPr>
              <a:t>etc., etc.</a:t>
            </a:r>
          </a:p>
        </p:txBody>
      </p:sp>
    </p:spTree>
    <p:extLst>
      <p:ext uri="{BB962C8B-B14F-4D97-AF65-F5344CB8AC3E}">
        <p14:creationId xmlns:p14="http://schemas.microsoft.com/office/powerpoint/2010/main" val="29055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66" name="Picture 2" descr="http://cdn.shopify.com/s/files/1/0535/6917/products/failuredemotivator.jpeg?v=14032759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76200"/>
            <a:ext cx="9525000" cy="6715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0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s://upload.wikimedia.org/wikipedia/commons/thumb/1/11/Panic_button.jpg/1280px-Panic_butt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
            <a:ext cx="9067800" cy="680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23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914400"/>
          </a:xfrm>
        </p:spPr>
        <p:txBody>
          <a:bodyPr/>
          <a:lstStyle/>
          <a:p>
            <a:r>
              <a:rPr lang="en-US" dirty="0"/>
              <a:t>Actors to the Rescue!</a:t>
            </a:r>
          </a:p>
        </p:txBody>
      </p:sp>
      <p:pic>
        <p:nvPicPr>
          <p:cNvPr id="9220" name="Picture 4" descr="http://www.cutehotguys.com/d/18760-1/Hollywood+handsome+actor+Leonardo+DiCaprio+photos+_52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3815" y="1143000"/>
            <a:ext cx="2608300" cy="345294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clubguideworldwide.com/memberImages1/15th+Annual+Screen+Actors+Guild+Awards+Red+0KJ4EOMFw_n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185" y="1549877"/>
            <a:ext cx="2262000" cy="3325813"/>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i.huffpost.com/gen/920563/images/o-BEST-ACTOR-GOLDEN-GLOBES-faceboo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74401" y="2545692"/>
            <a:ext cx="2530475" cy="379571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www.starcentralmagazine.com/wp-content/uploads/2012/07/Tom-Cruise-hottest-actors-16143196-439-60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72" y="1632155"/>
            <a:ext cx="2297670" cy="316125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statici.behindthevoiceactors.com/behindthevoiceactors/_img/actors/actor_246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7770" y="3657600"/>
            <a:ext cx="2247001" cy="2568006"/>
          </a:xfrm>
          <a:prstGeom prst="rect">
            <a:avLst/>
          </a:prstGeom>
          <a:noFill/>
          <a:extLst>
            <a:ext uri="{909E8E84-426E-40DD-AFC4-6F175D3DCCD1}">
              <a14:hiddenFill xmlns:a14="http://schemas.microsoft.com/office/drawing/2010/main">
                <a:solidFill>
                  <a:srgbClr val="FFFFFF"/>
                </a:solidFill>
              </a14:hiddenFill>
            </a:ext>
          </a:extLst>
        </p:spPr>
      </p:pic>
      <p:sp>
        <p:nvSpPr>
          <p:cNvPr id="3" name="Multiply 2"/>
          <p:cNvSpPr/>
          <p:nvPr/>
        </p:nvSpPr>
        <p:spPr>
          <a:xfrm>
            <a:off x="-2572314" y="-1219200"/>
            <a:ext cx="17336628" cy="9166924"/>
          </a:xfrm>
          <a:prstGeom prst="mathMultiply">
            <a:avLst>
              <a:gd name="adj1" fmla="val 863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14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224"/>
                                        </p:tgtEl>
                                        <p:attrNameLst>
                                          <p:attrName>style.visibility</p:attrName>
                                        </p:attrNameLst>
                                      </p:cBhvr>
                                      <p:to>
                                        <p:strVal val="visible"/>
                                      </p:to>
                                    </p:set>
                                    <p:animEffect transition="in" filter="fade">
                                      <p:cBhvr>
                                        <p:cTn id="11" dur="500"/>
                                        <p:tgtEl>
                                          <p:spTgt spid="92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222"/>
                                        </p:tgtEl>
                                        <p:attrNameLst>
                                          <p:attrName>style.visibility</p:attrName>
                                        </p:attrNameLst>
                                      </p:cBhvr>
                                      <p:to>
                                        <p:strVal val="visible"/>
                                      </p:to>
                                    </p:set>
                                    <p:animEffect transition="in" filter="fade">
                                      <p:cBhvr>
                                        <p:cTn id="15" dur="500"/>
                                        <p:tgtEl>
                                          <p:spTgt spid="92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226"/>
                                        </p:tgtEl>
                                        <p:attrNameLst>
                                          <p:attrName>style.visibility</p:attrName>
                                        </p:attrNameLst>
                                      </p:cBhvr>
                                      <p:to>
                                        <p:strVal val="visible"/>
                                      </p:to>
                                    </p:set>
                                    <p:animEffect transition="in" filter="fade">
                                      <p:cBhvr>
                                        <p:cTn id="19" dur="500"/>
                                        <p:tgtEl>
                                          <p:spTgt spid="922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220"/>
                                        </p:tgtEl>
                                        <p:attrNameLst>
                                          <p:attrName>style.visibility</p:attrName>
                                        </p:attrNameLst>
                                      </p:cBhvr>
                                      <p:to>
                                        <p:strVal val="visible"/>
                                      </p:to>
                                    </p:set>
                                    <p:animEffect transition="in" filter="fade">
                                      <p:cBhvr>
                                        <p:cTn id="23" dur="500"/>
                                        <p:tgtEl>
                                          <p:spTgt spid="922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10972800" cy="914400"/>
          </a:xfrm>
        </p:spPr>
        <p:txBody>
          <a:bodyPr/>
          <a:lstStyle/>
          <a:p>
            <a:pPr algn="ctr"/>
            <a:r>
              <a:rPr lang="en-US" dirty="0" err="1"/>
              <a:t>Microservices</a:t>
            </a:r>
            <a:endParaRPr lang="en-US" dirty="0"/>
          </a:p>
        </p:txBody>
      </p:sp>
    </p:spTree>
    <p:extLst>
      <p:ext uri="{BB962C8B-B14F-4D97-AF65-F5344CB8AC3E}">
        <p14:creationId xmlns:p14="http://schemas.microsoft.com/office/powerpoint/2010/main" val="3182195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10972800" cy="914400"/>
          </a:xfrm>
        </p:spPr>
        <p:txBody>
          <a:bodyPr>
            <a:normAutofit/>
          </a:bodyPr>
          <a:lstStyle/>
          <a:p>
            <a:r>
              <a:rPr lang="en-US" dirty="0"/>
              <a:t>Typical Aspects of </a:t>
            </a:r>
            <a:r>
              <a:rPr lang="en-US" dirty="0" err="1"/>
              <a:t>Microservices</a:t>
            </a:r>
            <a:endParaRPr lang="en-US" dirty="0"/>
          </a:p>
        </p:txBody>
      </p:sp>
      <p:sp>
        <p:nvSpPr>
          <p:cNvPr id="4" name="Content Placeholder 3"/>
          <p:cNvSpPr>
            <a:spLocks noGrp="1"/>
          </p:cNvSpPr>
          <p:nvPr>
            <p:ph sz="quarter" idx="4294967295"/>
          </p:nvPr>
        </p:nvSpPr>
        <p:spPr>
          <a:xfrm>
            <a:off x="611539" y="1546528"/>
            <a:ext cx="10971244" cy="4937060"/>
          </a:xfrm>
          <a:prstGeom prst="rect">
            <a:avLst/>
          </a:prstGeom>
        </p:spPr>
        <p:txBody>
          <a:bodyPr>
            <a:normAutofit lnSpcReduction="10000"/>
          </a:bodyPr>
          <a:lstStyle/>
          <a:p>
            <a:r>
              <a:rPr lang="en-US" dirty="0">
                <a:solidFill>
                  <a:schemeClr val="bg1"/>
                </a:solidFill>
              </a:rPr>
              <a:t>Encapsulates a scenario</a:t>
            </a:r>
          </a:p>
          <a:p>
            <a:r>
              <a:rPr lang="en-US" dirty="0">
                <a:solidFill>
                  <a:schemeClr val="bg1"/>
                </a:solidFill>
              </a:rPr>
              <a:t>Are developed by a small engineering team </a:t>
            </a:r>
          </a:p>
          <a:p>
            <a:r>
              <a:rPr lang="en-US" dirty="0">
                <a:solidFill>
                  <a:schemeClr val="bg1"/>
                </a:solidFill>
              </a:rPr>
              <a:t>Can be written in any language and framework </a:t>
            </a:r>
          </a:p>
          <a:p>
            <a:r>
              <a:rPr lang="en-US" dirty="0">
                <a:solidFill>
                  <a:schemeClr val="bg1"/>
                </a:solidFill>
              </a:rPr>
              <a:t>Contain code plus state that is independently versioned, deployed, and scaled</a:t>
            </a:r>
          </a:p>
          <a:p>
            <a:r>
              <a:rPr lang="en-US" dirty="0">
                <a:solidFill>
                  <a:schemeClr val="bg1"/>
                </a:solidFill>
              </a:rPr>
              <a:t>Interact with other </a:t>
            </a:r>
            <a:r>
              <a:rPr lang="en-US" dirty="0" err="1">
                <a:solidFill>
                  <a:schemeClr val="bg1"/>
                </a:solidFill>
              </a:rPr>
              <a:t>Microservices</a:t>
            </a:r>
            <a:r>
              <a:rPr lang="en-US" dirty="0">
                <a:solidFill>
                  <a:schemeClr val="bg1"/>
                </a:solidFill>
              </a:rPr>
              <a:t> over well defined interfaces/contracts and protocols</a:t>
            </a:r>
          </a:p>
          <a:p>
            <a:r>
              <a:rPr lang="en-US" dirty="0">
                <a:solidFill>
                  <a:schemeClr val="bg1"/>
                </a:solidFill>
              </a:rPr>
              <a:t>Have a unique name (e.g., URL) that can be resolved</a:t>
            </a:r>
          </a:p>
          <a:p>
            <a:r>
              <a:rPr lang="en-US" dirty="0">
                <a:solidFill>
                  <a:schemeClr val="bg1"/>
                </a:solidFill>
              </a:rPr>
              <a:t>Remains consistent and available in the presence of failures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005780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6" name="Picture 55"/>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900"/>
                    </a14:imgEffect>
                    <a14:imgEffect>
                      <a14:saturation sat="66000"/>
                    </a14:imgEffect>
                  </a14:imgLayer>
                </a14:imgProps>
              </a:ext>
              <a:ext uri="{28A0092B-C50C-407E-A947-70E740481C1C}">
                <a14:useLocalDpi xmlns:a14="http://schemas.microsoft.com/office/drawing/2010/main" val="0"/>
              </a:ext>
            </a:extLst>
          </a:blip>
          <a:srcRect t="33955" b="34327"/>
          <a:stretch/>
        </p:blipFill>
        <p:spPr>
          <a:xfrm>
            <a:off x="1541890" y="3280835"/>
            <a:ext cx="2234612" cy="746915"/>
          </a:xfrm>
          <a:prstGeom prst="rect">
            <a:avLst/>
          </a:prstGeom>
        </p:spPr>
      </p:pic>
      <p:pic>
        <p:nvPicPr>
          <p:cNvPr id="57" name="Picture 56"/>
          <p:cNvPicPr>
            <a:picLocks noChangeAspect="1"/>
          </p:cNvPicPr>
          <p:nvPr/>
        </p:nvPicPr>
        <p:blipFill rotWithShape="1">
          <a:blip r:embed="rId5">
            <a:lum bright="70000" contrast="-70000"/>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t="33955" b="34327"/>
          <a:stretch/>
        </p:blipFill>
        <p:spPr>
          <a:xfrm>
            <a:off x="1541890" y="4106834"/>
            <a:ext cx="2234612" cy="746915"/>
          </a:xfrm>
          <a:prstGeom prst="rect">
            <a:avLst/>
          </a:prstGeom>
        </p:spPr>
      </p:pic>
      <p:pic>
        <p:nvPicPr>
          <p:cNvPr id="58" name="Picture 57"/>
          <p:cNvPicPr>
            <a:picLocks noChangeAspect="1"/>
          </p:cNvPicPr>
          <p:nvPr/>
        </p:nvPicPr>
        <p:blipFill rotWithShape="1">
          <a:blip r:embed="rId6">
            <a:lum bright="70000" contrast="-70000"/>
            <a:extLst>
              <a:ext uri="{28A0092B-C50C-407E-A947-70E740481C1C}">
                <a14:useLocalDpi xmlns:a14="http://schemas.microsoft.com/office/drawing/2010/main" val="0"/>
              </a:ext>
            </a:extLst>
          </a:blip>
          <a:srcRect t="33955" b="34327"/>
          <a:stretch/>
        </p:blipFill>
        <p:spPr>
          <a:xfrm>
            <a:off x="1541890" y="4932834"/>
            <a:ext cx="2243550" cy="746915"/>
          </a:xfrm>
          <a:prstGeom prst="rect">
            <a:avLst/>
          </a:prstGeom>
        </p:spPr>
      </p:pic>
      <p:sp>
        <p:nvSpPr>
          <p:cNvPr id="67" name="Rectangle 66"/>
          <p:cNvSpPr/>
          <p:nvPr/>
        </p:nvSpPr>
        <p:spPr>
          <a:xfrm>
            <a:off x="486714" y="2457130"/>
            <a:ext cx="3810574" cy="584436"/>
          </a:xfrm>
          <a:prstGeom prst="rect">
            <a:avLst/>
          </a:prstGeom>
        </p:spPr>
        <p:txBody>
          <a:bodyPr wrap="square">
            <a:spAutoFit/>
          </a:bodyPr>
          <a:lstStyle/>
          <a:p>
            <a:pPr marL="280121" indent="-280121" defTabSz="896214">
              <a:buFont typeface="Arial" panose="020B0604020202020204" pitchFamily="34" charset="0"/>
              <a:buChar char="•"/>
            </a:pPr>
            <a:r>
              <a:rPr lang="en-US" sz="1567" dirty="0">
                <a:solidFill>
                  <a:schemeClr val="bg1"/>
                </a:solidFill>
                <a:latin typeface="+mj-lt"/>
              </a:rPr>
              <a:t>Scales by cloning the app on multiple servers/VMs/Containers</a:t>
            </a:r>
          </a:p>
        </p:txBody>
      </p:sp>
      <p:sp>
        <p:nvSpPr>
          <p:cNvPr id="71" name="Rectangle 70"/>
          <p:cNvSpPr/>
          <p:nvPr/>
        </p:nvSpPr>
        <p:spPr>
          <a:xfrm>
            <a:off x="767823" y="247981"/>
            <a:ext cx="4815101" cy="514756"/>
          </a:xfrm>
          <a:prstGeom prst="rect">
            <a:avLst/>
          </a:prstGeom>
        </p:spPr>
        <p:txBody>
          <a:bodyPr wrap="none">
            <a:spAutoFit/>
          </a:bodyPr>
          <a:lstStyle/>
          <a:p>
            <a:pPr defTabSz="896214"/>
            <a:r>
              <a:rPr lang="en-US" sz="2745" dirty="0">
                <a:solidFill>
                  <a:srgbClr val="FFC000"/>
                </a:solidFill>
                <a:latin typeface="+mj-lt"/>
              </a:rPr>
              <a:t>Monolithic application approach</a:t>
            </a:r>
          </a:p>
        </p:txBody>
      </p:sp>
      <p:sp>
        <p:nvSpPr>
          <p:cNvPr id="72" name="Rectangle 71"/>
          <p:cNvSpPr/>
          <p:nvPr/>
        </p:nvSpPr>
        <p:spPr>
          <a:xfrm>
            <a:off x="6533143" y="264016"/>
            <a:ext cx="5239127" cy="514756"/>
          </a:xfrm>
          <a:prstGeom prst="rect">
            <a:avLst/>
          </a:prstGeom>
        </p:spPr>
        <p:txBody>
          <a:bodyPr wrap="none">
            <a:spAutoFit/>
          </a:bodyPr>
          <a:lstStyle/>
          <a:p>
            <a:pPr defTabSz="896214"/>
            <a:r>
              <a:rPr lang="en-US" sz="2745" dirty="0" err="1">
                <a:solidFill>
                  <a:srgbClr val="FFC000"/>
                </a:solidFill>
                <a:latin typeface="+mj-lt"/>
              </a:rPr>
              <a:t>Microservices</a:t>
            </a:r>
            <a:r>
              <a:rPr lang="en-US" sz="2745" dirty="0">
                <a:solidFill>
                  <a:srgbClr val="FFC000"/>
                </a:solidFill>
                <a:latin typeface="+mj-lt"/>
              </a:rPr>
              <a:t> application approach</a:t>
            </a:r>
          </a:p>
        </p:txBody>
      </p:sp>
      <p:sp>
        <p:nvSpPr>
          <p:cNvPr id="73" name="Rectangle 72"/>
          <p:cNvSpPr/>
          <p:nvPr/>
        </p:nvSpPr>
        <p:spPr>
          <a:xfrm>
            <a:off x="6222499" y="1108248"/>
            <a:ext cx="3123757" cy="830494"/>
          </a:xfrm>
          <a:prstGeom prst="rect">
            <a:avLst/>
          </a:prstGeom>
        </p:spPr>
        <p:txBody>
          <a:bodyPr wrap="square">
            <a:spAutoFit/>
          </a:bodyPr>
          <a:lstStyle/>
          <a:p>
            <a:pPr marL="280121" indent="-280121" defTabSz="896214">
              <a:buFont typeface="Arial" panose="020B0604020202020204" pitchFamily="34" charset="0"/>
              <a:buChar char="•"/>
            </a:pPr>
            <a:r>
              <a:rPr lang="en-US" sz="1567" dirty="0">
                <a:solidFill>
                  <a:schemeClr val="bg1"/>
                </a:solidFill>
                <a:latin typeface="+mj-lt"/>
              </a:rPr>
              <a:t>A </a:t>
            </a:r>
            <a:r>
              <a:rPr lang="en-US" sz="1567" dirty="0" err="1">
                <a:solidFill>
                  <a:schemeClr val="bg1"/>
                </a:solidFill>
                <a:latin typeface="+mj-lt"/>
              </a:rPr>
              <a:t>microservice</a:t>
            </a:r>
            <a:r>
              <a:rPr lang="en-US" sz="1567" dirty="0">
                <a:solidFill>
                  <a:schemeClr val="bg1"/>
                </a:solidFill>
                <a:latin typeface="+mj-lt"/>
              </a:rPr>
              <a:t> application separates functionality into separate smaller services.</a:t>
            </a:r>
          </a:p>
        </p:txBody>
      </p:sp>
      <p:grpSp>
        <p:nvGrpSpPr>
          <p:cNvPr id="124" name="Group 123"/>
          <p:cNvGrpSpPr/>
          <p:nvPr/>
        </p:nvGrpSpPr>
        <p:grpSpPr>
          <a:xfrm>
            <a:off x="6685366" y="2360425"/>
            <a:ext cx="4713579" cy="4055905"/>
            <a:chOff x="6851987" y="2430462"/>
            <a:chExt cx="4808779" cy="4137821"/>
          </a:xfrm>
        </p:grpSpPr>
        <p:pic>
          <p:nvPicPr>
            <p:cNvPr id="74" name="Picture 73"/>
            <p:cNvPicPr>
              <a:picLocks noChangeAspect="1"/>
            </p:cNvPicPr>
            <p:nvPr/>
          </p:nvPicPr>
          <p:blipFill>
            <a:blip r:embed="rId7">
              <a:duotone>
                <a:schemeClr val="accent4">
                  <a:shade val="45000"/>
                  <a:satMod val="135000"/>
                </a:schemeClr>
                <a:prstClr val="white"/>
              </a:duotone>
            </a:blip>
            <a:stretch>
              <a:fillRect/>
            </a:stretch>
          </p:blipFill>
          <p:spPr>
            <a:xfrm>
              <a:off x="6851987" y="3328326"/>
              <a:ext cx="4808779" cy="3239957"/>
            </a:xfrm>
            <a:prstGeom prst="rect">
              <a:avLst/>
            </a:prstGeom>
          </p:spPr>
        </p:pic>
        <p:sp>
          <p:nvSpPr>
            <p:cNvPr id="75" name="Rectangle 74"/>
            <p:cNvSpPr/>
            <p:nvPr/>
          </p:nvSpPr>
          <p:spPr>
            <a:xfrm>
              <a:off x="6858001" y="2430462"/>
              <a:ext cx="4715072" cy="830730"/>
            </a:xfrm>
            <a:prstGeom prst="rect">
              <a:avLst/>
            </a:prstGeom>
          </p:spPr>
          <p:txBody>
            <a:bodyPr wrap="square">
              <a:spAutoFit/>
            </a:bodyPr>
            <a:lstStyle/>
            <a:p>
              <a:pPr marL="280121" indent="-280121" defTabSz="896214">
                <a:buFont typeface="Arial" panose="020B0604020202020204" pitchFamily="34" charset="0"/>
                <a:buChar char="•"/>
              </a:pPr>
              <a:r>
                <a:rPr lang="en-US" sz="1567" dirty="0">
                  <a:solidFill>
                    <a:schemeClr val="bg1"/>
                  </a:solidFill>
                  <a:latin typeface="+mj-lt"/>
                </a:rPr>
                <a:t>Scales out by deploying each service independently creating instances of these services across servers/VMs/containers</a:t>
              </a:r>
            </a:p>
          </p:txBody>
        </p:sp>
      </p:grpSp>
      <p:sp>
        <p:nvSpPr>
          <p:cNvPr id="76" name="Hexagon 75"/>
          <p:cNvSpPr/>
          <p:nvPr/>
        </p:nvSpPr>
        <p:spPr bwMode="auto">
          <a:xfrm>
            <a:off x="9755884" y="1381733"/>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77" name="Hexagon 76"/>
          <p:cNvSpPr/>
          <p:nvPr/>
        </p:nvSpPr>
        <p:spPr bwMode="auto">
          <a:xfrm>
            <a:off x="10912536" y="1899283"/>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78" name="Hexagon 77"/>
          <p:cNvSpPr/>
          <p:nvPr/>
        </p:nvSpPr>
        <p:spPr bwMode="auto">
          <a:xfrm>
            <a:off x="11336907" y="1661718"/>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79" name="Hexagon 78"/>
          <p:cNvSpPr/>
          <p:nvPr/>
        </p:nvSpPr>
        <p:spPr bwMode="auto">
          <a:xfrm>
            <a:off x="9735314" y="1403571"/>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80" name="Hexagon 79"/>
          <p:cNvSpPr/>
          <p:nvPr/>
        </p:nvSpPr>
        <p:spPr bwMode="auto">
          <a:xfrm>
            <a:off x="9759863" y="1357572"/>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81" name="Hexagon 80"/>
          <p:cNvSpPr/>
          <p:nvPr/>
        </p:nvSpPr>
        <p:spPr bwMode="auto">
          <a:xfrm>
            <a:off x="9755479" y="1926699"/>
            <a:ext cx="267449" cy="239268"/>
          </a:xfrm>
          <a:prstGeom prst="hexagon">
            <a:avLst>
              <a:gd name="adj" fmla="val 55889"/>
              <a:gd name="vf" fmla="val 115470"/>
            </a:avLst>
          </a:prstGeom>
          <a:solidFill>
            <a:srgbClr val="FFC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82" name="Hexagon 81"/>
          <p:cNvSpPr/>
          <p:nvPr/>
        </p:nvSpPr>
        <p:spPr bwMode="auto">
          <a:xfrm>
            <a:off x="9725493" y="1899283"/>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83" name="Hexagon 82"/>
          <p:cNvSpPr/>
          <p:nvPr/>
        </p:nvSpPr>
        <p:spPr bwMode="auto">
          <a:xfrm>
            <a:off x="9742378" y="1944698"/>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84" name="Hexagon 83"/>
          <p:cNvSpPr/>
          <p:nvPr/>
        </p:nvSpPr>
        <p:spPr bwMode="auto">
          <a:xfrm>
            <a:off x="10147181" y="1694139"/>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85" name="Hexagon 84"/>
          <p:cNvSpPr/>
          <p:nvPr/>
        </p:nvSpPr>
        <p:spPr bwMode="auto">
          <a:xfrm>
            <a:off x="10187685" y="1646054"/>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86" name="Hexagon 85"/>
          <p:cNvSpPr/>
          <p:nvPr/>
        </p:nvSpPr>
        <p:spPr bwMode="auto">
          <a:xfrm>
            <a:off x="10145345" y="1660362"/>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87" name="Hexagon 86"/>
          <p:cNvSpPr/>
          <p:nvPr/>
        </p:nvSpPr>
        <p:spPr bwMode="auto">
          <a:xfrm>
            <a:off x="10866581" y="1337397"/>
            <a:ext cx="359360" cy="303737"/>
          </a:xfrm>
          <a:prstGeom prst="hexagon">
            <a:avLst/>
          </a:prstGeom>
          <a:solidFill>
            <a:srgbClr val="00206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88" name="Hexagon 87"/>
          <p:cNvSpPr/>
          <p:nvPr/>
        </p:nvSpPr>
        <p:spPr bwMode="auto">
          <a:xfrm>
            <a:off x="10866581" y="1890490"/>
            <a:ext cx="359360" cy="303737"/>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89" name="Hexagon 88"/>
          <p:cNvSpPr/>
          <p:nvPr/>
        </p:nvSpPr>
        <p:spPr bwMode="auto">
          <a:xfrm>
            <a:off x="11275736" y="1620582"/>
            <a:ext cx="359360" cy="303737"/>
          </a:xfrm>
          <a:prstGeom prst="hexagon">
            <a:avLst/>
          </a:prstGeom>
          <a:solidFill>
            <a:srgbClr val="7030A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91" name="Rounded Rectangle 90"/>
          <p:cNvSpPr/>
          <p:nvPr/>
        </p:nvSpPr>
        <p:spPr bwMode="auto">
          <a:xfrm>
            <a:off x="10704375" y="1269060"/>
            <a:ext cx="1003297" cy="999257"/>
          </a:xfrm>
          <a:prstGeom prst="roundRect">
            <a:avLst/>
          </a:prstGeom>
          <a:noFill/>
          <a:ln w="10795" cap="flat" cmpd="sng" algn="ctr">
            <a:solidFill>
              <a:srgbClr val="404040"/>
            </a:solidFill>
            <a:prstDash val="lgDash"/>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66" name="Rectangle 65"/>
          <p:cNvSpPr/>
          <p:nvPr/>
        </p:nvSpPr>
        <p:spPr>
          <a:xfrm>
            <a:off x="486713" y="957282"/>
            <a:ext cx="3388396" cy="1298112"/>
          </a:xfrm>
          <a:prstGeom prst="rect">
            <a:avLst/>
          </a:prstGeom>
        </p:spPr>
        <p:txBody>
          <a:bodyPr wrap="square">
            <a:spAutoFit/>
          </a:bodyPr>
          <a:lstStyle/>
          <a:p>
            <a:pPr marL="280121" indent="-280121" defTabSz="878727">
              <a:buFont typeface="Arial" panose="020B0604020202020204" pitchFamily="34" charset="0"/>
              <a:buChar char="•"/>
            </a:pPr>
            <a:r>
              <a:rPr lang="en-US" sz="1567" dirty="0">
                <a:solidFill>
                  <a:schemeClr val="bg1"/>
                </a:solidFill>
                <a:latin typeface="+mj-lt"/>
              </a:rPr>
              <a:t>A monolith app contains domain specific functionality and is normally divided by functional layers such as web, business and data</a:t>
            </a:r>
          </a:p>
        </p:txBody>
      </p:sp>
      <p:pic>
        <p:nvPicPr>
          <p:cNvPr id="68" name="Picture 67"/>
          <p:cNvPicPr>
            <a:picLocks noChangeAspect="1"/>
          </p:cNvPicPr>
          <p:nvPr/>
        </p:nvPicPr>
        <p:blipFill>
          <a:blip r:embed="rId8"/>
          <a:stretch>
            <a:fillRect/>
          </a:stretch>
        </p:blipFill>
        <p:spPr>
          <a:xfrm>
            <a:off x="4003676" y="1341321"/>
            <a:ext cx="594038" cy="590544"/>
          </a:xfrm>
          <a:prstGeom prst="rect">
            <a:avLst/>
          </a:prstGeom>
        </p:spPr>
      </p:pic>
      <p:pic>
        <p:nvPicPr>
          <p:cNvPr id="69" name="Picture 68"/>
          <p:cNvPicPr>
            <a:picLocks noChangeAspect="1"/>
          </p:cNvPicPr>
          <p:nvPr/>
        </p:nvPicPr>
        <p:blipFill>
          <a:blip r:embed="rId8"/>
          <a:stretch>
            <a:fillRect/>
          </a:stretch>
        </p:blipFill>
        <p:spPr>
          <a:xfrm>
            <a:off x="4295796" y="1396036"/>
            <a:ext cx="594038" cy="590544"/>
          </a:xfrm>
          <a:prstGeom prst="rect">
            <a:avLst/>
          </a:prstGeom>
        </p:spPr>
      </p:pic>
      <p:pic>
        <p:nvPicPr>
          <p:cNvPr id="70" name="Picture 69"/>
          <p:cNvPicPr>
            <a:picLocks noChangeAspect="1"/>
          </p:cNvPicPr>
          <p:nvPr/>
        </p:nvPicPr>
        <p:blipFill>
          <a:blip r:embed="rId8"/>
          <a:stretch>
            <a:fillRect/>
          </a:stretch>
        </p:blipFill>
        <p:spPr>
          <a:xfrm>
            <a:off x="4226628" y="1626195"/>
            <a:ext cx="594038" cy="590544"/>
          </a:xfrm>
          <a:prstGeom prst="rect">
            <a:avLst/>
          </a:prstGeom>
        </p:spPr>
      </p:pic>
      <p:grpSp>
        <p:nvGrpSpPr>
          <p:cNvPr id="122" name="Group 121"/>
          <p:cNvGrpSpPr/>
          <p:nvPr/>
        </p:nvGrpSpPr>
        <p:grpSpPr>
          <a:xfrm>
            <a:off x="9493747" y="927604"/>
            <a:ext cx="1003297" cy="1340712"/>
            <a:chOff x="9684608" y="945346"/>
            <a:chExt cx="1023560" cy="1367790"/>
          </a:xfrm>
        </p:grpSpPr>
        <p:sp>
          <p:nvSpPr>
            <p:cNvPr id="59" name="Hexagon 58"/>
            <p:cNvSpPr/>
            <p:nvPr/>
          </p:nvSpPr>
          <p:spPr bwMode="auto">
            <a:xfrm>
              <a:off x="9886641" y="1371114"/>
              <a:ext cx="366618" cy="309872"/>
            </a:xfrm>
            <a:prstGeom prst="hexagon">
              <a:avLst/>
            </a:prstGeom>
            <a:solidFill>
              <a:srgbClr val="FF0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60" name="Hexagon 59"/>
            <p:cNvSpPr/>
            <p:nvPr/>
          </p:nvSpPr>
          <p:spPr bwMode="auto">
            <a:xfrm>
              <a:off x="9886641" y="1935376"/>
              <a:ext cx="366618" cy="309872"/>
            </a:xfrm>
            <a:prstGeom prst="hexagon">
              <a:avLst/>
            </a:prstGeom>
            <a:solidFill>
              <a:srgbClr val="FFC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61" name="Hexagon 60"/>
            <p:cNvSpPr/>
            <p:nvPr/>
          </p:nvSpPr>
          <p:spPr bwMode="auto">
            <a:xfrm>
              <a:off x="10304059" y="1660017"/>
              <a:ext cx="366618" cy="309872"/>
            </a:xfrm>
            <a:prstGeom prst="hexagon">
              <a:avLst/>
            </a:prstGeom>
            <a:solidFill>
              <a:srgbClr val="92D05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90" name="Rounded Rectangle 89"/>
            <p:cNvSpPr/>
            <p:nvPr/>
          </p:nvSpPr>
          <p:spPr bwMode="auto">
            <a:xfrm>
              <a:off x="9684608" y="1293697"/>
              <a:ext cx="1023560" cy="1019439"/>
            </a:xfrm>
            <a:prstGeom prst="roundRect">
              <a:avLst/>
            </a:prstGeom>
            <a:noFill/>
            <a:ln w="10795" cap="flat" cmpd="sng" algn="ctr">
              <a:solidFill>
                <a:srgbClr val="404040"/>
              </a:solidFill>
              <a:prstDash val="lgDash"/>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93" name="Rectangle 92"/>
            <p:cNvSpPr/>
            <p:nvPr/>
          </p:nvSpPr>
          <p:spPr>
            <a:xfrm>
              <a:off x="9845620" y="945346"/>
              <a:ext cx="734612" cy="371297"/>
            </a:xfrm>
            <a:prstGeom prst="rect">
              <a:avLst/>
            </a:prstGeom>
          </p:spPr>
          <p:txBody>
            <a:bodyPr wrap="none">
              <a:spAutoFit/>
            </a:bodyPr>
            <a:lstStyle/>
            <a:p>
              <a:pPr defTabSz="896214"/>
              <a:r>
                <a:rPr lang="en-US" sz="1765" dirty="0">
                  <a:solidFill>
                    <a:schemeClr val="bg1"/>
                  </a:solidFill>
                  <a:latin typeface="+mj-lt"/>
                </a:rPr>
                <a:t>App 1</a:t>
              </a:r>
            </a:p>
          </p:txBody>
        </p:sp>
      </p:grpSp>
      <p:sp>
        <p:nvSpPr>
          <p:cNvPr id="94" name="Rectangle 93"/>
          <p:cNvSpPr/>
          <p:nvPr/>
        </p:nvSpPr>
        <p:spPr>
          <a:xfrm>
            <a:off x="10847618" y="914668"/>
            <a:ext cx="720069" cy="363946"/>
          </a:xfrm>
          <a:prstGeom prst="rect">
            <a:avLst/>
          </a:prstGeom>
        </p:spPr>
        <p:txBody>
          <a:bodyPr wrap="none">
            <a:spAutoFit/>
          </a:bodyPr>
          <a:lstStyle/>
          <a:p>
            <a:pPr defTabSz="896214"/>
            <a:r>
              <a:rPr lang="en-US" sz="1765" dirty="0">
                <a:solidFill>
                  <a:schemeClr val="bg1"/>
                </a:solidFill>
                <a:latin typeface="+mj-lt"/>
              </a:rPr>
              <a:t>App 2</a:t>
            </a:r>
          </a:p>
        </p:txBody>
      </p:sp>
      <p:sp>
        <p:nvSpPr>
          <p:cNvPr id="95" name="Hexagon 94"/>
          <p:cNvSpPr/>
          <p:nvPr/>
        </p:nvSpPr>
        <p:spPr bwMode="auto">
          <a:xfrm>
            <a:off x="10906140" y="1390743"/>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96" name="Hexagon 95"/>
          <p:cNvSpPr/>
          <p:nvPr/>
        </p:nvSpPr>
        <p:spPr bwMode="auto">
          <a:xfrm>
            <a:off x="10906140" y="1381733"/>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97" name="Hexagon 96"/>
          <p:cNvSpPr/>
          <p:nvPr/>
        </p:nvSpPr>
        <p:spPr bwMode="auto">
          <a:xfrm>
            <a:off x="10920833" y="1339423"/>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98" name="Hexagon 97"/>
          <p:cNvSpPr/>
          <p:nvPr/>
        </p:nvSpPr>
        <p:spPr bwMode="auto">
          <a:xfrm>
            <a:off x="10867641" y="1911993"/>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99" name="Hexagon 98"/>
          <p:cNvSpPr/>
          <p:nvPr/>
        </p:nvSpPr>
        <p:spPr bwMode="auto">
          <a:xfrm>
            <a:off x="11349886" y="1639498"/>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100" name="Hexagon 99"/>
          <p:cNvSpPr/>
          <p:nvPr/>
        </p:nvSpPr>
        <p:spPr bwMode="auto">
          <a:xfrm>
            <a:off x="11312988" y="1636592"/>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101" name="Hexagon 100"/>
          <p:cNvSpPr/>
          <p:nvPr/>
        </p:nvSpPr>
        <p:spPr bwMode="auto">
          <a:xfrm>
            <a:off x="10931463" y="1924448"/>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cxnSp>
        <p:nvCxnSpPr>
          <p:cNvPr id="102" name="Straight Connector 101"/>
          <p:cNvCxnSpPr/>
          <p:nvPr/>
        </p:nvCxnSpPr>
        <p:spPr>
          <a:xfrm flipH="1">
            <a:off x="5868381" y="291959"/>
            <a:ext cx="3546" cy="5978070"/>
          </a:xfrm>
          <a:prstGeom prst="line">
            <a:avLst/>
          </a:prstGeom>
          <a:noFill/>
          <a:ln w="15875" cap="flat" cmpd="sng" algn="ctr">
            <a:solidFill>
              <a:srgbClr val="FFC000"/>
            </a:solidFill>
            <a:prstDash val="solid"/>
            <a:miter lim="800000"/>
          </a:ln>
          <a:effectLst/>
        </p:spPr>
      </p:cxnSp>
      <p:grpSp>
        <p:nvGrpSpPr>
          <p:cNvPr id="120" name="Group 119"/>
          <p:cNvGrpSpPr/>
          <p:nvPr/>
        </p:nvGrpSpPr>
        <p:grpSpPr>
          <a:xfrm>
            <a:off x="3926429" y="947756"/>
            <a:ext cx="1003297" cy="1314756"/>
            <a:chOff x="4004846" y="965905"/>
            <a:chExt cx="1023560" cy="1341310"/>
          </a:xfrm>
        </p:grpSpPr>
        <p:sp>
          <p:nvSpPr>
            <p:cNvPr id="62" name="Rounded Rectangle 61"/>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63" name="Rectangle 62"/>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a:solidFill>
                  <a:schemeClr val="bg1"/>
                </a:solidFill>
                <a:latin typeface="+mj-lt"/>
                <a:ea typeface="Segoe UI" pitchFamily="34" charset="0"/>
                <a:cs typeface="Segoe UI" pitchFamily="34" charset="0"/>
              </a:endParaRPr>
            </a:p>
          </p:txBody>
        </p:sp>
        <p:sp>
          <p:nvSpPr>
            <p:cNvPr id="64" name="Rectangle 63"/>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a:solidFill>
                  <a:schemeClr val="bg1"/>
                </a:solidFill>
                <a:latin typeface="+mj-lt"/>
                <a:ea typeface="Segoe UI" pitchFamily="34" charset="0"/>
                <a:cs typeface="Segoe UI" pitchFamily="34" charset="0"/>
              </a:endParaRPr>
            </a:p>
          </p:txBody>
        </p:sp>
        <p:sp>
          <p:nvSpPr>
            <p:cNvPr id="65" name="Rectangle 64"/>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a:solidFill>
                  <a:schemeClr val="bg1"/>
                </a:solidFill>
                <a:latin typeface="+mj-lt"/>
                <a:ea typeface="Segoe UI" pitchFamily="34" charset="0"/>
                <a:cs typeface="Segoe UI" pitchFamily="34" charset="0"/>
              </a:endParaRPr>
            </a:p>
          </p:txBody>
        </p:sp>
        <p:sp>
          <p:nvSpPr>
            <p:cNvPr id="92" name="Rectangle 91"/>
            <p:cNvSpPr/>
            <p:nvPr/>
          </p:nvSpPr>
          <p:spPr>
            <a:xfrm>
              <a:off x="4160986" y="965905"/>
              <a:ext cx="734612" cy="371297"/>
            </a:xfrm>
            <a:prstGeom prst="rect">
              <a:avLst/>
            </a:prstGeom>
          </p:spPr>
          <p:txBody>
            <a:bodyPr wrap="none">
              <a:spAutoFit/>
            </a:bodyPr>
            <a:lstStyle/>
            <a:p>
              <a:pPr defTabSz="896214"/>
              <a:r>
                <a:rPr lang="en-US" sz="1765" dirty="0">
                  <a:solidFill>
                    <a:schemeClr val="bg1"/>
                  </a:solidFill>
                  <a:latin typeface="+mj-lt"/>
                </a:rPr>
                <a:t>App 1</a:t>
              </a:r>
            </a:p>
          </p:txBody>
        </p:sp>
      </p:grpSp>
      <p:sp>
        <p:nvSpPr>
          <p:cNvPr id="123" name="Hexagon 122"/>
          <p:cNvSpPr/>
          <p:nvPr/>
        </p:nvSpPr>
        <p:spPr bwMode="auto">
          <a:xfrm>
            <a:off x="9724922" y="1935904"/>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125" name="Hexagon 124"/>
          <p:cNvSpPr/>
          <p:nvPr/>
        </p:nvSpPr>
        <p:spPr bwMode="auto">
          <a:xfrm>
            <a:off x="9708609" y="1924317"/>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126" name="Hexagon 125"/>
          <p:cNvSpPr/>
          <p:nvPr/>
        </p:nvSpPr>
        <p:spPr bwMode="auto">
          <a:xfrm>
            <a:off x="10900545" y="1374377"/>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127" name="Hexagon 126"/>
          <p:cNvSpPr/>
          <p:nvPr/>
        </p:nvSpPr>
        <p:spPr bwMode="auto">
          <a:xfrm>
            <a:off x="10906186" y="1386959"/>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128" name="Hexagon 127"/>
          <p:cNvSpPr/>
          <p:nvPr/>
        </p:nvSpPr>
        <p:spPr bwMode="auto">
          <a:xfrm>
            <a:off x="10860941" y="1341470"/>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latin typeface="+mj-lt"/>
              <a:ea typeface="Segoe UI" pitchFamily="34" charset="0"/>
              <a:cs typeface="Segoe UI" pitchFamily="34" charset="0"/>
            </a:endParaRPr>
          </a:p>
        </p:txBody>
      </p:sp>
      <p:sp>
        <p:nvSpPr>
          <p:cNvPr id="138" name="Hexagon 137"/>
          <p:cNvSpPr/>
          <p:nvPr/>
        </p:nvSpPr>
        <p:spPr bwMode="auto">
          <a:xfrm>
            <a:off x="10142652" y="1680197"/>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
        <p:nvSpPr>
          <p:cNvPr id="140" name="Hexagon 139"/>
          <p:cNvSpPr/>
          <p:nvPr/>
        </p:nvSpPr>
        <p:spPr bwMode="auto">
          <a:xfrm>
            <a:off x="10163767" y="1675913"/>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latin typeface="+mj-lt"/>
              <a:ea typeface="Segoe UI" pitchFamily="34" charset="0"/>
              <a:cs typeface="Segoe UI" pitchFamily="34" charset="0"/>
            </a:endParaRPr>
          </a:p>
        </p:txBody>
      </p:sp>
    </p:spTree>
    <p:extLst>
      <p:ext uri="{BB962C8B-B14F-4D97-AF65-F5344CB8AC3E}">
        <p14:creationId xmlns:p14="http://schemas.microsoft.com/office/powerpoint/2010/main" val="294535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42" presetClass="path" presetSubtype="0" accel="50000" decel="50000" fill="hold" nodeType="withEffect">
                                  <p:stCondLst>
                                    <p:cond delay="0"/>
                                  </p:stCondLst>
                                  <p:childTnLst>
                                    <p:animMotion origin="layout" path="M -3.3878E-6 1.64321E-6 L -0.14488 0.29619 " pathEditMode="relative" rAng="0" ptsTypes="AA">
                                      <p:cBhvr>
                                        <p:cTn id="18" dur="2000" fill="hold"/>
                                        <p:tgtEl>
                                          <p:spTgt spid="68"/>
                                        </p:tgtEl>
                                        <p:attrNameLst>
                                          <p:attrName>ppt_x</p:attrName>
                                          <p:attrName>ppt_y</p:attrName>
                                        </p:attrNameLst>
                                      </p:cBhvr>
                                      <p:rCtr x="-7250" y="14798"/>
                                    </p:animMotion>
                                  </p:childTnLst>
                                </p:cTn>
                              </p:par>
                              <p:par>
                                <p:cTn id="19" presetID="42" presetClass="path" presetSubtype="0" accel="50000" decel="50000" fill="hold" nodeType="withEffect">
                                  <p:stCondLst>
                                    <p:cond delay="0"/>
                                  </p:stCondLst>
                                  <p:childTnLst>
                                    <p:animMotion origin="layout" path="M -1.34542E-6 -2.0699E-6 L -0.16888 0.41058 " pathEditMode="relative" rAng="0" ptsTypes="AA">
                                      <p:cBhvr>
                                        <p:cTn id="20" dur="2000" fill="hold"/>
                                        <p:tgtEl>
                                          <p:spTgt spid="69"/>
                                        </p:tgtEl>
                                        <p:attrNameLst>
                                          <p:attrName>ppt_x</p:attrName>
                                          <p:attrName>ppt_y</p:attrName>
                                        </p:attrNameLst>
                                      </p:cBhvr>
                                      <p:rCtr x="-8450" y="20517"/>
                                    </p:animMotion>
                                  </p:childTnLst>
                                </p:cTn>
                              </p:par>
                              <p:par>
                                <p:cTn id="21" presetID="42" presetClass="path" presetSubtype="0" accel="50000" decel="50000" fill="hold" nodeType="withEffect">
                                  <p:stCondLst>
                                    <p:cond delay="0"/>
                                  </p:stCondLst>
                                  <p:childTnLst>
                                    <p:animMotion origin="layout" path="M -4.80214E-6 -2.62823E-6 L -0.16517 0.49456 " pathEditMode="relative" rAng="0" ptsTypes="AA">
                                      <p:cBhvr>
                                        <p:cTn id="22" dur="2000" fill="hold"/>
                                        <p:tgtEl>
                                          <p:spTgt spid="70"/>
                                        </p:tgtEl>
                                        <p:attrNameLst>
                                          <p:attrName>ppt_x</p:attrName>
                                          <p:attrName>ppt_y</p:attrName>
                                        </p:attrNameLst>
                                      </p:cBhvr>
                                      <p:rCtr x="-8259" y="2471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fade">
                                      <p:cBhvr>
                                        <p:cTn id="27" dur="500"/>
                                        <p:tgtEl>
                                          <p:spTgt spid="124"/>
                                        </p:tgtEl>
                                      </p:cBhvr>
                                    </p:animEffect>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2.4432E-6 -2.55561E-6 L -0.08936 0.28121 " pathEditMode="relative" rAng="0" ptsTypes="AA">
                                      <p:cBhvr>
                                        <p:cTn id="30" dur="2000" fill="hold"/>
                                        <p:tgtEl>
                                          <p:spTgt spid="76"/>
                                        </p:tgtEl>
                                        <p:attrNameLst>
                                          <p:attrName>ppt_x</p:attrName>
                                          <p:attrName>ppt_y</p:attrName>
                                        </p:attrNameLst>
                                      </p:cBhvr>
                                      <p:rCtr x="-4468" y="14049"/>
                                    </p:animMotion>
                                  </p:childTnLst>
                                </p:cTn>
                              </p:par>
                              <p:par>
                                <p:cTn id="31" presetID="42" presetClass="path" presetSubtype="0" accel="50000" decel="50000" fill="hold" grpId="0" nodeType="withEffect">
                                  <p:stCondLst>
                                    <p:cond delay="0"/>
                                  </p:stCondLst>
                                  <p:childTnLst>
                                    <p:animMotion origin="layout" path="M 1.87644E-6 -4.08534E-8 L -0.21764 0.39719 " pathEditMode="relative" rAng="0" ptsTypes="AA">
                                      <p:cBhvr>
                                        <p:cTn id="32" dur="2000" fill="hold"/>
                                        <p:tgtEl>
                                          <p:spTgt spid="79"/>
                                        </p:tgtEl>
                                        <p:attrNameLst>
                                          <p:attrName>ppt_x</p:attrName>
                                          <p:attrName>ppt_y</p:attrName>
                                        </p:attrNameLst>
                                      </p:cBhvr>
                                      <p:rCtr x="-10888" y="19859"/>
                                    </p:animMotion>
                                  </p:childTnLst>
                                </p:cTn>
                              </p:par>
                              <p:par>
                                <p:cTn id="33" presetID="42" presetClass="path" presetSubtype="0" accel="50000" decel="50000" fill="hold" grpId="0" nodeType="withEffect">
                                  <p:stCondLst>
                                    <p:cond delay="0"/>
                                  </p:stCondLst>
                                  <p:childTnLst>
                                    <p:animMotion origin="layout" path="M 4.59535E-8 -4.335E-6 L -0.1482 0.27985 " pathEditMode="relative" rAng="0" ptsTypes="AA">
                                      <p:cBhvr>
                                        <p:cTn id="34" dur="2000" fill="hold"/>
                                        <p:tgtEl>
                                          <p:spTgt spid="95"/>
                                        </p:tgtEl>
                                        <p:attrNameLst>
                                          <p:attrName>ppt_x</p:attrName>
                                          <p:attrName>ppt_y</p:attrName>
                                        </p:attrNameLst>
                                      </p:cBhvr>
                                      <p:rCtr x="-7416" y="13981"/>
                                    </p:animMotion>
                                  </p:childTnLst>
                                </p:cTn>
                              </p:par>
                              <p:par>
                                <p:cTn id="35" presetID="42" presetClass="path" presetSubtype="0" accel="50000" decel="50000" fill="hold" grpId="0" nodeType="withEffect">
                                  <p:stCondLst>
                                    <p:cond delay="0"/>
                                  </p:stCondLst>
                                  <p:childTnLst>
                                    <p:animMotion origin="layout" path="M 4.59535E-8 -2.55561E-6 L -0.04927 0.42284 " pathEditMode="relative" rAng="0" ptsTypes="AA">
                                      <p:cBhvr>
                                        <p:cTn id="36" dur="2000" fill="hold"/>
                                        <p:tgtEl>
                                          <p:spTgt spid="96"/>
                                        </p:tgtEl>
                                        <p:attrNameLst>
                                          <p:attrName>ppt_x</p:attrName>
                                          <p:attrName>ppt_y</p:attrName>
                                        </p:attrNameLst>
                                      </p:cBhvr>
                                      <p:rCtr x="-2464" y="21130"/>
                                    </p:animMotion>
                                  </p:childTnLst>
                                </p:cTn>
                              </p:par>
                              <p:par>
                                <p:cTn id="37" presetID="42" presetClass="path" presetSubtype="0" accel="50000" decel="50000" fill="hold" grpId="0" nodeType="withEffect">
                                  <p:stCondLst>
                                    <p:cond delay="0"/>
                                  </p:stCondLst>
                                  <p:childTnLst>
                                    <p:animMotion origin="layout" path="M 2.6168E-6 -2.16523E-6 L -0.00664 0.35475 " pathEditMode="relative" rAng="0" ptsTypes="AA">
                                      <p:cBhvr>
                                        <p:cTn id="38" dur="2000" fill="hold"/>
                                        <p:tgtEl>
                                          <p:spTgt spid="84"/>
                                        </p:tgtEl>
                                        <p:attrNameLst>
                                          <p:attrName>ppt_x</p:attrName>
                                          <p:attrName>ppt_y</p:attrName>
                                        </p:attrNameLst>
                                      </p:cBhvr>
                                      <p:rCtr x="-332" y="17726"/>
                                    </p:animMotion>
                                  </p:childTnLst>
                                </p:cTn>
                              </p:par>
                              <p:par>
                                <p:cTn id="39" presetID="42" presetClass="path" presetSubtype="0" accel="50000" decel="50000" fill="hold" grpId="0" nodeType="withEffect">
                                  <p:stCondLst>
                                    <p:cond delay="0"/>
                                  </p:stCondLst>
                                  <p:childTnLst>
                                    <p:animMotion origin="layout" path="M 1.26372E-6 2.9823E-6 L -0.02796 0.32297 " pathEditMode="relative" rAng="0" ptsTypes="AA">
                                      <p:cBhvr>
                                        <p:cTn id="40" dur="2000" fill="hold"/>
                                        <p:tgtEl>
                                          <p:spTgt spid="98"/>
                                        </p:tgtEl>
                                        <p:attrNameLst>
                                          <p:attrName>ppt_x</p:attrName>
                                          <p:attrName>ppt_y</p:attrName>
                                        </p:attrNameLst>
                                      </p:cBhvr>
                                      <p:rCtr x="-1404" y="16137"/>
                                    </p:animMotion>
                                  </p:childTnLst>
                                </p:cTn>
                              </p:par>
                              <p:par>
                                <p:cTn id="41" presetID="42" presetClass="path" presetSubtype="0" accel="50000" decel="50000" fill="hold" grpId="0" nodeType="withEffect">
                                  <p:stCondLst>
                                    <p:cond delay="0"/>
                                  </p:stCondLst>
                                  <p:childTnLst>
                                    <p:animMotion origin="layout" path="M -3.91626E-6 -4.52565E-6 L -0.05667 0.51635 " pathEditMode="relative" rAng="0" ptsTypes="AA">
                                      <p:cBhvr>
                                        <p:cTn id="42" dur="2000" fill="hold"/>
                                        <p:tgtEl>
                                          <p:spTgt spid="100"/>
                                        </p:tgtEl>
                                        <p:attrNameLst>
                                          <p:attrName>ppt_x</p:attrName>
                                          <p:attrName>ppt_y</p:attrName>
                                        </p:attrNameLst>
                                      </p:cBhvr>
                                      <p:rCtr x="-2834" y="25806"/>
                                    </p:animMotion>
                                  </p:childTnLst>
                                </p:cTn>
                              </p:par>
                              <p:par>
                                <p:cTn id="43" presetID="42" presetClass="path" presetSubtype="0" accel="50000" decel="50000" fill="hold" grpId="0" nodeType="withEffect">
                                  <p:stCondLst>
                                    <p:cond delay="0"/>
                                  </p:stCondLst>
                                  <p:childTnLst>
                                    <p:animMotion origin="layout" path="M 3.55885E-6 -4.54834E-6 L -0.34057 0.4065 " pathEditMode="relative" rAng="0" ptsTypes="AA">
                                      <p:cBhvr>
                                        <p:cTn id="44" dur="2000" fill="hold"/>
                                        <p:tgtEl>
                                          <p:spTgt spid="97"/>
                                        </p:tgtEl>
                                        <p:attrNameLst>
                                          <p:attrName>ppt_x</p:attrName>
                                          <p:attrName>ppt_y</p:attrName>
                                        </p:attrNameLst>
                                      </p:cBhvr>
                                      <p:rCtr x="-17028" y="20313"/>
                                    </p:animMotion>
                                  </p:childTnLst>
                                </p:cTn>
                              </p:par>
                              <p:par>
                                <p:cTn id="45" presetID="42" presetClass="path" presetSubtype="0" accel="50000" decel="50000" fill="hold" grpId="0" nodeType="withEffect">
                                  <p:stCondLst>
                                    <p:cond delay="0"/>
                                  </p:stCondLst>
                                  <p:childTnLst>
                                    <p:animMotion origin="layout" path="M -4.58259E-6 -1.31185E-6 L -0.06944 0.23831 " pathEditMode="relative" rAng="0" ptsTypes="AA">
                                      <p:cBhvr>
                                        <p:cTn id="46" dur="2000" fill="hold"/>
                                        <p:tgtEl>
                                          <p:spTgt spid="82"/>
                                        </p:tgtEl>
                                        <p:attrNameLst>
                                          <p:attrName>ppt_x</p:attrName>
                                          <p:attrName>ppt_y</p:attrName>
                                        </p:attrNameLst>
                                      </p:cBhvr>
                                      <p:rCtr x="-3472" y="11916"/>
                                    </p:animMotion>
                                  </p:childTnLst>
                                </p:cTn>
                              </p:par>
                              <p:par>
                                <p:cTn id="47" presetID="42" presetClass="path" presetSubtype="0" accel="50000" decel="50000" fill="hold" grpId="0" nodeType="withEffect">
                                  <p:stCondLst>
                                    <p:cond delay="0"/>
                                  </p:stCondLst>
                                  <p:childTnLst>
                                    <p:animMotion origin="layout" path="M -5.48889E-7 -1.31185E-6 L -0.15484 0.58602 " pathEditMode="relative" rAng="0" ptsTypes="AA">
                                      <p:cBhvr>
                                        <p:cTn id="48" dur="2000" fill="hold"/>
                                        <p:tgtEl>
                                          <p:spTgt spid="77"/>
                                        </p:tgtEl>
                                        <p:attrNameLst>
                                          <p:attrName>ppt_x</p:attrName>
                                          <p:attrName>ppt_y</p:attrName>
                                        </p:attrNameLst>
                                      </p:cBhvr>
                                      <p:rCtr x="-7748" y="29301"/>
                                    </p:animMotion>
                                  </p:childTnLst>
                                </p:cTn>
                              </p:par>
                              <p:par>
                                <p:cTn id="49" presetID="42" presetClass="path" presetSubtype="0" accel="50000" decel="50000" fill="hold" grpId="0" nodeType="withEffect">
                                  <p:stCondLst>
                                    <p:cond delay="0"/>
                                  </p:stCondLst>
                                  <p:childTnLst>
                                    <p:animMotion origin="layout" path="M 2.65509E-7 1.02587E-6 L -0.10391 0.65501 " pathEditMode="relative" rAng="0" ptsTypes="AA">
                                      <p:cBhvr>
                                        <p:cTn id="50" dur="2000" fill="hold"/>
                                        <p:tgtEl>
                                          <p:spTgt spid="86"/>
                                        </p:tgtEl>
                                        <p:attrNameLst>
                                          <p:attrName>ppt_x</p:attrName>
                                          <p:attrName>ppt_y</p:attrName>
                                        </p:attrNameLst>
                                      </p:cBhvr>
                                      <p:rCtr x="-5195" y="32751"/>
                                    </p:animMotion>
                                  </p:childTnLst>
                                </p:cTn>
                              </p:par>
                              <p:par>
                                <p:cTn id="51" presetID="42" presetClass="path" presetSubtype="0" accel="50000" decel="50000" fill="hold" grpId="0" nodeType="withEffect">
                                  <p:stCondLst>
                                    <p:cond delay="0"/>
                                  </p:stCondLst>
                                  <p:childTnLst>
                                    <p:animMotion origin="layout" path="M 1.28159E-6 -3.24557E-6 L -0.08948 0.57944 " pathEditMode="relative" rAng="0" ptsTypes="AA">
                                      <p:cBhvr>
                                        <p:cTn id="52" dur="2000" fill="hold"/>
                                        <p:tgtEl>
                                          <p:spTgt spid="83"/>
                                        </p:tgtEl>
                                        <p:attrNameLst>
                                          <p:attrName>ppt_x</p:attrName>
                                          <p:attrName>ppt_y</p:attrName>
                                        </p:attrNameLst>
                                      </p:cBhvr>
                                      <p:rCtr x="-4480" y="28961"/>
                                    </p:animMotion>
                                  </p:childTnLst>
                                </p:cTn>
                              </p:par>
                              <p:par>
                                <p:cTn id="53" presetID="42" presetClass="path" presetSubtype="0" accel="50000" decel="50000" fill="hold" grpId="0" nodeType="withEffect">
                                  <p:stCondLst>
                                    <p:cond delay="0"/>
                                  </p:stCondLst>
                                  <p:childTnLst>
                                    <p:animMotion origin="layout" path="M -2.33342E-6 -2.72356E-6 L -0.27891 0.46346 " pathEditMode="relative" rAng="0" ptsTypes="AA">
                                      <p:cBhvr>
                                        <p:cTn id="54" dur="2000" fill="hold"/>
                                        <p:tgtEl>
                                          <p:spTgt spid="101"/>
                                        </p:tgtEl>
                                        <p:attrNameLst>
                                          <p:attrName>ppt_x</p:attrName>
                                          <p:attrName>ppt_y</p:attrName>
                                        </p:attrNameLst>
                                      </p:cBhvr>
                                      <p:rCtr x="-13952" y="23173"/>
                                    </p:animMotion>
                                  </p:childTnLst>
                                </p:cTn>
                              </p:par>
                              <p:par>
                                <p:cTn id="55" presetID="42" presetClass="path" presetSubtype="0" accel="50000" decel="50000" fill="hold" grpId="0" nodeType="withEffect">
                                  <p:stCondLst>
                                    <p:cond delay="0"/>
                                  </p:stCondLst>
                                  <p:childTnLst>
                                    <p:animMotion origin="layout" path="M 1.35308E-6 4.06264E-6 L -0.32589 0.38198 " pathEditMode="relative" rAng="0" ptsTypes="AA">
                                      <p:cBhvr>
                                        <p:cTn id="56" dur="2000" fill="hold"/>
                                        <p:tgtEl>
                                          <p:spTgt spid="78"/>
                                        </p:tgtEl>
                                        <p:attrNameLst>
                                          <p:attrName>ppt_x</p:attrName>
                                          <p:attrName>ppt_y</p:attrName>
                                        </p:attrNameLst>
                                      </p:cBhvr>
                                      <p:rCtr x="-16301" y="19088"/>
                                    </p:animMotion>
                                  </p:childTnLst>
                                </p:cTn>
                              </p:par>
                              <p:par>
                                <p:cTn id="57" presetID="42" presetClass="path" presetSubtype="0" accel="50000" decel="50000" fill="hold" grpId="0" nodeType="withEffect">
                                  <p:stCondLst>
                                    <p:cond delay="0"/>
                                  </p:stCondLst>
                                  <p:childTnLst>
                                    <p:animMotion origin="layout" path="M 1.6339E-7 1.54789E-6 L -0.33138 0.52678 " pathEditMode="relative" rAng="0" ptsTypes="AA">
                                      <p:cBhvr>
                                        <p:cTn id="58" dur="2000" fill="hold"/>
                                        <p:tgtEl>
                                          <p:spTgt spid="99"/>
                                        </p:tgtEl>
                                        <p:attrNameLst>
                                          <p:attrName>ppt_x</p:attrName>
                                          <p:attrName>ppt_y</p:attrName>
                                        </p:attrNameLst>
                                      </p:cBhvr>
                                      <p:rCtr x="-16569" y="26328"/>
                                    </p:animMotion>
                                  </p:childTnLst>
                                </p:cTn>
                              </p:par>
                              <p:par>
                                <p:cTn id="59" presetID="42" presetClass="path" presetSubtype="0" accel="50000" decel="50000" fill="hold" grpId="0" nodeType="withEffect">
                                  <p:stCondLst>
                                    <p:cond delay="0"/>
                                  </p:stCondLst>
                                  <p:childTnLst>
                                    <p:animMotion origin="layout" path="M -2.85423E-6 1.89287E-6 L -0.21955 0.54607 " pathEditMode="relative" rAng="0" ptsTypes="AA">
                                      <p:cBhvr>
                                        <p:cTn id="60" dur="2000" fill="hold"/>
                                        <p:tgtEl>
                                          <p:spTgt spid="80"/>
                                        </p:tgtEl>
                                        <p:attrNameLst>
                                          <p:attrName>ppt_x</p:attrName>
                                          <p:attrName>ppt_y</p:attrName>
                                        </p:attrNameLst>
                                      </p:cBhvr>
                                      <p:rCtr x="-10978" y="27304"/>
                                    </p:animMotion>
                                  </p:childTnLst>
                                </p:cTn>
                              </p:par>
                              <p:par>
                                <p:cTn id="61" presetID="42" presetClass="path" presetSubtype="0" accel="50000" decel="50000" fill="hold" grpId="0" nodeType="withEffect">
                                  <p:stCondLst>
                                    <p:cond delay="0"/>
                                  </p:stCondLst>
                                  <p:childTnLst>
                                    <p:animMotion origin="layout" path="M 3.75032E-6 3.69496E-6 L -0.21177 0.36178 " pathEditMode="relative" rAng="0" ptsTypes="AA">
                                      <p:cBhvr>
                                        <p:cTn id="62" dur="2000" fill="hold"/>
                                        <p:tgtEl>
                                          <p:spTgt spid="85"/>
                                        </p:tgtEl>
                                        <p:attrNameLst>
                                          <p:attrName>ppt_x</p:attrName>
                                          <p:attrName>ppt_y</p:attrName>
                                        </p:attrNameLst>
                                      </p:cBhvr>
                                      <p:rCtr x="-10595" y="18089"/>
                                    </p:animMotion>
                                  </p:childTnLst>
                                </p:cTn>
                              </p:par>
                              <p:par>
                                <p:cTn id="63" presetID="42" presetClass="path" presetSubtype="0" accel="50000" decel="50000" fill="hold" grpId="0" nodeType="withEffect">
                                  <p:stCondLst>
                                    <p:cond delay="0"/>
                                  </p:stCondLst>
                                  <p:childTnLst>
                                    <p:animMotion origin="layout" path="M -4.4677E-7 -2.72356E-6 L -0.23768 0.46346 " pathEditMode="relative" rAng="0" ptsTypes="AA">
                                      <p:cBhvr>
                                        <p:cTn id="64" dur="2000" fill="hold"/>
                                        <p:tgtEl>
                                          <p:spTgt spid="125"/>
                                        </p:tgtEl>
                                        <p:attrNameLst>
                                          <p:attrName>ppt_x</p:attrName>
                                          <p:attrName>ppt_y</p:attrName>
                                        </p:attrNameLst>
                                      </p:cBhvr>
                                      <p:rCtr x="-11884" y="23173"/>
                                    </p:animMotion>
                                  </p:childTnLst>
                                </p:cTn>
                              </p:par>
                              <p:par>
                                <p:cTn id="65" presetID="42" presetClass="path" presetSubtype="0" accel="50000" decel="50000" fill="hold" grpId="0" nodeType="withEffect">
                                  <p:stCondLst>
                                    <p:cond delay="0"/>
                                  </p:stCondLst>
                                  <p:childTnLst>
                                    <p:animMotion origin="layout" path="M -0.00957 2.26055E-6 L -0.20896 0.66273 " pathEditMode="relative" rAng="0" ptsTypes="AA">
                                      <p:cBhvr>
                                        <p:cTn id="66" dur="2000" fill="hold"/>
                                        <p:tgtEl>
                                          <p:spTgt spid="126"/>
                                        </p:tgtEl>
                                        <p:attrNameLst>
                                          <p:attrName>ppt_x</p:attrName>
                                          <p:attrName>ppt_y</p:attrName>
                                        </p:attrNameLst>
                                      </p:cBhvr>
                                      <p:rCtr x="-9969" y="33137"/>
                                    </p:animMotion>
                                  </p:childTnLst>
                                </p:cTn>
                              </p:par>
                              <p:par>
                                <p:cTn id="67" presetID="42" presetClass="path" presetSubtype="0" accel="50000" decel="50000" fill="hold" grpId="0" nodeType="withEffect">
                                  <p:stCondLst>
                                    <p:cond delay="0"/>
                                  </p:stCondLst>
                                  <p:childTnLst>
                                    <p:animMotion origin="layout" path="M 1.85857E-6 -1.51158E-6 L -0.06115 0.55947 " pathEditMode="relative" rAng="0" ptsTypes="AA">
                                      <p:cBhvr>
                                        <p:cTn id="68" dur="2000" fill="hold"/>
                                        <p:tgtEl>
                                          <p:spTgt spid="128"/>
                                        </p:tgtEl>
                                        <p:attrNameLst>
                                          <p:attrName>ppt_x</p:attrName>
                                          <p:attrName>ppt_y</p:attrName>
                                        </p:attrNameLst>
                                      </p:cBhvr>
                                      <p:rCtr x="-3064" y="27962"/>
                                    </p:animMotion>
                                  </p:childTnLst>
                                </p:cTn>
                              </p:par>
                              <p:par>
                                <p:cTn id="69" presetID="42" presetClass="path" presetSubtype="0" accel="50000" decel="50000" fill="hold" grpId="0" nodeType="withEffect">
                                  <p:stCondLst>
                                    <p:cond delay="0"/>
                                  </p:stCondLst>
                                  <p:childTnLst>
                                    <p:animMotion origin="layout" path="M -4.43707E-6 5.03858E-7 L -0.14475 0.23763 " pathEditMode="relative" rAng="0" ptsTypes="AA">
                                      <p:cBhvr>
                                        <p:cTn id="70" dur="2000" fill="hold"/>
                                        <p:tgtEl>
                                          <p:spTgt spid="138"/>
                                        </p:tgtEl>
                                        <p:attrNameLst>
                                          <p:attrName>ppt_x</p:attrName>
                                          <p:attrName>ppt_y</p:attrName>
                                        </p:attrNameLst>
                                      </p:cBhvr>
                                      <p:rCtr x="-7238" y="11870"/>
                                    </p:animMotion>
                                  </p:childTnLst>
                                </p:cTn>
                              </p:par>
                              <p:par>
                                <p:cTn id="71" presetID="42" presetClass="path" presetSubtype="0" accel="50000" decel="50000" fill="hold" grpId="0" nodeType="withEffect">
                                  <p:stCondLst>
                                    <p:cond delay="0"/>
                                  </p:stCondLst>
                                  <p:childTnLst>
                                    <p:animMotion origin="layout" path="M -1.51902E-6 1.39355E-6 L 0.01711 0.53245 " pathEditMode="relative" rAng="0" ptsTypes="AA">
                                      <p:cBhvr>
                                        <p:cTn id="72" dur="2000" fill="hold"/>
                                        <p:tgtEl>
                                          <p:spTgt spid="140"/>
                                        </p:tgtEl>
                                        <p:attrNameLst>
                                          <p:attrName>ppt_x</p:attrName>
                                          <p:attrName>ppt_y</p:attrName>
                                        </p:attrNameLst>
                                      </p:cBhvr>
                                      <p:rCtr x="855" y="266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6" grpId="0" animBg="1"/>
      <p:bldP spid="77" grpId="0" animBg="1"/>
      <p:bldP spid="78" grpId="0" animBg="1"/>
      <p:bldP spid="79" grpId="0" animBg="1"/>
      <p:bldP spid="80" grpId="0" animBg="1"/>
      <p:bldP spid="82" grpId="0" animBg="1"/>
      <p:bldP spid="83" grpId="0" animBg="1"/>
      <p:bldP spid="84" grpId="0" animBg="1"/>
      <p:bldP spid="85" grpId="0" animBg="1"/>
      <p:bldP spid="86" grpId="0" animBg="1"/>
      <p:bldP spid="95" grpId="0" animBg="1"/>
      <p:bldP spid="96" grpId="0" animBg="1"/>
      <p:bldP spid="97" grpId="0" animBg="1"/>
      <p:bldP spid="98" grpId="0" animBg="1"/>
      <p:bldP spid="99" grpId="0" animBg="1"/>
      <p:bldP spid="100" grpId="0" animBg="1"/>
      <p:bldP spid="101" grpId="0" animBg="1"/>
      <p:bldP spid="125" grpId="0" animBg="1"/>
      <p:bldP spid="126" grpId="0" animBg="1"/>
      <p:bldP spid="128" grpId="0" animBg="1"/>
      <p:bldP spid="138" grpId="0" animBg="1"/>
      <p:bldP spid="1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2" descr="image0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5155" y="2031587"/>
            <a:ext cx="1969137" cy="121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4" name="Straight Connector 93"/>
          <p:cNvCxnSpPr/>
          <p:nvPr/>
        </p:nvCxnSpPr>
        <p:spPr>
          <a:xfrm flipH="1">
            <a:off x="5878641" y="1213514"/>
            <a:ext cx="2996" cy="5050784"/>
          </a:xfrm>
          <a:prstGeom prst="line">
            <a:avLst/>
          </a:prstGeom>
          <a:noFill/>
          <a:ln w="15875" cap="flat" cmpd="sng" algn="ctr">
            <a:solidFill>
              <a:srgbClr val="FFC000"/>
            </a:solidFill>
            <a:prstDash val="solid"/>
            <a:miter lim="800000"/>
          </a:ln>
          <a:effectLst/>
        </p:spPr>
      </p:cxnSp>
      <p:sp>
        <p:nvSpPr>
          <p:cNvPr id="15" name="Flowchart: Magnetic Disk 14"/>
          <p:cNvSpPr/>
          <p:nvPr/>
        </p:nvSpPr>
        <p:spPr>
          <a:xfrm>
            <a:off x="1613925" y="4154534"/>
            <a:ext cx="2084615" cy="1608134"/>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89617" tIns="89617" rIns="33610" bIns="33610" rtlCol="0" anchor="b" anchorCtr="0"/>
          <a:lstStyle/>
          <a:p>
            <a:pPr algn="ctr" defTabSz="913687">
              <a:defRPr/>
            </a:pPr>
            <a:endParaRPr lang="en-US" sz="784" kern="0">
              <a:solidFill>
                <a:schemeClr val="bg1"/>
              </a:solidFill>
              <a:ea typeface="Segoe UI" pitchFamily="34" charset="0"/>
              <a:cs typeface="Segoe UI" pitchFamily="34" charset="0"/>
            </a:endParaRPr>
          </a:p>
        </p:txBody>
      </p:sp>
      <p:grpSp>
        <p:nvGrpSpPr>
          <p:cNvPr id="16" name="Group 15"/>
          <p:cNvGrpSpPr/>
          <p:nvPr/>
        </p:nvGrpSpPr>
        <p:grpSpPr>
          <a:xfrm>
            <a:off x="1795624" y="4796937"/>
            <a:ext cx="263768" cy="323329"/>
            <a:chOff x="4818580" y="4212404"/>
            <a:chExt cx="441789" cy="544531"/>
          </a:xfrm>
        </p:grpSpPr>
        <p:sp>
          <p:nvSpPr>
            <p:cNvPr id="17" name="Rectangle 1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8" name="Rectangle 1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grpSp>
        <p:nvGrpSpPr>
          <p:cNvPr id="19" name="Group 18"/>
          <p:cNvGrpSpPr/>
          <p:nvPr/>
        </p:nvGrpSpPr>
        <p:grpSpPr>
          <a:xfrm>
            <a:off x="2229566" y="4796937"/>
            <a:ext cx="263768" cy="323329"/>
            <a:chOff x="4818580" y="4212404"/>
            <a:chExt cx="441789" cy="544531"/>
          </a:xfrm>
        </p:grpSpPr>
        <p:sp>
          <p:nvSpPr>
            <p:cNvPr id="20" name="Rectangle 1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21" name="Rectangle 2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grpSp>
        <p:nvGrpSpPr>
          <p:cNvPr id="22" name="Group 21"/>
          <p:cNvGrpSpPr/>
          <p:nvPr/>
        </p:nvGrpSpPr>
        <p:grpSpPr>
          <a:xfrm>
            <a:off x="2663507" y="4796937"/>
            <a:ext cx="263768" cy="323329"/>
            <a:chOff x="4818580" y="4212404"/>
            <a:chExt cx="441789" cy="544531"/>
          </a:xfrm>
        </p:grpSpPr>
        <p:sp>
          <p:nvSpPr>
            <p:cNvPr id="23" name="Rectangle 2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24" name="Rectangle 2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grpSp>
        <p:nvGrpSpPr>
          <p:cNvPr id="25" name="Group 24"/>
          <p:cNvGrpSpPr/>
          <p:nvPr/>
        </p:nvGrpSpPr>
        <p:grpSpPr>
          <a:xfrm>
            <a:off x="3097447" y="4796937"/>
            <a:ext cx="263768" cy="323329"/>
            <a:chOff x="4818580" y="4212404"/>
            <a:chExt cx="441789" cy="544531"/>
          </a:xfrm>
        </p:grpSpPr>
        <p:sp>
          <p:nvSpPr>
            <p:cNvPr id="26" name="Rectangle 25"/>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27" name="Rectangle 26"/>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grpSp>
        <p:nvGrpSpPr>
          <p:cNvPr id="28" name="Group 27"/>
          <p:cNvGrpSpPr/>
          <p:nvPr/>
        </p:nvGrpSpPr>
        <p:grpSpPr>
          <a:xfrm>
            <a:off x="1795624" y="5229459"/>
            <a:ext cx="263768" cy="323329"/>
            <a:chOff x="4818580" y="4212404"/>
            <a:chExt cx="441789" cy="544531"/>
          </a:xfrm>
        </p:grpSpPr>
        <p:sp>
          <p:nvSpPr>
            <p:cNvPr id="29" name="Rectangle 28"/>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30" name="Rectangle 29"/>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grpSp>
        <p:nvGrpSpPr>
          <p:cNvPr id="31" name="Group 30"/>
          <p:cNvGrpSpPr/>
          <p:nvPr/>
        </p:nvGrpSpPr>
        <p:grpSpPr>
          <a:xfrm>
            <a:off x="2229566" y="5229459"/>
            <a:ext cx="263768" cy="323329"/>
            <a:chOff x="4818580" y="4212404"/>
            <a:chExt cx="441789" cy="544531"/>
          </a:xfrm>
        </p:grpSpPr>
        <p:sp>
          <p:nvSpPr>
            <p:cNvPr id="32" name="Rectangle 3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33" name="Rectangle 3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grpSp>
        <p:nvGrpSpPr>
          <p:cNvPr id="34" name="Group 33"/>
          <p:cNvGrpSpPr/>
          <p:nvPr/>
        </p:nvGrpSpPr>
        <p:grpSpPr>
          <a:xfrm>
            <a:off x="2663507" y="5229459"/>
            <a:ext cx="263768" cy="323329"/>
            <a:chOff x="4818580" y="4212404"/>
            <a:chExt cx="441789" cy="544531"/>
          </a:xfrm>
        </p:grpSpPr>
        <p:sp>
          <p:nvSpPr>
            <p:cNvPr id="35" name="Rectangle 3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36" name="Rectangle 3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grpSp>
        <p:nvGrpSpPr>
          <p:cNvPr id="37" name="Group 36"/>
          <p:cNvGrpSpPr/>
          <p:nvPr/>
        </p:nvGrpSpPr>
        <p:grpSpPr>
          <a:xfrm>
            <a:off x="3097447" y="5229459"/>
            <a:ext cx="263768" cy="323329"/>
            <a:chOff x="4818580" y="4212404"/>
            <a:chExt cx="441789" cy="544531"/>
          </a:xfrm>
        </p:grpSpPr>
        <p:sp>
          <p:nvSpPr>
            <p:cNvPr id="38" name="Rectangle 3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39" name="Rectangle 3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sp>
        <p:nvSpPr>
          <p:cNvPr id="41" name="Rectangle 40"/>
          <p:cNvSpPr/>
          <p:nvPr/>
        </p:nvSpPr>
        <p:spPr>
          <a:xfrm>
            <a:off x="953840" y="1023970"/>
            <a:ext cx="3208482" cy="644437"/>
          </a:xfrm>
          <a:prstGeom prst="rect">
            <a:avLst/>
          </a:prstGeom>
        </p:spPr>
        <p:txBody>
          <a:bodyPr wrap="none">
            <a:spAutoFit/>
          </a:bodyPr>
          <a:lstStyle/>
          <a:p>
            <a:pPr marL="280067" indent="-280067" defTabSz="896214">
              <a:buFont typeface="Arial" panose="020B0604020202020204" pitchFamily="34" charset="0"/>
              <a:buChar char="•"/>
            </a:pPr>
            <a:r>
              <a:rPr lang="en-US" dirty="0">
                <a:solidFill>
                  <a:schemeClr val="bg1"/>
                </a:solidFill>
                <a:latin typeface="+mj-lt"/>
              </a:rPr>
              <a:t>Single monolithic database</a:t>
            </a:r>
          </a:p>
          <a:p>
            <a:pPr marL="280067" indent="-280067" defTabSz="896214">
              <a:buFont typeface="Arial" panose="020B0604020202020204" pitchFamily="34" charset="0"/>
              <a:buChar char="•"/>
            </a:pPr>
            <a:r>
              <a:rPr lang="en-US" dirty="0">
                <a:solidFill>
                  <a:schemeClr val="bg1"/>
                </a:solidFill>
                <a:latin typeface="+mj-lt"/>
              </a:rPr>
              <a:t>Tiers of specific technologies</a:t>
            </a:r>
          </a:p>
        </p:txBody>
      </p:sp>
      <p:cxnSp>
        <p:nvCxnSpPr>
          <p:cNvPr id="105" name="Straight Arrow Connector 104"/>
          <p:cNvCxnSpPr>
            <a:endCxn id="2" idx="2"/>
          </p:cNvCxnSpPr>
          <p:nvPr/>
        </p:nvCxnSpPr>
        <p:spPr>
          <a:xfrm flipH="1" flipV="1">
            <a:off x="2699657" y="2569123"/>
            <a:ext cx="2439" cy="470960"/>
          </a:xfrm>
          <a:prstGeom prst="straightConnector1">
            <a:avLst/>
          </a:prstGeom>
          <a:noFill/>
          <a:ln w="12700" cap="flat" cmpd="sng" algn="ctr">
            <a:solidFill>
              <a:schemeClr val="bg1"/>
            </a:solidFill>
            <a:prstDash val="solid"/>
            <a:miter lim="800000"/>
            <a:tailEnd type="triangle"/>
          </a:ln>
          <a:effectLst/>
        </p:spPr>
      </p:cxnSp>
      <p:sp>
        <p:nvSpPr>
          <p:cNvPr id="110" name="Rectangle 109"/>
          <p:cNvSpPr/>
          <p:nvPr/>
        </p:nvSpPr>
        <p:spPr>
          <a:xfrm>
            <a:off x="2352276" y="3057193"/>
            <a:ext cx="341023" cy="22844"/>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17" name="Rectangle 116"/>
          <p:cNvSpPr/>
          <p:nvPr/>
        </p:nvSpPr>
        <p:spPr>
          <a:xfrm>
            <a:off x="2927624" y="3055364"/>
            <a:ext cx="341023" cy="22844"/>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39" name="Rectangle 138"/>
          <p:cNvSpPr/>
          <p:nvPr/>
        </p:nvSpPr>
        <p:spPr>
          <a:xfrm>
            <a:off x="828469" y="239184"/>
            <a:ext cx="4313040" cy="514756"/>
          </a:xfrm>
          <a:prstGeom prst="rect">
            <a:avLst/>
          </a:prstGeom>
        </p:spPr>
        <p:txBody>
          <a:bodyPr wrap="none">
            <a:spAutoFit/>
          </a:bodyPr>
          <a:lstStyle/>
          <a:p>
            <a:pPr defTabSz="896214"/>
            <a:r>
              <a:rPr lang="en-US" sz="2745" dirty="0">
                <a:solidFill>
                  <a:srgbClr val="FFC000"/>
                </a:solidFill>
                <a:latin typeface="+mj-lt"/>
              </a:rPr>
              <a:t>State in Monolithic approach</a:t>
            </a:r>
          </a:p>
        </p:txBody>
      </p:sp>
      <p:sp>
        <p:nvSpPr>
          <p:cNvPr id="140" name="Rectangle 139"/>
          <p:cNvSpPr/>
          <p:nvPr/>
        </p:nvSpPr>
        <p:spPr>
          <a:xfrm>
            <a:off x="6713862" y="274034"/>
            <a:ext cx="4737066" cy="514756"/>
          </a:xfrm>
          <a:prstGeom prst="rect">
            <a:avLst/>
          </a:prstGeom>
        </p:spPr>
        <p:txBody>
          <a:bodyPr wrap="none">
            <a:spAutoFit/>
          </a:bodyPr>
          <a:lstStyle/>
          <a:p>
            <a:pPr defTabSz="896214"/>
            <a:r>
              <a:rPr lang="en-US" sz="2745" dirty="0">
                <a:solidFill>
                  <a:srgbClr val="FFC000"/>
                </a:solidFill>
                <a:latin typeface="+mj-lt"/>
              </a:rPr>
              <a:t>State in </a:t>
            </a:r>
            <a:r>
              <a:rPr lang="en-US" sz="2745" dirty="0" err="1">
                <a:solidFill>
                  <a:srgbClr val="FFC000"/>
                </a:solidFill>
                <a:latin typeface="+mj-lt"/>
              </a:rPr>
              <a:t>Microservices</a:t>
            </a:r>
            <a:r>
              <a:rPr lang="en-US" sz="2745" dirty="0">
                <a:solidFill>
                  <a:srgbClr val="FFC000"/>
                </a:solidFill>
                <a:latin typeface="+mj-lt"/>
              </a:rPr>
              <a:t> approach</a:t>
            </a:r>
          </a:p>
        </p:txBody>
      </p:sp>
      <p:sp>
        <p:nvSpPr>
          <p:cNvPr id="202" name="Rounded Rectangle 201"/>
          <p:cNvSpPr/>
          <p:nvPr/>
        </p:nvSpPr>
        <p:spPr bwMode="auto">
          <a:xfrm>
            <a:off x="1799229" y="3040083"/>
            <a:ext cx="1743837" cy="695502"/>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ea typeface="Segoe UI" pitchFamily="34" charset="0"/>
              <a:cs typeface="Segoe UI" pitchFamily="34" charset="0"/>
            </a:endParaRPr>
          </a:p>
        </p:txBody>
      </p:sp>
      <p:pic>
        <p:nvPicPr>
          <p:cNvPr id="215"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897903" y="3201715"/>
            <a:ext cx="475654" cy="39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Rectangle 241"/>
          <p:cNvSpPr/>
          <p:nvPr/>
        </p:nvSpPr>
        <p:spPr>
          <a:xfrm>
            <a:off x="6286732" y="1090670"/>
            <a:ext cx="4350806" cy="923330"/>
          </a:xfrm>
          <a:prstGeom prst="rect">
            <a:avLst/>
          </a:prstGeom>
        </p:spPr>
        <p:txBody>
          <a:bodyPr wrap="none">
            <a:spAutoFit/>
          </a:bodyPr>
          <a:lstStyle/>
          <a:p>
            <a:pPr marL="280067" indent="-280067" defTabSz="896214">
              <a:buFont typeface="Arial" panose="020B0604020202020204" pitchFamily="34" charset="0"/>
              <a:buChar char="•"/>
            </a:pPr>
            <a:r>
              <a:rPr lang="en-US" dirty="0">
                <a:solidFill>
                  <a:schemeClr val="bg1"/>
                </a:solidFill>
                <a:latin typeface="+mj-lt"/>
              </a:rPr>
              <a:t>Graph of interconnected </a:t>
            </a:r>
            <a:r>
              <a:rPr lang="en-US" dirty="0" err="1">
                <a:solidFill>
                  <a:schemeClr val="bg1"/>
                </a:solidFill>
                <a:latin typeface="+mj-lt"/>
              </a:rPr>
              <a:t>microservices</a:t>
            </a:r>
            <a:endParaRPr lang="en-US" dirty="0">
              <a:solidFill>
                <a:schemeClr val="bg1"/>
              </a:solidFill>
              <a:latin typeface="+mj-lt"/>
            </a:endParaRPr>
          </a:p>
          <a:p>
            <a:pPr marL="280067" indent="-280067" defTabSz="896214">
              <a:buFont typeface="Arial" panose="020B0604020202020204" pitchFamily="34" charset="0"/>
              <a:buChar char="•"/>
            </a:pPr>
            <a:r>
              <a:rPr lang="en-US" dirty="0">
                <a:solidFill>
                  <a:schemeClr val="bg1"/>
                </a:solidFill>
                <a:latin typeface="+mj-lt"/>
              </a:rPr>
              <a:t>State typically scoped to the </a:t>
            </a:r>
            <a:r>
              <a:rPr lang="en-US" dirty="0" err="1">
                <a:solidFill>
                  <a:schemeClr val="bg1"/>
                </a:solidFill>
                <a:latin typeface="+mj-lt"/>
              </a:rPr>
              <a:t>microservice</a:t>
            </a:r>
            <a:endParaRPr lang="en-US" dirty="0">
              <a:solidFill>
                <a:schemeClr val="bg1"/>
              </a:solidFill>
              <a:latin typeface="+mj-lt"/>
            </a:endParaRPr>
          </a:p>
          <a:p>
            <a:pPr marL="280067" indent="-280067" defTabSz="896214">
              <a:buFont typeface="Arial" panose="020B0604020202020204" pitchFamily="34" charset="0"/>
              <a:buChar char="•"/>
            </a:pPr>
            <a:r>
              <a:rPr lang="en-US" dirty="0">
                <a:solidFill>
                  <a:schemeClr val="bg1"/>
                </a:solidFill>
                <a:latin typeface="+mj-lt"/>
              </a:rPr>
              <a:t>Variety of technologies used </a:t>
            </a:r>
          </a:p>
        </p:txBody>
      </p:sp>
      <p:sp>
        <p:nvSpPr>
          <p:cNvPr id="248" name="Rectangle 247"/>
          <p:cNvSpPr/>
          <p:nvPr/>
        </p:nvSpPr>
        <p:spPr>
          <a:xfrm>
            <a:off x="8748434" y="3791307"/>
            <a:ext cx="1220933" cy="553663"/>
          </a:xfrm>
          <a:prstGeom prst="rect">
            <a:avLst/>
          </a:prstGeom>
        </p:spPr>
        <p:txBody>
          <a:bodyPr wrap="square">
            <a:spAutoFit/>
          </a:bodyPr>
          <a:lstStyle/>
          <a:p>
            <a:pPr defTabSz="896214"/>
            <a:r>
              <a:rPr lang="en-US" sz="1469" dirty="0">
                <a:solidFill>
                  <a:schemeClr val="bg1"/>
                </a:solidFill>
                <a:latin typeface="Calibri" panose="020F0502020204030204"/>
              </a:rPr>
              <a:t>stateless services</a:t>
            </a:r>
          </a:p>
        </p:txBody>
      </p:sp>
      <p:grpSp>
        <p:nvGrpSpPr>
          <p:cNvPr id="230" name="Group 229"/>
          <p:cNvGrpSpPr/>
          <p:nvPr/>
        </p:nvGrpSpPr>
        <p:grpSpPr>
          <a:xfrm>
            <a:off x="6431102" y="2062218"/>
            <a:ext cx="5122040" cy="4118844"/>
            <a:chOff x="6560058" y="2103073"/>
            <a:chExt cx="5224748" cy="4201435"/>
          </a:xfrm>
        </p:grpSpPr>
        <p:grpSp>
          <p:nvGrpSpPr>
            <p:cNvPr id="133" name="Group 132"/>
            <p:cNvGrpSpPr/>
            <p:nvPr/>
          </p:nvGrpSpPr>
          <p:grpSpPr>
            <a:xfrm>
              <a:off x="6560058" y="2103073"/>
              <a:ext cx="5014716" cy="4201435"/>
              <a:chOff x="6557711" y="1579470"/>
              <a:chExt cx="5015428" cy="4202031"/>
            </a:xfrm>
          </p:grpSpPr>
          <p:sp>
            <p:nvSpPr>
              <p:cNvPr id="57" name="Rounded Rectangle 56"/>
              <p:cNvSpPr/>
              <p:nvPr/>
            </p:nvSpPr>
            <p:spPr bwMode="auto">
              <a:xfrm>
                <a:off x="6753041" y="3791310"/>
                <a:ext cx="1278240" cy="1393591"/>
              </a:xfrm>
              <a:prstGeom prst="roundRect">
                <a:avLst/>
              </a:prstGeom>
              <a:noFill/>
              <a:ln w="10795" cap="flat" cmpd="sng" algn="ctr">
                <a:solidFill>
                  <a:srgbClr val="404040"/>
                </a:solidFill>
                <a:prstDash val="lgDash"/>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ea typeface="Segoe UI" pitchFamily="34" charset="0"/>
                  <a:cs typeface="Segoe UI" pitchFamily="34" charset="0"/>
                </a:endParaRPr>
              </a:p>
            </p:txBody>
          </p:sp>
          <p:sp>
            <p:nvSpPr>
              <p:cNvPr id="58" name="Flowchart: Magnetic Disk 57"/>
              <p:cNvSpPr/>
              <p:nvPr/>
            </p:nvSpPr>
            <p:spPr>
              <a:xfrm>
                <a:off x="7110127" y="4552710"/>
                <a:ext cx="571464" cy="573850"/>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89617" tIns="89617" rIns="33610" bIns="33610" rtlCol="0" anchor="b" anchorCtr="0"/>
              <a:lstStyle/>
              <a:p>
                <a:pPr algn="ctr" defTabSz="913687">
                  <a:defRPr/>
                </a:pPr>
                <a:endParaRPr lang="en-US" sz="784" kern="0">
                  <a:solidFill>
                    <a:schemeClr val="bg1"/>
                  </a:solidFill>
                  <a:ea typeface="Segoe UI" pitchFamily="34" charset="0"/>
                  <a:cs typeface="Segoe UI" pitchFamily="34" charset="0"/>
                </a:endParaRPr>
              </a:p>
            </p:txBody>
          </p:sp>
          <p:grpSp>
            <p:nvGrpSpPr>
              <p:cNvPr id="59" name="Group 58"/>
              <p:cNvGrpSpPr/>
              <p:nvPr/>
            </p:nvGrpSpPr>
            <p:grpSpPr>
              <a:xfrm>
                <a:off x="7203253" y="4823877"/>
                <a:ext cx="153877" cy="202604"/>
                <a:chOff x="4818580" y="4212404"/>
                <a:chExt cx="441789" cy="544531"/>
              </a:xfrm>
            </p:grpSpPr>
            <p:sp>
              <p:nvSpPr>
                <p:cNvPr id="60" name="Rectangle 5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61" name="Rectangle 6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grpSp>
            <p:nvGrpSpPr>
              <p:cNvPr id="62" name="Group 61"/>
              <p:cNvGrpSpPr/>
              <p:nvPr/>
            </p:nvGrpSpPr>
            <p:grpSpPr>
              <a:xfrm>
                <a:off x="7440507" y="4823877"/>
                <a:ext cx="153877" cy="202604"/>
                <a:chOff x="4818580" y="4212404"/>
                <a:chExt cx="441789" cy="544531"/>
              </a:xfrm>
            </p:grpSpPr>
            <p:sp>
              <p:nvSpPr>
                <p:cNvPr id="63" name="Rectangle 6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64" name="Rectangle 6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cxnSp>
            <p:nvCxnSpPr>
              <p:cNvPr id="65" name="Straight Arrow Connector 64"/>
              <p:cNvCxnSpPr>
                <a:stCxn id="58" idx="1"/>
              </p:cNvCxnSpPr>
              <p:nvPr/>
            </p:nvCxnSpPr>
            <p:spPr>
              <a:xfrm flipV="1">
                <a:off x="7395859" y="4403607"/>
                <a:ext cx="0" cy="149103"/>
              </a:xfrm>
              <a:prstGeom prst="straightConnector1">
                <a:avLst/>
              </a:prstGeom>
              <a:noFill/>
              <a:ln w="12700" cap="flat" cmpd="sng" algn="ctr">
                <a:solidFill>
                  <a:schemeClr val="bg1"/>
                </a:solidFill>
                <a:prstDash val="solid"/>
                <a:miter lim="800000"/>
                <a:tailEnd type="triangle"/>
              </a:ln>
              <a:effectLst/>
            </p:spPr>
          </p:cxnSp>
          <p:sp>
            <p:nvSpPr>
              <p:cNvPr id="66" name="Hexagon 65"/>
              <p:cNvSpPr>
                <a:spLocks noChangeAspect="1"/>
              </p:cNvSpPr>
              <p:nvPr/>
            </p:nvSpPr>
            <p:spPr bwMode="auto">
              <a:xfrm>
                <a:off x="7106041" y="3862813"/>
                <a:ext cx="579637" cy="540794"/>
              </a:xfrm>
              <a:prstGeom prst="hexagon">
                <a:avLst/>
              </a:prstGeom>
              <a:solidFill>
                <a:srgbClr val="92D05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ea typeface="Segoe UI" pitchFamily="34" charset="0"/>
                  <a:cs typeface="Segoe UI" pitchFamily="34" charset="0"/>
                </a:endParaRPr>
              </a:p>
            </p:txBody>
          </p:sp>
          <p:sp>
            <p:nvSpPr>
              <p:cNvPr id="76" name="Hexagon 75"/>
              <p:cNvSpPr>
                <a:spLocks noChangeAspect="1"/>
              </p:cNvSpPr>
              <p:nvPr/>
            </p:nvSpPr>
            <p:spPr bwMode="auto">
              <a:xfrm>
                <a:off x="8477406" y="3862813"/>
                <a:ext cx="579637" cy="540794"/>
              </a:xfrm>
              <a:prstGeom prst="hexagon">
                <a:avLst/>
              </a:prstGeom>
              <a:solidFill>
                <a:srgbClr val="FF0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ea typeface="Segoe UI" pitchFamily="34" charset="0"/>
                  <a:cs typeface="Segoe UI" pitchFamily="34" charset="0"/>
                </a:endParaRPr>
              </a:p>
            </p:txBody>
          </p:sp>
          <p:sp>
            <p:nvSpPr>
              <p:cNvPr id="77" name="Hexagon 76"/>
              <p:cNvSpPr>
                <a:spLocks noChangeAspect="1"/>
              </p:cNvSpPr>
              <p:nvPr/>
            </p:nvSpPr>
            <p:spPr bwMode="auto">
              <a:xfrm>
                <a:off x="9661291" y="3855634"/>
                <a:ext cx="579637" cy="540794"/>
              </a:xfrm>
              <a:prstGeom prst="hexagon">
                <a:avLst/>
              </a:prstGeom>
              <a:solidFill>
                <a:srgbClr val="7030A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ea typeface="Segoe UI" pitchFamily="34" charset="0"/>
                  <a:cs typeface="Segoe UI" pitchFamily="34" charset="0"/>
                </a:endParaRPr>
              </a:p>
            </p:txBody>
          </p:sp>
          <p:sp>
            <p:nvSpPr>
              <p:cNvPr id="78" name="Flowchart: Magnetic Disk 77"/>
              <p:cNvSpPr/>
              <p:nvPr/>
            </p:nvSpPr>
            <p:spPr>
              <a:xfrm>
                <a:off x="9873262" y="4213559"/>
                <a:ext cx="157972" cy="140896"/>
              </a:xfrm>
              <a:prstGeom prst="flowChartMagneticDisk">
                <a:avLst/>
              </a:prstGeom>
              <a:solidFill>
                <a:sysClr val="window" lastClr="FFFFFF"/>
              </a:solidFill>
              <a:ln w="15875" cap="flat" cmpd="sng" algn="ctr">
                <a:solidFill>
                  <a:srgbClr val="7030A0"/>
                </a:solidFill>
                <a:prstDash val="solid"/>
                <a:headEnd type="none" w="med" len="med"/>
                <a:tailEnd type="none" w="med" len="med"/>
              </a:ln>
              <a:effectLst/>
            </p:spPr>
            <p:txBody>
              <a:bodyPr lIns="89617" tIns="89617" rIns="33610" bIns="33610" rtlCol="0" anchor="b" anchorCtr="0"/>
              <a:lstStyle/>
              <a:p>
                <a:pPr algn="ctr" defTabSz="913687">
                  <a:defRPr/>
                </a:pPr>
                <a:endParaRPr lang="en-US" sz="784" kern="0">
                  <a:solidFill>
                    <a:schemeClr val="bg1"/>
                  </a:solidFill>
                  <a:ea typeface="Segoe UI" pitchFamily="34" charset="0"/>
                  <a:cs typeface="Segoe UI" pitchFamily="34" charset="0"/>
                </a:endParaRPr>
              </a:p>
            </p:txBody>
          </p:sp>
          <p:sp>
            <p:nvSpPr>
              <p:cNvPr id="79" name="Hexagon 78"/>
              <p:cNvSpPr>
                <a:spLocks noChangeAspect="1"/>
              </p:cNvSpPr>
              <p:nvPr/>
            </p:nvSpPr>
            <p:spPr bwMode="auto">
              <a:xfrm>
                <a:off x="9106249" y="4901133"/>
                <a:ext cx="579637" cy="540794"/>
              </a:xfrm>
              <a:prstGeom prst="hexagon">
                <a:avLst/>
              </a:prstGeom>
              <a:solidFill>
                <a:srgbClr val="00206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ea typeface="Segoe UI" pitchFamily="34" charset="0"/>
                  <a:cs typeface="Segoe UI" pitchFamily="34" charset="0"/>
                </a:endParaRPr>
              </a:p>
            </p:txBody>
          </p:sp>
          <p:sp>
            <p:nvSpPr>
              <p:cNvPr id="80" name="Flowchart: Magnetic Disk 79"/>
              <p:cNvSpPr/>
              <p:nvPr/>
            </p:nvSpPr>
            <p:spPr>
              <a:xfrm>
                <a:off x="9318220" y="5259058"/>
                <a:ext cx="157972" cy="140896"/>
              </a:xfrm>
              <a:prstGeom prst="flowChartMagneticDisk">
                <a:avLst/>
              </a:prstGeom>
              <a:solidFill>
                <a:sysClr val="window" lastClr="FFFFFF"/>
              </a:solidFill>
              <a:ln w="15875" cap="flat" cmpd="sng" algn="ctr">
                <a:solidFill>
                  <a:srgbClr val="002060"/>
                </a:solidFill>
                <a:prstDash val="solid"/>
                <a:headEnd type="none" w="med" len="med"/>
                <a:tailEnd type="none" w="med" len="med"/>
              </a:ln>
              <a:effectLst/>
            </p:spPr>
            <p:txBody>
              <a:bodyPr lIns="89617" tIns="89617" rIns="33610" bIns="33610" rtlCol="0" anchor="b" anchorCtr="0"/>
              <a:lstStyle/>
              <a:p>
                <a:pPr algn="ctr" defTabSz="913687">
                  <a:defRPr/>
                </a:pPr>
                <a:endParaRPr lang="en-US" sz="784" kern="0">
                  <a:solidFill>
                    <a:schemeClr val="bg1"/>
                  </a:solidFill>
                  <a:ea typeface="Segoe UI" pitchFamily="34" charset="0"/>
                  <a:cs typeface="Segoe UI" pitchFamily="34" charset="0"/>
                </a:endParaRPr>
              </a:p>
            </p:txBody>
          </p:sp>
          <p:cxnSp>
            <p:nvCxnSpPr>
              <p:cNvPr id="87" name="Straight Arrow Connector 86"/>
              <p:cNvCxnSpPr>
                <a:stCxn id="57" idx="0"/>
                <a:endCxn id="96" idx="4"/>
              </p:cNvCxnSpPr>
              <p:nvPr/>
            </p:nvCxnSpPr>
            <p:spPr>
              <a:xfrm flipV="1">
                <a:off x="7392161" y="2582878"/>
                <a:ext cx="1335803" cy="1208432"/>
              </a:xfrm>
              <a:prstGeom prst="straightConnector1">
                <a:avLst/>
              </a:prstGeom>
              <a:noFill/>
              <a:ln w="12700" cap="flat" cmpd="sng" algn="ctr">
                <a:solidFill>
                  <a:schemeClr val="bg1"/>
                </a:solidFill>
                <a:prstDash val="solid"/>
                <a:miter lim="800000"/>
                <a:tailEnd type="triangle"/>
              </a:ln>
              <a:effectLst/>
            </p:spPr>
          </p:cxnSp>
          <p:cxnSp>
            <p:nvCxnSpPr>
              <p:cNvPr id="88" name="Straight Arrow Connector 87"/>
              <p:cNvCxnSpPr>
                <a:endCxn id="96" idx="3"/>
              </p:cNvCxnSpPr>
              <p:nvPr/>
            </p:nvCxnSpPr>
            <p:spPr>
              <a:xfrm flipV="1">
                <a:off x="8787172" y="2724826"/>
                <a:ext cx="224690" cy="1137986"/>
              </a:xfrm>
              <a:prstGeom prst="straightConnector1">
                <a:avLst/>
              </a:prstGeom>
              <a:noFill/>
              <a:ln w="12700" cap="flat" cmpd="sng" algn="ctr">
                <a:solidFill>
                  <a:schemeClr val="bg1"/>
                </a:solidFill>
                <a:prstDash val="solid"/>
                <a:miter lim="800000"/>
                <a:tailEnd type="triangle"/>
              </a:ln>
              <a:effectLst/>
            </p:spPr>
          </p:cxnSp>
          <p:cxnSp>
            <p:nvCxnSpPr>
              <p:cNvPr id="89" name="Straight Arrow Connector 88"/>
              <p:cNvCxnSpPr>
                <a:stCxn id="77" idx="3"/>
                <a:endCxn id="76" idx="0"/>
              </p:cNvCxnSpPr>
              <p:nvPr/>
            </p:nvCxnSpPr>
            <p:spPr>
              <a:xfrm flipH="1">
                <a:off x="9057044" y="4126032"/>
                <a:ext cx="604247" cy="7178"/>
              </a:xfrm>
              <a:prstGeom prst="straightConnector1">
                <a:avLst/>
              </a:prstGeom>
              <a:noFill/>
              <a:ln w="12700" cap="flat" cmpd="sng" algn="ctr">
                <a:solidFill>
                  <a:schemeClr val="bg1"/>
                </a:solidFill>
                <a:prstDash val="solid"/>
                <a:miter lim="800000"/>
                <a:tailEnd type="triangle"/>
              </a:ln>
              <a:effectLst/>
            </p:spPr>
          </p:cxnSp>
          <p:cxnSp>
            <p:nvCxnSpPr>
              <p:cNvPr id="90" name="Straight Arrow Connector 89"/>
              <p:cNvCxnSpPr>
                <a:endCxn id="77" idx="0"/>
              </p:cNvCxnSpPr>
              <p:nvPr/>
            </p:nvCxnSpPr>
            <p:spPr>
              <a:xfrm flipH="1">
                <a:off x="10240928" y="4121892"/>
                <a:ext cx="604246" cy="4139"/>
              </a:xfrm>
              <a:prstGeom prst="straightConnector1">
                <a:avLst/>
              </a:prstGeom>
              <a:noFill/>
              <a:ln w="12700" cap="flat" cmpd="sng" algn="ctr">
                <a:solidFill>
                  <a:schemeClr val="bg1"/>
                </a:solidFill>
                <a:prstDash val="solid"/>
                <a:miter lim="800000"/>
                <a:tailEnd type="triangle"/>
              </a:ln>
              <a:effectLst/>
            </p:spPr>
          </p:cxnSp>
          <p:cxnSp>
            <p:nvCxnSpPr>
              <p:cNvPr id="91" name="Straight Arrow Connector 90"/>
              <p:cNvCxnSpPr>
                <a:stCxn id="79" idx="4"/>
                <a:endCxn id="76" idx="1"/>
              </p:cNvCxnSpPr>
              <p:nvPr/>
            </p:nvCxnSpPr>
            <p:spPr>
              <a:xfrm flipH="1" flipV="1">
                <a:off x="8921845" y="4403607"/>
                <a:ext cx="319603" cy="497526"/>
              </a:xfrm>
              <a:prstGeom prst="straightConnector1">
                <a:avLst/>
              </a:prstGeom>
              <a:noFill/>
              <a:ln w="12700" cap="flat" cmpd="sng" algn="ctr">
                <a:solidFill>
                  <a:schemeClr val="bg1"/>
                </a:solidFill>
                <a:prstDash val="solid"/>
                <a:miter lim="800000"/>
                <a:tailEnd type="triangle"/>
              </a:ln>
              <a:effectLst/>
            </p:spPr>
          </p:cxnSp>
          <p:sp>
            <p:nvSpPr>
              <p:cNvPr id="92" name="Rectangle 91"/>
              <p:cNvSpPr/>
              <p:nvPr/>
            </p:nvSpPr>
            <p:spPr>
              <a:xfrm>
                <a:off x="6557711" y="5216656"/>
                <a:ext cx="1958525" cy="564845"/>
              </a:xfrm>
              <a:prstGeom prst="rect">
                <a:avLst/>
              </a:prstGeom>
            </p:spPr>
            <p:txBody>
              <a:bodyPr wrap="square">
                <a:spAutoFit/>
              </a:bodyPr>
              <a:lstStyle/>
              <a:p>
                <a:pPr defTabSz="896214"/>
                <a:r>
                  <a:rPr lang="en-US" sz="1469" dirty="0">
                    <a:solidFill>
                      <a:schemeClr val="bg1"/>
                    </a:solidFill>
                    <a:latin typeface="Calibri" panose="020F0502020204030204"/>
                  </a:rPr>
                  <a:t>stateless services with </a:t>
                </a:r>
              </a:p>
              <a:p>
                <a:pPr defTabSz="896214"/>
                <a:r>
                  <a:rPr lang="en-US" sz="1469" dirty="0">
                    <a:solidFill>
                      <a:schemeClr val="bg1"/>
                    </a:solidFill>
                    <a:latin typeface="Calibri" panose="020F0502020204030204"/>
                  </a:rPr>
                  <a:t>separate stores</a:t>
                </a:r>
              </a:p>
            </p:txBody>
          </p:sp>
          <p:sp>
            <p:nvSpPr>
              <p:cNvPr id="93" name="Rectangle 92"/>
              <p:cNvSpPr/>
              <p:nvPr/>
            </p:nvSpPr>
            <p:spPr>
              <a:xfrm>
                <a:off x="9357112" y="4363481"/>
                <a:ext cx="1245592" cy="564845"/>
              </a:xfrm>
              <a:prstGeom prst="rect">
                <a:avLst/>
              </a:prstGeom>
            </p:spPr>
            <p:txBody>
              <a:bodyPr wrap="square">
                <a:spAutoFit/>
              </a:bodyPr>
              <a:lstStyle/>
              <a:p>
                <a:pPr defTabSz="896214"/>
                <a:r>
                  <a:rPr lang="en-US" sz="1469" dirty="0" err="1">
                    <a:solidFill>
                      <a:schemeClr val="bg1"/>
                    </a:solidFill>
                    <a:latin typeface="Calibri" panose="020F0502020204030204"/>
                  </a:rPr>
                  <a:t>stateful</a:t>
                </a:r>
                <a:r>
                  <a:rPr lang="en-US" sz="1469" dirty="0">
                    <a:solidFill>
                      <a:schemeClr val="bg1"/>
                    </a:solidFill>
                    <a:latin typeface="Calibri" panose="020F0502020204030204"/>
                  </a:rPr>
                  <a:t> services</a:t>
                </a:r>
              </a:p>
            </p:txBody>
          </p:sp>
          <p:grpSp>
            <p:nvGrpSpPr>
              <p:cNvPr id="95" name="Group 94"/>
              <p:cNvGrpSpPr>
                <a:grpSpLocks noChangeAspect="1"/>
              </p:cNvGrpSpPr>
              <p:nvPr/>
            </p:nvGrpSpPr>
            <p:grpSpPr>
              <a:xfrm>
                <a:off x="8727965" y="2090816"/>
                <a:ext cx="567793" cy="634010"/>
                <a:chOff x="5499394" y="1899253"/>
                <a:chExt cx="1132765" cy="1226322"/>
              </a:xfrm>
            </p:grpSpPr>
            <p:sp>
              <p:nvSpPr>
                <p:cNvPr id="96" name="Hexagon 95"/>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chemeClr val="bg1"/>
                    </a:solidFill>
                  </a:endParaRPr>
                </a:p>
              </p:txBody>
            </p:sp>
            <p:pic>
              <p:nvPicPr>
                <p:cNvPr id="97"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8" name="Rectangle 97"/>
              <p:cNvSpPr/>
              <p:nvPr/>
            </p:nvSpPr>
            <p:spPr>
              <a:xfrm>
                <a:off x="9966317" y="1937045"/>
                <a:ext cx="1606822" cy="784557"/>
              </a:xfrm>
              <a:prstGeom prst="rect">
                <a:avLst/>
              </a:prstGeom>
            </p:spPr>
            <p:txBody>
              <a:bodyPr wrap="square">
                <a:spAutoFit/>
              </a:bodyPr>
              <a:lstStyle/>
              <a:p>
                <a:pPr defTabSz="896214"/>
                <a:r>
                  <a:rPr lang="en-US" sz="1469" dirty="0">
                    <a:solidFill>
                      <a:schemeClr val="bg1"/>
                    </a:solidFill>
                    <a:latin typeface="Calibri" panose="020F0502020204030204"/>
                  </a:rPr>
                  <a:t>stateless presentation services</a:t>
                </a:r>
              </a:p>
            </p:txBody>
          </p:sp>
          <p:pic>
            <p:nvPicPr>
              <p:cNvPr id="99"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7270764" y="4023779"/>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623478" y="4023573"/>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855786" y="3979117"/>
                <a:ext cx="200002"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302868" y="5019851"/>
                <a:ext cx="200002"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p:cNvGrpSpPr>
                <a:grpSpLocks noChangeAspect="1"/>
              </p:cNvGrpSpPr>
              <p:nvPr/>
            </p:nvGrpSpPr>
            <p:grpSpPr>
              <a:xfrm>
                <a:off x="9326297" y="2098174"/>
                <a:ext cx="567793" cy="634010"/>
                <a:chOff x="5499394" y="1899253"/>
                <a:chExt cx="1132765" cy="1226322"/>
              </a:xfrm>
            </p:grpSpPr>
            <p:sp>
              <p:nvSpPr>
                <p:cNvPr id="122" name="Hexagon 121"/>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chemeClr val="bg1"/>
                    </a:solidFill>
                  </a:endParaRPr>
                </a:p>
              </p:txBody>
            </p:sp>
            <p:pic>
              <p:nvPicPr>
                <p:cNvPr id="123"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4" name="Group 123"/>
              <p:cNvGrpSpPr>
                <a:grpSpLocks noChangeAspect="1"/>
              </p:cNvGrpSpPr>
              <p:nvPr/>
            </p:nvGrpSpPr>
            <p:grpSpPr>
              <a:xfrm>
                <a:off x="9031937" y="1579470"/>
                <a:ext cx="567793" cy="634010"/>
                <a:chOff x="5499394" y="1899253"/>
                <a:chExt cx="1132765" cy="1226322"/>
              </a:xfrm>
            </p:grpSpPr>
            <p:sp>
              <p:nvSpPr>
                <p:cNvPr id="125" name="Hexagon 124"/>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chemeClr val="bg1"/>
                    </a:solidFill>
                  </a:endParaRPr>
                </a:p>
              </p:txBody>
            </p:sp>
            <p:pic>
              <p:nvPicPr>
                <p:cNvPr id="126"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64" name="Rounded Rectangle 263"/>
            <p:cNvSpPr/>
            <p:nvPr/>
          </p:nvSpPr>
          <p:spPr bwMode="auto">
            <a:xfrm>
              <a:off x="10506747" y="4314289"/>
              <a:ext cx="1278059" cy="1393393"/>
            </a:xfrm>
            <a:prstGeom prst="roundRect">
              <a:avLst/>
            </a:prstGeom>
            <a:noFill/>
            <a:ln w="10795" cap="flat" cmpd="sng" algn="ctr">
              <a:solidFill>
                <a:srgbClr val="404040"/>
              </a:solidFill>
              <a:prstDash val="lgDash"/>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ea typeface="Segoe UI" pitchFamily="34" charset="0"/>
                <a:cs typeface="Segoe UI" pitchFamily="34" charset="0"/>
              </a:endParaRPr>
            </a:p>
          </p:txBody>
        </p:sp>
      </p:grpSp>
      <p:grpSp>
        <p:nvGrpSpPr>
          <p:cNvPr id="231" name="Group 230"/>
          <p:cNvGrpSpPr/>
          <p:nvPr/>
        </p:nvGrpSpPr>
        <p:grpSpPr>
          <a:xfrm>
            <a:off x="10646220" y="4300053"/>
            <a:ext cx="568162" cy="1238730"/>
            <a:chOff x="10859698" y="4385781"/>
            <a:chExt cx="579555" cy="1263569"/>
          </a:xfrm>
        </p:grpSpPr>
        <p:sp>
          <p:nvSpPr>
            <p:cNvPr id="265" name="Flowchart: Magnetic Disk 264"/>
            <p:cNvSpPr/>
            <p:nvPr/>
          </p:nvSpPr>
          <p:spPr>
            <a:xfrm>
              <a:off x="10863783" y="5075582"/>
              <a:ext cx="571383" cy="573768"/>
            </a:xfrm>
            <a:prstGeom prst="flowChartMagneticDisk">
              <a:avLst/>
            </a:prstGeom>
            <a:solidFill>
              <a:srgbClr val="FF0000"/>
            </a:solidFill>
            <a:ln w="15875" cap="flat" cmpd="sng" algn="ctr">
              <a:solidFill>
                <a:sysClr val="window" lastClr="FFFFFF"/>
              </a:solidFill>
              <a:prstDash val="solid"/>
              <a:headEnd type="none" w="med" len="med"/>
              <a:tailEnd type="none" w="med" len="med"/>
            </a:ln>
            <a:effectLst/>
          </p:spPr>
          <p:txBody>
            <a:bodyPr lIns="89617" tIns="89617" rIns="33610" bIns="33610" rtlCol="0" anchor="b" anchorCtr="0"/>
            <a:lstStyle/>
            <a:p>
              <a:pPr algn="ctr" defTabSz="913687">
                <a:defRPr/>
              </a:pPr>
              <a:endParaRPr lang="en-US" sz="784" kern="0">
                <a:solidFill>
                  <a:schemeClr val="bg1"/>
                </a:solidFill>
                <a:ea typeface="Segoe UI" pitchFamily="34" charset="0"/>
                <a:cs typeface="Segoe UI" pitchFamily="34" charset="0"/>
              </a:endParaRPr>
            </a:p>
          </p:txBody>
        </p:sp>
        <p:grpSp>
          <p:nvGrpSpPr>
            <p:cNvPr id="266" name="Group 265"/>
            <p:cNvGrpSpPr/>
            <p:nvPr/>
          </p:nvGrpSpPr>
          <p:grpSpPr>
            <a:xfrm>
              <a:off x="10956896" y="5346710"/>
              <a:ext cx="153855" cy="202575"/>
              <a:chOff x="4818580" y="4212404"/>
              <a:chExt cx="441789" cy="544531"/>
            </a:xfrm>
          </p:grpSpPr>
          <p:sp>
            <p:nvSpPr>
              <p:cNvPr id="267" name="Rectangle 26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268" name="Rectangle 26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grpSp>
          <p:nvGrpSpPr>
            <p:cNvPr id="269" name="Group 268"/>
            <p:cNvGrpSpPr/>
            <p:nvPr/>
          </p:nvGrpSpPr>
          <p:grpSpPr>
            <a:xfrm>
              <a:off x="11194116" y="5346710"/>
              <a:ext cx="153855" cy="202575"/>
              <a:chOff x="4818580" y="4212404"/>
              <a:chExt cx="441789" cy="544531"/>
            </a:xfrm>
          </p:grpSpPr>
          <p:sp>
            <p:nvSpPr>
              <p:cNvPr id="270" name="Rectangle 26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271" name="Rectangle 27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cxnSp>
          <p:nvCxnSpPr>
            <p:cNvPr id="272" name="Straight Arrow Connector 271"/>
            <p:cNvCxnSpPr>
              <a:stCxn id="265" idx="1"/>
            </p:cNvCxnSpPr>
            <p:nvPr/>
          </p:nvCxnSpPr>
          <p:spPr>
            <a:xfrm flipV="1">
              <a:off x="11149474" y="4926499"/>
              <a:ext cx="0" cy="149082"/>
            </a:xfrm>
            <a:prstGeom prst="straightConnector1">
              <a:avLst/>
            </a:prstGeom>
            <a:noFill/>
            <a:ln w="12700" cap="flat" cmpd="sng" algn="ctr">
              <a:solidFill>
                <a:schemeClr val="bg1"/>
              </a:solidFill>
              <a:prstDash val="solid"/>
              <a:miter lim="800000"/>
              <a:tailEnd type="triangle"/>
            </a:ln>
            <a:effectLst/>
          </p:spPr>
        </p:cxnSp>
        <p:sp>
          <p:nvSpPr>
            <p:cNvPr id="273" name="Hexagon 272"/>
            <p:cNvSpPr>
              <a:spLocks noChangeAspect="1"/>
            </p:cNvSpPr>
            <p:nvPr/>
          </p:nvSpPr>
          <p:spPr bwMode="auto">
            <a:xfrm>
              <a:off x="10859698" y="4385781"/>
              <a:ext cx="579555" cy="540717"/>
            </a:xfrm>
            <a:prstGeom prst="hexagon">
              <a:avLst/>
            </a:prstGeom>
            <a:solidFill>
              <a:srgbClr val="FF0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dirty="0">
                <a:solidFill>
                  <a:schemeClr val="bg1"/>
                </a:solidFill>
                <a:ea typeface="Segoe UI" pitchFamily="34" charset="0"/>
                <a:cs typeface="Segoe UI" pitchFamily="34" charset="0"/>
              </a:endParaRPr>
            </a:p>
          </p:txBody>
        </p:sp>
        <p:pic>
          <p:nvPicPr>
            <p:cNvPr id="274"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1005748" y="4546519"/>
              <a:ext cx="266172" cy="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6" name="Group 235"/>
          <p:cNvGrpSpPr/>
          <p:nvPr/>
        </p:nvGrpSpPr>
        <p:grpSpPr>
          <a:xfrm>
            <a:off x="1827738" y="1873621"/>
            <a:ext cx="1743837" cy="695502"/>
            <a:chOff x="3376521" y="2451684"/>
            <a:chExt cx="1778805" cy="709448"/>
          </a:xfrm>
        </p:grpSpPr>
        <p:sp>
          <p:nvSpPr>
            <p:cNvPr id="2" name="Rounded Rectangle 1"/>
            <p:cNvSpPr/>
            <p:nvPr/>
          </p:nvSpPr>
          <p:spPr bwMode="auto">
            <a:xfrm>
              <a:off x="3376521" y="2451684"/>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89617" tIns="89617" rIns="33610" bIns="33610" rtlCol="0" anchor="b" anchorCtr="0"/>
            <a:lstStyle/>
            <a:p>
              <a:pPr algn="ctr" defTabSz="913687">
                <a:defRPr/>
              </a:pPr>
              <a:endParaRPr lang="en-US" sz="784" kern="0" dirty="0">
                <a:solidFill>
                  <a:schemeClr val="bg1"/>
                </a:solidFill>
                <a:ea typeface="Segoe UI" pitchFamily="34" charset="0"/>
                <a:cs typeface="Segoe UI" pitchFamily="34" charset="0"/>
              </a:endParaRPr>
            </a:p>
          </p:txBody>
        </p:sp>
        <p:pic>
          <p:nvPicPr>
            <p:cNvPr id="106"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3465208" y="2649249"/>
              <a:ext cx="508415" cy="42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 name="Group 234"/>
            <p:cNvGrpSpPr/>
            <p:nvPr/>
          </p:nvGrpSpPr>
          <p:grpSpPr>
            <a:xfrm>
              <a:off x="4038674" y="2540411"/>
              <a:ext cx="1001251" cy="552279"/>
              <a:chOff x="1555527" y="2277226"/>
              <a:chExt cx="1001251" cy="552279"/>
            </a:xfrm>
          </p:grpSpPr>
          <p:sp>
            <p:nvSpPr>
              <p:cNvPr id="172" name="Rectangle 171"/>
              <p:cNvSpPr/>
              <p:nvPr/>
            </p:nvSpPr>
            <p:spPr>
              <a:xfrm>
                <a:off x="1555527" y="2277226"/>
                <a:ext cx="411600" cy="237018"/>
              </a:xfrm>
              <a:prstGeom prst="rect">
                <a:avLst/>
              </a:prstGeom>
              <a:solidFill>
                <a:srgbClr val="92D05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a:solidFill>
                    <a:schemeClr val="bg1"/>
                  </a:solidFill>
                  <a:ea typeface="Segoe UI" pitchFamily="34" charset="0"/>
                  <a:cs typeface="Segoe UI" pitchFamily="34" charset="0"/>
                </a:endParaRPr>
              </a:p>
            </p:txBody>
          </p:sp>
          <p:sp>
            <p:nvSpPr>
              <p:cNvPr id="173" name="Rectangle 172"/>
              <p:cNvSpPr/>
              <p:nvPr/>
            </p:nvSpPr>
            <p:spPr>
              <a:xfrm>
                <a:off x="1850355" y="2592487"/>
                <a:ext cx="411600" cy="237018"/>
              </a:xfrm>
              <a:prstGeom prst="rect">
                <a:avLst/>
              </a:prstGeom>
              <a:solidFill>
                <a:srgbClr val="FF0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a:solidFill>
                    <a:schemeClr val="bg1"/>
                  </a:solidFill>
                  <a:ea typeface="Segoe UI" pitchFamily="34" charset="0"/>
                  <a:cs typeface="Segoe UI" pitchFamily="34" charset="0"/>
                </a:endParaRPr>
              </a:p>
            </p:txBody>
          </p:sp>
          <p:sp>
            <p:nvSpPr>
              <p:cNvPr id="174" name="Rectangle 173"/>
              <p:cNvSpPr/>
              <p:nvPr/>
            </p:nvSpPr>
            <p:spPr>
              <a:xfrm>
                <a:off x="1590213" y="232819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75" name="Rectangle 174"/>
              <p:cNvSpPr/>
              <p:nvPr/>
            </p:nvSpPr>
            <p:spPr>
              <a:xfrm>
                <a:off x="1590213" y="2368711"/>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76" name="Rectangle 175"/>
              <p:cNvSpPr/>
              <p:nvPr/>
            </p:nvSpPr>
            <p:spPr>
              <a:xfrm>
                <a:off x="1592058" y="2449160"/>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77" name="Rectangle 176"/>
              <p:cNvSpPr/>
              <p:nvPr/>
            </p:nvSpPr>
            <p:spPr>
              <a:xfrm>
                <a:off x="1882273" y="26415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78" name="Rectangle 177"/>
              <p:cNvSpPr/>
              <p:nvPr/>
            </p:nvSpPr>
            <p:spPr>
              <a:xfrm>
                <a:off x="1882273" y="2682108"/>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79" name="Rectangle 178"/>
              <p:cNvSpPr/>
              <p:nvPr/>
            </p:nvSpPr>
            <p:spPr>
              <a:xfrm>
                <a:off x="1884117" y="276255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80" name="Rectangle 179"/>
              <p:cNvSpPr/>
              <p:nvPr/>
            </p:nvSpPr>
            <p:spPr>
              <a:xfrm>
                <a:off x="2145178" y="2277226"/>
                <a:ext cx="411600" cy="237018"/>
              </a:xfrm>
              <a:prstGeom prst="rect">
                <a:avLst/>
              </a:prstGeom>
              <a:solidFill>
                <a:srgbClr val="FFC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a:solidFill>
                    <a:schemeClr val="bg1"/>
                  </a:solidFill>
                  <a:ea typeface="Segoe UI" pitchFamily="34" charset="0"/>
                  <a:cs typeface="Segoe UI" pitchFamily="34" charset="0"/>
                </a:endParaRPr>
              </a:p>
            </p:txBody>
          </p:sp>
          <p:sp>
            <p:nvSpPr>
              <p:cNvPr id="181" name="Rectangle 180"/>
              <p:cNvSpPr/>
              <p:nvPr/>
            </p:nvSpPr>
            <p:spPr>
              <a:xfrm>
                <a:off x="2177098" y="2326329"/>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82" name="Rectangle 181"/>
              <p:cNvSpPr/>
              <p:nvPr/>
            </p:nvSpPr>
            <p:spPr>
              <a:xfrm>
                <a:off x="2177098" y="2366846"/>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83" name="Rectangle 182"/>
              <p:cNvSpPr/>
              <p:nvPr/>
            </p:nvSpPr>
            <p:spPr>
              <a:xfrm>
                <a:off x="2178942" y="244729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grpSp>
      <p:grpSp>
        <p:nvGrpSpPr>
          <p:cNvPr id="185" name="Group 184"/>
          <p:cNvGrpSpPr/>
          <p:nvPr/>
        </p:nvGrpSpPr>
        <p:grpSpPr>
          <a:xfrm>
            <a:off x="2493333" y="3153817"/>
            <a:ext cx="981569" cy="541422"/>
            <a:chOff x="1555527" y="2277226"/>
            <a:chExt cx="1001251" cy="552279"/>
          </a:xfrm>
        </p:grpSpPr>
        <p:sp>
          <p:nvSpPr>
            <p:cNvPr id="186" name="Rectangle 185"/>
            <p:cNvSpPr/>
            <p:nvPr/>
          </p:nvSpPr>
          <p:spPr>
            <a:xfrm>
              <a:off x="1555527" y="2277226"/>
              <a:ext cx="411600" cy="237018"/>
            </a:xfrm>
            <a:prstGeom prst="rect">
              <a:avLst/>
            </a:prstGeom>
            <a:solidFill>
              <a:srgbClr val="92D05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a:solidFill>
                  <a:schemeClr val="bg1"/>
                </a:solidFill>
                <a:ea typeface="Segoe UI" pitchFamily="34" charset="0"/>
                <a:cs typeface="Segoe UI" pitchFamily="34" charset="0"/>
              </a:endParaRPr>
            </a:p>
          </p:txBody>
        </p:sp>
        <p:sp>
          <p:nvSpPr>
            <p:cNvPr id="187" name="Rectangle 186"/>
            <p:cNvSpPr/>
            <p:nvPr/>
          </p:nvSpPr>
          <p:spPr>
            <a:xfrm>
              <a:off x="1850355" y="2592487"/>
              <a:ext cx="411600" cy="237018"/>
            </a:xfrm>
            <a:prstGeom prst="rect">
              <a:avLst/>
            </a:prstGeom>
            <a:solidFill>
              <a:srgbClr val="FF0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a:solidFill>
                  <a:schemeClr val="bg1"/>
                </a:solidFill>
                <a:ea typeface="Segoe UI" pitchFamily="34" charset="0"/>
                <a:cs typeface="Segoe UI" pitchFamily="34" charset="0"/>
              </a:endParaRPr>
            </a:p>
          </p:txBody>
        </p:sp>
        <p:sp>
          <p:nvSpPr>
            <p:cNvPr id="188" name="Rectangle 187"/>
            <p:cNvSpPr/>
            <p:nvPr/>
          </p:nvSpPr>
          <p:spPr>
            <a:xfrm>
              <a:off x="1590213" y="232819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89" name="Rectangle 188"/>
            <p:cNvSpPr/>
            <p:nvPr/>
          </p:nvSpPr>
          <p:spPr>
            <a:xfrm>
              <a:off x="1590213" y="2368711"/>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90" name="Rectangle 189"/>
            <p:cNvSpPr/>
            <p:nvPr/>
          </p:nvSpPr>
          <p:spPr>
            <a:xfrm>
              <a:off x="1592058" y="2449160"/>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91" name="Rectangle 190"/>
            <p:cNvSpPr/>
            <p:nvPr/>
          </p:nvSpPr>
          <p:spPr>
            <a:xfrm>
              <a:off x="1882273" y="26415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92" name="Rectangle 191"/>
            <p:cNvSpPr/>
            <p:nvPr/>
          </p:nvSpPr>
          <p:spPr>
            <a:xfrm>
              <a:off x="1882273" y="2682108"/>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93" name="Rectangle 192"/>
            <p:cNvSpPr/>
            <p:nvPr/>
          </p:nvSpPr>
          <p:spPr>
            <a:xfrm>
              <a:off x="1884117" y="276255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94" name="Rectangle 193"/>
            <p:cNvSpPr/>
            <p:nvPr/>
          </p:nvSpPr>
          <p:spPr>
            <a:xfrm>
              <a:off x="2145178" y="2277226"/>
              <a:ext cx="411600" cy="237018"/>
            </a:xfrm>
            <a:prstGeom prst="rect">
              <a:avLst/>
            </a:prstGeom>
            <a:solidFill>
              <a:srgbClr val="FFC000"/>
            </a:solidFill>
            <a:ln w="9525" cap="flat" cmpd="sng" algn="ctr">
              <a:noFill/>
              <a:prstDash val="solid"/>
              <a:headEnd type="none" w="med" len="med"/>
              <a:tailEnd type="none" w="med" len="med"/>
            </a:ln>
            <a:effectLst/>
          </p:spPr>
          <p:txBody>
            <a:bodyPr lIns="89617" tIns="89617" rIns="33610" bIns="33610" rtlCol="0" anchor="b" anchorCtr="0"/>
            <a:lstStyle/>
            <a:p>
              <a:pPr algn="ctr" defTabSz="913687"/>
              <a:endParaRPr lang="en-US" sz="784" kern="0">
                <a:solidFill>
                  <a:schemeClr val="bg1"/>
                </a:solidFill>
                <a:ea typeface="Segoe UI" pitchFamily="34" charset="0"/>
                <a:cs typeface="Segoe UI" pitchFamily="34" charset="0"/>
              </a:endParaRPr>
            </a:p>
          </p:txBody>
        </p:sp>
        <p:sp>
          <p:nvSpPr>
            <p:cNvPr id="195" name="Rectangle 194"/>
            <p:cNvSpPr/>
            <p:nvPr/>
          </p:nvSpPr>
          <p:spPr>
            <a:xfrm>
              <a:off x="2177098" y="2326329"/>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96" name="Rectangle 195"/>
            <p:cNvSpPr/>
            <p:nvPr/>
          </p:nvSpPr>
          <p:spPr>
            <a:xfrm>
              <a:off x="2177098" y="2366846"/>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sp>
          <p:nvSpPr>
            <p:cNvPr id="197" name="Rectangle 196"/>
            <p:cNvSpPr/>
            <p:nvPr/>
          </p:nvSpPr>
          <p:spPr>
            <a:xfrm>
              <a:off x="2178942" y="244729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896214">
                <a:defRPr/>
              </a:pPr>
              <a:endParaRPr lang="en-US" sz="1765" kern="0">
                <a:solidFill>
                  <a:schemeClr val="bg1"/>
                </a:solidFill>
                <a:latin typeface="Calibri" panose="020F0502020204030204"/>
              </a:endParaRPr>
            </a:p>
          </p:txBody>
        </p:sp>
      </p:grpSp>
      <p:cxnSp>
        <p:nvCxnSpPr>
          <p:cNvPr id="249" name="Straight Arrow Connector 248"/>
          <p:cNvCxnSpPr/>
          <p:nvPr/>
        </p:nvCxnSpPr>
        <p:spPr>
          <a:xfrm flipH="1" flipV="1">
            <a:off x="2684269" y="3722254"/>
            <a:ext cx="2439" cy="470960"/>
          </a:xfrm>
          <a:prstGeom prst="straightConnector1">
            <a:avLst/>
          </a:prstGeom>
          <a:noFill/>
          <a:ln w="12700" cap="flat" cmpd="sng" algn="ctr">
            <a:solidFill>
              <a:schemeClr val="bg1"/>
            </a:solidFill>
            <a:prstDash val="solid"/>
            <a:miter lim="800000"/>
            <a:tailEnd type="triangle"/>
          </a:ln>
          <a:effectLst/>
        </p:spPr>
      </p:cxnSp>
    </p:spTree>
    <p:extLst>
      <p:ext uri="{BB962C8B-B14F-4D97-AF65-F5344CB8AC3E}">
        <p14:creationId xmlns:p14="http://schemas.microsoft.com/office/powerpoint/2010/main" val="3953895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10972800" cy="914400"/>
          </a:xfrm>
        </p:spPr>
        <p:txBody>
          <a:bodyPr/>
          <a:lstStyle/>
          <a:p>
            <a:pPr algn="ctr"/>
            <a:r>
              <a:rPr lang="en-US" dirty="0"/>
              <a:t>Azure Service Fabric</a:t>
            </a:r>
          </a:p>
        </p:txBody>
      </p:sp>
    </p:spTree>
    <p:extLst>
      <p:ext uri="{BB962C8B-B14F-4D97-AF65-F5344CB8AC3E}">
        <p14:creationId xmlns:p14="http://schemas.microsoft.com/office/powerpoint/2010/main" val="266481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a:spLocks noChangeAspect="1"/>
          </p:cNvSpPr>
          <p:nvPr/>
        </p:nvSpPr>
        <p:spPr bwMode="auto">
          <a:xfrm>
            <a:off x="1477447" y="2752109"/>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3" name="Hexagon 2"/>
          <p:cNvSpPr>
            <a:spLocks noChangeAspect="1"/>
          </p:cNvSpPr>
          <p:nvPr/>
        </p:nvSpPr>
        <p:spPr bwMode="auto">
          <a:xfrm>
            <a:off x="2590726" y="2752109"/>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4" name="Hexagon 3"/>
          <p:cNvSpPr>
            <a:spLocks noChangeAspect="1"/>
          </p:cNvSpPr>
          <p:nvPr/>
        </p:nvSpPr>
        <p:spPr bwMode="auto">
          <a:xfrm>
            <a:off x="3663425" y="2752109"/>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5" name="Hexagon 4"/>
          <p:cNvSpPr>
            <a:spLocks noChangeAspect="1"/>
          </p:cNvSpPr>
          <p:nvPr/>
        </p:nvSpPr>
        <p:spPr bwMode="auto">
          <a:xfrm>
            <a:off x="4764950" y="2752109"/>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6" name="Hexagon 5"/>
          <p:cNvSpPr>
            <a:spLocks noChangeAspect="1"/>
          </p:cNvSpPr>
          <p:nvPr/>
        </p:nvSpPr>
        <p:spPr bwMode="auto">
          <a:xfrm>
            <a:off x="5866475" y="2752109"/>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7" name="Hexagon 6"/>
          <p:cNvSpPr>
            <a:spLocks noChangeAspect="1"/>
          </p:cNvSpPr>
          <p:nvPr/>
        </p:nvSpPr>
        <p:spPr bwMode="auto">
          <a:xfrm>
            <a:off x="6948898" y="2752109"/>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8" name="Hexagon 7"/>
          <p:cNvSpPr>
            <a:spLocks noChangeAspect="1"/>
          </p:cNvSpPr>
          <p:nvPr/>
        </p:nvSpPr>
        <p:spPr bwMode="auto">
          <a:xfrm>
            <a:off x="8033460" y="2752109"/>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9" name="Hexagon 8"/>
          <p:cNvSpPr>
            <a:spLocks noChangeAspect="1"/>
          </p:cNvSpPr>
          <p:nvPr/>
        </p:nvSpPr>
        <p:spPr bwMode="auto">
          <a:xfrm>
            <a:off x="9131606" y="2752109"/>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10" name="Hexagon 9"/>
          <p:cNvSpPr>
            <a:spLocks noChangeAspect="1"/>
          </p:cNvSpPr>
          <p:nvPr/>
        </p:nvSpPr>
        <p:spPr bwMode="auto">
          <a:xfrm>
            <a:off x="10200193" y="2752109"/>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11" name="Pentagon 10"/>
          <p:cNvSpPr/>
          <p:nvPr/>
        </p:nvSpPr>
        <p:spPr bwMode="auto">
          <a:xfrm rot="5400000">
            <a:off x="2863643" y="3456253"/>
            <a:ext cx="1112370" cy="1565320"/>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12" name="Pentagon 11"/>
          <p:cNvSpPr/>
          <p:nvPr/>
        </p:nvSpPr>
        <p:spPr bwMode="auto">
          <a:xfrm rot="5400000">
            <a:off x="8781049" y="3456253"/>
            <a:ext cx="1112370" cy="1565320"/>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13" name="Pentagon 12"/>
          <p:cNvSpPr/>
          <p:nvPr/>
        </p:nvSpPr>
        <p:spPr bwMode="auto">
          <a:xfrm rot="5400000">
            <a:off x="5822346" y="3456253"/>
            <a:ext cx="1112370" cy="1565320"/>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14" name="Rectangle 13"/>
          <p:cNvSpPr/>
          <p:nvPr/>
        </p:nvSpPr>
        <p:spPr bwMode="auto">
          <a:xfrm>
            <a:off x="935399" y="3027236"/>
            <a:ext cx="10483048" cy="931544"/>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grpSp>
        <p:nvGrpSpPr>
          <p:cNvPr id="15" name="Group 14"/>
          <p:cNvGrpSpPr/>
          <p:nvPr/>
        </p:nvGrpSpPr>
        <p:grpSpPr>
          <a:xfrm>
            <a:off x="935399" y="1490017"/>
            <a:ext cx="10483048" cy="1481175"/>
            <a:chOff x="880533" y="1857930"/>
            <a:chExt cx="10706923" cy="1512807"/>
          </a:xfrm>
        </p:grpSpPr>
        <p:sp>
          <p:nvSpPr>
            <p:cNvPr id="16" name="Hexagon 15"/>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17" name="Hexagon 16"/>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18" name="Hexagon 17"/>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19" name="Hexagon 18"/>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20" name="Hexagon 19"/>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21" name="Hexagon 20"/>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22" name="Hexagon 21"/>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23" name="Hexagon 22"/>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24" name="Hexagon 23"/>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25" name="Hexagon 24"/>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26" name="Hexagon 25"/>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27" name="Hexagon 26"/>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28" name="Hexagon 27"/>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29" name="Hexagon 28"/>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30" name="Hexagon 29"/>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31" name="Hexagon 30"/>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32" name="Hexagon 31"/>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33" name="Hexagon 32"/>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34" name="Hexagon 33"/>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35" name="Hexagon 34"/>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36" name="Hexagon 35"/>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37" name="Hexagon 36"/>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38" name="Hexagon 37"/>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39" name="Hexagon 38"/>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40" name="Hexagon 39"/>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41" name="Hexagon 40"/>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42" name="Hexagon 41"/>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43" name="Hexagon 42"/>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44" name="Hexagon 43"/>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45" name="Hexagon 44"/>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46" name="Hexagon 45"/>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47" name="Hexagon 46"/>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48" name="Hexagon 47"/>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49" name="Hexagon 48"/>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50" name="Hexagon 49"/>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51" name="Hexagon 50"/>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52" name="Hexagon 51"/>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sp>
          <p:nvSpPr>
            <p:cNvPr id="53" name="Hexagon 52"/>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0" kern="0" dirty="0" err="1">
                <a:solidFill>
                  <a:schemeClr val="bg1"/>
                </a:solidFill>
                <a:latin typeface="Segoe UI"/>
                <a:ea typeface="Segoe UI" pitchFamily="34" charset="0"/>
                <a:cs typeface="Segoe UI" pitchFamily="34" charset="0"/>
              </a:endParaRPr>
            </a:p>
          </p:txBody>
        </p:sp>
      </p:grpSp>
      <p:sp>
        <p:nvSpPr>
          <p:cNvPr id="54" name="TextBox 53"/>
          <p:cNvSpPr txBox="1"/>
          <p:nvPr/>
        </p:nvSpPr>
        <p:spPr>
          <a:xfrm>
            <a:off x="2438724" y="5988815"/>
            <a:ext cx="2554460" cy="620877"/>
          </a:xfrm>
          <a:prstGeom prst="rect">
            <a:avLst/>
          </a:prstGeom>
          <a:noFill/>
        </p:spPr>
        <p:txBody>
          <a:bodyPr wrap="square" lIns="179057" tIns="143245" rIns="179057" bIns="143245" rtlCol="0">
            <a:spAutoFit/>
          </a:bodyPr>
          <a:lstStyle/>
          <a:p>
            <a:pPr defTabSz="913205">
              <a:lnSpc>
                <a:spcPct val="90000"/>
              </a:lnSpc>
              <a:spcAft>
                <a:spcPts val="587"/>
              </a:spcAft>
            </a:pPr>
            <a:r>
              <a:rPr lang="en-US" sz="2350" kern="0" dirty="0">
                <a:solidFill>
                  <a:schemeClr val="bg1"/>
                </a:solidFill>
                <a:ea typeface="MS PGothic" panose="020B0600070205080204" pitchFamily="34" charset="-128"/>
              </a:rPr>
              <a:t>Azure Cloud</a:t>
            </a:r>
          </a:p>
        </p:txBody>
      </p:sp>
      <p:sp>
        <p:nvSpPr>
          <p:cNvPr id="55" name="Freeform 54"/>
          <p:cNvSpPr>
            <a:spLocks/>
          </p:cNvSpPr>
          <p:nvPr/>
        </p:nvSpPr>
        <p:spPr bwMode="auto">
          <a:xfrm>
            <a:off x="2590727" y="4964695"/>
            <a:ext cx="1755623" cy="97179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9528" tIns="44763" rIns="89528" bIns="44763" numCol="1" anchor="t" anchorCtr="0" compatLnSpc="1">
            <a:prstTxWarp prst="textNoShape">
              <a:avLst/>
            </a:prstTxWarp>
          </a:bodyPr>
          <a:lstStyle/>
          <a:p>
            <a:pPr defTabSz="913205">
              <a:defRPr/>
            </a:pPr>
            <a:endParaRPr lang="en-US" sz="1763" kern="0">
              <a:solidFill>
                <a:schemeClr val="bg1"/>
              </a:solidFill>
              <a:ea typeface="MS PGothic" panose="020B0600070205080204" pitchFamily="34" charset="-128"/>
            </a:endParaRPr>
          </a:p>
        </p:txBody>
      </p:sp>
      <p:sp>
        <p:nvSpPr>
          <p:cNvPr id="56" name="TextBox 55"/>
          <p:cNvSpPr txBox="1"/>
          <p:nvPr/>
        </p:nvSpPr>
        <p:spPr>
          <a:xfrm>
            <a:off x="8280361" y="5980630"/>
            <a:ext cx="2841141" cy="620877"/>
          </a:xfrm>
          <a:prstGeom prst="rect">
            <a:avLst/>
          </a:prstGeom>
          <a:noFill/>
        </p:spPr>
        <p:txBody>
          <a:bodyPr wrap="square" lIns="179057" tIns="143245" rIns="179057" bIns="143245" rtlCol="0">
            <a:spAutoFit/>
          </a:bodyPr>
          <a:lstStyle/>
          <a:p>
            <a:pPr defTabSz="913205">
              <a:lnSpc>
                <a:spcPct val="90000"/>
              </a:lnSpc>
              <a:spcAft>
                <a:spcPts val="587"/>
              </a:spcAft>
            </a:pPr>
            <a:r>
              <a:rPr lang="en-US" sz="2350" kern="0" dirty="0">
                <a:solidFill>
                  <a:schemeClr val="bg1"/>
                </a:solidFill>
                <a:ea typeface="MS PGothic" panose="020B0600070205080204" pitchFamily="34" charset="-128"/>
              </a:rPr>
              <a:t>Other Clouds</a:t>
            </a:r>
          </a:p>
        </p:txBody>
      </p:sp>
      <p:sp>
        <p:nvSpPr>
          <p:cNvPr id="57" name="Freeform 56"/>
          <p:cNvSpPr>
            <a:spLocks/>
          </p:cNvSpPr>
          <p:nvPr/>
        </p:nvSpPr>
        <p:spPr bwMode="auto">
          <a:xfrm>
            <a:off x="8466815" y="4944214"/>
            <a:ext cx="1755623" cy="97179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9528" tIns="44763" rIns="89528" bIns="44763" numCol="1" anchor="t" anchorCtr="0" compatLnSpc="1">
            <a:prstTxWarp prst="textNoShape">
              <a:avLst/>
            </a:prstTxWarp>
          </a:bodyPr>
          <a:lstStyle/>
          <a:p>
            <a:pPr defTabSz="913205"/>
            <a:endParaRPr lang="en-US" sz="1763" kern="0">
              <a:solidFill>
                <a:schemeClr val="bg1"/>
              </a:solidFill>
              <a:ea typeface="MS PGothic" panose="020B0600070205080204" pitchFamily="34" charset="-128"/>
            </a:endParaRPr>
          </a:p>
        </p:txBody>
      </p:sp>
      <p:sp>
        <p:nvSpPr>
          <p:cNvPr id="58" name="TextBox 57"/>
          <p:cNvSpPr txBox="1"/>
          <p:nvPr/>
        </p:nvSpPr>
        <p:spPr>
          <a:xfrm>
            <a:off x="5192612" y="5980631"/>
            <a:ext cx="2511197" cy="1015693"/>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2350" kern="0" dirty="0">
                <a:solidFill>
                  <a:schemeClr val="bg1"/>
                </a:solidFill>
                <a:ea typeface="MS PGothic" panose="020B0600070205080204" pitchFamily="34" charset="-128"/>
              </a:rPr>
              <a:t>On Premises</a:t>
            </a:r>
          </a:p>
          <a:p>
            <a:pPr algn="ctr" defTabSz="913205">
              <a:lnSpc>
                <a:spcPct val="90000"/>
              </a:lnSpc>
              <a:spcAft>
                <a:spcPts val="587"/>
              </a:spcAft>
            </a:pPr>
            <a:r>
              <a:rPr lang="en-US" sz="2350" kern="0" dirty="0">
                <a:solidFill>
                  <a:schemeClr val="bg1"/>
                </a:solidFill>
                <a:ea typeface="MS PGothic" panose="020B0600070205080204" pitchFamily="34" charset="-128"/>
              </a:rPr>
              <a:t>Private cloud</a:t>
            </a:r>
          </a:p>
        </p:txBody>
      </p:sp>
      <p:grpSp>
        <p:nvGrpSpPr>
          <p:cNvPr id="59" name="Group 8"/>
          <p:cNvGrpSpPr>
            <a:grpSpLocks noChangeAspect="1"/>
          </p:cNvGrpSpPr>
          <p:nvPr/>
        </p:nvGrpSpPr>
        <p:grpSpPr bwMode="auto">
          <a:xfrm>
            <a:off x="5499899" y="4558103"/>
            <a:ext cx="1771583" cy="1770485"/>
            <a:chOff x="4385" y="3099"/>
            <a:chExt cx="1613" cy="1612"/>
          </a:xfrm>
        </p:grpSpPr>
        <p:sp>
          <p:nvSpPr>
            <p:cNvPr id="60"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sp>
          <p:nvSpPr>
            <p:cNvPr id="61"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sp>
          <p:nvSpPr>
            <p:cNvPr id="62"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sp>
          <p:nvSpPr>
            <p:cNvPr id="63"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sp>
          <p:nvSpPr>
            <p:cNvPr id="64" name="Rectangle 63"/>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sp>
          <p:nvSpPr>
            <p:cNvPr id="65"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sp>
          <p:nvSpPr>
            <p:cNvPr id="66"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sp>
          <p:nvSpPr>
            <p:cNvPr id="67"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sp>
          <p:nvSpPr>
            <p:cNvPr id="68"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sp>
          <p:nvSpPr>
            <p:cNvPr id="69"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sp>
          <p:nvSpPr>
            <p:cNvPr id="70"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sp>
          <p:nvSpPr>
            <p:cNvPr id="71"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sp>
          <p:nvSpPr>
            <p:cNvPr id="72"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sp>
          <p:nvSpPr>
            <p:cNvPr id="73"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chemeClr val="bg1"/>
                </a:solidFill>
                <a:ea typeface="MS PGothic" panose="020B0600070205080204" pitchFamily="34" charset="-128"/>
              </a:endParaRPr>
            </a:p>
          </p:txBody>
        </p:sp>
      </p:grpSp>
      <p:sp>
        <p:nvSpPr>
          <p:cNvPr id="74" name="TextBox 73"/>
          <p:cNvSpPr txBox="1"/>
          <p:nvPr/>
        </p:nvSpPr>
        <p:spPr>
          <a:xfrm>
            <a:off x="1244663" y="3095578"/>
            <a:ext cx="1448247" cy="909329"/>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1961" kern="0" dirty="0">
                <a:solidFill>
                  <a:schemeClr val="bg1"/>
                </a:solidFill>
                <a:ea typeface="MS PGothic" panose="020B0600070205080204" pitchFamily="34" charset="-128"/>
              </a:rPr>
              <a:t>Lifecycle</a:t>
            </a:r>
          </a:p>
          <a:p>
            <a:pPr algn="ctr" defTabSz="913205">
              <a:lnSpc>
                <a:spcPct val="90000"/>
              </a:lnSpc>
              <a:spcAft>
                <a:spcPts val="587"/>
              </a:spcAft>
            </a:pPr>
            <a:r>
              <a:rPr lang="en-US" sz="1961" kern="0" dirty="0" err="1">
                <a:solidFill>
                  <a:schemeClr val="bg1"/>
                </a:solidFill>
                <a:ea typeface="MS PGothic" panose="020B0600070205080204" pitchFamily="34" charset="-128"/>
              </a:rPr>
              <a:t>Mgmt</a:t>
            </a:r>
            <a:endParaRPr lang="en-US" sz="1961" kern="0" dirty="0">
              <a:solidFill>
                <a:schemeClr val="bg1"/>
              </a:solidFill>
              <a:ea typeface="MS PGothic" panose="020B0600070205080204" pitchFamily="34" charset="-128"/>
            </a:endParaRPr>
          </a:p>
        </p:txBody>
      </p:sp>
      <p:sp>
        <p:nvSpPr>
          <p:cNvPr id="75" name="TextBox 74"/>
          <p:cNvSpPr txBox="1"/>
          <p:nvPr/>
        </p:nvSpPr>
        <p:spPr>
          <a:xfrm>
            <a:off x="2714123" y="3116683"/>
            <a:ext cx="1915934" cy="853081"/>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1961" kern="0" dirty="0">
                <a:solidFill>
                  <a:schemeClr val="bg1"/>
                </a:solidFill>
                <a:ea typeface="MS PGothic" panose="020B0600070205080204" pitchFamily="34" charset="-128"/>
              </a:rPr>
              <a:t>Independent Scaling</a:t>
            </a:r>
          </a:p>
        </p:txBody>
      </p:sp>
      <p:sp>
        <p:nvSpPr>
          <p:cNvPr id="76" name="TextBox 75"/>
          <p:cNvSpPr txBox="1"/>
          <p:nvPr/>
        </p:nvSpPr>
        <p:spPr>
          <a:xfrm>
            <a:off x="4732323" y="3101199"/>
            <a:ext cx="1915934" cy="853081"/>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1961" kern="0" dirty="0">
                <a:solidFill>
                  <a:schemeClr val="bg1"/>
                </a:solidFill>
                <a:ea typeface="MS PGothic" panose="020B0600070205080204" pitchFamily="34" charset="-128"/>
              </a:rPr>
              <a:t>Independent Updates</a:t>
            </a:r>
          </a:p>
        </p:txBody>
      </p:sp>
      <p:sp>
        <p:nvSpPr>
          <p:cNvPr id="77" name="TextBox 76"/>
          <p:cNvSpPr txBox="1"/>
          <p:nvPr/>
        </p:nvSpPr>
        <p:spPr>
          <a:xfrm>
            <a:off x="6789069" y="3100766"/>
            <a:ext cx="1623593" cy="842703"/>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1961" kern="0" dirty="0">
                <a:solidFill>
                  <a:schemeClr val="bg1"/>
                </a:solidFill>
                <a:ea typeface="MS PGothic" panose="020B0600070205080204" pitchFamily="34" charset="-128"/>
              </a:rPr>
              <a:t>Always On</a:t>
            </a:r>
            <a:br>
              <a:rPr lang="en-US" sz="1961" kern="0" dirty="0">
                <a:solidFill>
                  <a:schemeClr val="bg1"/>
                </a:solidFill>
                <a:ea typeface="MS PGothic" panose="020B0600070205080204" pitchFamily="34" charset="-128"/>
              </a:rPr>
            </a:br>
            <a:r>
              <a:rPr lang="en-US" sz="1961" kern="0" dirty="0">
                <a:solidFill>
                  <a:schemeClr val="bg1"/>
                </a:solidFill>
                <a:ea typeface="MS PGothic" panose="020B0600070205080204" pitchFamily="34" charset="-128"/>
              </a:rPr>
              <a:t>Availability</a:t>
            </a:r>
          </a:p>
        </p:txBody>
      </p:sp>
      <p:sp>
        <p:nvSpPr>
          <p:cNvPr id="78" name="TextBox 77"/>
          <p:cNvSpPr txBox="1"/>
          <p:nvPr/>
        </p:nvSpPr>
        <p:spPr>
          <a:xfrm>
            <a:off x="8466815" y="3149722"/>
            <a:ext cx="1623593" cy="832395"/>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1961" kern="0" dirty="0">
                <a:solidFill>
                  <a:schemeClr val="bg1"/>
                </a:solidFill>
                <a:ea typeface="MS PGothic" panose="020B0600070205080204" pitchFamily="34" charset="-128"/>
              </a:rPr>
              <a:t>Resource</a:t>
            </a:r>
            <a:br>
              <a:rPr lang="en-US" sz="1961" kern="0" dirty="0">
                <a:solidFill>
                  <a:schemeClr val="bg1"/>
                </a:solidFill>
                <a:ea typeface="MS PGothic" panose="020B0600070205080204" pitchFamily="34" charset="-128"/>
              </a:rPr>
            </a:br>
            <a:r>
              <a:rPr lang="en-US" sz="1961" kern="0" dirty="0">
                <a:solidFill>
                  <a:schemeClr val="bg1"/>
                </a:solidFill>
                <a:ea typeface="MS PGothic" panose="020B0600070205080204" pitchFamily="34" charset="-128"/>
              </a:rPr>
              <a:t>Balancing</a:t>
            </a:r>
          </a:p>
        </p:txBody>
      </p:sp>
      <p:sp>
        <p:nvSpPr>
          <p:cNvPr id="79" name="TextBox 78"/>
          <p:cNvSpPr txBox="1"/>
          <p:nvPr/>
        </p:nvSpPr>
        <p:spPr>
          <a:xfrm>
            <a:off x="9935666" y="3099997"/>
            <a:ext cx="1623593" cy="907826"/>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1961" kern="0" dirty="0">
                <a:solidFill>
                  <a:schemeClr val="bg1"/>
                </a:solidFill>
                <a:ea typeface="MS PGothic" panose="020B0600070205080204" pitchFamily="34" charset="-128"/>
              </a:rPr>
              <a:t>Stateless/</a:t>
            </a:r>
          </a:p>
          <a:p>
            <a:pPr algn="ctr" defTabSz="913205">
              <a:lnSpc>
                <a:spcPct val="90000"/>
              </a:lnSpc>
              <a:spcAft>
                <a:spcPts val="587"/>
              </a:spcAft>
            </a:pPr>
            <a:r>
              <a:rPr lang="en-US" sz="1961" kern="0" dirty="0" err="1">
                <a:solidFill>
                  <a:schemeClr val="bg1"/>
                </a:solidFill>
                <a:ea typeface="MS PGothic" panose="020B0600070205080204" pitchFamily="34" charset="-128"/>
              </a:rPr>
              <a:t>Stateful</a:t>
            </a:r>
            <a:endParaRPr lang="en-US" sz="1961" kern="0" dirty="0">
              <a:solidFill>
                <a:schemeClr val="bg1"/>
              </a:solidFill>
              <a:ea typeface="MS PGothic" panose="020B0600070205080204" pitchFamily="34" charset="-128"/>
            </a:endParaRPr>
          </a:p>
        </p:txBody>
      </p:sp>
      <p:sp>
        <p:nvSpPr>
          <p:cNvPr id="80" name="Title 2"/>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solidFill>
                  <a:srgbClr val="FFC000"/>
                </a:solidFill>
              </a:rPr>
              <a:t>Azure Service Fabric</a:t>
            </a:r>
          </a:p>
        </p:txBody>
      </p:sp>
    </p:spTree>
    <p:extLst>
      <p:ext uri="{BB962C8B-B14F-4D97-AF65-F5344CB8AC3E}">
        <p14:creationId xmlns:p14="http://schemas.microsoft.com/office/powerpoint/2010/main" val="215445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3810000" cy="914400"/>
          </a:xfrm>
        </p:spPr>
        <p:txBody>
          <a:bodyPr>
            <a:normAutofit fontScale="90000"/>
          </a:bodyPr>
          <a:lstStyle/>
          <a:p>
            <a:r>
              <a:rPr lang="en-US" dirty="0"/>
              <a:t>Please Complete the  </a:t>
            </a:r>
            <a:r>
              <a:rPr lang="en-US" dirty="0" err="1"/>
              <a:t>Evals</a:t>
            </a:r>
            <a:r>
              <a:rPr lang="en-US" dirty="0"/>
              <a:t>!</a:t>
            </a:r>
          </a:p>
        </p:txBody>
      </p:sp>
      <p:pic>
        <p:nvPicPr>
          <p:cNvPr id="3" name="Picture 2"/>
          <p:cNvPicPr>
            <a:picLocks noChangeAspect="1"/>
          </p:cNvPicPr>
          <p:nvPr/>
        </p:nvPicPr>
        <p:blipFill>
          <a:blip r:embed="rId2"/>
          <a:stretch>
            <a:fillRect/>
          </a:stretch>
        </p:blipFill>
        <p:spPr>
          <a:xfrm>
            <a:off x="5562600" y="304800"/>
            <a:ext cx="6359861" cy="6284149"/>
          </a:xfrm>
          <a:prstGeom prst="rect">
            <a:avLst/>
          </a:prstGeom>
        </p:spPr>
      </p:pic>
      <p:sp>
        <p:nvSpPr>
          <p:cNvPr id="4" name="TextBox 3"/>
          <p:cNvSpPr txBox="1"/>
          <p:nvPr/>
        </p:nvSpPr>
        <p:spPr>
          <a:xfrm>
            <a:off x="762000" y="3581400"/>
            <a:ext cx="4495800" cy="477054"/>
          </a:xfrm>
          <a:prstGeom prst="rect">
            <a:avLst/>
          </a:prstGeom>
          <a:noFill/>
        </p:spPr>
        <p:txBody>
          <a:bodyPr wrap="square" rtlCol="0">
            <a:spAutoFit/>
          </a:bodyPr>
          <a:lstStyle/>
          <a:p>
            <a:r>
              <a:rPr lang="en-US" sz="2500" dirty="0">
                <a:solidFill>
                  <a:schemeClr val="bg1"/>
                </a:solidFill>
              </a:rPr>
              <a:t>http://techbash.com/schedule</a:t>
            </a:r>
          </a:p>
        </p:txBody>
      </p:sp>
      <mc:AlternateContent xmlns:mc="http://schemas.openxmlformats.org/markup-compatibility/2006">
        <mc:Choice xmlns:p14="http://schemas.microsoft.com/office/powerpoint/2010/main" Requires="p14">
          <p:contentPart p14:bwMode="auto" r:id="rId3">
            <p14:nvContentPartPr>
              <p14:cNvPr id="10" name="Ink 9"/>
              <p14:cNvContentPartPr/>
              <p14:nvPr/>
            </p14:nvContentPartPr>
            <p14:xfrm>
              <a:off x="7084113" y="4969804"/>
              <a:ext cx="4095000" cy="527400"/>
            </p14:xfrm>
          </p:contentPart>
        </mc:Choice>
        <mc:Fallback>
          <p:pic>
            <p:nvPicPr>
              <p:cNvPr id="10" name="Ink 9"/>
              <p:cNvPicPr/>
              <p:nvPr/>
            </p:nvPicPr>
            <p:blipFill>
              <a:blip r:embed="rId4"/>
              <a:stretch>
                <a:fillRect/>
              </a:stretch>
            </p:blipFill>
            <p:spPr>
              <a:xfrm>
                <a:off x="7078354" y="4965127"/>
                <a:ext cx="4106879" cy="538552"/>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4" name="Ink 33"/>
              <p14:cNvContentPartPr/>
              <p14:nvPr/>
            </p14:nvContentPartPr>
            <p14:xfrm>
              <a:off x="11008833" y="3449164"/>
              <a:ext cx="173160" cy="1026000"/>
            </p14:xfrm>
          </p:contentPart>
        </mc:Choice>
        <mc:Fallback>
          <p:pic>
            <p:nvPicPr>
              <p:cNvPr id="34" name="Ink 33"/>
              <p:cNvPicPr/>
              <p:nvPr/>
            </p:nvPicPr>
            <p:blipFill>
              <a:blip r:embed="rId6"/>
              <a:stretch>
                <a:fillRect/>
              </a:stretch>
            </p:blipFill>
            <p:spPr>
              <a:xfrm>
                <a:off x="11002713" y="3443404"/>
                <a:ext cx="186120" cy="1038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7" name="Ink 36"/>
              <p14:cNvContentPartPr/>
              <p14:nvPr/>
            </p14:nvContentPartPr>
            <p14:xfrm>
              <a:off x="11101353" y="4916524"/>
              <a:ext cx="76320" cy="324000"/>
            </p14:xfrm>
          </p:contentPart>
        </mc:Choice>
        <mc:Fallback>
          <p:pic>
            <p:nvPicPr>
              <p:cNvPr id="37" name="Ink 36"/>
              <p:cNvPicPr/>
              <p:nvPr/>
            </p:nvPicPr>
            <p:blipFill>
              <a:blip r:embed="rId8"/>
              <a:stretch>
                <a:fillRect/>
              </a:stretch>
            </p:blipFill>
            <p:spPr>
              <a:xfrm>
                <a:off x="11098128" y="4911490"/>
                <a:ext cx="85278" cy="33335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8" name="Ink 37"/>
              <p14:cNvContentPartPr/>
              <p14:nvPr/>
            </p14:nvContentPartPr>
            <p14:xfrm>
              <a:off x="10685553" y="5163124"/>
              <a:ext cx="309240" cy="33120"/>
            </p14:xfrm>
          </p:contentPart>
        </mc:Choice>
        <mc:Fallback>
          <p:pic>
            <p:nvPicPr>
              <p:cNvPr id="38" name="Ink 37"/>
              <p:cNvPicPr/>
              <p:nvPr/>
            </p:nvPicPr>
            <p:blipFill>
              <a:blip r:embed="rId10"/>
              <a:stretch>
                <a:fillRect/>
              </a:stretch>
            </p:blipFill>
            <p:spPr>
              <a:xfrm>
                <a:off x="10681238" y="5157782"/>
                <a:ext cx="317510" cy="45585"/>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9" name="Ink 38"/>
              <p14:cNvContentPartPr/>
              <p14:nvPr/>
            </p14:nvContentPartPr>
            <p14:xfrm>
              <a:off x="8255553" y="4999684"/>
              <a:ext cx="357480" cy="95400"/>
            </p14:xfrm>
          </p:contentPart>
        </mc:Choice>
        <mc:Fallback>
          <p:pic>
            <p:nvPicPr>
              <p:cNvPr id="39" name="Ink 38"/>
              <p:cNvPicPr/>
              <p:nvPr/>
            </p:nvPicPr>
            <p:blipFill>
              <a:blip r:embed="rId12"/>
              <a:stretch>
                <a:fillRect/>
              </a:stretch>
            </p:blipFill>
            <p:spPr>
              <a:xfrm>
                <a:off x="8250878" y="4995380"/>
                <a:ext cx="367550" cy="105801"/>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0" name="Ink 39"/>
              <p14:cNvContentPartPr/>
              <p14:nvPr/>
            </p14:nvContentPartPr>
            <p14:xfrm>
              <a:off x="10277673" y="5186884"/>
              <a:ext cx="314640" cy="100080"/>
            </p14:xfrm>
          </p:contentPart>
        </mc:Choice>
        <mc:Fallback>
          <p:pic>
            <p:nvPicPr>
              <p:cNvPr id="40" name="Ink 39"/>
              <p:cNvPicPr/>
              <p:nvPr/>
            </p:nvPicPr>
            <p:blipFill>
              <a:blip r:embed="rId14"/>
              <a:stretch>
                <a:fillRect/>
              </a:stretch>
            </p:blipFill>
            <p:spPr>
              <a:xfrm>
                <a:off x="10273358" y="5185090"/>
                <a:ext cx="322191" cy="108689"/>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1" name="Ink 40"/>
              <p14:cNvContentPartPr/>
              <p14:nvPr/>
            </p14:nvContentPartPr>
            <p14:xfrm>
              <a:off x="9586113" y="5193724"/>
              <a:ext cx="314280" cy="85320"/>
            </p14:xfrm>
          </p:contentPart>
        </mc:Choice>
        <mc:Fallback>
          <p:pic>
            <p:nvPicPr>
              <p:cNvPr id="41" name="Ink 40"/>
              <p:cNvPicPr/>
              <p:nvPr/>
            </p:nvPicPr>
            <p:blipFill>
              <a:blip r:embed="rId16"/>
              <a:stretch>
                <a:fillRect/>
              </a:stretch>
            </p:blipFill>
            <p:spPr>
              <a:xfrm>
                <a:off x="9580000" y="5190139"/>
                <a:ext cx="326866" cy="93207"/>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2" name="Ink 41"/>
              <p14:cNvContentPartPr/>
              <p14:nvPr/>
            </p14:nvContentPartPr>
            <p14:xfrm>
              <a:off x="10731993" y="4902124"/>
              <a:ext cx="37800" cy="509760"/>
            </p14:xfrm>
          </p:contentPart>
        </mc:Choice>
        <mc:Fallback>
          <p:pic>
            <p:nvPicPr>
              <p:cNvPr id="42" name="Ink 41"/>
              <p:cNvPicPr/>
              <p:nvPr/>
            </p:nvPicPr>
            <p:blipFill>
              <a:blip r:embed="rId18"/>
              <a:stretch>
                <a:fillRect/>
              </a:stretch>
            </p:blipFill>
            <p:spPr>
              <a:xfrm>
                <a:off x="10726644" y="4897807"/>
                <a:ext cx="44575" cy="516235"/>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3" name="Ink 42"/>
              <p14:cNvContentPartPr/>
              <p14:nvPr/>
            </p14:nvContentPartPr>
            <p14:xfrm>
              <a:off x="10935393" y="4965844"/>
              <a:ext cx="28800" cy="428760"/>
            </p14:xfrm>
          </p:contentPart>
        </mc:Choice>
        <mc:Fallback>
          <p:pic>
            <p:nvPicPr>
              <p:cNvPr id="43" name="Ink 42"/>
              <p:cNvPicPr/>
              <p:nvPr/>
            </p:nvPicPr>
            <p:blipFill>
              <a:blip r:embed="rId20"/>
              <a:stretch>
                <a:fillRect/>
              </a:stretch>
            </p:blipFill>
            <p:spPr>
              <a:xfrm>
                <a:off x="10933971" y="4961887"/>
                <a:ext cx="34844" cy="43703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4" name="Ink 43"/>
              <p14:cNvContentPartPr/>
              <p14:nvPr/>
            </p14:nvContentPartPr>
            <p14:xfrm>
              <a:off x="8416113" y="4913284"/>
              <a:ext cx="271800" cy="485640"/>
            </p14:xfrm>
          </p:contentPart>
        </mc:Choice>
        <mc:Fallback>
          <p:pic>
            <p:nvPicPr>
              <p:cNvPr id="44" name="Ink 43"/>
              <p:cNvPicPr/>
              <p:nvPr/>
            </p:nvPicPr>
            <p:blipFill>
              <a:blip r:embed="rId22"/>
              <a:stretch>
                <a:fillRect/>
              </a:stretch>
            </p:blipFill>
            <p:spPr>
              <a:xfrm>
                <a:off x="8410361" y="4908967"/>
                <a:ext cx="284024" cy="496072"/>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5" name="Ink 44"/>
              <p14:cNvContentPartPr/>
              <p14:nvPr/>
            </p14:nvContentPartPr>
            <p14:xfrm>
              <a:off x="8941353" y="4912924"/>
              <a:ext cx="52560" cy="424080"/>
            </p14:xfrm>
          </p:contentPart>
        </mc:Choice>
        <mc:Fallback>
          <p:pic>
            <p:nvPicPr>
              <p:cNvPr id="45" name="Ink 44"/>
              <p:cNvPicPr/>
              <p:nvPr/>
            </p:nvPicPr>
            <p:blipFill>
              <a:blip r:embed="rId24"/>
              <a:stretch>
                <a:fillRect/>
              </a:stretch>
            </p:blipFill>
            <p:spPr>
              <a:xfrm>
                <a:off x="8938135" y="4908608"/>
                <a:ext cx="58638" cy="431274"/>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6" name="Ink 45"/>
              <p14:cNvContentPartPr/>
              <p14:nvPr/>
            </p14:nvContentPartPr>
            <p14:xfrm>
              <a:off x="9083913" y="4909324"/>
              <a:ext cx="33120" cy="542880"/>
            </p14:xfrm>
          </p:contentPart>
        </mc:Choice>
        <mc:Fallback>
          <p:pic>
            <p:nvPicPr>
              <p:cNvPr id="46" name="Ink 45"/>
              <p:cNvPicPr/>
              <p:nvPr/>
            </p:nvPicPr>
            <p:blipFill>
              <a:blip r:embed="rId26"/>
              <a:stretch>
                <a:fillRect/>
              </a:stretch>
            </p:blipFill>
            <p:spPr>
              <a:xfrm>
                <a:off x="9078927" y="4905007"/>
                <a:ext cx="41667" cy="550075"/>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7" name="Ink 46"/>
              <p14:cNvContentPartPr/>
              <p14:nvPr/>
            </p14:nvContentPartPr>
            <p14:xfrm>
              <a:off x="9123153" y="5066644"/>
              <a:ext cx="252360" cy="352800"/>
            </p14:xfrm>
          </p:contentPart>
        </mc:Choice>
        <mc:Fallback>
          <p:pic>
            <p:nvPicPr>
              <p:cNvPr id="47" name="Ink 46"/>
              <p:cNvPicPr/>
              <p:nvPr/>
            </p:nvPicPr>
            <p:blipFill>
              <a:blip r:embed="rId28"/>
              <a:stretch>
                <a:fillRect/>
              </a:stretch>
            </p:blipFill>
            <p:spPr>
              <a:xfrm>
                <a:off x="9118120" y="5062688"/>
                <a:ext cx="264223" cy="363589"/>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8" name="Ink 47"/>
              <p14:cNvContentPartPr/>
              <p14:nvPr/>
            </p14:nvContentPartPr>
            <p14:xfrm>
              <a:off x="9672153" y="4995004"/>
              <a:ext cx="333720" cy="447480"/>
            </p14:xfrm>
          </p:contentPart>
        </mc:Choice>
        <mc:Fallback>
          <p:pic>
            <p:nvPicPr>
              <p:cNvPr id="48" name="Ink 47"/>
              <p:cNvPicPr/>
              <p:nvPr/>
            </p:nvPicPr>
            <p:blipFill>
              <a:blip r:embed="rId30"/>
              <a:stretch>
                <a:fillRect/>
              </a:stretch>
            </p:blipFill>
            <p:spPr>
              <a:xfrm>
                <a:off x="9668197" y="4989608"/>
                <a:ext cx="345228" cy="458271"/>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9" name="Ink 48"/>
              <p14:cNvContentPartPr/>
              <p14:nvPr/>
            </p14:nvContentPartPr>
            <p14:xfrm>
              <a:off x="10321593" y="4988164"/>
              <a:ext cx="371520" cy="381240"/>
            </p14:xfrm>
          </p:contentPart>
        </mc:Choice>
        <mc:Fallback>
          <p:pic>
            <p:nvPicPr>
              <p:cNvPr id="49" name="Ink 48"/>
              <p:cNvPicPr/>
              <p:nvPr/>
            </p:nvPicPr>
            <p:blipFill>
              <a:blip r:embed="rId32"/>
              <a:stretch>
                <a:fillRect/>
              </a:stretch>
            </p:blipFill>
            <p:spPr>
              <a:xfrm>
                <a:off x="10316198" y="4983129"/>
                <a:ext cx="382669" cy="39131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0" name="Ink 49"/>
              <p14:cNvContentPartPr/>
              <p14:nvPr/>
            </p14:nvContentPartPr>
            <p14:xfrm>
              <a:off x="8607633" y="5138284"/>
              <a:ext cx="276480" cy="223920"/>
            </p14:xfrm>
          </p:contentPart>
        </mc:Choice>
        <mc:Fallback>
          <p:pic>
            <p:nvPicPr>
              <p:cNvPr id="50" name="Ink 49"/>
              <p:cNvPicPr/>
              <p:nvPr/>
            </p:nvPicPr>
            <p:blipFill>
              <a:blip r:embed="rId34"/>
              <a:stretch>
                <a:fillRect/>
              </a:stretch>
            </p:blipFill>
            <p:spPr>
              <a:xfrm>
                <a:off x="8602600" y="5132533"/>
                <a:ext cx="287985" cy="2365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1" name="Ink 50"/>
              <p14:cNvContentPartPr/>
              <p14:nvPr/>
            </p14:nvContentPartPr>
            <p14:xfrm>
              <a:off x="9561633" y="5009404"/>
              <a:ext cx="738360" cy="423720"/>
            </p14:xfrm>
          </p:contentPart>
        </mc:Choice>
        <mc:Fallback>
          <p:pic>
            <p:nvPicPr>
              <p:cNvPr id="51" name="Ink 50"/>
              <p:cNvPicPr/>
              <p:nvPr/>
            </p:nvPicPr>
            <p:blipFill>
              <a:blip r:embed="rId36"/>
              <a:stretch>
                <a:fillRect/>
              </a:stretch>
            </p:blipFill>
            <p:spPr>
              <a:xfrm>
                <a:off x="9558035" y="5004009"/>
                <a:ext cx="749155" cy="436309"/>
              </a:xfrm>
              <a:prstGeom prst="rect">
                <a:avLst/>
              </a:prstGeom>
            </p:spPr>
          </p:pic>
        </mc:Fallback>
      </mc:AlternateContent>
    </p:spTree>
    <p:extLst>
      <p:ext uri="{BB962C8B-B14F-4D97-AF65-F5344CB8AC3E}">
        <p14:creationId xmlns:p14="http://schemas.microsoft.com/office/powerpoint/2010/main" val="428158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7370" y="228600"/>
            <a:ext cx="11655840" cy="899537"/>
          </a:xfrm>
          <a:prstGeom prst="rect">
            <a:avLst/>
          </a:prstGeom>
        </p:spPr>
        <p:txBody>
          <a:bodyPr vert="horz" wrap="square" lIns="143428" tIns="89642" rIns="143428" bIns="89642" rtlCol="0" anchor="t">
            <a:normAutofit fontScale="97500"/>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294" dirty="0">
                <a:solidFill>
                  <a:srgbClr val="FFC000"/>
                </a:solidFill>
              </a:rPr>
              <a:t>Service Fabric State of the Union</a:t>
            </a:r>
          </a:p>
        </p:txBody>
      </p:sp>
      <p:sp>
        <p:nvSpPr>
          <p:cNvPr id="3" name="Text Placeholder 3"/>
          <p:cNvSpPr txBox="1">
            <a:spLocks/>
          </p:cNvSpPr>
          <p:nvPr/>
        </p:nvSpPr>
        <p:spPr>
          <a:xfrm>
            <a:off x="269302" y="1277604"/>
            <a:ext cx="11653523" cy="58838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3529" dirty="0">
                <a:solidFill>
                  <a:schemeClr val="bg1"/>
                </a:solidFill>
              </a:rPr>
              <a:t>Azure Service GA-</a:t>
            </a:r>
            <a:r>
              <a:rPr lang="en-US" sz="3529" dirty="0" err="1">
                <a:solidFill>
                  <a:schemeClr val="bg1"/>
                </a:solidFill>
              </a:rPr>
              <a:t>ed</a:t>
            </a:r>
            <a:r>
              <a:rPr lang="en-US" sz="3529" dirty="0">
                <a:solidFill>
                  <a:schemeClr val="bg1"/>
                </a:solidFill>
              </a:rPr>
              <a:t> at //build/ in March 2016</a:t>
            </a:r>
          </a:p>
          <a:p>
            <a:pPr lvl="1"/>
            <a:r>
              <a:rPr lang="en-US" sz="2353" dirty="0">
                <a:solidFill>
                  <a:schemeClr val="bg1"/>
                </a:solidFill>
                <a:latin typeface="+mj-lt"/>
              </a:rPr>
              <a:t>Service upgraded every month</a:t>
            </a:r>
            <a:endParaRPr lang="en-US" sz="1961" dirty="0">
              <a:solidFill>
                <a:schemeClr val="bg1"/>
              </a:solidFill>
              <a:latin typeface="+mj-lt"/>
            </a:endParaRPr>
          </a:p>
          <a:p>
            <a:pPr lvl="0"/>
            <a:r>
              <a:rPr lang="en-US" sz="3529" dirty="0">
                <a:solidFill>
                  <a:schemeClr val="bg1"/>
                </a:solidFill>
              </a:rPr>
              <a:t>Release new features, developer SDK in a dot release every 8 weeks</a:t>
            </a:r>
          </a:p>
          <a:p>
            <a:pPr lvl="0"/>
            <a:r>
              <a:rPr lang="en-US" sz="3529" dirty="0">
                <a:solidFill>
                  <a:schemeClr val="bg1"/>
                </a:solidFill>
              </a:rPr>
              <a:t>GA for the standalone release for Windows Server 2012 R2 and Windows 2016 (including </a:t>
            </a:r>
            <a:r>
              <a:rPr lang="en-US" sz="3529" dirty="0" err="1">
                <a:solidFill>
                  <a:schemeClr val="bg1"/>
                </a:solidFill>
              </a:rPr>
              <a:t>Nanoserver</a:t>
            </a:r>
            <a:r>
              <a:rPr lang="en-US" sz="3529" dirty="0">
                <a:solidFill>
                  <a:schemeClr val="bg1"/>
                </a:solidFill>
              </a:rPr>
              <a:t>) coming soon</a:t>
            </a:r>
          </a:p>
          <a:p>
            <a:pPr lvl="0"/>
            <a:r>
              <a:rPr lang="en-US" sz="3529" dirty="0">
                <a:solidFill>
                  <a:schemeClr val="bg1"/>
                </a:solidFill>
              </a:rPr>
              <a:t>Included in Azure Stack GA</a:t>
            </a:r>
          </a:p>
          <a:p>
            <a:pPr lvl="0"/>
            <a:r>
              <a:rPr lang="en-US" sz="3529" dirty="0">
                <a:solidFill>
                  <a:schemeClr val="bg1"/>
                </a:solidFill>
              </a:rPr>
              <a:t>Linux limited preview available today and updated once a month. Linux public preview to follow!</a:t>
            </a:r>
          </a:p>
          <a:p>
            <a:pPr lvl="1"/>
            <a:r>
              <a:rPr lang="en-US" sz="2353" dirty="0">
                <a:solidFill>
                  <a:schemeClr val="bg1"/>
                </a:solidFill>
              </a:rPr>
              <a:t>https://channel9.msdn.com/Blogs/Windows-Azure/Service-Fabric-Linux-Preview</a:t>
            </a:r>
          </a:p>
        </p:txBody>
      </p:sp>
    </p:spTree>
    <p:extLst>
      <p:ext uri="{BB962C8B-B14F-4D97-AF65-F5344CB8AC3E}">
        <p14:creationId xmlns:p14="http://schemas.microsoft.com/office/powerpoint/2010/main" val="760378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Hexagon 8"/>
          <p:cNvSpPr/>
          <p:nvPr/>
        </p:nvSpPr>
        <p:spPr bwMode="auto">
          <a:xfrm>
            <a:off x="4931252" y="1283280"/>
            <a:ext cx="2955208" cy="2602921"/>
          </a:xfrm>
          <a:prstGeom prst="hexagon">
            <a:avLst>
              <a:gd name="adj" fmla="val 23883"/>
              <a:gd name="vf" fmla="val 115470"/>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Skype for Business</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dirty="0">
                <a:gradFill>
                  <a:gsLst>
                    <a:gs pos="0">
                      <a:srgbClr val="FFFFFF"/>
                    </a:gs>
                    <a:gs pos="100000">
                      <a:srgbClr val="FFFFFF"/>
                    </a:gs>
                  </a:gsLst>
                  <a:lin ang="5400000" scaled="0"/>
                </a:gradFill>
                <a:ea typeface="Segoe UI" pitchFamily="34" charset="0"/>
                <a:cs typeface="Segoe UI" pitchFamily="34" charset="0"/>
              </a:rPr>
              <a:t>Hybrid Ops</a:t>
            </a:r>
          </a:p>
        </p:txBody>
      </p:sp>
      <p:sp>
        <p:nvSpPr>
          <p:cNvPr id="2" name="Title 2"/>
          <p:cNvSpPr txBox="1">
            <a:spLocks/>
          </p:cNvSpPr>
          <p:nvPr/>
        </p:nvSpPr>
        <p:spPr>
          <a:xfrm>
            <a:off x="45133" y="289957"/>
            <a:ext cx="11655840" cy="899537"/>
          </a:xfrm>
          <a:prstGeom prst="rect">
            <a:avLst/>
          </a:prstGeom>
        </p:spPr>
        <p:txBody>
          <a:bodyPr/>
          <a:lstStyle>
            <a:lvl1pPr algn="l" defTabSz="931863" rtl="0" eaLnBrk="0" fontAlgn="base" hangingPunct="0">
              <a:lnSpc>
                <a:spcPct val="90000"/>
              </a:lnSpc>
              <a:spcBef>
                <a:spcPct val="0"/>
              </a:spcBef>
              <a:spcAft>
                <a:spcPct val="0"/>
              </a:spcAft>
              <a:defRPr lang="en-US" sz="48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2pPr>
            <a:lvl3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3pPr>
            <a:lvl4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4pPr>
            <a:lvl5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5pPr>
            <a:lvl6pPr marL="4572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6pPr>
            <a:lvl7pPr marL="9144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7pPr>
            <a:lvl8pPr marL="13716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8pPr>
            <a:lvl9pPr marL="18288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9pPr>
          </a:lstStyle>
          <a:p>
            <a:pPr>
              <a:defRPr/>
            </a:pPr>
            <a:r>
              <a:rPr sz="4705" dirty="0">
                <a:solidFill>
                  <a:srgbClr val="FFC000"/>
                </a:solidFill>
              </a:rPr>
              <a:t>Built with Service Fabric</a:t>
            </a:r>
          </a:p>
        </p:txBody>
      </p:sp>
      <p:sp>
        <p:nvSpPr>
          <p:cNvPr id="3" name="Hexagon 2"/>
          <p:cNvSpPr/>
          <p:nvPr/>
        </p:nvSpPr>
        <p:spPr bwMode="auto">
          <a:xfrm>
            <a:off x="130652" y="1369596"/>
            <a:ext cx="3276600" cy="2459626"/>
          </a:xfrm>
          <a:prstGeom prst="hexagon">
            <a:avLst>
              <a:gd name="adj" fmla="val 25378"/>
              <a:gd name="vf" fmla="val 115470"/>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Azure Core Infrastructure</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dirty="0">
                <a:gradFill>
                  <a:gsLst>
                    <a:gs pos="0">
                      <a:srgbClr val="FFFFFF"/>
                    </a:gs>
                    <a:gs pos="100000">
                      <a:srgbClr val="FFFFFF"/>
                    </a:gs>
                  </a:gsLst>
                  <a:lin ang="5400000" scaled="0"/>
                </a:gradFill>
                <a:ea typeface="Segoe UI" pitchFamily="34" charset="0"/>
                <a:cs typeface="Segoe UI" pitchFamily="34" charset="0"/>
              </a:rPr>
              <a:t>thousands of machines</a:t>
            </a:r>
          </a:p>
        </p:txBody>
      </p:sp>
      <p:sp>
        <p:nvSpPr>
          <p:cNvPr id="4" name="Hexagon 3"/>
          <p:cNvSpPr/>
          <p:nvPr/>
        </p:nvSpPr>
        <p:spPr bwMode="auto">
          <a:xfrm>
            <a:off x="9571866" y="3864535"/>
            <a:ext cx="2543934" cy="2485758"/>
          </a:xfrm>
          <a:prstGeom prst="hexagon">
            <a:avLst/>
          </a:prstGeom>
          <a:solidFill>
            <a:srgbClr val="6A14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nchor="ctr"/>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Power BI</a:t>
            </a:r>
          </a:p>
        </p:txBody>
      </p:sp>
      <p:sp>
        <p:nvSpPr>
          <p:cNvPr id="5" name="Hexagon 4"/>
          <p:cNvSpPr/>
          <p:nvPr/>
        </p:nvSpPr>
        <p:spPr bwMode="auto">
          <a:xfrm>
            <a:off x="7250808" y="44683"/>
            <a:ext cx="2950378" cy="2535602"/>
          </a:xfrm>
          <a:prstGeom prst="hexagon">
            <a:avLst>
              <a:gd name="adj" fmla="val 24219"/>
              <a:gd name="vf" fmla="val 115470"/>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Intune</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dirty="0">
                <a:gradFill>
                  <a:gsLst>
                    <a:gs pos="0">
                      <a:srgbClr val="FFFFFF"/>
                    </a:gs>
                    <a:gs pos="100000">
                      <a:srgbClr val="FFFFFF"/>
                    </a:gs>
                  </a:gsLst>
                  <a:lin ang="5400000" scaled="0"/>
                </a:gradFill>
                <a:ea typeface="Segoe UI" pitchFamily="34" charset="0"/>
                <a:cs typeface="Segoe UI" pitchFamily="34" charset="0"/>
              </a:rPr>
              <a:t>800k devices</a:t>
            </a:r>
          </a:p>
        </p:txBody>
      </p:sp>
      <p:sp>
        <p:nvSpPr>
          <p:cNvPr id="7" name="Hexagon 6"/>
          <p:cNvSpPr/>
          <p:nvPr/>
        </p:nvSpPr>
        <p:spPr bwMode="auto">
          <a:xfrm>
            <a:off x="4931252" y="3865170"/>
            <a:ext cx="2955208" cy="2495576"/>
          </a:xfrm>
          <a:prstGeom prst="hexagon">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Bing Cortana</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dirty="0">
                <a:gradFill>
                  <a:gsLst>
                    <a:gs pos="0">
                      <a:srgbClr val="FFFFFF"/>
                    </a:gs>
                    <a:gs pos="100000">
                      <a:srgbClr val="FFFFFF"/>
                    </a:gs>
                  </a:gsLst>
                  <a:lin ang="5400000" scaled="0"/>
                </a:gradFill>
                <a:ea typeface="Segoe UI" pitchFamily="34" charset="0"/>
                <a:cs typeface="Segoe UI" pitchFamily="34" charset="0"/>
              </a:rPr>
              <a:t>500m </a:t>
            </a:r>
            <a:r>
              <a:rPr lang="en-US" sz="2353" dirty="0" err="1">
                <a:gradFill>
                  <a:gsLst>
                    <a:gs pos="0">
                      <a:srgbClr val="FFFFFF"/>
                    </a:gs>
                    <a:gs pos="100000">
                      <a:srgbClr val="FFFFFF"/>
                    </a:gs>
                  </a:gsLst>
                  <a:lin ang="5400000" scaled="0"/>
                </a:gradFill>
                <a:ea typeface="Segoe UI" pitchFamily="34" charset="0"/>
                <a:cs typeface="Segoe UI" pitchFamily="34" charset="0"/>
              </a:rPr>
              <a:t>evals</a:t>
            </a:r>
            <a:r>
              <a:rPr lang="en-US" sz="2353" dirty="0">
                <a:gradFill>
                  <a:gsLst>
                    <a:gs pos="0">
                      <a:srgbClr val="FFFFFF"/>
                    </a:gs>
                    <a:gs pos="100000">
                      <a:srgbClr val="FFFFFF"/>
                    </a:gs>
                  </a:gsLst>
                  <a:lin ang="5400000" scaled="0"/>
                </a:gradFill>
                <a:ea typeface="Segoe UI" pitchFamily="34" charset="0"/>
                <a:cs typeface="Segoe UI" pitchFamily="34" charset="0"/>
              </a:rPr>
              <a:t>/sec</a:t>
            </a:r>
          </a:p>
        </p:txBody>
      </p:sp>
      <p:sp>
        <p:nvSpPr>
          <p:cNvPr id="8" name="Hexagon 7"/>
          <p:cNvSpPr/>
          <p:nvPr/>
        </p:nvSpPr>
        <p:spPr bwMode="auto">
          <a:xfrm>
            <a:off x="2760357" y="2580286"/>
            <a:ext cx="2800215" cy="2544512"/>
          </a:xfrm>
          <a:prstGeom prst="hexagon">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nchor="ctr"/>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Azure Document DB</a:t>
            </a:r>
          </a:p>
          <a:p>
            <a:pPr algn="ctr" defTabSz="914102">
              <a:lnSpc>
                <a:spcPct val="90000"/>
              </a:lnSpc>
              <a:defRPr/>
            </a:pPr>
            <a:endParaRPr lang="en-US" sz="2353" b="1"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b="1" dirty="0">
                <a:gradFill>
                  <a:gsLst>
                    <a:gs pos="0">
                      <a:srgbClr val="FFFFFF"/>
                    </a:gs>
                    <a:gs pos="100000">
                      <a:srgbClr val="FFFFFF"/>
                    </a:gs>
                  </a:gsLst>
                  <a:lin ang="5400000" scaled="0"/>
                </a:gradFill>
                <a:latin typeface="Segoe UI Light"/>
                <a:ea typeface="Segoe UI" pitchFamily="34" charset="0"/>
                <a:cs typeface="Segoe UI" pitchFamily="34" charset="0"/>
              </a:rPr>
              <a:t>billions transactions/week</a:t>
            </a:r>
          </a:p>
        </p:txBody>
      </p:sp>
      <p:sp>
        <p:nvSpPr>
          <p:cNvPr id="10" name="Hexagon 9"/>
          <p:cNvSpPr/>
          <p:nvPr/>
        </p:nvSpPr>
        <p:spPr bwMode="auto">
          <a:xfrm>
            <a:off x="759458" y="3828569"/>
            <a:ext cx="2647794" cy="2527095"/>
          </a:xfrm>
          <a:prstGeom prst="hexagon">
            <a:avLst>
              <a:gd name="adj" fmla="val 25226"/>
              <a:gd name="vf" fmla="val 115470"/>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nchor="ctr"/>
          <a:lstStyle/>
          <a:p>
            <a:pPr algn="ctr" defTabSz="914102">
              <a:lnSpc>
                <a:spcPct val="90000"/>
              </a:lnSpc>
              <a:defRPr/>
            </a:pPr>
            <a:endParaRPr lang="en-US" sz="2353" b="1"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Event Hubs</a:t>
            </a:r>
          </a:p>
          <a:p>
            <a:pPr algn="ctr" defTabSz="914102">
              <a:lnSpc>
                <a:spcPct val="90000"/>
              </a:lnSpc>
              <a:defRPr/>
            </a:pPr>
            <a:endParaRPr lang="en-US" sz="1961" b="1"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1961" dirty="0">
                <a:gradFill>
                  <a:gsLst>
                    <a:gs pos="0">
                      <a:srgbClr val="FFFFFF"/>
                    </a:gs>
                    <a:gs pos="100000">
                      <a:srgbClr val="FFFFFF"/>
                    </a:gs>
                  </a:gsLst>
                  <a:lin ang="5400000" scaled="0"/>
                </a:gradFill>
                <a:ea typeface="Segoe UI" pitchFamily="34" charset="0"/>
                <a:cs typeface="Segoe UI" pitchFamily="34" charset="0"/>
              </a:rPr>
              <a:t>20bn events/day</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Hexagon 10"/>
          <p:cNvSpPr/>
          <p:nvPr/>
        </p:nvSpPr>
        <p:spPr bwMode="auto">
          <a:xfrm>
            <a:off x="9571866" y="1943586"/>
            <a:ext cx="1536272" cy="1332094"/>
          </a:xfrm>
          <a:prstGeom prst="hexagon">
            <a:avLst/>
          </a:prstGeom>
          <a:solidFill>
            <a:srgbClr val="7030A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79285" tIns="143428" rIns="179285" bIns="143428"/>
          <a:lstStyle/>
          <a:p>
            <a:pPr algn="ctr" defTabSz="914102">
              <a:lnSpc>
                <a:spcPct val="90000"/>
              </a:lnSpc>
              <a:defRPr/>
            </a:pPr>
            <a:r>
              <a:rPr lang="en-US" sz="2353" dirty="0" err="1">
                <a:gradFill>
                  <a:gsLst>
                    <a:gs pos="0">
                      <a:srgbClr val="FFFFFF"/>
                    </a:gs>
                    <a:gs pos="100000">
                      <a:srgbClr val="FFFFFF"/>
                    </a:gs>
                  </a:gsLst>
                  <a:lin ang="5400000" scaled="0"/>
                </a:gradFill>
                <a:ea typeface="Segoe UI" pitchFamily="34" charset="0"/>
                <a:cs typeface="Segoe UI" pitchFamily="34" charset="0"/>
              </a:rPr>
              <a:t>IoT</a:t>
            </a:r>
            <a:r>
              <a:rPr lang="en-US" sz="2353" dirty="0">
                <a:gradFill>
                  <a:gsLst>
                    <a:gs pos="0">
                      <a:srgbClr val="FFFFFF"/>
                    </a:gs>
                    <a:gs pos="100000">
                      <a:srgbClr val="FFFFFF"/>
                    </a:gs>
                  </a:gsLst>
                  <a:lin ang="5400000" scaled="0"/>
                </a:gradFill>
                <a:ea typeface="Segoe UI" pitchFamily="34" charset="0"/>
                <a:cs typeface="Segoe UI" pitchFamily="34" charset="0"/>
              </a:rPr>
              <a:t> Suite</a:t>
            </a:r>
          </a:p>
        </p:txBody>
      </p:sp>
      <p:sp>
        <p:nvSpPr>
          <p:cNvPr id="6" name="Hexagon 5"/>
          <p:cNvSpPr/>
          <p:nvPr/>
        </p:nvSpPr>
        <p:spPr bwMode="auto">
          <a:xfrm>
            <a:off x="7245978" y="2585705"/>
            <a:ext cx="2943074" cy="2539093"/>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Azure SQL Database</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dirty="0">
                <a:gradFill>
                  <a:gsLst>
                    <a:gs pos="0">
                      <a:srgbClr val="FFFFFF"/>
                    </a:gs>
                    <a:gs pos="100000">
                      <a:srgbClr val="FFFFFF"/>
                    </a:gs>
                  </a:gsLst>
                  <a:lin ang="5400000" scaled="0"/>
                </a:gradFill>
                <a:ea typeface="Segoe UI" pitchFamily="34" charset="0"/>
                <a:cs typeface="Segoe UI" pitchFamily="34" charset="0"/>
              </a:rPr>
              <a:t>1.4 million databases</a:t>
            </a:r>
          </a:p>
        </p:txBody>
      </p:sp>
    </p:spTree>
    <p:extLst>
      <p:ext uri="{BB962C8B-B14F-4D97-AF65-F5344CB8AC3E}">
        <p14:creationId xmlns:p14="http://schemas.microsoft.com/office/powerpoint/2010/main" val="18343007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19834" y="314983"/>
            <a:ext cx="11767365" cy="732105"/>
          </a:xfrm>
          <a:prstGeom prst="rect">
            <a:avLst/>
          </a:prstGeom>
        </p:spPr>
        <p:txBody>
          <a:bodyPr/>
          <a:lstStyle>
            <a:lvl1pPr algn="l" defTabSz="68584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672334">
              <a:defRPr/>
            </a:pPr>
            <a:r>
              <a:rPr lang="en-US" sz="4000" spc="-74" dirty="0">
                <a:solidFill>
                  <a:srgbClr val="FFC000"/>
                </a:solidFill>
              </a:rPr>
              <a:t>Comparing Azure Cloud Services vs. Azure Service Fabric </a:t>
            </a:r>
          </a:p>
        </p:txBody>
      </p:sp>
      <p:pic>
        <p:nvPicPr>
          <p:cNvPr id="3" name="Picture 2"/>
          <p:cNvPicPr>
            <a:picLocks noChangeAspect="1"/>
          </p:cNvPicPr>
          <p:nvPr/>
        </p:nvPicPr>
        <p:blipFill>
          <a:blip r:embed="rId2"/>
          <a:stretch>
            <a:fillRect/>
          </a:stretch>
        </p:blipFill>
        <p:spPr>
          <a:xfrm>
            <a:off x="1072433" y="2052475"/>
            <a:ext cx="4651133" cy="2392662"/>
          </a:xfrm>
          <a:prstGeom prst="rect">
            <a:avLst/>
          </a:prstGeom>
        </p:spPr>
      </p:pic>
      <p:sp>
        <p:nvSpPr>
          <p:cNvPr id="4" name="Rectangle 3"/>
          <p:cNvSpPr/>
          <p:nvPr/>
        </p:nvSpPr>
        <p:spPr>
          <a:xfrm>
            <a:off x="1783139" y="1262641"/>
            <a:ext cx="2729617" cy="633625"/>
          </a:xfrm>
          <a:prstGeom prst="rect">
            <a:avLst/>
          </a:prstGeom>
        </p:spPr>
        <p:txBody>
          <a:bodyPr wrap="none">
            <a:spAutoFit/>
          </a:bodyPr>
          <a:lstStyle/>
          <a:p>
            <a:pPr defTabSz="914367">
              <a:defRPr/>
            </a:pPr>
            <a:r>
              <a:rPr lang="en-US" sz="1961" b="1" dirty="0">
                <a:solidFill>
                  <a:srgbClr val="FFFFFF"/>
                </a:solidFill>
                <a:latin typeface="Segoe UI" panose="020B0502040204020203" pitchFamily="34" charset="0"/>
                <a:cs typeface="Segoe UI" panose="020B0502040204020203" pitchFamily="34" charset="0"/>
              </a:rPr>
              <a:t>Azure Cloud Services </a:t>
            </a:r>
          </a:p>
          <a:p>
            <a:pPr defTabSz="914367">
              <a:defRPr/>
            </a:pPr>
            <a:r>
              <a:rPr lang="en-US" sz="1568" dirty="0">
                <a:solidFill>
                  <a:srgbClr val="FFFFFF"/>
                </a:solidFill>
                <a:latin typeface="Segoe UI" panose="020B0502040204020203" pitchFamily="34" charset="0"/>
                <a:cs typeface="Segoe UI" panose="020B0502040204020203" pitchFamily="34" charset="0"/>
              </a:rPr>
              <a:t>(Web and Worker Roles)</a:t>
            </a:r>
          </a:p>
        </p:txBody>
      </p:sp>
      <p:pic>
        <p:nvPicPr>
          <p:cNvPr id="6" name="Picture 5"/>
          <p:cNvPicPr>
            <a:picLocks noChangeAspect="1"/>
          </p:cNvPicPr>
          <p:nvPr/>
        </p:nvPicPr>
        <p:blipFill>
          <a:blip r:embed="rId3"/>
          <a:stretch>
            <a:fillRect/>
          </a:stretch>
        </p:blipFill>
        <p:spPr>
          <a:xfrm>
            <a:off x="6476222" y="2203076"/>
            <a:ext cx="4395859" cy="2143966"/>
          </a:xfrm>
          <a:prstGeom prst="rect">
            <a:avLst/>
          </a:prstGeom>
        </p:spPr>
      </p:pic>
      <p:sp>
        <p:nvSpPr>
          <p:cNvPr id="7" name="Rectangle 6"/>
          <p:cNvSpPr/>
          <p:nvPr/>
        </p:nvSpPr>
        <p:spPr>
          <a:xfrm>
            <a:off x="7515339" y="1262641"/>
            <a:ext cx="3346019" cy="633625"/>
          </a:xfrm>
          <a:prstGeom prst="rect">
            <a:avLst/>
          </a:prstGeom>
        </p:spPr>
        <p:txBody>
          <a:bodyPr wrap="none">
            <a:spAutoFit/>
          </a:bodyPr>
          <a:lstStyle/>
          <a:p>
            <a:pPr defTabSz="914367">
              <a:defRPr/>
            </a:pPr>
            <a:r>
              <a:rPr lang="en-US" sz="1961" b="1" dirty="0">
                <a:solidFill>
                  <a:srgbClr val="FFFFFF"/>
                </a:solidFill>
                <a:latin typeface="Segoe UI" panose="020B0502040204020203" pitchFamily="34" charset="0"/>
                <a:cs typeface="Segoe UI" panose="020B0502040204020203" pitchFamily="34" charset="0"/>
              </a:rPr>
              <a:t>Azure Service Fabric</a:t>
            </a:r>
          </a:p>
          <a:p>
            <a:pPr defTabSz="914367">
              <a:defRPr/>
            </a:pPr>
            <a:r>
              <a:rPr lang="en-US" sz="1568" dirty="0">
                <a:solidFill>
                  <a:srgbClr val="FFFFFF"/>
                </a:solidFill>
                <a:latin typeface="Segoe UI" panose="020B0502040204020203" pitchFamily="34" charset="0"/>
                <a:cs typeface="Segoe UI" panose="020B0502040204020203" pitchFamily="34" charset="0"/>
              </a:rPr>
              <a:t>(Stateless, </a:t>
            </a:r>
            <a:r>
              <a:rPr lang="en-US" sz="1568" dirty="0" err="1">
                <a:solidFill>
                  <a:srgbClr val="FFFFFF"/>
                </a:solidFill>
                <a:latin typeface="Segoe UI" panose="020B0502040204020203" pitchFamily="34" charset="0"/>
                <a:cs typeface="Segoe UI" panose="020B0502040204020203" pitchFamily="34" charset="0"/>
              </a:rPr>
              <a:t>stateful</a:t>
            </a:r>
            <a:r>
              <a:rPr lang="en-US" sz="1568" dirty="0">
                <a:solidFill>
                  <a:srgbClr val="FFFFFF"/>
                </a:solidFill>
                <a:latin typeface="Segoe UI" panose="020B0502040204020203" pitchFamily="34" charset="0"/>
                <a:cs typeface="Segoe UI" panose="020B0502040204020203" pitchFamily="34" charset="0"/>
              </a:rPr>
              <a:t> or Actor services)</a:t>
            </a:r>
          </a:p>
        </p:txBody>
      </p:sp>
      <p:cxnSp>
        <p:nvCxnSpPr>
          <p:cNvPr id="9" name="Straight Connector 8"/>
          <p:cNvCxnSpPr/>
          <p:nvPr/>
        </p:nvCxnSpPr>
        <p:spPr>
          <a:xfrm flipH="1">
            <a:off x="6017253" y="1407263"/>
            <a:ext cx="14343" cy="451798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418643" y="1455334"/>
            <a:ext cx="5495959" cy="4868275"/>
            <a:chOff x="427037" y="1484020"/>
            <a:chExt cx="5606164" cy="4965894"/>
          </a:xfrm>
        </p:grpSpPr>
        <p:sp>
          <p:nvSpPr>
            <p:cNvPr id="5" name="Text Placeholder 3"/>
            <p:cNvSpPr txBox="1">
              <a:spLocks/>
            </p:cNvSpPr>
            <p:nvPr/>
          </p:nvSpPr>
          <p:spPr>
            <a:xfrm>
              <a:off x="427037" y="4307789"/>
              <a:ext cx="5606164" cy="2142125"/>
            </a:xfrm>
            <a:prstGeom prst="rect">
              <a:avLst/>
            </a:prstGeom>
          </p:spPr>
          <p:txBody>
            <a:bodyPr vert="horz" lIns="89642" tIns="44821" rIns="89642" bIns="44821"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8314" lvl="1" indent="-280121" defTabSz="896386">
                <a:buFont typeface="Arial" panose="020B0604020202020204" pitchFamily="34" charset="0"/>
                <a:buChar char="•"/>
                <a:defRPr/>
              </a:pPr>
              <a:r>
                <a:rPr lang="en-US" sz="1765" dirty="0">
                  <a:solidFill>
                    <a:srgbClr val="FFFFFF"/>
                  </a:solidFill>
                  <a:latin typeface="Segoe UI Light"/>
                </a:rPr>
                <a:t>1 service instance per VM with uneven workloads</a:t>
              </a:r>
            </a:p>
            <a:p>
              <a:pPr marL="728314" lvl="1" indent="-280121" defTabSz="896386">
                <a:buFont typeface="Arial" panose="020B0604020202020204" pitchFamily="34" charset="0"/>
                <a:buChar char="•"/>
                <a:defRPr/>
              </a:pPr>
              <a:r>
                <a:rPr lang="en-US" sz="1765" dirty="0">
                  <a:solidFill>
                    <a:srgbClr val="FFFFFF"/>
                  </a:solidFill>
                  <a:latin typeface="Segoe UI Light"/>
                </a:rPr>
                <a:t>Lower compute density</a:t>
              </a:r>
            </a:p>
            <a:p>
              <a:pPr marL="728314" lvl="1" indent="-280121" defTabSz="896386">
                <a:buFont typeface="Arial" panose="020B0604020202020204" pitchFamily="34" charset="0"/>
                <a:buChar char="•"/>
                <a:defRPr/>
              </a:pPr>
              <a:r>
                <a:rPr lang="en-US" sz="1765" dirty="0">
                  <a:solidFill>
                    <a:srgbClr val="FFFFFF"/>
                  </a:solidFill>
                  <a:latin typeface="Segoe UI Light"/>
                </a:rPr>
                <a:t>Slow in deployment &amp; upgrades</a:t>
              </a:r>
            </a:p>
            <a:p>
              <a:pPr marL="728314" lvl="1" indent="-280121" defTabSz="896386">
                <a:buFont typeface="Arial" panose="020B0604020202020204" pitchFamily="34" charset="0"/>
                <a:buChar char="•"/>
                <a:defRPr/>
              </a:pPr>
              <a:r>
                <a:rPr lang="en-US" sz="1765" dirty="0">
                  <a:solidFill>
                    <a:srgbClr val="FFFFFF"/>
                  </a:solidFill>
                  <a:latin typeface="Segoe UI Light"/>
                </a:rPr>
                <a:t>Slower in scaling and disaster recovery</a:t>
              </a:r>
            </a:p>
          </p:txBody>
        </p:sp>
        <p:grpSp>
          <p:nvGrpSpPr>
            <p:cNvPr id="94" name="Group 93"/>
            <p:cNvGrpSpPr/>
            <p:nvPr/>
          </p:nvGrpSpPr>
          <p:grpSpPr>
            <a:xfrm>
              <a:off x="447734" y="1484020"/>
              <a:ext cx="2112903" cy="1287488"/>
              <a:chOff x="447734" y="1484020"/>
              <a:chExt cx="2112903" cy="1287488"/>
            </a:xfrm>
          </p:grpSpPr>
          <p:sp>
            <p:nvSpPr>
              <p:cNvPr id="12" name="Hexagon 11"/>
              <p:cNvSpPr>
                <a:spLocks noChangeAspect="1"/>
              </p:cNvSpPr>
              <p:nvPr/>
            </p:nvSpPr>
            <p:spPr bwMode="auto">
              <a:xfrm>
                <a:off x="447734" y="1484020"/>
                <a:ext cx="686054" cy="640080"/>
              </a:xfrm>
              <a:prstGeom prst="hexagon">
                <a:avLst/>
              </a:prstGeom>
              <a:solidFill>
                <a:srgbClr val="FF0000"/>
              </a:solidFill>
              <a:ln w="9525" cap="flat" cmpd="sng" algn="ctr">
                <a:noFill/>
                <a:prstDash val="solid"/>
                <a:headEnd type="none" w="med" len="med"/>
                <a:tailEnd type="none" w="med" len="med"/>
              </a:ln>
              <a:effectLst/>
            </p:spPr>
            <p:txBody>
              <a:bodyPr lIns="89630" tIns="89630" rIns="33615" bIns="33615" rtlCol="0" anchor="b" anchorCtr="0"/>
              <a:lstStyle/>
              <a:p>
                <a:pPr algn="ctr" defTabSz="913862">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06556" y="1655939"/>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a:stCxn id="12" idx="0"/>
              </p:cNvCxnSpPr>
              <p:nvPr/>
            </p:nvCxnSpPr>
            <p:spPr>
              <a:xfrm>
                <a:off x="1133788" y="1804060"/>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0"/>
              </p:cNvCxnSpPr>
              <p:nvPr/>
            </p:nvCxnSpPr>
            <p:spPr>
              <a:xfrm>
                <a:off x="1133788" y="1804060"/>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0"/>
              </p:cNvCxnSpPr>
              <p:nvPr/>
            </p:nvCxnSpPr>
            <p:spPr>
              <a:xfrm>
                <a:off x="1133788" y="1804060"/>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0"/>
              </p:cNvCxnSpPr>
              <p:nvPr/>
            </p:nvCxnSpPr>
            <p:spPr>
              <a:xfrm>
                <a:off x="1133788" y="1804060"/>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0"/>
              </p:cNvCxnSpPr>
              <p:nvPr/>
            </p:nvCxnSpPr>
            <p:spPr>
              <a:xfrm>
                <a:off x="1133788" y="1804060"/>
                <a:ext cx="478623"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0"/>
              </p:cNvCxnSpPr>
              <p:nvPr/>
            </p:nvCxnSpPr>
            <p:spPr>
              <a:xfrm>
                <a:off x="1133788" y="1804060"/>
                <a:ext cx="478623" cy="96744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97" name="Group 96"/>
          <p:cNvGrpSpPr/>
          <p:nvPr/>
        </p:nvGrpSpPr>
        <p:grpSpPr>
          <a:xfrm>
            <a:off x="6134246" y="1413638"/>
            <a:ext cx="5003386" cy="4909972"/>
            <a:chOff x="6257250" y="1431549"/>
            <a:chExt cx="5103714" cy="5008427"/>
          </a:xfrm>
        </p:grpSpPr>
        <p:sp>
          <p:nvSpPr>
            <p:cNvPr id="8" name="Text Placeholder 3"/>
            <p:cNvSpPr txBox="1">
              <a:spLocks/>
            </p:cNvSpPr>
            <p:nvPr/>
          </p:nvSpPr>
          <p:spPr>
            <a:xfrm>
              <a:off x="6257250" y="4297851"/>
              <a:ext cx="5103714" cy="2142125"/>
            </a:xfrm>
            <a:prstGeom prst="rect">
              <a:avLst/>
            </a:prstGeom>
          </p:spPr>
          <p:txBody>
            <a:bodyPr vert="horz" lIns="89642" tIns="44821" rIns="89642" bIns="44821"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8314" lvl="1" indent="-280121" defTabSz="896386">
                <a:buFont typeface="Arial" panose="020B0604020202020204" pitchFamily="34" charset="0"/>
                <a:buChar char="•"/>
                <a:defRPr/>
              </a:pPr>
              <a:r>
                <a:rPr lang="en-US" sz="1765" dirty="0">
                  <a:solidFill>
                    <a:srgbClr val="FFFFFF"/>
                  </a:solidFill>
                  <a:latin typeface="Segoe UI Light"/>
                </a:rPr>
                <a:t>Many microservices per VM</a:t>
              </a:r>
            </a:p>
            <a:p>
              <a:pPr marL="728314" lvl="1" indent="-280121" defTabSz="896386">
                <a:buFont typeface="Arial" panose="020B0604020202020204" pitchFamily="34" charset="0"/>
                <a:buChar char="•"/>
                <a:defRPr/>
              </a:pPr>
              <a:r>
                <a:rPr lang="en-US" sz="1765" dirty="0">
                  <a:solidFill>
                    <a:srgbClr val="FFFFFF"/>
                  </a:solidFill>
                  <a:latin typeface="Segoe UI Light"/>
                </a:rPr>
                <a:t>High microservices density</a:t>
              </a:r>
            </a:p>
            <a:p>
              <a:pPr marL="728314" lvl="1" indent="-280121" defTabSz="896386">
                <a:buFont typeface="Arial" panose="020B0604020202020204" pitchFamily="34" charset="0"/>
                <a:buChar char="•"/>
                <a:defRPr/>
              </a:pPr>
              <a:r>
                <a:rPr lang="en-US" sz="1765" dirty="0">
                  <a:solidFill>
                    <a:srgbClr val="FFFFFF"/>
                  </a:solidFill>
                  <a:latin typeface="Segoe UI Light"/>
                </a:rPr>
                <a:t>Fast deployment &amp; upgrades</a:t>
              </a:r>
            </a:p>
            <a:p>
              <a:pPr marL="728314" lvl="1" indent="-280121" defTabSz="896386">
                <a:buFont typeface="Arial" panose="020B0604020202020204" pitchFamily="34" charset="0"/>
                <a:buChar char="•"/>
                <a:defRPr/>
              </a:pPr>
              <a:r>
                <a:rPr lang="en-US" sz="1765" dirty="0">
                  <a:solidFill>
                    <a:srgbClr val="FFFFFF"/>
                  </a:solidFill>
                  <a:latin typeface="Segoe UI Light"/>
                </a:rPr>
                <a:t>Fast scaling microservices across the cluster</a:t>
              </a:r>
            </a:p>
          </p:txBody>
        </p:sp>
        <p:grpSp>
          <p:nvGrpSpPr>
            <p:cNvPr id="96" name="Group 95"/>
            <p:cNvGrpSpPr/>
            <p:nvPr/>
          </p:nvGrpSpPr>
          <p:grpSpPr>
            <a:xfrm>
              <a:off x="6447261" y="1431549"/>
              <a:ext cx="4154744" cy="2876240"/>
              <a:chOff x="6447261" y="1431549"/>
              <a:chExt cx="4154744" cy="2876240"/>
            </a:xfrm>
          </p:grpSpPr>
          <p:sp>
            <p:nvSpPr>
              <p:cNvPr id="32" name="Hexagon 31"/>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89630" tIns="89630" rIns="33615" bIns="33615" rtlCol="0" anchor="b" anchorCtr="0"/>
              <a:lstStyle/>
              <a:p>
                <a:pPr algn="ctr" defTabSz="913862">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Straight Arrow Connector 33"/>
              <p:cNvCxnSpPr>
                <a:stCxn id="32"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2"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2"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2"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2"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2"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2"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2"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2"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2"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32"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2"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32"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1266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95"/>
                                        </p:tgtEl>
                                        <p:attrNameLst>
                                          <p:attrName>style.visibility</p:attrName>
                                        </p:attrNameLst>
                                      </p:cBhvr>
                                      <p:to>
                                        <p:strVal val="visible"/>
                                      </p:to>
                                    </p:set>
                                    <p:animEffect transition="in" filter="wipe(up)">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up)">
                                      <p:cBhvr>
                                        <p:cTn id="1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10972800" cy="914400"/>
          </a:xfrm>
        </p:spPr>
        <p:txBody>
          <a:bodyPr/>
          <a:lstStyle/>
          <a:p>
            <a:pPr algn="ctr"/>
            <a:r>
              <a:rPr lang="en-US" dirty="0"/>
              <a:t>Service Fabric Infrastructure</a:t>
            </a:r>
          </a:p>
        </p:txBody>
      </p:sp>
    </p:spTree>
    <p:extLst>
      <p:ext uri="{BB962C8B-B14F-4D97-AF65-F5344CB8AC3E}">
        <p14:creationId xmlns:p14="http://schemas.microsoft.com/office/powerpoint/2010/main" val="2228156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14400"/>
          </a:xfrm>
        </p:spPr>
        <p:txBody>
          <a:bodyPr/>
          <a:lstStyle/>
          <a:p>
            <a:r>
              <a:rPr lang="en-US" dirty="0"/>
              <a:t>Concepts</a:t>
            </a:r>
          </a:p>
        </p:txBody>
      </p:sp>
      <p:sp>
        <p:nvSpPr>
          <p:cNvPr id="3" name="Content Placeholder 2"/>
          <p:cNvSpPr>
            <a:spLocks noGrp="1"/>
          </p:cNvSpPr>
          <p:nvPr>
            <p:ph idx="1"/>
          </p:nvPr>
        </p:nvSpPr>
        <p:spPr>
          <a:xfrm>
            <a:off x="609600" y="1143001"/>
            <a:ext cx="10972800" cy="5181599"/>
          </a:xfrm>
        </p:spPr>
        <p:txBody>
          <a:bodyPr>
            <a:normAutofit fontScale="92500"/>
          </a:bodyPr>
          <a:lstStyle/>
          <a:p>
            <a:pPr marL="0" indent="0">
              <a:buNone/>
            </a:pPr>
            <a:r>
              <a:rPr lang="en-US" sz="3500" b="1" dirty="0">
                <a:solidFill>
                  <a:schemeClr val="bg1"/>
                </a:solidFill>
              </a:rPr>
              <a:t>Cluster</a:t>
            </a:r>
          </a:p>
          <a:p>
            <a:r>
              <a:rPr lang="en-US" dirty="0">
                <a:solidFill>
                  <a:schemeClr val="bg1"/>
                </a:solidFill>
              </a:rPr>
              <a:t>A network-connected set of virtual and/or physical machines</a:t>
            </a:r>
          </a:p>
          <a:p>
            <a:r>
              <a:rPr lang="en-US" dirty="0" err="1">
                <a:solidFill>
                  <a:schemeClr val="bg1"/>
                </a:solidFill>
              </a:rPr>
              <a:t>Microservices</a:t>
            </a:r>
            <a:r>
              <a:rPr lang="en-US" dirty="0">
                <a:solidFill>
                  <a:schemeClr val="bg1"/>
                </a:solidFill>
              </a:rPr>
              <a:t> are deployed and managed in one or more clusters</a:t>
            </a:r>
          </a:p>
          <a:p>
            <a:r>
              <a:rPr lang="en-US" dirty="0">
                <a:solidFill>
                  <a:schemeClr val="bg1"/>
                </a:solidFill>
              </a:rPr>
              <a:t>Scales to thousands of nodes</a:t>
            </a:r>
          </a:p>
          <a:p>
            <a:r>
              <a:rPr lang="en-US" dirty="0">
                <a:solidFill>
                  <a:schemeClr val="bg1"/>
                </a:solidFill>
              </a:rPr>
              <a:t>VM </a:t>
            </a:r>
            <a:r>
              <a:rPr lang="en-US" dirty="0" err="1">
                <a:solidFill>
                  <a:schemeClr val="bg1"/>
                </a:solidFill>
              </a:rPr>
              <a:t>Scalesets</a:t>
            </a:r>
            <a:r>
              <a:rPr lang="en-US" dirty="0">
                <a:solidFill>
                  <a:schemeClr val="bg1"/>
                </a:solidFill>
              </a:rPr>
              <a:t> when running Service Fabric in Microsoft Azure </a:t>
            </a:r>
          </a:p>
          <a:p>
            <a:pPr marL="0" indent="0">
              <a:buNone/>
            </a:pPr>
            <a:endParaRPr lang="en-US" u="sng" dirty="0">
              <a:solidFill>
                <a:schemeClr val="bg1"/>
              </a:solidFill>
            </a:endParaRPr>
          </a:p>
          <a:p>
            <a:pPr marL="0" indent="0">
              <a:buNone/>
            </a:pPr>
            <a:r>
              <a:rPr lang="en-US" sz="3500" b="1" dirty="0">
                <a:solidFill>
                  <a:schemeClr val="bg1"/>
                </a:solidFill>
              </a:rPr>
              <a:t>Node</a:t>
            </a:r>
          </a:p>
          <a:p>
            <a:r>
              <a:rPr lang="en-US" dirty="0">
                <a:solidFill>
                  <a:schemeClr val="bg1"/>
                </a:solidFill>
              </a:rPr>
              <a:t>A physical machine or virtual machine that is a member of a cluster</a:t>
            </a:r>
          </a:p>
          <a:p>
            <a:r>
              <a:rPr lang="en-US" dirty="0">
                <a:solidFill>
                  <a:schemeClr val="bg1"/>
                </a:solidFill>
              </a:rPr>
              <a:t>Physical/virtual machines may be homogenous or heterogeneous </a:t>
            </a:r>
          </a:p>
        </p:txBody>
      </p:sp>
    </p:spTree>
    <p:extLst>
      <p:ext uri="{BB962C8B-B14F-4D97-AF65-F5344CB8AC3E}">
        <p14:creationId xmlns:p14="http://schemas.microsoft.com/office/powerpoint/2010/main" val="2014765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682699" y="1449397"/>
            <a:ext cx="7021994" cy="4706229"/>
          </a:xfrm>
          <a:prstGeom prst="ellipse">
            <a:avLst/>
          </a:prstGeom>
          <a:noFill/>
          <a:ln w="38100">
            <a:solidFill>
              <a:schemeClr val="bg2">
                <a:lumMod val="20000"/>
                <a:lumOff val="8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Picture 8"/>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5751211" y="-542729"/>
            <a:ext cx="3260827" cy="3436295"/>
          </a:xfrm>
          <a:prstGeom prst="rect">
            <a:avLst/>
          </a:prstGeom>
        </p:spPr>
      </p:pic>
      <p:pic>
        <p:nvPicPr>
          <p:cNvPr id="8" name="Picture 7"/>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824277" y="1038535"/>
            <a:ext cx="3260827" cy="3436295"/>
          </a:xfrm>
          <a:prstGeom prst="rect">
            <a:avLst/>
          </a:prstGeom>
        </p:spPr>
      </p:pic>
      <p:pic>
        <p:nvPicPr>
          <p:cNvPr id="10" name="Picture 9"/>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838328" y="3051750"/>
            <a:ext cx="3260827" cy="3436295"/>
          </a:xfrm>
          <a:prstGeom prst="rect">
            <a:avLst/>
          </a:prstGeom>
        </p:spPr>
      </p:pic>
      <p:pic>
        <p:nvPicPr>
          <p:cNvPr id="11" name="Picture 10"/>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5746542" y="4549531"/>
            <a:ext cx="3260827" cy="3436295"/>
          </a:xfrm>
          <a:prstGeom prst="rect">
            <a:avLst/>
          </a:prstGeom>
        </p:spPr>
      </p:pic>
      <p:pic>
        <p:nvPicPr>
          <p:cNvPr id="12" name="Picture 11"/>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87799" y="1038535"/>
            <a:ext cx="3260827" cy="3436295"/>
          </a:xfrm>
          <a:prstGeom prst="rect">
            <a:avLst/>
          </a:prstGeom>
        </p:spPr>
      </p:pic>
      <p:pic>
        <p:nvPicPr>
          <p:cNvPr id="13" name="Picture 1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836478" y="3042970"/>
            <a:ext cx="3260827" cy="3436295"/>
          </a:xfrm>
          <a:prstGeom prst="rect">
            <a:avLst/>
          </a:prstGeom>
        </p:spPr>
      </p:pic>
      <p:sp>
        <p:nvSpPr>
          <p:cNvPr id="17" name="Rounded Rectangle 16"/>
          <p:cNvSpPr/>
          <p:nvPr/>
        </p:nvSpPr>
        <p:spPr bwMode="auto">
          <a:xfrm>
            <a:off x="568047" y="4204655"/>
            <a:ext cx="1030629" cy="2250104"/>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Rounded Rectangle 17"/>
          <p:cNvSpPr/>
          <p:nvPr/>
        </p:nvSpPr>
        <p:spPr bwMode="auto">
          <a:xfrm>
            <a:off x="582099" y="889130"/>
            <a:ext cx="1030629" cy="2304591"/>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Hexagon 18"/>
          <p:cNvSpPr/>
          <p:nvPr/>
        </p:nvSpPr>
        <p:spPr bwMode="auto">
          <a:xfrm>
            <a:off x="906430" y="1132229"/>
            <a:ext cx="359462" cy="30382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903630" y="1132229"/>
            <a:ext cx="359462" cy="30382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Hexagon 20"/>
          <p:cNvSpPr/>
          <p:nvPr/>
        </p:nvSpPr>
        <p:spPr bwMode="auto">
          <a:xfrm>
            <a:off x="896533" y="1128267"/>
            <a:ext cx="359462" cy="30382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906430" y="1875822"/>
            <a:ext cx="359462" cy="30382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924397" y="1875822"/>
            <a:ext cx="359462" cy="30382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924397" y="1878086"/>
            <a:ext cx="359462" cy="30382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Hexagon 24"/>
          <p:cNvSpPr/>
          <p:nvPr/>
        </p:nvSpPr>
        <p:spPr bwMode="auto">
          <a:xfrm>
            <a:off x="906430" y="2603247"/>
            <a:ext cx="359462" cy="30382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p:nvPr/>
        </p:nvSpPr>
        <p:spPr bwMode="auto">
          <a:xfrm>
            <a:off x="924397" y="2603247"/>
            <a:ext cx="359462" cy="30382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p:nvPr/>
        </p:nvSpPr>
        <p:spPr bwMode="auto">
          <a:xfrm>
            <a:off x="924397" y="2605511"/>
            <a:ext cx="359462" cy="30382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p:nvPr/>
        </p:nvSpPr>
        <p:spPr bwMode="auto">
          <a:xfrm>
            <a:off x="879458" y="4487897"/>
            <a:ext cx="358570" cy="3047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p:nvPr/>
        </p:nvSpPr>
        <p:spPr bwMode="auto">
          <a:xfrm>
            <a:off x="897425" y="4487897"/>
            <a:ext cx="358570" cy="3047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exagon 29"/>
          <p:cNvSpPr/>
          <p:nvPr/>
        </p:nvSpPr>
        <p:spPr bwMode="auto">
          <a:xfrm>
            <a:off x="897425" y="4490161"/>
            <a:ext cx="358570" cy="3047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p:nvPr/>
        </p:nvSpPr>
        <p:spPr bwMode="auto">
          <a:xfrm>
            <a:off x="879458" y="5219849"/>
            <a:ext cx="358570" cy="304784"/>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p:nvPr/>
        </p:nvSpPr>
        <p:spPr bwMode="auto">
          <a:xfrm>
            <a:off x="878185" y="5219849"/>
            <a:ext cx="358570" cy="304784"/>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exagon 32"/>
          <p:cNvSpPr/>
          <p:nvPr/>
        </p:nvSpPr>
        <p:spPr bwMode="auto">
          <a:xfrm>
            <a:off x="880714" y="5228534"/>
            <a:ext cx="358570" cy="304784"/>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p:nvPr/>
        </p:nvSpPr>
        <p:spPr bwMode="auto">
          <a:xfrm>
            <a:off x="879458" y="5947274"/>
            <a:ext cx="358570" cy="304784"/>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p:nvPr/>
        </p:nvSpPr>
        <p:spPr bwMode="auto">
          <a:xfrm>
            <a:off x="889891" y="5964642"/>
            <a:ext cx="358570" cy="304784"/>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p:nvPr/>
        </p:nvSpPr>
        <p:spPr bwMode="auto">
          <a:xfrm>
            <a:off x="908822" y="5956156"/>
            <a:ext cx="358570" cy="304784"/>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p:nvPr/>
        </p:nvSpPr>
        <p:spPr bwMode="auto">
          <a:xfrm>
            <a:off x="907322" y="1134493"/>
            <a:ext cx="359462" cy="30382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p:nvPr/>
        </p:nvSpPr>
        <p:spPr bwMode="auto">
          <a:xfrm>
            <a:off x="915414" y="1880761"/>
            <a:ext cx="359462" cy="30382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p:nvPr/>
        </p:nvSpPr>
        <p:spPr bwMode="auto">
          <a:xfrm>
            <a:off x="922698" y="2603247"/>
            <a:ext cx="359462" cy="30382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TextBox 42"/>
          <p:cNvSpPr txBox="1"/>
          <p:nvPr/>
        </p:nvSpPr>
        <p:spPr>
          <a:xfrm>
            <a:off x="558272" y="3181424"/>
            <a:ext cx="1195233" cy="615522"/>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2353" dirty="0">
                <a:gradFill>
                  <a:gsLst>
                    <a:gs pos="2917">
                      <a:srgbClr val="FFFFFF"/>
                    </a:gs>
                    <a:gs pos="30000">
                      <a:srgbClr val="FFFFFF"/>
                    </a:gs>
                  </a:gsLst>
                  <a:lin ang="5400000" scaled="0"/>
                </a:gradFill>
                <a:latin typeface="Segoe UI"/>
              </a:rPr>
              <a:t>App1</a:t>
            </a:r>
          </a:p>
        </p:txBody>
      </p:sp>
      <p:sp>
        <p:nvSpPr>
          <p:cNvPr id="44" name="TextBox 43"/>
          <p:cNvSpPr txBox="1"/>
          <p:nvPr/>
        </p:nvSpPr>
        <p:spPr>
          <a:xfrm>
            <a:off x="553215" y="6340102"/>
            <a:ext cx="1195233" cy="615522"/>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2353" dirty="0">
                <a:gradFill>
                  <a:gsLst>
                    <a:gs pos="2917">
                      <a:srgbClr val="FFFFFF"/>
                    </a:gs>
                    <a:gs pos="30000">
                      <a:srgbClr val="FFFFFF"/>
                    </a:gs>
                  </a:gsLst>
                  <a:lin ang="5400000" scaled="0"/>
                </a:gradFill>
                <a:latin typeface="Segoe UI"/>
              </a:rPr>
              <a:t>App2</a:t>
            </a:r>
          </a:p>
        </p:txBody>
      </p:sp>
      <p:sp>
        <p:nvSpPr>
          <p:cNvPr id="39" name="Hexagon 38"/>
          <p:cNvSpPr/>
          <p:nvPr/>
        </p:nvSpPr>
        <p:spPr bwMode="auto">
          <a:xfrm>
            <a:off x="890627" y="4485634"/>
            <a:ext cx="358570" cy="3047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p:nvPr/>
        </p:nvSpPr>
        <p:spPr bwMode="auto">
          <a:xfrm>
            <a:off x="907322" y="5224007"/>
            <a:ext cx="358570" cy="304784"/>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p:nvPr/>
        </p:nvSpPr>
        <p:spPr bwMode="auto">
          <a:xfrm>
            <a:off x="899356" y="5964857"/>
            <a:ext cx="358570" cy="304784"/>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itle 2"/>
          <p:cNvSpPr>
            <a:spLocks noGrp="1"/>
          </p:cNvSpPr>
          <p:nvPr>
            <p:ph type="title"/>
          </p:nvPr>
        </p:nvSpPr>
        <p:spPr>
          <a:xfrm>
            <a:off x="296724" y="-81997"/>
            <a:ext cx="11655840" cy="899537"/>
          </a:xfrm>
        </p:spPr>
        <p:txBody>
          <a:bodyPr>
            <a:normAutofit/>
          </a:bodyPr>
          <a:lstStyle/>
          <a:p>
            <a:r>
              <a:rPr lang="en-US" dirty="0"/>
              <a:t>6-Node Service Fabric cluster with </a:t>
            </a:r>
            <a:r>
              <a:rPr lang="en-US" dirty="0" err="1"/>
              <a:t>Microservices</a:t>
            </a:r>
            <a:endParaRPr lang="en-US" dirty="0"/>
          </a:p>
        </p:txBody>
      </p:sp>
    </p:spTree>
    <p:extLst>
      <p:ext uri="{BB962C8B-B14F-4D97-AF65-F5344CB8AC3E}">
        <p14:creationId xmlns:p14="http://schemas.microsoft.com/office/powerpoint/2010/main" val="39221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4.74087E-6 -3.77667E-6 L 0.41409 -0.04539 " pathEditMode="relative" rAng="0" ptsTypes="AA">
                                      <p:cBhvr>
                                        <p:cTn id="66" dur="2000" fill="hold"/>
                                        <p:tgtEl>
                                          <p:spTgt spid="21"/>
                                        </p:tgtEl>
                                        <p:attrNameLst>
                                          <p:attrName>ppt_x</p:attrName>
                                          <p:attrName>ppt_y</p:attrName>
                                        </p:attrNameLst>
                                      </p:cBhvr>
                                      <p:rCtr x="20705" y="-2270"/>
                                    </p:animMotion>
                                  </p:childTnLst>
                                </p:cTn>
                              </p:par>
                              <p:par>
                                <p:cTn id="67" presetID="42" presetClass="path" presetSubtype="0" accel="50000" decel="50000" fill="hold" grpId="0" nodeType="withEffect">
                                  <p:stCondLst>
                                    <p:cond delay="0"/>
                                  </p:stCondLst>
                                  <p:childTnLst>
                                    <p:animMotion origin="layout" path="M -3.50268E-6 0.00204 L 0.29474 0.18316 " pathEditMode="relative" rAng="0" ptsTypes="AA">
                                      <p:cBhvr>
                                        <p:cTn id="68" dur="2000" fill="hold"/>
                                        <p:tgtEl>
                                          <p:spTgt spid="20"/>
                                        </p:tgtEl>
                                        <p:attrNameLst>
                                          <p:attrName>ppt_x</p:attrName>
                                          <p:attrName>ppt_y</p:attrName>
                                        </p:attrNameLst>
                                      </p:cBhvr>
                                      <p:rCtr x="14731" y="9056"/>
                                    </p:animMotion>
                                  </p:childTnLst>
                                </p:cTn>
                              </p:par>
                              <p:par>
                                <p:cTn id="69" presetID="42" presetClass="path" presetSubtype="0" accel="50000" decel="50000" fill="hold" grpId="0" nodeType="withEffect">
                                  <p:stCondLst>
                                    <p:cond delay="0"/>
                                  </p:stCondLst>
                                  <p:childTnLst>
                                    <p:animMotion origin="layout" path="M 0.01506 0.00386 L 0.42328 0.71062 " pathEditMode="relative" rAng="0" ptsTypes="AA">
                                      <p:cBhvr>
                                        <p:cTn id="70" dur="2000" fill="hold"/>
                                        <p:tgtEl>
                                          <p:spTgt spid="19"/>
                                        </p:tgtEl>
                                        <p:attrNameLst>
                                          <p:attrName>ppt_x</p:attrName>
                                          <p:attrName>ppt_y</p:attrName>
                                        </p:attrNameLst>
                                      </p:cBhvr>
                                      <p:rCtr x="20411" y="35338"/>
                                    </p:animMotion>
                                  </p:childTnLst>
                                </p:cTn>
                              </p:par>
                              <p:par>
                                <p:cTn id="71" presetID="42" presetClass="path" presetSubtype="0" accel="50000" decel="50000" fill="hold" grpId="0" nodeType="withEffect">
                                  <p:stCondLst>
                                    <p:cond delay="0"/>
                                  </p:stCondLst>
                                  <p:childTnLst>
                                    <p:animMotion origin="layout" path="M -1.15139E-6 3.50431E-6 L 0.66837 0.08261 " pathEditMode="relative" rAng="0" ptsTypes="AA">
                                      <p:cBhvr>
                                        <p:cTn id="72" dur="2000" fill="hold"/>
                                        <p:tgtEl>
                                          <p:spTgt spid="24"/>
                                        </p:tgtEl>
                                        <p:attrNameLst>
                                          <p:attrName>ppt_x</p:attrName>
                                          <p:attrName>ppt_y</p:attrName>
                                        </p:attrNameLst>
                                      </p:cBhvr>
                                      <p:rCtr x="33418" y="4131"/>
                                    </p:animMotion>
                                  </p:childTnLst>
                                </p:cTn>
                              </p:par>
                              <p:par>
                                <p:cTn id="73" presetID="42" presetClass="path" presetSubtype="0" accel="50000" decel="50000" fill="hold" grpId="0" nodeType="withEffect">
                                  <p:stCondLst>
                                    <p:cond delay="0"/>
                                  </p:stCondLst>
                                  <p:childTnLst>
                                    <p:animMotion origin="layout" path="M -1.15139E-6 -2.56922E-6 L 0.73577 0.37631 " pathEditMode="relative" rAng="0" ptsTypes="AA">
                                      <p:cBhvr>
                                        <p:cTn id="74" dur="2000" fill="hold"/>
                                        <p:tgtEl>
                                          <p:spTgt spid="23"/>
                                        </p:tgtEl>
                                        <p:attrNameLst>
                                          <p:attrName>ppt_x</p:attrName>
                                          <p:attrName>ppt_y</p:attrName>
                                        </p:attrNameLst>
                                      </p:cBhvr>
                                      <p:rCtr x="36788" y="18815"/>
                                    </p:animMotion>
                                  </p:childTnLst>
                                </p:cTn>
                              </p:par>
                              <p:par>
                                <p:cTn id="75" presetID="42" presetClass="path" presetSubtype="0" accel="50000" decel="50000" fill="hold" grpId="0" nodeType="withEffect">
                                  <p:stCondLst>
                                    <p:cond delay="0"/>
                                  </p:stCondLst>
                                  <p:childTnLst>
                                    <p:animMotion origin="layout" path="M -1.15139E-6 3.87199E-6 L 0.4723 -0.15706 " pathEditMode="relative" rAng="0" ptsTypes="AA">
                                      <p:cBhvr>
                                        <p:cTn id="76" dur="2000" fill="hold"/>
                                        <p:tgtEl>
                                          <p:spTgt spid="22"/>
                                        </p:tgtEl>
                                        <p:attrNameLst>
                                          <p:attrName>ppt_x</p:attrName>
                                          <p:attrName>ppt_y</p:attrName>
                                        </p:attrNameLst>
                                      </p:cBhvr>
                                      <p:rCtr x="23615" y="-7853"/>
                                    </p:animMotion>
                                  </p:childTnLst>
                                </p:cTn>
                              </p:par>
                              <p:par>
                                <p:cTn id="77" presetID="42" presetClass="path" presetSubtype="0" accel="50000" decel="50000" fill="hold" grpId="0" nodeType="withEffect">
                                  <p:stCondLst>
                                    <p:cond delay="0"/>
                                  </p:stCondLst>
                                  <p:childTnLst>
                                    <p:animMotion origin="layout" path="M -2.93592E-6 -1.88379E-6 L 0.17207 -0.03132 " pathEditMode="relative" rAng="0" ptsTypes="AA">
                                      <p:cBhvr>
                                        <p:cTn id="78" dur="2000" fill="hold"/>
                                        <p:tgtEl>
                                          <p:spTgt spid="27"/>
                                        </p:tgtEl>
                                        <p:attrNameLst>
                                          <p:attrName>ppt_x</p:attrName>
                                          <p:attrName>ppt_y</p:attrName>
                                        </p:attrNameLst>
                                      </p:cBhvr>
                                      <p:rCtr x="8604" y="-1566"/>
                                    </p:animMotion>
                                  </p:childTnLst>
                                </p:cTn>
                              </p:par>
                              <p:par>
                                <p:cTn id="79" presetID="42" presetClass="path" presetSubtype="0" accel="50000" decel="50000" fill="hold" grpId="0" nodeType="withEffect">
                                  <p:stCondLst>
                                    <p:cond delay="0"/>
                                  </p:stCondLst>
                                  <p:childTnLst>
                                    <p:animMotion origin="layout" path="M -1.15139E-6 0.01294 L 0.17692 0.25602 " pathEditMode="relative" rAng="0" ptsTypes="AA">
                                      <p:cBhvr>
                                        <p:cTn id="80" dur="2000" fill="hold"/>
                                        <p:tgtEl>
                                          <p:spTgt spid="26"/>
                                        </p:tgtEl>
                                        <p:attrNameLst>
                                          <p:attrName>ppt_x</p:attrName>
                                          <p:attrName>ppt_y</p:attrName>
                                        </p:attrNameLst>
                                      </p:cBhvr>
                                      <p:rCtr x="8846" y="12143"/>
                                    </p:animMotion>
                                  </p:childTnLst>
                                </p:cTn>
                              </p:par>
                              <p:par>
                                <p:cTn id="81" presetID="42" presetClass="path" presetSubtype="0" accel="50000" decel="50000" fill="hold" grpId="0" nodeType="withEffect">
                                  <p:stCondLst>
                                    <p:cond delay="0"/>
                                  </p:stCondLst>
                                  <p:childTnLst>
                                    <p:animMotion origin="layout" path="M 2.98443E-6 -1.36178E-6 L 0.6759 0.27009 " pathEditMode="relative" rAng="0" ptsTypes="AA">
                                      <p:cBhvr>
                                        <p:cTn id="82" dur="2000" fill="hold"/>
                                        <p:tgtEl>
                                          <p:spTgt spid="25"/>
                                        </p:tgtEl>
                                        <p:attrNameLst>
                                          <p:attrName>ppt_x</p:attrName>
                                          <p:attrName>ppt_y</p:attrName>
                                        </p:attrNameLst>
                                      </p:cBhvr>
                                      <p:rCtr x="33789" y="13504"/>
                                    </p:animMotion>
                                  </p:childTnLst>
                                </p:cTn>
                              </p:par>
                              <p:par>
                                <p:cTn id="83" presetID="42" presetClass="path" presetSubtype="0" accel="50000" decel="50000" fill="hold" grpId="0" nodeType="withEffect">
                                  <p:stCondLst>
                                    <p:cond delay="0"/>
                                  </p:stCondLst>
                                  <p:childTnLst>
                                    <p:animMotion origin="layout" path="M -2.90784E-6 -1.32093E-6 L 0.53587 -0.53881 " pathEditMode="relative" rAng="0" ptsTypes="AA">
                                      <p:cBhvr>
                                        <p:cTn id="84" dur="2000" fill="hold"/>
                                        <p:tgtEl>
                                          <p:spTgt spid="30"/>
                                        </p:tgtEl>
                                        <p:attrNameLst>
                                          <p:attrName>ppt_x</p:attrName>
                                          <p:attrName>ppt_y</p:attrName>
                                        </p:attrNameLst>
                                      </p:cBhvr>
                                      <p:rCtr x="26793" y="-26941"/>
                                    </p:animMotion>
                                  </p:childTnLst>
                                </p:cTn>
                              </p:par>
                              <p:par>
                                <p:cTn id="85" presetID="42" presetClass="path" presetSubtype="0" accel="50000" decel="50000" fill="hold" grpId="0" nodeType="withEffect">
                                  <p:stCondLst>
                                    <p:cond delay="0"/>
                                  </p:stCondLst>
                                  <p:childTnLst>
                                    <p:animMotion origin="layout" path="M -2.90784E-6 2.60554E-6 L 0.72798 -0.30323 " pathEditMode="relative" rAng="0" ptsTypes="AA">
                                      <p:cBhvr>
                                        <p:cTn id="86" dur="2000" fill="hold"/>
                                        <p:tgtEl>
                                          <p:spTgt spid="29"/>
                                        </p:tgtEl>
                                        <p:attrNameLst>
                                          <p:attrName>ppt_x</p:attrName>
                                          <p:attrName>ppt_y</p:attrName>
                                        </p:attrNameLst>
                                      </p:cBhvr>
                                      <p:rCtr x="36393" y="-15161"/>
                                    </p:animMotion>
                                  </p:childTnLst>
                                </p:cTn>
                              </p:par>
                              <p:par>
                                <p:cTn id="87" presetID="42" presetClass="path" presetSubtype="0" accel="50000" decel="50000" fill="hold" grpId="0" nodeType="withEffect">
                                  <p:stCondLst>
                                    <p:cond delay="0"/>
                                  </p:stCondLst>
                                  <p:childTnLst>
                                    <p:animMotion origin="layout" path="M -0.0037 0.00953 L 0.548 0.22219 " pathEditMode="relative" rAng="0" ptsTypes="AA">
                                      <p:cBhvr>
                                        <p:cTn id="88" dur="2000" fill="hold"/>
                                        <p:tgtEl>
                                          <p:spTgt spid="28"/>
                                        </p:tgtEl>
                                        <p:attrNameLst>
                                          <p:attrName>ppt_x</p:attrName>
                                          <p:attrName>ppt_y</p:attrName>
                                        </p:attrNameLst>
                                      </p:cBhvr>
                                      <p:rCtr x="27585" y="10622"/>
                                    </p:animMotion>
                                  </p:childTnLst>
                                </p:cTn>
                              </p:par>
                              <p:par>
                                <p:cTn id="89" presetID="42" presetClass="path" presetSubtype="0" accel="50000" decel="50000" fill="hold" grpId="0" nodeType="withEffect">
                                  <p:stCondLst>
                                    <p:cond delay="0"/>
                                  </p:stCondLst>
                                  <p:childTnLst>
                                    <p:animMotion origin="layout" path="M 0.00051 -0.10644 L 0.23628 -0.41534 " pathEditMode="relative" rAng="0" ptsTypes="AA">
                                      <p:cBhvr>
                                        <p:cTn id="90" dur="2000" fill="hold"/>
                                        <p:tgtEl>
                                          <p:spTgt spid="33"/>
                                        </p:tgtEl>
                                        <p:attrNameLst>
                                          <p:attrName>ppt_x</p:attrName>
                                          <p:attrName>ppt_y</p:attrName>
                                        </p:attrNameLst>
                                      </p:cBhvr>
                                      <p:rCtr x="11782" y="-15456"/>
                                    </p:animMotion>
                                  </p:childTnLst>
                                </p:cTn>
                              </p:par>
                              <p:par>
                                <p:cTn id="91" presetID="42" presetClass="path" presetSubtype="0" accel="50000" decel="50000" fill="hold" grpId="0" nodeType="withEffect">
                                  <p:stCondLst>
                                    <p:cond delay="0"/>
                                  </p:stCondLst>
                                  <p:childTnLst>
                                    <p:animMotion origin="layout" path="M -2.90784E-6 0.01112 L 0.23947 -0.12256 " pathEditMode="relative" rAng="0" ptsTypes="AA">
                                      <p:cBhvr>
                                        <p:cTn id="92" dur="2000" fill="hold"/>
                                        <p:tgtEl>
                                          <p:spTgt spid="32"/>
                                        </p:tgtEl>
                                        <p:attrNameLst>
                                          <p:attrName>ppt_x</p:attrName>
                                          <p:attrName>ppt_y</p:attrName>
                                        </p:attrNameLst>
                                      </p:cBhvr>
                                      <p:rCtr x="11973" y="-6695"/>
                                    </p:animMotion>
                                  </p:childTnLst>
                                </p:cTn>
                              </p:par>
                              <p:par>
                                <p:cTn id="93" presetID="42" presetClass="path" presetSubtype="0" accel="50000" decel="50000" fill="hold" grpId="0" nodeType="withEffect">
                                  <p:stCondLst>
                                    <p:cond delay="0"/>
                                  </p:stCondLst>
                                  <p:childTnLst>
                                    <p:animMotion origin="layout" path="M -1.12331E-6 2.92329E-6 L 0.79844 -0.1119 " pathEditMode="relative" rAng="0" ptsTypes="AA">
                                      <p:cBhvr>
                                        <p:cTn id="94" dur="2000" fill="hold"/>
                                        <p:tgtEl>
                                          <p:spTgt spid="31"/>
                                        </p:tgtEl>
                                        <p:attrNameLst>
                                          <p:attrName>ppt_x</p:attrName>
                                          <p:attrName>ppt_y</p:attrName>
                                        </p:attrNameLst>
                                      </p:cBhvr>
                                      <p:rCtr x="39916" y="-5606"/>
                                    </p:animMotion>
                                  </p:childTnLst>
                                </p:cTn>
                              </p:par>
                              <p:par>
                                <p:cTn id="95" presetID="42" presetClass="path" presetSubtype="0" accel="50000" decel="50000" fill="hold" grpId="0" nodeType="withEffect">
                                  <p:stCondLst>
                                    <p:cond delay="0"/>
                                  </p:stCondLst>
                                  <p:childTnLst>
                                    <p:animMotion origin="layout" path="M 3.55119E-6 -6.85429E-7 L 0.78899 -0.51634 " pathEditMode="relative" rAng="0" ptsTypes="AA">
                                      <p:cBhvr>
                                        <p:cTn id="96" dur="2000" fill="hold"/>
                                        <p:tgtEl>
                                          <p:spTgt spid="36"/>
                                        </p:tgtEl>
                                        <p:attrNameLst>
                                          <p:attrName>ppt_x</p:attrName>
                                          <p:attrName>ppt_y</p:attrName>
                                        </p:attrNameLst>
                                      </p:cBhvr>
                                      <p:rCtr x="39443" y="-25828"/>
                                    </p:animMotion>
                                  </p:childTnLst>
                                </p:cTn>
                              </p:par>
                              <p:par>
                                <p:cTn id="97" presetID="42" presetClass="path" presetSubtype="0" accel="50000" decel="50000" fill="hold" grpId="0" nodeType="withEffect">
                                  <p:stCondLst>
                                    <p:cond delay="0"/>
                                  </p:stCondLst>
                                  <p:childTnLst>
                                    <p:animMotion origin="layout" path="M -4.66428E-6 4.49841E-6 L 0.48584 0.00567 " pathEditMode="relative" rAng="0" ptsTypes="AA">
                                      <p:cBhvr>
                                        <p:cTn id="98" dur="2000" fill="hold"/>
                                        <p:tgtEl>
                                          <p:spTgt spid="35"/>
                                        </p:tgtEl>
                                        <p:attrNameLst>
                                          <p:attrName>ppt_x</p:attrName>
                                          <p:attrName>ppt_y</p:attrName>
                                        </p:attrNameLst>
                                      </p:cBhvr>
                                      <p:rCtr x="24292" y="272"/>
                                    </p:animMotion>
                                  </p:childTnLst>
                                </p:cTn>
                              </p:par>
                              <p:par>
                                <p:cTn id="99" presetID="42" presetClass="path" presetSubtype="0" accel="50000" decel="50000" fill="hold" grpId="0" nodeType="withEffect">
                                  <p:stCondLst>
                                    <p:cond delay="0"/>
                                  </p:stCondLst>
                                  <p:childTnLst>
                                    <p:animMotion origin="layout" path="M -1.12331E-6 1.09396E-6 L 0.29589 -0.22855 " pathEditMode="relative" rAng="0" ptsTypes="AA">
                                      <p:cBhvr>
                                        <p:cTn id="100" dur="2000" fill="hold"/>
                                        <p:tgtEl>
                                          <p:spTgt spid="34"/>
                                        </p:tgtEl>
                                        <p:attrNameLst>
                                          <p:attrName>ppt_x</p:attrName>
                                          <p:attrName>ppt_y</p:attrName>
                                        </p:attrNameLst>
                                      </p:cBhvr>
                                      <p:rCtr x="14794" y="-114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8" grpId="0" animBg="1"/>
      <p:bldP spid="41" grpId="0" animBg="1"/>
      <p:bldP spid="43" grpId="0"/>
      <p:bldP spid="44" grpId="0"/>
      <p:bldP spid="39" grpId="0" animBg="1"/>
      <p:bldP spid="40" grpId="0" animBg="1"/>
      <p:bldP spid="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682699" y="1449397"/>
            <a:ext cx="7021994" cy="4706229"/>
          </a:xfrm>
          <a:prstGeom prst="ellipse">
            <a:avLst/>
          </a:prstGeom>
          <a:noFill/>
          <a:ln w="38100">
            <a:solidFill>
              <a:schemeClr val="bg2">
                <a:lumMod val="20000"/>
                <a:lumOff val="8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1" name="Picture 50"/>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824277" y="1038535"/>
            <a:ext cx="3260827" cy="3436295"/>
          </a:xfrm>
          <a:prstGeom prst="rect">
            <a:avLst/>
          </a:prstGeom>
        </p:spPr>
      </p:pic>
      <p:pic>
        <p:nvPicPr>
          <p:cNvPr id="52" name="Picture 51"/>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838328" y="3051750"/>
            <a:ext cx="3260827" cy="3436295"/>
          </a:xfrm>
          <a:prstGeom prst="rect">
            <a:avLst/>
          </a:prstGeom>
        </p:spPr>
      </p:pic>
      <p:pic>
        <p:nvPicPr>
          <p:cNvPr id="9" name="Picture 8"/>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5751211" y="-542729"/>
            <a:ext cx="3260827" cy="3436295"/>
          </a:xfrm>
          <a:prstGeom prst="rect">
            <a:avLst/>
          </a:prstGeom>
        </p:spPr>
      </p:pic>
      <p:pic>
        <p:nvPicPr>
          <p:cNvPr id="11" name="Picture 10"/>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5759371" y="4504698"/>
            <a:ext cx="3260827" cy="3436295"/>
          </a:xfrm>
          <a:prstGeom prst="rect">
            <a:avLst/>
          </a:prstGeom>
        </p:spPr>
      </p:pic>
      <p:pic>
        <p:nvPicPr>
          <p:cNvPr id="12" name="Picture 11"/>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787799" y="1038535"/>
            <a:ext cx="3260827" cy="3436295"/>
          </a:xfrm>
          <a:prstGeom prst="rect">
            <a:avLst/>
          </a:prstGeom>
        </p:spPr>
      </p:pic>
      <p:pic>
        <p:nvPicPr>
          <p:cNvPr id="13" name="Picture 1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836478" y="3042970"/>
            <a:ext cx="3260827" cy="3436295"/>
          </a:xfrm>
          <a:prstGeom prst="rect">
            <a:avLst/>
          </a:prstGeom>
        </p:spPr>
      </p:pic>
      <p:sp>
        <p:nvSpPr>
          <p:cNvPr id="17" name="Rounded Rectangle 16"/>
          <p:cNvSpPr/>
          <p:nvPr/>
        </p:nvSpPr>
        <p:spPr bwMode="auto">
          <a:xfrm>
            <a:off x="568047" y="4204655"/>
            <a:ext cx="1030629" cy="2250104"/>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Rounded Rectangle 17"/>
          <p:cNvSpPr/>
          <p:nvPr/>
        </p:nvSpPr>
        <p:spPr bwMode="auto">
          <a:xfrm>
            <a:off x="582099" y="889130"/>
            <a:ext cx="1030629" cy="2304591"/>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Hexagon 18"/>
          <p:cNvSpPr/>
          <p:nvPr/>
        </p:nvSpPr>
        <p:spPr bwMode="auto">
          <a:xfrm>
            <a:off x="906430" y="1132229"/>
            <a:ext cx="359462" cy="30382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903630" y="1132229"/>
            <a:ext cx="359462" cy="30382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Hexagon 20"/>
          <p:cNvSpPr/>
          <p:nvPr/>
        </p:nvSpPr>
        <p:spPr bwMode="auto">
          <a:xfrm>
            <a:off x="896533" y="1128267"/>
            <a:ext cx="359462" cy="30382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906430" y="1875822"/>
            <a:ext cx="359462" cy="30382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924397" y="1875822"/>
            <a:ext cx="359462" cy="30382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924397" y="1878086"/>
            <a:ext cx="359462" cy="30382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Hexagon 24"/>
          <p:cNvSpPr/>
          <p:nvPr/>
        </p:nvSpPr>
        <p:spPr bwMode="auto">
          <a:xfrm>
            <a:off x="906430" y="2603247"/>
            <a:ext cx="359462" cy="30382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p:nvPr/>
        </p:nvSpPr>
        <p:spPr bwMode="auto">
          <a:xfrm>
            <a:off x="924397" y="2603247"/>
            <a:ext cx="359462" cy="30382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p:nvPr/>
        </p:nvSpPr>
        <p:spPr bwMode="auto">
          <a:xfrm>
            <a:off x="924397" y="2605511"/>
            <a:ext cx="359462" cy="30382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p:nvPr/>
        </p:nvSpPr>
        <p:spPr bwMode="auto">
          <a:xfrm>
            <a:off x="879458" y="4487897"/>
            <a:ext cx="358570" cy="3047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p:nvPr/>
        </p:nvSpPr>
        <p:spPr bwMode="auto">
          <a:xfrm>
            <a:off x="897425" y="4487897"/>
            <a:ext cx="358570" cy="3047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exagon 29"/>
          <p:cNvSpPr/>
          <p:nvPr/>
        </p:nvSpPr>
        <p:spPr bwMode="auto">
          <a:xfrm>
            <a:off x="897425" y="4490161"/>
            <a:ext cx="358570" cy="3047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p:nvPr/>
        </p:nvSpPr>
        <p:spPr bwMode="auto">
          <a:xfrm>
            <a:off x="879458" y="5219849"/>
            <a:ext cx="358570" cy="304784"/>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p:nvPr/>
        </p:nvSpPr>
        <p:spPr bwMode="auto">
          <a:xfrm>
            <a:off x="878185" y="5219849"/>
            <a:ext cx="358570" cy="304784"/>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exagon 32"/>
          <p:cNvSpPr/>
          <p:nvPr/>
        </p:nvSpPr>
        <p:spPr bwMode="auto">
          <a:xfrm>
            <a:off x="880714" y="5228534"/>
            <a:ext cx="358570" cy="304784"/>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p:nvPr/>
        </p:nvSpPr>
        <p:spPr bwMode="auto">
          <a:xfrm>
            <a:off x="879458" y="5947274"/>
            <a:ext cx="358570" cy="304784"/>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p:nvPr/>
        </p:nvSpPr>
        <p:spPr bwMode="auto">
          <a:xfrm>
            <a:off x="889891" y="5964642"/>
            <a:ext cx="358570" cy="304784"/>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p:nvPr/>
        </p:nvSpPr>
        <p:spPr bwMode="auto">
          <a:xfrm>
            <a:off x="908822" y="5956156"/>
            <a:ext cx="358570" cy="304784"/>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p:nvPr/>
        </p:nvSpPr>
        <p:spPr bwMode="auto">
          <a:xfrm>
            <a:off x="907322" y="1134493"/>
            <a:ext cx="359462" cy="30382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p:nvPr/>
        </p:nvSpPr>
        <p:spPr bwMode="auto">
          <a:xfrm>
            <a:off x="915414" y="1880761"/>
            <a:ext cx="359462" cy="30382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p:nvPr/>
        </p:nvSpPr>
        <p:spPr bwMode="auto">
          <a:xfrm>
            <a:off x="922698" y="2603247"/>
            <a:ext cx="359462" cy="30382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Title 2"/>
          <p:cNvSpPr>
            <a:spLocks noGrp="1"/>
          </p:cNvSpPr>
          <p:nvPr>
            <p:ph type="title"/>
          </p:nvPr>
        </p:nvSpPr>
        <p:spPr>
          <a:xfrm>
            <a:off x="1" y="-76713"/>
            <a:ext cx="11655840" cy="899537"/>
          </a:xfrm>
        </p:spPr>
        <p:txBody>
          <a:bodyPr/>
          <a:lstStyle/>
          <a:p>
            <a:r>
              <a:rPr lang="en-US" dirty="0"/>
              <a:t>Handling machine (node) failures</a:t>
            </a:r>
          </a:p>
        </p:txBody>
      </p:sp>
      <p:sp>
        <p:nvSpPr>
          <p:cNvPr id="43" name="TextBox 42"/>
          <p:cNvSpPr txBox="1"/>
          <p:nvPr/>
        </p:nvSpPr>
        <p:spPr>
          <a:xfrm>
            <a:off x="558272" y="3181424"/>
            <a:ext cx="1195233" cy="615522"/>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2353" dirty="0">
                <a:gradFill>
                  <a:gsLst>
                    <a:gs pos="2917">
                      <a:srgbClr val="FFFFFF"/>
                    </a:gs>
                    <a:gs pos="30000">
                      <a:srgbClr val="FFFFFF"/>
                    </a:gs>
                  </a:gsLst>
                  <a:lin ang="5400000" scaled="0"/>
                </a:gradFill>
                <a:latin typeface="Segoe UI"/>
              </a:rPr>
              <a:t>App1</a:t>
            </a:r>
          </a:p>
        </p:txBody>
      </p:sp>
      <p:sp>
        <p:nvSpPr>
          <p:cNvPr id="44" name="TextBox 43"/>
          <p:cNvSpPr txBox="1"/>
          <p:nvPr/>
        </p:nvSpPr>
        <p:spPr>
          <a:xfrm>
            <a:off x="553215" y="6340102"/>
            <a:ext cx="1195233" cy="615522"/>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2353" dirty="0">
                <a:gradFill>
                  <a:gsLst>
                    <a:gs pos="2917">
                      <a:srgbClr val="FFFFFF"/>
                    </a:gs>
                    <a:gs pos="30000">
                      <a:srgbClr val="FFFFFF"/>
                    </a:gs>
                  </a:gsLst>
                  <a:lin ang="5400000" scaled="0"/>
                </a:gradFill>
                <a:latin typeface="Segoe UI"/>
              </a:rPr>
              <a:t>App2</a:t>
            </a:r>
          </a:p>
        </p:txBody>
      </p:sp>
      <p:sp>
        <p:nvSpPr>
          <p:cNvPr id="39" name="Hexagon 38"/>
          <p:cNvSpPr/>
          <p:nvPr/>
        </p:nvSpPr>
        <p:spPr bwMode="auto">
          <a:xfrm>
            <a:off x="890627" y="4485634"/>
            <a:ext cx="358570" cy="3047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p:nvPr/>
        </p:nvSpPr>
        <p:spPr bwMode="auto">
          <a:xfrm>
            <a:off x="907322" y="5224007"/>
            <a:ext cx="358570" cy="304784"/>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p:nvPr/>
        </p:nvSpPr>
        <p:spPr bwMode="auto">
          <a:xfrm>
            <a:off x="899356" y="5964857"/>
            <a:ext cx="358570" cy="304784"/>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Hexagon 46"/>
          <p:cNvSpPr/>
          <p:nvPr/>
        </p:nvSpPr>
        <p:spPr bwMode="auto">
          <a:xfrm>
            <a:off x="7610495" y="6063420"/>
            <a:ext cx="358570" cy="30478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Hexagon 45"/>
          <p:cNvSpPr/>
          <p:nvPr/>
        </p:nvSpPr>
        <p:spPr bwMode="auto">
          <a:xfrm>
            <a:off x="6983065" y="6034050"/>
            <a:ext cx="358570" cy="304784"/>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Hexagon 47"/>
          <p:cNvSpPr/>
          <p:nvPr/>
        </p:nvSpPr>
        <p:spPr bwMode="auto">
          <a:xfrm>
            <a:off x="6266415" y="6035318"/>
            <a:ext cx="358570" cy="30478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58570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74087E-6 -3.77667E-6 L 0.41409 -0.04539 " pathEditMode="relative" rAng="0" ptsTypes="AA">
                                      <p:cBhvr>
                                        <p:cTn id="6" dur="2000" fill="hold"/>
                                        <p:tgtEl>
                                          <p:spTgt spid="21"/>
                                        </p:tgtEl>
                                        <p:attrNameLst>
                                          <p:attrName>ppt_x</p:attrName>
                                          <p:attrName>ppt_y</p:attrName>
                                        </p:attrNameLst>
                                      </p:cBhvr>
                                      <p:rCtr x="20705" y="-2270"/>
                                    </p:animMotion>
                                  </p:childTnLst>
                                </p:cTn>
                              </p:par>
                              <p:par>
                                <p:cTn id="7" presetID="42" presetClass="path" presetSubtype="0" accel="50000" decel="50000" fill="hold" grpId="0" nodeType="withEffect">
                                  <p:stCondLst>
                                    <p:cond delay="0"/>
                                  </p:stCondLst>
                                  <p:childTnLst>
                                    <p:animMotion origin="layout" path="M -3.50268E-6 0.00204 L 0.29474 0.18316 " pathEditMode="relative" rAng="0" ptsTypes="AA">
                                      <p:cBhvr>
                                        <p:cTn id="8" dur="2000" fill="hold"/>
                                        <p:tgtEl>
                                          <p:spTgt spid="20"/>
                                        </p:tgtEl>
                                        <p:attrNameLst>
                                          <p:attrName>ppt_x</p:attrName>
                                          <p:attrName>ppt_y</p:attrName>
                                        </p:attrNameLst>
                                      </p:cBhvr>
                                      <p:rCtr x="14731" y="9056"/>
                                    </p:animMotion>
                                  </p:childTnLst>
                                </p:cTn>
                              </p:par>
                              <p:par>
                                <p:cTn id="9" presetID="42" presetClass="path" presetSubtype="0" accel="50000" decel="50000" fill="hold" grpId="0" nodeType="withEffect">
                                  <p:stCondLst>
                                    <p:cond delay="0"/>
                                  </p:stCondLst>
                                  <p:childTnLst>
                                    <p:animMotion origin="layout" path="M 0.01507 0.00386 L 0.43975 0.71539 " pathEditMode="relative" rAng="0" ptsTypes="AA">
                                      <p:cBhvr>
                                        <p:cTn id="10" dur="2000" fill="hold"/>
                                        <p:tgtEl>
                                          <p:spTgt spid="19"/>
                                        </p:tgtEl>
                                        <p:attrNameLst>
                                          <p:attrName>ppt_x</p:attrName>
                                          <p:attrName>ppt_y</p:attrName>
                                        </p:attrNameLst>
                                      </p:cBhvr>
                                      <p:rCtr x="21228" y="35565"/>
                                    </p:animMotion>
                                  </p:childTnLst>
                                </p:cTn>
                              </p:par>
                              <p:par>
                                <p:cTn id="11" presetID="42" presetClass="path" presetSubtype="0" accel="50000" decel="50000" fill="hold" grpId="0" nodeType="withEffect">
                                  <p:stCondLst>
                                    <p:cond delay="0"/>
                                  </p:stCondLst>
                                  <p:childTnLst>
                                    <p:animMotion origin="layout" path="M -1.15139E-6 3.50431E-6 L 0.66837 0.08261 " pathEditMode="relative" rAng="0" ptsTypes="AA">
                                      <p:cBhvr>
                                        <p:cTn id="12" dur="2000" fill="hold"/>
                                        <p:tgtEl>
                                          <p:spTgt spid="24"/>
                                        </p:tgtEl>
                                        <p:attrNameLst>
                                          <p:attrName>ppt_x</p:attrName>
                                          <p:attrName>ppt_y</p:attrName>
                                        </p:attrNameLst>
                                      </p:cBhvr>
                                      <p:rCtr x="33418" y="4131"/>
                                    </p:animMotion>
                                  </p:childTnLst>
                                </p:cTn>
                              </p:par>
                              <p:par>
                                <p:cTn id="13" presetID="42" presetClass="path" presetSubtype="0" accel="50000" decel="50000" fill="hold" grpId="0" nodeType="withEffect">
                                  <p:stCondLst>
                                    <p:cond delay="0"/>
                                  </p:stCondLst>
                                  <p:childTnLst>
                                    <p:animMotion origin="layout" path="M -1.15139E-6 -2.56922E-6 L 0.73577 0.37631 " pathEditMode="relative" rAng="0" ptsTypes="AA">
                                      <p:cBhvr>
                                        <p:cTn id="14" dur="2000" fill="hold"/>
                                        <p:tgtEl>
                                          <p:spTgt spid="23"/>
                                        </p:tgtEl>
                                        <p:attrNameLst>
                                          <p:attrName>ppt_x</p:attrName>
                                          <p:attrName>ppt_y</p:attrName>
                                        </p:attrNameLst>
                                      </p:cBhvr>
                                      <p:rCtr x="36788" y="18815"/>
                                    </p:animMotion>
                                  </p:childTnLst>
                                </p:cTn>
                              </p:par>
                              <p:par>
                                <p:cTn id="15" presetID="42" presetClass="path" presetSubtype="0" accel="50000" decel="50000" fill="hold" grpId="0" nodeType="withEffect">
                                  <p:stCondLst>
                                    <p:cond delay="0"/>
                                  </p:stCondLst>
                                  <p:childTnLst>
                                    <p:animMotion origin="layout" path="M -1.15139E-6 3.87199E-6 L 0.4723 -0.15706 " pathEditMode="relative" rAng="0" ptsTypes="AA">
                                      <p:cBhvr>
                                        <p:cTn id="16" dur="2000" fill="hold"/>
                                        <p:tgtEl>
                                          <p:spTgt spid="22"/>
                                        </p:tgtEl>
                                        <p:attrNameLst>
                                          <p:attrName>ppt_x</p:attrName>
                                          <p:attrName>ppt_y</p:attrName>
                                        </p:attrNameLst>
                                      </p:cBhvr>
                                      <p:rCtr x="23615" y="-7853"/>
                                    </p:animMotion>
                                  </p:childTnLst>
                                </p:cTn>
                              </p:par>
                              <p:par>
                                <p:cTn id="17" presetID="42" presetClass="path" presetSubtype="0" accel="50000" decel="50000" fill="hold" grpId="0" nodeType="withEffect">
                                  <p:stCondLst>
                                    <p:cond delay="0"/>
                                  </p:stCondLst>
                                  <p:childTnLst>
                                    <p:animMotion origin="layout" path="M -2.93592E-6 -1.88379E-6 L 0.17207 -0.03132 " pathEditMode="relative" rAng="0" ptsTypes="AA">
                                      <p:cBhvr>
                                        <p:cTn id="18" dur="2000" fill="hold"/>
                                        <p:tgtEl>
                                          <p:spTgt spid="27"/>
                                        </p:tgtEl>
                                        <p:attrNameLst>
                                          <p:attrName>ppt_x</p:attrName>
                                          <p:attrName>ppt_y</p:attrName>
                                        </p:attrNameLst>
                                      </p:cBhvr>
                                      <p:rCtr x="8604" y="-1566"/>
                                    </p:animMotion>
                                  </p:childTnLst>
                                </p:cTn>
                              </p:par>
                              <p:par>
                                <p:cTn id="19" presetID="42" presetClass="path" presetSubtype="0" accel="50000" decel="50000" fill="hold" grpId="0" nodeType="withEffect">
                                  <p:stCondLst>
                                    <p:cond delay="0"/>
                                  </p:stCondLst>
                                  <p:childTnLst>
                                    <p:animMotion origin="layout" path="M -1.15139E-6 0.01294 L 0.17692 0.25602 " pathEditMode="relative" rAng="0" ptsTypes="AA">
                                      <p:cBhvr>
                                        <p:cTn id="20" dur="2000" fill="hold"/>
                                        <p:tgtEl>
                                          <p:spTgt spid="26"/>
                                        </p:tgtEl>
                                        <p:attrNameLst>
                                          <p:attrName>ppt_x</p:attrName>
                                          <p:attrName>ppt_y</p:attrName>
                                        </p:attrNameLst>
                                      </p:cBhvr>
                                      <p:rCtr x="8846" y="12143"/>
                                    </p:animMotion>
                                  </p:childTnLst>
                                </p:cTn>
                              </p:par>
                              <p:par>
                                <p:cTn id="21" presetID="42" presetClass="path" presetSubtype="0" accel="50000" decel="50000" fill="hold" grpId="0" nodeType="withEffect">
                                  <p:stCondLst>
                                    <p:cond delay="0"/>
                                  </p:stCondLst>
                                  <p:childTnLst>
                                    <p:animMotion origin="layout" path="M 2.98443E-6 -1.36178E-6 L 0.6759 0.27009 " pathEditMode="relative" rAng="0" ptsTypes="AA">
                                      <p:cBhvr>
                                        <p:cTn id="22" dur="2000" fill="hold"/>
                                        <p:tgtEl>
                                          <p:spTgt spid="25"/>
                                        </p:tgtEl>
                                        <p:attrNameLst>
                                          <p:attrName>ppt_x</p:attrName>
                                          <p:attrName>ppt_y</p:attrName>
                                        </p:attrNameLst>
                                      </p:cBhvr>
                                      <p:rCtr x="33789" y="13504"/>
                                    </p:animMotion>
                                  </p:childTnLst>
                                </p:cTn>
                              </p:par>
                              <p:par>
                                <p:cTn id="23" presetID="42" presetClass="path" presetSubtype="0" accel="50000" decel="50000" fill="hold" grpId="0" nodeType="withEffect">
                                  <p:stCondLst>
                                    <p:cond delay="0"/>
                                  </p:stCondLst>
                                  <p:childTnLst>
                                    <p:animMotion origin="layout" path="M -2.90784E-6 -1.32093E-6 L 0.53587 -0.53881 " pathEditMode="relative" rAng="0" ptsTypes="AA">
                                      <p:cBhvr>
                                        <p:cTn id="24" dur="2000" fill="hold"/>
                                        <p:tgtEl>
                                          <p:spTgt spid="30"/>
                                        </p:tgtEl>
                                        <p:attrNameLst>
                                          <p:attrName>ppt_x</p:attrName>
                                          <p:attrName>ppt_y</p:attrName>
                                        </p:attrNameLst>
                                      </p:cBhvr>
                                      <p:rCtr x="26793" y="-26941"/>
                                    </p:animMotion>
                                  </p:childTnLst>
                                </p:cTn>
                              </p:par>
                              <p:par>
                                <p:cTn id="25" presetID="42" presetClass="path" presetSubtype="0" accel="50000" decel="50000" fill="hold" grpId="0" nodeType="withEffect">
                                  <p:stCondLst>
                                    <p:cond delay="0"/>
                                  </p:stCondLst>
                                  <p:childTnLst>
                                    <p:animMotion origin="layout" path="M -2.90784E-6 2.60554E-6 L 0.72798 -0.30323 " pathEditMode="relative" rAng="0" ptsTypes="AA">
                                      <p:cBhvr>
                                        <p:cTn id="26" dur="2000" fill="hold"/>
                                        <p:tgtEl>
                                          <p:spTgt spid="29"/>
                                        </p:tgtEl>
                                        <p:attrNameLst>
                                          <p:attrName>ppt_x</p:attrName>
                                          <p:attrName>ppt_y</p:attrName>
                                        </p:attrNameLst>
                                      </p:cBhvr>
                                      <p:rCtr x="36393" y="-15161"/>
                                    </p:animMotion>
                                  </p:childTnLst>
                                </p:cTn>
                              </p:par>
                              <p:par>
                                <p:cTn id="27" presetID="42" presetClass="path" presetSubtype="0" accel="50000" decel="50000" fill="hold" grpId="0" nodeType="withEffect">
                                  <p:stCondLst>
                                    <p:cond delay="0"/>
                                  </p:stCondLst>
                                  <p:childTnLst>
                                    <p:animMotion origin="layout" path="M -0.0037 0.00953 L 0.55603 0.22856 " pathEditMode="relative" rAng="0" ptsTypes="AA">
                                      <p:cBhvr>
                                        <p:cTn id="28" dur="2000" fill="hold"/>
                                        <p:tgtEl>
                                          <p:spTgt spid="28"/>
                                        </p:tgtEl>
                                        <p:attrNameLst>
                                          <p:attrName>ppt_x</p:attrName>
                                          <p:attrName>ppt_y</p:attrName>
                                        </p:attrNameLst>
                                      </p:cBhvr>
                                      <p:rCtr x="27891" y="10917"/>
                                    </p:animMotion>
                                  </p:childTnLst>
                                </p:cTn>
                              </p:par>
                              <p:par>
                                <p:cTn id="29" presetID="42" presetClass="path" presetSubtype="0" accel="50000" decel="50000" fill="hold" grpId="0" nodeType="withEffect">
                                  <p:stCondLst>
                                    <p:cond delay="0"/>
                                  </p:stCondLst>
                                  <p:childTnLst>
                                    <p:animMotion origin="layout" path="M 0.00051 -0.10644 L 0.23628 -0.41534 " pathEditMode="relative" rAng="0" ptsTypes="AA">
                                      <p:cBhvr>
                                        <p:cTn id="30" dur="2000" fill="hold"/>
                                        <p:tgtEl>
                                          <p:spTgt spid="33"/>
                                        </p:tgtEl>
                                        <p:attrNameLst>
                                          <p:attrName>ppt_x</p:attrName>
                                          <p:attrName>ppt_y</p:attrName>
                                        </p:attrNameLst>
                                      </p:cBhvr>
                                      <p:rCtr x="11782" y="-15456"/>
                                    </p:animMotion>
                                  </p:childTnLst>
                                </p:cTn>
                              </p:par>
                              <p:par>
                                <p:cTn id="31" presetID="42" presetClass="path" presetSubtype="0" accel="50000" decel="50000" fill="hold" grpId="0" nodeType="withEffect">
                                  <p:stCondLst>
                                    <p:cond delay="0"/>
                                  </p:stCondLst>
                                  <p:childTnLst>
                                    <p:animMotion origin="layout" path="M -2.90784E-6 0.01112 L 0.23947 -0.12256 " pathEditMode="relative" rAng="0" ptsTypes="AA">
                                      <p:cBhvr>
                                        <p:cTn id="32" dur="2000" fill="hold"/>
                                        <p:tgtEl>
                                          <p:spTgt spid="32"/>
                                        </p:tgtEl>
                                        <p:attrNameLst>
                                          <p:attrName>ppt_x</p:attrName>
                                          <p:attrName>ppt_y</p:attrName>
                                        </p:attrNameLst>
                                      </p:cBhvr>
                                      <p:rCtr x="11973" y="-6695"/>
                                    </p:animMotion>
                                  </p:childTnLst>
                                </p:cTn>
                              </p:par>
                              <p:par>
                                <p:cTn id="33" presetID="42" presetClass="path" presetSubtype="0" accel="50000" decel="50000" fill="hold" grpId="0" nodeType="withEffect">
                                  <p:stCondLst>
                                    <p:cond delay="0"/>
                                  </p:stCondLst>
                                  <p:childTnLst>
                                    <p:animMotion origin="layout" path="M -1.12331E-6 2.92329E-6 L 0.79844 -0.1119 " pathEditMode="relative" rAng="0" ptsTypes="AA">
                                      <p:cBhvr>
                                        <p:cTn id="34" dur="2000" fill="hold"/>
                                        <p:tgtEl>
                                          <p:spTgt spid="31"/>
                                        </p:tgtEl>
                                        <p:attrNameLst>
                                          <p:attrName>ppt_x</p:attrName>
                                          <p:attrName>ppt_y</p:attrName>
                                        </p:attrNameLst>
                                      </p:cBhvr>
                                      <p:rCtr x="39916" y="-5606"/>
                                    </p:animMotion>
                                  </p:childTnLst>
                                </p:cTn>
                              </p:par>
                              <p:par>
                                <p:cTn id="35" presetID="42" presetClass="path" presetSubtype="0" accel="50000" decel="50000" fill="hold" grpId="0" nodeType="withEffect">
                                  <p:stCondLst>
                                    <p:cond delay="0"/>
                                  </p:stCondLst>
                                  <p:childTnLst>
                                    <p:animMotion origin="layout" path="M 3.55119E-6 -6.85429E-7 L 0.78899 -0.51634 " pathEditMode="relative" rAng="0" ptsTypes="AA">
                                      <p:cBhvr>
                                        <p:cTn id="36" dur="2000" fill="hold"/>
                                        <p:tgtEl>
                                          <p:spTgt spid="36"/>
                                        </p:tgtEl>
                                        <p:attrNameLst>
                                          <p:attrName>ppt_x</p:attrName>
                                          <p:attrName>ppt_y</p:attrName>
                                        </p:attrNameLst>
                                      </p:cBhvr>
                                      <p:rCtr x="39443" y="-25828"/>
                                    </p:animMotion>
                                  </p:childTnLst>
                                </p:cTn>
                              </p:par>
                              <p:par>
                                <p:cTn id="37" presetID="42" presetClass="path" presetSubtype="0" accel="50000" decel="50000" fill="hold" grpId="0" nodeType="withEffect">
                                  <p:stCondLst>
                                    <p:cond delay="0"/>
                                  </p:stCondLst>
                                  <p:childTnLst>
                                    <p:animMotion origin="layout" path="M -4.66428E-6 4.49841E-6 L 0.49655 0.01044 " pathEditMode="relative" rAng="0" ptsTypes="AA">
                                      <p:cBhvr>
                                        <p:cTn id="38" dur="2000" fill="hold"/>
                                        <p:tgtEl>
                                          <p:spTgt spid="35"/>
                                        </p:tgtEl>
                                        <p:attrNameLst>
                                          <p:attrName>ppt_x</p:attrName>
                                          <p:attrName>ppt_y</p:attrName>
                                        </p:attrNameLst>
                                      </p:cBhvr>
                                      <p:rCtr x="24904" y="409"/>
                                    </p:animMotion>
                                  </p:childTnLst>
                                </p:cTn>
                              </p:par>
                              <p:par>
                                <p:cTn id="39" presetID="42" presetClass="path" presetSubtype="0" accel="50000" decel="50000" fill="hold" grpId="0" nodeType="withEffect">
                                  <p:stCondLst>
                                    <p:cond delay="0"/>
                                  </p:stCondLst>
                                  <p:childTnLst>
                                    <p:animMotion origin="layout" path="M -1.12331E-6 1.09396E-6 L 0.29589 -0.22855 " pathEditMode="relative" rAng="0" ptsTypes="AA">
                                      <p:cBhvr>
                                        <p:cTn id="40" dur="2000" fill="hold"/>
                                        <p:tgtEl>
                                          <p:spTgt spid="34"/>
                                        </p:tgtEl>
                                        <p:attrNameLst>
                                          <p:attrName>ppt_x</p:attrName>
                                          <p:attrName>ppt_y</p:attrName>
                                        </p:attrNameLst>
                                      </p:cBhvr>
                                      <p:rCtr x="14794" y="-11439"/>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5"/>
                                        </p:tgtEl>
                                        <p:attrNameLst>
                                          <p:attrName>style.visibility</p:attrName>
                                        </p:attrNameLst>
                                      </p:cBhvr>
                                      <p:to>
                                        <p:strVal val="hidden"/>
                                      </p:to>
                                    </p:set>
                                  </p:childTnLst>
                                </p:cTn>
                              </p:par>
                              <p:par>
                                <p:cTn id="59" presetID="42" presetClass="path" presetSubtype="0" accel="50000" decel="50000" fill="hold" grpId="0" nodeType="withEffect">
                                  <p:stCondLst>
                                    <p:cond delay="0"/>
                                  </p:stCondLst>
                                  <p:childTnLst>
                                    <p:animMotion origin="layout" path="M 6.33138E-7 1.15297E-6 L 0.03676 -0.69337 " pathEditMode="relative" rAng="0" ptsTypes="AA">
                                      <p:cBhvr>
                                        <p:cTn id="60" dur="2000" fill="hold"/>
                                        <p:tgtEl>
                                          <p:spTgt spid="46"/>
                                        </p:tgtEl>
                                        <p:attrNameLst>
                                          <p:attrName>ppt_x</p:attrName>
                                          <p:attrName>ppt_y</p:attrName>
                                        </p:attrNameLst>
                                      </p:cBhvr>
                                      <p:rCtr x="1838" y="-34680"/>
                                    </p:animMotion>
                                  </p:childTnLst>
                                </p:cTn>
                              </p:par>
                              <p:par>
                                <p:cTn id="61" presetID="42" presetClass="path" presetSubtype="0" accel="50000" decel="50000" fill="hold" grpId="0" nodeType="withEffect">
                                  <p:stCondLst>
                                    <p:cond delay="0"/>
                                  </p:stCondLst>
                                  <p:childTnLst>
                                    <p:animMotion origin="layout" path="M -9.59918E-7 4.18974E-6 L -0.14526 -0.17363 " pathEditMode="relative" rAng="0" ptsTypes="AA">
                                      <p:cBhvr>
                                        <p:cTn id="62" dur="2000" fill="hold"/>
                                        <p:tgtEl>
                                          <p:spTgt spid="48"/>
                                        </p:tgtEl>
                                        <p:attrNameLst>
                                          <p:attrName>ppt_x</p:attrName>
                                          <p:attrName>ppt_y</p:attrName>
                                        </p:attrNameLst>
                                      </p:cBhvr>
                                      <p:rCtr x="-7263" y="-8693"/>
                                    </p:animMotion>
                                  </p:childTnLst>
                                </p:cTn>
                              </p:par>
                              <p:par>
                                <p:cTn id="63" presetID="42" presetClass="path" presetSubtype="0" accel="50000" decel="50000" fill="hold" grpId="2" nodeType="withEffect">
                                  <p:stCondLst>
                                    <p:cond delay="0"/>
                                  </p:stCondLst>
                                  <p:childTnLst>
                                    <p:animMotion origin="layout" path="M -1.12331E-6 2.60554E-6 L -1.12331E-6 0.25011 " pathEditMode="relative" rAng="0" ptsTypes="AA">
                                      <p:cBhvr>
                                        <p:cTn id="64" dur="2000" fill="hold"/>
                                        <p:tgtEl>
                                          <p:spTgt spid="28"/>
                                        </p:tgtEl>
                                        <p:attrNameLst>
                                          <p:attrName>ppt_x</p:attrName>
                                          <p:attrName>ppt_y</p:attrName>
                                        </p:attrNameLst>
                                      </p:cBhvr>
                                      <p:rCtr x="0" y="12506"/>
                                    </p:animMotion>
                                  </p:childTnLst>
                                </p:cTn>
                              </p:par>
                              <p:par>
                                <p:cTn id="65" presetID="42" presetClass="path" presetSubtype="0" accel="50000" decel="50000" fill="hold" grpId="1" nodeType="withEffect">
                                  <p:stCondLst>
                                    <p:cond delay="0"/>
                                  </p:stCondLst>
                                  <p:childTnLst>
                                    <p:animMotion origin="layout" path="M -1.79729E-6 -1.14843E-6 L 0.24713 -0.16682 " pathEditMode="relative" rAng="0" ptsTypes="AA">
                                      <p:cBhvr>
                                        <p:cTn id="66" dur="2000" fill="hold"/>
                                        <p:tgtEl>
                                          <p:spTgt spid="47"/>
                                        </p:tgtEl>
                                        <p:attrNameLst>
                                          <p:attrName>ppt_x</p:attrName>
                                          <p:attrName>ppt_y</p:attrName>
                                        </p:attrNameLst>
                                      </p:cBhvr>
                                      <p:rCtr x="12356" y="-8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1" grpId="0" animBg="1"/>
      <p:bldP spid="22" grpId="0" animBg="1"/>
      <p:bldP spid="23" grpId="0" animBg="1"/>
      <p:bldP spid="24" grpId="0" animBg="1"/>
      <p:bldP spid="25" grpId="0" animBg="1"/>
      <p:bldP spid="26" grpId="0" animBg="1"/>
      <p:bldP spid="27" grpId="0" animBg="1"/>
      <p:bldP spid="28" grpId="0" animBg="1"/>
      <p:bldP spid="28" grpId="1" animBg="1"/>
      <p:bldP spid="28" grpId="2" animBg="1"/>
      <p:bldP spid="29" grpId="0" animBg="1"/>
      <p:bldP spid="30" grpId="0" animBg="1"/>
      <p:bldP spid="31" grpId="0" animBg="1"/>
      <p:bldP spid="32" grpId="0" animBg="1"/>
      <p:bldP spid="33" grpId="0" animBg="1"/>
      <p:bldP spid="34" grpId="0" animBg="1"/>
      <p:bldP spid="35" grpId="0" animBg="1"/>
      <p:bldP spid="35" grpId="1" animBg="1"/>
      <p:bldP spid="36" grpId="0" animBg="1"/>
      <p:bldP spid="47" grpId="0" animBg="1"/>
      <p:bldP spid="47" grpId="1" animBg="1"/>
      <p:bldP spid="46" grpId="0" animBg="1"/>
      <p:bldP spid="46" grpId="1" animBg="1"/>
      <p:bldP spid="48" grpId="0" animBg="1"/>
      <p:bldP spid="4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10972800" cy="914400"/>
          </a:xfrm>
        </p:spPr>
        <p:txBody>
          <a:bodyPr/>
          <a:lstStyle/>
          <a:p>
            <a:pPr algn="ctr"/>
            <a:r>
              <a:rPr lang="en-US" dirty="0"/>
              <a:t>Service Fabric Application Building Blocks</a:t>
            </a:r>
          </a:p>
        </p:txBody>
      </p:sp>
    </p:spTree>
    <p:extLst>
      <p:ext uri="{BB962C8B-B14F-4D97-AF65-F5344CB8AC3E}">
        <p14:creationId xmlns:p14="http://schemas.microsoft.com/office/powerpoint/2010/main" val="2443286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810000" y="2971800"/>
            <a:ext cx="8229600" cy="3733800"/>
          </a:xfrm>
          <a:prstGeom prst="roundRect">
            <a:avLst>
              <a:gd name="adj" fmla="val 7412"/>
            </a:avLst>
          </a:prstGeom>
          <a:noFill/>
          <a:ln>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b"/>
          <a:lstStyle/>
          <a:p>
            <a:r>
              <a:rPr lang="en-US" sz="3000" dirty="0"/>
              <a:t>Reliable Services API</a:t>
            </a:r>
          </a:p>
        </p:txBody>
      </p:sp>
      <p:sp>
        <p:nvSpPr>
          <p:cNvPr id="2" name="Title 1"/>
          <p:cNvSpPr>
            <a:spLocks noGrp="1"/>
          </p:cNvSpPr>
          <p:nvPr>
            <p:ph type="title"/>
          </p:nvPr>
        </p:nvSpPr>
        <p:spPr>
          <a:xfrm>
            <a:off x="609600" y="0"/>
            <a:ext cx="10972800" cy="914400"/>
          </a:xfrm>
        </p:spPr>
        <p:txBody>
          <a:bodyPr/>
          <a:lstStyle/>
          <a:p>
            <a:r>
              <a:rPr lang="en-US" dirty="0"/>
              <a:t>Types of Services in Service Fabric</a:t>
            </a:r>
          </a:p>
        </p:txBody>
      </p:sp>
      <p:sp>
        <p:nvSpPr>
          <p:cNvPr id="4" name="Rounded Rectangle 3"/>
          <p:cNvSpPr/>
          <p:nvPr/>
        </p:nvSpPr>
        <p:spPr>
          <a:xfrm>
            <a:off x="4021931" y="3200400"/>
            <a:ext cx="3810000" cy="2902745"/>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3000" dirty="0"/>
              <a:t>Stateless Service</a:t>
            </a:r>
          </a:p>
          <a:p>
            <a:pPr marL="285750" indent="-285750">
              <a:buFont typeface="Arial" panose="020B0604020202020204" pitchFamily="34" charset="0"/>
              <a:buChar char="•"/>
            </a:pPr>
            <a:r>
              <a:rPr lang="en-US" dirty="0"/>
              <a:t>Either no state or state persisted independent of Service Fabric </a:t>
            </a:r>
          </a:p>
          <a:p>
            <a:pPr marL="285750" indent="-285750">
              <a:buFont typeface="Arial" panose="020B0604020202020204" pitchFamily="34" charset="0"/>
              <a:buChar char="•"/>
            </a:pPr>
            <a:r>
              <a:rPr lang="en-US" dirty="0"/>
              <a:t>There can be </a:t>
            </a:r>
            <a:r>
              <a:rPr lang="en-US" i="1" dirty="0"/>
              <a:t>n</a:t>
            </a:r>
            <a:r>
              <a:rPr lang="en-US" dirty="0"/>
              <a:t> instances (scale-out)</a:t>
            </a:r>
          </a:p>
          <a:p>
            <a:pPr marL="285750" indent="-285750">
              <a:buFont typeface="Arial" panose="020B0604020202020204" pitchFamily="34" charset="0"/>
              <a:buChar char="•"/>
            </a:pPr>
            <a:r>
              <a:rPr lang="en-US" dirty="0"/>
              <a:t>e.g. web frontends, protocol gateways, Azure Cloud Services etc.</a:t>
            </a:r>
          </a:p>
          <a:p>
            <a:pPr marL="285750" indent="-285750">
              <a:buFont typeface="Arial" panose="020B0604020202020204" pitchFamily="34" charset="0"/>
              <a:buChar char="•"/>
            </a:pPr>
            <a:endParaRPr lang="en-US" dirty="0"/>
          </a:p>
        </p:txBody>
      </p:sp>
      <p:sp>
        <p:nvSpPr>
          <p:cNvPr id="5" name="Rounded Rectangle 4"/>
          <p:cNvSpPr/>
          <p:nvPr/>
        </p:nvSpPr>
        <p:spPr>
          <a:xfrm>
            <a:off x="304800" y="3661172"/>
            <a:ext cx="3352800" cy="1981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000" dirty="0"/>
              <a:t>Guest Executables</a:t>
            </a:r>
          </a:p>
          <a:p>
            <a:pPr marL="285750" indent="-285750">
              <a:buFont typeface="Arial" panose="020B0604020202020204" pitchFamily="34" charset="0"/>
              <a:buChar char="•"/>
            </a:pPr>
            <a:r>
              <a:rPr lang="en-US" dirty="0"/>
              <a:t>Existing binary (.exe)</a:t>
            </a:r>
          </a:p>
          <a:p>
            <a:pPr marL="285750" indent="-285750">
              <a:buFont typeface="Arial" panose="020B0604020202020204" pitchFamily="34" charset="0"/>
              <a:buChar char="•"/>
            </a:pPr>
            <a:r>
              <a:rPr lang="en-US" dirty="0"/>
              <a:t>Packaged for deployment and management in Service Fabric</a:t>
            </a:r>
          </a:p>
        </p:txBody>
      </p:sp>
      <p:sp>
        <p:nvSpPr>
          <p:cNvPr id="6" name="Rounded Rectangle 5"/>
          <p:cNvSpPr/>
          <p:nvPr/>
        </p:nvSpPr>
        <p:spPr>
          <a:xfrm>
            <a:off x="8142684" y="3200400"/>
            <a:ext cx="3657600" cy="2902745"/>
          </a:xfrm>
          <a:prstGeom prst="roundRect">
            <a:avLst/>
          </a:prstGeom>
          <a:ln>
            <a:noFill/>
          </a:ln>
        </p:spPr>
        <p:style>
          <a:lnRef idx="1">
            <a:schemeClr val="accent6"/>
          </a:lnRef>
          <a:fillRef idx="3">
            <a:schemeClr val="accent6"/>
          </a:fillRef>
          <a:effectRef idx="2">
            <a:schemeClr val="accent6"/>
          </a:effectRef>
          <a:fontRef idx="minor">
            <a:schemeClr val="lt1"/>
          </a:fontRef>
        </p:style>
        <p:txBody>
          <a:bodyPr rtlCol="0" anchor="t"/>
          <a:lstStyle/>
          <a:p>
            <a:r>
              <a:rPr lang="en-US" sz="3000" dirty="0" err="1"/>
              <a:t>Stateful</a:t>
            </a:r>
            <a:r>
              <a:rPr lang="en-US" sz="3000" dirty="0"/>
              <a:t> Service</a:t>
            </a:r>
          </a:p>
          <a:p>
            <a:pPr marL="285750" indent="-285750">
              <a:buFont typeface="Arial" panose="020B0604020202020204" pitchFamily="34" charset="0"/>
              <a:buChar char="•"/>
            </a:pPr>
            <a:r>
              <a:rPr lang="en-US" dirty="0"/>
              <a:t>Maintain hard, authoritative state</a:t>
            </a:r>
          </a:p>
          <a:p>
            <a:pPr marL="285750" indent="-285750">
              <a:buFont typeface="Arial" panose="020B0604020202020204" pitchFamily="34" charset="0"/>
              <a:buChar char="•"/>
            </a:pPr>
            <a:r>
              <a:rPr lang="en-US" i="1" dirty="0"/>
              <a:t>n</a:t>
            </a:r>
            <a:r>
              <a:rPr lang="en-US" dirty="0"/>
              <a:t> consistent copies achieved through replication and local persistence</a:t>
            </a:r>
          </a:p>
          <a:p>
            <a:pPr marL="285750" indent="-285750">
              <a:buFont typeface="Arial" panose="020B0604020202020204" pitchFamily="34" charset="0"/>
              <a:buChar char="•"/>
            </a:pPr>
            <a:r>
              <a:rPr lang="en-US" dirty="0"/>
              <a:t>e.g. database, documents, workflow, user profile, shopping cart etc.</a:t>
            </a:r>
          </a:p>
          <a:p>
            <a:pPr marL="285750" indent="-285750">
              <a:buFont typeface="Arial" panose="020B0604020202020204" pitchFamily="34" charset="0"/>
              <a:buChar char="•"/>
            </a:pPr>
            <a:endParaRPr lang="en-US" dirty="0"/>
          </a:p>
        </p:txBody>
      </p:sp>
      <p:sp>
        <p:nvSpPr>
          <p:cNvPr id="8" name="Rounded Rectangle 7"/>
          <p:cNvSpPr/>
          <p:nvPr/>
        </p:nvSpPr>
        <p:spPr>
          <a:xfrm>
            <a:off x="8077200" y="731044"/>
            <a:ext cx="3733800" cy="243840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3000" dirty="0"/>
              <a:t>Reliable Actors</a:t>
            </a:r>
          </a:p>
          <a:p>
            <a:pPr marL="285750" indent="-285750">
              <a:buFont typeface="Arial" panose="020B0604020202020204" pitchFamily="34" charset="0"/>
              <a:buChar char="•"/>
            </a:pPr>
            <a:r>
              <a:rPr lang="en-US" dirty="0"/>
              <a:t>An independent unit of compute and state</a:t>
            </a:r>
          </a:p>
          <a:p>
            <a:pPr marL="285750" indent="-285750">
              <a:buFont typeface="Arial" panose="020B0604020202020204" pitchFamily="34" charset="0"/>
              <a:buChar char="•"/>
            </a:pPr>
            <a:r>
              <a:rPr lang="en-US" dirty="0"/>
              <a:t>Communicates using asynchronous messaging</a:t>
            </a:r>
          </a:p>
          <a:p>
            <a:pPr marL="285750" indent="-285750">
              <a:buFont typeface="Arial" panose="020B0604020202020204" pitchFamily="34" charset="0"/>
              <a:buChar char="•"/>
            </a:pPr>
            <a:r>
              <a:rPr lang="en-US" dirty="0"/>
              <a:t>Single threaded execution (turn based concurrency)</a:t>
            </a:r>
          </a:p>
        </p:txBody>
      </p:sp>
    </p:spTree>
    <p:extLst>
      <p:ext uri="{BB962C8B-B14F-4D97-AF65-F5344CB8AC3E}">
        <p14:creationId xmlns:p14="http://schemas.microsoft.com/office/powerpoint/2010/main" val="363808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5" grpId="0" animBg="1"/>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angle 19"/>
          <p:cNvSpPr/>
          <p:nvPr/>
        </p:nvSpPr>
        <p:spPr bwMode="auto">
          <a:xfrm>
            <a:off x="4216185" y="5477793"/>
            <a:ext cx="5739316" cy="9990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4" tIns="34283" rIns="34283" bIns="68564" numCol="1" spcCol="0" rtlCol="0" fromWordArt="0" anchor="ctr" anchorCtr="0" forceAA="0" compatLnSpc="1">
            <a:prstTxWarp prst="textNoShape">
              <a:avLst/>
            </a:prstTxWarp>
            <a:noAutofit/>
          </a:bodyPr>
          <a:lstStyle/>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Queues                                                Storage</a:t>
            </a:r>
          </a:p>
        </p:txBody>
      </p:sp>
      <p:sp>
        <p:nvSpPr>
          <p:cNvPr id="3" name="Title 2"/>
          <p:cNvSpPr>
            <a:spLocks noGrp="1"/>
          </p:cNvSpPr>
          <p:nvPr>
            <p:ph type="title"/>
          </p:nvPr>
        </p:nvSpPr>
        <p:spPr>
          <a:xfrm>
            <a:off x="146627" y="141941"/>
            <a:ext cx="11655840" cy="899537"/>
          </a:xfrm>
        </p:spPr>
        <p:txBody>
          <a:bodyPr/>
          <a:lstStyle/>
          <a:p>
            <a:r>
              <a:rPr lang="en-US" dirty="0"/>
              <a:t>Stateless Services Pattern</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8722" y="5582039"/>
            <a:ext cx="764951" cy="764951"/>
          </a:xfrm>
          <a:prstGeom prst="rect">
            <a:avLst/>
          </a:prstGeom>
        </p:spPr>
      </p:pic>
      <p:pic>
        <p:nvPicPr>
          <p:cNvPr id="10" name="Picture 9"/>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723004" y="818730"/>
            <a:ext cx="824159" cy="824159"/>
          </a:xfrm>
          <a:prstGeom prst="rect">
            <a:avLst/>
          </a:prstGeom>
        </p:spPr>
      </p:pic>
      <p:grpSp>
        <p:nvGrpSpPr>
          <p:cNvPr id="8" name="Group 7"/>
          <p:cNvGrpSpPr/>
          <p:nvPr/>
        </p:nvGrpSpPr>
        <p:grpSpPr>
          <a:xfrm>
            <a:off x="4216185" y="1962257"/>
            <a:ext cx="5739316" cy="858886"/>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4" tIns="34283" rIns="34283" bIns="68564" numCol="1" spcCol="0" rtlCol="0" fromWordArt="0" anchor="ctr" anchorCtr="0" forceAA="0" compatLnSpc="1">
              <a:prstTxWarp prst="textNoShape">
                <a:avLst/>
              </a:prstTxWarp>
              <a:noAutofit/>
            </a:bodyPr>
            <a:lstStyle/>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Front End</a:t>
              </a:r>
            </a:p>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(Stateless</a:t>
              </a:r>
            </a:p>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Web)</a:t>
              </a:r>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5801485" y="1683729"/>
            <a:ext cx="1202825" cy="31581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4547" y="5603201"/>
            <a:ext cx="764951" cy="764951"/>
          </a:xfrm>
          <a:prstGeom prst="rect">
            <a:avLst/>
          </a:prstGeom>
        </p:spPr>
      </p:pic>
      <p:grpSp>
        <p:nvGrpSpPr>
          <p:cNvPr id="9" name="Group 8"/>
          <p:cNvGrpSpPr/>
          <p:nvPr/>
        </p:nvGrpSpPr>
        <p:grpSpPr>
          <a:xfrm>
            <a:off x="4216185" y="3615179"/>
            <a:ext cx="5739316" cy="858886"/>
            <a:chOff x="3246437" y="3869660"/>
            <a:chExt cx="5854401" cy="876108"/>
          </a:xfrm>
        </p:grpSpPr>
        <p:sp>
          <p:nvSpPr>
            <p:cNvPr id="19" name="Rectangle 18"/>
            <p:cNvSpPr/>
            <p:nvPr/>
          </p:nvSpPr>
          <p:spPr bwMode="auto">
            <a:xfrm>
              <a:off x="3246437" y="3869660"/>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4" tIns="34283" rIns="34283" bIns="68564" numCol="1" spcCol="0" rtlCol="0" fromWordArt="0" anchor="ctr" anchorCtr="0" forceAA="0" compatLnSpc="1">
              <a:prstTxWarp prst="textNoShape">
                <a:avLst/>
              </a:prstTxWarp>
              <a:noAutofit/>
            </a:bodyPr>
            <a:lstStyle/>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Stateless</a:t>
              </a:r>
            </a:p>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Middle-tier</a:t>
              </a:r>
            </a:p>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Compute</a:t>
              </a:r>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40268" y="3917569"/>
              <a:ext cx="780290" cy="78029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83492" y="3917569"/>
              <a:ext cx="780290" cy="780290"/>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90547" y="3917569"/>
              <a:ext cx="780290" cy="780290"/>
            </a:xfrm>
            <a:prstGeom prst="rect">
              <a:avLst/>
            </a:prstGeom>
          </p:spPr>
        </p:pic>
      </p:grpSp>
      <p:cxnSp>
        <p:nvCxnSpPr>
          <p:cNvPr id="28" name="Straight Arrow Connector 27"/>
          <p:cNvCxnSpPr>
            <a:endCxn id="13" idx="0"/>
          </p:cNvCxnSpPr>
          <p:nvPr/>
        </p:nvCxnSpPr>
        <p:spPr>
          <a:xfrm>
            <a:off x="7386785" y="1683729"/>
            <a:ext cx="1078452" cy="31581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128121" y="1699561"/>
            <a:ext cx="5209" cy="34321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5784928" y="2727187"/>
            <a:ext cx="2689274" cy="97199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53" name="Curved Connector 52"/>
          <p:cNvCxnSpPr/>
          <p:nvPr/>
        </p:nvCxnSpPr>
        <p:spPr>
          <a:xfrm rot="16200000" flipH="1">
            <a:off x="5514482" y="4814277"/>
            <a:ext cx="1176104" cy="401744"/>
          </a:xfrm>
          <a:prstGeom prst="curvedConnector3">
            <a:avLst>
              <a:gd name="adj1" fmla="val 50000"/>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4" name="Curved Connector 53"/>
          <p:cNvCxnSpPr/>
          <p:nvPr/>
        </p:nvCxnSpPr>
        <p:spPr>
          <a:xfrm rot="5400000" flipH="1" flipV="1">
            <a:off x="5799777" y="4725374"/>
            <a:ext cx="1558579" cy="197074"/>
          </a:xfrm>
          <a:prstGeom prst="curvedConnector2">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5" name="Curved Connector 54"/>
          <p:cNvCxnSpPr>
            <a:stCxn id="5" idx="1"/>
            <a:endCxn id="7" idx="1"/>
          </p:cNvCxnSpPr>
          <p:nvPr/>
        </p:nvCxnSpPr>
        <p:spPr>
          <a:xfrm rot="10800000" flipV="1">
            <a:off x="4968722" y="2382016"/>
            <a:ext cx="450287" cy="3582498"/>
          </a:xfrm>
          <a:prstGeom prst="curvedConnector3">
            <a:avLst>
              <a:gd name="adj1" fmla="val 268972"/>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p:cNvCxnSpPr>
            <a:stCxn id="7" idx="0"/>
          </p:cNvCxnSpPr>
          <p:nvPr/>
        </p:nvCxnSpPr>
        <p:spPr>
          <a:xfrm rot="5400000" flipH="1" flipV="1">
            <a:off x="4911112" y="4827621"/>
            <a:ext cx="1194504" cy="314334"/>
          </a:xfrm>
          <a:prstGeom prst="curvedConnector3">
            <a:avLst>
              <a:gd name="adj1" fmla="val 49999"/>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pic>
        <p:nvPicPr>
          <p:cNvPr id="76" name="Picture 75"/>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410443" y="5603201"/>
            <a:ext cx="764951" cy="764951"/>
          </a:xfrm>
          <a:prstGeom prst="rect">
            <a:avLst/>
          </a:prstGeom>
        </p:spPr>
      </p:pic>
      <p:pic>
        <p:nvPicPr>
          <p:cNvPr id="77" name="Picture 76"/>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315833" y="5603201"/>
            <a:ext cx="764951" cy="764951"/>
          </a:xfrm>
          <a:prstGeom prst="rect">
            <a:avLst/>
          </a:prstGeom>
        </p:spPr>
      </p:pic>
      <p:pic>
        <p:nvPicPr>
          <p:cNvPr id="78" name="Picture 77"/>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83169" y="5596768"/>
            <a:ext cx="764951" cy="764951"/>
          </a:xfrm>
          <a:prstGeom prst="rect">
            <a:avLst/>
          </a:prstGeom>
        </p:spPr>
      </p:pic>
      <p:cxnSp>
        <p:nvCxnSpPr>
          <p:cNvPr id="79" name="Straight Arrow Connector 78"/>
          <p:cNvCxnSpPr/>
          <p:nvPr/>
        </p:nvCxnSpPr>
        <p:spPr>
          <a:xfrm>
            <a:off x="6151498" y="4337916"/>
            <a:ext cx="1428715" cy="1265285"/>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175677" y="4391621"/>
            <a:ext cx="1330608" cy="1205147"/>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9071819" y="4571940"/>
            <a:ext cx="1419339" cy="858886"/>
            <a:chOff x="8439044" y="4841586"/>
            <a:chExt cx="1447800" cy="876108"/>
          </a:xfrm>
        </p:grpSpPr>
        <p:sp>
          <p:nvSpPr>
            <p:cNvPr id="97" name="Rectangle 96"/>
            <p:cNvSpPr/>
            <p:nvPr/>
          </p:nvSpPr>
          <p:spPr bwMode="auto">
            <a:xfrm>
              <a:off x="8439044" y="4841586"/>
              <a:ext cx="1447800"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4" tIns="34283" rIns="34283" bIns="68564" numCol="1" spcCol="0" rtlCol="0" fromWordArt="0" anchor="ctr" anchorCtr="0" forceAA="0" compatLnSpc="1">
              <a:prstTxWarp prst="textNoShape">
                <a:avLst/>
              </a:prstTxWarp>
              <a:noAutofit/>
            </a:bodyPr>
            <a:lstStyle/>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Cache</a:t>
              </a:r>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30353" y="4889495"/>
              <a:ext cx="780290" cy="780290"/>
            </a:xfrm>
            <a:prstGeom prst="rect">
              <a:avLst/>
            </a:prstGeom>
          </p:spPr>
        </p:pic>
      </p:grpSp>
      <p:sp>
        <p:nvSpPr>
          <p:cNvPr id="118" name="Content Placeholder 6"/>
          <p:cNvSpPr txBox="1">
            <a:spLocks/>
          </p:cNvSpPr>
          <p:nvPr/>
        </p:nvSpPr>
        <p:spPr>
          <a:xfrm>
            <a:off x="1016259" y="1723481"/>
            <a:ext cx="3161870" cy="475333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145" indent="-336145" defTabSz="914367">
              <a:defRPr/>
            </a:pPr>
            <a:r>
              <a:rPr lang="en-US" sz="1765" dirty="0">
                <a:solidFill>
                  <a:srgbClr val="FFFFFF"/>
                </a:solidFill>
                <a:latin typeface="Segoe UI"/>
              </a:rPr>
              <a:t>Scale stateless services backed by partitioned storage</a:t>
            </a:r>
          </a:p>
          <a:p>
            <a:pPr marL="336145" indent="-336145" defTabSz="914367">
              <a:defRPr/>
            </a:pPr>
            <a:endParaRPr lang="en-US" sz="1765" dirty="0">
              <a:solidFill>
                <a:srgbClr val="FFFFFF"/>
              </a:solidFill>
              <a:latin typeface="Segoe UI"/>
            </a:endParaRPr>
          </a:p>
          <a:p>
            <a:pPr marL="336145" indent="-336145" defTabSz="914367">
              <a:defRPr/>
            </a:pPr>
            <a:r>
              <a:rPr lang="en-US" sz="1765" dirty="0">
                <a:solidFill>
                  <a:srgbClr val="FFFFFF"/>
                </a:solidFill>
                <a:latin typeface="Segoe UI"/>
              </a:rPr>
              <a:t>Increase reliability and ordering with queues</a:t>
            </a:r>
          </a:p>
          <a:p>
            <a:pPr marL="336145" indent="-336145" defTabSz="914367">
              <a:defRPr/>
            </a:pPr>
            <a:endParaRPr lang="en-US" sz="1765" dirty="0">
              <a:solidFill>
                <a:srgbClr val="FFFFFF"/>
              </a:solidFill>
              <a:latin typeface="Segoe UI"/>
            </a:endParaRPr>
          </a:p>
          <a:p>
            <a:pPr marL="336145" indent="-336145" defTabSz="914367">
              <a:defRPr/>
            </a:pPr>
            <a:r>
              <a:rPr lang="en-US" sz="1765" dirty="0">
                <a:solidFill>
                  <a:srgbClr val="FFFFFF"/>
                </a:solidFill>
                <a:latin typeface="Segoe UI"/>
              </a:rPr>
              <a:t>Reduce read latency with caches</a:t>
            </a:r>
          </a:p>
          <a:p>
            <a:pPr marL="336145" indent="-336145" defTabSz="914367">
              <a:defRPr/>
            </a:pPr>
            <a:endParaRPr lang="en-US" sz="1765" dirty="0">
              <a:solidFill>
                <a:srgbClr val="FFFFFF"/>
              </a:solidFill>
              <a:latin typeface="Segoe UI"/>
            </a:endParaRPr>
          </a:p>
          <a:p>
            <a:pPr marL="336145" indent="-336145" defTabSz="914367">
              <a:defRPr/>
            </a:pPr>
            <a:r>
              <a:rPr lang="en-US" sz="1765" dirty="0">
                <a:solidFill>
                  <a:srgbClr val="FFFFFF"/>
                </a:solidFill>
                <a:latin typeface="Segoe UI"/>
              </a:rPr>
              <a:t>Manage your own transactions for state consistency</a:t>
            </a:r>
          </a:p>
          <a:p>
            <a:pPr marL="336145" indent="-336145" defTabSz="914367">
              <a:defRPr/>
            </a:pPr>
            <a:endParaRPr lang="en-US" sz="1765" dirty="0">
              <a:solidFill>
                <a:srgbClr val="FFFFFF"/>
              </a:solidFill>
              <a:latin typeface="Segoe UI"/>
            </a:endParaRPr>
          </a:p>
          <a:p>
            <a:pPr marL="336145" indent="-336145" defTabSz="914367">
              <a:defRPr/>
            </a:pPr>
            <a:r>
              <a:rPr lang="en-US" sz="1765" dirty="0">
                <a:solidFill>
                  <a:srgbClr val="FFFFFF"/>
                </a:solidFill>
                <a:latin typeface="Segoe UI"/>
              </a:rPr>
              <a:t>More moving parts each managed differently</a:t>
            </a:r>
          </a:p>
        </p:txBody>
      </p:sp>
      <p:cxnSp>
        <p:nvCxnSpPr>
          <p:cNvPr id="48" name="Straight Arrow Connector 47"/>
          <p:cNvCxnSpPr/>
          <p:nvPr/>
        </p:nvCxnSpPr>
        <p:spPr>
          <a:xfrm>
            <a:off x="8250689" y="4387535"/>
            <a:ext cx="1257852" cy="1183363"/>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723004" y="1540102"/>
            <a:ext cx="857210" cy="248380"/>
          </a:xfrm>
          <a:prstGeom prst="rect">
            <a:avLst/>
          </a:prstGeom>
          <a:noFill/>
          <a:ln>
            <a:noFill/>
          </a:ln>
        </p:spPr>
        <p:txBody>
          <a:bodyPr wrap="none" lIns="0" tIns="26893" rIns="0" bIns="0" rtlCol="0">
            <a:noAutofit/>
          </a:bodyPr>
          <a:lstStyle/>
          <a:p>
            <a:pPr algn="ctr" defTabSz="914367">
              <a:lnSpc>
                <a:spcPts val="784"/>
              </a:lnSpc>
              <a:defRPr/>
            </a:pPr>
            <a:r>
              <a:rPr lang="en-US" sz="980" dirty="0">
                <a:solidFill>
                  <a:srgbClr val="FFFFFF"/>
                </a:solidFill>
                <a:latin typeface="Segoe UI"/>
                <a:ea typeface="Arial Unicode MS" panose="020B0604020202020204" pitchFamily="34" charset="-128"/>
                <a:cs typeface="Segoe UI" panose="020B0502040204020203" pitchFamily="34" charset="0"/>
              </a:rPr>
              <a:t>Load Balancer</a:t>
            </a:r>
          </a:p>
        </p:txBody>
      </p:sp>
    </p:spTree>
    <p:custDataLst>
      <p:tags r:id="rId1"/>
    </p:custDataLst>
    <p:extLst>
      <p:ext uri="{BB962C8B-B14F-4D97-AF65-F5344CB8AC3E}">
        <p14:creationId xmlns:p14="http://schemas.microsoft.com/office/powerpoint/2010/main" val="47018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8">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9601200" cy="914400"/>
          </a:xfrm>
        </p:spPr>
        <p:txBody>
          <a:bodyPr/>
          <a:lstStyle/>
          <a:p>
            <a:r>
              <a:rPr lang="en-US" dirty="0"/>
              <a:t>Steve Bohlen</a:t>
            </a:r>
          </a:p>
        </p:txBody>
      </p:sp>
      <p:sp>
        <p:nvSpPr>
          <p:cNvPr id="5" name="Content Placeholder 3"/>
          <p:cNvSpPr txBox="1">
            <a:spLocks/>
          </p:cNvSpPr>
          <p:nvPr/>
        </p:nvSpPr>
        <p:spPr>
          <a:xfrm>
            <a:off x="609600" y="1349344"/>
            <a:ext cx="9601200" cy="5280056"/>
          </a:xfrm>
          <a:prstGeom prst="rect">
            <a:avLst/>
          </a:prstGeom>
        </p:spPr>
        <p:txBody>
          <a:bodyPr>
            <a:normAutofit fontScale="70000" lnSpcReduction="20000"/>
          </a:bodyPr>
          <a:lstStyle/>
          <a:p>
            <a:pPr marL="420624" indent="-384048">
              <a:spcBef>
                <a:spcPct val="20000"/>
              </a:spcBef>
              <a:buClr>
                <a:schemeClr val="accent1"/>
              </a:buClr>
              <a:buSzPct val="80000"/>
              <a:defRPr/>
            </a:pPr>
            <a:r>
              <a:rPr lang="en-US" sz="3000">
                <a:solidFill>
                  <a:schemeClr val="bg1"/>
                </a:solidFill>
              </a:rPr>
              <a:t>Over 25 </a:t>
            </a:r>
            <a:r>
              <a:rPr lang="en-US" sz="3000" dirty="0">
                <a:solidFill>
                  <a:schemeClr val="bg1"/>
                </a:solidFill>
              </a:rPr>
              <a:t>years as a software developer</a:t>
            </a:r>
          </a:p>
          <a:p>
            <a:pPr marL="420624" indent="-384048">
              <a:spcBef>
                <a:spcPct val="20000"/>
              </a:spcBef>
              <a:buClr>
                <a:schemeClr val="accent1"/>
              </a:buClr>
              <a:buSzPct val="80000"/>
              <a:defRPr/>
            </a:pPr>
            <a:r>
              <a:rPr lang="en-US" sz="3000" dirty="0">
                <a:solidFill>
                  <a:schemeClr val="bg1"/>
                </a:solidFill>
              </a:rPr>
              <a:t>LISP, Delphi, C/C++, VB, VB.NET, Java, Ruby, C#, JavaScript</a:t>
            </a:r>
          </a:p>
          <a:p>
            <a:pPr marL="420624" indent="-384048">
              <a:spcBef>
                <a:spcPct val="20000"/>
              </a:spcBef>
              <a:buClr>
                <a:schemeClr val="accent1"/>
              </a:buClr>
              <a:buSzPct val="80000"/>
              <a:defRPr/>
            </a:pPr>
            <a:r>
              <a:rPr lang="en-US" sz="3000" dirty="0">
                <a:solidFill>
                  <a:schemeClr val="bg1"/>
                </a:solidFill>
              </a:rPr>
              <a:t>Principal Software Engineer, Microsoft</a:t>
            </a:r>
          </a:p>
          <a:p>
            <a:pPr marL="420624" indent="-384048">
              <a:spcBef>
                <a:spcPct val="20000"/>
              </a:spcBef>
              <a:buClr>
                <a:schemeClr val="accent1"/>
              </a:buClr>
              <a:buSzPct val="80000"/>
              <a:defRPr/>
            </a:pPr>
            <a:r>
              <a:rPr lang="en-US" sz="3000" dirty="0">
                <a:solidFill>
                  <a:schemeClr val="bg1"/>
                </a:solidFill>
              </a:rPr>
              <a:t>Co-Founder, NYC </a:t>
            </a:r>
            <a:r>
              <a:rPr lang="en-US" sz="3000" dirty="0" err="1">
                <a:solidFill>
                  <a:schemeClr val="bg1"/>
                </a:solidFill>
              </a:rPr>
              <a:t>Alt.Net</a:t>
            </a:r>
            <a:r>
              <a:rPr lang="en-US" sz="3000" dirty="0">
                <a:solidFill>
                  <a:schemeClr val="bg1"/>
                </a:solidFill>
              </a:rPr>
              <a:t> User Group</a:t>
            </a:r>
          </a:p>
          <a:p>
            <a:pPr marL="420624" indent="-384048">
              <a:spcBef>
                <a:spcPct val="20000"/>
              </a:spcBef>
              <a:buClr>
                <a:schemeClr val="accent1"/>
              </a:buClr>
              <a:buSzPct val="80000"/>
              <a:defRPr/>
            </a:pPr>
            <a:r>
              <a:rPr lang="en-US" sz="3000" dirty="0">
                <a:solidFill>
                  <a:schemeClr val="bg1"/>
                </a:solidFill>
              </a:rPr>
              <a:t>	</a:t>
            </a:r>
            <a:r>
              <a:rPr lang="en-US" sz="3000" dirty="0">
                <a:solidFill>
                  <a:srgbClr val="FFC000"/>
                </a:solidFill>
              </a:rPr>
              <a:t>http://nyalt.net</a:t>
            </a:r>
          </a:p>
          <a:p>
            <a:pPr marL="420624" indent="-384048">
              <a:spcBef>
                <a:spcPct val="20000"/>
              </a:spcBef>
              <a:buClr>
                <a:schemeClr val="accent1"/>
              </a:buClr>
              <a:buSzPct val="80000"/>
              <a:defRPr/>
            </a:pPr>
            <a:r>
              <a:rPr lang="en-US" sz="3000" dirty="0">
                <a:solidFill>
                  <a:schemeClr val="bg1"/>
                </a:solidFill>
              </a:rPr>
              <a:t>Co-Organizer, NYC DDD User Group</a:t>
            </a:r>
          </a:p>
          <a:p>
            <a:pPr marL="420624" indent="-384048">
              <a:spcBef>
                <a:spcPct val="20000"/>
              </a:spcBef>
              <a:buClr>
                <a:schemeClr val="accent1"/>
              </a:buClr>
              <a:buSzPct val="80000"/>
              <a:defRPr/>
            </a:pPr>
            <a:r>
              <a:rPr lang="en-US" sz="3000" dirty="0">
                <a:solidFill>
                  <a:schemeClr val="bg1"/>
                </a:solidFill>
              </a:rPr>
              <a:t>	</a:t>
            </a:r>
            <a:r>
              <a:rPr lang="en-US" sz="3000" dirty="0">
                <a:solidFill>
                  <a:srgbClr val="FFC000"/>
                </a:solidFill>
              </a:rPr>
              <a:t>http://dddnyc.org</a:t>
            </a:r>
          </a:p>
          <a:p>
            <a:pPr marL="420624" indent="-384048">
              <a:spcBef>
                <a:spcPct val="20000"/>
              </a:spcBef>
              <a:buClr>
                <a:schemeClr val="accent1"/>
              </a:buClr>
              <a:buSzPct val="80000"/>
              <a:defRPr/>
            </a:pPr>
            <a:r>
              <a:rPr lang="en-US" sz="3000" dirty="0">
                <a:solidFill>
                  <a:schemeClr val="bg1"/>
                </a:solidFill>
              </a:rPr>
              <a:t>Contributor: various OSS projects</a:t>
            </a:r>
          </a:p>
          <a:p>
            <a:pPr marL="420624" indent="-384048">
              <a:spcBef>
                <a:spcPct val="20000"/>
              </a:spcBef>
              <a:buClr>
                <a:schemeClr val="accent1"/>
              </a:buClr>
              <a:buSzPct val="80000"/>
              <a:defRPr/>
            </a:pPr>
            <a:r>
              <a:rPr lang="en-US" sz="3000" dirty="0">
                <a:solidFill>
                  <a:schemeClr val="bg1"/>
                </a:solidFill>
              </a:rPr>
              <a:t>	</a:t>
            </a:r>
            <a:r>
              <a:rPr lang="en-US" sz="3000" dirty="0">
                <a:solidFill>
                  <a:srgbClr val="FFC000"/>
                </a:solidFill>
              </a:rPr>
              <a:t>NHibernate</a:t>
            </a:r>
            <a:r>
              <a:rPr lang="en-US" sz="3000" dirty="0">
                <a:solidFill>
                  <a:schemeClr val="bg1"/>
                </a:solidFill>
              </a:rPr>
              <a:t> http://www.nhforge.org</a:t>
            </a:r>
          </a:p>
          <a:p>
            <a:pPr marL="420624" indent="-384048">
              <a:spcBef>
                <a:spcPct val="20000"/>
              </a:spcBef>
              <a:buClr>
                <a:schemeClr val="accent1"/>
              </a:buClr>
              <a:buSzPct val="80000"/>
              <a:defRPr/>
            </a:pPr>
            <a:r>
              <a:rPr lang="en-US" sz="3000" dirty="0">
                <a:solidFill>
                  <a:srgbClr val="FFC000"/>
                </a:solidFill>
              </a:rPr>
              <a:t>	</a:t>
            </a:r>
            <a:r>
              <a:rPr lang="en-US" sz="3000" dirty="0" err="1">
                <a:solidFill>
                  <a:srgbClr val="FFC000"/>
                </a:solidFill>
              </a:rPr>
              <a:t>Common.Logging</a:t>
            </a:r>
            <a:r>
              <a:rPr lang="en-US" sz="3000" dirty="0">
                <a:solidFill>
                  <a:schemeClr val="bg1"/>
                </a:solidFill>
              </a:rPr>
              <a:t> http://net-commons.github.io/common-logging</a:t>
            </a:r>
          </a:p>
          <a:p>
            <a:pPr marL="420624" indent="-384048">
              <a:spcBef>
                <a:spcPct val="20000"/>
              </a:spcBef>
              <a:buClr>
                <a:schemeClr val="accent1"/>
              </a:buClr>
              <a:buSzPct val="80000"/>
              <a:defRPr/>
            </a:pPr>
            <a:r>
              <a:rPr lang="en-US" sz="3000" dirty="0">
                <a:solidFill>
                  <a:schemeClr val="bg1"/>
                </a:solidFill>
              </a:rPr>
              <a:t>	</a:t>
            </a:r>
            <a:r>
              <a:rPr lang="en-US" sz="3000" dirty="0" err="1">
                <a:solidFill>
                  <a:srgbClr val="FFC000"/>
                </a:solidFill>
              </a:rPr>
              <a:t>NDbUnit</a:t>
            </a:r>
            <a:r>
              <a:rPr lang="en-US" sz="3000" dirty="0">
                <a:solidFill>
                  <a:schemeClr val="bg1"/>
                </a:solidFill>
              </a:rPr>
              <a:t> http://www.googlecode.com/ndbunit</a:t>
            </a:r>
          </a:p>
          <a:p>
            <a:pPr marL="420624" indent="-384048">
              <a:spcBef>
                <a:spcPct val="20000"/>
              </a:spcBef>
              <a:buClr>
                <a:schemeClr val="accent1"/>
              </a:buClr>
              <a:buSzPct val="80000"/>
              <a:defRPr/>
            </a:pPr>
            <a:r>
              <a:rPr lang="en-US" sz="3000" dirty="0">
                <a:solidFill>
                  <a:schemeClr val="bg1"/>
                </a:solidFill>
              </a:rPr>
              <a:t>	</a:t>
            </a:r>
            <a:r>
              <a:rPr lang="en-US" sz="3000" dirty="0">
                <a:solidFill>
                  <a:srgbClr val="FFC000"/>
                </a:solidFill>
              </a:rPr>
              <a:t>Spring.NET</a:t>
            </a:r>
            <a:r>
              <a:rPr lang="en-US" sz="3000" dirty="0">
                <a:solidFill>
                  <a:schemeClr val="bg1"/>
                </a:solidFill>
              </a:rPr>
              <a:t> http://www.springframework.net</a:t>
            </a:r>
          </a:p>
          <a:p>
            <a:pPr marL="420624" indent="-384048">
              <a:spcBef>
                <a:spcPct val="20000"/>
              </a:spcBef>
              <a:buClr>
                <a:schemeClr val="accent1"/>
              </a:buClr>
              <a:buSzPct val="80000"/>
              <a:defRPr/>
            </a:pPr>
            <a:r>
              <a:rPr lang="en-US" sz="3000" dirty="0">
                <a:solidFill>
                  <a:schemeClr val="bg1"/>
                </a:solidFill>
              </a:rPr>
              <a:t>blog: </a:t>
            </a:r>
            <a:r>
              <a:rPr lang="en-US" sz="3000" dirty="0">
                <a:solidFill>
                  <a:srgbClr val="FFC000"/>
                </a:solidFill>
              </a:rPr>
              <a:t>http://blog.unhandled-exceptions.com</a:t>
            </a:r>
          </a:p>
          <a:p>
            <a:pPr marL="420624" indent="-384048">
              <a:spcBef>
                <a:spcPct val="20000"/>
              </a:spcBef>
              <a:buClr>
                <a:schemeClr val="accent1"/>
              </a:buClr>
              <a:buSzPct val="80000"/>
              <a:defRPr/>
            </a:pPr>
            <a:r>
              <a:rPr lang="en-US" sz="3000" dirty="0">
                <a:solidFill>
                  <a:schemeClr val="bg1"/>
                </a:solidFill>
              </a:rPr>
              <a:t>e-mail: </a:t>
            </a:r>
            <a:r>
              <a:rPr lang="en-US" sz="3000" dirty="0">
                <a:solidFill>
                  <a:srgbClr val="FFC000"/>
                </a:solidFill>
              </a:rPr>
              <a:t>sbohlen@gmail.com</a:t>
            </a:r>
          </a:p>
          <a:p>
            <a:pPr marL="420624" indent="-384048">
              <a:spcBef>
                <a:spcPct val="20000"/>
              </a:spcBef>
              <a:buClr>
                <a:schemeClr val="accent1"/>
              </a:buClr>
              <a:buSzPct val="80000"/>
              <a:defRPr/>
            </a:pPr>
            <a:r>
              <a:rPr lang="en-US" sz="3000" dirty="0">
                <a:solidFill>
                  <a:schemeClr val="bg1"/>
                </a:solidFill>
              </a:rPr>
              <a:t>twitter: </a:t>
            </a:r>
            <a:r>
              <a:rPr lang="en-US" sz="3000" dirty="0">
                <a:solidFill>
                  <a:srgbClr val="FFC000"/>
                </a:solidFill>
              </a:rPr>
              <a:t>@</a:t>
            </a:r>
            <a:r>
              <a:rPr lang="en-US" sz="3000" dirty="0" err="1">
                <a:solidFill>
                  <a:srgbClr val="FFC000"/>
                </a:solidFill>
              </a:rPr>
              <a:t>sbohlen</a:t>
            </a:r>
            <a:endParaRPr lang="en-US" sz="3000" dirty="0">
              <a:solidFill>
                <a:srgbClr val="FFC000"/>
              </a:solidFill>
            </a:endParaRPr>
          </a:p>
          <a:p>
            <a:pPr marL="420624" indent="-384048">
              <a:spcBef>
                <a:spcPct val="20000"/>
              </a:spcBef>
              <a:buClr>
                <a:schemeClr val="accent1"/>
              </a:buClr>
              <a:buSzPct val="80000"/>
              <a:defRPr/>
            </a:pPr>
            <a:r>
              <a:rPr lang="en-US" sz="3000" dirty="0">
                <a:solidFill>
                  <a:schemeClr val="bg1"/>
                </a:solidFill>
              </a:rPr>
              <a:t>Membership: </a:t>
            </a:r>
            <a:r>
              <a:rPr lang="en-US" sz="3000" dirty="0">
                <a:solidFill>
                  <a:srgbClr val="FFC000"/>
                </a:solidFill>
              </a:rPr>
              <a:t>ASP Insiders, C# Insiders, Telerik Insiders, INETA Board of Directors</a:t>
            </a:r>
          </a:p>
          <a:p>
            <a:pPr marL="420624" indent="-384048">
              <a:spcBef>
                <a:spcPct val="20000"/>
              </a:spcBef>
              <a:buClr>
                <a:schemeClr val="accent1"/>
              </a:buClr>
              <a:buSzPct val="80000"/>
              <a:defRPr/>
            </a:pPr>
            <a:endParaRPr lang="en-US" sz="3000" dirty="0">
              <a:solidFill>
                <a:srgbClr val="FFC000"/>
              </a:solidFill>
            </a:endParaRPr>
          </a:p>
        </p:txBody>
      </p:sp>
      <p:pic>
        <p:nvPicPr>
          <p:cNvPr id="6" name="Picture 5" descr="altnetnewyorklogo.png"/>
          <p:cNvPicPr>
            <a:picLocks noChangeAspect="1"/>
          </p:cNvPicPr>
          <p:nvPr/>
        </p:nvPicPr>
        <p:blipFill>
          <a:blip r:embed="rId2" cstate="print"/>
          <a:stretch>
            <a:fillRect/>
          </a:stretch>
        </p:blipFill>
        <p:spPr>
          <a:xfrm>
            <a:off x="9379887" y="1592782"/>
            <a:ext cx="1695996" cy="1238077"/>
          </a:xfrm>
          <a:prstGeom prst="rect">
            <a:avLst/>
          </a:prstGeom>
        </p:spPr>
      </p:pic>
      <p:pic>
        <p:nvPicPr>
          <p:cNvPr id="7" name="Picture 6" descr="MVP_FullColor_ForScreen.png"/>
          <p:cNvPicPr>
            <a:picLocks noChangeAspect="1"/>
          </p:cNvPicPr>
          <p:nvPr/>
        </p:nvPicPr>
        <p:blipFill>
          <a:blip r:embed="rId3" cstate="print"/>
          <a:stretch>
            <a:fillRect/>
          </a:stretch>
        </p:blipFill>
        <p:spPr>
          <a:xfrm>
            <a:off x="9818352" y="4572000"/>
            <a:ext cx="819064" cy="1285506"/>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7045" y="3032175"/>
            <a:ext cx="1841683" cy="971550"/>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63000" y="648623"/>
            <a:ext cx="2566740" cy="944159"/>
          </a:xfrm>
          <a:prstGeom prst="rect">
            <a:avLst/>
          </a:prstGeom>
        </p:spPr>
      </p:pic>
      <p:sp>
        <p:nvSpPr>
          <p:cNvPr id="4" name="TextBox 3"/>
          <p:cNvSpPr txBox="1"/>
          <p:nvPr/>
        </p:nvSpPr>
        <p:spPr>
          <a:xfrm>
            <a:off x="9824002" y="5857506"/>
            <a:ext cx="851515" cy="369332"/>
          </a:xfrm>
          <a:prstGeom prst="rect">
            <a:avLst/>
          </a:prstGeom>
          <a:noFill/>
        </p:spPr>
        <p:txBody>
          <a:bodyPr wrap="none" rtlCol="0">
            <a:spAutoFit/>
          </a:bodyPr>
          <a:lstStyle/>
          <a:p>
            <a:r>
              <a:rPr lang="en-US" dirty="0">
                <a:solidFill>
                  <a:schemeClr val="bg1"/>
                </a:solidFill>
              </a:rPr>
              <a:t>Alumni</a:t>
            </a:r>
          </a:p>
        </p:txBody>
      </p:sp>
    </p:spTree>
    <p:extLst>
      <p:ext uri="{BB962C8B-B14F-4D97-AF65-F5344CB8AC3E}">
        <p14:creationId xmlns:p14="http://schemas.microsoft.com/office/powerpoint/2010/main" val="1366253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p:cNvSpPr/>
          <p:nvPr/>
        </p:nvSpPr>
        <p:spPr bwMode="auto">
          <a:xfrm>
            <a:off x="4211269" y="3593524"/>
            <a:ext cx="5739316" cy="99314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4" tIns="34283" rIns="34283" bIns="68564" numCol="1" spcCol="0" rtlCol="0" fromWordArt="0" anchor="ctr" anchorCtr="0" forceAA="0" compatLnSpc="1">
            <a:prstTxWarp prst="textNoShape">
              <a:avLst/>
            </a:prstTxWarp>
            <a:noAutofit/>
          </a:bodyPr>
          <a:lstStyle/>
          <a:p>
            <a:pPr defTabSz="685351" fontAlgn="base">
              <a:spcBef>
                <a:spcPct val="0"/>
              </a:spcBef>
              <a:spcAft>
                <a:spcPct val="0"/>
              </a:spcAft>
              <a:defRPr/>
            </a:pPr>
            <a:r>
              <a:rPr lang="en-US" sz="1350" spc="-37" dirty="0" err="1">
                <a:solidFill>
                  <a:srgbClr val="404040"/>
                </a:solidFill>
                <a:latin typeface="Segoe UI"/>
                <a:ea typeface="Segoe UI" pitchFamily="34" charset="0"/>
                <a:cs typeface="Segoe UI" pitchFamily="34" charset="0"/>
              </a:rPr>
              <a:t>Stateful</a:t>
            </a:r>
            <a:endParaRPr lang="en-US" sz="1350" spc="-37" dirty="0">
              <a:solidFill>
                <a:srgbClr val="404040"/>
              </a:solidFill>
              <a:latin typeface="Segoe UI"/>
              <a:ea typeface="Segoe UI" pitchFamily="34" charset="0"/>
              <a:cs typeface="Segoe UI" pitchFamily="34" charset="0"/>
            </a:endParaRPr>
          </a:p>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Middle-tier</a:t>
            </a:r>
          </a:p>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Compute</a:t>
            </a:r>
          </a:p>
        </p:txBody>
      </p:sp>
      <p:sp>
        <p:nvSpPr>
          <p:cNvPr id="3" name="Title 2"/>
          <p:cNvSpPr>
            <a:spLocks noGrp="1"/>
          </p:cNvSpPr>
          <p:nvPr>
            <p:ph type="title"/>
          </p:nvPr>
        </p:nvSpPr>
        <p:spPr>
          <a:xfrm>
            <a:off x="269241" y="142110"/>
            <a:ext cx="11655840" cy="899537"/>
          </a:xfrm>
        </p:spPr>
        <p:txBody>
          <a:bodyPr>
            <a:normAutofit fontScale="90000"/>
          </a:bodyPr>
          <a:lstStyle/>
          <a:p>
            <a:r>
              <a:rPr lang="en-US" dirty="0" err="1"/>
              <a:t>Stateful</a:t>
            </a:r>
            <a:r>
              <a:rPr lang="en-US" dirty="0"/>
              <a:t> Services Pattern</a:t>
            </a:r>
            <a:br>
              <a:rPr lang="en-US" dirty="0"/>
            </a:br>
            <a:r>
              <a:rPr lang="en-US" sz="3137" dirty="0"/>
              <a:t>Simplify design, reduce latency</a:t>
            </a:r>
          </a:p>
        </p:txBody>
      </p:sp>
      <p:grpSp>
        <p:nvGrpSpPr>
          <p:cNvPr id="8" name="Group 7"/>
          <p:cNvGrpSpPr/>
          <p:nvPr/>
        </p:nvGrpSpPr>
        <p:grpSpPr>
          <a:xfrm>
            <a:off x="4211269" y="1940602"/>
            <a:ext cx="5739316" cy="858886"/>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4" tIns="34283" rIns="34283" bIns="68564" numCol="1" spcCol="0" rtlCol="0" fromWordArt="0" anchor="ctr" anchorCtr="0" forceAA="0" compatLnSpc="1">
              <a:prstTxWarp prst="textNoShape">
                <a:avLst/>
              </a:prstTxWarp>
              <a:noAutofit/>
            </a:bodyPr>
            <a:lstStyle/>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Front End</a:t>
              </a:r>
            </a:p>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(Stateless</a:t>
              </a:r>
            </a:p>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Web)</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5796569" y="1662074"/>
            <a:ext cx="1202825" cy="31581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7381870" y="1662074"/>
            <a:ext cx="1078452" cy="31581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123206" y="1677906"/>
            <a:ext cx="5209" cy="34321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780012" y="2705532"/>
            <a:ext cx="2689274" cy="97199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Right Arrow 40"/>
          <p:cNvSpPr/>
          <p:nvPr/>
        </p:nvSpPr>
        <p:spPr>
          <a:xfrm rot="5400000">
            <a:off x="6818646" y="4659920"/>
            <a:ext cx="524560" cy="530144"/>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6">
              <a:defRPr/>
            </a:pPr>
            <a:endParaRPr lang="en-US" sz="1350">
              <a:solidFill>
                <a:srgbClr val="FFFFFF"/>
              </a:solidFill>
              <a:latin typeface="Segoe UI"/>
            </a:endParaRPr>
          </a:p>
        </p:txBody>
      </p:sp>
      <p:sp>
        <p:nvSpPr>
          <p:cNvPr id="44" name="Content Placeholder 6"/>
          <p:cNvSpPr txBox="1">
            <a:spLocks/>
          </p:cNvSpPr>
          <p:nvPr/>
        </p:nvSpPr>
        <p:spPr>
          <a:xfrm>
            <a:off x="866855" y="1667940"/>
            <a:ext cx="3161870" cy="461106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145" indent="-336145" defTabSz="914367">
              <a:defRPr/>
            </a:pPr>
            <a:endParaRPr lang="en-US" sz="1765" dirty="0">
              <a:solidFill>
                <a:srgbClr val="FFFFFF"/>
              </a:solidFill>
              <a:latin typeface="Segoe UI"/>
            </a:endParaRPr>
          </a:p>
          <a:p>
            <a:pPr marL="336145" indent="-336145" defTabSz="914367">
              <a:defRPr/>
            </a:pPr>
            <a:r>
              <a:rPr lang="en-US" sz="1765" dirty="0">
                <a:solidFill>
                  <a:srgbClr val="FFFFFF"/>
                </a:solidFill>
                <a:latin typeface="Segoe UI"/>
              </a:rPr>
              <a:t>Application state lives in the compute tier</a:t>
            </a:r>
          </a:p>
          <a:p>
            <a:pPr marL="336145" indent="-336145" defTabSz="914367">
              <a:defRPr/>
            </a:pPr>
            <a:endParaRPr lang="en-US" sz="1765" dirty="0">
              <a:solidFill>
                <a:srgbClr val="FFFFFF"/>
              </a:solidFill>
              <a:latin typeface="Segoe UI"/>
            </a:endParaRPr>
          </a:p>
          <a:p>
            <a:pPr marL="336145" indent="-336145" defTabSz="914367">
              <a:defRPr/>
            </a:pPr>
            <a:r>
              <a:rPr lang="en-US" sz="1765" dirty="0">
                <a:solidFill>
                  <a:srgbClr val="FFFFFF"/>
                </a:solidFill>
                <a:latin typeface="Segoe UI"/>
              </a:rPr>
              <a:t>Low Latency reads and writes</a:t>
            </a:r>
          </a:p>
          <a:p>
            <a:pPr marL="336145" indent="-336145" defTabSz="914367">
              <a:defRPr/>
            </a:pPr>
            <a:endParaRPr lang="en-US" sz="1765" dirty="0">
              <a:solidFill>
                <a:srgbClr val="FFFFFF"/>
              </a:solidFill>
              <a:latin typeface="Segoe UI"/>
            </a:endParaRPr>
          </a:p>
          <a:p>
            <a:pPr marL="336145" indent="-336145" defTabSz="914367">
              <a:defRPr/>
            </a:pPr>
            <a:r>
              <a:rPr lang="en-US" sz="1765" dirty="0">
                <a:solidFill>
                  <a:srgbClr val="FFFFFF"/>
                </a:solidFill>
                <a:latin typeface="Segoe UI"/>
              </a:rPr>
              <a:t>Partitions are first class at the service layer for scale-out</a:t>
            </a:r>
          </a:p>
          <a:p>
            <a:pPr marL="336145" indent="-336145" defTabSz="914367">
              <a:defRPr/>
            </a:pPr>
            <a:endParaRPr lang="en-US" sz="1765" dirty="0">
              <a:solidFill>
                <a:srgbClr val="FFFFFF"/>
              </a:solidFill>
              <a:latin typeface="Segoe UI"/>
            </a:endParaRPr>
          </a:p>
          <a:p>
            <a:pPr marL="336145" indent="-336145" defTabSz="914367">
              <a:defRPr/>
            </a:pPr>
            <a:r>
              <a:rPr lang="en-US" sz="1765" dirty="0">
                <a:solidFill>
                  <a:srgbClr val="FFFFFF"/>
                </a:solidFill>
                <a:latin typeface="Segoe UI"/>
              </a:rPr>
              <a:t>Built in transactions</a:t>
            </a:r>
          </a:p>
          <a:p>
            <a:pPr marL="0" indent="0" defTabSz="914367">
              <a:buNone/>
              <a:defRPr/>
            </a:pPr>
            <a:endParaRPr lang="en-US" sz="1765" dirty="0">
              <a:solidFill>
                <a:srgbClr val="FFFFFF"/>
              </a:solidFill>
              <a:latin typeface="Segoe UI"/>
            </a:endParaRPr>
          </a:p>
          <a:p>
            <a:pPr marL="336145" indent="-336145" defTabSz="914367">
              <a:defRPr/>
            </a:pPr>
            <a:r>
              <a:rPr lang="en-US" sz="1765" dirty="0">
                <a:solidFill>
                  <a:srgbClr val="FFFFFF"/>
                </a:solidFill>
                <a:latin typeface="Segoe UI"/>
              </a:rPr>
              <a:t>Fewer moving parts</a:t>
            </a:r>
          </a:p>
          <a:p>
            <a:pPr marL="336145" indent="-336145" defTabSz="914367">
              <a:defRPr/>
            </a:pPr>
            <a:endParaRPr lang="en-US" sz="1765" dirty="0">
              <a:solidFill>
                <a:srgbClr val="FFFFFF"/>
              </a:solidFill>
              <a:latin typeface="Segoe UI"/>
            </a:endParaRPr>
          </a:p>
          <a:p>
            <a:pPr marL="336145" indent="-336145" defTabSz="914367">
              <a:defRPr/>
            </a:pPr>
            <a:r>
              <a:rPr lang="en-US" sz="1765" dirty="0">
                <a:solidFill>
                  <a:srgbClr val="FFFFFF"/>
                </a:solidFill>
                <a:latin typeface="Segoe UI"/>
              </a:rPr>
              <a:t>External stores for exhaust and offline analytics </a:t>
            </a:r>
          </a:p>
          <a:p>
            <a:pPr marL="336145" indent="-336145" defTabSz="914367">
              <a:defRPr/>
            </a:pPr>
            <a:endParaRPr lang="en-US" sz="1765" dirty="0">
              <a:solidFill>
                <a:srgbClr val="FFFFFF"/>
              </a:solidFill>
              <a:latin typeface="Segoe UI"/>
            </a:endParaRPr>
          </a:p>
          <a:p>
            <a:pPr marL="0" indent="0" defTabSz="914367">
              <a:buNone/>
              <a:defRPr/>
            </a:pPr>
            <a:endParaRPr lang="en-US" sz="1765" dirty="0">
              <a:solidFill>
                <a:srgbClr val="FFFFFF"/>
              </a:solidFill>
              <a:latin typeface="Segoe UI"/>
            </a:endParaRPr>
          </a:p>
        </p:txBody>
      </p:sp>
      <p:sp>
        <p:nvSpPr>
          <p:cNvPr id="42" name="TextBox 41"/>
          <p:cNvSpPr txBox="1"/>
          <p:nvPr/>
        </p:nvSpPr>
        <p:spPr>
          <a:xfrm>
            <a:off x="6718088" y="1518447"/>
            <a:ext cx="857210" cy="248380"/>
          </a:xfrm>
          <a:prstGeom prst="rect">
            <a:avLst/>
          </a:prstGeom>
          <a:noFill/>
          <a:ln>
            <a:noFill/>
          </a:ln>
        </p:spPr>
        <p:txBody>
          <a:bodyPr wrap="none" lIns="0" tIns="26893" rIns="0" bIns="0" rtlCol="0">
            <a:noAutofit/>
          </a:bodyPr>
          <a:lstStyle/>
          <a:p>
            <a:pPr algn="ctr" defTabSz="914367">
              <a:lnSpc>
                <a:spcPts val="784"/>
              </a:lnSpc>
              <a:defRPr/>
            </a:pPr>
            <a:r>
              <a:rPr lang="en-US" sz="980" dirty="0">
                <a:solidFill>
                  <a:srgbClr val="FFFFFF"/>
                </a:solidFill>
                <a:latin typeface="Segoe UI"/>
                <a:ea typeface="Arial Unicode MS" panose="020B0604020202020204" pitchFamily="34" charset="-128"/>
                <a:cs typeface="Segoe UI" panose="020B0502040204020203" pitchFamily="34" charset="0"/>
              </a:rPr>
              <a:t>Load Balancer</a:t>
            </a:r>
          </a:p>
        </p:txBody>
      </p:sp>
      <p:pic>
        <p:nvPicPr>
          <p:cNvPr id="16" name="Picture 15"/>
          <p:cNvPicPr>
            <a:picLocks noChangeAspect="1"/>
          </p:cNvPicPr>
          <p:nvPr/>
        </p:nvPicPr>
        <p:blipFill>
          <a:blip r:embed="rId5"/>
          <a:stretch>
            <a:fillRect/>
          </a:stretch>
        </p:blipFill>
        <p:spPr>
          <a:xfrm>
            <a:off x="5304022" y="3675296"/>
            <a:ext cx="866268" cy="701264"/>
          </a:xfrm>
          <a:prstGeom prst="rect">
            <a:avLst/>
          </a:prstGeom>
        </p:spPr>
      </p:pic>
      <p:pic>
        <p:nvPicPr>
          <p:cNvPr id="43" name="Picture 42"/>
          <p:cNvPicPr>
            <a:picLocks noChangeAspect="1"/>
          </p:cNvPicPr>
          <p:nvPr/>
        </p:nvPicPr>
        <p:blipFill>
          <a:blip r:embed="rId5"/>
          <a:stretch>
            <a:fillRect/>
          </a:stretch>
        </p:blipFill>
        <p:spPr>
          <a:xfrm>
            <a:off x="5438711" y="3751150"/>
            <a:ext cx="866268" cy="701264"/>
          </a:xfrm>
          <a:prstGeom prst="rect">
            <a:avLst/>
          </a:prstGeom>
        </p:spPr>
      </p:pic>
      <p:pic>
        <p:nvPicPr>
          <p:cNvPr id="45" name="Picture 44"/>
          <p:cNvPicPr>
            <a:picLocks noChangeAspect="1"/>
          </p:cNvPicPr>
          <p:nvPr/>
        </p:nvPicPr>
        <p:blipFill>
          <a:blip r:embed="rId5"/>
          <a:stretch>
            <a:fillRect/>
          </a:stretch>
        </p:blipFill>
        <p:spPr>
          <a:xfrm>
            <a:off x="5573400" y="3824778"/>
            <a:ext cx="866268" cy="701264"/>
          </a:xfrm>
          <a:prstGeom prst="rect">
            <a:avLst/>
          </a:prstGeom>
        </p:spPr>
      </p:pic>
      <p:pic>
        <p:nvPicPr>
          <p:cNvPr id="46" name="Picture 45"/>
          <p:cNvPicPr>
            <a:picLocks noChangeAspect="1"/>
          </p:cNvPicPr>
          <p:nvPr/>
        </p:nvPicPr>
        <p:blipFill>
          <a:blip r:embed="rId5"/>
          <a:stretch>
            <a:fillRect/>
          </a:stretch>
        </p:blipFill>
        <p:spPr>
          <a:xfrm>
            <a:off x="6643486" y="3676659"/>
            <a:ext cx="866268" cy="701264"/>
          </a:xfrm>
          <a:prstGeom prst="rect">
            <a:avLst/>
          </a:prstGeom>
        </p:spPr>
      </p:pic>
      <p:pic>
        <p:nvPicPr>
          <p:cNvPr id="47" name="Picture 46"/>
          <p:cNvPicPr>
            <a:picLocks noChangeAspect="1"/>
          </p:cNvPicPr>
          <p:nvPr/>
        </p:nvPicPr>
        <p:blipFill>
          <a:blip r:embed="rId5"/>
          <a:stretch>
            <a:fillRect/>
          </a:stretch>
        </p:blipFill>
        <p:spPr>
          <a:xfrm>
            <a:off x="6778175" y="3752513"/>
            <a:ext cx="866268" cy="701264"/>
          </a:xfrm>
          <a:prstGeom prst="rect">
            <a:avLst/>
          </a:prstGeom>
        </p:spPr>
      </p:pic>
      <p:pic>
        <p:nvPicPr>
          <p:cNvPr id="48" name="Picture 47"/>
          <p:cNvPicPr>
            <a:picLocks noChangeAspect="1"/>
          </p:cNvPicPr>
          <p:nvPr/>
        </p:nvPicPr>
        <p:blipFill>
          <a:blip r:embed="rId5"/>
          <a:stretch>
            <a:fillRect/>
          </a:stretch>
        </p:blipFill>
        <p:spPr>
          <a:xfrm>
            <a:off x="6912864" y="3826141"/>
            <a:ext cx="866268" cy="701264"/>
          </a:xfrm>
          <a:prstGeom prst="rect">
            <a:avLst/>
          </a:prstGeom>
        </p:spPr>
      </p:pic>
      <p:pic>
        <p:nvPicPr>
          <p:cNvPr id="49" name="Picture 48"/>
          <p:cNvPicPr>
            <a:picLocks noChangeAspect="1"/>
          </p:cNvPicPr>
          <p:nvPr/>
        </p:nvPicPr>
        <p:blipFill>
          <a:blip r:embed="rId5"/>
          <a:stretch>
            <a:fillRect/>
          </a:stretch>
        </p:blipFill>
        <p:spPr>
          <a:xfrm>
            <a:off x="7982949" y="3676659"/>
            <a:ext cx="866268" cy="701264"/>
          </a:xfrm>
          <a:prstGeom prst="rect">
            <a:avLst/>
          </a:prstGeom>
        </p:spPr>
      </p:pic>
      <p:pic>
        <p:nvPicPr>
          <p:cNvPr id="50" name="Picture 49"/>
          <p:cNvPicPr>
            <a:picLocks noChangeAspect="1"/>
          </p:cNvPicPr>
          <p:nvPr/>
        </p:nvPicPr>
        <p:blipFill>
          <a:blip r:embed="rId5"/>
          <a:stretch>
            <a:fillRect/>
          </a:stretch>
        </p:blipFill>
        <p:spPr>
          <a:xfrm>
            <a:off x="8117639" y="3752513"/>
            <a:ext cx="866268" cy="701264"/>
          </a:xfrm>
          <a:prstGeom prst="rect">
            <a:avLst/>
          </a:prstGeom>
        </p:spPr>
      </p:pic>
      <p:pic>
        <p:nvPicPr>
          <p:cNvPr id="51" name="Picture 50"/>
          <p:cNvPicPr>
            <a:picLocks noChangeAspect="1"/>
          </p:cNvPicPr>
          <p:nvPr/>
        </p:nvPicPr>
        <p:blipFill>
          <a:blip r:embed="rId5"/>
          <a:stretch>
            <a:fillRect/>
          </a:stretch>
        </p:blipFill>
        <p:spPr>
          <a:xfrm>
            <a:off x="8252328" y="3826141"/>
            <a:ext cx="866268" cy="701264"/>
          </a:xfrm>
          <a:prstGeom prst="rect">
            <a:avLst/>
          </a:prstGeom>
        </p:spPr>
      </p:pic>
      <p:sp>
        <p:nvSpPr>
          <p:cNvPr id="56" name="Rectangle 55"/>
          <p:cNvSpPr/>
          <p:nvPr/>
        </p:nvSpPr>
        <p:spPr bwMode="auto">
          <a:xfrm>
            <a:off x="4211269" y="5263313"/>
            <a:ext cx="5739316" cy="944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4" tIns="34283" rIns="34283" bIns="68564" numCol="1" spcCol="0" rtlCol="0" fromWordArt="0" anchor="ctr" anchorCtr="0" forceAA="0" compatLnSpc="1">
            <a:prstTxWarp prst="textNoShape">
              <a:avLst/>
            </a:prstTxWarp>
            <a:noAutofit/>
          </a:bodyPr>
          <a:lstStyle/>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Cold Data Stores</a:t>
            </a:r>
          </a:p>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For Exhaust</a:t>
            </a:r>
          </a:p>
          <a:p>
            <a:pPr defTabSz="685351" fontAlgn="base">
              <a:spcBef>
                <a:spcPct val="0"/>
              </a:spcBef>
              <a:spcAft>
                <a:spcPct val="0"/>
              </a:spcAft>
              <a:defRPr/>
            </a:pPr>
            <a:r>
              <a:rPr lang="en-US" sz="1350" spc="-37" dirty="0">
                <a:solidFill>
                  <a:srgbClr val="404040"/>
                </a:solidFill>
                <a:latin typeface="Segoe UI"/>
                <a:ea typeface="Segoe UI" pitchFamily="34" charset="0"/>
                <a:cs typeface="Segoe UI" pitchFamily="34" charset="0"/>
              </a:rPr>
              <a:t>(Optional)</a:t>
            </a:r>
          </a:p>
        </p:txBody>
      </p:sp>
      <p:pic>
        <p:nvPicPr>
          <p:cNvPr id="57" name="Picture 56"/>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871716" y="5396928"/>
            <a:ext cx="542341" cy="542341"/>
          </a:xfrm>
          <a:prstGeom prst="rect">
            <a:avLst/>
          </a:prstGeom>
        </p:spPr>
      </p:pic>
      <p:pic>
        <p:nvPicPr>
          <p:cNvPr id="58" name="Picture 57"/>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777106" y="5396928"/>
            <a:ext cx="542341" cy="542341"/>
          </a:xfrm>
          <a:prstGeom prst="rect">
            <a:avLst/>
          </a:prstGeom>
        </p:spPr>
      </p:pic>
      <p:pic>
        <p:nvPicPr>
          <p:cNvPr id="59" name="Picture 58"/>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44442" y="5390495"/>
            <a:ext cx="542341" cy="542341"/>
          </a:xfrm>
          <a:prstGeom prst="rect">
            <a:avLst/>
          </a:prstGeom>
        </p:spPr>
      </p:pic>
      <p:pic>
        <p:nvPicPr>
          <p:cNvPr id="61" name="Picture 60"/>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6723004" y="818730"/>
            <a:ext cx="824159" cy="824159"/>
          </a:xfrm>
          <a:prstGeom prst="rect">
            <a:avLst/>
          </a:prstGeom>
        </p:spPr>
      </p:pic>
    </p:spTree>
    <p:custDataLst>
      <p:tags r:id="rId1"/>
    </p:custDataLst>
    <p:extLst>
      <p:ext uri="{BB962C8B-B14F-4D97-AF65-F5344CB8AC3E}">
        <p14:creationId xmlns:p14="http://schemas.microsoft.com/office/powerpoint/2010/main" val="25774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1" grpId="0" animBg="1"/>
      <p:bldP spid="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533400" y="3462728"/>
            <a:ext cx="11177104" cy="20574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1"/>
          <p:cNvSpPr txBox="1">
            <a:spLocks/>
          </p:cNvSpPr>
          <p:nvPr/>
        </p:nvSpPr>
        <p:spPr>
          <a:xfrm>
            <a:off x="279937" y="1476323"/>
            <a:ext cx="11997463" cy="128291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37" dirty="0">
                <a:solidFill>
                  <a:schemeClr val="bg1"/>
                </a:solidFill>
              </a:rPr>
              <a:t>Reliable collections make it easy to build </a:t>
            </a:r>
            <a:r>
              <a:rPr lang="en-US" sz="3137" dirty="0" err="1">
                <a:solidFill>
                  <a:schemeClr val="bg1"/>
                </a:solidFill>
              </a:rPr>
              <a:t>stateful</a:t>
            </a:r>
            <a:r>
              <a:rPr lang="en-US" sz="3137" dirty="0">
                <a:solidFill>
                  <a:schemeClr val="bg1"/>
                </a:solidFill>
              </a:rPr>
              <a:t> services	</a:t>
            </a:r>
          </a:p>
          <a:p>
            <a:r>
              <a:rPr lang="en-US" sz="3137" dirty="0">
                <a:solidFill>
                  <a:schemeClr val="bg1"/>
                </a:solidFill>
              </a:rPr>
              <a:t>An evolution of .NET collections for the cloud</a:t>
            </a:r>
          </a:p>
          <a:p>
            <a:pPr marL="0" indent="0">
              <a:buNone/>
            </a:pPr>
            <a:endParaRPr lang="en-US" sz="3137" dirty="0">
              <a:solidFill>
                <a:schemeClr val="bg1"/>
              </a:solidFill>
            </a:endParaRPr>
          </a:p>
        </p:txBody>
      </p:sp>
      <p:sp>
        <p:nvSpPr>
          <p:cNvPr id="5" name="Title 2"/>
          <p:cNvSpPr>
            <a:spLocks noGrp="1"/>
          </p:cNvSpPr>
          <p:nvPr>
            <p:ph type="title"/>
          </p:nvPr>
        </p:nvSpPr>
        <p:spPr>
          <a:xfrm>
            <a:off x="269241" y="289957"/>
            <a:ext cx="11655840" cy="899537"/>
          </a:xfrm>
        </p:spPr>
        <p:txBody>
          <a:bodyPr/>
          <a:lstStyle/>
          <a:p>
            <a:r>
              <a:rPr lang="en-US" dirty="0"/>
              <a:t>Reliable Collections</a:t>
            </a:r>
          </a:p>
        </p:txBody>
      </p:sp>
      <p:grpSp>
        <p:nvGrpSpPr>
          <p:cNvPr id="8" name="Group 7"/>
          <p:cNvGrpSpPr/>
          <p:nvPr/>
        </p:nvGrpSpPr>
        <p:grpSpPr>
          <a:xfrm>
            <a:off x="1165664" y="3567271"/>
            <a:ext cx="2877778" cy="1916819"/>
            <a:chOff x="7111" y="1180245"/>
            <a:chExt cx="2876117" cy="1573660"/>
          </a:xfrm>
        </p:grpSpPr>
        <p:sp>
          <p:nvSpPr>
            <p:cNvPr id="15" name="Rounded Rectangle 14"/>
            <p:cNvSpPr/>
            <p:nvPr/>
          </p:nvSpPr>
          <p:spPr>
            <a:xfrm>
              <a:off x="7111" y="1180245"/>
              <a:ext cx="2477729" cy="1573660"/>
            </a:xfrm>
            <a:prstGeom prst="roundRect">
              <a:avLst/>
            </a:prstGeom>
          </p:spPr>
          <p:style>
            <a:lnRef idx="0">
              <a:schemeClr val="accent5"/>
            </a:lnRef>
            <a:fillRef idx="3">
              <a:schemeClr val="accent5"/>
            </a:fillRef>
            <a:effectRef idx="3">
              <a:schemeClr val="accent5"/>
            </a:effectRef>
            <a:fontRef idx="minor">
              <a:schemeClr val="lt1"/>
            </a:fontRef>
          </p:style>
        </p:sp>
        <p:sp>
          <p:nvSpPr>
            <p:cNvPr id="16" name="Rounded Rectangle 4"/>
            <p:cNvSpPr/>
            <p:nvPr/>
          </p:nvSpPr>
          <p:spPr>
            <a:xfrm>
              <a:off x="83932" y="1257065"/>
              <a:ext cx="2799296" cy="14200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279" tIns="74279" rIns="74279" bIns="74279" numCol="1" spcCol="1270" anchor="t" anchorCtr="0">
              <a:noAutofit/>
            </a:bodyPr>
            <a:lstStyle/>
            <a:p>
              <a:pPr defTabSz="866493">
                <a:lnSpc>
                  <a:spcPct val="90000"/>
                </a:lnSpc>
                <a:spcBef>
                  <a:spcPct val="0"/>
                </a:spcBef>
                <a:spcAft>
                  <a:spcPct val="35000"/>
                </a:spcAft>
              </a:pPr>
              <a:r>
                <a:rPr lang="en-US" sz="1961" dirty="0">
                  <a:solidFill>
                    <a:srgbClr val="505050">
                      <a:hueOff val="0"/>
                      <a:satOff val="0"/>
                      <a:lumOff val="0"/>
                      <a:alphaOff val="0"/>
                    </a:srgbClr>
                  </a:solidFill>
                </a:rPr>
                <a:t>Collections</a:t>
              </a:r>
            </a:p>
            <a:p>
              <a:pPr marL="171394" lvl="1" indent="-171394" defTabSz="666533">
                <a:lnSpc>
                  <a:spcPct val="90000"/>
                </a:lnSpc>
                <a:spcBef>
                  <a:spcPct val="0"/>
                </a:spcBef>
                <a:spcAft>
                  <a:spcPct val="15000"/>
                </a:spcAft>
                <a:buFontTx/>
                <a:buChar char="••"/>
              </a:pPr>
              <a:r>
                <a:rPr lang="en-US" sz="1568" dirty="0">
                  <a:solidFill>
                    <a:srgbClr val="505050">
                      <a:hueOff val="0"/>
                      <a:satOff val="0"/>
                      <a:lumOff val="0"/>
                      <a:alphaOff val="0"/>
                    </a:srgbClr>
                  </a:solidFill>
                </a:rPr>
                <a:t>Single machine</a:t>
              </a:r>
            </a:p>
            <a:p>
              <a:pPr marL="171394" lvl="1" indent="-171394" defTabSz="666533">
                <a:lnSpc>
                  <a:spcPct val="90000"/>
                </a:lnSpc>
                <a:spcBef>
                  <a:spcPct val="0"/>
                </a:spcBef>
                <a:spcAft>
                  <a:spcPct val="15000"/>
                </a:spcAft>
                <a:buFontTx/>
                <a:buChar char="••"/>
              </a:pPr>
              <a:r>
                <a:rPr lang="en-US" sz="1568" dirty="0">
                  <a:solidFill>
                    <a:srgbClr val="505050">
                      <a:hueOff val="0"/>
                      <a:satOff val="0"/>
                      <a:lumOff val="0"/>
                      <a:alphaOff val="0"/>
                    </a:srgbClr>
                  </a:solidFill>
                </a:rPr>
                <a:t>Single threaded</a:t>
              </a:r>
            </a:p>
          </p:txBody>
        </p:sp>
      </p:grpSp>
      <p:grpSp>
        <p:nvGrpSpPr>
          <p:cNvPr id="9" name="Group 8"/>
          <p:cNvGrpSpPr/>
          <p:nvPr/>
        </p:nvGrpSpPr>
        <p:grpSpPr>
          <a:xfrm>
            <a:off x="4164907" y="3567271"/>
            <a:ext cx="3079073" cy="1848318"/>
            <a:chOff x="2980090" y="757624"/>
            <a:chExt cx="3077296" cy="2418906"/>
          </a:xfrm>
        </p:grpSpPr>
        <p:sp>
          <p:nvSpPr>
            <p:cNvPr id="13" name="Rounded Rectangle 12"/>
            <p:cNvSpPr/>
            <p:nvPr/>
          </p:nvSpPr>
          <p:spPr>
            <a:xfrm>
              <a:off x="2980090" y="757624"/>
              <a:ext cx="2597358" cy="2418906"/>
            </a:xfrm>
            <a:prstGeom prst="roundRect">
              <a:avLst/>
            </a:prstGeom>
          </p:spPr>
          <p:style>
            <a:lnRef idx="0">
              <a:schemeClr val="accent3"/>
            </a:lnRef>
            <a:fillRef idx="3">
              <a:schemeClr val="accent3"/>
            </a:fillRef>
            <a:effectRef idx="3">
              <a:schemeClr val="accent3"/>
            </a:effectRef>
            <a:fontRef idx="minor">
              <a:schemeClr val="lt1"/>
            </a:fontRef>
          </p:style>
        </p:sp>
        <p:sp>
          <p:nvSpPr>
            <p:cNvPr id="14" name="Rounded Rectangle 6"/>
            <p:cNvSpPr/>
            <p:nvPr/>
          </p:nvSpPr>
          <p:spPr>
            <a:xfrm>
              <a:off x="3340612" y="875704"/>
              <a:ext cx="2716774" cy="21827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279" tIns="74279" rIns="74279" bIns="74279" numCol="1" spcCol="1270" anchor="t" anchorCtr="0">
              <a:noAutofit/>
            </a:bodyPr>
            <a:lstStyle/>
            <a:p>
              <a:pPr defTabSz="866493">
                <a:lnSpc>
                  <a:spcPct val="90000"/>
                </a:lnSpc>
                <a:spcBef>
                  <a:spcPct val="0"/>
                </a:spcBef>
                <a:spcAft>
                  <a:spcPct val="35000"/>
                </a:spcAft>
              </a:pPr>
              <a:r>
                <a:rPr lang="en-US" sz="1961" dirty="0">
                  <a:solidFill>
                    <a:srgbClr val="505050">
                      <a:hueOff val="0"/>
                      <a:satOff val="0"/>
                      <a:lumOff val="0"/>
                      <a:alphaOff val="0"/>
                    </a:srgbClr>
                  </a:solidFill>
                </a:rPr>
                <a:t>Concurrent </a:t>
              </a:r>
            </a:p>
            <a:p>
              <a:pPr defTabSz="866493">
                <a:lnSpc>
                  <a:spcPct val="90000"/>
                </a:lnSpc>
                <a:spcBef>
                  <a:spcPct val="0"/>
                </a:spcBef>
                <a:spcAft>
                  <a:spcPct val="35000"/>
                </a:spcAft>
              </a:pPr>
              <a:r>
                <a:rPr lang="en-US" sz="1961" dirty="0">
                  <a:solidFill>
                    <a:srgbClr val="505050">
                      <a:hueOff val="0"/>
                      <a:satOff val="0"/>
                      <a:lumOff val="0"/>
                      <a:alphaOff val="0"/>
                    </a:srgbClr>
                  </a:solidFill>
                </a:rPr>
                <a:t>Collections</a:t>
              </a:r>
            </a:p>
            <a:p>
              <a:pPr marL="171394" lvl="1" indent="-171394" defTabSz="666533">
                <a:lnSpc>
                  <a:spcPct val="90000"/>
                </a:lnSpc>
                <a:spcBef>
                  <a:spcPct val="0"/>
                </a:spcBef>
                <a:spcAft>
                  <a:spcPct val="15000"/>
                </a:spcAft>
                <a:buFontTx/>
                <a:buChar char="••"/>
              </a:pPr>
              <a:r>
                <a:rPr lang="en-US" sz="1568" dirty="0">
                  <a:solidFill>
                    <a:srgbClr val="505050">
                      <a:hueOff val="0"/>
                      <a:satOff val="0"/>
                      <a:lumOff val="0"/>
                      <a:alphaOff val="0"/>
                    </a:srgbClr>
                  </a:solidFill>
                </a:rPr>
                <a:t>Single machine</a:t>
              </a:r>
            </a:p>
            <a:p>
              <a:pPr marL="171394" lvl="1" indent="-171394" defTabSz="666533">
                <a:lnSpc>
                  <a:spcPct val="90000"/>
                </a:lnSpc>
                <a:spcBef>
                  <a:spcPct val="0"/>
                </a:spcBef>
                <a:spcAft>
                  <a:spcPct val="15000"/>
                </a:spcAft>
                <a:buFontTx/>
                <a:buChar char="••"/>
              </a:pPr>
              <a:r>
                <a:rPr lang="en-US" sz="1568" dirty="0">
                  <a:solidFill>
                    <a:srgbClr val="505050">
                      <a:hueOff val="0"/>
                      <a:satOff val="0"/>
                      <a:lumOff val="0"/>
                      <a:alphaOff val="0"/>
                    </a:srgbClr>
                  </a:solidFill>
                </a:rPr>
                <a:t>Multi threaded</a:t>
              </a:r>
            </a:p>
          </p:txBody>
        </p:sp>
      </p:grpSp>
      <p:grpSp>
        <p:nvGrpSpPr>
          <p:cNvPr id="10" name="Group 9"/>
          <p:cNvGrpSpPr/>
          <p:nvPr/>
        </p:nvGrpSpPr>
        <p:grpSpPr>
          <a:xfrm>
            <a:off x="7324680" y="3228328"/>
            <a:ext cx="2954636" cy="2619372"/>
            <a:chOff x="5651140" y="319814"/>
            <a:chExt cx="2952934" cy="3673677"/>
          </a:xfrm>
          <a:effectLst>
            <a:reflection endPos="0" dist="50800" dir="5400000" sy="-100000" algn="bl" rotWithShape="0"/>
          </a:effectLst>
        </p:grpSpPr>
        <p:sp>
          <p:nvSpPr>
            <p:cNvPr id="11" name="Rounded Rectangle 10"/>
            <p:cNvSpPr/>
            <p:nvPr/>
          </p:nvSpPr>
          <p:spPr>
            <a:xfrm>
              <a:off x="5651140" y="319814"/>
              <a:ext cx="2952934" cy="3543004"/>
            </a:xfrm>
            <a:prstGeom prst="roundRect">
              <a:avLst/>
            </a:prstGeom>
          </p:spPr>
          <p:style>
            <a:lnRef idx="0">
              <a:schemeClr val="accent6"/>
            </a:lnRef>
            <a:fillRef idx="3">
              <a:schemeClr val="accent6"/>
            </a:fillRef>
            <a:effectRef idx="3">
              <a:schemeClr val="accent6"/>
            </a:effectRef>
            <a:fontRef idx="minor">
              <a:schemeClr val="lt1"/>
            </a:fontRef>
          </p:style>
        </p:sp>
        <p:sp>
          <p:nvSpPr>
            <p:cNvPr id="12" name="Rounded Rectangle 8"/>
            <p:cNvSpPr/>
            <p:nvPr/>
          </p:nvSpPr>
          <p:spPr>
            <a:xfrm>
              <a:off x="5907503" y="738789"/>
              <a:ext cx="2664636" cy="32547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279" tIns="74279" rIns="74279" bIns="74279" numCol="1" spcCol="1270" anchor="t" anchorCtr="0">
              <a:noAutofit/>
            </a:bodyPr>
            <a:lstStyle/>
            <a:p>
              <a:pPr defTabSz="866493">
                <a:lnSpc>
                  <a:spcPct val="90000"/>
                </a:lnSpc>
                <a:spcBef>
                  <a:spcPct val="0"/>
                </a:spcBef>
                <a:spcAft>
                  <a:spcPct val="35000"/>
                </a:spcAft>
              </a:pPr>
              <a:r>
                <a:rPr lang="en-US" sz="1961" b="1" dirty="0">
                  <a:solidFill>
                    <a:srgbClr val="505050"/>
                  </a:solidFill>
                </a:rPr>
                <a:t>Reliable Collections</a:t>
              </a:r>
            </a:p>
            <a:p>
              <a:pPr marL="280121" lvl="1" indent="-280121" defTabSz="666533">
                <a:lnSpc>
                  <a:spcPct val="90000"/>
                </a:lnSpc>
                <a:spcBef>
                  <a:spcPct val="0"/>
                </a:spcBef>
                <a:spcAft>
                  <a:spcPct val="15000"/>
                </a:spcAft>
                <a:buFont typeface="Arial" panose="020B0604020202020204" pitchFamily="34" charset="0"/>
                <a:buChar char="•"/>
              </a:pPr>
              <a:r>
                <a:rPr lang="en-US" sz="1568" b="1" dirty="0">
                  <a:solidFill>
                    <a:srgbClr val="505050"/>
                  </a:solidFill>
                </a:rPr>
                <a:t>Multi machine</a:t>
              </a:r>
            </a:p>
            <a:p>
              <a:pPr marL="280121" lvl="1" indent="-280121" defTabSz="666533">
                <a:lnSpc>
                  <a:spcPct val="90000"/>
                </a:lnSpc>
                <a:spcBef>
                  <a:spcPct val="0"/>
                </a:spcBef>
                <a:spcAft>
                  <a:spcPct val="15000"/>
                </a:spcAft>
                <a:buFont typeface="Arial" panose="020B0604020202020204" pitchFamily="34" charset="0"/>
                <a:buChar char="•"/>
              </a:pPr>
              <a:r>
                <a:rPr lang="en-US" sz="1568" b="1" dirty="0">
                  <a:solidFill>
                    <a:srgbClr val="505050"/>
                  </a:solidFill>
                </a:rPr>
                <a:t>Replicated (HA)</a:t>
              </a:r>
            </a:p>
            <a:p>
              <a:pPr marL="280121" lvl="1" indent="-280121" defTabSz="666533">
                <a:lnSpc>
                  <a:spcPct val="90000"/>
                </a:lnSpc>
                <a:spcBef>
                  <a:spcPct val="0"/>
                </a:spcBef>
                <a:spcAft>
                  <a:spcPct val="15000"/>
                </a:spcAft>
                <a:buFont typeface="Arial" panose="020B0604020202020204" pitchFamily="34" charset="0"/>
                <a:buChar char="•"/>
              </a:pPr>
              <a:r>
                <a:rPr lang="en-US" sz="1568" b="1" dirty="0">
                  <a:solidFill>
                    <a:srgbClr val="505050"/>
                  </a:solidFill>
                </a:rPr>
                <a:t>Persistence (durable)</a:t>
              </a:r>
            </a:p>
            <a:p>
              <a:pPr marL="280121" lvl="1" indent="-280121" defTabSz="666533">
                <a:lnSpc>
                  <a:spcPct val="90000"/>
                </a:lnSpc>
                <a:spcBef>
                  <a:spcPct val="0"/>
                </a:spcBef>
                <a:spcAft>
                  <a:spcPct val="15000"/>
                </a:spcAft>
                <a:buFont typeface="Arial" panose="020B0604020202020204" pitchFamily="34" charset="0"/>
                <a:buChar char="•"/>
              </a:pPr>
              <a:r>
                <a:rPr lang="en-US" sz="1568" b="1" dirty="0">
                  <a:solidFill>
                    <a:srgbClr val="505050"/>
                  </a:solidFill>
                </a:rPr>
                <a:t>Asynchronous</a:t>
              </a:r>
            </a:p>
            <a:p>
              <a:pPr marL="280121" lvl="1" indent="-280121" defTabSz="666533">
                <a:lnSpc>
                  <a:spcPct val="90000"/>
                </a:lnSpc>
                <a:spcBef>
                  <a:spcPct val="0"/>
                </a:spcBef>
                <a:spcAft>
                  <a:spcPct val="15000"/>
                </a:spcAft>
                <a:buFont typeface="Arial" panose="020B0604020202020204" pitchFamily="34" charset="0"/>
                <a:buChar char="•"/>
              </a:pPr>
              <a:r>
                <a:rPr lang="en-US" sz="1568" b="1" dirty="0">
                  <a:solidFill>
                    <a:srgbClr val="505050"/>
                  </a:solidFill>
                </a:rPr>
                <a:t>Transactional</a:t>
              </a:r>
            </a:p>
          </p:txBody>
        </p:sp>
      </p:grpSp>
    </p:spTree>
    <p:extLst>
      <p:ext uri="{BB962C8B-B14F-4D97-AF65-F5344CB8AC3E}">
        <p14:creationId xmlns:p14="http://schemas.microsoft.com/office/powerpoint/2010/main" val="706412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95400"/>
            <a:ext cx="9601200" cy="2286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0" name="Text Placeholder 1"/>
          <p:cNvSpPr txBox="1">
            <a:spLocks/>
          </p:cNvSpPr>
          <p:nvPr/>
        </p:nvSpPr>
        <p:spPr>
          <a:xfrm>
            <a:off x="304800" y="4191000"/>
            <a:ext cx="11543260" cy="2076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37" dirty="0">
                <a:solidFill>
                  <a:schemeClr val="bg1"/>
                </a:solidFill>
              </a:rPr>
              <a:t>Data is replicated and durably stored on multiple replicas</a:t>
            </a:r>
          </a:p>
          <a:p>
            <a:r>
              <a:rPr lang="en-US" sz="3137" dirty="0">
                <a:solidFill>
                  <a:schemeClr val="bg1"/>
                </a:solidFill>
              </a:rPr>
              <a:t>Atomically update one or more collections using transactions</a:t>
            </a:r>
          </a:p>
          <a:p>
            <a:r>
              <a:rPr lang="en-US" sz="3137" dirty="0">
                <a:solidFill>
                  <a:schemeClr val="bg1"/>
                </a:solidFill>
              </a:rPr>
              <a:t>Supports LINQ</a:t>
            </a:r>
          </a:p>
          <a:p>
            <a:pPr marL="0" indent="0">
              <a:buNone/>
            </a:pPr>
            <a:endParaRPr lang="en-US" sz="3137" dirty="0">
              <a:solidFill>
                <a:schemeClr val="bg1"/>
              </a:solidFill>
            </a:endParaRPr>
          </a:p>
        </p:txBody>
      </p:sp>
      <p:sp>
        <p:nvSpPr>
          <p:cNvPr id="21" name="Title 2"/>
          <p:cNvSpPr>
            <a:spLocks noGrp="1"/>
          </p:cNvSpPr>
          <p:nvPr>
            <p:ph type="title"/>
          </p:nvPr>
        </p:nvSpPr>
        <p:spPr>
          <a:xfrm>
            <a:off x="269241" y="289957"/>
            <a:ext cx="11655840" cy="899537"/>
          </a:xfrm>
        </p:spPr>
        <p:txBody>
          <a:bodyPr/>
          <a:lstStyle/>
          <a:p>
            <a:r>
              <a:rPr lang="en-US" dirty="0"/>
              <a:t>Reliable Collections</a:t>
            </a:r>
          </a:p>
        </p:txBody>
      </p:sp>
      <p:sp>
        <p:nvSpPr>
          <p:cNvPr id="22" name="Text Placeholder 1"/>
          <p:cNvSpPr txBox="1">
            <a:spLocks/>
          </p:cNvSpPr>
          <p:nvPr/>
        </p:nvSpPr>
        <p:spPr>
          <a:xfrm>
            <a:off x="6477000" y="2732476"/>
            <a:ext cx="3352800" cy="61981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45" b="1" dirty="0" err="1">
                <a:solidFill>
                  <a:schemeClr val="bg1"/>
                </a:solidFill>
                <a:latin typeface="+mn-lt"/>
              </a:rPr>
              <a:t>IReliableQueue</a:t>
            </a:r>
            <a:r>
              <a:rPr lang="en-US" sz="2745" b="1" dirty="0">
                <a:solidFill>
                  <a:schemeClr val="bg1"/>
                </a:solidFill>
                <a:latin typeface="+mn-lt"/>
              </a:rPr>
              <a:t>&lt;T&gt;</a:t>
            </a:r>
            <a:endParaRPr lang="en-US" sz="3137" b="1" dirty="0">
              <a:solidFill>
                <a:schemeClr val="bg1"/>
              </a:solidFill>
              <a:latin typeface="+mn-lt"/>
            </a:endParaRPr>
          </a:p>
        </p:txBody>
      </p:sp>
      <p:grpSp>
        <p:nvGrpSpPr>
          <p:cNvPr id="23" name="Group 22"/>
          <p:cNvGrpSpPr/>
          <p:nvPr/>
        </p:nvGrpSpPr>
        <p:grpSpPr>
          <a:xfrm>
            <a:off x="2366480" y="1635470"/>
            <a:ext cx="1437600" cy="894112"/>
            <a:chOff x="514118" y="5078322"/>
            <a:chExt cx="1961420" cy="1113098"/>
          </a:xfrm>
        </p:grpSpPr>
        <p:pic>
          <p:nvPicPr>
            <p:cNvPr id="24" name="Picture 23"/>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25" name="Picture 24"/>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26" name="Picture 25"/>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27" name="Straight Connector 26"/>
            <p:cNvCxnSpPr>
              <a:endCxn id="26" idx="1"/>
            </p:cNvCxnSpPr>
            <p:nvPr/>
          </p:nvCxnSpPr>
          <p:spPr>
            <a:xfrm>
              <a:off x="1825707" y="5750932"/>
              <a:ext cx="185206" cy="208176"/>
            </a:xfrm>
            <a:prstGeom prst="line">
              <a:avLst/>
            </a:prstGeom>
            <a:ln w="50800">
              <a:solidFill>
                <a:schemeClr val="accent1"/>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28" name="Straight Connector 27"/>
            <p:cNvCxnSpPr>
              <a:endCxn id="25" idx="3"/>
            </p:cNvCxnSpPr>
            <p:nvPr/>
          </p:nvCxnSpPr>
          <p:spPr>
            <a:xfrm flipH="1">
              <a:off x="978743" y="5753012"/>
              <a:ext cx="185190" cy="206096"/>
            </a:xfrm>
            <a:prstGeom prst="line">
              <a:avLst/>
            </a:prstGeom>
            <a:ln w="50800">
              <a:solidFill>
                <a:schemeClr val="accent1"/>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29" name="Text Placeholder 1"/>
          <p:cNvSpPr txBox="1">
            <a:spLocks/>
          </p:cNvSpPr>
          <p:nvPr/>
        </p:nvSpPr>
        <p:spPr>
          <a:xfrm>
            <a:off x="820855" y="2726633"/>
            <a:ext cx="5351345" cy="61981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45" b="1" dirty="0" err="1">
                <a:solidFill>
                  <a:schemeClr val="bg1"/>
                </a:solidFill>
                <a:latin typeface="+mn-lt"/>
              </a:rPr>
              <a:t>IReliableDictionary</a:t>
            </a:r>
            <a:r>
              <a:rPr lang="en-US" sz="2745" b="1" dirty="0">
                <a:solidFill>
                  <a:schemeClr val="bg1"/>
                </a:solidFill>
                <a:latin typeface="+mn-lt"/>
              </a:rPr>
              <a:t>&lt;</a:t>
            </a:r>
            <a:r>
              <a:rPr lang="en-US" sz="2745" b="1" dirty="0" err="1">
                <a:solidFill>
                  <a:schemeClr val="bg1"/>
                </a:solidFill>
                <a:latin typeface="+mn-lt"/>
              </a:rPr>
              <a:t>TKey,TValue</a:t>
            </a:r>
            <a:r>
              <a:rPr lang="en-US" sz="2745" b="1" dirty="0">
                <a:solidFill>
                  <a:schemeClr val="bg1"/>
                </a:solidFill>
                <a:latin typeface="+mn-lt"/>
              </a:rPr>
              <a:t>&gt;</a:t>
            </a:r>
            <a:endParaRPr lang="en-US" sz="3137" b="1" dirty="0">
              <a:solidFill>
                <a:schemeClr val="bg1"/>
              </a:solidFill>
              <a:latin typeface="+mn-lt"/>
            </a:endParaRPr>
          </a:p>
        </p:txBody>
      </p:sp>
      <p:grpSp>
        <p:nvGrpSpPr>
          <p:cNvPr id="30" name="Group 29"/>
          <p:cNvGrpSpPr/>
          <p:nvPr/>
        </p:nvGrpSpPr>
        <p:grpSpPr>
          <a:xfrm>
            <a:off x="6974741" y="1178493"/>
            <a:ext cx="1997288" cy="1641890"/>
            <a:chOff x="126834" y="4165624"/>
            <a:chExt cx="3181494" cy="2022233"/>
          </a:xfrm>
        </p:grpSpPr>
        <p:pic>
          <p:nvPicPr>
            <p:cNvPr id="31" name="Picture 30"/>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32" name="Picture 31"/>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33" name="Picture 32"/>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34" name="Straight Connector 33"/>
            <p:cNvCxnSpPr/>
            <p:nvPr/>
          </p:nvCxnSpPr>
          <p:spPr>
            <a:xfrm>
              <a:off x="2242067" y="5235412"/>
              <a:ext cx="200788" cy="185810"/>
            </a:xfrm>
            <a:prstGeom prst="line">
              <a:avLst/>
            </a:prstGeom>
            <a:ln w="50800">
              <a:solidFill>
                <a:schemeClr val="accent1"/>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35" name="Straight Connector 34"/>
            <p:cNvCxnSpPr/>
            <p:nvPr/>
          </p:nvCxnSpPr>
          <p:spPr>
            <a:xfrm flipV="1">
              <a:off x="910726" y="5241965"/>
              <a:ext cx="228600" cy="169816"/>
            </a:xfrm>
            <a:prstGeom prst="line">
              <a:avLst/>
            </a:prstGeom>
            <a:ln w="50800">
              <a:solidFill>
                <a:schemeClr val="accent1"/>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944192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10972800" cy="914400"/>
          </a:xfrm>
        </p:spPr>
        <p:txBody>
          <a:bodyPr>
            <a:normAutofit/>
          </a:bodyPr>
          <a:lstStyle/>
          <a:p>
            <a:pPr algn="ctr"/>
            <a:r>
              <a:rPr lang="en-US" dirty="0"/>
              <a:t>DEMO: Your First Service Fabric Project</a:t>
            </a:r>
          </a:p>
        </p:txBody>
      </p:sp>
    </p:spTree>
    <p:extLst>
      <p:ext uri="{BB962C8B-B14F-4D97-AF65-F5344CB8AC3E}">
        <p14:creationId xmlns:p14="http://schemas.microsoft.com/office/powerpoint/2010/main" val="4128543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10972800" cy="914400"/>
          </a:xfrm>
        </p:spPr>
        <p:txBody>
          <a:bodyPr>
            <a:normAutofit fontScale="90000"/>
          </a:bodyPr>
          <a:lstStyle/>
          <a:p>
            <a:pPr algn="ctr"/>
            <a:r>
              <a:rPr lang="en-US" dirty="0"/>
              <a:t>DEMO: Exploring </a:t>
            </a:r>
            <a:r>
              <a:rPr lang="en-US" dirty="0" err="1"/>
              <a:t>Stateful</a:t>
            </a:r>
            <a:r>
              <a:rPr lang="en-US" dirty="0"/>
              <a:t> and Stateless Services</a:t>
            </a:r>
          </a:p>
        </p:txBody>
      </p:sp>
    </p:spTree>
    <p:extLst>
      <p:ext uri="{BB962C8B-B14F-4D97-AF65-F5344CB8AC3E}">
        <p14:creationId xmlns:p14="http://schemas.microsoft.com/office/powerpoint/2010/main" val="1347120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10972800" cy="914400"/>
          </a:xfrm>
        </p:spPr>
        <p:txBody>
          <a:bodyPr/>
          <a:lstStyle/>
          <a:p>
            <a:pPr algn="ctr"/>
            <a:r>
              <a:rPr lang="en-US" dirty="0"/>
              <a:t>Reliable Actors</a:t>
            </a:r>
          </a:p>
        </p:txBody>
      </p:sp>
    </p:spTree>
    <p:extLst>
      <p:ext uri="{BB962C8B-B14F-4D97-AF65-F5344CB8AC3E}">
        <p14:creationId xmlns:p14="http://schemas.microsoft.com/office/powerpoint/2010/main" val="3154566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a:spLocks noGrp="1"/>
          </p:cNvSpPr>
          <p:nvPr>
            <p:ph type="title"/>
          </p:nvPr>
        </p:nvSpPr>
        <p:spPr>
          <a:xfrm>
            <a:off x="269241" y="289957"/>
            <a:ext cx="11655840" cy="899537"/>
          </a:xfrm>
        </p:spPr>
        <p:txBody>
          <a:bodyPr/>
          <a:lstStyle/>
          <a:p>
            <a:r>
              <a:rPr lang="en-US" dirty="0"/>
              <a:t>Reliable Actors API</a:t>
            </a:r>
          </a:p>
        </p:txBody>
      </p:sp>
      <p:sp>
        <p:nvSpPr>
          <p:cNvPr id="6" name="Text Placeholder 5"/>
          <p:cNvSpPr>
            <a:spLocks noGrp="1"/>
          </p:cNvSpPr>
          <p:nvPr>
            <p:ph type="body" sz="quarter" idx="10"/>
          </p:nvPr>
        </p:nvSpPr>
        <p:spPr>
          <a:xfrm>
            <a:off x="269239" y="1189177"/>
            <a:ext cx="11653523" cy="5853490"/>
          </a:xfrm>
        </p:spPr>
        <p:txBody>
          <a:bodyPr/>
          <a:lstStyle/>
          <a:p>
            <a:pPr marL="457200" indent="-457200">
              <a:buFont typeface="Arial" panose="020B0604020202020204" pitchFamily="34" charset="0"/>
              <a:buChar char="•"/>
            </a:pPr>
            <a:r>
              <a:rPr lang="en-US" sz="3500" dirty="0">
                <a:solidFill>
                  <a:schemeClr val="bg1"/>
                </a:solidFill>
              </a:rPr>
              <a:t>Build reliable stateless and </a:t>
            </a:r>
            <a:r>
              <a:rPr lang="en-US" sz="3500" dirty="0" err="1">
                <a:solidFill>
                  <a:schemeClr val="bg1"/>
                </a:solidFill>
              </a:rPr>
              <a:t>stateful</a:t>
            </a:r>
            <a:r>
              <a:rPr lang="en-US" sz="3500" dirty="0">
                <a:solidFill>
                  <a:schemeClr val="bg1"/>
                </a:solidFill>
              </a:rPr>
              <a:t> micro-services with a </a:t>
            </a:r>
            <a:r>
              <a:rPr lang="en-US" sz="3500" b="1" i="1" dirty="0">
                <a:solidFill>
                  <a:schemeClr val="bg1"/>
                </a:solidFill>
              </a:rPr>
              <a:t>virtual</a:t>
            </a:r>
            <a:r>
              <a:rPr lang="en-US" sz="3500" dirty="0">
                <a:solidFill>
                  <a:schemeClr val="bg1"/>
                </a:solidFill>
              </a:rPr>
              <a:t> Actor Programming Model</a:t>
            </a:r>
          </a:p>
          <a:p>
            <a:pPr marL="457200" indent="-457200">
              <a:buFont typeface="Arial" panose="020B0604020202020204" pitchFamily="34" charset="0"/>
              <a:buChar char="•"/>
            </a:pPr>
            <a:endParaRPr lang="en-US" sz="3500" dirty="0">
              <a:solidFill>
                <a:schemeClr val="bg1"/>
              </a:solidFill>
            </a:endParaRPr>
          </a:p>
          <a:p>
            <a:pPr marL="457200" indent="-457200">
              <a:buFont typeface="Arial" panose="020B0604020202020204" pitchFamily="34" charset="0"/>
              <a:buChar char="•"/>
            </a:pPr>
            <a:r>
              <a:rPr lang="en-US" sz="3500" dirty="0">
                <a:solidFill>
                  <a:schemeClr val="bg1"/>
                </a:solidFill>
              </a:rPr>
              <a:t>Harness the full power of the Service Fabric platform</a:t>
            </a:r>
          </a:p>
          <a:p>
            <a:pPr marL="1371600" lvl="2" indent="-457200">
              <a:buFont typeface="Arial" panose="020B0604020202020204" pitchFamily="34" charset="0"/>
              <a:buChar char="•"/>
            </a:pPr>
            <a:r>
              <a:rPr lang="en-US" sz="3500" dirty="0">
                <a:solidFill>
                  <a:schemeClr val="bg1"/>
                </a:solidFill>
              </a:rPr>
              <a:t>Reliable replicated state storage, failover, placement, resource balancing, zero downtime upgrade, tooling, security, diagnostics</a:t>
            </a:r>
          </a:p>
          <a:p>
            <a:pPr marL="457200" indent="-457200">
              <a:buFont typeface="Arial" panose="020B0604020202020204" pitchFamily="34" charset="0"/>
              <a:buChar char="•"/>
            </a:pPr>
            <a:endParaRPr lang="en-US" sz="3500" dirty="0">
              <a:solidFill>
                <a:schemeClr val="bg1"/>
              </a:solidFill>
            </a:endParaRPr>
          </a:p>
          <a:p>
            <a:pPr marL="457200" indent="-457200">
              <a:buFont typeface="Arial" panose="020B0604020202020204" pitchFamily="34" charset="0"/>
              <a:buChar char="•"/>
            </a:pPr>
            <a:r>
              <a:rPr lang="en-US" sz="3500" dirty="0">
                <a:solidFill>
                  <a:schemeClr val="bg1"/>
                </a:solidFill>
              </a:rPr>
              <a:t>Suitable for applications with multiple independent units of state and compute</a:t>
            </a:r>
          </a:p>
          <a:p>
            <a:endParaRPr lang="en-US" sz="3500" dirty="0">
              <a:solidFill>
                <a:schemeClr val="bg1"/>
              </a:solidFill>
            </a:endParaRPr>
          </a:p>
        </p:txBody>
      </p:sp>
    </p:spTree>
    <p:extLst>
      <p:ext uri="{BB962C8B-B14F-4D97-AF65-F5344CB8AC3E}">
        <p14:creationId xmlns:p14="http://schemas.microsoft.com/office/powerpoint/2010/main" val="1023636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914400"/>
          </a:xfrm>
        </p:spPr>
        <p:txBody>
          <a:bodyPr/>
          <a:lstStyle/>
          <a:p>
            <a:r>
              <a:rPr lang="en-US" dirty="0"/>
              <a:t>Virtual Actors: Not your Father’s </a:t>
            </a:r>
            <a:r>
              <a:rPr lang="en-US" dirty="0" err="1"/>
              <a:t>ActorSystem</a:t>
            </a:r>
            <a:endParaRPr lang="en-US" dirty="0"/>
          </a:p>
        </p:txBody>
      </p:sp>
      <p:sp>
        <p:nvSpPr>
          <p:cNvPr id="3" name="Content Placeholder 2"/>
          <p:cNvSpPr>
            <a:spLocks noGrp="1"/>
          </p:cNvSpPr>
          <p:nvPr>
            <p:ph idx="1"/>
          </p:nvPr>
        </p:nvSpPr>
        <p:spPr>
          <a:xfrm>
            <a:off x="609600" y="1524000"/>
            <a:ext cx="10972800" cy="5029200"/>
          </a:xfrm>
        </p:spPr>
        <p:txBody>
          <a:bodyPr>
            <a:normAutofit fontScale="92500" lnSpcReduction="10000"/>
          </a:bodyPr>
          <a:lstStyle/>
          <a:p>
            <a:pPr marL="0" indent="0">
              <a:buNone/>
            </a:pPr>
            <a:r>
              <a:rPr lang="en-US" dirty="0">
                <a:solidFill>
                  <a:schemeClr val="bg1"/>
                </a:solidFill>
              </a:rPr>
              <a:t>Common </a:t>
            </a:r>
            <a:r>
              <a:rPr lang="en-US" dirty="0" err="1">
                <a:solidFill>
                  <a:schemeClr val="bg1"/>
                </a:solidFill>
              </a:rPr>
              <a:t>ActorSystem</a:t>
            </a:r>
            <a:r>
              <a:rPr lang="en-US" dirty="0">
                <a:solidFill>
                  <a:schemeClr val="bg1"/>
                </a:solidFill>
              </a:rPr>
              <a:t> Concepts (</a:t>
            </a:r>
            <a:r>
              <a:rPr lang="en-US" dirty="0" err="1">
                <a:solidFill>
                  <a:schemeClr val="bg1"/>
                </a:solidFill>
              </a:rPr>
              <a:t>Erlang</a:t>
            </a:r>
            <a:r>
              <a:rPr lang="en-US" dirty="0">
                <a:solidFill>
                  <a:schemeClr val="bg1"/>
                </a:solidFill>
              </a:rPr>
              <a:t>, </a:t>
            </a:r>
            <a:r>
              <a:rPr lang="en-US" dirty="0" err="1">
                <a:solidFill>
                  <a:schemeClr val="bg1"/>
                </a:solidFill>
              </a:rPr>
              <a:t>Akka</a:t>
            </a:r>
            <a:r>
              <a:rPr lang="en-US" dirty="0">
                <a:solidFill>
                  <a:schemeClr val="bg1"/>
                </a:solidFill>
              </a:rPr>
              <a:t>/Akka.NET)</a:t>
            </a:r>
          </a:p>
          <a:p>
            <a:r>
              <a:rPr lang="en-US" strike="sngStrike" dirty="0">
                <a:solidFill>
                  <a:schemeClr val="bg1"/>
                </a:solidFill>
              </a:rPr>
              <a:t>Parent, Child, Sibling relationships between actors</a:t>
            </a:r>
          </a:p>
          <a:p>
            <a:r>
              <a:rPr lang="en-US" strike="sngStrike" dirty="0">
                <a:solidFill>
                  <a:schemeClr val="bg1"/>
                </a:solidFill>
              </a:rPr>
              <a:t>Hierarchical dependency graph of actors</a:t>
            </a:r>
          </a:p>
          <a:p>
            <a:r>
              <a:rPr lang="en-US" strike="sngStrike" dirty="0">
                <a:solidFill>
                  <a:schemeClr val="bg1"/>
                </a:solidFill>
              </a:rPr>
              <a:t>Supervisory Patterns govern parent-child recovery from failures</a:t>
            </a:r>
          </a:p>
          <a:p>
            <a:r>
              <a:rPr lang="en-US" strike="sngStrike" dirty="0">
                <a:solidFill>
                  <a:schemeClr val="bg1"/>
                </a:solidFill>
              </a:rPr>
              <a:t>Actor Mailboxes (message queues, transactional </a:t>
            </a:r>
            <a:r>
              <a:rPr lang="en-US" strike="sngStrike" dirty="0" err="1">
                <a:solidFill>
                  <a:schemeClr val="bg1"/>
                </a:solidFill>
              </a:rPr>
              <a:t>dequeue</a:t>
            </a:r>
            <a:r>
              <a:rPr lang="en-US" strike="sngStrike" dirty="0">
                <a:solidFill>
                  <a:schemeClr val="bg1"/>
                </a:solidFill>
              </a:rPr>
              <a:t>)</a:t>
            </a:r>
          </a:p>
          <a:p>
            <a:endParaRPr lang="en-US" dirty="0">
              <a:solidFill>
                <a:schemeClr val="bg1"/>
              </a:solidFill>
            </a:endParaRPr>
          </a:p>
          <a:p>
            <a:pPr marL="0" indent="0">
              <a:buNone/>
            </a:pPr>
            <a:r>
              <a:rPr lang="en-US" dirty="0">
                <a:solidFill>
                  <a:schemeClr val="bg1"/>
                </a:solidFill>
              </a:rPr>
              <a:t>Virtual </a:t>
            </a:r>
            <a:r>
              <a:rPr lang="en-US" dirty="0" err="1">
                <a:solidFill>
                  <a:schemeClr val="bg1"/>
                </a:solidFill>
              </a:rPr>
              <a:t>ActorSystem</a:t>
            </a:r>
            <a:r>
              <a:rPr lang="en-US" dirty="0">
                <a:solidFill>
                  <a:schemeClr val="bg1"/>
                </a:solidFill>
              </a:rPr>
              <a:t> (pioneered by MSR in e.g., Project Orleans)</a:t>
            </a:r>
          </a:p>
          <a:p>
            <a:r>
              <a:rPr lang="en-US" dirty="0">
                <a:solidFill>
                  <a:schemeClr val="bg1"/>
                </a:solidFill>
              </a:rPr>
              <a:t>Actors are (automatically) constructed/destructed behind the scenes in response to changes in workloads and resources</a:t>
            </a:r>
          </a:p>
          <a:p>
            <a:r>
              <a:rPr lang="en-US" dirty="0">
                <a:solidFill>
                  <a:schemeClr val="bg1"/>
                </a:solidFill>
              </a:rPr>
              <a:t>Code that calls on the actor remains unaware of this behavior</a:t>
            </a:r>
          </a:p>
        </p:txBody>
      </p:sp>
    </p:spTree>
    <p:extLst>
      <p:ext uri="{BB962C8B-B14F-4D97-AF65-F5344CB8AC3E}">
        <p14:creationId xmlns:p14="http://schemas.microsoft.com/office/powerpoint/2010/main" val="2713221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410700" y="4381500"/>
            <a:ext cx="1828800" cy="1828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ounded Rectangle 9"/>
          <p:cNvSpPr/>
          <p:nvPr/>
        </p:nvSpPr>
        <p:spPr>
          <a:xfrm>
            <a:off x="838200" y="4381500"/>
            <a:ext cx="1828800" cy="1828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5"/>
          <p:cNvSpPr/>
          <p:nvPr/>
        </p:nvSpPr>
        <p:spPr>
          <a:xfrm>
            <a:off x="838200" y="1981200"/>
            <a:ext cx="10401300" cy="1828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Oval 2"/>
          <p:cNvSpPr/>
          <p:nvPr/>
        </p:nvSpPr>
        <p:spPr>
          <a:xfrm>
            <a:off x="1143000" y="2362200"/>
            <a:ext cx="1143000" cy="1143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Actor1</a:t>
            </a:r>
          </a:p>
        </p:txBody>
      </p:sp>
      <p:sp>
        <p:nvSpPr>
          <p:cNvPr id="5" name="Oval 4"/>
          <p:cNvSpPr/>
          <p:nvPr/>
        </p:nvSpPr>
        <p:spPr>
          <a:xfrm>
            <a:off x="9753600" y="2362200"/>
            <a:ext cx="1143000" cy="1143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Actor2</a:t>
            </a:r>
          </a:p>
        </p:txBody>
      </p:sp>
      <p:sp>
        <p:nvSpPr>
          <p:cNvPr id="4" name="Right Arrow 3"/>
          <p:cNvSpPr/>
          <p:nvPr/>
        </p:nvSpPr>
        <p:spPr>
          <a:xfrm>
            <a:off x="2438399" y="2647950"/>
            <a:ext cx="7162799" cy="5715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Oval 7"/>
          <p:cNvSpPr/>
          <p:nvPr/>
        </p:nvSpPr>
        <p:spPr>
          <a:xfrm>
            <a:off x="1143000" y="4724400"/>
            <a:ext cx="1143000" cy="1143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Actor1</a:t>
            </a:r>
          </a:p>
        </p:txBody>
      </p:sp>
      <p:sp>
        <p:nvSpPr>
          <p:cNvPr id="11" name="Oval 10"/>
          <p:cNvSpPr/>
          <p:nvPr/>
        </p:nvSpPr>
        <p:spPr>
          <a:xfrm>
            <a:off x="9753600" y="4701309"/>
            <a:ext cx="1143000" cy="1143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Actor2</a:t>
            </a:r>
          </a:p>
        </p:txBody>
      </p:sp>
      <p:sp>
        <p:nvSpPr>
          <p:cNvPr id="14" name="Right Arrow 13"/>
          <p:cNvSpPr/>
          <p:nvPr/>
        </p:nvSpPr>
        <p:spPr>
          <a:xfrm>
            <a:off x="7237844" y="5010150"/>
            <a:ext cx="2363355" cy="5715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Cloud 6"/>
          <p:cNvSpPr/>
          <p:nvPr/>
        </p:nvSpPr>
        <p:spPr>
          <a:xfrm>
            <a:off x="4038600" y="4552950"/>
            <a:ext cx="3352800" cy="14859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Transport Protocol</a:t>
            </a:r>
          </a:p>
        </p:txBody>
      </p:sp>
      <p:sp>
        <p:nvSpPr>
          <p:cNvPr id="9" name="Right Arrow 8"/>
          <p:cNvSpPr/>
          <p:nvPr/>
        </p:nvSpPr>
        <p:spPr>
          <a:xfrm>
            <a:off x="2438400" y="5010150"/>
            <a:ext cx="1866900" cy="5715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Title 14"/>
          <p:cNvSpPr>
            <a:spLocks noGrp="1"/>
          </p:cNvSpPr>
          <p:nvPr>
            <p:ph type="title"/>
          </p:nvPr>
        </p:nvSpPr>
        <p:spPr>
          <a:xfrm>
            <a:off x="609600" y="523875"/>
            <a:ext cx="10972800" cy="914400"/>
          </a:xfrm>
        </p:spPr>
        <p:txBody>
          <a:bodyPr/>
          <a:lstStyle/>
          <a:p>
            <a:r>
              <a:rPr lang="en-US" dirty="0"/>
              <a:t>Direct Actor-to-Actor Communication</a:t>
            </a:r>
          </a:p>
        </p:txBody>
      </p:sp>
    </p:spTree>
    <p:extLst>
      <p:ext uri="{BB962C8B-B14F-4D97-AF65-F5344CB8AC3E}">
        <p14:creationId xmlns:p14="http://schemas.microsoft.com/office/powerpoint/2010/main" val="359839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6" grpId="0" animBg="1"/>
      <p:bldP spid="3" grpId="0" animBg="1"/>
      <p:bldP spid="5" grpId="0" animBg="1"/>
      <p:bldP spid="4" grpId="0" animBg="1"/>
      <p:bldP spid="8" grpId="0" animBg="1"/>
      <p:bldP spid="11" grpId="0" animBg="1"/>
      <p:bldP spid="14" grpId="0" animBg="1"/>
      <p:bldP spid="7"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410700" y="4381500"/>
            <a:ext cx="1828800" cy="1828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endParaRPr>
          </a:p>
        </p:txBody>
      </p:sp>
      <p:sp>
        <p:nvSpPr>
          <p:cNvPr id="10" name="Rounded Rectangle 9"/>
          <p:cNvSpPr/>
          <p:nvPr/>
        </p:nvSpPr>
        <p:spPr>
          <a:xfrm>
            <a:off x="838200" y="4381500"/>
            <a:ext cx="5372100" cy="1828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endParaRPr>
          </a:p>
        </p:txBody>
      </p:sp>
      <p:sp>
        <p:nvSpPr>
          <p:cNvPr id="6" name="Rounded Rectangle 5"/>
          <p:cNvSpPr/>
          <p:nvPr/>
        </p:nvSpPr>
        <p:spPr>
          <a:xfrm>
            <a:off x="838200" y="1981200"/>
            <a:ext cx="10401300" cy="1828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endParaRPr>
          </a:p>
        </p:txBody>
      </p:sp>
      <p:sp>
        <p:nvSpPr>
          <p:cNvPr id="3" name="Oval 2"/>
          <p:cNvSpPr/>
          <p:nvPr/>
        </p:nvSpPr>
        <p:spPr>
          <a:xfrm>
            <a:off x="1143000" y="2362200"/>
            <a:ext cx="1143000" cy="1143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prstClr val="white"/>
                </a:solidFill>
              </a:rPr>
              <a:t>Actor1</a:t>
            </a:r>
          </a:p>
        </p:txBody>
      </p:sp>
      <p:sp>
        <p:nvSpPr>
          <p:cNvPr id="5" name="Oval 4"/>
          <p:cNvSpPr/>
          <p:nvPr/>
        </p:nvSpPr>
        <p:spPr>
          <a:xfrm>
            <a:off x="9753600" y="2362200"/>
            <a:ext cx="1143000" cy="1143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prstClr val="white"/>
                </a:solidFill>
              </a:rPr>
              <a:t>Actor2</a:t>
            </a:r>
          </a:p>
        </p:txBody>
      </p:sp>
      <p:sp>
        <p:nvSpPr>
          <p:cNvPr id="4" name="Right Arrow 3"/>
          <p:cNvSpPr/>
          <p:nvPr/>
        </p:nvSpPr>
        <p:spPr>
          <a:xfrm>
            <a:off x="2438400" y="2647950"/>
            <a:ext cx="1700070" cy="5715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1143000" y="4724400"/>
            <a:ext cx="1143000" cy="1143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prstClr val="white"/>
                </a:solidFill>
              </a:rPr>
              <a:t>Actor1</a:t>
            </a:r>
          </a:p>
        </p:txBody>
      </p:sp>
      <p:sp>
        <p:nvSpPr>
          <p:cNvPr id="11" name="Oval 10"/>
          <p:cNvSpPr/>
          <p:nvPr/>
        </p:nvSpPr>
        <p:spPr>
          <a:xfrm>
            <a:off x="9753600" y="4701309"/>
            <a:ext cx="1143000" cy="1143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prstClr val="white"/>
                </a:solidFill>
              </a:rPr>
              <a:t>Actor2</a:t>
            </a:r>
          </a:p>
        </p:txBody>
      </p:sp>
      <p:sp>
        <p:nvSpPr>
          <p:cNvPr id="14" name="Right Arrow 13"/>
          <p:cNvSpPr/>
          <p:nvPr/>
        </p:nvSpPr>
        <p:spPr>
          <a:xfrm>
            <a:off x="8229600" y="5010150"/>
            <a:ext cx="1371599" cy="5715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 name="Cloud 6"/>
          <p:cNvSpPr/>
          <p:nvPr/>
        </p:nvSpPr>
        <p:spPr>
          <a:xfrm>
            <a:off x="6553200" y="4552950"/>
            <a:ext cx="1828800" cy="14859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Transport Protocol</a:t>
            </a:r>
          </a:p>
        </p:txBody>
      </p:sp>
      <p:sp>
        <p:nvSpPr>
          <p:cNvPr id="9" name="Right Arrow 8"/>
          <p:cNvSpPr/>
          <p:nvPr/>
        </p:nvSpPr>
        <p:spPr>
          <a:xfrm>
            <a:off x="2438400" y="5010150"/>
            <a:ext cx="1700070" cy="5715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6" name="Oval 15"/>
          <p:cNvSpPr/>
          <p:nvPr/>
        </p:nvSpPr>
        <p:spPr>
          <a:xfrm>
            <a:off x="4114800" y="2571750"/>
            <a:ext cx="1788393" cy="66675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Actor2</a:t>
            </a:r>
          </a:p>
          <a:p>
            <a:pPr algn="ctr"/>
            <a:r>
              <a:rPr lang="en-US" dirty="0"/>
              <a:t>Proxy</a:t>
            </a:r>
          </a:p>
        </p:txBody>
      </p:sp>
      <p:sp>
        <p:nvSpPr>
          <p:cNvPr id="17" name="Right Arrow 16"/>
          <p:cNvSpPr/>
          <p:nvPr/>
        </p:nvSpPr>
        <p:spPr>
          <a:xfrm>
            <a:off x="5970157" y="2647950"/>
            <a:ext cx="3631042" cy="5715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 name="Oval 17"/>
          <p:cNvSpPr/>
          <p:nvPr/>
        </p:nvSpPr>
        <p:spPr>
          <a:xfrm>
            <a:off x="4114800" y="4939434"/>
            <a:ext cx="1720850" cy="66675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Actor2</a:t>
            </a:r>
          </a:p>
          <a:p>
            <a:pPr algn="ctr"/>
            <a:r>
              <a:rPr lang="en-US" dirty="0"/>
              <a:t>Proxy</a:t>
            </a:r>
          </a:p>
        </p:txBody>
      </p:sp>
      <p:sp>
        <p:nvSpPr>
          <p:cNvPr id="19" name="Right Arrow 18"/>
          <p:cNvSpPr/>
          <p:nvPr/>
        </p:nvSpPr>
        <p:spPr>
          <a:xfrm>
            <a:off x="5902614" y="5010150"/>
            <a:ext cx="802986" cy="5715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5" name="Title 14"/>
          <p:cNvSpPr>
            <a:spLocks noGrp="1"/>
          </p:cNvSpPr>
          <p:nvPr>
            <p:ph type="title"/>
          </p:nvPr>
        </p:nvSpPr>
        <p:spPr>
          <a:xfrm>
            <a:off x="609600" y="442912"/>
            <a:ext cx="10972800" cy="914400"/>
          </a:xfrm>
        </p:spPr>
        <p:txBody>
          <a:bodyPr/>
          <a:lstStyle/>
          <a:p>
            <a:r>
              <a:rPr lang="en-US" dirty="0"/>
              <a:t>Introducing </a:t>
            </a:r>
            <a:r>
              <a:rPr lang="en-US" dirty="0" err="1"/>
              <a:t>ActorProxy</a:t>
            </a:r>
            <a:endParaRPr lang="en-US" dirty="0"/>
          </a:p>
        </p:txBody>
      </p:sp>
    </p:spTree>
    <p:extLst>
      <p:ext uri="{BB962C8B-B14F-4D97-AF65-F5344CB8AC3E}">
        <p14:creationId xmlns:p14="http://schemas.microsoft.com/office/powerpoint/2010/main" val="233703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500"/>
                                        <p:tgtEl>
                                          <p:spTgt spid="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6" grpId="0" animBg="1"/>
      <p:bldP spid="3" grpId="0" animBg="1"/>
      <p:bldP spid="5" grpId="0" animBg="1"/>
      <p:bldP spid="4" grpId="0" animBg="1"/>
      <p:bldP spid="8" grpId="0" animBg="1"/>
      <p:bldP spid="11" grpId="0" animBg="1"/>
      <p:bldP spid="14" grpId="0" animBg="1"/>
      <p:bldP spid="7" grpId="0" animBg="1"/>
      <p:bldP spid="9" grpId="0" animBg="1"/>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2877" y="4038600"/>
            <a:ext cx="4429125" cy="45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p:cNvSpPr txBox="1"/>
          <p:nvPr/>
        </p:nvSpPr>
        <p:spPr>
          <a:xfrm>
            <a:off x="2057400" y="1752600"/>
            <a:ext cx="1446230" cy="707886"/>
          </a:xfrm>
          <a:prstGeom prst="rect">
            <a:avLst/>
          </a:prstGeom>
          <a:noFill/>
        </p:spPr>
        <p:txBody>
          <a:bodyPr wrap="none" rtlCol="0">
            <a:spAutoFit/>
          </a:bodyPr>
          <a:lstStyle/>
          <a:p>
            <a:r>
              <a:rPr lang="en-US" sz="4000" dirty="0">
                <a:solidFill>
                  <a:schemeClr val="bg1"/>
                </a:solidFill>
              </a:rPr>
              <a:t>I am a</a:t>
            </a:r>
          </a:p>
        </p:txBody>
      </p:sp>
      <p:sp>
        <p:nvSpPr>
          <p:cNvPr id="29" name="TextBox 28"/>
          <p:cNvSpPr txBox="1"/>
          <p:nvPr/>
        </p:nvSpPr>
        <p:spPr>
          <a:xfrm>
            <a:off x="6854244" y="3962400"/>
            <a:ext cx="2594556" cy="707886"/>
          </a:xfrm>
          <a:prstGeom prst="rect">
            <a:avLst/>
          </a:prstGeom>
          <a:noFill/>
        </p:spPr>
        <p:txBody>
          <a:bodyPr wrap="none" rtlCol="0">
            <a:spAutoFit/>
          </a:bodyPr>
          <a:lstStyle/>
          <a:p>
            <a:r>
              <a:rPr lang="en-US" sz="4000" dirty="0">
                <a:solidFill>
                  <a:schemeClr val="bg1"/>
                </a:solidFill>
              </a:rPr>
              <a:t>employee…</a:t>
            </a:r>
          </a:p>
        </p:txBody>
      </p:sp>
      <p:sp>
        <p:nvSpPr>
          <p:cNvPr id="30" name="TextBox 29"/>
          <p:cNvSpPr txBox="1"/>
          <p:nvPr/>
        </p:nvSpPr>
        <p:spPr>
          <a:xfrm>
            <a:off x="3453076" y="5334002"/>
            <a:ext cx="7214924" cy="707886"/>
          </a:xfrm>
          <a:prstGeom prst="rect">
            <a:avLst/>
          </a:prstGeom>
          <a:noFill/>
        </p:spPr>
        <p:txBody>
          <a:bodyPr wrap="none" rtlCol="0">
            <a:spAutoFit/>
          </a:bodyPr>
          <a:lstStyle/>
          <a:p>
            <a:r>
              <a:rPr lang="en-US" sz="4000" dirty="0">
                <a:solidFill>
                  <a:schemeClr val="bg1"/>
                </a:solidFill>
              </a:rPr>
              <a:t>…but these thoughts are my own!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1690" y="2133601"/>
            <a:ext cx="6388621" cy="2350013"/>
          </a:xfrm>
          <a:prstGeom prst="rect">
            <a:avLst/>
          </a:prstGeom>
        </p:spPr>
      </p:pic>
    </p:spTree>
    <p:extLst>
      <p:ext uri="{BB962C8B-B14F-4D97-AF65-F5344CB8AC3E}">
        <p14:creationId xmlns:p14="http://schemas.microsoft.com/office/powerpoint/2010/main" val="94708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76401"/>
            <a:ext cx="10972800" cy="4068763"/>
          </a:xfrm>
        </p:spPr>
        <p:txBody>
          <a:bodyPr>
            <a:normAutofit fontScale="92500" lnSpcReduction="10000"/>
          </a:bodyPr>
          <a:lstStyle/>
          <a:p>
            <a:r>
              <a:rPr lang="en-US" dirty="0">
                <a:solidFill>
                  <a:schemeClr val="bg1"/>
                </a:solidFill>
              </a:rPr>
              <a:t>Provides a </a:t>
            </a:r>
            <a:r>
              <a:rPr lang="en-US" i="1" dirty="0">
                <a:solidFill>
                  <a:schemeClr val="bg1"/>
                </a:solidFill>
              </a:rPr>
              <a:t>location-aware</a:t>
            </a:r>
            <a:r>
              <a:rPr lang="en-US" dirty="0">
                <a:solidFill>
                  <a:schemeClr val="bg1"/>
                </a:solidFill>
              </a:rPr>
              <a:t> location-independent abstraction around an Actor</a:t>
            </a:r>
          </a:p>
          <a:p>
            <a:r>
              <a:rPr lang="en-US" dirty="0">
                <a:solidFill>
                  <a:schemeClr val="bg1"/>
                </a:solidFill>
              </a:rPr>
              <a:t>The </a:t>
            </a:r>
            <a:r>
              <a:rPr lang="en-US" i="1" dirty="0">
                <a:solidFill>
                  <a:schemeClr val="bg1"/>
                </a:solidFill>
              </a:rPr>
              <a:t>only</a:t>
            </a:r>
            <a:r>
              <a:rPr lang="en-US" dirty="0">
                <a:solidFill>
                  <a:schemeClr val="bg1"/>
                </a:solidFill>
              </a:rPr>
              <a:t> mechanism to communicate with an Actor</a:t>
            </a:r>
          </a:p>
          <a:p>
            <a:r>
              <a:rPr lang="en-US" dirty="0">
                <a:solidFill>
                  <a:schemeClr val="bg1"/>
                </a:solidFill>
              </a:rPr>
              <a:t>The </a:t>
            </a:r>
            <a:r>
              <a:rPr lang="en-US" i="1" dirty="0">
                <a:solidFill>
                  <a:schemeClr val="bg1"/>
                </a:solidFill>
              </a:rPr>
              <a:t>only</a:t>
            </a:r>
            <a:r>
              <a:rPr lang="en-US" dirty="0">
                <a:solidFill>
                  <a:schemeClr val="bg1"/>
                </a:solidFill>
              </a:rPr>
              <a:t> legal ‘reference’ to an Actor</a:t>
            </a:r>
          </a:p>
          <a:p>
            <a:r>
              <a:rPr lang="en-US" dirty="0">
                <a:solidFill>
                  <a:schemeClr val="bg1"/>
                </a:solidFill>
              </a:rPr>
              <a:t>Provides a transport-aware mechanism for sending messages to an Actor</a:t>
            </a:r>
          </a:p>
          <a:p>
            <a:r>
              <a:rPr lang="en-US" dirty="0">
                <a:solidFill>
                  <a:schemeClr val="bg1"/>
                </a:solidFill>
              </a:rPr>
              <a:t>Updated by the </a:t>
            </a:r>
            <a:r>
              <a:rPr lang="en-US" dirty="0" err="1">
                <a:solidFill>
                  <a:schemeClr val="bg1"/>
                </a:solidFill>
              </a:rPr>
              <a:t>ActorSystem</a:t>
            </a:r>
            <a:r>
              <a:rPr lang="en-US" dirty="0">
                <a:solidFill>
                  <a:schemeClr val="bg1"/>
                </a:solidFill>
              </a:rPr>
              <a:t> in response to Actor lifecycle events (e.g., restart in response to errors)</a:t>
            </a:r>
          </a:p>
        </p:txBody>
      </p:sp>
      <p:sp>
        <p:nvSpPr>
          <p:cNvPr id="4" name="Title 3"/>
          <p:cNvSpPr>
            <a:spLocks noGrp="1"/>
          </p:cNvSpPr>
          <p:nvPr>
            <p:ph type="title"/>
          </p:nvPr>
        </p:nvSpPr>
        <p:spPr>
          <a:xfrm>
            <a:off x="609600" y="381000"/>
            <a:ext cx="10972800" cy="914400"/>
          </a:xfrm>
        </p:spPr>
        <p:txBody>
          <a:bodyPr/>
          <a:lstStyle/>
          <a:p>
            <a:r>
              <a:rPr lang="en-US" dirty="0" err="1"/>
              <a:t>ActorProxy</a:t>
            </a:r>
            <a:endParaRPr lang="en-US" dirty="0"/>
          </a:p>
        </p:txBody>
      </p:sp>
    </p:spTree>
    <p:extLst>
      <p:ext uri="{BB962C8B-B14F-4D97-AF65-F5344CB8AC3E}">
        <p14:creationId xmlns:p14="http://schemas.microsoft.com/office/powerpoint/2010/main" val="2531780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10972800" cy="914400"/>
          </a:xfrm>
        </p:spPr>
        <p:txBody>
          <a:bodyPr/>
          <a:lstStyle/>
          <a:p>
            <a:pPr algn="ctr"/>
            <a:r>
              <a:rPr lang="en-US" dirty="0"/>
              <a:t>Actors in Action: </a:t>
            </a:r>
            <a:r>
              <a:rPr lang="en-US" dirty="0" err="1"/>
              <a:t>FizzBuzz</a:t>
            </a:r>
            <a:endParaRPr lang="en-US" dirty="0"/>
          </a:p>
        </p:txBody>
      </p:sp>
    </p:spTree>
    <p:extLst>
      <p:ext uri="{BB962C8B-B14F-4D97-AF65-F5344CB8AC3E}">
        <p14:creationId xmlns:p14="http://schemas.microsoft.com/office/powerpoint/2010/main" val="2276090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14400"/>
          </a:xfrm>
        </p:spPr>
        <p:txBody>
          <a:bodyPr/>
          <a:lstStyle/>
          <a:p>
            <a:r>
              <a:rPr lang="en-US" dirty="0"/>
              <a:t>Refresher: the </a:t>
            </a:r>
            <a:r>
              <a:rPr lang="en-US" dirty="0" err="1"/>
              <a:t>FizzBuzz</a:t>
            </a:r>
            <a:r>
              <a:rPr lang="en-US" dirty="0"/>
              <a:t> Problem Statement</a:t>
            </a:r>
          </a:p>
        </p:txBody>
      </p:sp>
      <p:sp>
        <p:nvSpPr>
          <p:cNvPr id="3" name="Content Placeholder 2"/>
          <p:cNvSpPr>
            <a:spLocks noGrp="1"/>
          </p:cNvSpPr>
          <p:nvPr>
            <p:ph idx="1"/>
          </p:nvPr>
        </p:nvSpPr>
        <p:spPr/>
        <p:txBody>
          <a:bodyPr/>
          <a:lstStyle/>
          <a:p>
            <a:pPr marL="0" indent="0">
              <a:buNone/>
            </a:pPr>
            <a:r>
              <a:rPr lang="en-US" dirty="0">
                <a:solidFill>
                  <a:schemeClr val="bg1"/>
                </a:solidFill>
              </a:rPr>
              <a:t>Given a range of numbers, for each number </a:t>
            </a:r>
            <a:r>
              <a:rPr lang="en-US" i="1" dirty="0">
                <a:solidFill>
                  <a:schemeClr val="bg1"/>
                </a:solidFill>
              </a:rPr>
              <a:t>n </a:t>
            </a:r>
            <a:r>
              <a:rPr lang="en-US" dirty="0">
                <a:solidFill>
                  <a:schemeClr val="bg1"/>
                </a:solidFill>
              </a:rPr>
              <a:t>in the range:</a:t>
            </a:r>
          </a:p>
          <a:p>
            <a:r>
              <a:rPr lang="en-US" dirty="0">
                <a:solidFill>
                  <a:schemeClr val="bg1"/>
                </a:solidFill>
              </a:rPr>
              <a:t>If </a:t>
            </a:r>
            <a:r>
              <a:rPr lang="en-US" i="1" dirty="0">
                <a:solidFill>
                  <a:schemeClr val="bg1"/>
                </a:solidFill>
              </a:rPr>
              <a:t>n</a:t>
            </a:r>
            <a:r>
              <a:rPr lang="en-US" dirty="0">
                <a:solidFill>
                  <a:schemeClr val="bg1"/>
                </a:solidFill>
              </a:rPr>
              <a:t> is evenly divisible by 3, return ‘</a:t>
            </a:r>
            <a:r>
              <a:rPr lang="en-US" i="1" dirty="0">
                <a:solidFill>
                  <a:schemeClr val="bg1"/>
                </a:solidFill>
              </a:rPr>
              <a:t>Fizz</a:t>
            </a:r>
            <a:r>
              <a:rPr lang="en-US" dirty="0">
                <a:solidFill>
                  <a:schemeClr val="bg1"/>
                </a:solidFill>
              </a:rPr>
              <a:t>’</a:t>
            </a:r>
          </a:p>
          <a:p>
            <a:r>
              <a:rPr lang="en-US" dirty="0">
                <a:solidFill>
                  <a:schemeClr val="bg1"/>
                </a:solidFill>
              </a:rPr>
              <a:t>If </a:t>
            </a:r>
            <a:r>
              <a:rPr lang="en-US" i="1" dirty="0">
                <a:solidFill>
                  <a:schemeClr val="bg1"/>
                </a:solidFill>
              </a:rPr>
              <a:t>n</a:t>
            </a:r>
            <a:r>
              <a:rPr lang="en-US" dirty="0">
                <a:solidFill>
                  <a:schemeClr val="bg1"/>
                </a:solidFill>
              </a:rPr>
              <a:t> is evenly divisible by 5, return ‘</a:t>
            </a:r>
            <a:r>
              <a:rPr lang="en-US" i="1" dirty="0">
                <a:solidFill>
                  <a:schemeClr val="bg1"/>
                </a:solidFill>
              </a:rPr>
              <a:t>Buzz</a:t>
            </a:r>
            <a:r>
              <a:rPr lang="en-US" dirty="0">
                <a:solidFill>
                  <a:schemeClr val="bg1"/>
                </a:solidFill>
              </a:rPr>
              <a:t>’</a:t>
            </a:r>
          </a:p>
          <a:p>
            <a:r>
              <a:rPr lang="en-US" dirty="0">
                <a:solidFill>
                  <a:schemeClr val="bg1"/>
                </a:solidFill>
              </a:rPr>
              <a:t>If </a:t>
            </a:r>
            <a:r>
              <a:rPr lang="en-US" i="1" dirty="0">
                <a:solidFill>
                  <a:schemeClr val="bg1"/>
                </a:solidFill>
              </a:rPr>
              <a:t>n</a:t>
            </a:r>
            <a:r>
              <a:rPr lang="en-US" dirty="0">
                <a:solidFill>
                  <a:schemeClr val="bg1"/>
                </a:solidFill>
              </a:rPr>
              <a:t> is evenly divisible by both 3 and 5, return ‘</a:t>
            </a:r>
            <a:r>
              <a:rPr lang="en-US" i="1" dirty="0" err="1">
                <a:solidFill>
                  <a:schemeClr val="bg1"/>
                </a:solidFill>
              </a:rPr>
              <a:t>FizzBuzz</a:t>
            </a:r>
            <a:r>
              <a:rPr lang="en-US" dirty="0">
                <a:solidFill>
                  <a:schemeClr val="bg1"/>
                </a:solidFill>
              </a:rPr>
              <a:t>’</a:t>
            </a:r>
          </a:p>
          <a:p>
            <a:r>
              <a:rPr lang="en-US" dirty="0">
                <a:solidFill>
                  <a:schemeClr val="bg1"/>
                </a:solidFill>
              </a:rPr>
              <a:t>If none of the above are true, return ‘</a:t>
            </a:r>
            <a:r>
              <a:rPr lang="en-US" i="1" dirty="0">
                <a:solidFill>
                  <a:schemeClr val="bg1"/>
                </a:solidFill>
              </a:rPr>
              <a:t>n</a:t>
            </a:r>
            <a:r>
              <a:rPr lang="en-US" dirty="0">
                <a:solidFill>
                  <a:schemeClr val="bg1"/>
                </a:solidFill>
              </a:rPr>
              <a:t>’</a:t>
            </a:r>
          </a:p>
        </p:txBody>
      </p:sp>
    </p:spTree>
    <p:extLst>
      <p:ext uri="{BB962C8B-B14F-4D97-AF65-F5344CB8AC3E}">
        <p14:creationId xmlns:p14="http://schemas.microsoft.com/office/powerpoint/2010/main" val="1852681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a:xfrm>
            <a:off x="3657600" y="1143000"/>
            <a:ext cx="7467600" cy="5562600"/>
          </a:xfrm>
          <a:prstGeom prst="roundRect">
            <a:avLst>
              <a:gd name="adj" fmla="val 8191"/>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3000" dirty="0"/>
              <a:t>Service Fabric</a:t>
            </a:r>
          </a:p>
        </p:txBody>
      </p:sp>
      <p:sp>
        <p:nvSpPr>
          <p:cNvPr id="75" name="Rounded Rectangle 74"/>
          <p:cNvSpPr/>
          <p:nvPr/>
        </p:nvSpPr>
        <p:spPr>
          <a:xfrm>
            <a:off x="9078308" y="1371600"/>
            <a:ext cx="1447800" cy="5029200"/>
          </a:xfrm>
          <a:prstGeom prst="round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i="1" dirty="0"/>
              <a:t>n</a:t>
            </a:r>
            <a:r>
              <a:rPr lang="en-US" dirty="0"/>
              <a:t> parallel workers</a:t>
            </a:r>
          </a:p>
        </p:txBody>
      </p:sp>
      <p:sp>
        <p:nvSpPr>
          <p:cNvPr id="2" name="Title 1"/>
          <p:cNvSpPr>
            <a:spLocks noGrp="1"/>
          </p:cNvSpPr>
          <p:nvPr>
            <p:ph type="title"/>
          </p:nvPr>
        </p:nvSpPr>
        <p:spPr>
          <a:xfrm>
            <a:off x="609600" y="152400"/>
            <a:ext cx="10972800" cy="914400"/>
          </a:xfrm>
        </p:spPr>
        <p:txBody>
          <a:bodyPr/>
          <a:lstStyle/>
          <a:p>
            <a:r>
              <a:rPr lang="en-US" dirty="0" err="1"/>
              <a:t>FizzBuzz</a:t>
            </a:r>
            <a:r>
              <a:rPr lang="en-US" dirty="0"/>
              <a:t> System Communication Flow</a:t>
            </a:r>
          </a:p>
        </p:txBody>
      </p:sp>
      <p:sp>
        <p:nvSpPr>
          <p:cNvPr id="3" name="Oval 2"/>
          <p:cNvSpPr/>
          <p:nvPr/>
        </p:nvSpPr>
        <p:spPr>
          <a:xfrm>
            <a:off x="5983615" y="3200400"/>
            <a:ext cx="1066800" cy="1066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Entry</a:t>
            </a:r>
          </a:p>
          <a:p>
            <a:pPr algn="ctr"/>
            <a:r>
              <a:rPr lang="en-US" dirty="0"/>
              <a:t>Pt.</a:t>
            </a:r>
          </a:p>
        </p:txBody>
      </p:sp>
      <p:sp>
        <p:nvSpPr>
          <p:cNvPr id="4" name="Oval 3"/>
          <p:cNvSpPr/>
          <p:nvPr/>
        </p:nvSpPr>
        <p:spPr>
          <a:xfrm>
            <a:off x="7620000" y="3200400"/>
            <a:ext cx="1066800" cy="1066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Distri</a:t>
            </a:r>
            <a:endParaRPr lang="en-US" dirty="0"/>
          </a:p>
        </p:txBody>
      </p:sp>
      <p:sp>
        <p:nvSpPr>
          <p:cNvPr id="5" name="Oval 4"/>
          <p:cNvSpPr/>
          <p:nvPr/>
        </p:nvSpPr>
        <p:spPr>
          <a:xfrm>
            <a:off x="9296400" y="3200400"/>
            <a:ext cx="1066800" cy="10668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Eval</a:t>
            </a:r>
            <a:endParaRPr lang="en-US" dirty="0"/>
          </a:p>
        </p:txBody>
      </p:sp>
      <p:sp>
        <p:nvSpPr>
          <p:cNvPr id="6" name="Oval 5"/>
          <p:cNvSpPr/>
          <p:nvPr/>
        </p:nvSpPr>
        <p:spPr>
          <a:xfrm>
            <a:off x="9296400" y="4495800"/>
            <a:ext cx="1066800" cy="10668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Eval</a:t>
            </a:r>
            <a:endParaRPr lang="en-US" dirty="0"/>
          </a:p>
        </p:txBody>
      </p:sp>
      <p:sp>
        <p:nvSpPr>
          <p:cNvPr id="7" name="Oval 6"/>
          <p:cNvSpPr/>
          <p:nvPr/>
        </p:nvSpPr>
        <p:spPr>
          <a:xfrm>
            <a:off x="9296400" y="1900237"/>
            <a:ext cx="1066800" cy="10668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Eval</a:t>
            </a:r>
            <a:endParaRPr lang="en-US" dirty="0"/>
          </a:p>
        </p:txBody>
      </p:sp>
      <p:sp>
        <p:nvSpPr>
          <p:cNvPr id="8" name="Oval 7"/>
          <p:cNvSpPr/>
          <p:nvPr/>
        </p:nvSpPr>
        <p:spPr>
          <a:xfrm>
            <a:off x="6781800" y="5159188"/>
            <a:ext cx="1066800" cy="1066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Rprt</a:t>
            </a:r>
          </a:p>
        </p:txBody>
      </p:sp>
      <p:sp>
        <p:nvSpPr>
          <p:cNvPr id="9" name="Rectangle 8"/>
          <p:cNvSpPr/>
          <p:nvPr/>
        </p:nvSpPr>
        <p:spPr>
          <a:xfrm>
            <a:off x="1517322" y="3276600"/>
            <a:ext cx="1524000" cy="990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REST Client </a:t>
            </a:r>
          </a:p>
          <a:p>
            <a:pPr algn="ctr"/>
            <a:r>
              <a:rPr lang="en-US" dirty="0"/>
              <a:t>(browser)</a:t>
            </a:r>
          </a:p>
        </p:txBody>
      </p:sp>
      <p:sp>
        <p:nvSpPr>
          <p:cNvPr id="10" name="Oval 9"/>
          <p:cNvSpPr/>
          <p:nvPr/>
        </p:nvSpPr>
        <p:spPr>
          <a:xfrm>
            <a:off x="4148137" y="3200400"/>
            <a:ext cx="1066800" cy="10668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Web</a:t>
            </a:r>
          </a:p>
          <a:p>
            <a:pPr algn="ctr"/>
            <a:r>
              <a:rPr lang="en-US" dirty="0"/>
              <a:t>API</a:t>
            </a:r>
          </a:p>
        </p:txBody>
      </p:sp>
      <p:cxnSp>
        <p:nvCxnSpPr>
          <p:cNvPr id="12" name="Straight Arrow Connector 11"/>
          <p:cNvCxnSpPr>
            <a:endCxn id="10" idx="1"/>
          </p:cNvCxnSpPr>
          <p:nvPr/>
        </p:nvCxnSpPr>
        <p:spPr>
          <a:xfrm flipV="1">
            <a:off x="3048000" y="3356629"/>
            <a:ext cx="1256366" cy="148571"/>
          </a:xfrm>
          <a:prstGeom prst="straightConnector1">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7"/>
            <a:endCxn id="3" idx="1"/>
          </p:cNvCxnSpPr>
          <p:nvPr/>
        </p:nvCxnSpPr>
        <p:spPr>
          <a:xfrm>
            <a:off x="5058708" y="3356629"/>
            <a:ext cx="1081136" cy="0"/>
          </a:xfrm>
          <a:prstGeom prst="straightConnector1">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6"/>
            <a:endCxn id="4" idx="2"/>
          </p:cNvCxnSpPr>
          <p:nvPr/>
        </p:nvCxnSpPr>
        <p:spPr>
          <a:xfrm>
            <a:off x="7050415" y="3733800"/>
            <a:ext cx="569585" cy="0"/>
          </a:xfrm>
          <a:prstGeom prst="straightConnector1">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7"/>
            <a:endCxn id="7" idx="2"/>
          </p:cNvCxnSpPr>
          <p:nvPr/>
        </p:nvCxnSpPr>
        <p:spPr>
          <a:xfrm flipV="1">
            <a:off x="8530571" y="2433637"/>
            <a:ext cx="765829" cy="922992"/>
          </a:xfrm>
          <a:prstGeom prst="straightConnector1">
            <a:avLst/>
          </a:prstGeom>
          <a:ln w="381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5" idx="2"/>
          </p:cNvCxnSpPr>
          <p:nvPr/>
        </p:nvCxnSpPr>
        <p:spPr>
          <a:xfrm>
            <a:off x="8686800" y="3733800"/>
            <a:ext cx="609600" cy="0"/>
          </a:xfrm>
          <a:prstGeom prst="straightConnector1">
            <a:avLst/>
          </a:prstGeom>
          <a:ln w="381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5"/>
            <a:endCxn id="6" idx="2"/>
          </p:cNvCxnSpPr>
          <p:nvPr/>
        </p:nvCxnSpPr>
        <p:spPr>
          <a:xfrm>
            <a:off x="8530571" y="4110971"/>
            <a:ext cx="765829" cy="918229"/>
          </a:xfrm>
          <a:prstGeom prst="straightConnector1">
            <a:avLst/>
          </a:prstGeom>
          <a:ln w="381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4"/>
            <a:endCxn id="8" idx="7"/>
          </p:cNvCxnSpPr>
          <p:nvPr/>
        </p:nvCxnSpPr>
        <p:spPr>
          <a:xfrm flipH="1">
            <a:off x="7692371" y="4267200"/>
            <a:ext cx="461029" cy="1048217"/>
          </a:xfrm>
          <a:prstGeom prst="straightConnector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1"/>
            <a:endCxn id="3" idx="4"/>
          </p:cNvCxnSpPr>
          <p:nvPr/>
        </p:nvCxnSpPr>
        <p:spPr>
          <a:xfrm flipH="1" flipV="1">
            <a:off x="6517015" y="4267200"/>
            <a:ext cx="421014" cy="1048217"/>
          </a:xfrm>
          <a:prstGeom prst="straightConnector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 idx="3"/>
            <a:endCxn id="10" idx="5"/>
          </p:cNvCxnSpPr>
          <p:nvPr/>
        </p:nvCxnSpPr>
        <p:spPr>
          <a:xfrm flipH="1">
            <a:off x="5058708" y="4110971"/>
            <a:ext cx="1081136" cy="0"/>
          </a:xfrm>
          <a:prstGeom prst="straightConnector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0" idx="3"/>
          </p:cNvCxnSpPr>
          <p:nvPr/>
        </p:nvCxnSpPr>
        <p:spPr>
          <a:xfrm flipH="1" flipV="1">
            <a:off x="3048000" y="4038600"/>
            <a:ext cx="1256366" cy="72371"/>
          </a:xfrm>
          <a:prstGeom prst="straightConnector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14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fade">
                                      <p:cBhvr>
                                        <p:cTn id="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5" grpId="0" animBg="1"/>
      <p:bldP spid="3" grpId="0" animBg="1"/>
      <p:bldP spid="4" grpId="0" animBg="1"/>
      <p:bldP spid="5" grpId="0" animBg="1"/>
      <p:bldP spid="6" grpId="0" animBg="1"/>
      <p:bldP spid="7" grpId="0" animBg="1"/>
      <p:bldP spid="8" grpId="0" animBg="1"/>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10972800" cy="914400"/>
          </a:xfrm>
        </p:spPr>
        <p:txBody>
          <a:bodyPr/>
          <a:lstStyle/>
          <a:p>
            <a:pPr algn="ctr"/>
            <a:r>
              <a:rPr lang="en-US" dirty="0"/>
              <a:t>DEMO: Exploring Reliable Actors</a:t>
            </a:r>
          </a:p>
        </p:txBody>
      </p:sp>
    </p:spTree>
    <p:extLst>
      <p:ext uri="{BB962C8B-B14F-4D97-AF65-F5344CB8AC3E}">
        <p14:creationId xmlns:p14="http://schemas.microsoft.com/office/powerpoint/2010/main" val="705761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40068" y="946712"/>
            <a:ext cx="12027031" cy="642437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145" indent="-336145" defTabSz="914367">
              <a:defRPr/>
            </a:pPr>
            <a:r>
              <a:rPr lang="en-US" sz="3137" dirty="0">
                <a:gradFill>
                  <a:gsLst>
                    <a:gs pos="1250">
                      <a:srgbClr val="FFFFFF"/>
                    </a:gs>
                    <a:gs pos="100000">
                      <a:srgbClr val="FFFFFF"/>
                    </a:gs>
                  </a:gsLst>
                  <a:lin ang="5400000" scaled="0"/>
                </a:gradFill>
                <a:latin typeface="Segoe UI Light"/>
              </a:rPr>
              <a:t>Download the Service Fabric developer SDK</a:t>
            </a:r>
          </a:p>
          <a:p>
            <a:pPr marL="572691" lvl="1" indent="-236546" defTabSz="914367">
              <a:defRPr/>
            </a:pPr>
            <a:r>
              <a:rPr lang="en-US" sz="1961" dirty="0">
                <a:solidFill>
                  <a:srgbClr val="FFC000"/>
                </a:solidFill>
                <a:latin typeface="Segoe UI"/>
              </a:rPr>
              <a:t>http://aka.ms/ServiceFabricSDK</a:t>
            </a:r>
          </a:p>
          <a:p>
            <a:pPr marL="336145" indent="-336145" defTabSz="914367">
              <a:defRPr/>
            </a:pPr>
            <a:r>
              <a:rPr lang="en-US" sz="3137" dirty="0">
                <a:gradFill>
                  <a:gsLst>
                    <a:gs pos="1250">
                      <a:srgbClr val="FFFFFF"/>
                    </a:gs>
                    <a:gs pos="100000">
                      <a:srgbClr val="FFFFFF"/>
                    </a:gs>
                  </a:gsLst>
                  <a:lin ang="5400000" scaled="0"/>
                </a:gradFill>
                <a:latin typeface="Segoe UI Light"/>
              </a:rPr>
              <a:t>Download the standalone Service Fabric preview for Windows Server</a:t>
            </a:r>
          </a:p>
          <a:p>
            <a:pPr marL="572691" lvl="1" indent="-236546" defTabSz="914367">
              <a:defRPr/>
            </a:pPr>
            <a:r>
              <a:rPr lang="en-US" sz="1765" dirty="0">
                <a:solidFill>
                  <a:srgbClr val="FFC000"/>
                </a:solidFill>
                <a:latin typeface="Segoe UI"/>
              </a:rPr>
              <a:t>http://aka.ms/ServiceFabricWS2012R2 </a:t>
            </a:r>
          </a:p>
          <a:p>
            <a:pPr marL="336145" indent="-336145" defTabSz="914367">
              <a:defRPr/>
            </a:pPr>
            <a:r>
              <a:rPr lang="en-US" sz="3137" dirty="0">
                <a:gradFill>
                  <a:gsLst>
                    <a:gs pos="1250">
                      <a:srgbClr val="FFFFFF"/>
                    </a:gs>
                    <a:gs pos="100000">
                      <a:srgbClr val="FFFFFF"/>
                    </a:gs>
                  </a:gsLst>
                  <a:lin ang="5400000" scaled="0"/>
                </a:gradFill>
                <a:latin typeface="Segoe UI Light"/>
              </a:rPr>
              <a:t>Learn from samples and complete solutions</a:t>
            </a:r>
          </a:p>
          <a:p>
            <a:pPr marL="572691" lvl="1" indent="-236546" defTabSz="914367">
              <a:defRPr/>
            </a:pPr>
            <a:r>
              <a:rPr lang="en-US" sz="1961" dirty="0">
                <a:solidFill>
                  <a:srgbClr val="FFC000"/>
                </a:solidFill>
                <a:latin typeface="Segoe UI"/>
              </a:rPr>
              <a:t>http://aka.ms/ServiceFabricSamples</a:t>
            </a:r>
          </a:p>
          <a:p>
            <a:pPr marL="336145" indent="-336145" defTabSz="914367">
              <a:defRPr/>
            </a:pPr>
            <a:r>
              <a:rPr lang="en-US" sz="3137" dirty="0">
                <a:gradFill>
                  <a:gsLst>
                    <a:gs pos="1250">
                      <a:srgbClr val="FFFFFF"/>
                    </a:gs>
                    <a:gs pos="100000">
                      <a:srgbClr val="FFFFFF"/>
                    </a:gs>
                  </a:gsLst>
                  <a:lin ang="5400000" scaled="0"/>
                </a:gradFill>
                <a:latin typeface="Segoe UI Light"/>
              </a:rPr>
              <a:t>Signup for Service Fabric on Linux</a:t>
            </a:r>
          </a:p>
          <a:p>
            <a:pPr marL="572691" lvl="1" indent="-236546" defTabSz="914367">
              <a:defRPr/>
            </a:pPr>
            <a:r>
              <a:rPr lang="en-US" sz="1765" dirty="0">
                <a:gradFill>
                  <a:gsLst>
                    <a:gs pos="1250">
                      <a:srgbClr val="FFFFFF"/>
                    </a:gs>
                    <a:gs pos="100000">
                      <a:srgbClr val="FFFFFF"/>
                    </a:gs>
                  </a:gsLst>
                  <a:lin ang="5400000" scaled="0"/>
                </a:gradFill>
                <a:latin typeface="Segoe UI"/>
              </a:rPr>
              <a:t> </a:t>
            </a:r>
            <a:r>
              <a:rPr lang="en-US" sz="2353" dirty="0">
                <a:solidFill>
                  <a:srgbClr val="FFC000"/>
                </a:solidFill>
                <a:latin typeface="Segoe UI"/>
              </a:rPr>
              <a:t>http://aka.ms/SFlinuxpreview </a:t>
            </a:r>
            <a:endParaRPr lang="en-US" sz="1765" dirty="0">
              <a:solidFill>
                <a:srgbClr val="FFC000"/>
              </a:solidFill>
              <a:latin typeface="Segoe UI"/>
            </a:endParaRPr>
          </a:p>
          <a:p>
            <a:pPr marL="336145" indent="-336145" defTabSz="914367">
              <a:defRPr/>
            </a:pPr>
            <a:r>
              <a:rPr lang="en-US" sz="3137" dirty="0">
                <a:gradFill>
                  <a:gsLst>
                    <a:gs pos="1250">
                      <a:srgbClr val="FFFFFF"/>
                    </a:gs>
                    <a:gs pos="100000">
                      <a:srgbClr val="FFFFFF"/>
                    </a:gs>
                  </a:gsLst>
                  <a:lin ang="5400000" scaled="0"/>
                </a:gradFill>
                <a:latin typeface="Segoe UI Light"/>
              </a:rPr>
              <a:t>Provide feedback</a:t>
            </a:r>
          </a:p>
          <a:p>
            <a:pPr marL="547792" lvl="2" indent="-336145" defTabSz="914367">
              <a:defRPr/>
            </a:pPr>
            <a:r>
              <a:rPr lang="en-US" sz="1961" dirty="0">
                <a:solidFill>
                  <a:srgbClr val="FFC000"/>
                </a:solidFill>
                <a:latin typeface="Segoe UI"/>
              </a:rPr>
              <a:t>http://aka.ms/ServiceFabricForum </a:t>
            </a:r>
          </a:p>
          <a:p>
            <a:pPr marL="336145" indent="-336145" defTabSz="914367">
              <a:defRPr/>
            </a:pPr>
            <a:r>
              <a:rPr lang="en-US" sz="3137" dirty="0">
                <a:gradFill>
                  <a:gsLst>
                    <a:gs pos="1250">
                      <a:srgbClr val="FFFFFF"/>
                    </a:gs>
                    <a:gs pos="100000">
                      <a:srgbClr val="FFFFFF"/>
                    </a:gs>
                  </a:gsLst>
                  <a:lin ang="5400000" scaled="0"/>
                </a:gradFill>
                <a:latin typeface="Segoe UI Light"/>
              </a:rPr>
              <a:t>Twitter </a:t>
            </a:r>
            <a:r>
              <a:rPr lang="en-US" sz="3137" dirty="0" err="1">
                <a:gradFill>
                  <a:gsLst>
                    <a:gs pos="1250">
                      <a:srgbClr val="FFFFFF"/>
                    </a:gs>
                    <a:gs pos="100000">
                      <a:srgbClr val="FFFFFF"/>
                    </a:gs>
                  </a:gsLst>
                  <a:lin ang="5400000" scaled="0"/>
                </a:gradFill>
                <a:latin typeface="Segoe UI Light"/>
              </a:rPr>
              <a:t>HashTag</a:t>
            </a:r>
            <a:endParaRPr lang="en-US" sz="3137" dirty="0">
              <a:gradFill>
                <a:gsLst>
                  <a:gs pos="1250">
                    <a:srgbClr val="FFFFFF"/>
                  </a:gs>
                  <a:gs pos="100000">
                    <a:srgbClr val="FFFFFF"/>
                  </a:gs>
                </a:gsLst>
                <a:lin ang="5400000" scaled="0"/>
              </a:gradFill>
              <a:latin typeface="Segoe UI Light"/>
            </a:endParaRPr>
          </a:p>
          <a:p>
            <a:pPr marL="211647" lvl="2" indent="0" defTabSz="914367">
              <a:buNone/>
              <a:defRPr/>
            </a:pPr>
            <a:r>
              <a:rPr lang="en-US" sz="1765" dirty="0">
                <a:gradFill>
                  <a:gsLst>
                    <a:gs pos="1250">
                      <a:srgbClr val="FFFFFF"/>
                    </a:gs>
                    <a:gs pos="100000">
                      <a:srgbClr val="FFFFFF"/>
                    </a:gs>
                  </a:gsLst>
                  <a:lin ang="5400000" scaled="0"/>
                </a:gradFill>
                <a:latin typeface="Segoe UI"/>
              </a:rPr>
              <a:t>#</a:t>
            </a:r>
            <a:r>
              <a:rPr lang="en-US" sz="1765" dirty="0" err="1">
                <a:gradFill>
                  <a:gsLst>
                    <a:gs pos="1250">
                      <a:srgbClr val="FFFFFF"/>
                    </a:gs>
                    <a:gs pos="100000">
                      <a:srgbClr val="FFFFFF"/>
                    </a:gs>
                  </a:gsLst>
                  <a:lin ang="5400000" scaled="0"/>
                </a:gradFill>
                <a:latin typeface="Segoe UI"/>
              </a:rPr>
              <a:t>AzureServiceFabric</a:t>
            </a:r>
            <a:endParaRPr lang="en-US" sz="1568" dirty="0">
              <a:gradFill>
                <a:gsLst>
                  <a:gs pos="1250">
                    <a:srgbClr val="FFFFFF"/>
                  </a:gs>
                  <a:gs pos="100000">
                    <a:srgbClr val="FFFFFF"/>
                  </a:gs>
                </a:gsLst>
                <a:lin ang="5400000" scaled="0"/>
              </a:gradFill>
              <a:latin typeface="Segoe UI"/>
            </a:endParaRPr>
          </a:p>
          <a:p>
            <a:pPr marL="572691" lvl="1" indent="-236546" defTabSz="914367">
              <a:defRPr/>
            </a:pPr>
            <a:endParaRPr lang="en-US" sz="1765" dirty="0">
              <a:gradFill>
                <a:gsLst>
                  <a:gs pos="1250">
                    <a:srgbClr val="FFFFFF"/>
                  </a:gs>
                  <a:gs pos="100000">
                    <a:srgbClr val="FFFFFF"/>
                  </a:gs>
                </a:gsLst>
                <a:lin ang="5400000" scaled="0"/>
              </a:gradFill>
              <a:latin typeface="Segoe UI"/>
            </a:endParaRPr>
          </a:p>
        </p:txBody>
      </p:sp>
      <p:sp>
        <p:nvSpPr>
          <p:cNvPr id="5" name="Title 1"/>
          <p:cNvSpPr>
            <a:spLocks noGrp="1"/>
          </p:cNvSpPr>
          <p:nvPr>
            <p:ph type="title"/>
          </p:nvPr>
        </p:nvSpPr>
        <p:spPr>
          <a:xfrm>
            <a:off x="119837" y="64295"/>
            <a:ext cx="11655840" cy="899537"/>
          </a:xfrm>
        </p:spPr>
        <p:txBody>
          <a:bodyPr/>
          <a:lstStyle/>
          <a:p>
            <a:r>
              <a:rPr lang="en-US" dirty="0"/>
              <a:t>References</a:t>
            </a:r>
          </a:p>
        </p:txBody>
      </p:sp>
    </p:spTree>
    <p:extLst>
      <p:ext uri="{BB962C8B-B14F-4D97-AF65-F5344CB8AC3E}">
        <p14:creationId xmlns:p14="http://schemas.microsoft.com/office/powerpoint/2010/main" val="307766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uestion-mark1a.jpg"/>
          <p:cNvPicPr>
            <a:picLocks noChangeAspect="1"/>
          </p:cNvPicPr>
          <p:nvPr/>
        </p:nvPicPr>
        <p:blipFill>
          <a:blip r:embed="rId2" cstate="print"/>
          <a:stretch>
            <a:fillRect/>
          </a:stretch>
        </p:blipFill>
        <p:spPr>
          <a:xfrm>
            <a:off x="3352800" y="0"/>
            <a:ext cx="5143500" cy="6858000"/>
          </a:xfrm>
          <a:prstGeom prst="rect">
            <a:avLst/>
          </a:prstGeom>
          <a:solidFill>
            <a:srgbClr val="FFFFFF">
              <a:shade val="85000"/>
            </a:srgbClr>
          </a:solidFill>
          <a:ln w="88900" cap="sq">
            <a:noFill/>
            <a:miter lim="800000"/>
          </a:ln>
          <a:effectLst/>
          <a:scene3d>
            <a:camera prst="orthographicFront"/>
            <a:lightRig rig="twoPt" dir="t">
              <a:rot lat="0" lon="0" rev="7200000"/>
            </a:lightRig>
          </a:scene3d>
          <a:sp3d>
            <a:contourClr>
              <a:srgbClr val="FFFFFF"/>
            </a:contourClr>
          </a:sp3d>
        </p:spPr>
      </p:pic>
    </p:spTree>
    <p:extLst>
      <p:ext uri="{BB962C8B-B14F-4D97-AF65-F5344CB8AC3E}">
        <p14:creationId xmlns:p14="http://schemas.microsoft.com/office/powerpoint/2010/main" val="127644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65"/>
            <a:ext cx="10134600" cy="6840854"/>
          </a:xfrm>
          <a:prstGeom prst="rect">
            <a:avLst/>
          </a:prstGeom>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421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94" y="2133600"/>
            <a:ext cx="11109011" cy="3883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20412910">
            <a:off x="649271" y="1839236"/>
            <a:ext cx="2977097" cy="132343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8000" dirty="0">
                <a:latin typeface="Stencil" panose="040409050D0802020404" pitchFamily="82" charset="0"/>
              </a:rPr>
              <a:t>HARD</a:t>
            </a:r>
          </a:p>
        </p:txBody>
      </p:sp>
      <p:sp>
        <p:nvSpPr>
          <p:cNvPr id="5" name="TextBox 4"/>
          <p:cNvSpPr txBox="1"/>
          <p:nvPr/>
        </p:nvSpPr>
        <p:spPr>
          <a:xfrm rot="20412910">
            <a:off x="1679837" y="2721384"/>
            <a:ext cx="6955750" cy="132343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8000" dirty="0">
                <a:latin typeface="Stencil" panose="040409050D0802020404" pitchFamily="82" charset="0"/>
              </a:rPr>
              <a:t>Complicated</a:t>
            </a:r>
          </a:p>
        </p:txBody>
      </p:sp>
      <p:sp>
        <p:nvSpPr>
          <p:cNvPr id="6" name="TextBox 5"/>
          <p:cNvSpPr txBox="1"/>
          <p:nvPr/>
        </p:nvSpPr>
        <p:spPr>
          <a:xfrm rot="20412910">
            <a:off x="4407279" y="4036371"/>
            <a:ext cx="7162538" cy="132343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8000" dirty="0">
                <a:latin typeface="Stencil" panose="040409050D0802020404" pitchFamily="82" charset="0"/>
              </a:rPr>
              <a:t>Error-prone</a:t>
            </a:r>
          </a:p>
        </p:txBody>
      </p:sp>
      <p:sp>
        <p:nvSpPr>
          <p:cNvPr id="7" name="Title 6"/>
          <p:cNvSpPr>
            <a:spLocks noGrp="1"/>
          </p:cNvSpPr>
          <p:nvPr>
            <p:ph type="title"/>
          </p:nvPr>
        </p:nvSpPr>
        <p:spPr>
          <a:xfrm>
            <a:off x="609600" y="457200"/>
            <a:ext cx="10972800" cy="914400"/>
          </a:xfrm>
        </p:spPr>
        <p:txBody>
          <a:bodyPr/>
          <a:lstStyle/>
          <a:p>
            <a:r>
              <a:rPr lang="en-US" dirty="0"/>
              <a:t>Concurrent and Parallel Programming is…</a:t>
            </a:r>
          </a:p>
        </p:txBody>
      </p:sp>
    </p:spTree>
    <p:extLst>
      <p:ext uri="{BB962C8B-B14F-4D97-AF65-F5344CB8AC3E}">
        <p14:creationId xmlns:p14="http://schemas.microsoft.com/office/powerpoint/2010/main" val="20032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88168" y="2008068"/>
            <a:ext cx="10994231" cy="4164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Paralleli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94970"/>
            <a:ext cx="105727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ncurr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90800"/>
            <a:ext cx="10572750" cy="419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14400" y="2008068"/>
            <a:ext cx="1759584" cy="461665"/>
          </a:xfrm>
          <a:prstGeom prst="rect">
            <a:avLst/>
          </a:prstGeom>
          <a:noFill/>
        </p:spPr>
        <p:txBody>
          <a:bodyPr wrap="none" rtlCol="0">
            <a:spAutoFit/>
          </a:bodyPr>
          <a:lstStyle/>
          <a:p>
            <a:r>
              <a:rPr lang="en-US" sz="2400" dirty="0"/>
              <a:t>Concurrency</a:t>
            </a:r>
          </a:p>
        </p:txBody>
      </p:sp>
      <p:sp>
        <p:nvSpPr>
          <p:cNvPr id="6" name="TextBox 5"/>
          <p:cNvSpPr txBox="1"/>
          <p:nvPr/>
        </p:nvSpPr>
        <p:spPr>
          <a:xfrm>
            <a:off x="914400" y="3601473"/>
            <a:ext cx="1534331" cy="461665"/>
          </a:xfrm>
          <a:prstGeom prst="rect">
            <a:avLst/>
          </a:prstGeom>
          <a:noFill/>
        </p:spPr>
        <p:txBody>
          <a:bodyPr wrap="none" rtlCol="0">
            <a:spAutoFit/>
          </a:bodyPr>
          <a:lstStyle/>
          <a:p>
            <a:r>
              <a:rPr lang="en-US" sz="2400" dirty="0"/>
              <a:t>Parallelism</a:t>
            </a:r>
          </a:p>
        </p:txBody>
      </p:sp>
      <p:sp>
        <p:nvSpPr>
          <p:cNvPr id="4" name="Title 3"/>
          <p:cNvSpPr>
            <a:spLocks noGrp="1"/>
          </p:cNvSpPr>
          <p:nvPr>
            <p:ph type="title"/>
          </p:nvPr>
        </p:nvSpPr>
        <p:spPr>
          <a:xfrm>
            <a:off x="609600" y="491331"/>
            <a:ext cx="10972800" cy="914400"/>
          </a:xfrm>
        </p:spPr>
        <p:txBody>
          <a:bodyPr/>
          <a:lstStyle/>
          <a:p>
            <a:r>
              <a:rPr lang="en-US" dirty="0"/>
              <a:t>Concurrency vs. Parallelism</a:t>
            </a:r>
          </a:p>
        </p:txBody>
      </p:sp>
    </p:spTree>
    <p:extLst>
      <p:ext uri="{BB962C8B-B14F-4D97-AF65-F5344CB8AC3E}">
        <p14:creationId xmlns:p14="http://schemas.microsoft.com/office/powerpoint/2010/main" val="237010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914400"/>
          </a:xfrm>
        </p:spPr>
        <p:txBody>
          <a:bodyPr/>
          <a:lstStyle/>
          <a:p>
            <a:r>
              <a:rPr lang="en-US" dirty="0"/>
              <a:t>Fallacies of Distributed Computing</a:t>
            </a:r>
          </a:p>
        </p:txBody>
      </p:sp>
      <p:sp>
        <p:nvSpPr>
          <p:cNvPr id="3" name="TextBox 2"/>
          <p:cNvSpPr txBox="1"/>
          <p:nvPr/>
        </p:nvSpPr>
        <p:spPr>
          <a:xfrm>
            <a:off x="1371600" y="1905000"/>
            <a:ext cx="8229600"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rPr>
              <a:t>The network is reliable.</a:t>
            </a:r>
          </a:p>
          <a:p>
            <a:pPr marL="457200" indent="-457200">
              <a:buFont typeface="Arial" panose="020B0604020202020204" pitchFamily="34" charset="0"/>
              <a:buChar char="•"/>
            </a:pPr>
            <a:r>
              <a:rPr lang="en-US" sz="3200" dirty="0">
                <a:solidFill>
                  <a:schemeClr val="bg1"/>
                </a:solidFill>
              </a:rPr>
              <a:t>Latency is zero.</a:t>
            </a:r>
          </a:p>
          <a:p>
            <a:pPr marL="457200" indent="-457200">
              <a:buFont typeface="Arial" panose="020B0604020202020204" pitchFamily="34" charset="0"/>
              <a:buChar char="•"/>
            </a:pPr>
            <a:r>
              <a:rPr lang="en-US" sz="3200" dirty="0">
                <a:solidFill>
                  <a:schemeClr val="bg1"/>
                </a:solidFill>
              </a:rPr>
              <a:t>Bandwidth is infinite.</a:t>
            </a:r>
          </a:p>
          <a:p>
            <a:pPr marL="457200" indent="-457200">
              <a:buFont typeface="Arial" panose="020B0604020202020204" pitchFamily="34" charset="0"/>
              <a:buChar char="•"/>
            </a:pPr>
            <a:r>
              <a:rPr lang="en-US" sz="3200" dirty="0">
                <a:solidFill>
                  <a:schemeClr val="bg1"/>
                </a:solidFill>
              </a:rPr>
              <a:t>The network is secure.</a:t>
            </a:r>
          </a:p>
          <a:p>
            <a:pPr marL="457200" indent="-457200">
              <a:buFont typeface="Arial" panose="020B0604020202020204" pitchFamily="34" charset="0"/>
              <a:buChar char="•"/>
            </a:pPr>
            <a:r>
              <a:rPr lang="en-US" sz="3200" dirty="0">
                <a:solidFill>
                  <a:schemeClr val="bg1"/>
                </a:solidFill>
              </a:rPr>
              <a:t>Topology doesn't change.</a:t>
            </a:r>
          </a:p>
          <a:p>
            <a:pPr marL="457200" indent="-457200">
              <a:buFont typeface="Arial" panose="020B0604020202020204" pitchFamily="34" charset="0"/>
              <a:buChar char="•"/>
            </a:pPr>
            <a:r>
              <a:rPr lang="en-US" sz="3200" dirty="0">
                <a:solidFill>
                  <a:schemeClr val="bg1"/>
                </a:solidFill>
              </a:rPr>
              <a:t>There is one administrator.</a:t>
            </a:r>
          </a:p>
          <a:p>
            <a:pPr marL="457200" indent="-457200">
              <a:buFont typeface="Arial" panose="020B0604020202020204" pitchFamily="34" charset="0"/>
              <a:buChar char="•"/>
            </a:pPr>
            <a:r>
              <a:rPr lang="en-US" sz="3200" dirty="0">
                <a:solidFill>
                  <a:schemeClr val="bg1"/>
                </a:solidFill>
              </a:rPr>
              <a:t>Transport cost is zero.</a:t>
            </a:r>
          </a:p>
          <a:p>
            <a:pPr marL="457200" indent="-457200">
              <a:buFont typeface="Arial" panose="020B0604020202020204" pitchFamily="34" charset="0"/>
              <a:buChar char="•"/>
            </a:pPr>
            <a:r>
              <a:rPr lang="en-US" sz="3200" dirty="0">
                <a:solidFill>
                  <a:schemeClr val="bg1"/>
                </a:solidFill>
              </a:rPr>
              <a:t>The network is homogeneous.</a:t>
            </a:r>
          </a:p>
        </p:txBody>
      </p:sp>
    </p:spTree>
    <p:extLst>
      <p:ext uri="{BB962C8B-B14F-4D97-AF65-F5344CB8AC3E}">
        <p14:creationId xmlns:p14="http://schemas.microsoft.com/office/powerpoint/2010/main" val="5860972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9|11|9|12.4|3.8|7.9|14.4"/>
</p:tagLst>
</file>

<file path=ppt/tags/tag2.xml><?xml version="1.0" encoding="utf-8"?>
<p:tagLst xmlns:a="http://schemas.openxmlformats.org/drawingml/2006/main" xmlns:r="http://schemas.openxmlformats.org/officeDocument/2006/relationships" xmlns:p="http://schemas.openxmlformats.org/presentationml/2006/main">
  <p:tag name="TIMING" val="|24.1|2.5|3|2.1|12.7|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6324</TotalTime>
  <Words>1994</Words>
  <Application>Microsoft Office PowerPoint</Application>
  <PresentationFormat>Widescreen</PresentationFormat>
  <Paragraphs>376</Paragraphs>
  <Slides>45</Slides>
  <Notes>9</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MS PGothic</vt:lpstr>
      <vt:lpstr>Arial</vt:lpstr>
      <vt:lpstr>Arial Unicode MS</vt:lpstr>
      <vt:lpstr>Calibri</vt:lpstr>
      <vt:lpstr>Segoe UI</vt:lpstr>
      <vt:lpstr>Segoe UI Light</vt:lpstr>
      <vt:lpstr>Stencil</vt:lpstr>
      <vt:lpstr>Times New Roman</vt:lpstr>
      <vt:lpstr>Office Theme</vt:lpstr>
      <vt:lpstr>Azure Service Fabric</vt:lpstr>
      <vt:lpstr>Please Complete the  Evals!</vt:lpstr>
      <vt:lpstr>Steve Bohlen</vt:lpstr>
      <vt:lpstr>PowerPoint Presentation</vt:lpstr>
      <vt:lpstr>PowerPoint Presentation</vt:lpstr>
      <vt:lpstr>PowerPoint Presentation</vt:lpstr>
      <vt:lpstr>Concurrent and Parallel Programming is…</vt:lpstr>
      <vt:lpstr>Concurrency vs. Parallelism</vt:lpstr>
      <vt:lpstr>Fallacies of Distributed Computing</vt:lpstr>
      <vt:lpstr>Fallacies of Non-Distributed Computing</vt:lpstr>
      <vt:lpstr>PowerPoint Presentation</vt:lpstr>
      <vt:lpstr>PowerPoint Presentation</vt:lpstr>
      <vt:lpstr>Actors to the Rescue!</vt:lpstr>
      <vt:lpstr>Microservices</vt:lpstr>
      <vt:lpstr>Typical Aspects of Microservices</vt:lpstr>
      <vt:lpstr>PowerPoint Presentation</vt:lpstr>
      <vt:lpstr>PowerPoint Presentation</vt:lpstr>
      <vt:lpstr>Azure Service Fabric</vt:lpstr>
      <vt:lpstr>PowerPoint Presentation</vt:lpstr>
      <vt:lpstr>PowerPoint Presentation</vt:lpstr>
      <vt:lpstr>PowerPoint Presentation</vt:lpstr>
      <vt:lpstr>PowerPoint Presentation</vt:lpstr>
      <vt:lpstr>Service Fabric Infrastructure</vt:lpstr>
      <vt:lpstr>Concepts</vt:lpstr>
      <vt:lpstr>6-Node Service Fabric cluster with Microservices</vt:lpstr>
      <vt:lpstr>Handling machine (node) failures</vt:lpstr>
      <vt:lpstr>Service Fabric Application Building Blocks</vt:lpstr>
      <vt:lpstr>Types of Services in Service Fabric</vt:lpstr>
      <vt:lpstr>Stateless Services Pattern</vt:lpstr>
      <vt:lpstr>Stateful Services Pattern Simplify design, reduce latency</vt:lpstr>
      <vt:lpstr>Reliable Collections</vt:lpstr>
      <vt:lpstr>Reliable Collections</vt:lpstr>
      <vt:lpstr>DEMO: Your First Service Fabric Project</vt:lpstr>
      <vt:lpstr>DEMO: Exploring Stateful and Stateless Services</vt:lpstr>
      <vt:lpstr>Reliable Actors</vt:lpstr>
      <vt:lpstr>Reliable Actors API</vt:lpstr>
      <vt:lpstr>Virtual Actors: Not your Father’s ActorSystem</vt:lpstr>
      <vt:lpstr>Direct Actor-to-Actor Communication</vt:lpstr>
      <vt:lpstr>Introducing ActorProxy</vt:lpstr>
      <vt:lpstr>ActorProxy</vt:lpstr>
      <vt:lpstr>Actors in Action: FizzBuzz</vt:lpstr>
      <vt:lpstr>Refresher: the FizzBuzz Problem Statement</vt:lpstr>
      <vt:lpstr>FizzBuzz System Communication Flow</vt:lpstr>
      <vt:lpstr>DEMO: Exploring Reliable Actors</vt:lpstr>
      <vt:lpstr>References</vt:lpstr>
    </vt:vector>
  </TitlesOfParts>
  <Company>Microdesk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Bohlen (sbohlen@hotmail.com)</dc:creator>
  <cp:lastModifiedBy>Steve Bohlen</cp:lastModifiedBy>
  <cp:revision>383</cp:revision>
  <dcterms:created xsi:type="dcterms:W3CDTF">2008-09-22T00:48:41Z</dcterms:created>
  <dcterms:modified xsi:type="dcterms:W3CDTF">2016-09-28T14:14:07Z</dcterms:modified>
</cp:coreProperties>
</file>