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60" r:id="rId2"/>
    <p:sldId id="361" r:id="rId3"/>
    <p:sldId id="359" r:id="rId4"/>
    <p:sldId id="356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50" r:id="rId45"/>
    <p:sldId id="351" r:id="rId46"/>
    <p:sldId id="35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405"/>
    <a:srgbClr val="7F7F7F"/>
    <a:srgbClr val="FA7305"/>
    <a:srgbClr val="ED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50" autoAdjust="0"/>
    <p:restoredTop sz="92420" autoAdjust="0"/>
  </p:normalViewPr>
  <p:slideViewPr>
    <p:cSldViewPr>
      <p:cViewPr varScale="1">
        <p:scale>
          <a:sx n="84" d="100"/>
          <a:sy n="84" d="100"/>
        </p:scale>
        <p:origin x="309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14:13:24.941"/>
    </inkml:context>
    <inkml:brush xml:id="br0">
      <inkml:brushProperty name="width" value="0.02646" units="cm"/>
      <inkml:brushProperty name="height" value="0.02646" units="cm"/>
      <inkml:brushProperty name="color" value="#ED1C24"/>
    </inkml:brush>
  </inkml:definitions>
  <inkml:trace contextRef="#ctx0" brushRef="#br0">20023 14364 7040,'5'-39'2720,"-5"11"-1472,5-11-672,-5 25 736,0-3-384,0-2-64,0 2-320,0 6-64,0 11-288,0 8 0,0 15 32,0 13 255,0 19 65,0 10-64,0 7-32,0 6-256,0-3-128,4-1-32,0 1 32,1 3 32,0 5 96,-2-5-96,1-11-64,6-14-576,-2-5-288,-3-12-128,-1-5-63,1-15-65,-5-9 32,0-7 64,-5-7 160,-4-12-480,1-18-160,-6 2-1344</inkml:trace>
  <inkml:trace contextRef="#ctx0" brushRef="#br0" timeOffset="1625">21516 14601 4480,'23'0'1760,"-23"0"-960,5 4-928,-14-3 32,-3 6 0,8-7-960,-3 0-384,2-4-128,2-5 64</inkml:trace>
  <inkml:trace contextRef="#ctx0" brushRef="#br0" timeOffset="853">19981 14619 3072,'-5'-3'1216,"1"3"-640,8-5-256,-4 5 448,0 0-64,0 0 32,0 0 96,0 0 32,0 0-448,0 11 384,0 2 224,-4-1 192,4-1 128,0 6-192,-4-6 32,-1 1-129,0-5 1,1-3-224,4 1-128,-9-10 32,14-10 0,3-9-128,10-4 32,5-6-224,7-10 0,14-15-192,5 0-64,8 5 0,0 7 32,0 8-96,-3 6-64,3 13 64,-5 14 64,-8 17-128,-8 20-96,-15 25 160,-21 6 96,-9 5-96,-16 8-64,-16-16 0,-6-5 32,-15-2 96,0-5 64,5-8-32,8-8-32,10-8-96,3-3 32,6-4-128,8-5 0,5-3 32,3-4 0,10 1 0,4-5 64,0 0-96,8 0 0,2-5 32,7-2 0,0-1 0,18-3 64,1-2 32,8-7 32,8-8-160,5-2-32,5-2 32,-5 9 64,-4 7-64,-3 8-64,-6 19-160,-10 9 0,-7 13 64,-13 9 96,-14 14 64,-14 14 32,-9 0 128,-7-7 64,-10-3-64,-8-13-96,-1-5 64,5-3 0,0-14-192,-5-6 0,15-4-544,6-7-192,12 1-288,11-9-64,10-4-320,3-1-160,10 2-671,3-2-193,7 2-1888</inkml:trace>
  <inkml:trace contextRef="#ctx0" brushRef="#br0" timeOffset="2577">20774 15113 5632,'-10'8'2112,"10"21"-1152,-3-10-352,3-10 672,3 3-224,2-4 0,4-2-32,5 11 0,0-8-544,12-1 128,1-8 127,9 0 33,4-8 32,4-18-192,1-5-32,0-4-128,-4-2-32,-1-8-320,-8 2-32,-14 3-128,-5 9 0,-13 6-160,-9 5-96,-9 5-32,-10 10 32,-6 10 128,-3 15 32,-3 6 96,-1 14 32,1 13 32,9-5 64,9-1-32,4-2-32,18-5 32,5-3 32,8-11-32,9-4-32,4-7 96,10-3 0,4 1-32,5-7 32,5-1 64,-6-2 128,-2-3-64,-2 0-64,-4 0-64,-10 0-96,-8-3-320,-4-2-192,-10-6-1600,-4-1-671,0-8-1889</inkml:trace>
  <inkml:trace contextRef="#ctx0" brushRef="#br0" timeOffset="3346">21724 14956 10368,'27'-59'3872,"-14"42"-2112,-3-3-1281,-7 17 929,-3-2-576,-8 5-64,-10 8-384,-9 9-160,-16 11-128,-6 6 0,-3 19 64,-2-2 0,5-3 0,5-8-96,13-9 32,15-3-64,11-5 64,13-11 0,15-7 32,21-10-64,5 1-64,11 4 32,2 0 32,-3 9 160,-7 5 192,-13 14-96,-8 8 64,-3 4-224,-20 0-96,-13-1 32,-13 1 0,-13-4 32,-3-8 0,-7-8 0,-3-9 64,10-8-448,8-6-224,11-5-608,12-4-256,11 1-224,10-9-64,8-8-319,5 0-129,0 0-608,5-3-256,2-9 32</inkml:trace>
  <inkml:trace contextRef="#ctx0" brushRef="#br0" timeOffset="3802">22432 14843 11392,'-97'27'4224,"35"-5"-2305,-36 5-1311,80-19 1024,-47 0-768,-10 0-160,0-2-416,4 2-128,5-3-96,5-5-1664,9-5-672,11-3-3327</inkml:trace>
  <inkml:trace contextRef="#ctx0" brushRef="#br0" timeOffset="3646">22204 14500 6912,'81'-160'2624,"-63"121"-1408,-2 3-288,-6 28 896,3 8-864,-5 13-288,2 13-224,-5 38 0,-10 11-224,-5 10 223,-3 1 97,-8 0-224,-10 12-96,4 2-128,4-15-96,5-10 448,10-12 160,13-9-32,11-15 0,12-3-64,7-13 96,9-7-64,5 1 32,14-2-224,-1-2-128,0-10-128,-4-3-96,-6-3-64,3-10 32,-6-2-896,-10-21-320,-18-23-2080,-16-8-863,-5-3-577</inkml:trace>
  <inkml:trace contextRef="#ctx0" brushRef="#br0" timeOffset="11885">31187 15528 12928,'13'-18'4831,"-3"10"-2623,3 5-2432,-8 3 768,-5 0-352,0 0 32,-5 0-192,-3 0-32,-2 0 0,2 0 0,-2 3 0,7 5 0,3 7 0,8 4 0,5 3 64,5 1 32,0-4 96,0-6 192,-2 3 64,2-8-96,-4-8 32,-5-8-224,-5-3-96,-8-4-32,-9 1-32,-5-2-96,-5 8 64,2 5-32,-2 6-64,5 5 0,2 3 96,1 5-64,7-3 32,8 0 256,4-7 128,5-1 192,4-5 64,0-8-160,5-8-96,0-2-32,0-1 32,-5 1-160,0 4-96,-3-2 32,-7 8 0,-3 5-192,0 3-64,-3 3-32,-2 5 128,0 0 96,0 0 64,-3-5-32,0-3-64,-2-3 160,2-5 32,3-3-64,0-1-32,2 6-320,-2-2-160,-3 3-2624,3 13-1216,-13-11-1855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14:13:29.837"/>
    </inkml:context>
    <inkml:brush xml:id="br0">
      <inkml:brushProperty name="width" value="0.02646" units="cm"/>
      <inkml:brushProperty name="height" value="0.02646" units="cm"/>
      <inkml:brushProperty name="color" value="#ED1C24"/>
    </inkml:brush>
  </inkml:definitions>
  <inkml:trace contextRef="#ctx0" brushRef="#br0">23747 14028 10496,'3'-5'3936,"2"21"-2112,5 43-1856,-7-34 799,-3 9-31,-3 14 192,-2 11-320,-5 16-32,-3 0-320,0-1-96,-1 5-32,-4-12-64,5-3 32,5-13 0,-2 11 32,-3-1-64,10 13 32,3-10-128,3-2 0,7-7 32,-2-4 64,5-3-32,0-6 64,5-5-64,1-10 64,2-7 0,2-3 96,0-14 96,3-3 160,0 0 160,10-3 96,-1-6-96,9-2-32,5-6-128,19-2 32,-6-4-128,-5-10-32,1-1-192,-9-6-32,-9 7-32,-9 5-64,-13 2-832,-13 2-320,-15 4-1536,-16 5-608,-14 2-2719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14:13:30.798"/>
    </inkml:context>
    <inkml:brush xml:id="br0">
      <inkml:brushProperty name="width" value="0.02646" units="cm"/>
      <inkml:brushProperty name="height" value="0.02646" units="cm"/>
      <inkml:brushProperty name="color" value="#ED1C24"/>
    </inkml:brush>
  </inkml:definitions>
  <inkml:trace contextRef="#ctx0" brushRef="#br0">25104 14061 10112,'18'-39'3776,"-10"42"-2048,5 5-1952,-3 15 608,-2 10-64,2 10 191,-2 12 33,-3 20-32,0 7-256,-1-3-96,-4 8-32,0-4 0,0-9 0,0 1-64,4-7 32,1 14-64,-1-10 64,6-10-1184,-2-7-479,2-7-481,-2-9-192,0-7-1568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14:13:31.164"/>
    </inkml:context>
    <inkml:brush xml:id="br0">
      <inkml:brushProperty name="width" value="0.02646" units="cm"/>
      <inkml:brushProperty name="height" value="0.02646" units="cm"/>
      <inkml:brushProperty name="color" value="#ED1C24"/>
    </inkml:brush>
  </inkml:definitions>
  <inkml:trace contextRef="#ctx0" brushRef="#br0">25522 14066 9728,'18'-51'3584,"-13"48"-1920,3 15-1792,5-4 576,-3 23-192,-2 17 0,-3 14 128,-10 30 95,0 6-255,-8 5-64,0 0-32,0-1 0,0 13 0,-1-5-64,5-7 32,5-4 64,4-8 64,0-8-96,4-12-32,5-12-544,0-6-224,1-14-543,6-19-2721,2-14-1536,8-6 1696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14:13:31.504"/>
    </inkml:context>
    <inkml:brush xml:id="br0">
      <inkml:brushProperty name="width" value="0.02646" units="cm"/>
      <inkml:brushProperty name="height" value="0.02646" units="cm"/>
      <inkml:brushProperty name="color" value="#ED1C24"/>
    </inkml:brush>
  </inkml:definitions>
  <inkml:trace contextRef="#ctx0" brushRef="#br0">26089 14475 9088,'36'-26'3424,"-28"52"-1856,2 30-1408,-10-25 768,-10 13-448,-3 7-32,-23 8-128,-8 0-33,-19 0-159,-3 8-32,-14 0 32,9-8 0,9-8 0,12-12-160,19-2 32,23-10 64,29-4 96,16 5 480,20-4 224,10-1 352,9 5 96,-1 0-128,14-5 0,-13 2-384,-9-6-96,-9-4-288,-19-3-96,-13-12-160,-13 0-64,-26-7-1312,-13-6-608,-13-2-2336,-19-9-927,-9-3-97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14:13:32.897"/>
    </inkml:context>
    <inkml:brush xml:id="br0">
      <inkml:brushProperty name="width" value="0.02646" units="cm"/>
      <inkml:brushProperty name="height" value="0.02646" units="cm"/>
      <inkml:brushProperty name="color" value="#ED1C24"/>
    </inkml:brush>
  </inkml:definitions>
  <inkml:trace contextRef="#ctx0" brushRef="#br0">27160 14528 7552,'5'-135'2880,"-2"91"-1536,2-10-288,0 37 1056,-1 2-385,5 2-127,0 13-832,0 17-384,-1 14-256,2 28 160,-7 13 128,-6 11 0,-2 4 64,-5 3-256,-2 9-128,-2 5 0,6-6 0,-2-2 32,7-9 0,3-8-64,3-16-64,2-8 32,4-12-32,-5-10-448,1-10-96,0-7-128,-5-8-96,0-8 0,0 0 0,-5 0 0,0-4 0,-3-8-351,-2 4-161,2 0 352,0-7 128,-2 10 480,5-7 192,2 4 992,11 0 1376,5 5-161,10 6-127,8-6-128,13-1-128,8 0 64,15 0-320,21-1-192,5-1-416,0-2-96,-5-4-384,-9-1-128,-8-2-64,-14-1 32,-8-4-160,-15 0-32,-11 0-416,-9-3-160,-19 4-736,-13-6-352,-9 2-416,-12 3-64,-10 12-320,-16 5-127,-2-2-2561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14:13:34.573"/>
    </inkml:context>
    <inkml:brush xml:id="br0">
      <inkml:brushProperty name="width" value="0.02646" units="cm"/>
      <inkml:brushProperty name="height" value="0.02646" units="cm"/>
      <inkml:brushProperty name="color" value="#ED1C24"/>
    </inkml:brush>
  </inkml:definitions>
  <inkml:trace contextRef="#ctx0" brushRef="#br0">29143 14419 9728,'38'-102'3584,"-15"67"-1920,3 0-1440,-13 27 832,-3 0-481,-2 8-63,2 16-384,-10 15-64,-5 28-64,-5 11 352,-3 8 160,-8 6-64,-5-6 64,-1 3-224,-17-2-32,6 7-64,-1-8-32,3-10-192,10-10 32,4-11 64,9-7 96,5-5-480,3-12-256,10-3-64,3-4-32,9-7 32,5-6 64,0-10 96,-4-9 65,-5-23-33,0-17-32,-5-2 32,1-12 96,0-17 64,3-19 96,1-4 192,5 16 128,5 16 608,3 19 224,4 23-352,6 25-97,7 33-127,1 26 0,4 7 288,-1 4 192,2 3 32,7 5 32,-3 0-96,-1 11-32,-4-11-256,1-9-64,-2-7-224,-7-7-96,-6-8 0,1-2-32,-9-14 0,-3-4 0,-5-4-864,-5-4-352,-8-5-512,-10-6-160,-13-5-608,-13-4-159,-25-32-2113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14:13:30.545"/>
    </inkml:context>
    <inkml:brush xml:id="br0">
      <inkml:brushProperty name="width" value="0.02646" units="cm"/>
      <inkml:brushProperty name="height" value="0.02646" units="cm"/>
      <inkml:brushProperty name="color" value="#ED1C24"/>
    </inkml:brush>
  </inkml:definitions>
  <inkml:trace contextRef="#ctx0" brushRef="#br0">24195 14811 8704,'-10'17'3328,"7"-6"-1792,-2 2-1152,5-10 768,0 1-192,0-4 63,0 0-95,18 0 0,8 0-512,5-7 160,4-1 160,9-8-448,8-13-160,5 1-32,9-3 0,-9-1-32,0 3 32,-4 10-128,-5 7 0,0 16 32,-7 12 0,-7 16-96,-4 8 64,-11 4 32,-11 3 0,1 1 64,-14 5 96,-3-7-64,-1-9-64,-9-12 128,2-22-160,-2-6-64,0-14-256,0-6-128,0-2-192,-8 2 0,-5 6-64,0 6-64,1 6 288,-1 10 128,0 9 224,5 12 64,5 1-32,6 22 64,7-6 160,3-3 160,10-4 480,3-4 288,10-9 96,10 2 64,6-10-352,1-2-224,4-10-96,2-3 64,3 0-224,-1 0 32,-8-3-256,-4-2-96,-9 2-192,-1-2 0,-7 1-1216,-14-4-512,-9-12-1696,-9-19-607,1-4-865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14:13:33.932"/>
    </inkml:context>
    <inkml:brush xml:id="br0">
      <inkml:brushProperty name="width" value="0.02646" units="cm"/>
      <inkml:brushProperty name="height" value="0.02646" units="cm"/>
      <inkml:brushProperty name="color" value="#ED1C24"/>
    </inkml:brush>
  </inkml:definitions>
  <inkml:trace contextRef="#ctx0" brushRef="#br0">26827 14712 10752,'18'-12'4032,"0"-1"-2177,13-2-1183,-9 10 1120,9-3-544,5-4-160,3-3-544,6-2-256,-1-11-192,0-6 0,-3-7 0,-1 14-128,-1 2 32,-3 2 0,0 3 0,-1 8-96,6 4 0,-7 0-32,20 5 96,-4 3 0,-6 0 96,-5 0-32,-3 0-32,-1 0-64,-4-5 32,0 2 96,-5-2 32,2-4 32,-6 3 0,1-3-160,-7 4 32,-1 2-64,-2 3-64,0 0 0,0 3 96,0 5-64,5 13-32,4 7 160,1 3 32,-2 9 128,7 4 96,-2 8 64,0-1 32,1-3 0,1 5 0,6 1-128,2 3 0,0-1-32,-1 15 96,1-3-32,3-9 0,-3-8-160,0-3-32,-6 9 32,-2-17 0,-7-1 0,-3-4 0,5-7-64,-10-3-64,0-5 96,-4-6 64,1 0-64,-7-8 0,2-1 32,-5-5 0,5-25 128,-2-6 0,2-5 32,0-11-32,3-14 0,2-5-64,8-2 32,3 0-64,2-8 0,-1-6-96,4-19-64,-3-2 32,-5 7 32,0 5-192,-5 20 32,-5 15-480,1 11-160,-5 14-1376,-4 16-640,0 7-1184,-4 11-415,0 6-833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14:13:40.231"/>
    </inkml:context>
    <inkml:brush xml:id="br0">
      <inkml:brushProperty name="width" value="0.02646" units="cm"/>
      <inkml:brushProperty name="height" value="0.02646" units="cm"/>
      <inkml:brushProperty name="color" value="#ED1C24"/>
    </inkml:brush>
  </inkml:definitions>
  <inkml:trace contextRef="#ctx0" brushRef="#br0">30970 10135 7680,'8'-15'2880,"-13"18"-1536,10-29-864,0 23 832</inkml:trace>
  <inkml:trace contextRef="#ctx0" brushRef="#br0" timeOffset="880">31004 10064 15424,'14'-16'1119,"-6"5"-607,2 0-256,-15 2-64,0 13-160,0 1-32,2-2-64,-7 16 0,1-3 64,5 6 64,0 17 96,-1-4 128,5-4 0,0-4 0,5-8 32,8-7 32,1-12-96,-6-17-96,2-8 0,-2-11-32,0-2 0,-3 0 0,0 7 64,-5-4 96,0-4-128,-13 12-32,0 16-128,-2 6-96,-2 10 64,4 17 0,-2 2 32,2 4 0,5 2 64,3-3 32,5 4-32,0-4-64,5-4 96,3-7 64,2-9-64,8-7-64,-1-4 64,-4-11 0,-3-12-128,-5 8-32,-15-17 96,-3 9-96,-5 8 32,-1 5-128,-2 5 32,3 4 0,-9 14 64,9 10 96,5 12 64,3 4-32,10-5-64,0 2 96,5-6 0,5-2 32,3-5 0,5-11-160,9-4 32,-9-4 0,8-9 64,6-10 32,-6-15 96,-3 2-96,-6 7 0,-8-3-96,-13 1-96,-14 8-32,-4 8 0,-6 3 96,2 8 64,-1 8-64,4 14 0,1 6 32,4-1 0,5 0 0,8-1 0,2 1 64,6-3 32,7-10-32,3-2 32,5-12-64,-1-7 64,6-6 0,0-1 32,4-10-64,-6 5 32,-3-7 288,-18-1-352,0 19-128,-8-4-64,-5 12 96,-2 4-32,2 12 32,0-5 64,4-3 64,4 0-32,0-5 64,-3-3 0,3-3 96,5-13-32,5-3 0,0 3-608,-2 8-160,2-7-2464,-5 11-1087,0-3-1025</inkml:trace>
  <inkml:trace contextRef="#ctx0" brushRef="#br0" timeOffset="2179">30943 10892 8448,'25'-19'3232,"14"16"-1728,14-5-1184,-35 5 800,-2-5-192,2 0 95,-5 0-447,-4 0-96,-4 5-288,-5 3-352,-14 3-32,-17 10 64,6 6 128,-6 6 96,5 7 96,5-2 192,3 8 64,5 0-32,4-15 64,4 3 32,2-7-32,6-11-160,2-8-128,4-19-32,-1-3-32,10-10-64,-5-1 32,-13-2 64,0 8 128,0 5-192,-5-2-128,-3 13-160,-2 8 32,-6 11 96,2 3 32,1 8 32,-3 3 0,6 5 64,2-3 32,3-5-32,5 0-64,5-8 96,3-3 0,2-8-32,6-5 32,2-6 0,-6-5 96,6-3-32,0 5 0,-5-5-96,-5 3-64,-11 2-64,-7 1 32,-3 10-32,-5 3-64,2 8 0,-6 0 96,1 3 0,3-3 32,0-2 0,6 2 64,2 0-32,1 0 64,5 0-64,4 6-32,4 2 32,1-2 32,4 6-96,-1 0 0,6 10 32,2-19 0,-1 5 64,6-13 96,-8-6-64,9-13 0,-1-6-96,5-10-32,1-6 32,-9 0 0,-5 5-96,0-13 64,-5 11-32,-26 19-64,-3 10 96,-1 12-64,-4 13-32,5 13 96,-2 1 0,6 5 32,-1-3 0,-3-5 0,11 5 64,2 0 32,8-21 32,8-14 0,7-8-64,1-3-64,11-11 32,-1 3-32,5-5 64,-5 2 32,-4-2-32,-6 5-64,-3 5-128,-3-2-64,-15 5 0,-3 3 128,-14 5-32,0 3 32,0 0 0,1 0 0,3 3-96,0 2-32,6 1 0,2 7 128,2 1 32,8 5 32,0 5 0,8 9 64,2-1-96,2-2-64,11-3 128,-2-24 32,-3 0 192,2 10 96,8-21 0,-2-3 96,0-8-96,-4-8-32,-1 0-288,-3 3-64,-5 5 64,-3 5 32,-7 6-160,-3 8-64,-3 8-1632,-7 3-640,-3-3-3519</inkml:trace>
  <inkml:trace contextRef="#ctx0" brushRef="#br0" timeOffset="3264">31172 11712 10496,'48'-20'3936,"-22"8"-2112,4-8-1633,-17 11 801,0 1-352,-4 0 32,0 0-448,-9 4-160,-5 4-32,-8 8-128,-8 9 0,-4-2 128,-3 5 32,-5 9 64,-7 11 0,6-1-160,7-1 32,11-7 192,3-2 128,13-10-32,13-7 64,0-8-64,5-8 64,-3-4 0,3-12 96,0-8-96,-1 4 32,1 4-224,-5 0-32,-6 3-128,-2 3-96,-10 8-32,-2 6 0,-6 9 0,-14 2 0,-7-3 96,4 1 0,4 8 32,4-11 64,4 3 32,5 2 32,1 3 0,4-7 0,8 6-160,0-1 32,13-1 64,-1 1 32,9-4-128,-3-4-32,-1 1 96,1-14 32,-1 1 0,1-27 32,-5-5-64,-5-1-32,-4 0 32,-4 14-192,-9 7 32,-12 7 0,-9 13-32,-1 8 128,1 9 64,0 11-64,4 7 0,1-1 32,2-8 0,10 3 0,-4-4 64,9-5 32,3-5 96,10-7-32,-2-8 64,2 0-64,12-11 0,14-1 32,4-8 32,-2 3-192,-2-6-64,-6 3-96,-2 0 96,-6 3-64,-9 5 32,-3 4 0,-10 0-64,-20 8 0,-1 0 96,-1 11 0,-3-6 32,4-2 0,5-3 0,4 12 0,4-12 0,3 5 64,7 7 96,3 0-128,3-1-32,7 3 0,-2-11 0,2 1 64,-2 4 32,-1-3 32,3-5 64,8 0-96,-5-17 0,-6 0-96,3-3-32,-7 0-608,2 5-288,-18 7-2208,1 0-1407,-1 19-737,0 14 1216</inkml:trace>
  <inkml:trace contextRef="#ctx0" brushRef="#br0" timeOffset="4364">30967 12589 10240,'31'-31'3872,"27"22"-2112,-12-27-1632,-33 41 767,0-30-575,1-7-96,-1 4-32,-8 5 96,-5 3-128,-5 8-160,-12 7-96,-1 14-32,-11 10 96,8 10 288,-3 2 192,8 9 0,1-4 64,7-4-96,-1 0 0,9-8-160,0-3 0,14-13 320,-1-8-96,8-5-32,3 2-96,-6-6-64,1 1-160,-3 0-32,-1 1-32,-7-1-64,-3 0-64,-5-4-32,-5 3-32,-26 6 0,-1 10 0,0 1 0,6 9 160,-1-2 32,4 5-96,4 13-32,6-7 96,5-1 96,3-2-32,5-2 0,5-5 32,3-8 0,2-5 0,12-3 64,1-3-96,4-17-64,-1 0 128,-2-4 32,-2-5-64,1-2-32,-5 3-96,-1-12-224,-4 8 32,-3 9 32,-10-2 96,-5 33-128,-3 0 64,-11 16 0,1 9 64,-8-10 32,-1 9 32,3-4 128,6-5 64,5-1-64,0-7-32,4-4 96,9-2 32,14-13 32,-1 4 0,8-11 0,8-6 0,-2-3-128,4-8-32,1-3-32,-6-14-64,-2 13-128,-7-11 0,-4 6 0,-8 6-32,-10 11 32,-3 12 96,-11 5-64,1 9-32,-9 22 0,5-3 96,4-1-64,5-5 32,0-2 128,3 3 32,15-5-32,3-2 32,5-6 0,6-7 32,-1 0-64,5-3 32,-1-6-128,1 1 0,-1 4 32,1-4 64,-5 5-32,-1-17-32,-4-8 32,-8 8-32,-5 11-160,-8-2 32,-5 3 0,-6 11-32,-4 13 128,1 5 0,4-10-64,0 5 64,4 0 96,1-8 32,3-3-32,7 3 32,-2-5-480,0-3-2336,1-8-736,-9-15-2399</inkml:trace>
  <inkml:trace contextRef="#ctx0" brushRef="#br0" timeOffset="5181">30871 10229 7552,'13'-8'2880,"0"2"-1536,-3-2-800,3 8 800,-4 4-352,4-4-32,2 0-65,6 0 1,11 0-480,-6 0 96,-3-4 64,-1 0-64,-4 4 96,-5-3-320,-3 0-160,-7 3-96,-3-5-32,0 5 0,-13 5 0,-8-2-96,-2 0 64,4 5 32,6-1 0,5 0 64,-2 1 32,2-2 32,3-1 0,15-2-64,11-3 32,-3 0-64,1-8-32,-1 2 32,0-6-32,-5-6 64,-5 4 32,-3-12-192,-5 19-64,-13 4-32,-15-2 64,2 5 64,-1 12 32,1-6 32,3 7 0,1 0 64,4 2 32,5-1 32,3 1 0,6-4 192,4-3 128,0-8-160,9 0-32,4-4-64,0-8 32,5 2-128,0 2 0,-4 2-96,-1-2-32,-3 4-128,-2 4 32,-8 0-704,-13 15-3072,0 0-671,3-1-321</inkml:trace>
  <inkml:trace contextRef="#ctx0" brushRef="#br0" timeOffset="5837">31074 10859 15456,'-30'8'96,"9"7"0,-3 9 224,10 12 191,5-2 97,4 5 96,5 8-32,5-2-32,0-12-192,9-8-32,8-13-64,2-17 96,-1-2-32,0-9 64,-4-7-64,-2-10 64,2-1-64,-5-2 0,-4 5-160,-7 4 0,-3 7-224,-8 9-32,-1 6-64,-23 13 0,3 3 0,2 9 0,4-4 192,5 4 64,4-1-64,0-7-32,4-4-32,6-3 32,4-5 0,4-8 32,10-5-64,-1 1-64,11 1 32,-5-1-32,0 4 0,-6 5 0,-4 3-96,1 0 0,-6 3-96,-4-3 32,0 0 160,-14-8-128,-8 0-160,3-3-1248,5-1-512,4 4-3679,-4 0-1953,6 8 3616</inkml:trace>
  <inkml:trace contextRef="#ctx0" brushRef="#br0" timeOffset="5403">31085 10985 9728,'32'-19'3584,"-29"2"-1920,2-10-1856,-5 13 608,0 2-320,-12-4 0</inkml:trace>
  <inkml:trace contextRef="#ctx0" brushRef="#br0" timeOffset="6280">31152 11648 9984,'31'-7'3680,"-18"11"-1984,0-1-1408,-13-3 799,5 5-543,-5 3-128,-10 2-64,-3 12 0,-13-7-160,-10 3 160,5 11 64,2-3 0,1-7 0,10-4 256,5-4 128,5-22 768,8-8-576,13-4-128,0 2-448,0-2-192,5 5-224,-5 7 0,0 4-1120,-13 11-544,-3 7-768,-10 7-256,-2 14-2943</inkml:trace>
  <inkml:trace contextRef="#ctx0" brushRef="#br0" timeOffset="7320">31200 12729 11392,'43'-56'4288,"-30"33"-2305,-5-21-1951,-8 31 864,0 1-608,-3 1-160,-12 3-160,-1 16 0,-7 3 32,-15 10 0,3-5 0,5-1 192,4 14 128,8-10 192,5-7 64,1-12 64,7-4 64,0-7-384,5-5-192,10 0-576,-2-9-192,1-6-2208,-6 3-927,-11 24-1249</inkml:trace>
  <inkml:trace contextRef="#ctx0" brushRef="#br0" timeOffset="6775">31057 12714 15232,'57'3'5695,"-40"-6"-3071,6-13-1856,-10 16 1376,8-11-1056,6-2-352,-1-1-320,-5-2-128,1 4-160,-9 5-160,-4-1-64,-13 8-96,-9 12-32,-9 7 32,-4 7 64,-10-2-448,-7-5-96,4-3-64,9-5-64,4-3-32,3-4 32,11-27-1024,2-4 352,7 0 160,-2 0-704,5 4-287,0 4-2369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14:13:36.199"/>
    </inkml:context>
    <inkml:brush xml:id="br0">
      <inkml:brushProperty name="width" value="0.02646" units="cm"/>
      <inkml:brushProperty name="height" value="0.02646" units="cm"/>
      <inkml:brushProperty name="color" value="#ED1C24"/>
    </inkml:brush>
  </inkml:definitions>
  <inkml:trace contextRef="#ctx0" brushRef="#br0">31104 14247 9216,'44'-88'3424,"-23"32"-1856,7 8-1344,-15 37 736,0-1-160,5 12 63,0 15-63,-2 18 64,2 10-480,-5 16 64,-3 20 64,-10 9-64,0-9 64,-5 0 0,-3-6 64,-5-14-256,-2-8-32,7-8-96,0-7-32,-2-4 32,5-8 32,2 0-320,3-5-160,0 1-1568,0 0-704,0 4-2591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14:13:35.863"/>
    </inkml:context>
    <inkml:brush xml:id="br0">
      <inkml:brushProperty name="width" value="0.02646" units="cm"/>
      <inkml:brushProperty name="height" value="0.02646" units="cm"/>
      <inkml:brushProperty name="color" value="#ED1C24"/>
    </inkml:brush>
  </inkml:definitions>
  <inkml:trace contextRef="#ctx0" brushRef="#br0">29949 14717 13568,'32'0'5087,"-10"38"-2751,13-16-1728,-12-19 1248,4 6-800,9-6-288,4 2-320,18 4-64,4-6-224,6-3 32,3 0 32,-3 0-96,-10-8-32,0-4-32,-9-6-64,1 2-544,-15 4-288,-7-2-1248,-12 11-576,-3 3-1376,-3 3-575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14:13:29.402"/>
    </inkml:context>
    <inkml:brush xml:id="br0">
      <inkml:brushProperty name="width" value="0.02646" units="cm"/>
      <inkml:brushProperty name="height" value="0.02646" units="cm"/>
      <inkml:brushProperty name="color" value="#ED1C24"/>
    </inkml:brush>
  </inkml:definitions>
  <inkml:trace contextRef="#ctx0" brushRef="#br0">23202 14528 10368,'-3'-9'3872,"3"9"-2112,3 9-865,-3-9 1217,10 0-320,6 0 64,7-9-672,13 9-256,8 0-544,18 0-160,9-19-96,9 2 64,3-2 96,5 3-128,0-3-96,-3-9 32,-7 0 0,-3-3-128,-13 3 32,-13 4-992,-13 8-448,-32 8-2720,-8 5-1439,-9 6-1601,-5-3 3008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14:13:34.823"/>
    </inkml:context>
    <inkml:brush xml:id="br0">
      <inkml:brushProperty name="width" value="0.02646" units="cm"/>
      <inkml:brushProperty name="height" value="0.02646" units="cm"/>
      <inkml:brushProperty name="color" value="#ED1C24"/>
    </inkml:brush>
  </inkml:definitions>
  <inkml:trace contextRef="#ctx0" brushRef="#br0">28816 15005 13824,'28'9'5183,"-7"2"-2815,23 0-1920,-8-6 1248,8-2-768,8 6-192,10-6-256,8 2-64,-3-5-224,-5-8 0,4-9 32,-9-5-96,8-6-32,-7-3-192,-9 0-64,-9-8-1632,-9 7-640,-14 4-3168,-12 5-2527,-19 4 3007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14:13:33.165"/>
    </inkml:context>
    <inkml:brush xml:id="br0">
      <inkml:brushProperty name="width" value="0.02646" units="cm"/>
      <inkml:brushProperty name="height" value="0.02646" units="cm"/>
      <inkml:brushProperty name="color" value="#ED1C24"/>
    </inkml:brush>
  </inkml:definitions>
  <inkml:trace contextRef="#ctx0" brushRef="#br0">26905 15039 14208,'-10'-6'5343,"10"6"-2879,13-9-1728,-3 9 1344,11-5-736,9 2-128,11-6-512,11 6-128,9-5-320,4 0-96,6-1 32,-1-2-32,14-1 0,-14-5-192,-8 2 32,-6-2 0,-4 1 64,-9 0-320,-7 0-64,-10 4-832,-16-4-2048,-15 4 0,-13 3 0,-13 6 193,-3-2-1953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14:13:35.284"/>
    </inkml:context>
    <inkml:brush xml:id="br0">
      <inkml:brushProperty name="width" value="0.02646" units="cm"/>
      <inkml:brushProperty name="height" value="0.02646" units="cm"/>
      <inkml:brushProperty name="color" value="#ED1C24"/>
    </inkml:brush>
  </inkml:definitions>
  <inkml:trace contextRef="#ctx0" brushRef="#br0">30105 14092 8704,'19'-84'3328,"-6"72"-1792,-7 8-1152,-3 8 768,2 11-480,0 18-128,-5 18-65,0 20 33,0 20-288,-5 11 160,0-4 32,-4 6-64,1-3-32,-2-3-128,-4 2 32,9-9-128,-8-13 0,8-11-32,1-8-64,4 0-608,0-11-256,14-9-480,-6-8-191,6 1-385,1-8-64,2-12-1344,2-4-928,-1-13 1984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8T14:13:35.582"/>
    </inkml:context>
    <inkml:brush xml:id="br0">
      <inkml:brushProperty name="width" value="0.02646" units="cm"/>
      <inkml:brushProperty name="height" value="0.02646" units="cm"/>
      <inkml:brushProperty name="color" value="#ED1C24"/>
    </inkml:brush>
  </inkml:definitions>
  <inkml:trace contextRef="#ctx0" brushRef="#br0">30658 14174 9216,'34'-5'3520,"-25"22"-1920,5 19-1440,-11-8 704,2 31-288,-5 11 63,-5 13-159,2 4 32,-7-8-288,-3 2 224,0-8 96,5 6-160,-2 5-64,7-13-96,3-7-64,8-4-32,0-10 0,1 6-64,0-13 32,4-7-704,-3-8-224,-15-21-2047,-9-7-2177,-8-12-1120,-9-8 3264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249E5-3D82-4E04-97B9-CF81EA0AC979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92F68-FAB7-4683-9EE1-BB010BE43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64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92F68-FAB7-4683-9EE1-BB010BE436C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2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94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92F68-FAB7-4683-9EE1-BB010BE436C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24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81201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814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228599" y="392114"/>
            <a:ext cx="12420599" cy="1208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2" descr="http://techbash.com/img/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52653"/>
            <a:ext cx="5664200" cy="105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95401"/>
            <a:ext cx="2743200" cy="4830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95401"/>
            <a:ext cx="8026400" cy="4830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057401"/>
            <a:ext cx="53848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057401"/>
            <a:ext cx="53848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812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67000"/>
            <a:ext cx="5386917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98120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67000"/>
            <a:ext cx="5389033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9715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90600"/>
            <a:ext cx="6815667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3601"/>
            <a:ext cx="4011084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90600"/>
            <a:ext cx="73152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7401"/>
            <a:ext cx="109728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baseline="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FFC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FFC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FFC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FFC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FFC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9.png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3.xml"/><Relationship Id="rId30" Type="http://schemas.openxmlformats.org/officeDocument/2006/relationships/image" Target="../media/image17.png"/><Relationship Id="rId35" Type="http://schemas.openxmlformats.org/officeDocument/2006/relationships/customXml" Target="../ink/ink17.xml"/><Relationship Id="rId8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2775"/>
            <a:ext cx="10363200" cy="1470025"/>
          </a:xfrm>
        </p:spPr>
        <p:txBody>
          <a:bodyPr/>
          <a:lstStyle/>
          <a:p>
            <a:r>
              <a:rPr lang="en-US" dirty="0"/>
              <a:t>Refactoring to a S.O.L.I.D. Foundation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6096001"/>
            <a:ext cx="10515600" cy="5175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algn="just">
              <a:spcBef>
                <a:spcPct val="0"/>
              </a:spcBef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sbohlen@gmail.com	        http://blog.unhandled-exceptions.com			@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sbohlen</a:t>
            </a:r>
            <a:endParaRPr lang="en-US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28800" y="4724400"/>
            <a:ext cx="3886200" cy="13716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5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Steve Bohlen</a:t>
            </a:r>
          </a:p>
          <a:p>
            <a:pPr>
              <a:spcBef>
                <a:spcPct val="0"/>
              </a:spcBef>
              <a:defRPr/>
            </a:pPr>
            <a:r>
              <a:rPr lang="en-US" sz="25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Principal Software Engineer</a:t>
            </a:r>
          </a:p>
          <a:p>
            <a:pPr>
              <a:spcBef>
                <a:spcPct val="0"/>
              </a:spcBef>
              <a:defRPr/>
            </a:pPr>
            <a:r>
              <a:rPr lang="en-US" sz="25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&amp; Technical Evangelist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89" y="5067301"/>
            <a:ext cx="2203711" cy="8106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800" y="4859223"/>
            <a:ext cx="1066800" cy="1066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000" dirty="0"/>
              <a:t>DX/TED</a:t>
            </a:r>
          </a:p>
        </p:txBody>
      </p:sp>
    </p:spTree>
    <p:extLst>
      <p:ext uri="{BB962C8B-B14F-4D97-AF65-F5344CB8AC3E}">
        <p14:creationId xmlns:p14="http://schemas.microsoft.com/office/powerpoint/2010/main" val="89798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05001" y="152400"/>
            <a:ext cx="8286749" cy="662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2041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05001" y="152400"/>
            <a:ext cx="8281245" cy="662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3451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05001" y="152400"/>
            <a:ext cx="8286751" cy="662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9661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05001" y="152400"/>
            <a:ext cx="8281243" cy="662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448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05000" y="152400"/>
            <a:ext cx="8286750" cy="662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828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Tools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5816" y="1917681"/>
            <a:ext cx="8361184" cy="4635520"/>
          </a:xfrm>
          <a:prstGeom prst="rect">
            <a:avLst/>
          </a:prstGeom>
          <a:noFill/>
        </p:spPr>
        <p:txBody>
          <a:bodyPr wrap="none" rtlCol="0"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Developer Express </a:t>
            </a:r>
            <a:r>
              <a:rPr lang="en-US" sz="3600" dirty="0" err="1">
                <a:solidFill>
                  <a:schemeClr val="bg1"/>
                </a:solidFill>
              </a:rPr>
              <a:t>CodeRush</a:t>
            </a:r>
            <a:endParaRPr lang="en-US" sz="3600" dirty="0">
              <a:solidFill>
                <a:schemeClr val="bg1"/>
              </a:solidFill>
            </a:endParaRPr>
          </a:p>
          <a:p>
            <a:pPr lvl="1"/>
            <a:r>
              <a:rPr lang="en-US" sz="3600" dirty="0">
                <a:solidFill>
                  <a:srgbClr val="FFC000"/>
                </a:solidFill>
              </a:rPr>
              <a:t>http://devexpress.com/coderush</a:t>
            </a:r>
          </a:p>
          <a:p>
            <a:pPr>
              <a:buFont typeface="Arial" pitchFamily="34" charset="0"/>
              <a:buChar char="•"/>
            </a:pPr>
            <a:endParaRPr lang="en-US" sz="36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b="1" dirty="0" err="1">
                <a:solidFill>
                  <a:srgbClr val="FF0000"/>
                </a:solidFill>
              </a:rPr>
              <a:t>JetBrains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Resharper</a:t>
            </a:r>
            <a:endParaRPr lang="en-US" sz="3600" b="1" dirty="0">
              <a:solidFill>
                <a:srgbClr val="FF0000"/>
              </a:solidFill>
            </a:endParaRPr>
          </a:p>
          <a:p>
            <a:pPr lvl="1"/>
            <a:r>
              <a:rPr lang="en-US" sz="3600" dirty="0">
                <a:solidFill>
                  <a:srgbClr val="FFC000"/>
                </a:solidFill>
              </a:rPr>
              <a:t>http://www.jetbrains.com/resharper/</a:t>
            </a:r>
            <a:endParaRPr lang="en-US" sz="36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36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err="1">
                <a:solidFill>
                  <a:schemeClr val="bg1"/>
                </a:solidFill>
              </a:rPr>
              <a:t>Telerik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JustCode</a:t>
            </a:r>
            <a:endParaRPr lang="en-US" sz="3600" dirty="0">
              <a:solidFill>
                <a:schemeClr val="bg1"/>
              </a:solidFill>
            </a:endParaRPr>
          </a:p>
          <a:p>
            <a:pPr lvl="1"/>
            <a:r>
              <a:rPr lang="en-US" sz="3600" dirty="0">
                <a:solidFill>
                  <a:srgbClr val="FFC000"/>
                </a:solidFill>
              </a:rPr>
              <a:t>http://www.telerik.com/products/justcode.aspx</a:t>
            </a:r>
            <a:endParaRPr lang="en-US" sz="36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36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Visual Studio Professional</a:t>
            </a:r>
          </a:p>
          <a:p>
            <a:pPr>
              <a:buFont typeface="Arial" pitchFamily="34" charset="0"/>
              <a:buChar char="•"/>
            </a:pPr>
            <a:endParaRPr lang="en-US" sz="36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Notepad!</a:t>
            </a:r>
          </a:p>
        </p:txBody>
      </p:sp>
    </p:spTree>
    <p:extLst>
      <p:ext uri="{BB962C8B-B14F-4D97-AF65-F5344CB8AC3E}">
        <p14:creationId xmlns:p14="http://schemas.microsoft.com/office/powerpoint/2010/main" val="216826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057400" y="152400"/>
            <a:ext cx="8286750" cy="6629400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1097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>
                <a:solidFill>
                  <a:srgbClr val="FFC000"/>
                </a:solidFill>
              </a:rPr>
              <a:t>S.O.L.I.D.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844220"/>
            <a:ext cx="121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C000"/>
                </a:solidFill>
              </a:rPr>
              <a:t>S</a:t>
            </a:r>
          </a:p>
          <a:p>
            <a:pPr algn="ctr"/>
            <a:r>
              <a:rPr lang="en-US" sz="6000" dirty="0">
                <a:solidFill>
                  <a:srgbClr val="FFC000"/>
                </a:solidFill>
              </a:rPr>
              <a:t>O</a:t>
            </a:r>
          </a:p>
          <a:p>
            <a:pPr algn="ctr"/>
            <a:r>
              <a:rPr lang="en-US" sz="6000" dirty="0">
                <a:solidFill>
                  <a:srgbClr val="FFC000"/>
                </a:solidFill>
              </a:rPr>
              <a:t>L</a:t>
            </a:r>
          </a:p>
          <a:p>
            <a:pPr algn="ctr"/>
            <a:r>
              <a:rPr lang="en-US" sz="6000" dirty="0">
                <a:solidFill>
                  <a:srgbClr val="FFC000"/>
                </a:solidFill>
              </a:rPr>
              <a:t>I</a:t>
            </a:r>
          </a:p>
          <a:p>
            <a:pPr algn="ctr"/>
            <a:r>
              <a:rPr lang="en-US" sz="6000" dirty="0">
                <a:solidFill>
                  <a:srgbClr val="FFC000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0800" y="2125285"/>
            <a:ext cx="5621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ingle Responsibility Principle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0800" y="1844220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RP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7000" y="2758620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0800" y="3673020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4600" y="4587420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90800" y="5501820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26266" y="3023445"/>
            <a:ext cx="385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pen-Close Principle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90800" y="3954085"/>
            <a:ext cx="534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iskov</a:t>
            </a:r>
            <a:r>
              <a:rPr lang="en-US" sz="3600" dirty="0">
                <a:solidFill>
                  <a:schemeClr val="bg1"/>
                </a:solidFill>
              </a:rPr>
              <a:t> Substitution Principle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45896" y="4853495"/>
            <a:ext cx="5952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nterface</a:t>
            </a:r>
            <a:r>
              <a:rPr lang="en-US" sz="3600" dirty="0">
                <a:solidFill>
                  <a:schemeClr val="bg1"/>
                </a:solidFill>
              </a:rPr>
              <a:t> Segregation Principle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00506" y="5769889"/>
            <a:ext cx="5857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ependency</a:t>
            </a:r>
            <a:r>
              <a:rPr lang="en-US" sz="3600" dirty="0">
                <a:solidFill>
                  <a:schemeClr val="bg1"/>
                </a:solidFill>
              </a:rPr>
              <a:t> Inversion Principle</a:t>
            </a:r>
          </a:p>
        </p:txBody>
      </p:sp>
    </p:spTree>
    <p:extLst>
      <p:ext uri="{BB962C8B-B14F-4D97-AF65-F5344CB8AC3E}">
        <p14:creationId xmlns:p14="http://schemas.microsoft.com/office/powerpoint/2010/main" val="95670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>
                <a:solidFill>
                  <a:srgbClr val="FFC000"/>
                </a:solidFill>
              </a:rPr>
              <a:t>S.O.L.I.D.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844220"/>
            <a:ext cx="121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C000"/>
                </a:solidFill>
              </a:rPr>
              <a:t>S</a:t>
            </a:r>
          </a:p>
          <a:p>
            <a:pPr algn="ctr"/>
            <a:r>
              <a:rPr lang="en-US" sz="6000" dirty="0">
                <a:solidFill>
                  <a:srgbClr val="FFC000"/>
                </a:solidFill>
              </a:rPr>
              <a:t>O</a:t>
            </a:r>
          </a:p>
          <a:p>
            <a:pPr algn="ctr"/>
            <a:r>
              <a:rPr lang="en-US" sz="6000" dirty="0">
                <a:solidFill>
                  <a:srgbClr val="FFC000"/>
                </a:solidFill>
              </a:rPr>
              <a:t>L</a:t>
            </a:r>
          </a:p>
          <a:p>
            <a:pPr algn="ctr"/>
            <a:r>
              <a:rPr lang="en-US" sz="6000" dirty="0">
                <a:solidFill>
                  <a:srgbClr val="FFC000"/>
                </a:solidFill>
              </a:rPr>
              <a:t>I</a:t>
            </a:r>
          </a:p>
          <a:p>
            <a:pPr algn="ctr"/>
            <a:r>
              <a:rPr lang="en-US" sz="6000" dirty="0">
                <a:solidFill>
                  <a:srgbClr val="FFC000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0801" y="2125285"/>
            <a:ext cx="550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ingle Responsibility Principle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26267" y="3023445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pen-Close Principle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90801" y="3954085"/>
            <a:ext cx="5220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iskov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Substitution Principle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45896" y="4853495"/>
            <a:ext cx="5786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nterface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Segregation Principle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00507" y="5769889"/>
            <a:ext cx="5787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ependency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Inversion Principle</a:t>
            </a:r>
          </a:p>
        </p:txBody>
      </p:sp>
    </p:spTree>
    <p:extLst>
      <p:ext uri="{BB962C8B-B14F-4D97-AF65-F5344CB8AC3E}">
        <p14:creationId xmlns:p14="http://schemas.microsoft.com/office/powerpoint/2010/main" val="1086351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52400"/>
            <a:ext cx="8286750" cy="6629400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604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38100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Please Complete the  </a:t>
            </a:r>
            <a:r>
              <a:rPr lang="en-US" dirty="0" err="1"/>
              <a:t>Evals</a:t>
            </a:r>
            <a:r>
              <a:rPr lang="en-US" dirty="0"/>
              <a:t>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04800"/>
            <a:ext cx="6359861" cy="62841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3581400"/>
            <a:ext cx="4495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http://techbash.com/schedule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7084113" y="4969804"/>
              <a:ext cx="4095000" cy="52740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78354" y="4965127"/>
                <a:ext cx="4106879" cy="538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4" name="Ink 33"/>
              <p14:cNvContentPartPr/>
              <p14:nvPr/>
            </p14:nvContentPartPr>
            <p14:xfrm>
              <a:off x="11008833" y="3449164"/>
              <a:ext cx="173160" cy="102600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02713" y="3443404"/>
                <a:ext cx="186120" cy="10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7" name="Ink 36"/>
              <p14:cNvContentPartPr/>
              <p14:nvPr/>
            </p14:nvContentPartPr>
            <p14:xfrm>
              <a:off x="11101353" y="4916524"/>
              <a:ext cx="76320" cy="32400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098128" y="4911490"/>
                <a:ext cx="85278" cy="333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8" name="Ink 37"/>
              <p14:cNvContentPartPr/>
              <p14:nvPr/>
            </p14:nvContentPartPr>
            <p14:xfrm>
              <a:off x="10685553" y="5163124"/>
              <a:ext cx="309240" cy="3312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81238" y="5157782"/>
                <a:ext cx="317510" cy="455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9" name="Ink 38"/>
              <p14:cNvContentPartPr/>
              <p14:nvPr/>
            </p14:nvContentPartPr>
            <p14:xfrm>
              <a:off x="8255553" y="4999684"/>
              <a:ext cx="357480" cy="95400"/>
            </p14:xfrm>
          </p:contentPart>
        </mc:Choice>
        <mc:Fallback>
          <p:pic>
            <p:nvPicPr>
              <p:cNvPr id="39" name="Ink 3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50878" y="4995380"/>
                <a:ext cx="367550" cy="1058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0" name="Ink 39"/>
              <p14:cNvContentPartPr/>
              <p14:nvPr/>
            </p14:nvContentPartPr>
            <p14:xfrm>
              <a:off x="10277673" y="5186884"/>
              <a:ext cx="314640" cy="10008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73358" y="5185090"/>
                <a:ext cx="322191" cy="1086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1" name="Ink 40"/>
              <p14:cNvContentPartPr/>
              <p14:nvPr/>
            </p14:nvContentPartPr>
            <p14:xfrm>
              <a:off x="9586113" y="5193724"/>
              <a:ext cx="314280" cy="85320"/>
            </p14:xfrm>
          </p:contentPart>
        </mc:Choice>
        <mc:Fallback>
          <p:pic>
            <p:nvPicPr>
              <p:cNvPr id="41" name="Ink 4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580000" y="5190139"/>
                <a:ext cx="326866" cy="932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2" name="Ink 41"/>
              <p14:cNvContentPartPr/>
              <p14:nvPr/>
            </p14:nvContentPartPr>
            <p14:xfrm>
              <a:off x="10731993" y="4902124"/>
              <a:ext cx="37800" cy="509760"/>
            </p14:xfrm>
          </p:contentPart>
        </mc:Choice>
        <mc:Fallback>
          <p:pic>
            <p:nvPicPr>
              <p:cNvPr id="42" name="Ink 4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726644" y="4897807"/>
                <a:ext cx="44575" cy="516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3" name="Ink 42"/>
              <p14:cNvContentPartPr/>
              <p14:nvPr/>
            </p14:nvContentPartPr>
            <p14:xfrm>
              <a:off x="10935393" y="4965844"/>
              <a:ext cx="28800" cy="42876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933971" y="4961887"/>
                <a:ext cx="34844" cy="437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4" name="Ink 43"/>
              <p14:cNvContentPartPr/>
              <p14:nvPr/>
            </p14:nvContentPartPr>
            <p14:xfrm>
              <a:off x="8416113" y="4913284"/>
              <a:ext cx="271800" cy="48564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10361" y="4908967"/>
                <a:ext cx="284024" cy="496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5" name="Ink 44"/>
              <p14:cNvContentPartPr/>
              <p14:nvPr/>
            </p14:nvContentPartPr>
            <p14:xfrm>
              <a:off x="8941353" y="4912924"/>
              <a:ext cx="52560" cy="42408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938135" y="4908608"/>
                <a:ext cx="58638" cy="4312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6" name="Ink 45"/>
              <p14:cNvContentPartPr/>
              <p14:nvPr/>
            </p14:nvContentPartPr>
            <p14:xfrm>
              <a:off x="9083913" y="4909324"/>
              <a:ext cx="33120" cy="54288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078927" y="4905007"/>
                <a:ext cx="41667" cy="550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7" name="Ink 46"/>
              <p14:cNvContentPartPr/>
              <p14:nvPr/>
            </p14:nvContentPartPr>
            <p14:xfrm>
              <a:off x="9123153" y="5066644"/>
              <a:ext cx="252360" cy="35280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118120" y="5062688"/>
                <a:ext cx="264223" cy="363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8" name="Ink 47"/>
              <p14:cNvContentPartPr/>
              <p14:nvPr/>
            </p14:nvContentPartPr>
            <p14:xfrm>
              <a:off x="9672153" y="4995004"/>
              <a:ext cx="333720" cy="44748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668197" y="4989608"/>
                <a:ext cx="345228" cy="458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9" name="Ink 48"/>
              <p14:cNvContentPartPr/>
              <p14:nvPr/>
            </p14:nvContentPartPr>
            <p14:xfrm>
              <a:off x="10321593" y="4988164"/>
              <a:ext cx="371520" cy="38124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316198" y="4983129"/>
                <a:ext cx="382669" cy="3913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0" name="Ink 49"/>
              <p14:cNvContentPartPr/>
              <p14:nvPr/>
            </p14:nvContentPartPr>
            <p14:xfrm>
              <a:off x="8607633" y="5138284"/>
              <a:ext cx="276480" cy="223920"/>
            </p14:xfrm>
          </p:contentPart>
        </mc:Choice>
        <mc:Fallback>
          <p:pic>
            <p:nvPicPr>
              <p:cNvPr id="50" name="Ink 49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602600" y="5132533"/>
                <a:ext cx="287985" cy="236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1" name="Ink 50"/>
              <p14:cNvContentPartPr/>
              <p14:nvPr/>
            </p14:nvContentPartPr>
            <p14:xfrm>
              <a:off x="9561633" y="5009404"/>
              <a:ext cx="738360" cy="423720"/>
            </p14:xfrm>
          </p:contentPart>
        </mc:Choice>
        <mc:Fallback>
          <p:pic>
            <p:nvPicPr>
              <p:cNvPr id="51" name="Ink 50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558035" y="5004009"/>
                <a:ext cx="749155" cy="4363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1776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/>
              <a:t>ingle </a:t>
            </a:r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dirty="0"/>
              <a:t>esponsibility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rinciple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62200" y="3189982"/>
            <a:ext cx="7086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rgbClr val="FFC000"/>
                </a:solidFill>
              </a:rPr>
              <a:t>There should never be more than one reason for a class to change.</a:t>
            </a:r>
          </a:p>
        </p:txBody>
      </p:sp>
    </p:spTree>
    <p:extLst>
      <p:ext uri="{BB962C8B-B14F-4D97-AF65-F5344CB8AC3E}">
        <p14:creationId xmlns:p14="http://schemas.microsoft.com/office/powerpoint/2010/main" val="11644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5146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Refactoring to a S.O.L.I.D. Foundation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52600" y="4495800"/>
            <a:ext cx="8305800" cy="533400"/>
          </a:xfrm>
          <a:prstGeom prst="rect">
            <a:avLst/>
          </a:prstGeom>
        </p:spPr>
        <p:txBody>
          <a:bodyPr vert="horz" lIns="45720" rIns="45720" anchor="ctr">
            <a:normAutofit fontScale="97500" lnSpcReduction="1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SRP Demo</a:t>
            </a:r>
          </a:p>
        </p:txBody>
      </p:sp>
    </p:spTree>
    <p:extLst>
      <p:ext uri="{BB962C8B-B14F-4D97-AF65-F5344CB8AC3E}">
        <p14:creationId xmlns:p14="http://schemas.microsoft.com/office/powerpoint/2010/main" val="3881338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>
                <a:solidFill>
                  <a:srgbClr val="FFC000"/>
                </a:solidFill>
              </a:rPr>
              <a:t>S.O.L.I.D.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844220"/>
            <a:ext cx="121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C000"/>
                </a:solidFill>
              </a:rPr>
              <a:t>S</a:t>
            </a:r>
          </a:p>
          <a:p>
            <a:pPr algn="ctr"/>
            <a:r>
              <a:rPr lang="en-US" sz="6000" dirty="0">
                <a:solidFill>
                  <a:srgbClr val="FFC000"/>
                </a:solidFill>
              </a:rPr>
              <a:t>O</a:t>
            </a:r>
          </a:p>
          <a:p>
            <a:pPr algn="ctr"/>
            <a:r>
              <a:rPr lang="en-US" sz="6000" dirty="0">
                <a:solidFill>
                  <a:srgbClr val="FFC000"/>
                </a:solidFill>
              </a:rPr>
              <a:t>L</a:t>
            </a:r>
          </a:p>
          <a:p>
            <a:pPr algn="ctr"/>
            <a:r>
              <a:rPr lang="en-US" sz="6000" dirty="0">
                <a:solidFill>
                  <a:srgbClr val="FFC000"/>
                </a:solidFill>
              </a:rPr>
              <a:t>I</a:t>
            </a:r>
          </a:p>
          <a:p>
            <a:pPr algn="ctr"/>
            <a:r>
              <a:rPr lang="en-US" sz="6000" dirty="0">
                <a:solidFill>
                  <a:srgbClr val="FFC000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0801" y="2125285"/>
            <a:ext cx="550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ingle Responsibility Principle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26266" y="3023445"/>
            <a:ext cx="385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pen-Close Principle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90801" y="3954085"/>
            <a:ext cx="5220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iskov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Substitution Principle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45896" y="4853495"/>
            <a:ext cx="5786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nterface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Segregation Principle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00507" y="5769889"/>
            <a:ext cx="5787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ependency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Inversion Principle</a:t>
            </a:r>
          </a:p>
        </p:txBody>
      </p:sp>
    </p:spTree>
    <p:extLst>
      <p:ext uri="{BB962C8B-B14F-4D97-AF65-F5344CB8AC3E}">
        <p14:creationId xmlns:p14="http://schemas.microsoft.com/office/powerpoint/2010/main" val="1106238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81200" y="152400"/>
            <a:ext cx="8286750" cy="6629400"/>
          </a:xfrm>
          <a:prstGeom prst="rect">
            <a:avLst/>
          </a:prstGeom>
          <a:ln w="12700" cap="sq">
            <a:solidFill>
              <a:schemeClr val="bg1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9491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dirty="0"/>
              <a:t>pen-</a:t>
            </a: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/>
              <a:t>losed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rinciple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28800" y="3189982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rgbClr val="FFC000"/>
                </a:solidFill>
              </a:rPr>
              <a:t>Software Entities (Classes, Modules, Functions, etc.)should be Open for Extension, but Closed for Modification.</a:t>
            </a:r>
          </a:p>
        </p:txBody>
      </p:sp>
    </p:spTree>
    <p:extLst>
      <p:ext uri="{BB962C8B-B14F-4D97-AF65-F5344CB8AC3E}">
        <p14:creationId xmlns:p14="http://schemas.microsoft.com/office/powerpoint/2010/main" val="309922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5146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Refactoring to a S.O.L.I.D. Foundation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52600" y="4495800"/>
            <a:ext cx="8305800" cy="533400"/>
          </a:xfrm>
          <a:prstGeom prst="rect">
            <a:avLst/>
          </a:prstGeom>
        </p:spPr>
        <p:txBody>
          <a:bodyPr vert="horz" lIns="45720" rIns="45720" anchor="ctr">
            <a:normAutofit fontScale="97500" lnSpcReduction="1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OCP Demo</a:t>
            </a:r>
          </a:p>
        </p:txBody>
      </p:sp>
    </p:spTree>
    <p:extLst>
      <p:ext uri="{BB962C8B-B14F-4D97-AF65-F5344CB8AC3E}">
        <p14:creationId xmlns:p14="http://schemas.microsoft.com/office/powerpoint/2010/main" val="3611370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>
                <a:solidFill>
                  <a:srgbClr val="FFC000"/>
                </a:solidFill>
              </a:rPr>
              <a:t>S.O.L.I.D.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844220"/>
            <a:ext cx="121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C000"/>
                </a:solidFill>
              </a:rPr>
              <a:t>S</a:t>
            </a:r>
          </a:p>
          <a:p>
            <a:pPr algn="ctr"/>
            <a:r>
              <a:rPr lang="en-US" sz="6000" dirty="0">
                <a:solidFill>
                  <a:srgbClr val="FFC000"/>
                </a:solidFill>
              </a:rPr>
              <a:t>O</a:t>
            </a:r>
          </a:p>
          <a:p>
            <a:pPr algn="ctr"/>
            <a:r>
              <a:rPr lang="en-US" sz="6000" dirty="0">
                <a:solidFill>
                  <a:srgbClr val="FFC000"/>
                </a:solidFill>
              </a:rPr>
              <a:t>L</a:t>
            </a:r>
          </a:p>
          <a:p>
            <a:pPr algn="ctr"/>
            <a:r>
              <a:rPr lang="en-US" sz="6000" dirty="0">
                <a:solidFill>
                  <a:srgbClr val="FFC000"/>
                </a:solidFill>
              </a:rPr>
              <a:t>I</a:t>
            </a:r>
          </a:p>
          <a:p>
            <a:pPr algn="ctr"/>
            <a:r>
              <a:rPr lang="en-US" sz="6000" dirty="0">
                <a:solidFill>
                  <a:srgbClr val="FFC000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0801" y="2125285"/>
            <a:ext cx="550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ingle Responsibility Principle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26267" y="3023445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pen-Close Principle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90801" y="3954085"/>
            <a:ext cx="5220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iskov</a:t>
            </a:r>
            <a:r>
              <a:rPr lang="en-US" sz="3600" dirty="0">
                <a:solidFill>
                  <a:schemeClr val="bg1"/>
                </a:solidFill>
              </a:rPr>
              <a:t> Substitution Principle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45896" y="4853495"/>
            <a:ext cx="5786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nterface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Segregation Principle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00507" y="5769889"/>
            <a:ext cx="5787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ependency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Inversion Principle</a:t>
            </a:r>
          </a:p>
        </p:txBody>
      </p:sp>
    </p:spTree>
    <p:extLst>
      <p:ext uri="{BB962C8B-B14F-4D97-AF65-F5344CB8AC3E}">
        <p14:creationId xmlns:p14="http://schemas.microsoft.com/office/powerpoint/2010/main" val="3803215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05000" y="152400"/>
            <a:ext cx="8286750" cy="6629400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2158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</a:t>
            </a:r>
            <a:r>
              <a:rPr lang="en-US" dirty="0" err="1"/>
              <a:t>iskov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/>
              <a:t>ubstitution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rinciple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28800" y="2209801"/>
            <a:ext cx="8153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rgbClr val="FFC000"/>
                </a:solidFill>
              </a:rPr>
              <a:t>If for each object o</a:t>
            </a:r>
            <a:r>
              <a:rPr lang="en-US" sz="3200" baseline="-25000" dirty="0">
                <a:solidFill>
                  <a:srgbClr val="FFC000"/>
                </a:solidFill>
              </a:rPr>
              <a:t>1 </a:t>
            </a:r>
            <a:r>
              <a:rPr lang="en-US" sz="3200" dirty="0">
                <a:solidFill>
                  <a:srgbClr val="FFC000"/>
                </a:solidFill>
              </a:rPr>
              <a:t>of type S</a:t>
            </a:r>
          </a:p>
          <a:p>
            <a:pPr algn="r"/>
            <a:r>
              <a:rPr lang="en-US" sz="3200" dirty="0">
                <a:solidFill>
                  <a:srgbClr val="FFC000"/>
                </a:solidFill>
              </a:rPr>
              <a:t>there is an object o</a:t>
            </a:r>
            <a:r>
              <a:rPr lang="en-US" sz="3200" baseline="-25000" dirty="0">
                <a:solidFill>
                  <a:srgbClr val="FFC000"/>
                </a:solidFill>
              </a:rPr>
              <a:t>2 </a:t>
            </a:r>
            <a:r>
              <a:rPr lang="en-US" sz="3200" dirty="0">
                <a:solidFill>
                  <a:srgbClr val="FFC000"/>
                </a:solidFill>
              </a:rPr>
              <a:t>of type T such that</a:t>
            </a:r>
          </a:p>
          <a:p>
            <a:pPr algn="r"/>
            <a:r>
              <a:rPr lang="en-US" sz="3200" dirty="0">
                <a:solidFill>
                  <a:srgbClr val="FFC000"/>
                </a:solidFill>
              </a:rPr>
              <a:t>for all programs P defined in terms of T,</a:t>
            </a:r>
          </a:p>
          <a:p>
            <a:pPr algn="r"/>
            <a:r>
              <a:rPr lang="en-US" sz="3200" dirty="0">
                <a:solidFill>
                  <a:srgbClr val="FFC000"/>
                </a:solidFill>
              </a:rPr>
              <a:t>the behavior of P is unchanged when o</a:t>
            </a:r>
            <a:r>
              <a:rPr lang="en-US" sz="3200" baseline="-25000" dirty="0">
                <a:solidFill>
                  <a:srgbClr val="FFC000"/>
                </a:solidFill>
              </a:rPr>
              <a:t>1 </a:t>
            </a:r>
            <a:r>
              <a:rPr lang="en-US" sz="3200" dirty="0">
                <a:solidFill>
                  <a:srgbClr val="FFC000"/>
                </a:solidFill>
              </a:rPr>
              <a:t>is substituted for o</a:t>
            </a:r>
            <a:r>
              <a:rPr lang="en-US" sz="3200" baseline="-25000" dirty="0">
                <a:solidFill>
                  <a:srgbClr val="FFC000"/>
                </a:solidFill>
              </a:rPr>
              <a:t>2, </a:t>
            </a:r>
            <a:r>
              <a:rPr lang="en-US" sz="3200" dirty="0">
                <a:solidFill>
                  <a:srgbClr val="FFC000"/>
                </a:solidFill>
              </a:rPr>
              <a:t>then S is a subtype of T.</a:t>
            </a:r>
          </a:p>
        </p:txBody>
      </p:sp>
      <p:sp>
        <p:nvSpPr>
          <p:cNvPr id="4" name="TextBox 3"/>
          <p:cNvSpPr txBox="1"/>
          <p:nvPr/>
        </p:nvSpPr>
        <p:spPr>
          <a:xfrm rot="19471552">
            <a:off x="3962882" y="2530263"/>
            <a:ext cx="4265911" cy="1569660"/>
          </a:xfrm>
          <a:prstGeom prst="rect">
            <a:avLst/>
          </a:prstGeom>
          <a:solidFill>
            <a:schemeClr val="bg2">
              <a:lumMod val="50000"/>
            </a:schemeClr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</a:rPr>
              <a:t>WTF ?!?</a:t>
            </a:r>
          </a:p>
        </p:txBody>
      </p:sp>
    </p:spTree>
    <p:extLst>
      <p:ext uri="{BB962C8B-B14F-4D97-AF65-F5344CB8AC3E}">
        <p14:creationId xmlns:p14="http://schemas.microsoft.com/office/powerpoint/2010/main" val="127676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</a:t>
            </a:r>
            <a:r>
              <a:rPr lang="en-US" dirty="0" err="1"/>
              <a:t>iskov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/>
              <a:t>ubstitution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rinciple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28800" y="2819400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rgbClr val="FFC000"/>
                </a:solidFill>
              </a:rPr>
              <a:t>Functions that use pointers or references to base classes must be able to use objects of derived classes without knowing it.</a:t>
            </a:r>
          </a:p>
        </p:txBody>
      </p:sp>
    </p:spTree>
    <p:extLst>
      <p:ext uri="{BB962C8B-B14F-4D97-AF65-F5344CB8AC3E}">
        <p14:creationId xmlns:p14="http://schemas.microsoft.com/office/powerpoint/2010/main" val="383776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9601200" cy="914400"/>
          </a:xfrm>
        </p:spPr>
        <p:txBody>
          <a:bodyPr/>
          <a:lstStyle/>
          <a:p>
            <a:r>
              <a:rPr lang="en-US" dirty="0"/>
              <a:t>Steve Bohlen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349344"/>
            <a:ext cx="9601200" cy="5280056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bg1"/>
                </a:solidFill>
              </a:rPr>
              <a:t>Over 25 years as a software developer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bg1"/>
                </a:solidFill>
              </a:rPr>
              <a:t>LISP, Delphi, C/C++, VB, VB.NET, Java, Ruby, C#, JavaScript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bg1"/>
                </a:solidFill>
              </a:rPr>
              <a:t>Principal Software Engineer, Microsoft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bg1"/>
                </a:solidFill>
              </a:rPr>
              <a:t>Co-Founder, NYC </a:t>
            </a:r>
            <a:r>
              <a:rPr lang="en-US" sz="3000" dirty="0" err="1">
                <a:solidFill>
                  <a:schemeClr val="bg1"/>
                </a:solidFill>
              </a:rPr>
              <a:t>Alt.Net</a:t>
            </a:r>
            <a:r>
              <a:rPr lang="en-US" sz="3000" dirty="0">
                <a:solidFill>
                  <a:schemeClr val="bg1"/>
                </a:solidFill>
              </a:rPr>
              <a:t> User Group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bg1"/>
                </a:solidFill>
              </a:rPr>
              <a:t>	</a:t>
            </a:r>
            <a:r>
              <a:rPr lang="en-US" sz="3000" dirty="0">
                <a:solidFill>
                  <a:srgbClr val="FFC000"/>
                </a:solidFill>
              </a:rPr>
              <a:t>http://nyalt.net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bg1"/>
                </a:solidFill>
              </a:rPr>
              <a:t>Co-Organizer, NYC DDD User Group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bg1"/>
                </a:solidFill>
              </a:rPr>
              <a:t>	</a:t>
            </a:r>
            <a:r>
              <a:rPr lang="en-US" sz="3000" dirty="0">
                <a:solidFill>
                  <a:srgbClr val="FFC000"/>
                </a:solidFill>
              </a:rPr>
              <a:t>http://dddnyc.org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bg1"/>
                </a:solidFill>
              </a:rPr>
              <a:t>Contributor: various OSS projects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bg1"/>
                </a:solidFill>
              </a:rPr>
              <a:t>	</a:t>
            </a:r>
            <a:r>
              <a:rPr lang="en-US" sz="3000" dirty="0">
                <a:solidFill>
                  <a:srgbClr val="FFC000"/>
                </a:solidFill>
              </a:rPr>
              <a:t>NHibernate</a:t>
            </a:r>
            <a:r>
              <a:rPr lang="en-US" sz="3000" dirty="0">
                <a:solidFill>
                  <a:schemeClr val="bg1"/>
                </a:solidFill>
              </a:rPr>
              <a:t> http://www.nhforge.org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rgbClr val="FFC000"/>
                </a:solidFill>
              </a:rPr>
              <a:t>	</a:t>
            </a:r>
            <a:r>
              <a:rPr lang="en-US" sz="3000" dirty="0" err="1">
                <a:solidFill>
                  <a:srgbClr val="FFC000"/>
                </a:solidFill>
              </a:rPr>
              <a:t>Common.Logging</a:t>
            </a:r>
            <a:r>
              <a:rPr lang="en-US" sz="3000" dirty="0">
                <a:solidFill>
                  <a:schemeClr val="bg1"/>
                </a:solidFill>
              </a:rPr>
              <a:t> http://net-commons.github.io/common-logging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bg1"/>
                </a:solidFill>
              </a:rPr>
              <a:t>	</a:t>
            </a:r>
            <a:r>
              <a:rPr lang="en-US" sz="3000" dirty="0" err="1">
                <a:solidFill>
                  <a:srgbClr val="FFC000"/>
                </a:solidFill>
              </a:rPr>
              <a:t>NDbUnit</a:t>
            </a:r>
            <a:r>
              <a:rPr lang="en-US" sz="3000" dirty="0">
                <a:solidFill>
                  <a:schemeClr val="bg1"/>
                </a:solidFill>
              </a:rPr>
              <a:t> http://www.googlecode.com/ndbunit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bg1"/>
                </a:solidFill>
              </a:rPr>
              <a:t>	</a:t>
            </a:r>
            <a:r>
              <a:rPr lang="en-US" sz="3000" dirty="0">
                <a:solidFill>
                  <a:srgbClr val="FFC000"/>
                </a:solidFill>
              </a:rPr>
              <a:t>Spring.NET</a:t>
            </a:r>
            <a:r>
              <a:rPr lang="en-US" sz="3000" dirty="0">
                <a:solidFill>
                  <a:schemeClr val="bg1"/>
                </a:solidFill>
              </a:rPr>
              <a:t> http://www.springframework.net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bg1"/>
                </a:solidFill>
              </a:rPr>
              <a:t>blog: </a:t>
            </a:r>
            <a:r>
              <a:rPr lang="en-US" sz="3000" dirty="0">
                <a:solidFill>
                  <a:srgbClr val="FFC000"/>
                </a:solidFill>
              </a:rPr>
              <a:t>http://blog.unhandled-exceptions.com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bg1"/>
                </a:solidFill>
              </a:rPr>
              <a:t>e-mail: </a:t>
            </a:r>
            <a:r>
              <a:rPr lang="en-US" sz="3000" dirty="0">
                <a:solidFill>
                  <a:srgbClr val="FFC000"/>
                </a:solidFill>
              </a:rPr>
              <a:t>sbohlen@gmail.com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bg1"/>
                </a:solidFill>
              </a:rPr>
              <a:t>twitter: </a:t>
            </a:r>
            <a:r>
              <a:rPr lang="en-US" sz="3000" dirty="0">
                <a:solidFill>
                  <a:srgbClr val="FFC000"/>
                </a:solidFill>
              </a:rPr>
              <a:t>@</a:t>
            </a:r>
            <a:r>
              <a:rPr lang="en-US" sz="3000" dirty="0" err="1">
                <a:solidFill>
                  <a:srgbClr val="FFC000"/>
                </a:solidFill>
              </a:rPr>
              <a:t>sbohlen</a:t>
            </a:r>
            <a:endParaRPr lang="en-US" sz="3000" dirty="0">
              <a:solidFill>
                <a:srgbClr val="FFC000"/>
              </a:solidFill>
            </a:endParaRP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bg1"/>
                </a:solidFill>
              </a:rPr>
              <a:t>Membership: </a:t>
            </a:r>
            <a:r>
              <a:rPr lang="en-US" sz="3000" dirty="0">
                <a:solidFill>
                  <a:srgbClr val="FFC000"/>
                </a:solidFill>
              </a:rPr>
              <a:t>ASP Insiders, C# Insiders, Telerik Insiders, INETA Board of Directors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lang="en-US" sz="3000" dirty="0">
              <a:solidFill>
                <a:srgbClr val="FFC000"/>
              </a:solidFill>
            </a:endParaRPr>
          </a:p>
        </p:txBody>
      </p:sp>
      <p:pic>
        <p:nvPicPr>
          <p:cNvPr id="6" name="Picture 5" descr="altnetnewyork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79887" y="1592782"/>
            <a:ext cx="1695996" cy="1238077"/>
          </a:xfrm>
          <a:prstGeom prst="rect">
            <a:avLst/>
          </a:prstGeom>
        </p:spPr>
      </p:pic>
      <p:pic>
        <p:nvPicPr>
          <p:cNvPr id="7" name="Picture 6" descr="MVP_FullColor_ForScre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18352" y="4572000"/>
            <a:ext cx="819064" cy="12855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045" y="3032175"/>
            <a:ext cx="1841683" cy="971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648623"/>
            <a:ext cx="2566740" cy="9441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24002" y="585750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Alumni</a:t>
            </a:r>
          </a:p>
        </p:txBody>
      </p:sp>
    </p:spTree>
    <p:extLst>
      <p:ext uri="{BB962C8B-B14F-4D97-AF65-F5344CB8AC3E}">
        <p14:creationId xmlns:p14="http://schemas.microsoft.com/office/powerpoint/2010/main" val="3699334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5146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Refactoring to a S.O.L.I.D. Foundation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52600" y="4495800"/>
            <a:ext cx="8305800" cy="533400"/>
          </a:xfrm>
          <a:prstGeom prst="rect">
            <a:avLst/>
          </a:prstGeom>
        </p:spPr>
        <p:txBody>
          <a:bodyPr vert="horz" lIns="45720" rIns="45720" anchor="ctr">
            <a:normAutofit fontScale="97500" lnSpcReduction="1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LSP Demo</a:t>
            </a:r>
          </a:p>
        </p:txBody>
      </p:sp>
    </p:spTree>
    <p:extLst>
      <p:ext uri="{BB962C8B-B14F-4D97-AF65-F5344CB8AC3E}">
        <p14:creationId xmlns:p14="http://schemas.microsoft.com/office/powerpoint/2010/main" val="534505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>
                <a:solidFill>
                  <a:srgbClr val="FFC000"/>
                </a:solidFill>
              </a:rPr>
              <a:t>S.O.L.I.D.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844220"/>
            <a:ext cx="121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C000"/>
                </a:solidFill>
              </a:rPr>
              <a:t>S</a:t>
            </a:r>
          </a:p>
          <a:p>
            <a:pPr algn="ctr"/>
            <a:r>
              <a:rPr lang="en-US" sz="6000" dirty="0">
                <a:solidFill>
                  <a:srgbClr val="FFC000"/>
                </a:solidFill>
              </a:rPr>
              <a:t>O</a:t>
            </a:r>
          </a:p>
          <a:p>
            <a:pPr algn="ctr"/>
            <a:r>
              <a:rPr lang="en-US" sz="6000" dirty="0">
                <a:solidFill>
                  <a:srgbClr val="FFC000"/>
                </a:solidFill>
              </a:rPr>
              <a:t>L</a:t>
            </a:r>
          </a:p>
          <a:p>
            <a:pPr algn="ctr"/>
            <a:r>
              <a:rPr lang="en-US" sz="6000" dirty="0">
                <a:solidFill>
                  <a:srgbClr val="FFC000"/>
                </a:solidFill>
              </a:rPr>
              <a:t>I</a:t>
            </a:r>
          </a:p>
          <a:p>
            <a:pPr algn="ctr"/>
            <a:r>
              <a:rPr lang="en-US" sz="6000" dirty="0">
                <a:solidFill>
                  <a:srgbClr val="FFC000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0801" y="2125285"/>
            <a:ext cx="550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ingle Responsibility Principle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26267" y="3023445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pen-Close Principle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90801" y="3954085"/>
            <a:ext cx="5220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iskov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Substitution Principle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45896" y="4853495"/>
            <a:ext cx="5786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nterface</a:t>
            </a:r>
            <a:r>
              <a:rPr lang="en-US" sz="3600" dirty="0">
                <a:solidFill>
                  <a:schemeClr val="bg1"/>
                </a:solidFill>
              </a:rPr>
              <a:t> Segregation Principle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00507" y="5769889"/>
            <a:ext cx="5787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ependency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Inversion Principle</a:t>
            </a:r>
          </a:p>
        </p:txBody>
      </p:sp>
    </p:spTree>
    <p:extLst>
      <p:ext uri="{BB962C8B-B14F-4D97-AF65-F5344CB8AC3E}">
        <p14:creationId xmlns:p14="http://schemas.microsoft.com/office/powerpoint/2010/main" val="294181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81200" y="152400"/>
            <a:ext cx="8286750" cy="6629400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957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97302"/>
            <a:ext cx="8077200" cy="11430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/>
              <a:t>nterface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/>
              <a:t>egregation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rinciple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28800" y="3342382"/>
            <a:ext cx="8153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rgbClr val="FFC000"/>
                </a:solidFill>
              </a:rPr>
              <a:t>Clients should not be forced to depend upon interfaces that they do not use.</a:t>
            </a:r>
          </a:p>
        </p:txBody>
      </p:sp>
    </p:spTree>
    <p:extLst>
      <p:ext uri="{BB962C8B-B14F-4D97-AF65-F5344CB8AC3E}">
        <p14:creationId xmlns:p14="http://schemas.microsoft.com/office/powerpoint/2010/main" val="110119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5146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Refactoring to a S.O.L.I.D. Foundation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52600" y="4495800"/>
            <a:ext cx="8305800" cy="533400"/>
          </a:xfrm>
          <a:prstGeom prst="rect">
            <a:avLst/>
          </a:prstGeom>
        </p:spPr>
        <p:txBody>
          <a:bodyPr vert="horz" lIns="45720" rIns="45720" anchor="ctr">
            <a:normAutofit fontScale="97500" lnSpcReduction="1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ISP Demo</a:t>
            </a:r>
          </a:p>
        </p:txBody>
      </p:sp>
    </p:spTree>
    <p:extLst>
      <p:ext uri="{BB962C8B-B14F-4D97-AF65-F5344CB8AC3E}">
        <p14:creationId xmlns:p14="http://schemas.microsoft.com/office/powerpoint/2010/main" val="3449358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>
                <a:solidFill>
                  <a:srgbClr val="FFC000"/>
                </a:solidFill>
              </a:rPr>
              <a:t>S.O.L.I.D.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844220"/>
            <a:ext cx="121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C000"/>
                </a:solidFill>
              </a:rPr>
              <a:t>S</a:t>
            </a:r>
          </a:p>
          <a:p>
            <a:pPr algn="ctr"/>
            <a:r>
              <a:rPr lang="en-US" sz="6000" dirty="0">
                <a:solidFill>
                  <a:srgbClr val="FFC000"/>
                </a:solidFill>
              </a:rPr>
              <a:t>O</a:t>
            </a:r>
          </a:p>
          <a:p>
            <a:pPr algn="ctr"/>
            <a:r>
              <a:rPr lang="en-US" sz="6000" dirty="0">
                <a:solidFill>
                  <a:srgbClr val="FFC000"/>
                </a:solidFill>
              </a:rPr>
              <a:t>L</a:t>
            </a:r>
          </a:p>
          <a:p>
            <a:pPr algn="ctr"/>
            <a:r>
              <a:rPr lang="en-US" sz="6000" dirty="0">
                <a:solidFill>
                  <a:srgbClr val="FFC000"/>
                </a:solidFill>
              </a:rPr>
              <a:t>I</a:t>
            </a:r>
          </a:p>
          <a:p>
            <a:pPr algn="ctr"/>
            <a:r>
              <a:rPr lang="en-US" sz="6000" dirty="0">
                <a:solidFill>
                  <a:srgbClr val="FFC000"/>
                </a:solidFill>
              </a:rPr>
              <a:t>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0801" y="2125285"/>
            <a:ext cx="550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ingle Responsibility Principle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26267" y="3023445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pen-Close Principle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90801" y="3954085"/>
            <a:ext cx="5220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iskov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Substitution Principle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45896" y="4853495"/>
            <a:ext cx="5786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nterface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Segregation Principle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00507" y="5769889"/>
            <a:ext cx="5787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ependency</a:t>
            </a:r>
            <a:r>
              <a:rPr lang="en-US" sz="3600" dirty="0">
                <a:solidFill>
                  <a:schemeClr val="bg1"/>
                </a:solidFill>
              </a:rPr>
              <a:t> Inversion Principle</a:t>
            </a:r>
          </a:p>
        </p:txBody>
      </p:sp>
    </p:spTree>
    <p:extLst>
      <p:ext uri="{BB962C8B-B14F-4D97-AF65-F5344CB8AC3E}">
        <p14:creationId xmlns:p14="http://schemas.microsoft.com/office/powerpoint/2010/main" val="771625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81200" y="152400"/>
            <a:ext cx="8286750" cy="6629400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51557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31520"/>
            <a:ext cx="8077200" cy="1143000"/>
          </a:xfrm>
        </p:spPr>
        <p:txBody>
          <a:bodyPr>
            <a:noAutofit/>
          </a:bodyPr>
          <a:lstStyle/>
          <a:p>
            <a:r>
              <a:rPr lang="en-US" sz="4300" dirty="0">
                <a:solidFill>
                  <a:schemeClr val="bg1"/>
                </a:solidFill>
              </a:rPr>
              <a:t>D</a:t>
            </a:r>
            <a:r>
              <a:rPr lang="en-US" sz="4300" dirty="0"/>
              <a:t>ependency </a:t>
            </a:r>
            <a:r>
              <a:rPr lang="en-US" sz="4300" dirty="0">
                <a:solidFill>
                  <a:schemeClr val="bg1"/>
                </a:solidFill>
              </a:rPr>
              <a:t>I</a:t>
            </a:r>
            <a:r>
              <a:rPr lang="en-US" sz="4300" dirty="0"/>
              <a:t>nversion </a:t>
            </a:r>
            <a:r>
              <a:rPr lang="en-US" sz="4300" dirty="0">
                <a:solidFill>
                  <a:schemeClr val="bg1"/>
                </a:solidFill>
              </a:rPr>
              <a:t>P</a:t>
            </a:r>
            <a:r>
              <a:rPr lang="en-US" sz="4300" dirty="0"/>
              <a:t>rinciple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4400" y="2545140"/>
            <a:ext cx="883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rgbClr val="FFC000"/>
                </a:solidFill>
              </a:rPr>
              <a:t>High Level Modules should not depend</a:t>
            </a:r>
          </a:p>
          <a:p>
            <a:pPr algn="r"/>
            <a:r>
              <a:rPr lang="en-US" sz="3200" dirty="0">
                <a:solidFill>
                  <a:srgbClr val="FFC000"/>
                </a:solidFill>
              </a:rPr>
              <a:t>upon Low Level Modules. Both should</a:t>
            </a:r>
          </a:p>
          <a:p>
            <a:pPr algn="r"/>
            <a:r>
              <a:rPr lang="en-US" sz="3200" dirty="0">
                <a:solidFill>
                  <a:srgbClr val="FFC000"/>
                </a:solidFill>
              </a:rPr>
              <a:t>depend upon abstractions.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4485382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rgbClr val="FFC000"/>
                </a:solidFill>
              </a:rPr>
              <a:t>Abstractions should not depend upon details.  Details should depend upon abstractions.</a:t>
            </a:r>
          </a:p>
        </p:txBody>
      </p:sp>
    </p:spTree>
    <p:extLst>
      <p:ext uri="{BB962C8B-B14F-4D97-AF65-F5344CB8AC3E}">
        <p14:creationId xmlns:p14="http://schemas.microsoft.com/office/powerpoint/2010/main" val="265065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5146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Refactoring to a S.O.L.I.D. Foundation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52600" y="4495800"/>
            <a:ext cx="8305800" cy="533400"/>
          </a:xfrm>
          <a:prstGeom prst="rect">
            <a:avLst/>
          </a:prstGeom>
        </p:spPr>
        <p:txBody>
          <a:bodyPr vert="horz" lIns="45720" rIns="45720" anchor="ctr">
            <a:normAutofit fontScale="97500" lnSpcReduction="1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DIP Demo</a:t>
            </a:r>
          </a:p>
        </p:txBody>
      </p:sp>
    </p:spTree>
    <p:extLst>
      <p:ext uri="{BB962C8B-B14F-4D97-AF65-F5344CB8AC3E}">
        <p14:creationId xmlns:p14="http://schemas.microsoft.com/office/powerpoint/2010/main" val="25382234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981201"/>
            <a:ext cx="6019800" cy="4009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cap="none" dirty="0"/>
              <a:t>Thinking About Re-Assembly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1981200"/>
            <a:ext cx="6096000" cy="3977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4953000" y="4495800"/>
            <a:ext cx="3276600" cy="914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latin typeface="Calibri" pitchFamily="34" charset="0"/>
              </a:rPr>
              <a:t>Presto!</a:t>
            </a:r>
          </a:p>
        </p:txBody>
      </p:sp>
    </p:spTree>
    <p:extLst>
      <p:ext uri="{BB962C8B-B14F-4D97-AF65-F5344CB8AC3E}">
        <p14:creationId xmlns:p14="http://schemas.microsoft.com/office/powerpoint/2010/main" val="136849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2877" y="4038600"/>
            <a:ext cx="4429125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57400" y="1752600"/>
            <a:ext cx="1446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 am 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54244" y="3962400"/>
            <a:ext cx="25945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employee…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53076" y="5334002"/>
            <a:ext cx="7214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…but these thoughts are my own!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690" y="2133601"/>
            <a:ext cx="6388621" cy="235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0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StructureMap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Spring.NET</a:t>
            </a:r>
          </a:p>
          <a:p>
            <a:r>
              <a:rPr lang="en-US" dirty="0">
                <a:solidFill>
                  <a:schemeClr val="bg1"/>
                </a:solidFill>
              </a:rPr>
              <a:t>Castle Windsor</a:t>
            </a:r>
          </a:p>
          <a:p>
            <a:r>
              <a:rPr lang="en-US" dirty="0" err="1">
                <a:solidFill>
                  <a:schemeClr val="bg1"/>
                </a:solidFill>
              </a:rPr>
              <a:t>NInject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Funq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Unity</a:t>
            </a:r>
          </a:p>
          <a:p>
            <a:r>
              <a:rPr lang="en-US" dirty="0">
                <a:solidFill>
                  <a:schemeClr val="bg1"/>
                </a:solidFill>
              </a:rPr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93904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5146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Refactoring to a S.O.L.I.D. Foundation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52600" y="4495800"/>
            <a:ext cx="8305800" cy="533400"/>
          </a:xfrm>
          <a:prstGeom prst="rect">
            <a:avLst/>
          </a:prstGeom>
        </p:spPr>
        <p:txBody>
          <a:bodyPr vert="horz" lIns="45720" rIns="45720" anchor="ctr">
            <a:normAutofit fontScale="97500" lnSpcReduction="1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 Thoughts</a:t>
            </a:r>
          </a:p>
        </p:txBody>
      </p:sp>
    </p:spTree>
    <p:extLst>
      <p:ext uri="{BB962C8B-B14F-4D97-AF65-F5344CB8AC3E}">
        <p14:creationId xmlns:p14="http://schemas.microsoft.com/office/powerpoint/2010/main" val="3486056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81201" y="152400"/>
            <a:ext cx="8286751" cy="662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12176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000250" y="152400"/>
            <a:ext cx="8286751" cy="662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5559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81200" y="152400"/>
            <a:ext cx="8286750" cy="662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188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81200" y="152400"/>
            <a:ext cx="8286750" cy="662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0680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05000"/>
            <a:ext cx="86868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~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fini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~</a:t>
            </a:r>
            <a:endParaRPr lang="en-US" dirty="0"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85800" y="6096001"/>
            <a:ext cx="10515600" cy="5175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algn="just">
              <a:spcBef>
                <a:spcPct val="0"/>
              </a:spcBef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sbohlen@gmail.com	        http://blog.unhandled-exceptions.com			@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sbohlen</a:t>
            </a:r>
            <a:endParaRPr lang="en-US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828800" y="4724400"/>
            <a:ext cx="3886200" cy="13716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5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Steve Bohlen</a:t>
            </a:r>
          </a:p>
          <a:p>
            <a:pPr>
              <a:spcBef>
                <a:spcPct val="0"/>
              </a:spcBef>
              <a:defRPr/>
            </a:pPr>
            <a:r>
              <a:rPr lang="en-US" sz="25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Principal Software Engineer</a:t>
            </a:r>
          </a:p>
          <a:p>
            <a:pPr>
              <a:spcBef>
                <a:spcPct val="0"/>
              </a:spcBef>
              <a:defRPr/>
            </a:pPr>
            <a:r>
              <a:rPr lang="en-US" sz="25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&amp; Technical Evangelist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89" y="5067301"/>
            <a:ext cx="2203711" cy="81062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85800" y="4859223"/>
            <a:ext cx="1066800" cy="1066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000" dirty="0"/>
              <a:t>DX/TED</a:t>
            </a:r>
          </a:p>
        </p:txBody>
      </p:sp>
    </p:spTree>
    <p:extLst>
      <p:ext uri="{BB962C8B-B14F-4D97-AF65-F5344CB8AC3E}">
        <p14:creationId xmlns:p14="http://schemas.microsoft.com/office/powerpoint/2010/main" val="355855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estion-mark1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0"/>
            <a:ext cx="51435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1624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505" y="609600"/>
            <a:ext cx="8210102" cy="5541818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51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05001" y="152400"/>
            <a:ext cx="8286749" cy="662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8442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05000" y="152400"/>
            <a:ext cx="8286751" cy="662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785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05001" y="152400"/>
            <a:ext cx="8286749" cy="662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945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3858</TotalTime>
  <Words>493</Words>
  <Application>Microsoft Office PowerPoint</Application>
  <PresentationFormat>Widescreen</PresentationFormat>
  <Paragraphs>162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Arial</vt:lpstr>
      <vt:lpstr>Calibri</vt:lpstr>
      <vt:lpstr>Office Theme</vt:lpstr>
      <vt:lpstr>Refactoring to a S.O.L.I.D. Foundation</vt:lpstr>
      <vt:lpstr>Please Complete the  Evals!</vt:lpstr>
      <vt:lpstr>Steve Bohlen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Refactoring Tools</vt:lpstr>
      <vt:lpstr>PowerPoint Presentation</vt:lpstr>
      <vt:lpstr>Introduction to S.O.L.I.D.</vt:lpstr>
      <vt:lpstr>Introduction to S.O.L.I.D.</vt:lpstr>
      <vt:lpstr>PowerPoint Presentation</vt:lpstr>
      <vt:lpstr>Single Responsibility Principle</vt:lpstr>
      <vt:lpstr>Refactoring to a S.O.L.I.D. Foundation</vt:lpstr>
      <vt:lpstr>Introduction to S.O.L.I.D.</vt:lpstr>
      <vt:lpstr>PowerPoint Presentation</vt:lpstr>
      <vt:lpstr>Open-Closed Principle</vt:lpstr>
      <vt:lpstr>Refactoring to a S.O.L.I.D. Foundation</vt:lpstr>
      <vt:lpstr>Introduction to S.O.L.I.D.</vt:lpstr>
      <vt:lpstr>PowerPoint Presentation</vt:lpstr>
      <vt:lpstr>Liskov Substitution Principle</vt:lpstr>
      <vt:lpstr>Liskov Substitution Principle</vt:lpstr>
      <vt:lpstr>Refactoring to a S.O.L.I.D. Foundation</vt:lpstr>
      <vt:lpstr>Introduction to S.O.L.I.D.</vt:lpstr>
      <vt:lpstr>PowerPoint Presentation</vt:lpstr>
      <vt:lpstr>Interface Segregation Principle</vt:lpstr>
      <vt:lpstr>Refactoring to a S.O.L.I.D. Foundation</vt:lpstr>
      <vt:lpstr>Introduction to S.O.L.I.D.</vt:lpstr>
      <vt:lpstr>PowerPoint Presentation</vt:lpstr>
      <vt:lpstr>Dependency Inversion Principle</vt:lpstr>
      <vt:lpstr>Refactoring to a S.O.L.I.D. Foundation</vt:lpstr>
      <vt:lpstr>Thinking About Re-Assembly</vt:lpstr>
      <vt:lpstr>Dependency Injection Frameworks</vt:lpstr>
      <vt:lpstr>Refactoring to a S.O.L.I.D. Foundation</vt:lpstr>
      <vt:lpstr>PowerPoint Presentation</vt:lpstr>
      <vt:lpstr>PowerPoint Presentation</vt:lpstr>
      <vt:lpstr>PowerPoint Presentation</vt:lpstr>
      <vt:lpstr>PowerPoint Presentation</vt:lpstr>
      <vt:lpstr>~fini~</vt:lpstr>
    </vt:vector>
  </TitlesOfParts>
  <Company>Microdesk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Bohlen (sbohlen@hotmail.com)</dc:creator>
  <cp:lastModifiedBy>Steve Bohlen</cp:lastModifiedBy>
  <cp:revision>176</cp:revision>
  <dcterms:created xsi:type="dcterms:W3CDTF">2008-09-22T00:48:41Z</dcterms:created>
  <dcterms:modified xsi:type="dcterms:W3CDTF">2016-09-28T14:15:13Z</dcterms:modified>
</cp:coreProperties>
</file>