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8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9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10.xml" ContentType="application/vnd.openxmlformats-officedocument.presentationml.notesSlide+xml"/>
  <Override PartName="/ppt/comments/comment4.xml" ContentType="application/vnd.openxmlformats-officedocument.presentationml.comments+xml"/>
  <Override PartName="/ppt/notesSlides/notesSlide11.xml" ContentType="application/vnd.openxmlformats-officedocument.presentationml.notesSlide+xml"/>
  <Override PartName="/ppt/comments/comment5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9" r:id="rId3"/>
    <p:sldId id="268" r:id="rId4"/>
    <p:sldId id="269" r:id="rId5"/>
    <p:sldId id="260" r:id="rId6"/>
    <p:sldId id="262" r:id="rId7"/>
    <p:sldId id="261" r:id="rId8"/>
    <p:sldId id="267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juanro18@gmail.com" initials="l" lastIdx="1" clrIdx="0">
    <p:extLst>
      <p:ext uri="{19B8F6BF-5375-455C-9EA6-DF929625EA0E}">
        <p15:presenceInfo xmlns:p15="http://schemas.microsoft.com/office/powerpoint/2012/main" userId="e5c0c95e95dcf0c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11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2-21T06:59:09.894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2-21T06:59:09.894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2-21T06:59:09.894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2-21T06:59:09.894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2-21T06:59:09.894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C89B13-0A06-4186-B572-2A7744E8B258}" type="datetimeFigureOut">
              <a:rPr lang="zh-CN" altLang="en-US" smtClean="0"/>
              <a:t>2019/12/21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622142-0C59-4E07-AA1C-EAE50334DA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27117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622142-0C59-4E07-AA1C-EAE50334DAC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89486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622142-0C59-4E07-AA1C-EAE50334DAC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34878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622142-0C59-4E07-AA1C-EAE50334DAC6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23008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622142-0C59-4E07-AA1C-EAE50334DAC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60707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622142-0C59-4E07-AA1C-EAE50334DAC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93110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622142-0C59-4E07-AA1C-EAE50334DAC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52593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622142-0C59-4E07-AA1C-EAE50334DAC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56493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622142-0C59-4E07-AA1C-EAE50334DAC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90345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622142-0C59-4E07-AA1C-EAE50334DAC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69400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622142-0C59-4E07-AA1C-EAE50334DAC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14336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622142-0C59-4E07-AA1C-EAE50334DAC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29317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8C295-04A2-4B00-A770-F60C6FE81A81}" type="datetime1">
              <a:rPr lang="zh-CN" altLang="en-US" smtClean="0"/>
              <a:t>2019/12/21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EFF4B-039B-4151-AA5B-E6F290D541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2494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09DC4-EF13-46B1-BCFF-78345A1DE31D}" type="datetime1">
              <a:rPr lang="zh-CN" altLang="en-US" smtClean="0"/>
              <a:t>2019/12/21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EFF4B-039B-4151-AA5B-E6F290D541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7729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E1CB1-FE7C-4609-A115-1621ECEDF2C5}" type="datetime1">
              <a:rPr lang="zh-CN" altLang="en-US" smtClean="0"/>
              <a:t>2019/12/21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EFF4B-039B-4151-AA5B-E6F290D541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9857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CF290-0703-4B55-84BD-276EAB9F4361}" type="datetime1">
              <a:rPr lang="zh-CN" altLang="en-US" smtClean="0"/>
              <a:t>2019/12/21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EFF4B-039B-4151-AA5B-E6F290D541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6696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37909-FFCE-49C4-A020-042BEA806D87}" type="datetime1">
              <a:rPr lang="zh-CN" altLang="en-US" smtClean="0"/>
              <a:t>2019/12/21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EFF4B-039B-4151-AA5B-E6F290D541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1856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B79B7-F30D-4C91-B5B6-3A86E5A72247}" type="datetime1">
              <a:rPr lang="zh-CN" altLang="en-US" smtClean="0"/>
              <a:t>2019/12/21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EFF4B-039B-4151-AA5B-E6F290D541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1206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EC973-85E1-4D64-A607-46ED0070DEDA}" type="datetime1">
              <a:rPr lang="zh-CN" altLang="en-US" smtClean="0"/>
              <a:t>2019/12/21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EFF4B-039B-4151-AA5B-E6F290D541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7163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FB848-1AFC-4F2D-83BF-FDA8294DB569}" type="datetime1">
              <a:rPr lang="zh-CN" altLang="en-US" smtClean="0"/>
              <a:t>2019/12/21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EFF4B-039B-4151-AA5B-E6F290D541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2034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3C0E2-B8A1-435E-BCC2-FD14090750C2}" type="datetime1">
              <a:rPr lang="zh-CN" altLang="en-US" smtClean="0"/>
              <a:t>2019/12/21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EFF4B-039B-4151-AA5B-E6F290D541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0204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A27FA-CC6A-4C9D-BDB5-3F3F5240C417}" type="datetime1">
              <a:rPr lang="zh-CN" altLang="en-US" smtClean="0"/>
              <a:t>2019/12/21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EFF4B-039B-4151-AA5B-E6F290D541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6950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71213-008E-4E71-A054-A8176B10D6C1}" type="datetime1">
              <a:rPr lang="zh-CN" altLang="en-US" smtClean="0"/>
              <a:t>2019/12/21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EFF4B-039B-4151-AA5B-E6F290D541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6572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6B21AC-007E-40A6-8BC8-4BEBB233BD18}" type="datetime1">
              <a:rPr lang="zh-CN" altLang="en-US" smtClean="0"/>
              <a:t>2019/12/21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8EFF4B-039B-4151-AA5B-E6F290D541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8395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comments" Target="../comments/comment5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4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comments" Target="../comments/commen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560" y="333822"/>
            <a:ext cx="3169926" cy="411481"/>
          </a:xfrm>
          <a:prstGeom prst="rect">
            <a:avLst/>
          </a:prstGeom>
        </p:spPr>
      </p:pic>
      <p:sp>
        <p:nvSpPr>
          <p:cNvPr id="8" name="标题 1"/>
          <p:cNvSpPr>
            <a:spLocks noGrp="1"/>
          </p:cNvSpPr>
          <p:nvPr>
            <p:ph type="ctrTitle"/>
          </p:nvPr>
        </p:nvSpPr>
        <p:spPr>
          <a:xfrm>
            <a:off x="354767" y="2097635"/>
            <a:ext cx="11482465" cy="1700400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Airbnb Rental Price Prediction based on Subjective &amp; Objective Information </a:t>
            </a:r>
            <a:endParaRPr lang="zh-CN" altLang="en-US" dirty="0">
              <a:solidFill>
                <a:schemeClr val="bg1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9" name="副标题 2"/>
          <p:cNvSpPr>
            <a:spLocks noGrp="1"/>
          </p:cNvSpPr>
          <p:nvPr>
            <p:ph type="subTitle" idx="1"/>
          </p:nvPr>
        </p:nvSpPr>
        <p:spPr>
          <a:xfrm>
            <a:off x="1252939" y="5159868"/>
            <a:ext cx="9484730" cy="1210952"/>
          </a:xfrm>
        </p:spPr>
        <p:txBody>
          <a:bodyPr>
            <a:noAutofit/>
          </a:bodyPr>
          <a:lstStyle/>
          <a:p>
            <a:r>
              <a:rPr lang="en-US" altLang="zh-CN" sz="2800" dirty="0">
                <a:latin typeface="Cooper Black" panose="0208090404030B020404" pitchFamily="18" charset="0"/>
              </a:rPr>
              <a:t>NAOH </a:t>
            </a:r>
          </a:p>
          <a:p>
            <a:r>
              <a:rPr lang="en-US" altLang="zh-CN" sz="2800" dirty="0">
                <a:latin typeface="Cooper Black" panose="0208090404030B020404" pitchFamily="18" charset="0"/>
              </a:rPr>
              <a:t>Plain </a:t>
            </a:r>
            <a:r>
              <a:rPr lang="en-US" altLang="zh-CN" sz="2800" dirty="0" err="1">
                <a:latin typeface="Cooper Black" panose="0208090404030B020404" pitchFamily="18" charset="0"/>
              </a:rPr>
              <a:t>Yogert</a:t>
            </a:r>
            <a:r>
              <a:rPr lang="en-US" altLang="zh-CN" sz="2800" dirty="0">
                <a:latin typeface="Cooper Black" panose="0208090404030B020404" pitchFamily="18" charset="0"/>
              </a:rPr>
              <a:t> </a:t>
            </a:r>
          </a:p>
          <a:p>
            <a:r>
              <a:rPr lang="en-US" altLang="zh-CN" sz="2800" dirty="0">
                <a:latin typeface="Cooper Black" panose="0208090404030B020404" pitchFamily="18" charset="0"/>
              </a:rPr>
              <a:t>12/21/2019</a:t>
            </a:r>
            <a:endParaRPr lang="zh-CN" altLang="en-US" sz="2800" dirty="0">
              <a:latin typeface="Cooper Black" panose="0208090404030B0204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A08EFF4B-039B-4151-AA5B-E6F290D54134}" type="slidenum">
              <a:rPr lang="zh-CN" altLang="en-US" sz="1800" smtClean="0">
                <a:latin typeface="Bahnschrift SemiBold" panose="020B0502040204020203" pitchFamily="34" charset="0"/>
              </a:rPr>
              <a:t>1</a:t>
            </a:fld>
            <a:endParaRPr lang="zh-CN" altLang="en-US" sz="1800" dirty="0"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2556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1514" y="435420"/>
            <a:ext cx="3169926" cy="411481"/>
          </a:xfrm>
          <a:prstGeom prst="rect">
            <a:avLst/>
          </a:prstGeom>
        </p:spPr>
      </p:pic>
      <p:sp>
        <p:nvSpPr>
          <p:cNvPr id="8" name="标题 1"/>
          <p:cNvSpPr>
            <a:spLocks noGrp="1"/>
          </p:cNvSpPr>
          <p:nvPr>
            <p:ph type="ctrTitle"/>
          </p:nvPr>
        </p:nvSpPr>
        <p:spPr>
          <a:xfrm>
            <a:off x="725700" y="435420"/>
            <a:ext cx="7329729" cy="411481"/>
          </a:xfrm>
        </p:spPr>
        <p:txBody>
          <a:bodyPr>
            <a:noAutofit/>
          </a:bodyPr>
          <a:lstStyle/>
          <a:p>
            <a:pPr algn="l"/>
            <a:r>
              <a:rPr lang="en-US" altLang="zh-CN" sz="2800" dirty="0">
                <a:latin typeface="Bahnschrift SemiBold" panose="020B0502040204020203" pitchFamily="34" charset="0"/>
              </a:rPr>
              <a:t>Discussion</a:t>
            </a:r>
            <a:endParaRPr lang="zh-CN" altLang="en-US" sz="2800" dirty="0">
              <a:latin typeface="Bahnschrift SemiBold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25700" y="1969476"/>
            <a:ext cx="1088574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Bahnschrift SemiBold" panose="020B0502040204020203" pitchFamily="34" charset="0"/>
              </a:rPr>
              <a:t>Price really indicates the demand of users?</a:t>
            </a:r>
          </a:p>
          <a:p>
            <a:pPr algn="ctr"/>
            <a:endParaRPr lang="en-US" altLang="ko-KR" sz="2400" dirty="0">
              <a:latin typeface="Bahnschrift SemiBold" panose="020B0502040204020203" pitchFamily="34" charset="0"/>
            </a:endParaRPr>
          </a:p>
          <a:p>
            <a:pPr algn="ctr"/>
            <a:r>
              <a:rPr lang="en-US" altLang="ko-KR" sz="2400" dirty="0">
                <a:latin typeface="Bahnschrift SemiBold" panose="020B0502040204020203" pitchFamily="34" charset="0"/>
              </a:rPr>
              <a:t>Selected features works well for prediction?</a:t>
            </a:r>
          </a:p>
          <a:p>
            <a:pPr algn="ctr"/>
            <a:endParaRPr lang="en-US" altLang="ko-KR" sz="2400" dirty="0">
              <a:latin typeface="Bahnschrift SemiBold" panose="020B0502040204020203" pitchFamily="34" charset="0"/>
            </a:endParaRPr>
          </a:p>
          <a:p>
            <a:pPr algn="ctr"/>
            <a:r>
              <a:rPr lang="en-US" altLang="ko-KR" sz="2400" dirty="0">
                <a:latin typeface="Bahnschrift SemiBold" panose="020B0502040204020203" pitchFamily="34" charset="0"/>
              </a:rPr>
              <a:t>Sentimental analysis really indicates attitude of users?</a:t>
            </a:r>
          </a:p>
          <a:p>
            <a:pPr algn="ctr"/>
            <a:endParaRPr lang="en-US" altLang="ko-KR" sz="2400" dirty="0">
              <a:latin typeface="Bahnschrift SemiBold" panose="020B0502040204020203" pitchFamily="34" charset="0"/>
            </a:endParaRPr>
          </a:p>
          <a:p>
            <a:pPr algn="ctr"/>
            <a:r>
              <a:rPr lang="en-US" altLang="ko-KR" sz="2400" dirty="0">
                <a:latin typeface="Bahnschrift SemiBold" panose="020B0502040204020203" pitchFamily="34" charset="0"/>
              </a:rPr>
              <a:t>Any other factors outside the dataset? </a:t>
            </a:r>
          </a:p>
          <a:p>
            <a:pPr algn="ctr"/>
            <a:endParaRPr lang="en-US" altLang="ko-KR" sz="2400" dirty="0">
              <a:latin typeface="Bahnschrift SemiBold" panose="020B0502040204020203" pitchFamily="34" charset="0"/>
            </a:endParaRPr>
          </a:p>
          <a:p>
            <a:pPr algn="ctr"/>
            <a:endParaRPr lang="en-US" altLang="ko-KR" sz="2400" dirty="0">
              <a:latin typeface="Bahnschrift SemiBold" panose="020B0502040204020203" pitchFamily="34" charset="0"/>
            </a:endParaRPr>
          </a:p>
          <a:p>
            <a:pPr algn="ctr"/>
            <a:endParaRPr lang="ko-KR" altLang="en-US" sz="2400" dirty="0">
              <a:latin typeface="Bahnschrift SemiBold" panose="020B0502040204020203" pitchFamily="34" charset="0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r>
              <a:rPr lang="en-US" altLang="zh-CN" sz="1800" dirty="0">
                <a:solidFill>
                  <a:schemeClr val="bg1"/>
                </a:solidFill>
                <a:latin typeface="Bahnschrift SemiBold" panose="020B0502040204020203" pitchFamily="34" charset="0"/>
              </a:rPr>
              <a:t>10</a:t>
            </a:r>
            <a:endParaRPr lang="zh-CN" altLang="en-US" sz="18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02619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1514" y="435420"/>
            <a:ext cx="3169926" cy="411481"/>
          </a:xfrm>
          <a:prstGeom prst="rect">
            <a:avLst/>
          </a:prstGeom>
        </p:spPr>
      </p:pic>
      <p:sp>
        <p:nvSpPr>
          <p:cNvPr id="8" name="标题 1"/>
          <p:cNvSpPr>
            <a:spLocks noGrp="1"/>
          </p:cNvSpPr>
          <p:nvPr>
            <p:ph type="ctrTitle"/>
          </p:nvPr>
        </p:nvSpPr>
        <p:spPr>
          <a:xfrm>
            <a:off x="725700" y="435420"/>
            <a:ext cx="7329729" cy="411481"/>
          </a:xfrm>
        </p:spPr>
        <p:txBody>
          <a:bodyPr>
            <a:noAutofit/>
          </a:bodyPr>
          <a:lstStyle/>
          <a:p>
            <a:pPr algn="l"/>
            <a:r>
              <a:rPr lang="en-US" altLang="zh-CN" sz="2800" dirty="0">
                <a:latin typeface="Bahnschrift SemiBold" panose="020B0502040204020203" pitchFamily="34" charset="0"/>
              </a:rPr>
              <a:t>Further direction</a:t>
            </a:r>
            <a:endParaRPr lang="zh-CN" altLang="en-US" sz="2800" dirty="0">
              <a:latin typeface="Bahnschrift SemiBold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25700" y="1969476"/>
            <a:ext cx="1088574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Bahnschrift SemiBold" panose="020B0502040204020203" pitchFamily="34" charset="0"/>
              </a:rPr>
              <a:t>Find better ways to catch user’s demands</a:t>
            </a:r>
          </a:p>
          <a:p>
            <a:pPr algn="ctr"/>
            <a:endParaRPr lang="en-US" altLang="ko-KR" sz="2400" dirty="0">
              <a:latin typeface="Bahnschrift SemiBold" panose="020B0502040204020203" pitchFamily="34" charset="0"/>
            </a:endParaRPr>
          </a:p>
          <a:p>
            <a:pPr algn="ctr"/>
            <a:r>
              <a:rPr lang="en-US" altLang="ko-KR" sz="2400" dirty="0">
                <a:latin typeface="Bahnschrift SemiBold" panose="020B0502040204020203" pitchFamily="34" charset="0"/>
              </a:rPr>
              <a:t>Add more features about houses and hosts in the model</a:t>
            </a:r>
          </a:p>
          <a:p>
            <a:pPr algn="ctr"/>
            <a:endParaRPr lang="en-US" altLang="ko-KR" sz="2400" dirty="0">
              <a:latin typeface="Bahnschrift SemiBold" panose="020B0502040204020203" pitchFamily="34" charset="0"/>
            </a:endParaRPr>
          </a:p>
          <a:p>
            <a:pPr algn="ctr"/>
            <a:r>
              <a:rPr lang="en-US" altLang="ko-KR" sz="2400" dirty="0">
                <a:latin typeface="Bahnschrift SemiBold" panose="020B0502040204020203" pitchFamily="34" charset="0"/>
              </a:rPr>
              <a:t>More sophisticated sentimental scoring</a:t>
            </a:r>
          </a:p>
          <a:p>
            <a:pPr algn="ctr"/>
            <a:endParaRPr lang="en-US" altLang="ko-KR" sz="2400" dirty="0">
              <a:latin typeface="Bahnschrift SemiBold" panose="020B0502040204020203" pitchFamily="34" charset="0"/>
            </a:endParaRPr>
          </a:p>
          <a:p>
            <a:pPr algn="ctr"/>
            <a:r>
              <a:rPr lang="en-US" altLang="ko-KR" sz="2400" dirty="0">
                <a:latin typeface="Bahnschrift SemiBold" panose="020B0502040204020203" pitchFamily="34" charset="0"/>
              </a:rPr>
              <a:t>Further analysis about geographical or seasonal aspects</a:t>
            </a:r>
          </a:p>
          <a:p>
            <a:pPr algn="ctr"/>
            <a:endParaRPr lang="en-US" altLang="ko-KR" sz="2400" dirty="0">
              <a:latin typeface="Bahnschrift SemiBold" panose="020B0502040204020203" pitchFamily="34" charset="0"/>
            </a:endParaRPr>
          </a:p>
          <a:p>
            <a:pPr algn="ctr"/>
            <a:endParaRPr lang="en-US" altLang="ko-KR" sz="2400" dirty="0">
              <a:latin typeface="Bahnschrift SemiBold" panose="020B0502040204020203" pitchFamily="34" charset="0"/>
            </a:endParaRPr>
          </a:p>
          <a:p>
            <a:pPr algn="ctr"/>
            <a:endParaRPr lang="ko-KR" altLang="en-US" sz="2400" dirty="0">
              <a:latin typeface="Bahnschrift SemiBold" panose="020B0502040204020203" pitchFamily="34" charset="0"/>
            </a:endParaRPr>
          </a:p>
        </p:txBody>
      </p:sp>
      <p:sp>
        <p:nvSpPr>
          <p:cNvPr id="6" name="Slide Number Placeholder 3"/>
          <p:cNvSpPr txBox="1">
            <a:spLocks/>
          </p:cNvSpPr>
          <p:nvPr/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dirty="0">
                <a:solidFill>
                  <a:schemeClr val="bg1"/>
                </a:solidFill>
                <a:latin typeface="Bahnschrift SemiBold" panose="020B0502040204020203" pitchFamily="34" charset="0"/>
              </a:rPr>
              <a:t>11</a:t>
            </a:r>
            <a:endParaRPr lang="zh-CN" altLang="en-US" sz="18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50748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1514" y="435420"/>
            <a:ext cx="3169926" cy="41148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3432463" y="1170659"/>
            <a:ext cx="4876190" cy="487619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348727" y="2971447"/>
            <a:ext cx="704365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800" dirty="0">
                <a:latin typeface="Cooper Black" panose="0208090404030B020404" pitchFamily="18" charset="0"/>
              </a:rPr>
              <a:t>Thank you!!</a:t>
            </a:r>
            <a:endParaRPr lang="ko-KR" altLang="en-US" sz="8800" dirty="0">
              <a:latin typeface="Cooper Black" panose="0208090404030B0204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1514" y="1467339"/>
            <a:ext cx="3415018" cy="3415018"/>
          </a:xfrm>
          <a:prstGeom prst="rect">
            <a:avLst/>
          </a:prstGeom>
        </p:spPr>
      </p:pic>
      <p:sp>
        <p:nvSpPr>
          <p:cNvPr id="7" name="Slide Number Placeholder 3"/>
          <p:cNvSpPr txBox="1">
            <a:spLocks/>
          </p:cNvSpPr>
          <p:nvPr/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dirty="0">
                <a:solidFill>
                  <a:schemeClr val="bg1"/>
                </a:solidFill>
                <a:latin typeface="Bahnschrift SemiBold" panose="020B0502040204020203" pitchFamily="34" charset="0"/>
              </a:rPr>
              <a:t>12</a:t>
            </a:r>
            <a:endParaRPr lang="zh-CN" altLang="en-US" sz="18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4595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1514" y="435420"/>
            <a:ext cx="3169926" cy="411481"/>
          </a:xfrm>
          <a:prstGeom prst="rect">
            <a:avLst/>
          </a:prstGeom>
        </p:spPr>
      </p:pic>
      <p:sp>
        <p:nvSpPr>
          <p:cNvPr id="8" name="标题 1"/>
          <p:cNvSpPr>
            <a:spLocks noGrp="1"/>
          </p:cNvSpPr>
          <p:nvPr>
            <p:ph type="ctrTitle"/>
          </p:nvPr>
        </p:nvSpPr>
        <p:spPr>
          <a:xfrm>
            <a:off x="725700" y="435420"/>
            <a:ext cx="7329729" cy="411481"/>
          </a:xfrm>
        </p:spPr>
        <p:txBody>
          <a:bodyPr>
            <a:noAutofit/>
          </a:bodyPr>
          <a:lstStyle/>
          <a:p>
            <a:pPr algn="l"/>
            <a:r>
              <a:rPr lang="en-US" altLang="zh-CN" sz="2800" dirty="0">
                <a:latin typeface="Bahnschrift SemiBold" panose="020B0502040204020203" pitchFamily="34" charset="0"/>
              </a:rPr>
              <a:t>Problem definition</a:t>
            </a:r>
            <a:endParaRPr lang="zh-CN" altLang="en-US" sz="2800" dirty="0">
              <a:latin typeface="Bahnschrift SemiBold" panose="020B0502040204020203" pitchFamily="34" charset="0"/>
            </a:endParaRPr>
          </a:p>
        </p:txBody>
      </p:sp>
      <p:sp>
        <p:nvSpPr>
          <p:cNvPr id="10" name="副标题 2"/>
          <p:cNvSpPr>
            <a:spLocks noGrp="1"/>
          </p:cNvSpPr>
          <p:nvPr>
            <p:ph type="subTitle" idx="1"/>
          </p:nvPr>
        </p:nvSpPr>
        <p:spPr>
          <a:xfrm>
            <a:off x="1186807" y="2149231"/>
            <a:ext cx="10740600" cy="1719384"/>
          </a:xfrm>
        </p:spPr>
        <p:txBody>
          <a:bodyPr>
            <a:normAutofit/>
          </a:bodyPr>
          <a:lstStyle/>
          <a:p>
            <a:pPr algn="l"/>
            <a:r>
              <a:rPr lang="en-US" altLang="zh-CN" sz="4800" dirty="0">
                <a:latin typeface="Bahnschrift SemiCondensed" panose="020B0502040204020203" pitchFamily="34" charset="0"/>
              </a:rPr>
              <a:t>“Is the price of Airbnb overestimated or underestimated in the aspect of users?”</a:t>
            </a:r>
          </a:p>
        </p:txBody>
      </p:sp>
      <p:sp>
        <p:nvSpPr>
          <p:cNvPr id="3" name="Rectangle 2"/>
          <p:cNvSpPr/>
          <p:nvPr/>
        </p:nvSpPr>
        <p:spPr>
          <a:xfrm>
            <a:off x="2727569" y="3868615"/>
            <a:ext cx="765907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en-US" altLang="zh-CN" dirty="0">
                <a:latin typeface="Bahnschrift Light SemiCondensed" panose="020B0502040204020203" pitchFamily="34" charset="0"/>
              </a:rPr>
              <a:t>Natural Language Processing with the comments and get the sentiment scores</a:t>
            </a:r>
          </a:p>
          <a:p>
            <a:pPr marL="457200" indent="-457200">
              <a:buAutoNum type="arabicPeriod"/>
            </a:pPr>
            <a:r>
              <a:rPr lang="en-US" altLang="zh-CN" dirty="0">
                <a:latin typeface="Bahnschrift Light SemiCondensed" panose="020B0502040204020203" pitchFamily="34" charset="0"/>
              </a:rPr>
              <a:t>Train the regression model for the scores generated from NLP, the real scores and other quantifiable features.</a:t>
            </a:r>
          </a:p>
          <a:p>
            <a:pPr marL="457200" indent="-457200">
              <a:buAutoNum type="arabicPeriod"/>
            </a:pPr>
            <a:r>
              <a:rPr lang="en-US" altLang="zh-CN" dirty="0">
                <a:latin typeface="Bahnschrift Light SemiCondensed" panose="020B0502040204020203" pitchFamily="34" charset="0"/>
              </a:rPr>
              <a:t>Compare the real and expected price </a:t>
            </a:r>
          </a:p>
          <a:p>
            <a:pPr marL="457200" indent="-457200">
              <a:buAutoNum type="arabicPeriod"/>
            </a:pPr>
            <a:r>
              <a:rPr lang="en-US" altLang="zh-CN" dirty="0">
                <a:latin typeface="Bahnschrift Light SemiCondensed" panose="020B0502040204020203" pitchFamily="34" charset="0"/>
              </a:rPr>
              <a:t>Discriminate over or under estimated price</a:t>
            </a:r>
            <a:endParaRPr lang="zh-CN" altLang="en-US" dirty="0">
              <a:latin typeface="Bahnschrift Light SemiCondensed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A08EFF4B-039B-4151-AA5B-E6F290D54134}" type="slidenum">
              <a:rPr lang="zh-CN" altLang="en-US" sz="1800" smtClean="0">
                <a:solidFill>
                  <a:schemeClr val="bg1"/>
                </a:solidFill>
                <a:latin typeface="Bahnschrift SemiBold" panose="020B0502040204020203" pitchFamily="34" charset="0"/>
              </a:rPr>
              <a:t>2</a:t>
            </a:fld>
            <a:endParaRPr lang="zh-CN" altLang="en-US" sz="18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8774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1514" y="435420"/>
            <a:ext cx="3169926" cy="411481"/>
          </a:xfrm>
          <a:prstGeom prst="rect">
            <a:avLst/>
          </a:prstGeom>
        </p:spPr>
      </p:pic>
      <p:sp>
        <p:nvSpPr>
          <p:cNvPr id="8" name="标题 1"/>
          <p:cNvSpPr>
            <a:spLocks noGrp="1"/>
          </p:cNvSpPr>
          <p:nvPr>
            <p:ph type="ctrTitle"/>
          </p:nvPr>
        </p:nvSpPr>
        <p:spPr>
          <a:xfrm>
            <a:off x="725700" y="435420"/>
            <a:ext cx="7329729" cy="411481"/>
          </a:xfrm>
        </p:spPr>
        <p:txBody>
          <a:bodyPr>
            <a:noAutofit/>
          </a:bodyPr>
          <a:lstStyle/>
          <a:p>
            <a:pPr algn="l"/>
            <a:r>
              <a:rPr lang="en-US" altLang="zh-CN" sz="2800" dirty="0">
                <a:latin typeface="Bahnschrift SemiBold" panose="020B0502040204020203" pitchFamily="34" charset="0"/>
              </a:rPr>
              <a:t>Data description</a:t>
            </a:r>
            <a:endParaRPr lang="zh-CN" altLang="en-US" sz="2800" dirty="0">
              <a:latin typeface="Bahnschrift SemiBold" panose="020B0502040204020203" pitchFamily="34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E4976A1-3941-43B6-869C-7B61C2FED1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1908" y="1015611"/>
            <a:ext cx="4987592" cy="352671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87674FF-7D6E-4A47-947C-F9D8C8E5EB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98227" y="846901"/>
            <a:ext cx="5468073" cy="4586538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B5B40131-1B18-4237-9F3F-E89A25A2A091}"/>
              </a:ext>
            </a:extLst>
          </p:cNvPr>
          <p:cNvSpPr txBox="1"/>
          <p:nvPr/>
        </p:nvSpPr>
        <p:spPr>
          <a:xfrm>
            <a:off x="891908" y="4861101"/>
            <a:ext cx="534499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Population</a:t>
            </a:r>
            <a:r>
              <a:rPr lang="zh-CN" altLang="en-US" dirty="0"/>
              <a:t>：</a:t>
            </a:r>
            <a:r>
              <a:rPr lang="en-US" altLang="zh-CN" dirty="0"/>
              <a:t>Chaoyang most</a:t>
            </a:r>
            <a:r>
              <a:rPr lang="zh-CN" altLang="en-US" dirty="0"/>
              <a:t>；</a:t>
            </a:r>
            <a:r>
              <a:rPr lang="en-US" altLang="zh-CN" dirty="0" err="1"/>
              <a:t>pinggu</a:t>
            </a:r>
            <a:r>
              <a:rPr lang="en-US" altLang="zh-CN" dirty="0"/>
              <a:t> lowest</a:t>
            </a:r>
          </a:p>
          <a:p>
            <a:r>
              <a:rPr lang="en-US" altLang="zh-CN" dirty="0" err="1"/>
              <a:t>Propotion</a:t>
            </a:r>
            <a:r>
              <a:rPr lang="en-US" altLang="zh-CN" dirty="0"/>
              <a:t>: Chaoyang most</a:t>
            </a:r>
            <a:r>
              <a:rPr lang="zh-CN" altLang="en-US" dirty="0"/>
              <a:t>；</a:t>
            </a:r>
            <a:r>
              <a:rPr lang="en-US" altLang="zh-CN" dirty="0" err="1"/>
              <a:t>pinggu</a:t>
            </a:r>
            <a:r>
              <a:rPr lang="en-US" altLang="zh-CN" dirty="0"/>
              <a:t> lowest</a:t>
            </a:r>
          </a:p>
          <a:p>
            <a:r>
              <a:rPr lang="en-US" altLang="zh-CN" dirty="0"/>
              <a:t>Counts: </a:t>
            </a:r>
            <a:r>
              <a:rPr lang="en-US" altLang="zh-CN" dirty="0" err="1"/>
              <a:t>haidian</a:t>
            </a:r>
            <a:r>
              <a:rPr lang="en-US" altLang="zh-CN" dirty="0"/>
              <a:t> most; </a:t>
            </a:r>
            <a:r>
              <a:rPr lang="en-US" altLang="zh-CN" dirty="0" err="1"/>
              <a:t>tongzhou</a:t>
            </a:r>
            <a:r>
              <a:rPr lang="en-US" altLang="zh-CN" dirty="0"/>
              <a:t> lowest</a:t>
            </a:r>
          </a:p>
          <a:p>
            <a:r>
              <a:rPr lang="en-US" altLang="zh-CN" dirty="0"/>
              <a:t>Reviews: </a:t>
            </a:r>
            <a:r>
              <a:rPr lang="en-US" altLang="zh-CN" dirty="0" err="1"/>
              <a:t>dongcheng</a:t>
            </a:r>
            <a:r>
              <a:rPr lang="en-US" altLang="zh-CN" dirty="0"/>
              <a:t> most; Xicheng lowest</a:t>
            </a:r>
          </a:p>
          <a:p>
            <a:r>
              <a:rPr lang="en-US" altLang="zh-CN" dirty="0"/>
              <a:t>Relationship: positive</a:t>
            </a:r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E9B49651-F2D2-4E81-BBFF-621C491FE9A2}"/>
              </a:ext>
            </a:extLst>
          </p:cNvPr>
          <p:cNvSpPr txBox="1">
            <a:spLocks/>
          </p:cNvSpPr>
          <p:nvPr/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dirty="0">
                <a:solidFill>
                  <a:schemeClr val="bg1"/>
                </a:solidFill>
                <a:latin typeface="Bahnschrift SemiBold" panose="020B0502040204020203" pitchFamily="34" charset="0"/>
              </a:rPr>
              <a:t>3</a:t>
            </a:r>
            <a:endParaRPr lang="zh-CN" altLang="en-US" sz="18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5803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1514" y="435420"/>
            <a:ext cx="3169926" cy="411481"/>
          </a:xfrm>
          <a:prstGeom prst="rect">
            <a:avLst/>
          </a:prstGeom>
        </p:spPr>
      </p:pic>
      <p:sp>
        <p:nvSpPr>
          <p:cNvPr id="8" name="标题 1"/>
          <p:cNvSpPr>
            <a:spLocks noGrp="1"/>
          </p:cNvSpPr>
          <p:nvPr>
            <p:ph type="ctrTitle"/>
          </p:nvPr>
        </p:nvSpPr>
        <p:spPr>
          <a:xfrm>
            <a:off x="725700" y="435420"/>
            <a:ext cx="7329729" cy="411481"/>
          </a:xfrm>
        </p:spPr>
        <p:txBody>
          <a:bodyPr>
            <a:noAutofit/>
          </a:bodyPr>
          <a:lstStyle/>
          <a:p>
            <a:pPr algn="l"/>
            <a:r>
              <a:rPr lang="en-US" altLang="zh-CN" sz="2800" dirty="0">
                <a:latin typeface="Bahnschrift SemiBold" panose="020B0502040204020203" pitchFamily="34" charset="0"/>
              </a:rPr>
              <a:t>Data description</a:t>
            </a:r>
            <a:endParaRPr lang="zh-CN" altLang="en-US" sz="2800" dirty="0">
              <a:latin typeface="Bahnschrift SemiBold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2975" y="3266478"/>
            <a:ext cx="3875177" cy="232510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0205" y="3172006"/>
            <a:ext cx="4265618" cy="255937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798896" y="5591583"/>
            <a:ext cx="46426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Bahnschrift Light SemiCondensed" panose="020B0502040204020203" pitchFamily="34" charset="0"/>
                <a:cs typeface="Times New Roman" panose="02020603050405020304" pitchFamily="18" charset="0"/>
              </a:rPr>
              <a:t>Supply ↔</a:t>
            </a:r>
            <a:r>
              <a:rPr lang="en-US" altLang="ko-KR" sz="4800" dirty="0">
                <a:latin typeface="Bahnschrift Light SemiCondensed" panose="020B0502040204020203" pitchFamily="34" charset="0"/>
              </a:rPr>
              <a:t> Demand</a:t>
            </a:r>
            <a:endParaRPr lang="ko-KR" altLang="en-US" sz="4800" dirty="0">
              <a:latin typeface="Bahnschrift Light SemiCondensed" panose="020B0502040204020203" pitchFamily="34" charset="0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4D5DD8AA-259A-4E5F-9FD2-E481166BDF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24075" y="977628"/>
            <a:ext cx="3728939" cy="223736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5E53AEE0-A0D9-4C5F-84C6-7B46CACA3DF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02658" y="977628"/>
            <a:ext cx="3889342" cy="233360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9678B1CD-B915-4004-A464-60F0AB4AF3A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61013" y="846901"/>
            <a:ext cx="3998537" cy="2399122"/>
          </a:xfrm>
          <a:prstGeom prst="rect">
            <a:avLst/>
          </a:prstGeom>
        </p:spPr>
      </p:pic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AA4DAF88-FD0E-4723-928C-D1B6A97A82C8}"/>
              </a:ext>
            </a:extLst>
          </p:cNvPr>
          <p:cNvSpPr txBox="1">
            <a:spLocks/>
          </p:cNvSpPr>
          <p:nvPr/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dirty="0">
                <a:solidFill>
                  <a:schemeClr val="bg1"/>
                </a:solidFill>
                <a:latin typeface="Bahnschrift SemiBold" panose="020B0502040204020203" pitchFamily="34" charset="0"/>
              </a:rPr>
              <a:t>4</a:t>
            </a:r>
            <a:endParaRPr lang="zh-CN" altLang="en-US" sz="18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6137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1514" y="435420"/>
            <a:ext cx="3169926" cy="411481"/>
          </a:xfrm>
          <a:prstGeom prst="rect">
            <a:avLst/>
          </a:prstGeom>
        </p:spPr>
      </p:pic>
      <p:sp>
        <p:nvSpPr>
          <p:cNvPr id="8" name="标题 1"/>
          <p:cNvSpPr>
            <a:spLocks noGrp="1"/>
          </p:cNvSpPr>
          <p:nvPr>
            <p:ph type="ctrTitle"/>
          </p:nvPr>
        </p:nvSpPr>
        <p:spPr>
          <a:xfrm>
            <a:off x="725700" y="435420"/>
            <a:ext cx="7329729" cy="411481"/>
          </a:xfrm>
        </p:spPr>
        <p:txBody>
          <a:bodyPr>
            <a:noAutofit/>
          </a:bodyPr>
          <a:lstStyle/>
          <a:p>
            <a:pPr algn="l"/>
            <a:r>
              <a:rPr lang="en-US" altLang="zh-CN" sz="2800" dirty="0">
                <a:latin typeface="Bahnschrift SemiBold" panose="020B0502040204020203" pitchFamily="34" charset="0"/>
              </a:rPr>
              <a:t>Data description</a:t>
            </a:r>
            <a:endParaRPr lang="zh-CN" altLang="en-US" sz="2800" dirty="0">
              <a:latin typeface="Bahnschrift SemiBold" panose="020B0502040204020203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700" y="1115644"/>
            <a:ext cx="2359941" cy="235994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384061" y="1367692"/>
            <a:ext cx="437661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Bahnschrift Light SemiCondensed" panose="020B0502040204020203" pitchFamily="34" charset="0"/>
              </a:rPr>
              <a:t>Comments</a:t>
            </a:r>
          </a:p>
          <a:p>
            <a:r>
              <a:rPr lang="en-US" altLang="ko-KR" dirty="0">
                <a:latin typeface="Bahnschrift Light SemiCondensed" panose="020B0502040204020203" pitchFamily="34" charset="0"/>
                <a:cs typeface="Times New Roman" panose="02020603050405020304" pitchFamily="18" charset="0"/>
              </a:rPr>
              <a:t>: Unquantifiable</a:t>
            </a:r>
          </a:p>
          <a:p>
            <a:r>
              <a:rPr lang="en-US" altLang="ko-KR" dirty="0">
                <a:latin typeface="Bahnschrift Light SemiCondensed" panose="020B0502040204020203" pitchFamily="34" charset="0"/>
                <a:cs typeface="Times New Roman" panose="02020603050405020304" pitchFamily="18" charset="0"/>
              </a:rPr>
              <a:t>→ Natural Language Processing (NLP),</a:t>
            </a:r>
          </a:p>
          <a:p>
            <a:r>
              <a:rPr lang="en-US" altLang="ko-KR" dirty="0">
                <a:latin typeface="Bahnschrift Light SemiCondensed" panose="020B0502040204020203" pitchFamily="34" charset="0"/>
                <a:cs typeface="Times New Roman" panose="02020603050405020304" pitchFamily="18" charset="0"/>
              </a:rPr>
              <a:t>Sentimental analysis</a:t>
            </a:r>
            <a:endParaRPr lang="ko-KR" altLang="en-US" dirty="0">
              <a:latin typeface="Bahnschrift Light SemiCondensed" panose="020B05020402040202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97333" y="3475585"/>
            <a:ext cx="437661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Bahnschrift Light SemiCondensed" panose="020B0502040204020203" pitchFamily="34" charset="0"/>
              </a:rPr>
              <a:t>Score</a:t>
            </a:r>
          </a:p>
          <a:p>
            <a:r>
              <a:rPr lang="en-US" altLang="ko-KR" dirty="0">
                <a:latin typeface="Bahnschrift Light SemiCondensed" panose="020B0502040204020203" pitchFamily="34" charset="0"/>
                <a:cs typeface="Times New Roman" panose="02020603050405020304" pitchFamily="18" charset="0"/>
              </a:rPr>
              <a:t>: Quantifiable</a:t>
            </a:r>
            <a:endParaRPr lang="ko-KR" altLang="en-US" dirty="0">
              <a:latin typeface="Bahnschrift Light SemiCondensed" panose="020B0502040204020203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8460" y="1252633"/>
            <a:ext cx="2094218" cy="209421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116851" y="3567917"/>
            <a:ext cx="38192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Bahnschrift SemiCondensed" panose="020B0502040204020203" pitchFamily="34" charset="0"/>
              </a:rPr>
              <a:t>How much are the users willing to pay? 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1566" y="4192255"/>
            <a:ext cx="2203633" cy="220363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051978" y="3752584"/>
            <a:ext cx="34628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Bahnschrift SemiCondensed" panose="020B0502040204020203" pitchFamily="34" charset="0"/>
              </a:rPr>
              <a:t>Objective features of house</a:t>
            </a:r>
            <a:endParaRPr lang="ko-KR" altLang="en-US" sz="2400" b="1" dirty="0">
              <a:latin typeface="Bahnschrift SemiCondensed" panose="020B0502040204020203" pitchFamily="34" charset="0"/>
            </a:endParaRPr>
          </a:p>
        </p:txBody>
      </p:sp>
      <p:sp>
        <p:nvSpPr>
          <p:cNvPr id="13" name="Slide Number Placeholder 3"/>
          <p:cNvSpPr txBox="1">
            <a:spLocks/>
          </p:cNvSpPr>
          <p:nvPr/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dirty="0">
                <a:solidFill>
                  <a:schemeClr val="bg1"/>
                </a:solidFill>
                <a:latin typeface="Bahnschrift SemiBold" panose="020B0502040204020203" pitchFamily="34" charset="0"/>
              </a:rPr>
              <a:t>5</a:t>
            </a:r>
            <a:endParaRPr lang="zh-CN" altLang="en-US" sz="18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1239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1514" y="435420"/>
            <a:ext cx="3169926" cy="411481"/>
          </a:xfrm>
          <a:prstGeom prst="rect">
            <a:avLst/>
          </a:prstGeom>
        </p:spPr>
      </p:pic>
      <p:sp>
        <p:nvSpPr>
          <p:cNvPr id="8" name="标题 1"/>
          <p:cNvSpPr>
            <a:spLocks noGrp="1"/>
          </p:cNvSpPr>
          <p:nvPr>
            <p:ph type="ctrTitle"/>
          </p:nvPr>
        </p:nvSpPr>
        <p:spPr>
          <a:xfrm>
            <a:off x="725700" y="435420"/>
            <a:ext cx="7329729" cy="411481"/>
          </a:xfrm>
        </p:spPr>
        <p:txBody>
          <a:bodyPr>
            <a:noAutofit/>
          </a:bodyPr>
          <a:lstStyle/>
          <a:p>
            <a:pPr algn="l"/>
            <a:r>
              <a:rPr lang="en-US" altLang="zh-CN" sz="2800" dirty="0" err="1">
                <a:latin typeface="Bahnschrift SemiBold" panose="020B0502040204020203" pitchFamily="34" charset="0"/>
              </a:rPr>
              <a:t>Wordcloud</a:t>
            </a:r>
            <a:r>
              <a:rPr lang="en-US" altLang="zh-CN" sz="2800" dirty="0">
                <a:latin typeface="Bahnschrift SemiBold" panose="020B0502040204020203" pitchFamily="34" charset="0"/>
              </a:rPr>
              <a:t> of the comments</a:t>
            </a:r>
            <a:endParaRPr lang="zh-CN" altLang="en-US" sz="2800" dirty="0">
              <a:latin typeface="Bahnschrift SemiBold" panose="020B0502040204020203" pitchFamily="34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0D4059B-1BE5-498D-958A-ADD181239C6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76" t="22718" r="4862" b="21643"/>
          <a:stretch/>
        </p:blipFill>
        <p:spPr>
          <a:xfrm>
            <a:off x="916241" y="1015992"/>
            <a:ext cx="10898388" cy="5284306"/>
          </a:xfrm>
          <a:prstGeom prst="rect">
            <a:avLst/>
          </a:prstGeom>
        </p:spPr>
      </p:pic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r>
              <a:rPr lang="en-US" altLang="zh-CN" sz="1800" dirty="0">
                <a:solidFill>
                  <a:schemeClr val="bg1"/>
                </a:solidFill>
                <a:latin typeface="Bahnschrift SemiBold" panose="020B0502040204020203" pitchFamily="34" charset="0"/>
              </a:rPr>
              <a:t>6</a:t>
            </a:r>
            <a:endParaRPr lang="zh-CN" altLang="en-US" sz="18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4373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1514" y="435420"/>
            <a:ext cx="3169926" cy="411481"/>
          </a:xfrm>
          <a:prstGeom prst="rect">
            <a:avLst/>
          </a:prstGeom>
        </p:spPr>
      </p:pic>
      <p:sp>
        <p:nvSpPr>
          <p:cNvPr id="8" name="标题 1"/>
          <p:cNvSpPr>
            <a:spLocks noGrp="1"/>
          </p:cNvSpPr>
          <p:nvPr>
            <p:ph type="ctrTitle"/>
          </p:nvPr>
        </p:nvSpPr>
        <p:spPr>
          <a:xfrm>
            <a:off x="725700" y="435420"/>
            <a:ext cx="7329729" cy="411481"/>
          </a:xfrm>
        </p:spPr>
        <p:txBody>
          <a:bodyPr>
            <a:noAutofit/>
          </a:bodyPr>
          <a:lstStyle/>
          <a:p>
            <a:pPr algn="l"/>
            <a:r>
              <a:rPr lang="en-US" altLang="zh-CN" sz="2800" dirty="0">
                <a:latin typeface="Bahnschrift SemiBold" panose="020B0502040204020203" pitchFamily="34" charset="0"/>
              </a:rPr>
              <a:t>Methodology</a:t>
            </a:r>
            <a:endParaRPr lang="zh-CN" altLang="en-US" sz="2800" dirty="0">
              <a:latin typeface="Bahnschrift SemiBold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25700" y="992553"/>
            <a:ext cx="1088574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Bahnschrift SemiCondensed" panose="020B0502040204020203" pitchFamily="34" charset="0"/>
              </a:rPr>
              <a:t>Natural Language Processing (NLP)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Bahnschrift SemiCondensed" panose="020B0502040204020203" pitchFamily="34" charset="0"/>
              </a:rPr>
              <a:t>Calculate the frequency of the words and get the </a:t>
            </a:r>
            <a:r>
              <a:rPr lang="en-US" altLang="ko-KR" sz="2400" dirty="0" err="1">
                <a:latin typeface="Bahnschrift SemiCondensed" panose="020B0502040204020203" pitchFamily="34" charset="0"/>
              </a:rPr>
              <a:t>en_stop_words</a:t>
            </a:r>
            <a:r>
              <a:rPr lang="en-US" altLang="zh-CN" sz="2400" dirty="0">
                <a:latin typeface="Bahnschrift SemiCondensed" panose="020B0502040204020203" pitchFamily="34" charset="0"/>
              </a:rPr>
              <a:t>/</a:t>
            </a:r>
            <a:r>
              <a:rPr lang="en-US" altLang="zh-CN" sz="2400" dirty="0" err="1">
                <a:latin typeface="Bahnschrift SemiCondensed" panose="020B0502040204020203" pitchFamily="34" charset="0"/>
              </a:rPr>
              <a:t>ch_stop_words</a:t>
            </a:r>
            <a:r>
              <a:rPr lang="en-US" altLang="zh-CN" sz="2400" dirty="0">
                <a:latin typeface="Bahnschrift SemiCondensed" panose="020B0502040204020203" pitchFamily="34" charset="0"/>
              </a:rPr>
              <a:t> combing with what we get from </a:t>
            </a:r>
            <a:r>
              <a:rPr lang="en-US" altLang="zh-CN" sz="2400" dirty="0" err="1">
                <a:latin typeface="Bahnschrift SemiCondensed" panose="020B0502040204020203" pitchFamily="34" charset="0"/>
              </a:rPr>
              <a:t>nltk</a:t>
            </a:r>
            <a:r>
              <a:rPr lang="en-US" altLang="zh-CN" sz="2400" dirty="0">
                <a:latin typeface="Bahnschrift SemiCondensed" panose="020B0502040204020203" pitchFamily="34" charset="0"/>
              </a:rPr>
              <a:t>( using </a:t>
            </a:r>
            <a:r>
              <a:rPr lang="en-US" altLang="zh-CN" sz="2400" dirty="0" err="1">
                <a:latin typeface="Bahnschrift SemiCondensed" panose="020B0502040204020203" pitchFamily="34" charset="0"/>
              </a:rPr>
              <a:t>jieba</a:t>
            </a:r>
            <a:r>
              <a:rPr lang="en-US" altLang="zh-CN" sz="2400" dirty="0">
                <a:latin typeface="Bahnschrift SemiCondensed" panose="020B0502040204020203" pitchFamily="34" charset="0"/>
              </a:rPr>
              <a:t> package for Chinese)</a:t>
            </a:r>
            <a:endParaRPr lang="en-US" altLang="ko-KR" sz="2400" dirty="0">
              <a:latin typeface="Bahnschrift SemiCondensed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Bahnschrift SemiCondensed" panose="020B0502040204020203" pitchFamily="34" charset="0"/>
              </a:rPr>
              <a:t>Using </a:t>
            </a:r>
            <a:r>
              <a:rPr lang="en-US" altLang="zh-CN" sz="2400" dirty="0" err="1"/>
              <a:t>TextBlob</a:t>
            </a:r>
            <a:r>
              <a:rPr lang="en-US" altLang="zh-CN" sz="2400" dirty="0"/>
              <a:t>( Simplified Text Processing ) to calculate the sentiment score of English comments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Using </a:t>
            </a:r>
            <a:r>
              <a:rPr lang="en-US" altLang="zh-CN" sz="2400" dirty="0" err="1"/>
              <a:t>SnowNLP</a:t>
            </a:r>
            <a:r>
              <a:rPr lang="en-US" altLang="zh-CN" sz="2400" dirty="0"/>
              <a:t>(Simplified Chinese Text Processing) to calculate the sentiment score of Chinese comments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ko-KR" altLang="en-US" sz="2400" dirty="0">
              <a:latin typeface="Bahnschrift SemiCondensed" panose="020B0502040204020203" pitchFamily="34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7F92668-48FA-49AB-8A7E-0AD4516421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4937" y="3756775"/>
            <a:ext cx="10282125" cy="2781523"/>
          </a:xfrm>
          <a:prstGeom prst="rect">
            <a:avLst/>
          </a:prstGeom>
        </p:spPr>
      </p:pic>
      <p:sp>
        <p:nvSpPr>
          <p:cNvPr id="7" name="Slide Number Placeholder 3"/>
          <p:cNvSpPr txBox="1">
            <a:spLocks/>
          </p:cNvSpPr>
          <p:nvPr/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dirty="0">
                <a:solidFill>
                  <a:schemeClr val="bg1"/>
                </a:solidFill>
                <a:latin typeface="Bahnschrift SemiBold" panose="020B0502040204020203" pitchFamily="34" charset="0"/>
              </a:rPr>
              <a:t>7</a:t>
            </a:r>
            <a:endParaRPr lang="zh-CN" altLang="en-US" sz="18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671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1514" y="435420"/>
            <a:ext cx="3169926" cy="411481"/>
          </a:xfrm>
          <a:prstGeom prst="rect">
            <a:avLst/>
          </a:prstGeom>
        </p:spPr>
      </p:pic>
      <p:sp>
        <p:nvSpPr>
          <p:cNvPr id="8" name="标题 1"/>
          <p:cNvSpPr>
            <a:spLocks noGrp="1"/>
          </p:cNvSpPr>
          <p:nvPr>
            <p:ph type="ctrTitle"/>
          </p:nvPr>
        </p:nvSpPr>
        <p:spPr>
          <a:xfrm>
            <a:off x="725700" y="435420"/>
            <a:ext cx="7329729" cy="411481"/>
          </a:xfrm>
        </p:spPr>
        <p:txBody>
          <a:bodyPr>
            <a:noAutofit/>
          </a:bodyPr>
          <a:lstStyle/>
          <a:p>
            <a:pPr algn="l"/>
            <a:r>
              <a:rPr lang="en-US" altLang="zh-CN" sz="2800" dirty="0">
                <a:latin typeface="Bahnschrift SemiBold" panose="020B0502040204020203" pitchFamily="34" charset="0"/>
              </a:rPr>
              <a:t>Methodology</a:t>
            </a:r>
            <a:endParaRPr lang="zh-CN" altLang="en-US" sz="2800" dirty="0">
              <a:latin typeface="Bahnschrift SemiBold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25700" y="976922"/>
            <a:ext cx="63370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Bahnschrift SemiCondensed" panose="020B0502040204020203" pitchFamily="34" charset="0"/>
              </a:rPr>
              <a:t>Regression</a:t>
            </a:r>
            <a:r>
              <a:rPr lang="en-US" altLang="ko-KR" sz="2400" b="1" dirty="0">
                <a:latin typeface="Bahnschrift SemiBold" panose="020B0502040204020203" pitchFamily="34" charset="0"/>
              </a:rPr>
              <a:t> modeling to predict the rental price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25700" y="1969476"/>
            <a:ext cx="1088574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Bahnschrift SemiBold" panose="020B0502040204020203" pitchFamily="34" charset="0"/>
              </a:rPr>
              <a:t>Linear regression (Standard, LASSO, Ridge, Elastic Net)</a:t>
            </a:r>
          </a:p>
          <a:p>
            <a:pPr algn="ctr"/>
            <a:endParaRPr lang="en-US" altLang="ko-KR" sz="2400" dirty="0">
              <a:latin typeface="Bahnschrift SemiBold" panose="020B0502040204020203" pitchFamily="34" charset="0"/>
            </a:endParaRPr>
          </a:p>
          <a:p>
            <a:pPr algn="ctr"/>
            <a:r>
              <a:rPr lang="en-US" altLang="ko-KR" sz="2400" dirty="0">
                <a:latin typeface="Bahnschrift SemiBold" panose="020B0502040204020203" pitchFamily="34" charset="0"/>
              </a:rPr>
              <a:t>Decision Tree </a:t>
            </a:r>
            <a:r>
              <a:rPr lang="en-US" altLang="ko-KR" sz="2400" dirty="0" err="1">
                <a:latin typeface="Bahnschrift SemiBold" panose="020B0502040204020203" pitchFamily="34" charset="0"/>
              </a:rPr>
              <a:t>regressor</a:t>
            </a:r>
            <a:endParaRPr lang="en-US" altLang="ko-KR" sz="2400" dirty="0">
              <a:latin typeface="Bahnschrift SemiBold" panose="020B0502040204020203" pitchFamily="34" charset="0"/>
            </a:endParaRPr>
          </a:p>
          <a:p>
            <a:pPr algn="ctr"/>
            <a:endParaRPr lang="en-US" altLang="ko-KR" sz="2400" dirty="0">
              <a:latin typeface="Bahnschrift SemiBold" panose="020B0502040204020203" pitchFamily="34" charset="0"/>
            </a:endParaRPr>
          </a:p>
          <a:p>
            <a:pPr algn="ctr"/>
            <a:r>
              <a:rPr lang="en-US" altLang="ko-KR" sz="2400" dirty="0">
                <a:latin typeface="Bahnschrift SemiBold" panose="020B0502040204020203" pitchFamily="34" charset="0"/>
              </a:rPr>
              <a:t>Random Forest </a:t>
            </a:r>
            <a:r>
              <a:rPr lang="en-US" altLang="ko-KR" sz="2400" dirty="0" err="1">
                <a:latin typeface="Bahnschrift SemiBold" panose="020B0502040204020203" pitchFamily="34" charset="0"/>
              </a:rPr>
              <a:t>regressor</a:t>
            </a:r>
            <a:endParaRPr lang="en-US" altLang="ko-KR" sz="2400" dirty="0">
              <a:latin typeface="Bahnschrift SemiBold" panose="020B0502040204020203" pitchFamily="34" charset="0"/>
            </a:endParaRPr>
          </a:p>
          <a:p>
            <a:pPr algn="ctr"/>
            <a:endParaRPr lang="en-US" altLang="ko-KR" sz="2400" dirty="0">
              <a:latin typeface="Bahnschrift SemiBold" panose="020B0502040204020203" pitchFamily="34" charset="0"/>
            </a:endParaRPr>
          </a:p>
          <a:p>
            <a:pPr algn="ctr"/>
            <a:r>
              <a:rPr lang="en-US" altLang="ko-KR" sz="2400" dirty="0">
                <a:latin typeface="Bahnschrift SemiBold" panose="020B0502040204020203" pitchFamily="34" charset="0"/>
              </a:rPr>
              <a:t>Gradient boosting </a:t>
            </a:r>
            <a:r>
              <a:rPr lang="en-US" altLang="ko-KR" sz="2400" dirty="0" err="1">
                <a:latin typeface="Bahnschrift SemiBold" panose="020B0502040204020203" pitchFamily="34" charset="0"/>
              </a:rPr>
              <a:t>regressor</a:t>
            </a:r>
            <a:r>
              <a:rPr lang="en-US" altLang="ko-KR" sz="2400" dirty="0">
                <a:latin typeface="Bahnschrift SemiBold" panose="020B0502040204020203" pitchFamily="34" charset="0"/>
              </a:rPr>
              <a:t> </a:t>
            </a:r>
          </a:p>
          <a:p>
            <a:pPr algn="ctr"/>
            <a:endParaRPr lang="en-US" altLang="ko-KR" sz="2400" dirty="0">
              <a:latin typeface="Bahnschrift SemiBold" panose="020B0502040204020203" pitchFamily="34" charset="0"/>
            </a:endParaRPr>
          </a:p>
          <a:p>
            <a:pPr algn="ctr"/>
            <a:r>
              <a:rPr lang="en-US" altLang="ko-KR" sz="2400" dirty="0" err="1">
                <a:latin typeface="Bahnschrift SemiBold" panose="020B0502040204020203" pitchFamily="34" charset="0"/>
              </a:rPr>
              <a:t>XGBoost</a:t>
            </a:r>
            <a:r>
              <a:rPr lang="en-US" altLang="ko-KR" sz="2400" dirty="0">
                <a:latin typeface="Bahnschrift SemiBold" panose="020B0502040204020203" pitchFamily="34" charset="0"/>
              </a:rPr>
              <a:t> </a:t>
            </a:r>
            <a:r>
              <a:rPr lang="en-US" altLang="ko-KR" sz="2400" dirty="0" err="1">
                <a:latin typeface="Bahnschrift SemiBold" panose="020B0502040204020203" pitchFamily="34" charset="0"/>
              </a:rPr>
              <a:t>regressor</a:t>
            </a:r>
            <a:endParaRPr lang="en-US" altLang="ko-KR" sz="2400" dirty="0">
              <a:latin typeface="Bahnschrift SemiBold" panose="020B0502040204020203" pitchFamily="34" charset="0"/>
            </a:endParaRPr>
          </a:p>
          <a:p>
            <a:pPr algn="ctr"/>
            <a:endParaRPr lang="en-US" altLang="ko-KR" sz="2400" dirty="0">
              <a:latin typeface="Bahnschrift SemiBold" panose="020B0502040204020203" pitchFamily="34" charset="0"/>
            </a:endParaRPr>
          </a:p>
          <a:p>
            <a:pPr algn="ctr"/>
            <a:r>
              <a:rPr lang="en-US" altLang="ko-KR" sz="2400" dirty="0">
                <a:latin typeface="Bahnschrift SemiBold" panose="020B0502040204020203" pitchFamily="34" charset="0"/>
              </a:rPr>
              <a:t>Linear Support Vector </a:t>
            </a:r>
            <a:r>
              <a:rPr lang="en-US" altLang="ko-KR" sz="2400" dirty="0" err="1">
                <a:latin typeface="Bahnschrift SemiBold" panose="020B0502040204020203" pitchFamily="34" charset="0"/>
              </a:rPr>
              <a:t>Regressor</a:t>
            </a:r>
            <a:r>
              <a:rPr lang="en-US" altLang="ko-KR" sz="2400" dirty="0">
                <a:latin typeface="Bahnschrift SemiBold" panose="020B0502040204020203" pitchFamily="34" charset="0"/>
              </a:rPr>
              <a:t> </a:t>
            </a:r>
            <a:endParaRPr lang="ko-KR" altLang="en-US" sz="2400" dirty="0">
              <a:latin typeface="Bahnschrift SemiBold" panose="020B0502040204020203" pitchFamily="34" charset="0"/>
            </a:endParaRPr>
          </a:p>
        </p:txBody>
      </p:sp>
      <p:sp>
        <p:nvSpPr>
          <p:cNvPr id="7" name="Slide Number Placeholder 3"/>
          <p:cNvSpPr txBox="1">
            <a:spLocks/>
          </p:cNvSpPr>
          <p:nvPr/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dirty="0">
                <a:solidFill>
                  <a:schemeClr val="bg1"/>
                </a:solidFill>
                <a:latin typeface="Bahnschrift SemiBold" panose="020B0502040204020203" pitchFamily="34" charset="0"/>
              </a:rPr>
              <a:t>8</a:t>
            </a:r>
            <a:endParaRPr lang="zh-CN" altLang="en-US" sz="18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71824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1514" y="435420"/>
            <a:ext cx="3169926" cy="411481"/>
          </a:xfrm>
          <a:prstGeom prst="rect">
            <a:avLst/>
          </a:prstGeom>
        </p:spPr>
      </p:pic>
      <p:sp>
        <p:nvSpPr>
          <p:cNvPr id="8" name="标题 1"/>
          <p:cNvSpPr>
            <a:spLocks noGrp="1"/>
          </p:cNvSpPr>
          <p:nvPr>
            <p:ph type="ctrTitle"/>
          </p:nvPr>
        </p:nvSpPr>
        <p:spPr>
          <a:xfrm>
            <a:off x="725700" y="435420"/>
            <a:ext cx="7329729" cy="411481"/>
          </a:xfrm>
        </p:spPr>
        <p:txBody>
          <a:bodyPr>
            <a:noAutofit/>
          </a:bodyPr>
          <a:lstStyle/>
          <a:p>
            <a:pPr algn="l"/>
            <a:r>
              <a:rPr lang="en-US" altLang="zh-CN" sz="2800" dirty="0">
                <a:latin typeface="Bahnschrift SemiBold" panose="020B0502040204020203" pitchFamily="34" charset="0"/>
              </a:rPr>
              <a:t>Results</a:t>
            </a:r>
            <a:endParaRPr lang="zh-CN" altLang="en-US" sz="2800" dirty="0">
              <a:latin typeface="Bahnschrift SemiBold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699" y="1875692"/>
            <a:ext cx="11044270" cy="3634154"/>
          </a:xfrm>
          <a:prstGeom prst="rect">
            <a:avLst/>
          </a:prstGeom>
        </p:spPr>
      </p:pic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r>
              <a:rPr lang="en-US" altLang="zh-CN" sz="1800" dirty="0">
                <a:solidFill>
                  <a:schemeClr val="bg1"/>
                </a:solidFill>
                <a:latin typeface="Bahnschrift SemiBold" panose="020B0502040204020203" pitchFamily="34" charset="0"/>
              </a:rPr>
              <a:t>9</a:t>
            </a:r>
            <a:endParaRPr lang="zh-CN" altLang="en-US" sz="18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104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340</Words>
  <Application>Microsoft Office PowerPoint</Application>
  <PresentationFormat>宽屏</PresentationFormat>
  <Paragraphs>91</Paragraphs>
  <Slides>12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Bahnschrift Light SemiCondensed</vt:lpstr>
      <vt:lpstr>Bahnschrift SemiCondensed</vt:lpstr>
      <vt:lpstr>Arial</vt:lpstr>
      <vt:lpstr>Bahnschrift SemiBold</vt:lpstr>
      <vt:lpstr>Calibri</vt:lpstr>
      <vt:lpstr>Calibri Light</vt:lpstr>
      <vt:lpstr>Cooper Black</vt:lpstr>
      <vt:lpstr>Office 主题</vt:lpstr>
      <vt:lpstr>Airbnb Rental Price Prediction based on Subjective &amp; Objective Information </vt:lpstr>
      <vt:lpstr>Problem definition</vt:lpstr>
      <vt:lpstr>Data description</vt:lpstr>
      <vt:lpstr>Data description</vt:lpstr>
      <vt:lpstr>Data description</vt:lpstr>
      <vt:lpstr>Wordcloud of the comments</vt:lpstr>
      <vt:lpstr>Methodology</vt:lpstr>
      <vt:lpstr>Methodology</vt:lpstr>
      <vt:lpstr>Results</vt:lpstr>
      <vt:lpstr>Discussion</vt:lpstr>
      <vt:lpstr>Further direction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Jenny</cp:lastModifiedBy>
  <cp:revision>33</cp:revision>
  <dcterms:created xsi:type="dcterms:W3CDTF">2016-11-08T01:41:00Z</dcterms:created>
  <dcterms:modified xsi:type="dcterms:W3CDTF">2019-12-21T00:42:00Z</dcterms:modified>
</cp:coreProperties>
</file>