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85" r:id="rId2"/>
    <p:sldId id="286" r:id="rId3"/>
    <p:sldId id="287" r:id="rId4"/>
    <p:sldId id="291" r:id="rId5"/>
    <p:sldId id="289" r:id="rId6"/>
    <p:sldId id="293" r:id="rId7"/>
    <p:sldId id="301" r:id="rId8"/>
    <p:sldId id="294" r:id="rId9"/>
    <p:sldId id="297" r:id="rId10"/>
    <p:sldId id="295" r:id="rId11"/>
    <p:sldId id="290" r:id="rId12"/>
    <p:sldId id="30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8" d="100"/>
          <a:sy n="68"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4D4B1-B59C-4748-B09E-D3D5C207D2CF}"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7B18C-D77A-43C4-8461-C9D32C316087}" type="slidenum">
              <a:rPr lang="zh-CN" altLang="en-US" smtClean="0"/>
              <a:t>‹#›</a:t>
            </a:fld>
            <a:endParaRPr lang="zh-CN" altLang="en-US"/>
          </a:p>
        </p:txBody>
      </p:sp>
    </p:spTree>
    <p:extLst>
      <p:ext uri="{BB962C8B-B14F-4D97-AF65-F5344CB8AC3E}">
        <p14:creationId xmlns:p14="http://schemas.microsoft.com/office/powerpoint/2010/main" val="2753792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2019/5/17</a:t>
            </a:r>
            <a:endParaRPr lang="zh-CN" altLang="en-US"/>
          </a:p>
        </p:txBody>
      </p:sp>
      <p:sp>
        <p:nvSpPr>
          <p:cNvPr id="5" name="Footer Placeholder 4"/>
          <p:cNvSpPr>
            <a:spLocks noGrp="1"/>
          </p:cNvSpPr>
          <p:nvPr>
            <p:ph type="ftr" sz="quarter" idx="11"/>
          </p:nvPr>
        </p:nvSpPr>
        <p:spPr/>
        <p:txBody>
          <a:bodyPr/>
          <a:lstStyle/>
          <a:p>
            <a:r>
              <a:rPr lang="zh-CN" altLang="en-US"/>
              <a:t>武汉大学金融系 陈梦玄</a:t>
            </a:r>
          </a:p>
        </p:txBody>
      </p:sp>
      <p:sp>
        <p:nvSpPr>
          <p:cNvPr id="6" name="Slide Number Placeholder 5"/>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398366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2019/5/17</a:t>
            </a:r>
            <a:endParaRPr lang="zh-CN" altLang="en-US"/>
          </a:p>
        </p:txBody>
      </p:sp>
      <p:sp>
        <p:nvSpPr>
          <p:cNvPr id="5" name="Footer Placeholder 4"/>
          <p:cNvSpPr>
            <a:spLocks noGrp="1"/>
          </p:cNvSpPr>
          <p:nvPr>
            <p:ph type="ftr" sz="quarter" idx="11"/>
          </p:nvPr>
        </p:nvSpPr>
        <p:spPr/>
        <p:txBody>
          <a:bodyPr/>
          <a:lstStyle/>
          <a:p>
            <a:r>
              <a:rPr lang="zh-CN" altLang="en-US"/>
              <a:t>武汉大学金融系 陈梦玄</a:t>
            </a:r>
          </a:p>
        </p:txBody>
      </p:sp>
      <p:sp>
        <p:nvSpPr>
          <p:cNvPr id="6" name="Slide Number Placeholder 5"/>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19885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2019/5/17</a:t>
            </a:r>
            <a:endParaRPr lang="zh-CN" altLang="en-US"/>
          </a:p>
        </p:txBody>
      </p:sp>
      <p:sp>
        <p:nvSpPr>
          <p:cNvPr id="5" name="Footer Placeholder 4"/>
          <p:cNvSpPr>
            <a:spLocks noGrp="1"/>
          </p:cNvSpPr>
          <p:nvPr>
            <p:ph type="ftr" sz="quarter" idx="11"/>
          </p:nvPr>
        </p:nvSpPr>
        <p:spPr/>
        <p:txBody>
          <a:bodyPr/>
          <a:lstStyle/>
          <a:p>
            <a:r>
              <a:rPr lang="zh-CN" altLang="en-US"/>
              <a:t>武汉大学金融系 陈梦玄</a:t>
            </a:r>
          </a:p>
        </p:txBody>
      </p:sp>
      <p:sp>
        <p:nvSpPr>
          <p:cNvPr id="6" name="Slide Number Placeholder 5"/>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11127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2019/5/17</a:t>
            </a:r>
            <a:endParaRPr lang="zh-CN" altLang="en-US"/>
          </a:p>
        </p:txBody>
      </p:sp>
      <p:sp>
        <p:nvSpPr>
          <p:cNvPr id="5" name="Footer Placeholder 4"/>
          <p:cNvSpPr>
            <a:spLocks noGrp="1"/>
          </p:cNvSpPr>
          <p:nvPr>
            <p:ph type="ftr" sz="quarter" idx="11"/>
          </p:nvPr>
        </p:nvSpPr>
        <p:spPr/>
        <p:txBody>
          <a:bodyPr/>
          <a:lstStyle/>
          <a:p>
            <a:r>
              <a:rPr lang="zh-CN" altLang="en-US"/>
              <a:t>武汉大学金融系 陈梦玄</a:t>
            </a:r>
          </a:p>
        </p:txBody>
      </p:sp>
      <p:sp>
        <p:nvSpPr>
          <p:cNvPr id="6" name="Slide Number Placeholder 5"/>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259801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r>
              <a:rPr lang="en-US" altLang="zh-CN"/>
              <a:t>2019/5/17</a:t>
            </a:r>
            <a:endParaRPr lang="zh-CN" altLang="en-US"/>
          </a:p>
        </p:txBody>
      </p:sp>
      <p:sp>
        <p:nvSpPr>
          <p:cNvPr id="5" name="Footer Placeholder 4"/>
          <p:cNvSpPr>
            <a:spLocks noGrp="1"/>
          </p:cNvSpPr>
          <p:nvPr>
            <p:ph type="ftr" sz="quarter" idx="11"/>
          </p:nvPr>
        </p:nvSpPr>
        <p:spPr/>
        <p:txBody>
          <a:bodyPr/>
          <a:lstStyle/>
          <a:p>
            <a:r>
              <a:rPr lang="zh-CN" altLang="en-US"/>
              <a:t>武汉大学金融系 陈梦玄</a:t>
            </a:r>
          </a:p>
        </p:txBody>
      </p:sp>
      <p:sp>
        <p:nvSpPr>
          <p:cNvPr id="6" name="Slide Number Placeholder 5"/>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304652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r>
              <a:rPr lang="en-US" altLang="zh-CN"/>
              <a:t>2019/5/17</a:t>
            </a:r>
            <a:endParaRPr lang="zh-CN" altLang="en-US"/>
          </a:p>
        </p:txBody>
      </p:sp>
      <p:sp>
        <p:nvSpPr>
          <p:cNvPr id="6" name="Footer Placeholder 5"/>
          <p:cNvSpPr>
            <a:spLocks noGrp="1"/>
          </p:cNvSpPr>
          <p:nvPr>
            <p:ph type="ftr" sz="quarter" idx="11"/>
          </p:nvPr>
        </p:nvSpPr>
        <p:spPr/>
        <p:txBody>
          <a:bodyPr/>
          <a:lstStyle/>
          <a:p>
            <a:r>
              <a:rPr lang="zh-CN" altLang="en-US"/>
              <a:t>武汉大学金融系 陈梦玄</a:t>
            </a:r>
          </a:p>
        </p:txBody>
      </p:sp>
      <p:sp>
        <p:nvSpPr>
          <p:cNvPr id="7" name="Slide Number Placeholder 6"/>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331670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r>
              <a:rPr lang="en-US" altLang="zh-CN"/>
              <a:t>2019/5/17</a:t>
            </a:r>
            <a:endParaRPr lang="zh-CN" altLang="en-US"/>
          </a:p>
        </p:txBody>
      </p:sp>
      <p:sp>
        <p:nvSpPr>
          <p:cNvPr id="8" name="Footer Placeholder 7"/>
          <p:cNvSpPr>
            <a:spLocks noGrp="1"/>
          </p:cNvSpPr>
          <p:nvPr>
            <p:ph type="ftr" sz="quarter" idx="11"/>
          </p:nvPr>
        </p:nvSpPr>
        <p:spPr/>
        <p:txBody>
          <a:bodyPr/>
          <a:lstStyle/>
          <a:p>
            <a:r>
              <a:rPr lang="zh-CN" altLang="en-US"/>
              <a:t>武汉大学金融系 陈梦玄</a:t>
            </a:r>
          </a:p>
        </p:txBody>
      </p:sp>
      <p:sp>
        <p:nvSpPr>
          <p:cNvPr id="9" name="Slide Number Placeholder 8"/>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47566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2019/5/17</a:t>
            </a:r>
            <a:endParaRPr lang="zh-CN" altLang="en-US"/>
          </a:p>
        </p:txBody>
      </p:sp>
      <p:sp>
        <p:nvSpPr>
          <p:cNvPr id="4" name="Footer Placeholder 3"/>
          <p:cNvSpPr>
            <a:spLocks noGrp="1"/>
          </p:cNvSpPr>
          <p:nvPr>
            <p:ph type="ftr" sz="quarter" idx="11"/>
          </p:nvPr>
        </p:nvSpPr>
        <p:spPr/>
        <p:txBody>
          <a:bodyPr/>
          <a:lstStyle/>
          <a:p>
            <a:r>
              <a:rPr lang="zh-CN" altLang="en-US"/>
              <a:t>武汉大学金融系 陈梦玄</a:t>
            </a:r>
          </a:p>
        </p:txBody>
      </p:sp>
      <p:sp>
        <p:nvSpPr>
          <p:cNvPr id="5" name="Slide Number Placeholder 4"/>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29483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2019/5/17</a:t>
            </a:r>
            <a:endParaRPr lang="zh-CN" altLang="en-US"/>
          </a:p>
        </p:txBody>
      </p:sp>
      <p:sp>
        <p:nvSpPr>
          <p:cNvPr id="3" name="Footer Placeholder 2"/>
          <p:cNvSpPr>
            <a:spLocks noGrp="1"/>
          </p:cNvSpPr>
          <p:nvPr>
            <p:ph type="ftr" sz="quarter" idx="11"/>
          </p:nvPr>
        </p:nvSpPr>
        <p:spPr/>
        <p:txBody>
          <a:bodyPr/>
          <a:lstStyle/>
          <a:p>
            <a:r>
              <a:rPr lang="zh-CN" altLang="en-US"/>
              <a:t>武汉大学金融系 陈梦玄</a:t>
            </a:r>
          </a:p>
        </p:txBody>
      </p:sp>
      <p:sp>
        <p:nvSpPr>
          <p:cNvPr id="4" name="Slide Number Placeholder 3"/>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73438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r>
              <a:rPr lang="en-US" altLang="zh-CN"/>
              <a:t>2019/5/17</a:t>
            </a:r>
            <a:endParaRPr lang="zh-CN" altLang="en-US"/>
          </a:p>
        </p:txBody>
      </p:sp>
      <p:sp>
        <p:nvSpPr>
          <p:cNvPr id="6" name="Footer Placeholder 5"/>
          <p:cNvSpPr>
            <a:spLocks noGrp="1"/>
          </p:cNvSpPr>
          <p:nvPr>
            <p:ph type="ftr" sz="quarter" idx="11"/>
          </p:nvPr>
        </p:nvSpPr>
        <p:spPr/>
        <p:txBody>
          <a:bodyPr/>
          <a:lstStyle/>
          <a:p>
            <a:r>
              <a:rPr lang="zh-CN" altLang="en-US"/>
              <a:t>武汉大学金融系 陈梦玄</a:t>
            </a:r>
          </a:p>
        </p:txBody>
      </p:sp>
      <p:sp>
        <p:nvSpPr>
          <p:cNvPr id="7" name="Slide Number Placeholder 6"/>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158420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r>
              <a:rPr lang="en-US" altLang="zh-CN"/>
              <a:t>2019/5/17</a:t>
            </a:r>
            <a:endParaRPr lang="zh-CN" altLang="en-US"/>
          </a:p>
        </p:txBody>
      </p:sp>
      <p:sp>
        <p:nvSpPr>
          <p:cNvPr id="6" name="Footer Placeholder 5"/>
          <p:cNvSpPr>
            <a:spLocks noGrp="1"/>
          </p:cNvSpPr>
          <p:nvPr>
            <p:ph type="ftr" sz="quarter" idx="11"/>
          </p:nvPr>
        </p:nvSpPr>
        <p:spPr/>
        <p:txBody>
          <a:bodyPr/>
          <a:lstStyle/>
          <a:p>
            <a:r>
              <a:rPr lang="zh-CN" altLang="en-US"/>
              <a:t>武汉大学金融系 陈梦玄</a:t>
            </a:r>
          </a:p>
        </p:txBody>
      </p:sp>
      <p:sp>
        <p:nvSpPr>
          <p:cNvPr id="7" name="Slide Number Placeholder 6"/>
          <p:cNvSpPr>
            <a:spLocks noGrp="1"/>
          </p:cNvSpPr>
          <p:nvPr>
            <p:ph type="sldNum" sz="quarter" idx="12"/>
          </p:nvPr>
        </p:nvSpPr>
        <p:spPr/>
        <p:txBody>
          <a:body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1217559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2019/5/17</a:t>
            </a: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武汉大学金融系 陈梦玄</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7AB33-CC73-4DAD-8AFE-946ACA931793}" type="slidenum">
              <a:rPr lang="zh-CN" altLang="en-US" smtClean="0"/>
              <a:t>‹#›</a:t>
            </a:fld>
            <a:endParaRPr lang="zh-CN" altLang="en-US"/>
          </a:p>
        </p:txBody>
      </p:sp>
    </p:spTree>
    <p:extLst>
      <p:ext uri="{BB962C8B-B14F-4D97-AF65-F5344CB8AC3E}">
        <p14:creationId xmlns:p14="http://schemas.microsoft.com/office/powerpoint/2010/main" val="1036934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95F2C-6480-46AF-B21F-680C768086A7}"/>
              </a:ext>
            </a:extLst>
          </p:cNvPr>
          <p:cNvSpPr>
            <a:spLocks noGrp="1"/>
          </p:cNvSpPr>
          <p:nvPr>
            <p:ph type="ctrTitle"/>
          </p:nvPr>
        </p:nvSpPr>
        <p:spPr>
          <a:xfrm>
            <a:off x="685800" y="1122363"/>
            <a:ext cx="7772400" cy="2387600"/>
          </a:xfrm>
        </p:spPr>
        <p:txBody>
          <a:bodyPr>
            <a:normAutofit/>
          </a:bodyPr>
          <a:lstStyle/>
          <a:p>
            <a:pPr>
              <a:lnSpc>
                <a:spcPct val="150000"/>
              </a:lnSpc>
            </a:pPr>
            <a:r>
              <a:rPr lang="zh-CN" altLang="en-US" sz="4000" b="1" dirty="0">
                <a:ea typeface="黑体" panose="02010609060101010101" pitchFamily="49" charset="-122"/>
              </a:rPr>
              <a:t>基于</a:t>
            </a:r>
            <a:r>
              <a:rPr lang="en-US" altLang="zh-CN" sz="4000" b="1" dirty="0">
                <a:latin typeface="Times New Roman" panose="02020603050405020304" pitchFamily="18" charset="0"/>
                <a:ea typeface="黑体" panose="02010609060101010101" pitchFamily="49" charset="-122"/>
                <a:cs typeface="Times New Roman" panose="02020603050405020304" pitchFamily="18" charset="0"/>
              </a:rPr>
              <a:t>Boosting</a:t>
            </a:r>
            <a:r>
              <a:rPr lang="zh-CN" altLang="en-US" sz="4000" b="1" dirty="0">
                <a:ea typeface="黑体" panose="02010609060101010101" pitchFamily="49" charset="-122"/>
              </a:rPr>
              <a:t>算法的中国</a:t>
            </a:r>
            <a:r>
              <a:rPr lang="en-US" altLang="zh-CN" sz="4000" b="1" dirty="0">
                <a:ea typeface="黑体" panose="02010609060101010101" pitchFamily="49" charset="-122"/>
              </a:rPr>
              <a:t>A</a:t>
            </a:r>
            <a:r>
              <a:rPr lang="zh-CN" altLang="en-US" sz="4000" b="1" dirty="0">
                <a:ea typeface="黑体" panose="02010609060101010101" pitchFamily="49" charset="-122"/>
              </a:rPr>
              <a:t>股市场多因子投资策略</a:t>
            </a:r>
          </a:p>
        </p:txBody>
      </p:sp>
      <p:sp>
        <p:nvSpPr>
          <p:cNvPr id="3" name="副标题 2">
            <a:extLst>
              <a:ext uri="{FF2B5EF4-FFF2-40B4-BE49-F238E27FC236}">
                <a16:creationId xmlns:a16="http://schemas.microsoft.com/office/drawing/2014/main" id="{3959FDD9-14ED-43F8-B583-F74EEC5F773A}"/>
              </a:ext>
            </a:extLst>
          </p:cNvPr>
          <p:cNvSpPr>
            <a:spLocks noGrp="1"/>
          </p:cNvSpPr>
          <p:nvPr>
            <p:ph type="subTitle" idx="1"/>
          </p:nvPr>
        </p:nvSpPr>
        <p:spPr>
          <a:xfrm>
            <a:off x="2731959" y="4017364"/>
            <a:ext cx="4193498" cy="1943125"/>
          </a:xfrm>
        </p:spPr>
        <p:txBody>
          <a:bodyPr>
            <a:normAutofit fontScale="92500" lnSpcReduction="10000"/>
          </a:bodyPr>
          <a:lstStyle/>
          <a:p>
            <a:pPr algn="l"/>
            <a:r>
              <a:rPr lang="zh-CN" altLang="en-US" sz="2200" dirty="0">
                <a:latin typeface="+mj-lt"/>
                <a:ea typeface="宋体" panose="02010600030101010101" pitchFamily="2" charset="-122"/>
              </a:rPr>
              <a:t>院（系）名 称：经济与管理学院</a:t>
            </a:r>
          </a:p>
          <a:p>
            <a:pPr algn="l"/>
            <a:r>
              <a:rPr lang="zh-CN" altLang="en-US" sz="2200" dirty="0">
                <a:latin typeface="+mj-lt"/>
                <a:ea typeface="宋体" panose="02010600030101010101" pitchFamily="2" charset="-122"/>
              </a:rPr>
              <a:t>专 业 名 称  ：    金融学</a:t>
            </a:r>
          </a:p>
          <a:p>
            <a:pPr algn="l"/>
            <a:r>
              <a:rPr lang="zh-CN" altLang="en-US" sz="2200" dirty="0">
                <a:latin typeface="+mj-lt"/>
                <a:ea typeface="宋体" panose="02010600030101010101" pitchFamily="2" charset="-122"/>
              </a:rPr>
              <a:t>学 生 姓 名  ：    陈梦玄</a:t>
            </a:r>
          </a:p>
          <a:p>
            <a:pPr algn="l"/>
            <a:r>
              <a:rPr lang="zh-CN" altLang="en-US" sz="2200" dirty="0">
                <a:latin typeface="+mj-lt"/>
                <a:ea typeface="宋体" panose="02010600030101010101" pitchFamily="2" charset="-122"/>
              </a:rPr>
              <a:t>指 导 教 师  ：    李斌   副教授</a:t>
            </a:r>
          </a:p>
          <a:p>
            <a:r>
              <a:rPr lang="zh-CN" altLang="en-US" sz="2200" dirty="0">
                <a:latin typeface="+mj-lt"/>
                <a:ea typeface="宋体" panose="02010600030101010101" pitchFamily="2" charset="-122"/>
              </a:rPr>
              <a:t>二○一九年五月</a:t>
            </a:r>
          </a:p>
        </p:txBody>
      </p:sp>
      <p:sp>
        <p:nvSpPr>
          <p:cNvPr id="4" name="日期占位符 3">
            <a:extLst>
              <a:ext uri="{FF2B5EF4-FFF2-40B4-BE49-F238E27FC236}">
                <a16:creationId xmlns:a16="http://schemas.microsoft.com/office/drawing/2014/main" id="{701C0D8E-DBF9-442C-AA5F-541A891787FC}"/>
              </a:ext>
            </a:extLst>
          </p:cNvPr>
          <p:cNvSpPr>
            <a:spLocks noGrp="1"/>
          </p:cNvSpPr>
          <p:nvPr>
            <p:ph type="dt" sz="half" idx="10"/>
          </p:nvPr>
        </p:nvSpPr>
        <p:spPr/>
        <p:txBody>
          <a:bodyPr/>
          <a:lstStyle/>
          <a:p>
            <a:r>
              <a:rPr lang="en-US" altLang="zh-CN"/>
              <a:t>2019/5/17</a:t>
            </a:r>
            <a:endParaRPr lang="zh-CN" altLang="en-US"/>
          </a:p>
        </p:txBody>
      </p:sp>
      <p:sp>
        <p:nvSpPr>
          <p:cNvPr id="5" name="页脚占位符 4">
            <a:extLst>
              <a:ext uri="{FF2B5EF4-FFF2-40B4-BE49-F238E27FC236}">
                <a16:creationId xmlns:a16="http://schemas.microsoft.com/office/drawing/2014/main" id="{0ABF156A-ED03-4AF0-BB25-85884DD807F5}"/>
              </a:ext>
            </a:extLst>
          </p:cNvPr>
          <p:cNvSpPr>
            <a:spLocks noGrp="1"/>
          </p:cNvSpPr>
          <p:nvPr>
            <p:ph type="ftr" sz="quarter" idx="11"/>
          </p:nvPr>
        </p:nvSpPr>
        <p:spPr/>
        <p:txBody>
          <a:bodyPr/>
          <a:lstStyle/>
          <a:p>
            <a:r>
              <a:rPr lang="zh-CN" altLang="en-US"/>
              <a:t>武汉大学金融系 陈梦玄</a:t>
            </a:r>
          </a:p>
        </p:txBody>
      </p:sp>
      <p:sp>
        <p:nvSpPr>
          <p:cNvPr id="6" name="灯片编号占位符 5">
            <a:extLst>
              <a:ext uri="{FF2B5EF4-FFF2-40B4-BE49-F238E27FC236}">
                <a16:creationId xmlns:a16="http://schemas.microsoft.com/office/drawing/2014/main" id="{85B54CB9-A1D2-4092-B4C9-03F344A0EC29}"/>
              </a:ext>
            </a:extLst>
          </p:cNvPr>
          <p:cNvSpPr>
            <a:spLocks noGrp="1"/>
          </p:cNvSpPr>
          <p:nvPr>
            <p:ph type="sldNum" sz="quarter" idx="12"/>
          </p:nvPr>
        </p:nvSpPr>
        <p:spPr/>
        <p:txBody>
          <a:bodyPr/>
          <a:lstStyle/>
          <a:p>
            <a:fld id="{BD37AB33-CC73-4DAD-8AFE-946ACA931793}" type="slidenum">
              <a:rPr lang="zh-CN" altLang="en-US" smtClean="0"/>
              <a:t>1</a:t>
            </a:fld>
            <a:endParaRPr lang="zh-CN" altLang="en-US"/>
          </a:p>
        </p:txBody>
      </p:sp>
    </p:spTree>
    <p:extLst>
      <p:ext uri="{BB962C8B-B14F-4D97-AF65-F5344CB8AC3E}">
        <p14:creationId xmlns:p14="http://schemas.microsoft.com/office/powerpoint/2010/main" val="165767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0D100F-9CD3-4387-B9E3-0E2B268583C2}"/>
              </a:ext>
            </a:extLst>
          </p:cNvPr>
          <p:cNvSpPr>
            <a:spLocks noGrp="1"/>
          </p:cNvSpPr>
          <p:nvPr>
            <p:ph idx="1"/>
          </p:nvPr>
        </p:nvSpPr>
        <p:spPr/>
        <p:txBody>
          <a:bodyPr>
            <a:normAutofit/>
          </a:bodyPr>
          <a:lstStyle/>
          <a:p>
            <a:endParaRPr lang="en-US" altLang="zh-CN" sz="2400" dirty="0"/>
          </a:p>
        </p:txBody>
      </p:sp>
      <p:pic>
        <p:nvPicPr>
          <p:cNvPr id="6" name="图片 5">
            <a:extLst>
              <a:ext uri="{FF2B5EF4-FFF2-40B4-BE49-F238E27FC236}">
                <a16:creationId xmlns:a16="http://schemas.microsoft.com/office/drawing/2014/main" id="{ED3D8CE3-91D5-4EE3-891A-607C476A56A2}"/>
              </a:ext>
            </a:extLst>
          </p:cNvPr>
          <p:cNvPicPr>
            <a:picLocks noChangeAspect="1"/>
          </p:cNvPicPr>
          <p:nvPr/>
        </p:nvPicPr>
        <p:blipFill rotWithShape="1">
          <a:blip r:embed="rId2"/>
          <a:srcRect r="291" b="45873"/>
          <a:stretch/>
        </p:blipFill>
        <p:spPr>
          <a:xfrm>
            <a:off x="604944" y="1870077"/>
            <a:ext cx="7910406" cy="3663581"/>
          </a:xfrm>
          <a:prstGeom prst="rect">
            <a:avLst/>
          </a:prstGeom>
        </p:spPr>
      </p:pic>
      <p:sp>
        <p:nvSpPr>
          <p:cNvPr id="7" name="内容占位符 11">
            <a:extLst>
              <a:ext uri="{FF2B5EF4-FFF2-40B4-BE49-F238E27FC236}">
                <a16:creationId xmlns:a16="http://schemas.microsoft.com/office/drawing/2014/main" id="{DD0CC646-5B7C-4AF8-AB26-7E1EB4BE9FBF}"/>
              </a:ext>
            </a:extLst>
          </p:cNvPr>
          <p:cNvSpPr txBox="1">
            <a:spLocks/>
          </p:cNvSpPr>
          <p:nvPr/>
        </p:nvSpPr>
        <p:spPr>
          <a:xfrm>
            <a:off x="1657350" y="5856290"/>
            <a:ext cx="6296479"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Font typeface="Arial" panose="020B0604020202020204" pitchFamily="34" charset="0"/>
              <a:buNone/>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详见第</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页</a:t>
            </a:r>
          </a:p>
        </p:txBody>
      </p:sp>
      <p:sp>
        <p:nvSpPr>
          <p:cNvPr id="10" name="标题 1">
            <a:extLst>
              <a:ext uri="{FF2B5EF4-FFF2-40B4-BE49-F238E27FC236}">
                <a16:creationId xmlns:a16="http://schemas.microsoft.com/office/drawing/2014/main" id="{784C1B18-987B-44BA-BDCC-7B137C9695B3}"/>
              </a:ext>
            </a:extLst>
          </p:cNvPr>
          <p:cNvSpPr txBox="1">
            <a:spLocks/>
          </p:cNvSpPr>
          <p:nvPr/>
        </p:nvSpPr>
        <p:spPr>
          <a:xfrm>
            <a:off x="628650" y="32067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、实证结果分析</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b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投资策略下的因子重要性</a:t>
            </a:r>
            <a:endParaRPr lang="zh-CN" altLang="en-US" sz="3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05A7B7FF-C4CB-4C47-906F-DDBDC0163F01}"/>
              </a:ext>
            </a:extLst>
          </p:cNvPr>
          <p:cNvSpPr>
            <a:spLocks noGrp="1"/>
          </p:cNvSpPr>
          <p:nvPr>
            <p:ph type="dt" sz="half" idx="10"/>
          </p:nvPr>
        </p:nvSpPr>
        <p:spPr/>
        <p:txBody>
          <a:bodyPr/>
          <a:lstStyle/>
          <a:p>
            <a:r>
              <a:rPr lang="en-US" altLang="zh-CN"/>
              <a:t>2019/5/17</a:t>
            </a:r>
            <a:endParaRPr lang="zh-CN" altLang="en-US"/>
          </a:p>
        </p:txBody>
      </p:sp>
      <p:sp>
        <p:nvSpPr>
          <p:cNvPr id="4" name="页脚占位符 3">
            <a:extLst>
              <a:ext uri="{FF2B5EF4-FFF2-40B4-BE49-F238E27FC236}">
                <a16:creationId xmlns:a16="http://schemas.microsoft.com/office/drawing/2014/main" id="{C397799D-7D0A-4755-B98D-3A38E1F2837E}"/>
              </a:ext>
            </a:extLst>
          </p:cNvPr>
          <p:cNvSpPr>
            <a:spLocks noGrp="1"/>
          </p:cNvSpPr>
          <p:nvPr>
            <p:ph type="ftr" sz="quarter" idx="11"/>
          </p:nvPr>
        </p:nvSpPr>
        <p:spPr/>
        <p:txBody>
          <a:bodyPr/>
          <a:lstStyle/>
          <a:p>
            <a:r>
              <a:rPr lang="zh-CN" altLang="en-US"/>
              <a:t>武汉大学金融系 陈梦玄</a:t>
            </a:r>
          </a:p>
        </p:txBody>
      </p:sp>
      <p:sp>
        <p:nvSpPr>
          <p:cNvPr id="5" name="灯片编号占位符 4">
            <a:extLst>
              <a:ext uri="{FF2B5EF4-FFF2-40B4-BE49-F238E27FC236}">
                <a16:creationId xmlns:a16="http://schemas.microsoft.com/office/drawing/2014/main" id="{E13F0C61-566A-4CE8-B86D-ABFFF51B0128}"/>
              </a:ext>
            </a:extLst>
          </p:cNvPr>
          <p:cNvSpPr>
            <a:spLocks noGrp="1"/>
          </p:cNvSpPr>
          <p:nvPr>
            <p:ph type="sldNum" sz="quarter" idx="12"/>
          </p:nvPr>
        </p:nvSpPr>
        <p:spPr/>
        <p:txBody>
          <a:bodyPr/>
          <a:lstStyle/>
          <a:p>
            <a:fld id="{BD37AB33-CC73-4DAD-8AFE-946ACA931793}" type="slidenum">
              <a:rPr lang="zh-CN" altLang="en-US" smtClean="0"/>
              <a:t>10</a:t>
            </a:fld>
            <a:endParaRPr lang="zh-CN" altLang="en-US"/>
          </a:p>
        </p:txBody>
      </p:sp>
    </p:spTree>
    <p:extLst>
      <p:ext uri="{BB962C8B-B14F-4D97-AF65-F5344CB8AC3E}">
        <p14:creationId xmlns:p14="http://schemas.microsoft.com/office/powerpoint/2010/main" val="97496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B9588-C6CF-4E3D-B57A-0E087CE11484}"/>
              </a:ext>
            </a:extLst>
          </p:cNvPr>
          <p:cNvSpPr>
            <a:spLocks noGrp="1"/>
          </p:cNvSpPr>
          <p:nvPr>
            <p:ph type="title"/>
          </p:nvPr>
        </p:nvSpPr>
        <p:spPr/>
        <p:txBody>
          <a:bodyPr>
            <a:normAutofit/>
          </a:body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、研究展望</a:t>
            </a:r>
          </a:p>
        </p:txBody>
      </p:sp>
      <p:sp>
        <p:nvSpPr>
          <p:cNvPr id="3" name="内容占位符 2">
            <a:extLst>
              <a:ext uri="{FF2B5EF4-FFF2-40B4-BE49-F238E27FC236}">
                <a16:creationId xmlns:a16="http://schemas.microsoft.com/office/drawing/2014/main" id="{933E68DF-495B-4D5B-B448-7842AA8C9C97}"/>
              </a:ext>
            </a:extLst>
          </p:cNvPr>
          <p:cNvSpPr>
            <a:spLocks noGrp="1"/>
          </p:cNvSpPr>
          <p:nvPr>
            <p:ph idx="1"/>
          </p:nvPr>
        </p:nvSpPr>
        <p:spPr>
          <a:xfrm>
            <a:off x="628650" y="1608849"/>
            <a:ext cx="7886700" cy="4060431"/>
          </a:xfrm>
        </p:spPr>
        <p:txBody>
          <a:bodyPr>
            <a:normAutofit/>
          </a:bodyPr>
          <a:lstStyle/>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未考虑交易成本；</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稳健性检验的部分有待扩展（去掉小市值股票</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or</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去掉和市值有关的因子）；</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模型对虚拟变量比较敏感，它们在因子重要性描述的过程中无法将虚拟变量和连续型变量一同进行比较；</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滚动时间窗口内的月度截面模型集成算法以及</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模型集成算法均为简单的平均集成结果，存在改进空间；</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使用更多的因子来构造特征工程，适应更高级的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算法，比如按特征分类梯度提升决策树（</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CatBoost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 name="日期占位符 3">
            <a:extLst>
              <a:ext uri="{FF2B5EF4-FFF2-40B4-BE49-F238E27FC236}">
                <a16:creationId xmlns:a16="http://schemas.microsoft.com/office/drawing/2014/main" id="{4F7EC36C-E672-48F9-9A18-8165BAB8BD64}"/>
              </a:ext>
            </a:extLst>
          </p:cNvPr>
          <p:cNvSpPr>
            <a:spLocks noGrp="1"/>
          </p:cNvSpPr>
          <p:nvPr>
            <p:ph type="dt" sz="half" idx="10"/>
          </p:nvPr>
        </p:nvSpPr>
        <p:spPr/>
        <p:txBody>
          <a:bodyPr/>
          <a:lstStyle/>
          <a:p>
            <a:r>
              <a:rPr lang="en-US" altLang="zh-CN"/>
              <a:t>2019/5/17</a:t>
            </a:r>
            <a:endParaRPr lang="zh-CN" altLang="en-US"/>
          </a:p>
        </p:txBody>
      </p:sp>
      <p:sp>
        <p:nvSpPr>
          <p:cNvPr id="5" name="页脚占位符 4">
            <a:extLst>
              <a:ext uri="{FF2B5EF4-FFF2-40B4-BE49-F238E27FC236}">
                <a16:creationId xmlns:a16="http://schemas.microsoft.com/office/drawing/2014/main" id="{952FA9D5-D1E1-4DA3-88E4-5025F4D6F7CD}"/>
              </a:ext>
            </a:extLst>
          </p:cNvPr>
          <p:cNvSpPr>
            <a:spLocks noGrp="1"/>
          </p:cNvSpPr>
          <p:nvPr>
            <p:ph type="ftr" sz="quarter" idx="11"/>
          </p:nvPr>
        </p:nvSpPr>
        <p:spPr/>
        <p:txBody>
          <a:bodyPr/>
          <a:lstStyle/>
          <a:p>
            <a:r>
              <a:rPr lang="zh-CN" altLang="en-US"/>
              <a:t>武汉大学金融系 陈梦玄</a:t>
            </a:r>
          </a:p>
        </p:txBody>
      </p:sp>
      <p:sp>
        <p:nvSpPr>
          <p:cNvPr id="6" name="灯片编号占位符 5">
            <a:extLst>
              <a:ext uri="{FF2B5EF4-FFF2-40B4-BE49-F238E27FC236}">
                <a16:creationId xmlns:a16="http://schemas.microsoft.com/office/drawing/2014/main" id="{7E496F54-A4A7-4FDC-ACDF-1F96079E1C68}"/>
              </a:ext>
            </a:extLst>
          </p:cNvPr>
          <p:cNvSpPr>
            <a:spLocks noGrp="1"/>
          </p:cNvSpPr>
          <p:nvPr>
            <p:ph type="sldNum" sz="quarter" idx="12"/>
          </p:nvPr>
        </p:nvSpPr>
        <p:spPr/>
        <p:txBody>
          <a:bodyPr/>
          <a:lstStyle/>
          <a:p>
            <a:fld id="{BD37AB33-CC73-4DAD-8AFE-946ACA931793}" type="slidenum">
              <a:rPr lang="zh-CN" altLang="en-US" smtClean="0"/>
              <a:t>11</a:t>
            </a:fld>
            <a:endParaRPr lang="zh-CN" altLang="en-US"/>
          </a:p>
        </p:txBody>
      </p:sp>
    </p:spTree>
    <p:extLst>
      <p:ext uri="{BB962C8B-B14F-4D97-AF65-F5344CB8AC3E}">
        <p14:creationId xmlns:p14="http://schemas.microsoft.com/office/powerpoint/2010/main" val="170534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95F2C-6480-46AF-B21F-680C768086A7}"/>
              </a:ext>
            </a:extLst>
          </p:cNvPr>
          <p:cNvSpPr>
            <a:spLocks noGrp="1"/>
          </p:cNvSpPr>
          <p:nvPr>
            <p:ph type="ctrTitle"/>
          </p:nvPr>
        </p:nvSpPr>
        <p:spPr>
          <a:xfrm>
            <a:off x="685800" y="2225561"/>
            <a:ext cx="7772400" cy="2116592"/>
          </a:xfrm>
        </p:spPr>
        <p:txBody>
          <a:bodyPr>
            <a:noAutofit/>
          </a:bodyPr>
          <a:lstStyle/>
          <a:p>
            <a:pPr>
              <a:lnSpc>
                <a:spcPct val="150000"/>
              </a:lnSpc>
            </a:pPr>
            <a:r>
              <a:rPr lang="zh-CN" altLang="en-US" sz="4000" b="1" dirty="0">
                <a:latin typeface="黑体" panose="02010609060101010101" pitchFamily="49" charset="-122"/>
                <a:ea typeface="黑体" panose="02010609060101010101" pitchFamily="49" charset="-122"/>
              </a:rPr>
              <a:t>谢谢聆听</a:t>
            </a:r>
            <a:r>
              <a:rPr lang="en-US" altLang="zh-CN" sz="4000" b="1" dirty="0">
                <a:latin typeface="黑体" panose="02010609060101010101" pitchFamily="49" charset="-122"/>
                <a:ea typeface="黑体" panose="02010609060101010101" pitchFamily="49" charset="-122"/>
              </a:rPr>
              <a:t>!</a:t>
            </a:r>
            <a:br>
              <a:rPr lang="en-US" altLang="zh-CN" sz="4000" b="1" dirty="0">
                <a:latin typeface="黑体" panose="02010609060101010101" pitchFamily="49" charset="-122"/>
                <a:ea typeface="黑体" panose="02010609060101010101" pitchFamily="49" charset="-122"/>
              </a:rPr>
            </a:br>
            <a:r>
              <a:rPr lang="en-US" altLang="zh-CN" sz="4000" b="1" dirty="0">
                <a:latin typeface="黑体" panose="02010609060101010101" pitchFamily="49" charset="-122"/>
                <a:ea typeface="黑体" panose="02010609060101010101" pitchFamily="49" charset="-122"/>
              </a:rPr>
              <a:t>   </a:t>
            </a:r>
            <a:r>
              <a:rPr lang="zh-CN" altLang="en-US" sz="4000" b="1" dirty="0">
                <a:latin typeface="黑体" panose="02010609060101010101" pitchFamily="49" charset="-122"/>
                <a:ea typeface="黑体" panose="02010609060101010101" pitchFamily="49" charset="-122"/>
              </a:rPr>
              <a:t>请各位评委老师批评指正！</a:t>
            </a:r>
          </a:p>
        </p:txBody>
      </p:sp>
      <p:sp>
        <p:nvSpPr>
          <p:cNvPr id="3" name="日期占位符 2">
            <a:extLst>
              <a:ext uri="{FF2B5EF4-FFF2-40B4-BE49-F238E27FC236}">
                <a16:creationId xmlns:a16="http://schemas.microsoft.com/office/drawing/2014/main" id="{59891DB6-1DD9-49CC-878E-63CABB6D16ED}"/>
              </a:ext>
            </a:extLst>
          </p:cNvPr>
          <p:cNvSpPr>
            <a:spLocks noGrp="1"/>
          </p:cNvSpPr>
          <p:nvPr>
            <p:ph type="dt" sz="half" idx="10"/>
          </p:nvPr>
        </p:nvSpPr>
        <p:spPr/>
        <p:txBody>
          <a:bodyPr/>
          <a:lstStyle/>
          <a:p>
            <a:r>
              <a:rPr lang="en-US" altLang="zh-CN"/>
              <a:t>2019/5/17</a:t>
            </a:r>
            <a:endParaRPr lang="zh-CN" altLang="en-US"/>
          </a:p>
        </p:txBody>
      </p:sp>
      <p:sp>
        <p:nvSpPr>
          <p:cNvPr id="4" name="页脚占位符 3">
            <a:extLst>
              <a:ext uri="{FF2B5EF4-FFF2-40B4-BE49-F238E27FC236}">
                <a16:creationId xmlns:a16="http://schemas.microsoft.com/office/drawing/2014/main" id="{B557A038-F9ED-487A-96FF-6AD0F4863F40}"/>
              </a:ext>
            </a:extLst>
          </p:cNvPr>
          <p:cNvSpPr>
            <a:spLocks noGrp="1"/>
          </p:cNvSpPr>
          <p:nvPr>
            <p:ph type="ftr" sz="quarter" idx="11"/>
          </p:nvPr>
        </p:nvSpPr>
        <p:spPr/>
        <p:txBody>
          <a:bodyPr/>
          <a:lstStyle/>
          <a:p>
            <a:r>
              <a:rPr lang="zh-CN" altLang="en-US"/>
              <a:t>武汉大学金融系 陈梦玄</a:t>
            </a:r>
          </a:p>
        </p:txBody>
      </p:sp>
      <p:sp>
        <p:nvSpPr>
          <p:cNvPr id="5" name="灯片编号占位符 4">
            <a:extLst>
              <a:ext uri="{FF2B5EF4-FFF2-40B4-BE49-F238E27FC236}">
                <a16:creationId xmlns:a16="http://schemas.microsoft.com/office/drawing/2014/main" id="{6898471B-DD6C-4C1F-A733-41F93237FBD6}"/>
              </a:ext>
            </a:extLst>
          </p:cNvPr>
          <p:cNvSpPr>
            <a:spLocks noGrp="1"/>
          </p:cNvSpPr>
          <p:nvPr>
            <p:ph type="sldNum" sz="quarter" idx="12"/>
          </p:nvPr>
        </p:nvSpPr>
        <p:spPr/>
        <p:txBody>
          <a:bodyPr/>
          <a:lstStyle/>
          <a:p>
            <a:fld id="{BD37AB33-CC73-4DAD-8AFE-946ACA931793}" type="slidenum">
              <a:rPr lang="zh-CN" altLang="en-US" smtClean="0"/>
              <a:t>12</a:t>
            </a:fld>
            <a:endParaRPr lang="zh-CN" altLang="en-US"/>
          </a:p>
        </p:txBody>
      </p:sp>
    </p:spTree>
    <p:extLst>
      <p:ext uri="{BB962C8B-B14F-4D97-AF65-F5344CB8AC3E}">
        <p14:creationId xmlns:p14="http://schemas.microsoft.com/office/powerpoint/2010/main" val="346844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474AF-C8F3-41FB-860D-B7CD332CD57A}"/>
              </a:ext>
            </a:extLst>
          </p:cNvPr>
          <p:cNvSpPr>
            <a:spLocks noGrp="1"/>
          </p:cNvSpPr>
          <p:nvPr>
            <p:ph type="title"/>
          </p:nvPr>
        </p:nvSpPr>
        <p:spPr/>
        <p:txBody>
          <a:bodyPr>
            <a:normAutofit/>
          </a:bodyPr>
          <a:lstStyle/>
          <a:p>
            <a:pPr algn="ctr"/>
            <a:r>
              <a:rPr lang="zh-CN" altLang="en-US" sz="4000" b="1" dirty="0">
                <a:latin typeface="黑体" panose="02010609060101010101" pitchFamily="49" charset="-122"/>
                <a:ea typeface="黑体" panose="02010609060101010101" pitchFamily="49" charset="-122"/>
              </a:rPr>
              <a:t>目录</a:t>
            </a:r>
          </a:p>
        </p:txBody>
      </p:sp>
      <p:sp>
        <p:nvSpPr>
          <p:cNvPr id="3" name="内容占位符 2">
            <a:extLst>
              <a:ext uri="{FF2B5EF4-FFF2-40B4-BE49-F238E27FC236}">
                <a16:creationId xmlns:a16="http://schemas.microsoft.com/office/drawing/2014/main" id="{25BFEBA9-8B04-4D55-9E4C-404DE34BC074}"/>
              </a:ext>
            </a:extLst>
          </p:cNvPr>
          <p:cNvSpPr>
            <a:spLocks noGrp="1"/>
          </p:cNvSpPr>
          <p:nvPr>
            <p:ph idx="1"/>
          </p:nvPr>
        </p:nvSpPr>
        <p:spPr>
          <a:xfrm>
            <a:off x="2533338" y="1847851"/>
            <a:ext cx="5742169" cy="4351338"/>
          </a:xfrm>
        </p:spPr>
        <p:txBody>
          <a:bodyPr>
            <a:normAutofit/>
          </a:bodyPr>
          <a:lstStyle/>
          <a:p>
            <a:pPr marL="0" indent="0">
              <a:lnSpc>
                <a:spcPct val="100000"/>
              </a:lnSpc>
              <a:spcAft>
                <a:spcPts val="600"/>
              </a:spcAf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、选题背景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Aft>
                <a:spcPts val="600"/>
              </a:spcAf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、研究动机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Aft>
                <a:spcPts val="600"/>
              </a:spcAf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、创新点与贡献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Aft>
                <a:spcPts val="600"/>
              </a:spcAf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、文献综述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Aft>
                <a:spcPts val="600"/>
              </a:spcAf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、研究方法与框架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Aft>
                <a:spcPts val="600"/>
              </a:spcAf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、实证结论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Aft>
                <a:spcPts val="600"/>
              </a:spcAf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dirty="0">
                <a:latin typeface="Times New Roman" panose="02020603050405020304" pitchFamily="18" charset="0"/>
                <a:ea typeface="宋体" panose="02010600030101010101" pitchFamily="2" charset="-122"/>
                <a:cs typeface="Times New Roman" panose="02020603050405020304" pitchFamily="18" charset="0"/>
              </a:rPr>
              <a:t>、研究展望</a:t>
            </a:r>
          </a:p>
        </p:txBody>
      </p:sp>
      <p:sp>
        <p:nvSpPr>
          <p:cNvPr id="4" name="日期占位符 3">
            <a:extLst>
              <a:ext uri="{FF2B5EF4-FFF2-40B4-BE49-F238E27FC236}">
                <a16:creationId xmlns:a16="http://schemas.microsoft.com/office/drawing/2014/main" id="{71E22789-EC8B-4C88-B5E8-6A7A49DC1489}"/>
              </a:ext>
            </a:extLst>
          </p:cNvPr>
          <p:cNvSpPr>
            <a:spLocks noGrp="1"/>
          </p:cNvSpPr>
          <p:nvPr>
            <p:ph type="dt" sz="half" idx="10"/>
          </p:nvPr>
        </p:nvSpPr>
        <p:spPr/>
        <p:txBody>
          <a:bodyPr/>
          <a:lstStyle/>
          <a:p>
            <a:r>
              <a:rPr lang="en-US" altLang="zh-CN"/>
              <a:t>2019/5/17</a:t>
            </a:r>
            <a:endParaRPr lang="zh-CN" altLang="en-US"/>
          </a:p>
        </p:txBody>
      </p:sp>
      <p:sp>
        <p:nvSpPr>
          <p:cNvPr id="5" name="页脚占位符 4">
            <a:extLst>
              <a:ext uri="{FF2B5EF4-FFF2-40B4-BE49-F238E27FC236}">
                <a16:creationId xmlns:a16="http://schemas.microsoft.com/office/drawing/2014/main" id="{234538DB-5C06-4609-8911-02B8FD112D99}"/>
              </a:ext>
            </a:extLst>
          </p:cNvPr>
          <p:cNvSpPr>
            <a:spLocks noGrp="1"/>
          </p:cNvSpPr>
          <p:nvPr>
            <p:ph type="ftr" sz="quarter" idx="11"/>
          </p:nvPr>
        </p:nvSpPr>
        <p:spPr/>
        <p:txBody>
          <a:bodyPr/>
          <a:lstStyle/>
          <a:p>
            <a:r>
              <a:rPr lang="zh-CN" altLang="en-US"/>
              <a:t>武汉大学金融系 陈梦玄</a:t>
            </a:r>
          </a:p>
        </p:txBody>
      </p:sp>
      <p:sp>
        <p:nvSpPr>
          <p:cNvPr id="6" name="灯片编号占位符 5">
            <a:extLst>
              <a:ext uri="{FF2B5EF4-FFF2-40B4-BE49-F238E27FC236}">
                <a16:creationId xmlns:a16="http://schemas.microsoft.com/office/drawing/2014/main" id="{8766E982-F688-4AFC-A224-AE1F63F08885}"/>
              </a:ext>
            </a:extLst>
          </p:cNvPr>
          <p:cNvSpPr>
            <a:spLocks noGrp="1"/>
          </p:cNvSpPr>
          <p:nvPr>
            <p:ph type="sldNum" sz="quarter" idx="12"/>
          </p:nvPr>
        </p:nvSpPr>
        <p:spPr/>
        <p:txBody>
          <a:bodyPr/>
          <a:lstStyle/>
          <a:p>
            <a:fld id="{BD37AB33-CC73-4DAD-8AFE-946ACA931793}" type="slidenum">
              <a:rPr lang="zh-CN" altLang="en-US" smtClean="0"/>
              <a:t>2</a:t>
            </a:fld>
            <a:endParaRPr lang="zh-CN" altLang="en-US"/>
          </a:p>
        </p:txBody>
      </p:sp>
    </p:spTree>
    <p:extLst>
      <p:ext uri="{BB962C8B-B14F-4D97-AF65-F5344CB8AC3E}">
        <p14:creationId xmlns:p14="http://schemas.microsoft.com/office/powerpoint/2010/main" val="172986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8C059-5FC8-4DCC-A9D0-20B4DD54D18C}"/>
              </a:ext>
            </a:extLst>
          </p:cNvPr>
          <p:cNvSpPr>
            <a:spLocks noGrp="1"/>
          </p:cNvSpPr>
          <p:nvPr>
            <p:ph type="title"/>
          </p:nvPr>
        </p:nvSpPr>
        <p:spPr>
          <a:xfrm>
            <a:off x="251279" y="410367"/>
            <a:ext cx="3886200" cy="1325563"/>
          </a:xfrm>
        </p:spPr>
        <p:txBody>
          <a:bodyPr>
            <a:normAutofit/>
          </a:body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、选题背景</a:t>
            </a:r>
          </a:p>
        </p:txBody>
      </p:sp>
      <p:sp>
        <p:nvSpPr>
          <p:cNvPr id="3" name="内容占位符 2">
            <a:extLst>
              <a:ext uri="{FF2B5EF4-FFF2-40B4-BE49-F238E27FC236}">
                <a16:creationId xmlns:a16="http://schemas.microsoft.com/office/drawing/2014/main" id="{9B2146C4-3E7F-49A4-B7BF-73B5FB2F50E1}"/>
              </a:ext>
            </a:extLst>
          </p:cNvPr>
          <p:cNvSpPr>
            <a:spLocks noGrp="1"/>
          </p:cNvSpPr>
          <p:nvPr>
            <p:ph sz="half" idx="1"/>
          </p:nvPr>
        </p:nvSpPr>
        <p:spPr>
          <a:xfrm>
            <a:off x="300999" y="1735930"/>
            <a:ext cx="3886201" cy="4351338"/>
          </a:xfrm>
        </p:spPr>
        <p:txBody>
          <a:bodyPr>
            <a:noAutofit/>
          </a:bodyPr>
          <a:lstStyle/>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多因子模型</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学界</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&amp;</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业界</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机器学习算法：有效捕捉因子之间复杂的相关关系，解决高维数据的问题；</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系列算法：适用性广、训练速度快、表现比较优异；</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相关研究近年发表在</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JF, RFS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上。</a:t>
            </a:r>
          </a:p>
        </p:txBody>
      </p:sp>
      <p:sp>
        <p:nvSpPr>
          <p:cNvPr id="4" name="内容占位符 3">
            <a:extLst>
              <a:ext uri="{FF2B5EF4-FFF2-40B4-BE49-F238E27FC236}">
                <a16:creationId xmlns:a16="http://schemas.microsoft.com/office/drawing/2014/main" id="{7BAA8656-10A8-418F-B139-7942B2D967F5}"/>
              </a:ext>
            </a:extLst>
          </p:cNvPr>
          <p:cNvSpPr>
            <a:spLocks noGrp="1"/>
          </p:cNvSpPr>
          <p:nvPr>
            <p:ph sz="half" idx="2"/>
          </p:nvPr>
        </p:nvSpPr>
        <p:spPr>
          <a:xfrm>
            <a:off x="4942679" y="1825625"/>
            <a:ext cx="3886200" cy="4351338"/>
          </a:xfrm>
        </p:spPr>
        <p:txBody>
          <a:bodyPr>
            <a:normAutofit/>
          </a:bodyPr>
          <a:lstStyle/>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检验国外股票市场异象因子在中国</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股市场的适用性；</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检验</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系列机器学习算法在金融投资学领域的适用性。</a:t>
            </a:r>
          </a:p>
        </p:txBody>
      </p:sp>
      <p:sp>
        <p:nvSpPr>
          <p:cNvPr id="7" name="标题 1">
            <a:extLst>
              <a:ext uri="{FF2B5EF4-FFF2-40B4-BE49-F238E27FC236}">
                <a16:creationId xmlns:a16="http://schemas.microsoft.com/office/drawing/2014/main" id="{67F66A5B-3C9A-4007-B367-F635BDB3BF31}"/>
              </a:ext>
            </a:extLst>
          </p:cNvPr>
          <p:cNvSpPr txBox="1">
            <a:spLocks/>
          </p:cNvSpPr>
          <p:nvPr/>
        </p:nvSpPr>
        <p:spPr>
          <a:xfrm>
            <a:off x="4942679" y="410367"/>
            <a:ext cx="3886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、研究动机</a:t>
            </a:r>
          </a:p>
        </p:txBody>
      </p:sp>
      <p:cxnSp>
        <p:nvCxnSpPr>
          <p:cNvPr id="9" name="直接连接符 8">
            <a:extLst>
              <a:ext uri="{FF2B5EF4-FFF2-40B4-BE49-F238E27FC236}">
                <a16:creationId xmlns:a16="http://schemas.microsoft.com/office/drawing/2014/main" id="{755C66BF-33D5-44F4-A68B-3C1B5980D3D9}"/>
              </a:ext>
            </a:extLst>
          </p:cNvPr>
          <p:cNvCxnSpPr/>
          <p:nvPr/>
        </p:nvCxnSpPr>
        <p:spPr>
          <a:xfrm>
            <a:off x="4589800" y="1825625"/>
            <a:ext cx="0" cy="4351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7990F257-C762-46CB-9251-A88929AFFC03}"/>
              </a:ext>
            </a:extLst>
          </p:cNvPr>
          <p:cNvSpPr>
            <a:spLocks noGrp="1"/>
          </p:cNvSpPr>
          <p:nvPr>
            <p:ph type="dt" sz="half" idx="10"/>
          </p:nvPr>
        </p:nvSpPr>
        <p:spPr/>
        <p:txBody>
          <a:bodyPr/>
          <a:lstStyle/>
          <a:p>
            <a:r>
              <a:rPr lang="en-US" altLang="zh-CN" dirty="0"/>
              <a:t>2019/5/17</a:t>
            </a:r>
            <a:endParaRPr lang="zh-CN" altLang="en-US" dirty="0"/>
          </a:p>
        </p:txBody>
      </p:sp>
      <p:sp>
        <p:nvSpPr>
          <p:cNvPr id="6" name="页脚占位符 5">
            <a:extLst>
              <a:ext uri="{FF2B5EF4-FFF2-40B4-BE49-F238E27FC236}">
                <a16:creationId xmlns:a16="http://schemas.microsoft.com/office/drawing/2014/main" id="{FFE375EB-7EF2-4AB2-A383-B36094F6B178}"/>
              </a:ext>
            </a:extLst>
          </p:cNvPr>
          <p:cNvSpPr>
            <a:spLocks noGrp="1"/>
          </p:cNvSpPr>
          <p:nvPr>
            <p:ph type="ftr" sz="quarter" idx="11"/>
          </p:nvPr>
        </p:nvSpPr>
        <p:spPr/>
        <p:txBody>
          <a:bodyPr/>
          <a:lstStyle/>
          <a:p>
            <a:r>
              <a:rPr lang="zh-CN" altLang="en-US"/>
              <a:t>武汉大学金融系 陈梦玄</a:t>
            </a:r>
          </a:p>
        </p:txBody>
      </p:sp>
      <p:sp>
        <p:nvSpPr>
          <p:cNvPr id="8" name="灯片编号占位符 7">
            <a:extLst>
              <a:ext uri="{FF2B5EF4-FFF2-40B4-BE49-F238E27FC236}">
                <a16:creationId xmlns:a16="http://schemas.microsoft.com/office/drawing/2014/main" id="{2A0B02E9-9C4F-4414-9B6D-A460DA9A2C3D}"/>
              </a:ext>
            </a:extLst>
          </p:cNvPr>
          <p:cNvSpPr>
            <a:spLocks noGrp="1"/>
          </p:cNvSpPr>
          <p:nvPr>
            <p:ph type="sldNum" sz="quarter" idx="12"/>
          </p:nvPr>
        </p:nvSpPr>
        <p:spPr/>
        <p:txBody>
          <a:bodyPr/>
          <a:lstStyle/>
          <a:p>
            <a:fld id="{BD37AB33-CC73-4DAD-8AFE-946ACA931793}" type="slidenum">
              <a:rPr lang="zh-CN" altLang="en-US" smtClean="0"/>
              <a:t>3</a:t>
            </a:fld>
            <a:endParaRPr lang="zh-CN" altLang="en-US"/>
          </a:p>
        </p:txBody>
      </p:sp>
    </p:spTree>
    <p:extLst>
      <p:ext uri="{BB962C8B-B14F-4D97-AF65-F5344CB8AC3E}">
        <p14:creationId xmlns:p14="http://schemas.microsoft.com/office/powerpoint/2010/main" val="52337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8C059-5FC8-4DCC-A9D0-20B4DD54D18C}"/>
              </a:ext>
            </a:extLst>
          </p:cNvPr>
          <p:cNvSpPr>
            <a:spLocks noGrp="1"/>
          </p:cNvSpPr>
          <p:nvPr>
            <p:ph type="title"/>
          </p:nvPr>
        </p:nvSpPr>
        <p:spPr>
          <a:xfrm>
            <a:off x="265791" y="365126"/>
            <a:ext cx="3886200" cy="1325563"/>
          </a:xfrm>
        </p:spPr>
        <p:txBody>
          <a:bodyPr>
            <a:normAutofit/>
          </a:body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、创新点与贡献</a:t>
            </a:r>
          </a:p>
        </p:txBody>
      </p:sp>
      <p:sp>
        <p:nvSpPr>
          <p:cNvPr id="3" name="内容占位符 2">
            <a:extLst>
              <a:ext uri="{FF2B5EF4-FFF2-40B4-BE49-F238E27FC236}">
                <a16:creationId xmlns:a16="http://schemas.microsoft.com/office/drawing/2014/main" id="{9B2146C4-3E7F-49A4-B7BF-73B5FB2F50E1}"/>
              </a:ext>
            </a:extLst>
          </p:cNvPr>
          <p:cNvSpPr>
            <a:spLocks noGrp="1"/>
          </p:cNvSpPr>
          <p:nvPr>
            <p:ph sz="half" idx="1"/>
          </p:nvPr>
        </p:nvSpPr>
        <p:spPr>
          <a:xfrm>
            <a:off x="265791" y="1715649"/>
            <a:ext cx="3886200" cy="4351338"/>
          </a:xfrm>
        </p:spPr>
        <p:txBody>
          <a:bodyPr>
            <a:normAutofit lnSpcReduction="10000"/>
          </a:bodyPr>
          <a:lstStyle/>
          <a:p>
            <a:pPr algn="just">
              <a:lnSpc>
                <a:spcPct val="15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数据的全面与准确：</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中国</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股市场量化异象因子数据库</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96</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个因子；</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算法的应用与比较：</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系列</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算法运用在中国</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股市场多因子投资模型中</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，包括极限随机森林、梯度提升决策树、极端梯度提升树以及分布式高效提升器。</a:t>
            </a:r>
          </a:p>
        </p:txBody>
      </p:sp>
      <p:sp>
        <p:nvSpPr>
          <p:cNvPr id="4" name="内容占位符 3">
            <a:extLst>
              <a:ext uri="{FF2B5EF4-FFF2-40B4-BE49-F238E27FC236}">
                <a16:creationId xmlns:a16="http://schemas.microsoft.com/office/drawing/2014/main" id="{7BAA8656-10A8-418F-B139-7942B2D967F5}"/>
              </a:ext>
            </a:extLst>
          </p:cNvPr>
          <p:cNvSpPr>
            <a:spLocks noGrp="1"/>
          </p:cNvSpPr>
          <p:nvPr>
            <p:ph sz="half" idx="2"/>
          </p:nvPr>
        </p:nvSpPr>
        <p:spPr>
          <a:xfrm>
            <a:off x="4875893" y="1825625"/>
            <a:ext cx="3886200" cy="4351338"/>
          </a:xfrm>
        </p:spPr>
        <p:txBody>
          <a:bodyPr>
            <a:normAutofit lnSpcReduction="10000"/>
          </a:bodyPr>
          <a:lstStyle/>
          <a:p>
            <a:pPr algn="just">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多因子量化投资相关文献：共</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13</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篇；</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机器学习量化投资相关文献：共</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19</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篇；</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算法类文献：共</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12</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篇；</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其他文献：共</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篇。</a:t>
            </a:r>
          </a:p>
        </p:txBody>
      </p:sp>
      <p:sp>
        <p:nvSpPr>
          <p:cNvPr id="7" name="标题 1">
            <a:extLst>
              <a:ext uri="{FF2B5EF4-FFF2-40B4-BE49-F238E27FC236}">
                <a16:creationId xmlns:a16="http://schemas.microsoft.com/office/drawing/2014/main" id="{67F66A5B-3C9A-4007-B367-F635BDB3BF31}"/>
              </a:ext>
            </a:extLst>
          </p:cNvPr>
          <p:cNvSpPr txBox="1">
            <a:spLocks/>
          </p:cNvSpPr>
          <p:nvPr/>
        </p:nvSpPr>
        <p:spPr>
          <a:xfrm>
            <a:off x="4875893" y="365126"/>
            <a:ext cx="3886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、文献综述</a:t>
            </a:r>
          </a:p>
        </p:txBody>
      </p:sp>
      <p:cxnSp>
        <p:nvCxnSpPr>
          <p:cNvPr id="8" name="直接连接符 7">
            <a:extLst>
              <a:ext uri="{FF2B5EF4-FFF2-40B4-BE49-F238E27FC236}">
                <a16:creationId xmlns:a16="http://schemas.microsoft.com/office/drawing/2014/main" id="{4D76A128-A877-4A5E-8AB8-DF5B5AC35C0F}"/>
              </a:ext>
            </a:extLst>
          </p:cNvPr>
          <p:cNvCxnSpPr/>
          <p:nvPr/>
        </p:nvCxnSpPr>
        <p:spPr>
          <a:xfrm>
            <a:off x="4589800" y="1825625"/>
            <a:ext cx="0" cy="4351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F722830E-4D06-4719-8A95-879DC8F3BCAB}"/>
              </a:ext>
            </a:extLst>
          </p:cNvPr>
          <p:cNvSpPr>
            <a:spLocks noGrp="1"/>
          </p:cNvSpPr>
          <p:nvPr>
            <p:ph type="dt" sz="half" idx="10"/>
          </p:nvPr>
        </p:nvSpPr>
        <p:spPr/>
        <p:txBody>
          <a:bodyPr/>
          <a:lstStyle/>
          <a:p>
            <a:r>
              <a:rPr lang="en-US" altLang="zh-CN"/>
              <a:t>2019/5/17</a:t>
            </a:r>
            <a:endParaRPr lang="zh-CN" altLang="en-US"/>
          </a:p>
        </p:txBody>
      </p:sp>
      <p:sp>
        <p:nvSpPr>
          <p:cNvPr id="6" name="页脚占位符 5">
            <a:extLst>
              <a:ext uri="{FF2B5EF4-FFF2-40B4-BE49-F238E27FC236}">
                <a16:creationId xmlns:a16="http://schemas.microsoft.com/office/drawing/2014/main" id="{AEF695FB-F69F-4BC2-8DB8-0D7C86AC4CB7}"/>
              </a:ext>
            </a:extLst>
          </p:cNvPr>
          <p:cNvSpPr>
            <a:spLocks noGrp="1"/>
          </p:cNvSpPr>
          <p:nvPr>
            <p:ph type="ftr" sz="quarter" idx="11"/>
          </p:nvPr>
        </p:nvSpPr>
        <p:spPr/>
        <p:txBody>
          <a:bodyPr/>
          <a:lstStyle/>
          <a:p>
            <a:r>
              <a:rPr lang="zh-CN" altLang="en-US"/>
              <a:t>武汉大学金融系 陈梦玄</a:t>
            </a:r>
          </a:p>
        </p:txBody>
      </p:sp>
      <p:sp>
        <p:nvSpPr>
          <p:cNvPr id="9" name="灯片编号占位符 8">
            <a:extLst>
              <a:ext uri="{FF2B5EF4-FFF2-40B4-BE49-F238E27FC236}">
                <a16:creationId xmlns:a16="http://schemas.microsoft.com/office/drawing/2014/main" id="{256FD73C-292A-49CA-9577-D3484B723E5B}"/>
              </a:ext>
            </a:extLst>
          </p:cNvPr>
          <p:cNvSpPr>
            <a:spLocks noGrp="1"/>
          </p:cNvSpPr>
          <p:nvPr>
            <p:ph type="sldNum" sz="quarter" idx="12"/>
          </p:nvPr>
        </p:nvSpPr>
        <p:spPr/>
        <p:txBody>
          <a:bodyPr/>
          <a:lstStyle/>
          <a:p>
            <a:fld id="{BD37AB33-CC73-4DAD-8AFE-946ACA931793}" type="slidenum">
              <a:rPr lang="zh-CN" altLang="en-US" smtClean="0"/>
              <a:t>4</a:t>
            </a:fld>
            <a:endParaRPr lang="zh-CN" altLang="en-US"/>
          </a:p>
        </p:txBody>
      </p:sp>
    </p:spTree>
    <p:extLst>
      <p:ext uri="{BB962C8B-B14F-4D97-AF65-F5344CB8AC3E}">
        <p14:creationId xmlns:p14="http://schemas.microsoft.com/office/powerpoint/2010/main" val="154117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F8C5B-4616-4912-838A-DF7B77EABF83}"/>
              </a:ext>
            </a:extLst>
          </p:cNvPr>
          <p:cNvSpPr>
            <a:spLocks noGrp="1"/>
          </p:cNvSpPr>
          <p:nvPr>
            <p:ph type="title"/>
          </p:nvPr>
        </p:nvSpPr>
        <p:spPr/>
        <p:txBody>
          <a:bodyPr>
            <a:normAutofit/>
          </a:body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b="1" dirty="0">
                <a:latin typeface="黑体" panose="02010609060101010101" pitchFamily="49" charset="-122"/>
                <a:ea typeface="黑体" panose="02010609060101010101" pitchFamily="49" charset="-122"/>
              </a:rPr>
              <a:t>研究方法与框架</a:t>
            </a:r>
          </a:p>
        </p:txBody>
      </p:sp>
      <p:sp>
        <p:nvSpPr>
          <p:cNvPr id="3" name="内容占位符 2">
            <a:extLst>
              <a:ext uri="{FF2B5EF4-FFF2-40B4-BE49-F238E27FC236}">
                <a16:creationId xmlns:a16="http://schemas.microsoft.com/office/drawing/2014/main" id="{D40D100F-9CD3-4387-B9E3-0E2B268583C2}"/>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DA30C0D6-83AA-46B0-96F3-6F3B870DDE30}"/>
              </a:ext>
            </a:extLst>
          </p:cNvPr>
          <p:cNvPicPr/>
          <p:nvPr/>
        </p:nvPicPr>
        <p:blipFill rotWithShape="1">
          <a:blip r:embed="rId2">
            <a:extLst>
              <a:ext uri="{28A0092B-C50C-407E-A947-70E740481C1C}">
                <a14:useLocalDpi xmlns:a14="http://schemas.microsoft.com/office/drawing/2010/main" val="0"/>
              </a:ext>
            </a:extLst>
          </a:blip>
          <a:srcRect l="31759" t="33295" r="52701" b="48876"/>
          <a:stretch/>
        </p:blipFill>
        <p:spPr bwMode="auto">
          <a:xfrm>
            <a:off x="2429" y="1361721"/>
            <a:ext cx="4432301" cy="2689580"/>
          </a:xfrm>
          <a:prstGeom prst="rect">
            <a:avLst/>
          </a:prstGeom>
          <a:noFill/>
          <a:ln>
            <a:noFill/>
          </a:ln>
          <a:extLst>
            <a:ext uri="{53640926-AAD7-44D8-BBD7-CCE9431645EC}">
              <a14:shadowObscured xmlns:a14="http://schemas.microsoft.com/office/drawing/2010/main"/>
            </a:ext>
          </a:extLst>
        </p:spPr>
      </p:pic>
      <p:sp>
        <p:nvSpPr>
          <p:cNvPr id="7" name="内容占位符 11">
            <a:extLst>
              <a:ext uri="{FF2B5EF4-FFF2-40B4-BE49-F238E27FC236}">
                <a16:creationId xmlns:a16="http://schemas.microsoft.com/office/drawing/2014/main" id="{EC6EFE8C-DED5-49D4-86E3-CD1E328CC283}"/>
              </a:ext>
            </a:extLst>
          </p:cNvPr>
          <p:cNvSpPr txBox="1">
            <a:spLocks/>
          </p:cNvSpPr>
          <p:nvPr/>
        </p:nvSpPr>
        <p:spPr>
          <a:xfrm>
            <a:off x="1657350" y="6129336"/>
            <a:ext cx="6296479"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Font typeface="Arial" panose="020B0604020202020204" pitchFamily="34" charset="0"/>
              <a:buNone/>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详见第</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13</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页</a:t>
            </a:r>
          </a:p>
        </p:txBody>
      </p:sp>
      <p:pic>
        <p:nvPicPr>
          <p:cNvPr id="9" name="图片 8">
            <a:extLst>
              <a:ext uri="{FF2B5EF4-FFF2-40B4-BE49-F238E27FC236}">
                <a16:creationId xmlns:a16="http://schemas.microsoft.com/office/drawing/2014/main" id="{A0DC4C1B-D7B2-4E01-8548-E75274B317E0}"/>
              </a:ext>
            </a:extLst>
          </p:cNvPr>
          <p:cNvPicPr/>
          <p:nvPr/>
        </p:nvPicPr>
        <p:blipFill rotWithShape="1">
          <a:blip r:embed="rId2">
            <a:extLst>
              <a:ext uri="{28A0092B-C50C-407E-A947-70E740481C1C}">
                <a14:useLocalDpi xmlns:a14="http://schemas.microsoft.com/office/drawing/2010/main" val="0"/>
              </a:ext>
            </a:extLst>
          </a:blip>
          <a:srcRect l="82505" t="53267" r="1436" b="28388"/>
          <a:stretch/>
        </p:blipFill>
        <p:spPr bwMode="auto">
          <a:xfrm>
            <a:off x="4364391" y="3305908"/>
            <a:ext cx="4779610" cy="2755960"/>
          </a:xfrm>
          <a:prstGeom prst="rect">
            <a:avLst/>
          </a:prstGeom>
          <a:noFill/>
          <a:ln>
            <a:noFill/>
          </a:ln>
          <a:extLst>
            <a:ext uri="{53640926-AAD7-44D8-BBD7-CCE9431645EC}">
              <a14:shadowObscured xmlns:a14="http://schemas.microsoft.com/office/drawing/2010/main"/>
            </a:ext>
          </a:extLst>
        </p:spPr>
      </p:pic>
      <p:sp>
        <p:nvSpPr>
          <p:cNvPr id="4" name="日期占位符 3">
            <a:extLst>
              <a:ext uri="{FF2B5EF4-FFF2-40B4-BE49-F238E27FC236}">
                <a16:creationId xmlns:a16="http://schemas.microsoft.com/office/drawing/2014/main" id="{4CC8074B-D557-4049-A9C1-924ACF4E53BC}"/>
              </a:ext>
            </a:extLst>
          </p:cNvPr>
          <p:cNvSpPr>
            <a:spLocks noGrp="1"/>
          </p:cNvSpPr>
          <p:nvPr>
            <p:ph type="dt" sz="half" idx="10"/>
          </p:nvPr>
        </p:nvSpPr>
        <p:spPr/>
        <p:txBody>
          <a:bodyPr/>
          <a:lstStyle/>
          <a:p>
            <a:r>
              <a:rPr lang="en-US" altLang="zh-CN"/>
              <a:t>2019/5/17</a:t>
            </a:r>
            <a:endParaRPr lang="zh-CN" altLang="en-US"/>
          </a:p>
        </p:txBody>
      </p:sp>
      <p:sp>
        <p:nvSpPr>
          <p:cNvPr id="5" name="页脚占位符 4">
            <a:extLst>
              <a:ext uri="{FF2B5EF4-FFF2-40B4-BE49-F238E27FC236}">
                <a16:creationId xmlns:a16="http://schemas.microsoft.com/office/drawing/2014/main" id="{5AFD7850-0492-460F-BCC2-38316EA7B2AA}"/>
              </a:ext>
            </a:extLst>
          </p:cNvPr>
          <p:cNvSpPr>
            <a:spLocks noGrp="1"/>
          </p:cNvSpPr>
          <p:nvPr>
            <p:ph type="ftr" sz="quarter" idx="11"/>
          </p:nvPr>
        </p:nvSpPr>
        <p:spPr/>
        <p:txBody>
          <a:bodyPr/>
          <a:lstStyle/>
          <a:p>
            <a:r>
              <a:rPr lang="zh-CN" altLang="en-US"/>
              <a:t>武汉大学金融系 陈梦玄</a:t>
            </a:r>
          </a:p>
        </p:txBody>
      </p:sp>
      <p:sp>
        <p:nvSpPr>
          <p:cNvPr id="10" name="灯片编号占位符 9">
            <a:extLst>
              <a:ext uri="{FF2B5EF4-FFF2-40B4-BE49-F238E27FC236}">
                <a16:creationId xmlns:a16="http://schemas.microsoft.com/office/drawing/2014/main" id="{61048F5A-6F52-4B03-8CDE-A5C4124A2BF9}"/>
              </a:ext>
            </a:extLst>
          </p:cNvPr>
          <p:cNvSpPr>
            <a:spLocks noGrp="1"/>
          </p:cNvSpPr>
          <p:nvPr>
            <p:ph type="sldNum" sz="quarter" idx="12"/>
          </p:nvPr>
        </p:nvSpPr>
        <p:spPr/>
        <p:txBody>
          <a:bodyPr/>
          <a:lstStyle/>
          <a:p>
            <a:fld id="{BD37AB33-CC73-4DAD-8AFE-946ACA931793}" type="slidenum">
              <a:rPr lang="zh-CN" altLang="en-US" smtClean="0"/>
              <a:t>5</a:t>
            </a:fld>
            <a:endParaRPr lang="zh-CN" altLang="en-US"/>
          </a:p>
        </p:txBody>
      </p:sp>
    </p:spTree>
    <p:extLst>
      <p:ext uri="{BB962C8B-B14F-4D97-AF65-F5344CB8AC3E}">
        <p14:creationId xmlns:p14="http://schemas.microsoft.com/office/powerpoint/2010/main" val="38894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F8C5B-4616-4912-838A-DF7B77EABF83}"/>
              </a:ext>
            </a:extLst>
          </p:cNvPr>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6</a:t>
            </a:r>
            <a:r>
              <a:rPr lang="zh-CN" altLang="en-US" sz="3200" b="1" dirty="0">
                <a:latin typeface="黑体" panose="02010609060101010101" pitchFamily="49" charset="-122"/>
                <a:ea typeface="黑体" panose="02010609060101010101" pitchFamily="49" charset="-122"/>
              </a:rPr>
              <a:t>、实证结论</a:t>
            </a:r>
          </a:p>
        </p:txBody>
      </p:sp>
      <p:sp>
        <p:nvSpPr>
          <p:cNvPr id="4" name="日期占位符 3">
            <a:extLst>
              <a:ext uri="{FF2B5EF4-FFF2-40B4-BE49-F238E27FC236}">
                <a16:creationId xmlns:a16="http://schemas.microsoft.com/office/drawing/2014/main" id="{1E204788-C335-4803-A5F0-7BE36B2F0BC4}"/>
              </a:ext>
            </a:extLst>
          </p:cNvPr>
          <p:cNvSpPr>
            <a:spLocks noGrp="1"/>
          </p:cNvSpPr>
          <p:nvPr>
            <p:ph type="dt" sz="half" idx="10"/>
          </p:nvPr>
        </p:nvSpPr>
        <p:spPr/>
        <p:txBody>
          <a:bodyPr/>
          <a:lstStyle/>
          <a:p>
            <a:r>
              <a:rPr lang="en-US" altLang="zh-CN"/>
              <a:t>2019/5/17</a:t>
            </a:r>
            <a:endParaRPr lang="zh-CN" altLang="en-US"/>
          </a:p>
        </p:txBody>
      </p:sp>
      <p:sp>
        <p:nvSpPr>
          <p:cNvPr id="5" name="页脚占位符 4">
            <a:extLst>
              <a:ext uri="{FF2B5EF4-FFF2-40B4-BE49-F238E27FC236}">
                <a16:creationId xmlns:a16="http://schemas.microsoft.com/office/drawing/2014/main" id="{76E6729D-49C2-48BD-BC69-564AC3348F68}"/>
              </a:ext>
            </a:extLst>
          </p:cNvPr>
          <p:cNvSpPr>
            <a:spLocks noGrp="1"/>
          </p:cNvSpPr>
          <p:nvPr>
            <p:ph type="ftr" sz="quarter" idx="11"/>
          </p:nvPr>
        </p:nvSpPr>
        <p:spPr/>
        <p:txBody>
          <a:bodyPr/>
          <a:lstStyle/>
          <a:p>
            <a:r>
              <a:rPr lang="zh-CN" altLang="en-US"/>
              <a:t>武汉大学金融系 陈梦玄</a:t>
            </a:r>
          </a:p>
        </p:txBody>
      </p:sp>
      <p:sp>
        <p:nvSpPr>
          <p:cNvPr id="6" name="灯片编号占位符 5">
            <a:extLst>
              <a:ext uri="{FF2B5EF4-FFF2-40B4-BE49-F238E27FC236}">
                <a16:creationId xmlns:a16="http://schemas.microsoft.com/office/drawing/2014/main" id="{FA3FAF9D-7FCB-4893-A6FE-3A1A11C06B85}"/>
              </a:ext>
            </a:extLst>
          </p:cNvPr>
          <p:cNvSpPr>
            <a:spLocks noGrp="1"/>
          </p:cNvSpPr>
          <p:nvPr>
            <p:ph type="sldNum" sz="quarter" idx="12"/>
          </p:nvPr>
        </p:nvSpPr>
        <p:spPr/>
        <p:txBody>
          <a:bodyPr/>
          <a:lstStyle/>
          <a:p>
            <a:fld id="{BD37AB33-CC73-4DAD-8AFE-946ACA931793}" type="slidenum">
              <a:rPr lang="zh-CN" altLang="en-US" smtClean="0"/>
              <a:t>6</a:t>
            </a:fld>
            <a:endParaRPr lang="zh-CN" altLang="en-US"/>
          </a:p>
        </p:txBody>
      </p:sp>
      <p:sp>
        <p:nvSpPr>
          <p:cNvPr id="9" name="内容占位符 2">
            <a:extLst>
              <a:ext uri="{FF2B5EF4-FFF2-40B4-BE49-F238E27FC236}">
                <a16:creationId xmlns:a16="http://schemas.microsoft.com/office/drawing/2014/main" id="{98272685-2330-4DDA-A47E-5D37566F4E9C}"/>
              </a:ext>
            </a:extLst>
          </p:cNvPr>
          <p:cNvSpPr txBox="1">
            <a:spLocks/>
          </p:cNvSpPr>
          <p:nvPr/>
        </p:nvSpPr>
        <p:spPr>
          <a:xfrm>
            <a:off x="628650" y="1431730"/>
            <a:ext cx="7886700" cy="4814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多因子模型的效果显著优于单因子模型；</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机器学习多因子模型的效果优于传统的</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Fama</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Macbeth</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简单线性多因子模型。总体而言，时间窗口越长，模型所能接受的信号越多，各指标不显著的数目越少，表现越优异。</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相比</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Fama</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Macbeth</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回归，</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模型能更好地识别因子有效性；在中国市场，交易摩擦类因子、动量因子、财务流动性因子的重要性程度排前三位。</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各模型不存在显著差异；分布式高效提升器可以将计算效率提高近</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倍。</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3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与美国市场相比，在中国</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股市场中，各多因子模型之间的差距较小。</a:t>
            </a:r>
          </a:p>
        </p:txBody>
      </p:sp>
    </p:spTree>
    <p:extLst>
      <p:ext uri="{BB962C8B-B14F-4D97-AF65-F5344CB8AC3E}">
        <p14:creationId xmlns:p14="http://schemas.microsoft.com/office/powerpoint/2010/main" val="205275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F8C5B-4616-4912-838A-DF7B77EABF83}"/>
              </a:ext>
            </a:extLst>
          </p:cNvPr>
          <p:cNvSpPr>
            <a:spLocks noGrp="1"/>
          </p:cNvSpPr>
          <p:nvPr>
            <p:ph type="title"/>
          </p:nvPr>
        </p:nvSpPr>
        <p:spPr/>
        <p:txBody>
          <a:bodyPr>
            <a:normAutofit/>
          </a:body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、实证结论</a:t>
            </a:r>
          </a:p>
        </p:txBody>
      </p:sp>
      <p:sp>
        <p:nvSpPr>
          <p:cNvPr id="3" name="内容占位符 2">
            <a:extLst>
              <a:ext uri="{FF2B5EF4-FFF2-40B4-BE49-F238E27FC236}">
                <a16:creationId xmlns:a16="http://schemas.microsoft.com/office/drawing/2014/main" id="{D40D100F-9CD3-4387-B9E3-0E2B268583C2}"/>
              </a:ext>
            </a:extLst>
          </p:cNvPr>
          <p:cNvSpPr>
            <a:spLocks noGrp="1"/>
          </p:cNvSpPr>
          <p:nvPr>
            <p:ph idx="1"/>
          </p:nvPr>
        </p:nvSpPr>
        <p:spPr>
          <a:xfrm>
            <a:off x="628650" y="1690689"/>
            <a:ext cx="7886700" cy="4351338"/>
          </a:xfrm>
        </p:spPr>
        <p:txBody>
          <a:bodyPr>
            <a:normAutofit/>
          </a:bodyPr>
          <a:lstStyle/>
          <a:p>
            <a:pPr algn="just">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单因子投资策略分析</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多因子投资策略分析</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685800" lvl="2">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混合面板模型</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检验</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685800" lvl="2">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多因子投资策略实证结果分析     √      详见第</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23-29</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页</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685800" lvl="2">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投资策略下的因子重要性 </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详见第</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30-32</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页</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685800" lvl="2">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多因子投资模型预测能力比较</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p>
          <a:p>
            <a:pPr marL="685800" lvl="2">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多因子投资模型运行速度比较     </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685800" lvl="2">
              <a:lnSpc>
                <a:spcPct val="140000"/>
              </a:lnSpc>
              <a:spcBef>
                <a:spcPts val="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构造市值加权投资组合进行稳健性检验	</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1E204788-C335-4803-A5F0-7BE36B2F0BC4}"/>
              </a:ext>
            </a:extLst>
          </p:cNvPr>
          <p:cNvSpPr>
            <a:spLocks noGrp="1"/>
          </p:cNvSpPr>
          <p:nvPr>
            <p:ph type="dt" sz="half" idx="10"/>
          </p:nvPr>
        </p:nvSpPr>
        <p:spPr/>
        <p:txBody>
          <a:bodyPr/>
          <a:lstStyle/>
          <a:p>
            <a:r>
              <a:rPr lang="en-US" altLang="zh-CN"/>
              <a:t>2019/5/17</a:t>
            </a:r>
            <a:endParaRPr lang="zh-CN" altLang="en-US"/>
          </a:p>
        </p:txBody>
      </p:sp>
      <p:sp>
        <p:nvSpPr>
          <p:cNvPr id="5" name="页脚占位符 4">
            <a:extLst>
              <a:ext uri="{FF2B5EF4-FFF2-40B4-BE49-F238E27FC236}">
                <a16:creationId xmlns:a16="http://schemas.microsoft.com/office/drawing/2014/main" id="{76E6729D-49C2-48BD-BC69-564AC3348F68}"/>
              </a:ext>
            </a:extLst>
          </p:cNvPr>
          <p:cNvSpPr>
            <a:spLocks noGrp="1"/>
          </p:cNvSpPr>
          <p:nvPr>
            <p:ph type="ftr" sz="quarter" idx="11"/>
          </p:nvPr>
        </p:nvSpPr>
        <p:spPr/>
        <p:txBody>
          <a:bodyPr/>
          <a:lstStyle/>
          <a:p>
            <a:r>
              <a:rPr lang="zh-CN" altLang="en-US"/>
              <a:t>武汉大学金融系 陈梦玄</a:t>
            </a:r>
          </a:p>
        </p:txBody>
      </p:sp>
      <p:sp>
        <p:nvSpPr>
          <p:cNvPr id="6" name="灯片编号占位符 5">
            <a:extLst>
              <a:ext uri="{FF2B5EF4-FFF2-40B4-BE49-F238E27FC236}">
                <a16:creationId xmlns:a16="http://schemas.microsoft.com/office/drawing/2014/main" id="{FA3FAF9D-7FCB-4893-A6FE-3A1A11C06B85}"/>
              </a:ext>
            </a:extLst>
          </p:cNvPr>
          <p:cNvSpPr>
            <a:spLocks noGrp="1"/>
          </p:cNvSpPr>
          <p:nvPr>
            <p:ph type="sldNum" sz="quarter" idx="12"/>
          </p:nvPr>
        </p:nvSpPr>
        <p:spPr/>
        <p:txBody>
          <a:bodyPr/>
          <a:lstStyle/>
          <a:p>
            <a:fld id="{BD37AB33-CC73-4DAD-8AFE-946ACA931793}" type="slidenum">
              <a:rPr lang="zh-CN" altLang="en-US" smtClean="0"/>
              <a:t>7</a:t>
            </a:fld>
            <a:endParaRPr lang="zh-CN" altLang="en-US"/>
          </a:p>
        </p:txBody>
      </p:sp>
    </p:spTree>
    <p:extLst>
      <p:ext uri="{BB962C8B-B14F-4D97-AF65-F5344CB8AC3E}">
        <p14:creationId xmlns:p14="http://schemas.microsoft.com/office/powerpoint/2010/main" val="93293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33FA99F-A493-4FED-B33A-B8AC64875F1A}"/>
              </a:ext>
            </a:extLst>
          </p:cNvPr>
          <p:cNvPicPr>
            <a:picLocks noChangeAspect="1"/>
          </p:cNvPicPr>
          <p:nvPr/>
        </p:nvPicPr>
        <p:blipFill>
          <a:blip r:embed="rId2"/>
          <a:stretch>
            <a:fillRect/>
          </a:stretch>
        </p:blipFill>
        <p:spPr>
          <a:xfrm>
            <a:off x="-4831" y="1745354"/>
            <a:ext cx="9148830" cy="4064400"/>
          </a:xfrm>
          <a:prstGeom prst="rect">
            <a:avLst/>
          </a:prstGeom>
        </p:spPr>
      </p:pic>
      <p:sp>
        <p:nvSpPr>
          <p:cNvPr id="2" name="标题 1">
            <a:extLst>
              <a:ext uri="{FF2B5EF4-FFF2-40B4-BE49-F238E27FC236}">
                <a16:creationId xmlns:a16="http://schemas.microsoft.com/office/drawing/2014/main" id="{32DF8C5B-4616-4912-838A-DF7B77EABF83}"/>
              </a:ext>
            </a:extLst>
          </p:cNvPr>
          <p:cNvSpPr>
            <a:spLocks noGrp="1"/>
          </p:cNvSpPr>
          <p:nvPr>
            <p:ph type="title"/>
          </p:nvPr>
        </p:nvSpPr>
        <p:spPr/>
        <p:txBody>
          <a:bodyPr>
            <a:normAutofit/>
          </a:body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、实证结论之结果分析</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b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多因子投资策略实证结果分析（</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3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EE385A3E-52DF-4432-B252-C82B21AC48E8}"/>
              </a:ext>
            </a:extLst>
          </p:cNvPr>
          <p:cNvSpPr/>
          <p:nvPr/>
        </p:nvSpPr>
        <p:spPr>
          <a:xfrm>
            <a:off x="7953828" y="4543865"/>
            <a:ext cx="1190171" cy="12423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11">
            <a:extLst>
              <a:ext uri="{FF2B5EF4-FFF2-40B4-BE49-F238E27FC236}">
                <a16:creationId xmlns:a16="http://schemas.microsoft.com/office/drawing/2014/main" id="{D1967BD8-8D59-4407-8CD4-6F1E6AEA4C92}"/>
              </a:ext>
            </a:extLst>
          </p:cNvPr>
          <p:cNvSpPr txBox="1">
            <a:spLocks/>
          </p:cNvSpPr>
          <p:nvPr/>
        </p:nvSpPr>
        <p:spPr>
          <a:xfrm>
            <a:off x="1657350" y="5856290"/>
            <a:ext cx="6296479"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Font typeface="Arial" panose="020B0604020202020204" pitchFamily="34" charset="0"/>
              <a:buNone/>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详见第</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页</a:t>
            </a:r>
          </a:p>
        </p:txBody>
      </p:sp>
      <p:sp>
        <p:nvSpPr>
          <p:cNvPr id="3" name="日期占位符 2">
            <a:extLst>
              <a:ext uri="{FF2B5EF4-FFF2-40B4-BE49-F238E27FC236}">
                <a16:creationId xmlns:a16="http://schemas.microsoft.com/office/drawing/2014/main" id="{6E8F30D9-31B4-4490-83C3-C69C9733E144}"/>
              </a:ext>
            </a:extLst>
          </p:cNvPr>
          <p:cNvSpPr>
            <a:spLocks noGrp="1"/>
          </p:cNvSpPr>
          <p:nvPr>
            <p:ph type="dt" sz="half" idx="10"/>
          </p:nvPr>
        </p:nvSpPr>
        <p:spPr/>
        <p:txBody>
          <a:bodyPr/>
          <a:lstStyle/>
          <a:p>
            <a:r>
              <a:rPr lang="en-US" altLang="zh-CN"/>
              <a:t>2019/5/17</a:t>
            </a:r>
            <a:endParaRPr lang="zh-CN" altLang="en-US"/>
          </a:p>
        </p:txBody>
      </p:sp>
      <p:sp>
        <p:nvSpPr>
          <p:cNvPr id="4" name="页脚占位符 3">
            <a:extLst>
              <a:ext uri="{FF2B5EF4-FFF2-40B4-BE49-F238E27FC236}">
                <a16:creationId xmlns:a16="http://schemas.microsoft.com/office/drawing/2014/main" id="{9C9E92E2-A6B9-4E1A-92EC-FCAC3E457835}"/>
              </a:ext>
            </a:extLst>
          </p:cNvPr>
          <p:cNvSpPr>
            <a:spLocks noGrp="1"/>
          </p:cNvSpPr>
          <p:nvPr>
            <p:ph type="ftr" sz="quarter" idx="11"/>
          </p:nvPr>
        </p:nvSpPr>
        <p:spPr/>
        <p:txBody>
          <a:bodyPr/>
          <a:lstStyle/>
          <a:p>
            <a:r>
              <a:rPr lang="zh-CN" altLang="en-US"/>
              <a:t>武汉大学金融系 陈梦玄</a:t>
            </a:r>
          </a:p>
        </p:txBody>
      </p:sp>
      <p:sp>
        <p:nvSpPr>
          <p:cNvPr id="5" name="灯片编号占位符 4">
            <a:extLst>
              <a:ext uri="{FF2B5EF4-FFF2-40B4-BE49-F238E27FC236}">
                <a16:creationId xmlns:a16="http://schemas.microsoft.com/office/drawing/2014/main" id="{EC0D60C4-400E-4681-9EAE-D86C4DF42058}"/>
              </a:ext>
            </a:extLst>
          </p:cNvPr>
          <p:cNvSpPr>
            <a:spLocks noGrp="1"/>
          </p:cNvSpPr>
          <p:nvPr>
            <p:ph type="sldNum" sz="quarter" idx="12"/>
          </p:nvPr>
        </p:nvSpPr>
        <p:spPr/>
        <p:txBody>
          <a:bodyPr/>
          <a:lstStyle/>
          <a:p>
            <a:fld id="{BD37AB33-CC73-4DAD-8AFE-946ACA931793}" type="slidenum">
              <a:rPr lang="zh-CN" altLang="en-US" smtClean="0"/>
              <a:t>8</a:t>
            </a:fld>
            <a:endParaRPr lang="zh-CN" altLang="en-US"/>
          </a:p>
        </p:txBody>
      </p:sp>
    </p:spTree>
    <p:extLst>
      <p:ext uri="{BB962C8B-B14F-4D97-AF65-F5344CB8AC3E}">
        <p14:creationId xmlns:p14="http://schemas.microsoft.com/office/powerpoint/2010/main" val="230332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a:extLst>
              <a:ext uri="{FF2B5EF4-FFF2-40B4-BE49-F238E27FC236}">
                <a16:creationId xmlns:a16="http://schemas.microsoft.com/office/drawing/2014/main" id="{2E82D7AF-EFC7-4334-B62B-75C8EAB11838}"/>
              </a:ext>
            </a:extLst>
          </p:cNvPr>
          <p:cNvSpPr>
            <a:spLocks noGrp="1"/>
          </p:cNvSpPr>
          <p:nvPr>
            <p:ph idx="1"/>
          </p:nvPr>
        </p:nvSpPr>
        <p:spPr>
          <a:xfrm>
            <a:off x="1288690" y="5021943"/>
            <a:ext cx="6447424" cy="1334408"/>
          </a:xfrm>
        </p:spPr>
        <p:txBody>
          <a:bodyPr>
            <a:noAutofit/>
          </a:bodyPr>
          <a:lstStyle/>
          <a:p>
            <a:pPr marL="0" indent="0" algn="just">
              <a:lnSpc>
                <a:spcPct val="130000"/>
              </a:lnSpc>
              <a:spcBef>
                <a:spcPts val="0"/>
              </a:spcBef>
              <a:buNone/>
            </a:pP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Fama</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Macbeth</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Boosting</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算法多空组合夏普比率对比情况</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r">
              <a:lnSpc>
                <a:spcPct val="130000"/>
              </a:lnSpc>
              <a:spcBef>
                <a:spcPts val="0"/>
              </a:spcBef>
              <a:buNone/>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详见第</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28</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页</a:t>
            </a:r>
          </a:p>
        </p:txBody>
      </p:sp>
      <p:pic>
        <p:nvPicPr>
          <p:cNvPr id="13" name="图片 12">
            <a:extLst>
              <a:ext uri="{FF2B5EF4-FFF2-40B4-BE49-F238E27FC236}">
                <a16:creationId xmlns:a16="http://schemas.microsoft.com/office/drawing/2014/main" id="{A831C4AD-2877-4B1B-96F4-4FE2AA0025CB}"/>
              </a:ext>
            </a:extLst>
          </p:cNvPr>
          <p:cNvPicPr>
            <a:picLocks noChangeAspect="1"/>
          </p:cNvPicPr>
          <p:nvPr/>
        </p:nvPicPr>
        <p:blipFill rotWithShape="1">
          <a:blip r:embed="rId2"/>
          <a:srcRect t="12262" r="1414"/>
          <a:stretch/>
        </p:blipFill>
        <p:spPr>
          <a:xfrm>
            <a:off x="1288690" y="1646237"/>
            <a:ext cx="6566620" cy="3193143"/>
          </a:xfrm>
          <a:prstGeom prst="rect">
            <a:avLst/>
          </a:prstGeom>
        </p:spPr>
      </p:pic>
      <p:sp>
        <p:nvSpPr>
          <p:cNvPr id="16" name="标题 1">
            <a:extLst>
              <a:ext uri="{FF2B5EF4-FFF2-40B4-BE49-F238E27FC236}">
                <a16:creationId xmlns:a16="http://schemas.microsoft.com/office/drawing/2014/main" id="{38AB8F00-EEA7-4CEB-9D52-E180B745538C}"/>
              </a:ext>
            </a:extLst>
          </p:cNvPr>
          <p:cNvSpPr txBox="1">
            <a:spLocks/>
          </p:cNvSpPr>
          <p:nvPr/>
        </p:nvSpPr>
        <p:spPr>
          <a:xfrm>
            <a:off x="628650" y="32067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、实证结论之结果分析</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b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多因子投资策略实证结果分析（</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D9B158E7-0F60-42BA-A1C5-54F27B1797CC}"/>
              </a:ext>
            </a:extLst>
          </p:cNvPr>
          <p:cNvSpPr>
            <a:spLocks noGrp="1"/>
          </p:cNvSpPr>
          <p:nvPr>
            <p:ph type="dt" sz="half" idx="10"/>
          </p:nvPr>
        </p:nvSpPr>
        <p:spPr/>
        <p:txBody>
          <a:bodyPr/>
          <a:lstStyle/>
          <a:p>
            <a:r>
              <a:rPr lang="en-US" altLang="zh-CN"/>
              <a:t>2019/5/17</a:t>
            </a:r>
            <a:endParaRPr lang="zh-CN" altLang="en-US"/>
          </a:p>
        </p:txBody>
      </p:sp>
      <p:sp>
        <p:nvSpPr>
          <p:cNvPr id="3" name="页脚占位符 2">
            <a:extLst>
              <a:ext uri="{FF2B5EF4-FFF2-40B4-BE49-F238E27FC236}">
                <a16:creationId xmlns:a16="http://schemas.microsoft.com/office/drawing/2014/main" id="{B9AA82C2-6392-48E3-B1FD-F693AAEB2D53}"/>
              </a:ext>
            </a:extLst>
          </p:cNvPr>
          <p:cNvSpPr>
            <a:spLocks noGrp="1"/>
          </p:cNvSpPr>
          <p:nvPr>
            <p:ph type="ftr" sz="quarter" idx="11"/>
          </p:nvPr>
        </p:nvSpPr>
        <p:spPr/>
        <p:txBody>
          <a:bodyPr/>
          <a:lstStyle/>
          <a:p>
            <a:r>
              <a:rPr lang="zh-CN" altLang="en-US"/>
              <a:t>武汉大学金融系 陈梦玄</a:t>
            </a:r>
          </a:p>
        </p:txBody>
      </p:sp>
      <p:sp>
        <p:nvSpPr>
          <p:cNvPr id="4" name="灯片编号占位符 3">
            <a:extLst>
              <a:ext uri="{FF2B5EF4-FFF2-40B4-BE49-F238E27FC236}">
                <a16:creationId xmlns:a16="http://schemas.microsoft.com/office/drawing/2014/main" id="{BA1AC504-74FD-48BA-AA43-1DC0AD2EC226}"/>
              </a:ext>
            </a:extLst>
          </p:cNvPr>
          <p:cNvSpPr>
            <a:spLocks noGrp="1"/>
          </p:cNvSpPr>
          <p:nvPr>
            <p:ph type="sldNum" sz="quarter" idx="12"/>
          </p:nvPr>
        </p:nvSpPr>
        <p:spPr/>
        <p:txBody>
          <a:bodyPr/>
          <a:lstStyle/>
          <a:p>
            <a:fld id="{BD37AB33-CC73-4DAD-8AFE-946ACA931793}" type="slidenum">
              <a:rPr lang="zh-CN" altLang="en-US" smtClean="0"/>
              <a:t>9</a:t>
            </a:fld>
            <a:endParaRPr lang="zh-CN" altLang="en-US"/>
          </a:p>
        </p:txBody>
      </p:sp>
    </p:spTree>
    <p:extLst>
      <p:ext uri="{BB962C8B-B14F-4D97-AF65-F5344CB8AC3E}">
        <p14:creationId xmlns:p14="http://schemas.microsoft.com/office/powerpoint/2010/main" val="361463566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TotalTime>
  <Words>726</Words>
  <Application>Microsoft Office PowerPoint</Application>
  <PresentationFormat>全屏显示(4:3)</PresentationFormat>
  <Paragraphs>96</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等线</vt:lpstr>
      <vt:lpstr>等线 Light</vt:lpstr>
      <vt:lpstr>黑体</vt:lpstr>
      <vt:lpstr>宋体</vt:lpstr>
      <vt:lpstr>Arial</vt:lpstr>
      <vt:lpstr>Calibri</vt:lpstr>
      <vt:lpstr>Calibri Light</vt:lpstr>
      <vt:lpstr>Times New Roman</vt:lpstr>
      <vt:lpstr>Wingdings</vt:lpstr>
      <vt:lpstr>Office 主题​​</vt:lpstr>
      <vt:lpstr>基于Boosting算法的中国A股市场多因子投资策略</vt:lpstr>
      <vt:lpstr>目录</vt:lpstr>
      <vt:lpstr>1、选题背景</vt:lpstr>
      <vt:lpstr>3、创新点与贡献</vt:lpstr>
      <vt:lpstr>5、研究方法与框架</vt:lpstr>
      <vt:lpstr>6、实证结论</vt:lpstr>
      <vt:lpstr>6、实证结论</vt:lpstr>
      <vt:lpstr>6、实证结论之结果分析:      多因子投资策略实证结果分析（1）</vt:lpstr>
      <vt:lpstr>PowerPoint 演示文稿</vt:lpstr>
      <vt:lpstr>PowerPoint 演示文稿</vt:lpstr>
      <vt:lpstr>7、研究展望</vt:lpstr>
      <vt:lpstr>谢谢聆听!    请各位评委老师批评指正！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基于Boosting算法的中国A股市场多因子投资策略</dc:title>
  <dc:creator>Jenny</dc:creator>
  <cp:lastModifiedBy>Jenny</cp:lastModifiedBy>
  <cp:revision>14</cp:revision>
  <dcterms:created xsi:type="dcterms:W3CDTF">2019-05-09T03:09:29Z</dcterms:created>
  <dcterms:modified xsi:type="dcterms:W3CDTF">2019-05-15T12:51:22Z</dcterms:modified>
</cp:coreProperties>
</file>