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59" r:id="rId4"/>
    <p:sldId id="258" r:id="rId5"/>
    <p:sldId id="281" r:id="rId6"/>
    <p:sldId id="261" r:id="rId7"/>
    <p:sldId id="262" r:id="rId8"/>
    <p:sldId id="272" r:id="rId9"/>
    <p:sldId id="277" r:id="rId10"/>
    <p:sldId id="278" r:id="rId11"/>
    <p:sldId id="266" r:id="rId12"/>
    <p:sldId id="270" r:id="rId13"/>
    <p:sldId id="268" r:id="rId14"/>
  </p:sldIdLst>
  <p:sldSz cx="12192000" cy="6858000"/>
  <p:notesSz cx="10186988" cy="70469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EA3C62-A7E6-4D05-946C-810097F70DD6}">
          <p14:sldIdLst>
            <p14:sldId id="256"/>
            <p14:sldId id="282"/>
            <p14:sldId id="259"/>
          </p14:sldIdLst>
        </p14:section>
        <p14:section name="introduction" id="{40DD6C1B-E7F1-4B6E-8E92-A7E6928E415A}">
          <p14:sldIdLst>
            <p14:sldId id="258"/>
            <p14:sldId id="281"/>
          </p14:sldIdLst>
        </p14:section>
        <p14:section name="methodology" id="{4D675FE3-2C20-497F-9054-CF45A2D125A9}">
          <p14:sldIdLst>
            <p14:sldId id="261"/>
            <p14:sldId id="262"/>
            <p14:sldId id="272"/>
          </p14:sldIdLst>
        </p14:section>
        <p14:section name="empricial study" id="{461E5536-C37C-4264-9FC8-B384843A33A0}">
          <p14:sldIdLst>
            <p14:sldId id="277"/>
            <p14:sldId id="278"/>
          </p14:sldIdLst>
        </p14:section>
        <p14:section name="conclusion" id="{02ED7870-15C8-46B8-A989-CD7911605EB1}">
          <p14:sldIdLst>
            <p14:sldId id="266"/>
          </p14:sldIdLst>
        </p14:section>
        <p14:section name="next step" id="{E5067B91-EDDD-4B03-A376-3B18D925E4E6}">
          <p14:sldIdLst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3271"/>
    <a:srgbClr val="373864"/>
    <a:srgbClr val="56336D"/>
    <a:srgbClr val="5E326F"/>
    <a:srgbClr val="5F3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1" autoAdjust="0"/>
  </p:normalViewPr>
  <p:slideViewPr>
    <p:cSldViewPr snapToGrid="0">
      <p:cViewPr varScale="1">
        <p:scale>
          <a:sx n="60" d="100"/>
          <a:sy n="60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14361" cy="35356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70269" y="1"/>
            <a:ext cx="4414361" cy="35356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r">
              <a:defRPr sz="1300"/>
            </a:lvl1pPr>
          </a:lstStyle>
          <a:p>
            <a:fld id="{9AC89B13-0A06-4186-B572-2A7744E8B258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79738" y="881063"/>
            <a:ext cx="4227512" cy="2378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2" tIns="49236" rIns="98472" bIns="4923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18699" y="3391326"/>
            <a:ext cx="8149590" cy="2774723"/>
          </a:xfrm>
          <a:prstGeom prst="rect">
            <a:avLst/>
          </a:prstGeom>
        </p:spPr>
        <p:txBody>
          <a:bodyPr vert="horz" lIns="98472" tIns="49236" rIns="98472" bIns="4923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693345"/>
            <a:ext cx="4414361" cy="35356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70269" y="6693345"/>
            <a:ext cx="4414361" cy="35356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r">
              <a:defRPr sz="1300"/>
            </a:lvl1pPr>
          </a:lstStyle>
          <a:p>
            <a:fld id="{BF622142-0C59-4E07-AA1C-EAE50334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8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9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1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4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7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3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It’s the beginning of the price limit in china. </a:t>
            </a:r>
          </a:p>
          <a:p>
            <a:r>
              <a:rPr lang="en-US" altLang="zh-CN" dirty="0"/>
              <a:t>N=262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28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300" dirty="0"/>
              <a:t>市场风险溢价因子（</a:t>
            </a:r>
            <a:r>
              <a:rPr lang="en-US" altLang="zh-CN" sz="1300" dirty="0"/>
              <a:t>Market Risk Premium</a:t>
            </a:r>
            <a:r>
              <a:rPr lang="zh-CN" altLang="zh-CN" sz="1300" dirty="0"/>
              <a:t>）、市值因子（</a:t>
            </a:r>
            <a:r>
              <a:rPr lang="en-US" altLang="zh-CN" sz="1300" dirty="0"/>
              <a:t>SMB</a:t>
            </a:r>
            <a:r>
              <a:rPr lang="zh-CN" altLang="zh-CN" sz="1300" dirty="0"/>
              <a:t>）、账面市值比（</a:t>
            </a:r>
            <a:r>
              <a:rPr lang="en-US" altLang="zh-CN" sz="1300" dirty="0"/>
              <a:t>HML</a:t>
            </a:r>
            <a:r>
              <a:rPr lang="zh-CN" altLang="zh-CN" sz="1300" dirty="0"/>
              <a:t>）、盈利能力因子（</a:t>
            </a:r>
            <a:r>
              <a:rPr lang="en-US" altLang="zh-CN" sz="1300" dirty="0"/>
              <a:t>RMW</a:t>
            </a:r>
            <a:r>
              <a:rPr lang="zh-CN" altLang="zh-CN" sz="1300" dirty="0"/>
              <a:t>）、投资模式因子（</a:t>
            </a:r>
            <a:r>
              <a:rPr lang="en-US" altLang="zh-CN" sz="1300" dirty="0"/>
              <a:t>CMA</a:t>
            </a:r>
            <a:r>
              <a:rPr lang="zh-CN" altLang="zh-CN" sz="1300" dirty="0"/>
              <a:t>）</a:t>
            </a:r>
            <a:r>
              <a:rPr lang="zh-CN" altLang="en-US" sz="1300" dirty="0"/>
              <a:t>；</a:t>
            </a:r>
            <a:r>
              <a:rPr lang="en-US" altLang="zh-CN" sz="1300" dirty="0"/>
              <a:t>Null Hypothesis</a:t>
            </a:r>
            <a:r>
              <a:rPr lang="zh-CN" altLang="en-US" sz="1300" dirty="0"/>
              <a:t>原假设</a:t>
            </a:r>
            <a:r>
              <a:rPr lang="en-US" altLang="zh-CN" sz="1300" dirty="0"/>
              <a:t>; n3, samples in the test 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5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It’s the beginning of the price limit in china. </a:t>
            </a:r>
          </a:p>
          <a:p>
            <a:r>
              <a:rPr lang="en-US" altLang="zh-CN" dirty="0"/>
              <a:t>N=262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67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pick the top 20 most important factors in each models and show the rank of each factors that are picked by our models most of the time.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9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9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0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3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5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9373-1E8E-4553-A943-BF622D115872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kaggle.com/2017/01/23/a-kaggle-master-explains-gradient-boosting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0" y="333822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284135" y="2541722"/>
            <a:ext cx="11623729" cy="1524904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Empirical Asset Pricing via Boosting Algorithm </a:t>
            </a:r>
            <a:br>
              <a:rPr lang="en-US" altLang="zh-CN" sz="4800" b="1" dirty="0">
                <a:solidFill>
                  <a:schemeClr val="bg1"/>
                </a:solidFill>
              </a:rPr>
            </a:br>
            <a:r>
              <a:rPr lang="en-US" altLang="zh-CN" sz="4800" b="1" dirty="0">
                <a:solidFill>
                  <a:schemeClr val="bg1"/>
                </a:solidFill>
              </a:rPr>
              <a:t>on China’s A-share market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53635" y="4860064"/>
            <a:ext cx="9484730" cy="13392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Mengxuan</a:t>
            </a:r>
            <a:r>
              <a:rPr lang="en-US" altLang="zh-CN" dirty="0"/>
              <a:t> Chen </a:t>
            </a:r>
          </a:p>
          <a:p>
            <a:r>
              <a:rPr lang="en-US" altLang="zh-CN" dirty="0"/>
              <a:t>chenmx19@mails.Tsinghua.edu.cn </a:t>
            </a:r>
          </a:p>
          <a:p>
            <a:r>
              <a:rPr lang="en-US" altLang="zh-CN" dirty="0"/>
              <a:t>12/10/2019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55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201761"/>
            <a:ext cx="7329729" cy="596526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altLang="zh-CN" sz="3000" b="1" dirty="0">
                <a:solidFill>
                  <a:srgbClr val="373864"/>
                </a:solidFill>
                <a:ea typeface="+mn-ea"/>
              </a:rPr>
              <a:t>Empirical study: Diebold Mariano test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FCBE84-8FC9-46BC-BB6D-07C38DCCA371}"/>
              </a:ext>
            </a:extLst>
          </p:cNvPr>
          <p:cNvSpPr txBox="1"/>
          <p:nvPr/>
        </p:nvSpPr>
        <p:spPr>
          <a:xfrm>
            <a:off x="725700" y="1038385"/>
            <a:ext cx="11084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How could Boosting models improve the investment from traditional methods? </a:t>
            </a:r>
            <a:endParaRPr lang="zh-CN" altLang="en-US" sz="2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4AB39F-CA65-4C40-8E3B-5EC6F7AA9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51000"/>
              </p:ext>
            </p:extLst>
          </p:nvPr>
        </p:nvGraphicFramePr>
        <p:xfrm>
          <a:off x="725700" y="1908229"/>
          <a:ext cx="6044340" cy="30415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07390">
                  <a:extLst>
                    <a:ext uri="{9D8B030D-6E8A-4147-A177-3AD203B41FA5}">
                      <a16:colId xmlns:a16="http://schemas.microsoft.com/office/drawing/2014/main" val="2168185275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683304742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528707561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1746312948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2052794521"/>
                    </a:ext>
                  </a:extLst>
                </a:gridCol>
                <a:gridCol w="1007390">
                  <a:extLst>
                    <a:ext uri="{9D8B030D-6E8A-4147-A177-3AD203B41FA5}">
                      <a16:colId xmlns:a16="http://schemas.microsoft.com/office/drawing/2014/main" val="3375950233"/>
                    </a:ext>
                  </a:extLst>
                </a:gridCol>
              </a:tblGrid>
              <a:tr h="5169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EXT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GBRT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XGB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lightBGM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524453"/>
                  </a:ext>
                </a:extLst>
              </a:tr>
              <a:tr h="46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FM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0.6764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0.6793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0.6822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0.6789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473567"/>
                  </a:ext>
                </a:extLst>
              </a:tr>
              <a:tr h="628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EXT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0.9795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0.9807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0.9764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12475"/>
                  </a:ext>
                </a:extLst>
              </a:tr>
              <a:tr h="46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GBRT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0.9846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0.9912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141380"/>
                  </a:ext>
                </a:extLst>
              </a:tr>
              <a:tr h="4677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XGB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0.984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4057963"/>
                  </a:ext>
                </a:extLst>
              </a:tr>
              <a:tr h="492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lightBGM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6028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F45094C-5281-4652-A1A1-2EC3B533A5CC}"/>
              </a:ext>
            </a:extLst>
          </p:cNvPr>
          <p:cNvSpPr txBox="1"/>
          <p:nvPr/>
        </p:nvSpPr>
        <p:spPr>
          <a:xfrm>
            <a:off x="7120776" y="1908229"/>
            <a:ext cx="4689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There’s no significant difference between these models.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0640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201763"/>
            <a:ext cx="7329729" cy="64513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altLang="zh-CN" sz="3000" b="1" dirty="0">
                <a:solidFill>
                  <a:srgbClr val="373864"/>
                </a:solidFill>
                <a:ea typeface="+mn-ea"/>
              </a:rPr>
              <a:t>Conclusion</a:t>
            </a: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725700" y="1277253"/>
            <a:ext cx="10740600" cy="47824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For portfolio formation: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2400" dirty="0"/>
              <a:t>Multifactor models outperform single-factor models;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2400" dirty="0"/>
              <a:t>Machine learning methods would improve the results.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For factor importance: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2400" dirty="0"/>
              <a:t>Factors in trading friction class and momentum class are dominant the China’s A share market;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2400" dirty="0"/>
              <a:t>Boosting Algorithm tended to select factors in financial liquidly class;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2400" dirty="0"/>
              <a:t>China’s A share market is between weak form and semi-strong. </a:t>
            </a:r>
          </a:p>
        </p:txBody>
      </p:sp>
    </p:spTree>
    <p:extLst>
      <p:ext uri="{BB962C8B-B14F-4D97-AF65-F5344CB8AC3E}">
        <p14:creationId xmlns:p14="http://schemas.microsoft.com/office/powerpoint/2010/main" val="226874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201762"/>
            <a:ext cx="7329729" cy="645139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altLang="zh-CN" sz="3000" b="1" dirty="0">
                <a:solidFill>
                  <a:srgbClr val="373864"/>
                </a:solidFill>
                <a:ea typeface="+mn-ea"/>
              </a:rPr>
              <a:t>Next Step</a:t>
            </a: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725700" y="1277253"/>
            <a:ext cx="10740600" cy="4782460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Extension for robustness test: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Transaction cost;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Test for different extend of liquidity universe of stocks;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Test within different industry.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algn="l"/>
            <a:r>
              <a:rPr lang="en-US" altLang="zh-CN" dirty="0"/>
              <a:t>Further research: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Considering the non-Gaussian distribution of the data;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Feature selection of sparse factors and dense factors together;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Feature selection of time-series related factors;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Generation of deep learning factors from fundamental data or data from text analysis;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……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07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0" y="333822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353635" y="2162346"/>
            <a:ext cx="9484730" cy="158047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Thanks for your kind attention!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53635" y="4860064"/>
            <a:ext cx="9484730" cy="121527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Mengxuan</a:t>
            </a:r>
            <a:r>
              <a:rPr lang="en-US" altLang="zh-CN" dirty="0"/>
              <a:t> Chen </a:t>
            </a:r>
          </a:p>
          <a:p>
            <a:r>
              <a:rPr lang="en-US" altLang="zh-CN" dirty="0"/>
              <a:t>chenmx19@mails.Tsinghua.edu.cn </a:t>
            </a:r>
          </a:p>
          <a:p>
            <a:r>
              <a:rPr lang="en-US" altLang="zh-CN" dirty="0"/>
              <a:t>12/10/2019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00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pic>
        <p:nvPicPr>
          <p:cNvPr id="9" name="图片 8" descr="图片包含 屏幕截图&#10;&#10;描述已自动生成">
            <a:extLst>
              <a:ext uri="{FF2B5EF4-FFF2-40B4-BE49-F238E27FC236}">
                <a16:creationId xmlns:a16="http://schemas.microsoft.com/office/drawing/2014/main" id="{3AA9D738-768A-4AB5-813B-FEFF3A3C8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20" y="1993692"/>
            <a:ext cx="9138980" cy="30325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9BA94B-A410-4B85-B16D-86C8B9D0354C}"/>
              </a:ext>
            </a:extLst>
          </p:cNvPr>
          <p:cNvSpPr txBox="1"/>
          <p:nvPr/>
        </p:nvSpPr>
        <p:spPr>
          <a:xfrm>
            <a:off x="5550570" y="5518484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“</a:t>
            </a:r>
            <a:r>
              <a:rPr lang="en-US" altLang="zh-CN" dirty="0">
                <a:hlinkClick r:id="rId5"/>
              </a:rPr>
              <a:t>A Kaggle Master Explains Gradient Boosting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9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2533F98-C92E-4C37-9630-EAE1D5640CC0}"/>
              </a:ext>
            </a:extLst>
          </p:cNvPr>
          <p:cNvGrpSpPr>
            <a:grpSpLocks/>
          </p:cNvGrpSpPr>
          <p:nvPr/>
        </p:nvGrpSpPr>
        <p:grpSpPr bwMode="auto">
          <a:xfrm>
            <a:off x="2864916" y="1760598"/>
            <a:ext cx="6462167" cy="712788"/>
            <a:chOff x="6298049" y="1397569"/>
            <a:chExt cx="4842391" cy="712882"/>
          </a:xfrm>
        </p:grpSpPr>
        <p:sp>
          <p:nvSpPr>
            <p:cNvPr id="7" name="Freeform 74">
              <a:extLst>
                <a:ext uri="{FF2B5EF4-FFF2-40B4-BE49-F238E27FC236}">
                  <a16:creationId xmlns:a16="http://schemas.microsoft.com/office/drawing/2014/main" id="{A03FA833-410A-4440-AECB-4293F8EC1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73864"/>
                </a:solidFill>
                <a:latin typeface="+mn-lt"/>
                <a:ea typeface="+mn-ea"/>
              </a:endParaRPr>
            </a:p>
          </p:txBody>
        </p:sp>
        <p:sp>
          <p:nvSpPr>
            <p:cNvPr id="9" name="文本框 20">
              <a:extLst>
                <a:ext uri="{FF2B5EF4-FFF2-40B4-BE49-F238E27FC236}">
                  <a16:creationId xmlns:a16="http://schemas.microsoft.com/office/drawing/2014/main" id="{2C1AB07F-7CDF-4CEF-8EDB-181AC88EE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8197" y="1459124"/>
              <a:ext cx="28404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37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dirty="0">
                <a:solidFill>
                  <a:srgbClr val="37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7B060B6-4F22-4454-B48D-32F3884970E3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73864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731952D-2B02-4CA6-8B8C-E626A134CC64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68">
              <a:extLst>
                <a:ext uri="{FF2B5EF4-FFF2-40B4-BE49-F238E27FC236}">
                  <a16:creationId xmlns:a16="http://schemas.microsoft.com/office/drawing/2014/main" id="{04FB85F4-1F20-405D-A5B0-D1C33E31F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DBA6D9-FEDE-4395-A11D-8F9DA3752935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373864"/>
                  </a:solidFill>
                </a:endParaRPr>
              </a:p>
            </p:txBody>
          </p:sp>
          <p:sp>
            <p:nvSpPr>
              <p:cNvPr id="15" name="文本框 18">
                <a:extLst>
                  <a:ext uri="{FF2B5EF4-FFF2-40B4-BE49-F238E27FC236}">
                    <a16:creationId xmlns:a16="http://schemas.microsoft.com/office/drawing/2014/main" id="{3A03622A-88B8-4621-B7B5-935EFB107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 dirty="0">
                    <a:solidFill>
                      <a:srgbClr val="373864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rgbClr val="373864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8AC586-C8D8-4654-8131-42246B6D82E8}"/>
              </a:ext>
            </a:extLst>
          </p:cNvPr>
          <p:cNvGrpSpPr>
            <a:grpSpLocks/>
          </p:cNvGrpSpPr>
          <p:nvPr/>
        </p:nvGrpSpPr>
        <p:grpSpPr bwMode="auto">
          <a:xfrm>
            <a:off x="2864916" y="3914830"/>
            <a:ext cx="6551125" cy="712788"/>
            <a:chOff x="309691" y="3938645"/>
            <a:chExt cx="4909051" cy="712882"/>
          </a:xfrm>
        </p:grpSpPr>
        <p:grpSp>
          <p:nvGrpSpPr>
            <p:cNvPr id="17" name="组合 79">
              <a:extLst>
                <a:ext uri="{FF2B5EF4-FFF2-40B4-BE49-F238E27FC236}">
                  <a16:creationId xmlns:a16="http://schemas.microsoft.com/office/drawing/2014/main" id="{D9E43A09-7DED-48C1-A31A-15B88D9BF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91" y="3938645"/>
              <a:ext cx="4909051" cy="712882"/>
              <a:chOff x="6298049" y="1397569"/>
              <a:chExt cx="4909051" cy="712882"/>
            </a:xfrm>
          </p:grpSpPr>
          <p:sp>
            <p:nvSpPr>
              <p:cNvPr id="19" name="文本框 81">
                <a:extLst>
                  <a:ext uri="{FF2B5EF4-FFF2-40B4-BE49-F238E27FC236}">
                    <a16:creationId xmlns:a16="http://schemas.microsoft.com/office/drawing/2014/main" id="{28225E3C-485D-4687-A8AF-389463CFD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317829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dirty="0">
                    <a:solidFill>
                      <a:srgbClr val="37386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Empirical study</a:t>
                </a:r>
                <a:endParaRPr lang="zh-CN" altLang="en-US" dirty="0">
                  <a:solidFill>
                    <a:srgbClr val="37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7F5A265-91E3-40B3-8846-676B102D4A81}"/>
                  </a:ext>
                </a:extLst>
              </p:cNvPr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373864"/>
                  </a:solidFill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58B1B01C-A4DC-4367-996C-E407502F7B2D}"/>
                  </a:ext>
                </a:extLst>
              </p:cNvPr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组合 84">
                <a:extLst>
                  <a:ext uri="{FF2B5EF4-FFF2-40B4-BE49-F238E27FC236}">
                    <a16:creationId xmlns:a16="http://schemas.microsoft.com/office/drawing/2014/main" id="{75EFD34A-2269-4B98-B4FB-82D83F96F9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ABBE5E2-B270-4A55-A5E2-00B11EE69923}"/>
                    </a:ext>
                  </a:extLst>
                </p:cNvPr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373864"/>
                    </a:solidFill>
                  </a:endParaRPr>
                </a:p>
              </p:txBody>
            </p:sp>
            <p:sp>
              <p:nvSpPr>
                <p:cNvPr id="24" name="文本框 86">
                  <a:extLst>
                    <a:ext uri="{FF2B5EF4-FFF2-40B4-BE49-F238E27FC236}">
                      <a16:creationId xmlns:a16="http://schemas.microsoft.com/office/drawing/2014/main" id="{B2CE90E3-B0B8-422A-BEDF-0B9B4EBDA9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dirty="0">
                      <a:solidFill>
                        <a:srgbClr val="373864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600" dirty="0">
                    <a:solidFill>
                      <a:srgbClr val="373864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8" name="Freeform 71">
              <a:extLst>
                <a:ext uri="{FF2B5EF4-FFF2-40B4-BE49-F238E27FC236}">
                  <a16:creationId xmlns:a16="http://schemas.microsoft.com/office/drawing/2014/main" id="{0C4E4A34-28A7-4B8B-BCE9-765AE694E6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73864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B62F226-6074-46ED-AD6F-C294DCE181BB}"/>
              </a:ext>
            </a:extLst>
          </p:cNvPr>
          <p:cNvGrpSpPr>
            <a:grpSpLocks/>
          </p:cNvGrpSpPr>
          <p:nvPr/>
        </p:nvGrpSpPr>
        <p:grpSpPr bwMode="auto">
          <a:xfrm>
            <a:off x="2864916" y="2837714"/>
            <a:ext cx="6462167" cy="712788"/>
            <a:chOff x="309691" y="2998271"/>
            <a:chExt cx="4842391" cy="712882"/>
          </a:xfrm>
        </p:grpSpPr>
        <p:grpSp>
          <p:nvGrpSpPr>
            <p:cNvPr id="35" name="组合 71">
              <a:extLst>
                <a:ext uri="{FF2B5EF4-FFF2-40B4-BE49-F238E27FC236}">
                  <a16:creationId xmlns:a16="http://schemas.microsoft.com/office/drawing/2014/main" id="{0F7047C2-78AC-4B53-8DD5-1D0579069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37" name="文本框 73">
                <a:extLst>
                  <a:ext uri="{FF2B5EF4-FFF2-40B4-BE49-F238E27FC236}">
                    <a16:creationId xmlns:a16="http://schemas.microsoft.com/office/drawing/2014/main" id="{BFABE237-7A11-473F-BB6D-253CEBFD0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6113" y="1519001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dirty="0">
                    <a:solidFill>
                      <a:srgbClr val="37386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dirty="0">
                  <a:solidFill>
                    <a:srgbClr val="37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95179CA-6BC2-4513-81A8-F56860C1B097}"/>
                  </a:ext>
                </a:extLst>
              </p:cNvPr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373864"/>
                  </a:solidFill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BBE179F0-953B-47E6-B459-707F0668ED27}"/>
                  </a:ext>
                </a:extLst>
              </p:cNvPr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76">
                <a:extLst>
                  <a:ext uri="{FF2B5EF4-FFF2-40B4-BE49-F238E27FC236}">
                    <a16:creationId xmlns:a16="http://schemas.microsoft.com/office/drawing/2014/main" id="{3453FF0F-6C12-49DF-92C2-96CD5FEDA4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95DB8E0B-92DD-4786-BBBF-63B88FF2FB91}"/>
                    </a:ext>
                  </a:extLst>
                </p:cNvPr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373864"/>
                    </a:solidFill>
                  </a:endParaRPr>
                </a:p>
              </p:txBody>
            </p:sp>
            <p:sp>
              <p:nvSpPr>
                <p:cNvPr id="42" name="文本框 78">
                  <a:extLst>
                    <a:ext uri="{FF2B5EF4-FFF2-40B4-BE49-F238E27FC236}">
                      <a16:creationId xmlns:a16="http://schemas.microsoft.com/office/drawing/2014/main" id="{9F923D69-2B50-4884-B719-DD2F39984D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dirty="0">
                      <a:solidFill>
                        <a:srgbClr val="373864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600" dirty="0">
                    <a:solidFill>
                      <a:srgbClr val="373864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FF16F1A-695F-436E-9259-00C58F1393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73864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19D53DE-BE5C-44F0-9D43-63F93B8F1546}"/>
              </a:ext>
            </a:extLst>
          </p:cNvPr>
          <p:cNvGrpSpPr>
            <a:grpSpLocks/>
          </p:cNvGrpSpPr>
          <p:nvPr/>
        </p:nvGrpSpPr>
        <p:grpSpPr bwMode="auto">
          <a:xfrm>
            <a:off x="2847972" y="4991946"/>
            <a:ext cx="6462167" cy="712788"/>
            <a:chOff x="6535248" y="3340628"/>
            <a:chExt cx="4842391" cy="712882"/>
          </a:xfrm>
        </p:grpSpPr>
        <p:grpSp>
          <p:nvGrpSpPr>
            <p:cNvPr id="44" name="组合 115">
              <a:extLst>
                <a:ext uri="{FF2B5EF4-FFF2-40B4-BE49-F238E27FC236}">
                  <a16:creationId xmlns:a16="http://schemas.microsoft.com/office/drawing/2014/main" id="{537BB066-8E02-40FC-9CF0-1607E0066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46" name="文本框 133">
                <a:extLst>
                  <a:ext uri="{FF2B5EF4-FFF2-40B4-BE49-F238E27FC236}">
                    <a16:creationId xmlns:a16="http://schemas.microsoft.com/office/drawing/2014/main" id="{FF16FFF9-E16E-4EA4-950A-3AA89E008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303386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dirty="0">
                    <a:solidFill>
                      <a:srgbClr val="37386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Conclusion</a:t>
                </a:r>
                <a:endParaRPr lang="zh-CN" altLang="en-US" dirty="0">
                  <a:solidFill>
                    <a:srgbClr val="37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B2D1706-618C-452D-8E41-286190FF0036}"/>
                  </a:ext>
                </a:extLst>
              </p:cNvPr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373864"/>
                  </a:solidFill>
                </a:endParaRPr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76D9317A-160A-4B92-A852-D2A473F445B9}"/>
                  </a:ext>
                </a:extLst>
              </p:cNvPr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合 136">
                <a:extLst>
                  <a:ext uri="{FF2B5EF4-FFF2-40B4-BE49-F238E27FC236}">
                    <a16:creationId xmlns:a16="http://schemas.microsoft.com/office/drawing/2014/main" id="{C004CC51-01D8-4AD1-9A41-D141D8CD03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4FA6FC0-6CD8-4437-ADFF-CBDF62715EDB}"/>
                    </a:ext>
                  </a:extLst>
                </p:cNvPr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373864"/>
                    </a:solidFill>
                  </a:endParaRPr>
                </a:p>
              </p:txBody>
            </p:sp>
            <p:sp>
              <p:nvSpPr>
                <p:cNvPr id="51" name="文本框 138">
                  <a:extLst>
                    <a:ext uri="{FF2B5EF4-FFF2-40B4-BE49-F238E27FC236}">
                      <a16:creationId xmlns:a16="http://schemas.microsoft.com/office/drawing/2014/main" id="{060AD213-CEB3-4D1A-AB1C-B465068900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dirty="0">
                      <a:solidFill>
                        <a:srgbClr val="373864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600" dirty="0">
                    <a:solidFill>
                      <a:srgbClr val="373864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45" name="Freeform 59">
              <a:extLst>
                <a:ext uri="{FF2B5EF4-FFF2-40B4-BE49-F238E27FC236}">
                  <a16:creationId xmlns:a16="http://schemas.microsoft.com/office/drawing/2014/main" id="{5440E30F-F214-41AD-93F9-A97022B99A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373864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8" name="标题 67">
            <a:extLst>
              <a:ext uri="{FF2B5EF4-FFF2-40B4-BE49-F238E27FC236}">
                <a16:creationId xmlns:a16="http://schemas.microsoft.com/office/drawing/2014/main" id="{D1D01361-0E52-4239-951C-A721E302C4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3185" y="250730"/>
            <a:ext cx="7320818" cy="85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solidFill>
                  <a:srgbClr val="373864"/>
                </a:solidFill>
                <a:latin typeface="+mj-lt"/>
                <a:ea typeface="+mn-ea"/>
              </a:rPr>
              <a:t>THE MAIN CONTENTS</a:t>
            </a:r>
            <a:endParaRPr lang="zh-CN" altLang="en-US" sz="5400" b="1" dirty="0">
              <a:solidFill>
                <a:srgbClr val="373864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77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324281"/>
            <a:ext cx="7329729" cy="52262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altLang="zh-CN" sz="3000" b="1" dirty="0">
                <a:solidFill>
                  <a:srgbClr val="373864"/>
                </a:solidFill>
                <a:ea typeface="+mn-ea"/>
              </a:rPr>
              <a:t>Introduction</a:t>
            </a:r>
            <a:endParaRPr lang="zh-CN" altLang="en-US" sz="3000" b="1" dirty="0">
              <a:solidFill>
                <a:srgbClr val="373864"/>
              </a:solidFill>
              <a:ea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725700" y="1277253"/>
            <a:ext cx="10740600" cy="478246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Machine learning algorithm can effectively capture the complex correlation between factors and better handle multi-dimensional data in asset pricing models.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This research aims at :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checking the effectiveness of the anomalies of stock market researched by previous scholars in China’s A share market;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Applying Boosting algorithms to the cross-sectional prediction of stock risk premium. 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Algorithms includes: 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Extremely Randomized Forest, </a:t>
            </a:r>
            <a:r>
              <a:rPr lang="en-US" altLang="zh-CN" dirty="0" err="1"/>
              <a:t>Gridant</a:t>
            </a:r>
            <a:r>
              <a:rPr lang="en-US" altLang="zh-CN" dirty="0"/>
              <a:t> Boosting </a:t>
            </a:r>
            <a:r>
              <a:rPr lang="en-US" altLang="zh-CN" dirty="0" err="1"/>
              <a:t>Regreesion</a:t>
            </a:r>
            <a:r>
              <a:rPr lang="en-US" altLang="zh-CN" dirty="0"/>
              <a:t>(GBRT), </a:t>
            </a:r>
            <a:r>
              <a:rPr lang="en-US" altLang="zh-CN" dirty="0" err="1"/>
              <a:t>XGBoost</a:t>
            </a:r>
            <a:r>
              <a:rPr lang="en-US" altLang="zh-CN" dirty="0"/>
              <a:t> and </a:t>
            </a:r>
            <a:r>
              <a:rPr lang="en-US" altLang="zh-CN" dirty="0" err="1"/>
              <a:t>lightBGM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821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324281"/>
            <a:ext cx="7329729" cy="52262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altLang="zh-CN" sz="3000" b="1" dirty="0">
                <a:solidFill>
                  <a:srgbClr val="373864"/>
                </a:solidFill>
                <a:ea typeface="+mn-ea"/>
              </a:rPr>
              <a:t>Introduction: literature</a:t>
            </a:r>
            <a:endParaRPr lang="zh-CN" altLang="en-US" sz="3000" b="1" dirty="0">
              <a:solidFill>
                <a:srgbClr val="373864"/>
              </a:solidFill>
              <a:ea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94B4D7-AF5B-405D-A81D-65EE4802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67812"/>
              </p:ext>
            </p:extLst>
          </p:nvPr>
        </p:nvGraphicFramePr>
        <p:xfrm>
          <a:off x="350111" y="976210"/>
          <a:ext cx="11491778" cy="481698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105059">
                  <a:extLst>
                    <a:ext uri="{9D8B030D-6E8A-4147-A177-3AD203B41FA5}">
                      <a16:colId xmlns:a16="http://schemas.microsoft.com/office/drawing/2014/main" val="3271352628"/>
                    </a:ext>
                  </a:extLst>
                </a:gridCol>
                <a:gridCol w="7386719">
                  <a:extLst>
                    <a:ext uri="{9D8B030D-6E8A-4147-A177-3AD203B41FA5}">
                      <a16:colId xmlns:a16="http://schemas.microsoft.com/office/drawing/2014/main" val="1530846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Fama</a:t>
                      </a:r>
                      <a:r>
                        <a:rPr lang="en-US" sz="1800" u="none" strike="noStrike" dirty="0">
                          <a:effectLst/>
                        </a:rPr>
                        <a:t> and French (2008)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first strand models differences in expected returns across stocks as a function of stock level characteristics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599218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Stambaugh, Yu, and Yuan（2012）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11 factors related to the emotions of investors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8691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Lewellen（2013）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15 factors and found 12 months is the best time window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79021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McLean, and Pontiff（2016）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93 factors, and found 23 of them were colinear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5103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Green. etal（2017）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330 factors in 40 years and improved the results by normalization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675435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Hou, </a:t>
                      </a:r>
                      <a:r>
                        <a:rPr lang="en-US" sz="1800" u="none" strike="noStrike" dirty="0" err="1">
                          <a:effectLst/>
                        </a:rPr>
                        <a:t>Xue</a:t>
                      </a:r>
                      <a:r>
                        <a:rPr lang="en-US" sz="1800" u="none" strike="noStrike" dirty="0">
                          <a:effectLst/>
                        </a:rPr>
                        <a:t> and Zhang（2017）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447 factors and found only 3/4 of the previous research exaggerate the results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30378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</a:pPr>
                      <a:endParaRPr lang="zh-CN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412744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Harvey and Liu (2016)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study the multiple comparisons problem using a bootstrap procedure.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805549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Serhiy（2017）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GMM to improve Fama French 5 factors 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514399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Giglio and Xiu (2016) and Kelly et al. (2017)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dimension reduction methods to estimate and test factor pricing models. 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3777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da-DK" sz="1800" u="none" strike="noStrike">
                          <a:effectLst/>
                        </a:rPr>
                        <a:t>Kozak et al. (2017) and Freyberger et al. (2017) 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shrinkage and selection methods for stochastic discount factor and a nonlinear function for expected returns. 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20356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Feng, Polson, Xu（2018）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generate alphas with deep learning methods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23463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Gu, Kelly, Xiu（2018）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multiple machine learning methods in cross section stock prediction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544615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A38B6E8-FFB4-4A24-8E76-EFB7332AD2FD}"/>
              </a:ext>
            </a:extLst>
          </p:cNvPr>
          <p:cNvSpPr txBox="1"/>
          <p:nvPr/>
        </p:nvSpPr>
        <p:spPr>
          <a:xfrm>
            <a:off x="350111" y="5793195"/>
            <a:ext cx="11084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 Linear assumption fails for highly correlated and high-dimensional predictors!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4619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201761"/>
            <a:ext cx="7329729" cy="64514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altLang="zh-CN" sz="3000" b="1" dirty="0">
                <a:solidFill>
                  <a:srgbClr val="373864"/>
                </a:solidFill>
                <a:ea typeface="+mn-ea"/>
              </a:rPr>
              <a:t>Methodology:</a:t>
            </a:r>
            <a:r>
              <a:rPr lang="zh-CN" altLang="en-US" sz="3000" b="1" dirty="0">
                <a:solidFill>
                  <a:srgbClr val="373864"/>
                </a:solidFill>
                <a:ea typeface="+mn-ea"/>
              </a:rPr>
              <a:t> </a:t>
            </a:r>
            <a:r>
              <a:rPr lang="en-US" altLang="zh-CN" sz="3000" b="1" dirty="0">
                <a:solidFill>
                  <a:srgbClr val="373864"/>
                </a:solidFill>
                <a:ea typeface="+mn-ea"/>
              </a:rPr>
              <a:t>framework</a:t>
            </a: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452927" y="1087955"/>
            <a:ext cx="11354663" cy="1690159"/>
          </a:xfrm>
        </p:spPr>
        <p:txBody>
          <a:bodyPr>
            <a:normAutofit lnSpcReduction="10000"/>
          </a:bodyPr>
          <a:lstStyle/>
          <a:p>
            <a:pPr marL="457200" indent="-457200" algn="l">
              <a:lnSpc>
                <a:spcPct val="110000"/>
              </a:lnSpc>
              <a:buFont typeface="+mj-ea"/>
              <a:buAutoNum type="circleNumDbPlain"/>
            </a:pPr>
            <a:r>
              <a:rPr lang="en-US" altLang="zh-CN" dirty="0"/>
              <a:t>Sample begins in </a:t>
            </a:r>
            <a:r>
              <a:rPr lang="en-US" altLang="zh-CN" b="1" dirty="0"/>
              <a:t>December 1996 </a:t>
            </a:r>
            <a:r>
              <a:rPr lang="en-US" altLang="zh-CN" dirty="0"/>
              <a:t>and ends in </a:t>
            </a:r>
            <a:r>
              <a:rPr lang="en-US" altLang="zh-CN" b="1" dirty="0"/>
              <a:t>November 2018</a:t>
            </a:r>
            <a:r>
              <a:rPr lang="en-US" altLang="zh-CN" dirty="0"/>
              <a:t>  for all firms listed in SH Exchange and SZ Exchange </a:t>
            </a:r>
            <a:r>
              <a:rPr lang="zh-CN" altLang="en-US" dirty="0"/>
              <a:t>①</a:t>
            </a:r>
            <a:r>
              <a:rPr lang="en-US" altLang="zh-CN" b="1" dirty="0"/>
              <a:t>except the financial stocks, </a:t>
            </a:r>
            <a:r>
              <a:rPr lang="zh-CN" altLang="en-US" dirty="0"/>
              <a:t>②</a:t>
            </a:r>
            <a:r>
              <a:rPr lang="en-US" altLang="zh-CN" b="1" dirty="0"/>
              <a:t>ST and ST* stocks</a:t>
            </a:r>
            <a:r>
              <a:rPr lang="en-US" altLang="zh-CN" dirty="0"/>
              <a:t>, </a:t>
            </a:r>
            <a:r>
              <a:rPr lang="zh-CN" altLang="en-US" dirty="0"/>
              <a:t>③</a:t>
            </a:r>
            <a:r>
              <a:rPr lang="en-US" altLang="zh-CN" b="1" dirty="0"/>
              <a:t>firms that go public within a year</a:t>
            </a:r>
            <a:r>
              <a:rPr lang="en-US" altLang="zh-CN" dirty="0"/>
              <a:t>. Fill in the missing financial report data with the latest reachable one. Normalize the features within a single section. </a:t>
            </a:r>
          </a:p>
          <a:p>
            <a:pPr algn="l">
              <a:lnSpc>
                <a:spcPct val="110000"/>
              </a:lnSpc>
            </a:pP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36B16A-2449-4500-B2A7-B97A54BE8E87}"/>
              </a:ext>
            </a:extLst>
          </p:cNvPr>
          <p:cNvSpPr/>
          <p:nvPr/>
        </p:nvSpPr>
        <p:spPr>
          <a:xfrm>
            <a:off x="5942306" y="3355116"/>
            <a:ext cx="477097" cy="2624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3029BCE-5FFD-4552-BCC2-141688305B81}"/>
              </a:ext>
            </a:extLst>
          </p:cNvPr>
          <p:cNvGrpSpPr/>
          <p:nvPr/>
        </p:nvGrpSpPr>
        <p:grpSpPr>
          <a:xfrm>
            <a:off x="452928" y="2990950"/>
            <a:ext cx="5311623" cy="2589798"/>
            <a:chOff x="5394981" y="3724273"/>
            <a:chExt cx="3625856" cy="171158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888E7BD-6536-4A4D-AB2E-A728ED6AA7A5}"/>
                </a:ext>
              </a:extLst>
            </p:cNvPr>
            <p:cNvSpPr/>
            <p:nvPr/>
          </p:nvSpPr>
          <p:spPr>
            <a:xfrm>
              <a:off x="5394983" y="3724273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Factor of 1996/12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FA93FB6-7025-46C0-8FDD-5568D33BA16D}"/>
                </a:ext>
              </a:extLst>
            </p:cNvPr>
            <p:cNvSpPr/>
            <p:nvPr/>
          </p:nvSpPr>
          <p:spPr>
            <a:xfrm>
              <a:off x="6408442" y="3724273"/>
              <a:ext cx="1381353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Excess Return of 1997/1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5CC675-1125-42A3-B8F3-E6A442B3C799}"/>
                </a:ext>
              </a:extLst>
            </p:cNvPr>
            <p:cNvSpPr/>
            <p:nvPr/>
          </p:nvSpPr>
          <p:spPr>
            <a:xfrm>
              <a:off x="5394981" y="4046151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Factor of 1997/1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CBB726F-4ECB-46EE-9F76-7585D3795162}"/>
                </a:ext>
              </a:extLst>
            </p:cNvPr>
            <p:cNvSpPr/>
            <p:nvPr/>
          </p:nvSpPr>
          <p:spPr>
            <a:xfrm>
              <a:off x="6408440" y="4046151"/>
              <a:ext cx="1381355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Excess Return of 1997/2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779299-B81E-4429-9394-251D793611AF}"/>
                </a:ext>
              </a:extLst>
            </p:cNvPr>
            <p:cNvSpPr/>
            <p:nvPr/>
          </p:nvSpPr>
          <p:spPr>
            <a:xfrm>
              <a:off x="5394981" y="4375257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37BBADA-8C86-40B4-BEC9-4090820CC0A8}"/>
                </a:ext>
              </a:extLst>
            </p:cNvPr>
            <p:cNvSpPr/>
            <p:nvPr/>
          </p:nvSpPr>
          <p:spPr>
            <a:xfrm>
              <a:off x="6408440" y="4375257"/>
              <a:ext cx="1381355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8CE1EB5-434B-45D0-867C-CF919789CBF3}"/>
                </a:ext>
              </a:extLst>
            </p:cNvPr>
            <p:cNvSpPr/>
            <p:nvPr/>
          </p:nvSpPr>
          <p:spPr>
            <a:xfrm>
              <a:off x="5394981" y="4704362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Factor of 1997/12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CDDAC26-2BFC-4D00-BC78-15828AC6D29A}"/>
                </a:ext>
              </a:extLst>
            </p:cNvPr>
            <p:cNvSpPr/>
            <p:nvPr/>
          </p:nvSpPr>
          <p:spPr>
            <a:xfrm>
              <a:off x="6408440" y="4704362"/>
              <a:ext cx="1381355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Excess Return of 1998/1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4E15F96-CDB6-4E4E-A674-BA983B4AABC3}"/>
                </a:ext>
              </a:extLst>
            </p:cNvPr>
            <p:cNvSpPr/>
            <p:nvPr/>
          </p:nvSpPr>
          <p:spPr>
            <a:xfrm>
              <a:off x="8037623" y="4003516"/>
              <a:ext cx="462122" cy="7434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model1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14E98C23-B19E-48C2-A57E-F7012C35E08A}"/>
                </a:ext>
              </a:extLst>
            </p:cNvPr>
            <p:cNvSpPr/>
            <p:nvPr/>
          </p:nvSpPr>
          <p:spPr>
            <a:xfrm>
              <a:off x="7789795" y="3844959"/>
              <a:ext cx="231841" cy="9993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376E3C-D7F1-4BA7-9491-146C84D41EBF}"/>
                </a:ext>
              </a:extLst>
            </p:cNvPr>
            <p:cNvSpPr/>
            <p:nvPr/>
          </p:nvSpPr>
          <p:spPr>
            <a:xfrm>
              <a:off x="8504099" y="3724273"/>
              <a:ext cx="516738" cy="138780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Test set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DA85C62-65D3-49D9-92CC-2430DC71042F}"/>
                </a:ext>
              </a:extLst>
            </p:cNvPr>
            <p:cNvSpPr/>
            <p:nvPr/>
          </p:nvSpPr>
          <p:spPr>
            <a:xfrm>
              <a:off x="5394982" y="3724273"/>
              <a:ext cx="3104763" cy="138780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AF4FB4-4B8E-42E9-8F1B-40DCF767805C}"/>
                </a:ext>
              </a:extLst>
            </p:cNvPr>
            <p:cNvSpPr/>
            <p:nvPr/>
          </p:nvSpPr>
          <p:spPr>
            <a:xfrm>
              <a:off x="5394981" y="5112078"/>
              <a:ext cx="3093439" cy="32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1997/1-1998/1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554F406-D056-4923-93A2-5A52386FDFB0}"/>
                </a:ext>
              </a:extLst>
            </p:cNvPr>
            <p:cNvSpPr/>
            <p:nvPr/>
          </p:nvSpPr>
          <p:spPr>
            <a:xfrm>
              <a:off x="8488421" y="5115411"/>
              <a:ext cx="527982" cy="320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1998/2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03F463-C713-4C87-B716-FA57006546E2}"/>
              </a:ext>
            </a:extLst>
          </p:cNvPr>
          <p:cNvGrpSpPr/>
          <p:nvPr/>
        </p:nvGrpSpPr>
        <p:grpSpPr>
          <a:xfrm>
            <a:off x="6591800" y="3702035"/>
            <a:ext cx="5215790" cy="2716284"/>
            <a:chOff x="5394981" y="3724272"/>
            <a:chExt cx="3625857" cy="171158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3E39B2B-689E-414F-8DEC-C133667B9BFE}"/>
                </a:ext>
              </a:extLst>
            </p:cNvPr>
            <p:cNvSpPr/>
            <p:nvPr/>
          </p:nvSpPr>
          <p:spPr>
            <a:xfrm>
              <a:off x="5394983" y="3724273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Factor of 2017/9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E4AE33A-CE2A-4736-AC19-38C935D7656B}"/>
                </a:ext>
              </a:extLst>
            </p:cNvPr>
            <p:cNvSpPr/>
            <p:nvPr/>
          </p:nvSpPr>
          <p:spPr>
            <a:xfrm>
              <a:off x="6408442" y="3724273"/>
              <a:ext cx="1381353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Excess Return of 2017/10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1FD942C-3322-4DDE-A4BE-175A59ECA7E6}"/>
                </a:ext>
              </a:extLst>
            </p:cNvPr>
            <p:cNvSpPr/>
            <p:nvPr/>
          </p:nvSpPr>
          <p:spPr>
            <a:xfrm>
              <a:off x="5394981" y="4046151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515B109-0F7C-465E-A5A1-24CFEB3AEB43}"/>
                </a:ext>
              </a:extLst>
            </p:cNvPr>
            <p:cNvSpPr/>
            <p:nvPr/>
          </p:nvSpPr>
          <p:spPr>
            <a:xfrm>
              <a:off x="6408440" y="4046151"/>
              <a:ext cx="1381355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966E693-406D-4DB2-AC7F-65F3F2E4AFDF}"/>
                </a:ext>
              </a:extLst>
            </p:cNvPr>
            <p:cNvSpPr/>
            <p:nvPr/>
          </p:nvSpPr>
          <p:spPr>
            <a:xfrm>
              <a:off x="5394981" y="4375257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Factor of 2018/8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70EDBFF-33C9-49DE-9126-71D00FCA3300}"/>
                </a:ext>
              </a:extLst>
            </p:cNvPr>
            <p:cNvSpPr/>
            <p:nvPr/>
          </p:nvSpPr>
          <p:spPr>
            <a:xfrm>
              <a:off x="6408440" y="4375257"/>
              <a:ext cx="1381355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Excess Return of 2018/9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E4A2E0-6B70-4F53-B30B-73E840620766}"/>
                </a:ext>
              </a:extLst>
            </p:cNvPr>
            <p:cNvSpPr/>
            <p:nvPr/>
          </p:nvSpPr>
          <p:spPr>
            <a:xfrm>
              <a:off x="5394981" y="4704362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Factor of 2018/9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D9DCFEA-8BEE-4A33-AC2A-39C63DD717A3}"/>
                </a:ext>
              </a:extLst>
            </p:cNvPr>
            <p:cNvSpPr/>
            <p:nvPr/>
          </p:nvSpPr>
          <p:spPr>
            <a:xfrm>
              <a:off x="6408440" y="4704362"/>
              <a:ext cx="1381355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Excess Return of 2018/10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B5BFD29-2E11-459C-A49F-7179C7E40FBB}"/>
                </a:ext>
              </a:extLst>
            </p:cNvPr>
            <p:cNvSpPr/>
            <p:nvPr/>
          </p:nvSpPr>
          <p:spPr>
            <a:xfrm>
              <a:off x="8037623" y="4003516"/>
              <a:ext cx="462122" cy="7434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Model n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右大括号 32">
              <a:extLst>
                <a:ext uri="{FF2B5EF4-FFF2-40B4-BE49-F238E27FC236}">
                  <a16:creationId xmlns:a16="http://schemas.microsoft.com/office/drawing/2014/main" id="{C895AAEF-36B7-4CAA-928B-BDDE78ED2114}"/>
                </a:ext>
              </a:extLst>
            </p:cNvPr>
            <p:cNvSpPr/>
            <p:nvPr/>
          </p:nvSpPr>
          <p:spPr>
            <a:xfrm>
              <a:off x="7789795" y="3844959"/>
              <a:ext cx="231841" cy="9993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88FA984-4195-4B4C-943F-9F09F7475275}"/>
                </a:ext>
              </a:extLst>
            </p:cNvPr>
            <p:cNvSpPr/>
            <p:nvPr/>
          </p:nvSpPr>
          <p:spPr>
            <a:xfrm>
              <a:off x="8492856" y="3724272"/>
              <a:ext cx="527982" cy="138780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Test set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2BAAE2E-7A1E-4837-943B-848757E24AA7}"/>
                </a:ext>
              </a:extLst>
            </p:cNvPr>
            <p:cNvSpPr/>
            <p:nvPr/>
          </p:nvSpPr>
          <p:spPr>
            <a:xfrm>
              <a:off x="5394982" y="3724272"/>
              <a:ext cx="3104763" cy="138780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7EF4FF6-647A-4E9F-BC4D-A9D3365F177C}"/>
                </a:ext>
              </a:extLst>
            </p:cNvPr>
            <p:cNvSpPr/>
            <p:nvPr/>
          </p:nvSpPr>
          <p:spPr>
            <a:xfrm>
              <a:off x="5394981" y="5112078"/>
              <a:ext cx="3093439" cy="32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2017/10-2018/10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C6C43D1-B554-4523-AE7E-EB8424A8158F}"/>
                </a:ext>
              </a:extLst>
            </p:cNvPr>
            <p:cNvSpPr/>
            <p:nvPr/>
          </p:nvSpPr>
          <p:spPr>
            <a:xfrm>
              <a:off x="8488421" y="5115411"/>
              <a:ext cx="527982" cy="320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2018/11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2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201761"/>
            <a:ext cx="7329729" cy="64514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altLang="zh-CN" sz="3000" b="1" dirty="0">
                <a:solidFill>
                  <a:srgbClr val="373864"/>
                </a:solidFill>
                <a:ea typeface="+mn-ea"/>
              </a:rPr>
              <a:t>Methodology: model evaluation&amp; comparison </a:t>
            </a: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130109" y="911311"/>
            <a:ext cx="5251480" cy="5575679"/>
          </a:xfrm>
        </p:spPr>
        <p:txBody>
          <a:bodyPr>
            <a:normAutofit/>
          </a:bodyPr>
          <a:lstStyle/>
          <a:p>
            <a:pPr marL="457200" indent="-457200" algn="just">
              <a:buFont typeface="+mj-ea"/>
              <a:buAutoNum type="circleNumDbPlain"/>
            </a:pPr>
            <a:r>
              <a:rPr lang="en-US" altLang="zh-CN" dirty="0"/>
              <a:t>Get the long-short portfolio; </a:t>
            </a:r>
          </a:p>
          <a:p>
            <a:pPr marL="457200" indent="-457200" algn="just">
              <a:buFont typeface="+mj-ea"/>
              <a:buAutoNum type="circleNumDbPlain"/>
            </a:pPr>
            <a:r>
              <a:rPr lang="en-US" altLang="zh-CN" dirty="0"/>
              <a:t>Sliding the time window to form the back-test results of the portfolio;</a:t>
            </a:r>
          </a:p>
          <a:p>
            <a:pPr marL="457200" indent="-457200" algn="just">
              <a:buFont typeface="+mj-ea"/>
              <a:buAutoNum type="circleNumDbPlain"/>
            </a:pPr>
            <a:r>
              <a:rPr lang="en-US" altLang="zh-CN" dirty="0"/>
              <a:t>Calculate the relative investment performance indexes.</a:t>
            </a:r>
          </a:p>
          <a:p>
            <a:pPr marL="457200" indent="-457200" algn="just">
              <a:buFont typeface="+mj-ea"/>
              <a:buAutoNum type="circleNumDbPlain"/>
            </a:pPr>
            <a:endParaRPr lang="en-US" altLang="zh-CN" dirty="0"/>
          </a:p>
          <a:p>
            <a:pPr marL="457200" indent="-457200" algn="just">
              <a:buFont typeface="+mj-ea"/>
              <a:buAutoNum type="circleNumDbPlain"/>
            </a:pPr>
            <a:endParaRPr lang="en-US" altLang="zh-CN" dirty="0"/>
          </a:p>
          <a:p>
            <a:pPr marL="457200" indent="-457200" algn="just">
              <a:buFont typeface="+mj-ea"/>
              <a:buAutoNum type="circleNumDbPlain"/>
            </a:pPr>
            <a:endParaRPr lang="en-US" altLang="zh-CN" dirty="0"/>
          </a:p>
          <a:p>
            <a:pPr marL="457200" indent="-457200" algn="just">
              <a:buFont typeface="+mj-ea"/>
              <a:buAutoNum type="circleNumDbPlain"/>
            </a:pPr>
            <a:endParaRPr lang="en-US" altLang="zh-CN" dirty="0"/>
          </a:p>
          <a:p>
            <a:pPr marL="457200" indent="-457200" algn="just">
              <a:buFont typeface="+mj-ea"/>
              <a:buAutoNum type="circleNumDbPlain"/>
            </a:pPr>
            <a:r>
              <a:rPr lang="en-US" altLang="zh-CN" dirty="0"/>
              <a:t>Check if these models exist distinguished difference by Diebold Mariano test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6D9247-042D-4AA7-B13A-A61AD70507BB}"/>
              </a:ext>
            </a:extLst>
          </p:cNvPr>
          <p:cNvGrpSpPr/>
          <p:nvPr/>
        </p:nvGrpSpPr>
        <p:grpSpPr>
          <a:xfrm>
            <a:off x="452927" y="1078685"/>
            <a:ext cx="5311623" cy="2589798"/>
            <a:chOff x="5394981" y="3724273"/>
            <a:chExt cx="3625856" cy="171158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23329CA-9981-40CE-BFC9-B1C10348B08F}"/>
                </a:ext>
              </a:extLst>
            </p:cNvPr>
            <p:cNvSpPr/>
            <p:nvPr/>
          </p:nvSpPr>
          <p:spPr>
            <a:xfrm>
              <a:off x="5394983" y="3724273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Factor of 1996/12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A46C96-79B8-4F4B-BDD8-47F458BADF09}"/>
                </a:ext>
              </a:extLst>
            </p:cNvPr>
            <p:cNvSpPr/>
            <p:nvPr/>
          </p:nvSpPr>
          <p:spPr>
            <a:xfrm>
              <a:off x="6408442" y="3724273"/>
              <a:ext cx="1381353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Excess Return of 1997/1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00E63A-867F-4241-A9F5-9E4C6FB28940}"/>
                </a:ext>
              </a:extLst>
            </p:cNvPr>
            <p:cNvSpPr/>
            <p:nvPr/>
          </p:nvSpPr>
          <p:spPr>
            <a:xfrm>
              <a:off x="5394981" y="4046151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Factor of 1997/1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722E69F-7A51-4ACC-89BD-0546BB65E7C5}"/>
                </a:ext>
              </a:extLst>
            </p:cNvPr>
            <p:cNvSpPr/>
            <p:nvPr/>
          </p:nvSpPr>
          <p:spPr>
            <a:xfrm>
              <a:off x="6408440" y="4046151"/>
              <a:ext cx="1381355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Excess Return of 1997/2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151123-2C78-4F22-806C-57B50C3741C2}"/>
                </a:ext>
              </a:extLst>
            </p:cNvPr>
            <p:cNvSpPr/>
            <p:nvPr/>
          </p:nvSpPr>
          <p:spPr>
            <a:xfrm>
              <a:off x="5394981" y="4375257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10A9C5F-75D3-4C9B-AC01-12B9D2079793}"/>
                </a:ext>
              </a:extLst>
            </p:cNvPr>
            <p:cNvSpPr/>
            <p:nvPr/>
          </p:nvSpPr>
          <p:spPr>
            <a:xfrm>
              <a:off x="6408440" y="4375257"/>
              <a:ext cx="1381355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5F353E-79D3-468B-99D2-8D6D67A1FA71}"/>
                </a:ext>
              </a:extLst>
            </p:cNvPr>
            <p:cNvSpPr/>
            <p:nvPr/>
          </p:nvSpPr>
          <p:spPr>
            <a:xfrm>
              <a:off x="5394981" y="4704362"/>
              <a:ext cx="1013459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Factor of 1997/12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B33EC36-0C3B-4953-B039-07F6E1407A56}"/>
                </a:ext>
              </a:extLst>
            </p:cNvPr>
            <p:cNvSpPr/>
            <p:nvPr/>
          </p:nvSpPr>
          <p:spPr>
            <a:xfrm>
              <a:off x="6408440" y="4704362"/>
              <a:ext cx="1381355" cy="255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Excess Return of 1998/1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59ABF2-EE94-4016-8213-43FE8D59AC21}"/>
                </a:ext>
              </a:extLst>
            </p:cNvPr>
            <p:cNvSpPr/>
            <p:nvPr/>
          </p:nvSpPr>
          <p:spPr>
            <a:xfrm>
              <a:off x="8037623" y="4003516"/>
              <a:ext cx="462122" cy="7434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model1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9E639B4C-CB5B-48FE-90EB-FC21856F6B2B}"/>
                </a:ext>
              </a:extLst>
            </p:cNvPr>
            <p:cNvSpPr/>
            <p:nvPr/>
          </p:nvSpPr>
          <p:spPr>
            <a:xfrm>
              <a:off x="7789795" y="3844959"/>
              <a:ext cx="231841" cy="9993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27949ED-4E14-4612-9606-557CC9561BD9}"/>
                </a:ext>
              </a:extLst>
            </p:cNvPr>
            <p:cNvSpPr/>
            <p:nvPr/>
          </p:nvSpPr>
          <p:spPr>
            <a:xfrm>
              <a:off x="8504099" y="3724273"/>
              <a:ext cx="516738" cy="138780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Test set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DB56D2-0DDD-4C39-9C08-712AA10E1754}"/>
                </a:ext>
              </a:extLst>
            </p:cNvPr>
            <p:cNvSpPr/>
            <p:nvPr/>
          </p:nvSpPr>
          <p:spPr>
            <a:xfrm>
              <a:off x="5394982" y="3724273"/>
              <a:ext cx="3104763" cy="138780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578CA43-8854-41FB-827F-4B0587AFC726}"/>
                </a:ext>
              </a:extLst>
            </p:cNvPr>
            <p:cNvSpPr/>
            <p:nvPr/>
          </p:nvSpPr>
          <p:spPr>
            <a:xfrm>
              <a:off x="5394981" y="5112078"/>
              <a:ext cx="3093439" cy="323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1997/1-1998/1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3CE9E16-2C60-4A55-8AC2-585062780945}"/>
                </a:ext>
              </a:extLst>
            </p:cNvPr>
            <p:cNvSpPr/>
            <p:nvPr/>
          </p:nvSpPr>
          <p:spPr>
            <a:xfrm>
              <a:off x="8488421" y="5115411"/>
              <a:ext cx="527982" cy="320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1998/2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2EFB0A4F-3FA1-4D01-9374-43A141C77FBC}"/>
              </a:ext>
            </a:extLst>
          </p:cNvPr>
          <p:cNvSpPr/>
          <p:nvPr/>
        </p:nvSpPr>
        <p:spPr>
          <a:xfrm>
            <a:off x="452927" y="3959833"/>
            <a:ext cx="756985" cy="20998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 set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5A6D99-9F62-4396-9ECE-6E0716D6790A}"/>
              </a:ext>
            </a:extLst>
          </p:cNvPr>
          <p:cNvSpPr/>
          <p:nvPr/>
        </p:nvSpPr>
        <p:spPr>
          <a:xfrm>
            <a:off x="1559080" y="3959833"/>
            <a:ext cx="756985" cy="209988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Predicted Excess Return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FE0C09-82C4-422B-A40E-43DAB2DF7DF4}"/>
              </a:ext>
            </a:extLst>
          </p:cNvPr>
          <p:cNvSpPr/>
          <p:nvPr/>
        </p:nvSpPr>
        <p:spPr>
          <a:xfrm>
            <a:off x="2679168" y="3959833"/>
            <a:ext cx="756985" cy="33319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8F3D87-3CFD-4AC7-9B95-0F33753A8CE8}"/>
              </a:ext>
            </a:extLst>
          </p:cNvPr>
          <p:cNvSpPr/>
          <p:nvPr/>
        </p:nvSpPr>
        <p:spPr>
          <a:xfrm>
            <a:off x="2679168" y="4417784"/>
            <a:ext cx="756985" cy="33319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B23189F-EDD3-4F67-8AAD-A9F1AAB0D522}"/>
              </a:ext>
            </a:extLst>
          </p:cNvPr>
          <p:cNvSpPr/>
          <p:nvPr/>
        </p:nvSpPr>
        <p:spPr>
          <a:xfrm>
            <a:off x="2676261" y="4875735"/>
            <a:ext cx="756985" cy="33319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D473C0-2246-4265-BC21-C98008F39CD6}"/>
              </a:ext>
            </a:extLst>
          </p:cNvPr>
          <p:cNvSpPr/>
          <p:nvPr/>
        </p:nvSpPr>
        <p:spPr>
          <a:xfrm>
            <a:off x="2676260" y="5333686"/>
            <a:ext cx="756985" cy="33319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DD05DB-400E-4480-A15D-36C5ECFD12DF}"/>
              </a:ext>
            </a:extLst>
          </p:cNvPr>
          <p:cNvSpPr/>
          <p:nvPr/>
        </p:nvSpPr>
        <p:spPr>
          <a:xfrm>
            <a:off x="2676259" y="5791637"/>
            <a:ext cx="756985" cy="33319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766" tIns="24384" rIns="48766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0AF1AE-2B44-4968-BD8F-B02CCCCEB444}"/>
              </a:ext>
            </a:extLst>
          </p:cNvPr>
          <p:cNvSpPr txBox="1"/>
          <p:nvPr/>
        </p:nvSpPr>
        <p:spPr>
          <a:xfrm>
            <a:off x="3961160" y="3959833"/>
            <a:ext cx="127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 leg (equal weighted)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5333CC-C08D-42E8-ACF5-022A1A2843E9}"/>
              </a:ext>
            </a:extLst>
          </p:cNvPr>
          <p:cNvSpPr txBox="1"/>
          <p:nvPr/>
        </p:nvSpPr>
        <p:spPr>
          <a:xfrm>
            <a:off x="3961160" y="5644208"/>
            <a:ext cx="127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Short leg</a:t>
            </a:r>
          </a:p>
          <a:p>
            <a:r>
              <a:rPr lang="en-US" altLang="zh-CN" dirty="0"/>
              <a:t>(equal weighted)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22B435B-ACDB-4AF3-A4F4-1502528C055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436153" y="4126432"/>
            <a:ext cx="524430" cy="2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498D3AA-E76E-4028-A350-6FE560B2729A}"/>
              </a:ext>
            </a:extLst>
          </p:cNvPr>
          <p:cNvCxnSpPr>
            <a:cxnSpLocks/>
          </p:cNvCxnSpPr>
          <p:nvPr/>
        </p:nvCxnSpPr>
        <p:spPr>
          <a:xfrm>
            <a:off x="3420590" y="5949202"/>
            <a:ext cx="525007" cy="1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4F13FC0-C06B-467D-8708-F0C281E92694}"/>
                  </a:ext>
                </a:extLst>
              </p:cNvPr>
              <p:cNvSpPr/>
              <p:nvPr/>
            </p:nvSpPr>
            <p:spPr>
              <a:xfrm>
                <a:off x="6638749" y="2955549"/>
                <a:ext cx="3596274" cy="743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200" kern="100" dirty="0">
                    <a:latin typeface="Times New Roman" panose="02020603050405020304" pitchFamily="18" charset="0"/>
                  </a:rPr>
                  <a:t>Sharp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zh-CN" sz="2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zh-CN" altLang="zh-CN" sz="2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4F13FC0-C06B-467D-8708-F0C281E92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749" y="2955549"/>
                <a:ext cx="3596274" cy="743602"/>
              </a:xfrm>
              <a:prstGeom prst="rect">
                <a:avLst/>
              </a:prstGeom>
              <a:blipFill>
                <a:blip r:embed="rId4"/>
                <a:stretch>
                  <a:fillRect l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36E2BD4-781C-4E92-9E2D-4E2E761CEBB3}"/>
                  </a:ext>
                </a:extLst>
              </p:cNvPr>
              <p:cNvSpPr/>
              <p:nvPr/>
            </p:nvSpPr>
            <p:spPr>
              <a:xfrm>
                <a:off x="6420459" y="3523977"/>
                <a:ext cx="4418100" cy="1382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Alpha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3/5 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adjusted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excess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return</m:t>
                      </m:r>
                    </m:oMath>
                  </m:oMathPara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36E2BD4-781C-4E92-9E2D-4E2E761CE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59" y="3523977"/>
                <a:ext cx="4418100" cy="1382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3AEA70E-993F-43D4-8647-F7E34ECA2C22}"/>
                  </a:ext>
                </a:extLst>
              </p:cNvPr>
              <p:cNvSpPr/>
              <p:nvPr/>
            </p:nvSpPr>
            <p:spPr>
              <a:xfrm>
                <a:off x="7003096" y="5614764"/>
                <a:ext cx="4098750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3AEA70E-993F-43D4-8647-F7E34ECA2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96" y="5614764"/>
                <a:ext cx="4098750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01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201761"/>
            <a:ext cx="7329729" cy="64514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altLang="zh-CN" sz="3000" b="1" dirty="0">
                <a:solidFill>
                  <a:srgbClr val="373864"/>
                </a:solidFill>
                <a:ea typeface="+mn-ea"/>
              </a:rPr>
              <a:t>Methodology:</a:t>
            </a:r>
            <a:r>
              <a:rPr lang="zh-CN" altLang="en-US" sz="3000" b="1" dirty="0">
                <a:solidFill>
                  <a:srgbClr val="373864"/>
                </a:solidFill>
                <a:ea typeface="+mn-ea"/>
              </a:rPr>
              <a:t> </a:t>
            </a:r>
            <a:r>
              <a:rPr lang="en-US" altLang="zh-CN" sz="3000" b="1" dirty="0">
                <a:solidFill>
                  <a:srgbClr val="373864"/>
                </a:solidFill>
                <a:ea typeface="+mn-ea"/>
              </a:rPr>
              <a:t>algorithm</a:t>
            </a:r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871EDCFE-D297-484F-A546-7EAEEAE78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04" y="1853339"/>
            <a:ext cx="8257429" cy="34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201761"/>
            <a:ext cx="7329729" cy="596526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altLang="zh-CN" sz="3000" b="1" dirty="0">
                <a:solidFill>
                  <a:srgbClr val="373864"/>
                </a:solidFill>
                <a:ea typeface="+mn-ea"/>
              </a:rPr>
              <a:t>Empirical study: Which Covariates Matter?(2)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6E495D-2A22-4FD0-AE95-F979F7DEB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7139"/>
              </p:ext>
            </p:extLst>
          </p:nvPr>
        </p:nvGraphicFramePr>
        <p:xfrm>
          <a:off x="1" y="798287"/>
          <a:ext cx="12191999" cy="58053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32079">
                  <a:extLst>
                    <a:ext uri="{9D8B030D-6E8A-4147-A177-3AD203B41FA5}">
                      <a16:colId xmlns:a16="http://schemas.microsoft.com/office/drawing/2014/main" val="4013039504"/>
                    </a:ext>
                  </a:extLst>
                </a:gridCol>
                <a:gridCol w="1274672">
                  <a:extLst>
                    <a:ext uri="{9D8B030D-6E8A-4147-A177-3AD203B41FA5}">
                      <a16:colId xmlns:a16="http://schemas.microsoft.com/office/drawing/2014/main" val="1946817862"/>
                    </a:ext>
                  </a:extLst>
                </a:gridCol>
                <a:gridCol w="684544">
                  <a:extLst>
                    <a:ext uri="{9D8B030D-6E8A-4147-A177-3AD203B41FA5}">
                      <a16:colId xmlns:a16="http://schemas.microsoft.com/office/drawing/2014/main" val="1534137981"/>
                    </a:ext>
                  </a:extLst>
                </a:gridCol>
                <a:gridCol w="4414140">
                  <a:extLst>
                    <a:ext uri="{9D8B030D-6E8A-4147-A177-3AD203B41FA5}">
                      <a16:colId xmlns:a16="http://schemas.microsoft.com/office/drawing/2014/main" val="3776516744"/>
                    </a:ext>
                  </a:extLst>
                </a:gridCol>
                <a:gridCol w="1487117">
                  <a:extLst>
                    <a:ext uri="{9D8B030D-6E8A-4147-A177-3AD203B41FA5}">
                      <a16:colId xmlns:a16="http://schemas.microsoft.com/office/drawing/2014/main" val="202502311"/>
                    </a:ext>
                  </a:extLst>
                </a:gridCol>
                <a:gridCol w="1959218">
                  <a:extLst>
                    <a:ext uri="{9D8B030D-6E8A-4147-A177-3AD203B41FA5}">
                      <a16:colId xmlns:a16="http://schemas.microsoft.com/office/drawing/2014/main" val="3810405395"/>
                    </a:ext>
                  </a:extLst>
                </a:gridCol>
                <a:gridCol w="1540229">
                  <a:extLst>
                    <a:ext uri="{9D8B030D-6E8A-4147-A177-3AD203B41FA5}">
                      <a16:colId xmlns:a16="http://schemas.microsoft.com/office/drawing/2014/main" val="2846596224"/>
                    </a:ext>
                  </a:extLst>
                </a:gridCol>
              </a:tblGrid>
              <a:tr h="411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ranking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times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explanation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category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author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publishing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05308"/>
                  </a:ext>
                </a:extLst>
              </a:tr>
              <a:tr h="2150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aeavol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Average daily trading volume (vol) for 3 days around earnings announcement minus average daily volume for 1-month ending 2 weeks before earnings announcement divided by 1-month average daily volume.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Earnings announcement day from </a:t>
                      </a:r>
                      <a:r>
                        <a:rPr lang="en-US" sz="2000" u="none" strike="noStrike" dirty="0" err="1">
                          <a:effectLst/>
                        </a:rPr>
                        <a:t>Compustat</a:t>
                      </a:r>
                      <a:r>
                        <a:rPr lang="en-US" sz="2000" u="none" strike="noStrike" dirty="0">
                          <a:effectLst/>
                        </a:rPr>
                        <a:t> quarterly (</a:t>
                      </a:r>
                      <a:r>
                        <a:rPr lang="en-US" sz="2000" u="none" strike="noStrike" dirty="0" err="1">
                          <a:effectLst/>
                        </a:rPr>
                        <a:t>rdq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trading friction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Lerman</a:t>
                      </a:r>
                      <a:r>
                        <a:rPr lang="en-US" sz="2000" u="none" strike="noStrike" dirty="0">
                          <a:effectLst/>
                        </a:rPr>
                        <a:t>, </a:t>
                      </a:r>
                      <a:r>
                        <a:rPr lang="en-US" sz="2000" u="none" strike="noStrike" dirty="0" err="1">
                          <a:effectLst/>
                        </a:rPr>
                        <a:t>Livnat</a:t>
                      </a:r>
                      <a:r>
                        <a:rPr lang="en-US" sz="2000" u="none" strike="noStrike" dirty="0">
                          <a:effectLst/>
                        </a:rPr>
                        <a:t>, and Mendenhall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85282"/>
                  </a:ext>
                </a:extLst>
              </a:tr>
              <a:tr h="54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mom12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11-month cumulative returns ending one</a:t>
                      </a:r>
                      <a:br>
                        <a:rPr lang="en-US" sz="2000" u="none" strike="noStrike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</a:rPr>
                        <a:t>month before month end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 dirty="0">
                          <a:effectLst/>
                        </a:rPr>
                        <a:t>momentum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Jagadeesh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1990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319984"/>
                  </a:ext>
                </a:extLst>
              </a:tr>
              <a:tr h="544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Number of years since first </a:t>
                      </a:r>
                      <a:r>
                        <a:rPr lang="en-US" sz="2000" u="none" strike="noStrike" dirty="0" err="1">
                          <a:effectLst/>
                        </a:rPr>
                        <a:t>Compustat</a:t>
                      </a:r>
                      <a:r>
                        <a:rPr lang="en-US" sz="2000" u="none" strike="noStrike" dirty="0">
                          <a:effectLst/>
                        </a:rPr>
                        <a:t> coverage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trading friction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Jiang, Lee and Zhang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2015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613246"/>
                  </a:ext>
                </a:extLst>
              </a:tr>
              <a:tr h="78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Sgr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Annual percent change in sales (sale)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 dirty="0">
                          <a:effectLst/>
                        </a:rPr>
                        <a:t>growth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Lakonishok</a:t>
                      </a:r>
                      <a:r>
                        <a:rPr lang="en-US" sz="2000" u="none" strike="noStrike" dirty="0">
                          <a:effectLst/>
                        </a:rPr>
                        <a:t>, Shleifer,&amp; </a:t>
                      </a:r>
                      <a:r>
                        <a:rPr lang="en-US" sz="2000" u="none" strike="noStrike" dirty="0" err="1">
                          <a:effectLst/>
                        </a:rPr>
                        <a:t>Vishny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1994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23857"/>
                  </a:ext>
                </a:extLst>
              </a:tr>
              <a:tr h="8118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roic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Annual earnings before interest and taxes (</a:t>
                      </a:r>
                      <a:r>
                        <a:rPr lang="en-US" sz="2000" u="none" strike="noStrike" dirty="0" err="1">
                          <a:effectLst/>
                        </a:rPr>
                        <a:t>ebit</a:t>
                      </a:r>
                      <a:r>
                        <a:rPr lang="en-US" sz="2000" u="none" strike="noStrike" dirty="0">
                          <a:effectLst/>
                        </a:rPr>
                        <a:t>) minus nonoperating income (</a:t>
                      </a:r>
                      <a:r>
                        <a:rPr lang="en-US" sz="2000" u="none" strike="noStrike" dirty="0" err="1">
                          <a:effectLst/>
                        </a:rPr>
                        <a:t>nopi</a:t>
                      </a:r>
                      <a:r>
                        <a:rPr lang="en-US" sz="2000" u="none" strike="noStrike" dirty="0">
                          <a:effectLst/>
                        </a:rPr>
                        <a:t>) divided by non-cash enterprise value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000" u="none" strike="noStrike" dirty="0">
                          <a:effectLst/>
                        </a:rPr>
                        <a:t>profitability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Brown and Rowe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2007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59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61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1050</Words>
  <Application>Microsoft Office PowerPoint</Application>
  <PresentationFormat>宽屏</PresentationFormat>
  <Paragraphs>231</Paragraphs>
  <Slides>13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Cambria</vt:lpstr>
      <vt:lpstr>Cambria Math</vt:lpstr>
      <vt:lpstr>Impact</vt:lpstr>
      <vt:lpstr>Times New Roman</vt:lpstr>
      <vt:lpstr>Wingdings</vt:lpstr>
      <vt:lpstr>Office 主题</vt:lpstr>
      <vt:lpstr>Empirical Asset Pricing via Boosting Algorithm  on China’s A-share market</vt:lpstr>
      <vt:lpstr>PowerPoint 演示文稿</vt:lpstr>
      <vt:lpstr>THE MAIN CONTENTS</vt:lpstr>
      <vt:lpstr>Introduction</vt:lpstr>
      <vt:lpstr>Introduction: literature</vt:lpstr>
      <vt:lpstr>Methodology: framework</vt:lpstr>
      <vt:lpstr>Methodology: model evaluation&amp; comparison </vt:lpstr>
      <vt:lpstr>Methodology: algorithm</vt:lpstr>
      <vt:lpstr>Empirical study: Which Covariates Matter?(2)</vt:lpstr>
      <vt:lpstr>Empirical study: Diebold Mariano test</vt:lpstr>
      <vt:lpstr>Conclusion</vt:lpstr>
      <vt:lpstr>Next Step</vt:lpstr>
      <vt:lpstr>Thanks for your kind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Jenny</cp:lastModifiedBy>
  <cp:revision>44</cp:revision>
  <cp:lastPrinted>2019-12-12T08:25:11Z</cp:lastPrinted>
  <dcterms:created xsi:type="dcterms:W3CDTF">2016-11-08T01:41:00Z</dcterms:created>
  <dcterms:modified xsi:type="dcterms:W3CDTF">2019-12-12T08:32:36Z</dcterms:modified>
</cp:coreProperties>
</file>