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9" r:id="rId3"/>
    <p:sldId id="288" r:id="rId4"/>
    <p:sldId id="287" r:id="rId5"/>
    <p:sldId id="286" r:id="rId6"/>
    <p:sldId id="264" r:id="rId7"/>
    <p:sldId id="280" r:id="rId8"/>
    <p:sldId id="281" r:id="rId9"/>
    <p:sldId id="294" r:id="rId10"/>
    <p:sldId id="272" r:id="rId11"/>
    <p:sldId id="267" r:id="rId12"/>
    <p:sldId id="282" r:id="rId13"/>
    <p:sldId id="283" r:id="rId14"/>
    <p:sldId id="292" r:id="rId15"/>
    <p:sldId id="284" r:id="rId16"/>
    <p:sldId id="293" r:id="rId17"/>
    <p:sldId id="285" r:id="rId18"/>
    <p:sldId id="296" r:id="rId19"/>
    <p:sldId id="297" r:id="rId20"/>
    <p:sldId id="295" r:id="rId21"/>
    <p:sldId id="29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3189C3"/>
    <a:srgbClr val="FF6773"/>
    <a:srgbClr val="FFBE5B"/>
    <a:srgbClr val="5EBC73"/>
    <a:srgbClr val="FDF8FD"/>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25" autoAdjust="0"/>
  </p:normalViewPr>
  <p:slideViewPr>
    <p:cSldViewPr snapToGrid="0">
      <p:cViewPr varScale="1">
        <p:scale>
          <a:sx n="62" d="100"/>
          <a:sy n="62" d="100"/>
        </p:scale>
        <p:origin x="-381" y="-45"/>
      </p:cViewPr>
      <p:guideLst>
        <p:guide orient="horz" pos="2160"/>
        <p:guide pos="38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89B13-0A06-4186-B572-2A7744E8B258}" type="datetimeFigureOut">
              <a:rPr lang="zh-CN" altLang="en-US" smtClean="0"/>
              <a:t>2020/6/20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22142-0C59-4E07-AA1C-EAE50334DAC6}" type="slidenum">
              <a:rPr lang="zh-CN" altLang="en-US" smtClean="0"/>
              <a:t>‹#›</a:t>
            </a:fld>
            <a:endParaRPr lang="zh-CN" altLang="en-US"/>
          </a:p>
        </p:txBody>
      </p:sp>
    </p:spTree>
    <p:extLst>
      <p:ext uri="{BB962C8B-B14F-4D97-AF65-F5344CB8AC3E}">
        <p14:creationId xmlns:p14="http://schemas.microsoft.com/office/powerpoint/2010/main" val="1552711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622142-0C59-4E07-AA1C-EAE50334DAC6}" type="slidenum">
              <a:rPr lang="zh-CN" altLang="en-US" smtClean="0"/>
              <a:t>1</a:t>
            </a:fld>
            <a:endParaRPr lang="zh-CN" altLang="en-US"/>
          </a:p>
        </p:txBody>
      </p:sp>
    </p:spTree>
    <p:extLst>
      <p:ext uri="{BB962C8B-B14F-4D97-AF65-F5344CB8AC3E}">
        <p14:creationId xmlns:p14="http://schemas.microsoft.com/office/powerpoint/2010/main" val="1825066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fld id="{BF622142-0C59-4E07-AA1C-EAE50334DAC6}" type="slidenum">
              <a:rPr lang="zh-CN" altLang="en-US" smtClean="0"/>
              <a:t>10</a:t>
            </a:fld>
            <a:endParaRPr lang="zh-CN" altLang="en-US"/>
          </a:p>
        </p:txBody>
      </p:sp>
    </p:spTree>
    <p:extLst>
      <p:ext uri="{BB962C8B-B14F-4D97-AF65-F5344CB8AC3E}">
        <p14:creationId xmlns:p14="http://schemas.microsoft.com/office/powerpoint/2010/main" val="3432275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11</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12</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13</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14</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15</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16</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17</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18</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19</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2</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20</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21</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3</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4</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5</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6</a:t>
            </a:fld>
            <a:endParaRPr lang="zh-CN" altLang="en-US"/>
          </a:p>
        </p:txBody>
      </p:sp>
    </p:spTree>
    <p:extLst>
      <p:ext uri="{BB962C8B-B14F-4D97-AF65-F5344CB8AC3E}">
        <p14:creationId xmlns:p14="http://schemas.microsoft.com/office/powerpoint/2010/main" val="1021294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7</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8</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9</a:t>
            </a:fld>
            <a:endParaRPr lang="zh-CN" altLang="en-US"/>
          </a:p>
        </p:txBody>
      </p:sp>
    </p:spTree>
    <p:extLst>
      <p:ext uri="{BB962C8B-B14F-4D97-AF65-F5344CB8AC3E}">
        <p14:creationId xmlns:p14="http://schemas.microsoft.com/office/powerpoint/2010/main" val="3706722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F09DE69-4BC5-48E3-A6FC-662E9E5425DD}" type="datetime1">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66249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B6CBE2-AD2A-41C3-8072-12BB802A6C39}" type="datetime1">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13772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6869B3A-AA17-4396-80E0-414CD719E4A9}" type="datetime1">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141985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51B8E84-AD64-4DDF-B259-B5758B343418}" type="datetime1">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402669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5E5CF80-74D2-4653-B3D5-F80562CC7271}" type="datetime1">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239185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FF19311-BA13-46F4-BFB4-D43294571FF0}" type="datetime1">
              <a:rPr lang="zh-CN" altLang="en-US" smtClean="0"/>
              <a:t>2020/6/20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2671206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3C0F22A-58C6-47F7-B71C-D60D9DABFAA2}" type="datetime1">
              <a:rPr lang="zh-CN" altLang="en-US" smtClean="0"/>
              <a:t>2020/6/20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94716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73FE8A4-11B8-4825-BF84-1E90C4075BF4}" type="datetime1">
              <a:rPr lang="zh-CN" altLang="en-US" smtClean="0"/>
              <a:t>2020/6/20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219203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276E5D-1E06-4F1F-B04D-3F77CBEDC8D0}" type="datetime1">
              <a:rPr lang="zh-CN" altLang="en-US" smtClean="0"/>
              <a:t>2020/6/20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08020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2525763-A871-4B41-B222-499FF2997056}" type="datetime1">
              <a:rPr lang="zh-CN" altLang="en-US" smtClean="0"/>
              <a:t>2020/6/20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42695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A08BEB9-712D-48F9-8202-1F9E94202A4D}" type="datetime1">
              <a:rPr lang="zh-CN" altLang="en-US" smtClean="0"/>
              <a:t>2020/6/20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48657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CFB00-7B3A-46A3-AB48-CD5553D3BEF9}" type="datetime1">
              <a:rPr lang="zh-CN" altLang="en-US" smtClean="0"/>
              <a:t>2020/6/20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538395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4.png"/><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png"/><Relationship Id="rId7"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4.png"/><Relationship Id="rId7"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17.png"/><Relationship Id="rId12" Type="http://schemas.openxmlformats.org/officeDocument/2006/relationships/hyperlink" Target="http://www.leonidzhukov.net/hse/2020/networks/lectures/lecture10.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17.pn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560" y="333822"/>
            <a:ext cx="3169926" cy="411481"/>
          </a:xfrm>
          <a:prstGeom prst="rect">
            <a:avLst/>
          </a:prstGeom>
        </p:spPr>
      </p:pic>
      <p:sp>
        <p:nvSpPr>
          <p:cNvPr id="8" name="标题 1"/>
          <p:cNvSpPr>
            <a:spLocks noGrp="1"/>
          </p:cNvSpPr>
          <p:nvPr>
            <p:ph type="ctrTitle"/>
          </p:nvPr>
        </p:nvSpPr>
        <p:spPr>
          <a:xfrm>
            <a:off x="700042" y="2118180"/>
            <a:ext cx="10807792" cy="1561019"/>
          </a:xfrm>
        </p:spPr>
        <p:txBody>
          <a:bodyPr>
            <a:normAutofit/>
          </a:bodyPr>
          <a:lstStyle/>
          <a:p>
            <a:r>
              <a:rPr lang="en-US" altLang="zh-CN" sz="4800" dirty="0" smtClean="0">
                <a:solidFill>
                  <a:schemeClr val="bg1"/>
                </a:solidFill>
                <a:latin typeface="Times New Roman" panose="02020603050405020304" pitchFamily="18" charset="0"/>
                <a:cs typeface="Times New Roman" panose="02020603050405020304" pitchFamily="18" charset="0"/>
              </a:rPr>
              <a:t>Control of Covid-19</a:t>
            </a:r>
            <a:r>
              <a:rPr lang="en-US" altLang="zh-CN" sz="4800" dirty="0">
                <a:solidFill>
                  <a:schemeClr val="bg1"/>
                </a:solidFill>
                <a:latin typeface="Times New Roman" panose="02020603050405020304" pitchFamily="18" charset="0"/>
                <a:cs typeface="Times New Roman" panose="02020603050405020304" pitchFamily="18" charset="0"/>
              </a:rPr>
              <a:t>: </a:t>
            </a:r>
            <a:r>
              <a:rPr lang="en-US" altLang="zh-CN" sz="4800" dirty="0" smtClean="0">
                <a:solidFill>
                  <a:schemeClr val="bg1"/>
                </a:solidFill>
                <a:latin typeface="Times New Roman" panose="02020603050405020304" pitchFamily="18" charset="0"/>
                <a:cs typeface="Times New Roman" panose="02020603050405020304" pitchFamily="18" charset="0"/>
              </a:rPr>
              <a:t>Vaccination Strategy </a:t>
            </a:r>
            <a:r>
              <a:rPr lang="en-US" altLang="zh-CN" sz="4800" smtClean="0">
                <a:solidFill>
                  <a:schemeClr val="bg1"/>
                </a:solidFill>
                <a:latin typeface="Times New Roman" panose="02020603050405020304" pitchFamily="18" charset="0"/>
                <a:cs typeface="Times New Roman" panose="02020603050405020304" pitchFamily="18" charset="0"/>
              </a:rPr>
              <a:t>over Networks </a:t>
            </a:r>
            <a:endParaRPr lang="zh-CN" altLang="en-US" sz="4000" dirty="0">
              <a:solidFill>
                <a:schemeClr val="bg1"/>
              </a:solidFill>
              <a:latin typeface="Times New Roman" panose="02020603050405020304" pitchFamily="18" charset="0"/>
              <a:cs typeface="Times New Roman" panose="02020603050405020304" pitchFamily="18" charset="0"/>
            </a:endParaRPr>
          </a:p>
        </p:txBody>
      </p:sp>
      <p:sp>
        <p:nvSpPr>
          <p:cNvPr id="9" name="副标题 2"/>
          <p:cNvSpPr>
            <a:spLocks noGrp="1"/>
          </p:cNvSpPr>
          <p:nvPr>
            <p:ph type="subTitle" idx="1"/>
          </p:nvPr>
        </p:nvSpPr>
        <p:spPr>
          <a:xfrm>
            <a:off x="1069499" y="4776420"/>
            <a:ext cx="9484730" cy="1374337"/>
          </a:xfrm>
        </p:spPr>
        <p:txBody>
          <a:bodyPr>
            <a:normAutofit/>
          </a:bodyPr>
          <a:lstStyle/>
          <a:p>
            <a:r>
              <a:rPr lang="en-US" altLang="zh-CN" smtClean="0">
                <a:latin typeface="Times New Roman" panose="02020603050405020304" pitchFamily="18" charset="0"/>
                <a:cs typeface="Times New Roman" panose="02020603050405020304" pitchFamily="18" charset="0"/>
              </a:rPr>
              <a:t>Date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2020 / </a:t>
            </a:r>
            <a:r>
              <a:rPr lang="en-US" altLang="zh-CN" dirty="0" smtClean="0">
                <a:latin typeface="Times New Roman" panose="02020603050405020304" pitchFamily="18" charset="0"/>
                <a:cs typeface="Times New Roman" panose="02020603050405020304" pitchFamily="18" charset="0"/>
              </a:rPr>
              <a:t>06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16</a:t>
            </a:r>
            <a:endParaRPr lang="zh-CN" altLang="en-US" dirty="0">
              <a:latin typeface="Times New Roman" panose="02020603050405020304" pitchFamily="18" charset="0"/>
              <a:cs typeface="Times New Roman" panose="02020603050405020304" pitchFamily="18" charset="0"/>
            </a:endParaRPr>
          </a:p>
        </p:txBody>
      </p:sp>
      <p:sp>
        <p:nvSpPr>
          <p:cNvPr id="5" name="日期占位符 4">
            <a:extLst>
              <a:ext uri="{FF2B5EF4-FFF2-40B4-BE49-F238E27FC236}">
                <a16:creationId xmlns="" xmlns:a16="http://schemas.microsoft.com/office/drawing/2014/main" id="{F3481000-6FCB-4EDB-B626-D17380AAAE52}"/>
              </a:ext>
            </a:extLst>
          </p:cNvPr>
          <p:cNvSpPr>
            <a:spLocks noGrp="1"/>
          </p:cNvSpPr>
          <p:nvPr>
            <p:ph type="dt" sz="half" idx="10"/>
          </p:nvPr>
        </p:nvSpPr>
        <p:spPr/>
        <p:txBody>
          <a:bodyPr/>
          <a:lstStyle/>
          <a:p>
            <a:fld id="{08FEC885-36CE-41AB-86DC-FD760AD37887}" type="datetime1">
              <a:rPr lang="zh-CN" altLang="en-US" smtClean="0"/>
              <a:t>2020/6/20</a:t>
            </a:fld>
            <a:endParaRPr lang="zh-CN" altLang="en-US"/>
          </a:p>
        </p:txBody>
      </p:sp>
      <p:sp>
        <p:nvSpPr>
          <p:cNvPr id="6" name="灯片编号占位符 5">
            <a:extLst>
              <a:ext uri="{FF2B5EF4-FFF2-40B4-BE49-F238E27FC236}">
                <a16:creationId xmlns="" xmlns:a16="http://schemas.microsoft.com/office/drawing/2014/main" id="{3DB2394C-109D-4088-A7B9-8F5836DBC310}"/>
              </a:ext>
            </a:extLst>
          </p:cNvPr>
          <p:cNvSpPr>
            <a:spLocks noGrp="1"/>
          </p:cNvSpPr>
          <p:nvPr>
            <p:ph type="sldNum" sz="quarter" idx="12"/>
          </p:nvPr>
        </p:nvSpPr>
        <p:spPr/>
        <p:txBody>
          <a:bodyPr/>
          <a:lstStyle/>
          <a:p>
            <a:fld id="{A08EFF4B-039B-4151-AA5B-E6F290D54134}" type="slidenum">
              <a:rPr lang="zh-CN" altLang="en-US" smtClean="0"/>
              <a:t>1</a:t>
            </a:fld>
            <a:endParaRPr lang="zh-CN" altLang="en-US"/>
          </a:p>
        </p:txBody>
      </p:sp>
    </p:spTree>
    <p:extLst>
      <p:ext uri="{BB962C8B-B14F-4D97-AF65-F5344CB8AC3E}">
        <p14:creationId xmlns:p14="http://schemas.microsoft.com/office/powerpoint/2010/main" val="4072556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7"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smtClean="0">
                <a:latin typeface="Times New Roman" panose="02020603050405020304" pitchFamily="18" charset="0"/>
                <a:cs typeface="Times New Roman" panose="02020603050405020304" pitchFamily="18" charset="0"/>
              </a:rPr>
              <a:t>SEIR </a:t>
            </a:r>
            <a:r>
              <a:rPr lang="en-US" altLang="zh-CN" sz="3200" b="1" dirty="0">
                <a:latin typeface="Times New Roman" panose="02020603050405020304" pitchFamily="18" charset="0"/>
                <a:cs typeface="Times New Roman" panose="02020603050405020304" pitchFamily="18" charset="0"/>
              </a:rPr>
              <a:t>M</a:t>
            </a:r>
            <a:r>
              <a:rPr lang="en-US" altLang="zh-CN" sz="3200" b="1" dirty="0" smtClean="0">
                <a:latin typeface="Times New Roman" panose="02020603050405020304" pitchFamily="18" charset="0"/>
                <a:cs typeface="Times New Roman" panose="02020603050405020304" pitchFamily="18" charset="0"/>
              </a:rPr>
              <a:t>odel: Deterministic &amp; Network</a:t>
            </a:r>
            <a:endParaRPr lang="zh-CN" altLang="en-US" sz="1200" dirty="0">
              <a:latin typeface="Times New Roman" panose="02020603050405020304" pitchFamily="18" charset="0"/>
              <a:cs typeface="Times New Roman" panose="02020603050405020304" pitchFamily="18" charset="0"/>
            </a:endParaRPr>
          </a:p>
        </p:txBody>
      </p:sp>
      <p:grpSp>
        <p:nvGrpSpPr>
          <p:cNvPr id="20" name="组合 19">
            <a:extLst>
              <a:ext uri="{FF2B5EF4-FFF2-40B4-BE49-F238E27FC236}">
                <a16:creationId xmlns="" xmlns:a16="http://schemas.microsoft.com/office/drawing/2014/main" id="{95CA415C-F888-47ED-B73E-99DF3EC0CD61}"/>
              </a:ext>
            </a:extLst>
          </p:cNvPr>
          <p:cNvGrpSpPr/>
          <p:nvPr/>
        </p:nvGrpSpPr>
        <p:grpSpPr>
          <a:xfrm>
            <a:off x="758158" y="1209354"/>
            <a:ext cx="4947569" cy="811866"/>
            <a:chOff x="1001486" y="1688323"/>
            <a:chExt cx="4947569" cy="811866"/>
          </a:xfrm>
        </p:grpSpPr>
        <p:sp>
          <p:nvSpPr>
            <p:cNvPr id="6" name="矩形: 圆角 5">
              <a:extLst>
                <a:ext uri="{FF2B5EF4-FFF2-40B4-BE49-F238E27FC236}">
                  <a16:creationId xmlns="" xmlns:a16="http://schemas.microsoft.com/office/drawing/2014/main" id="{9BD1F8EB-C0FE-4377-891E-DE3C35B66C3A}"/>
                </a:ext>
              </a:extLst>
            </p:cNvPr>
            <p:cNvSpPr/>
            <p:nvPr/>
          </p:nvSpPr>
          <p:spPr>
            <a:xfrm>
              <a:off x="1001486" y="1848160"/>
              <a:ext cx="740228" cy="652029"/>
            </a:xfrm>
            <a:prstGeom prst="roundRect">
              <a:avLst/>
            </a:prstGeom>
            <a:solidFill>
              <a:srgbClr val="5EB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Times New Roman" panose="02020603050405020304" pitchFamily="18" charset="0"/>
                  <a:cs typeface="Times New Roman" panose="02020603050405020304" pitchFamily="18" charset="0"/>
                </a:rPr>
                <a:t>S</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8" name="矩形: 圆角 7">
              <a:extLst>
                <a:ext uri="{FF2B5EF4-FFF2-40B4-BE49-F238E27FC236}">
                  <a16:creationId xmlns="" xmlns:a16="http://schemas.microsoft.com/office/drawing/2014/main" id="{74992E7B-EFAF-4A89-85A8-AE36C57B0888}"/>
                </a:ext>
              </a:extLst>
            </p:cNvPr>
            <p:cNvSpPr/>
            <p:nvPr/>
          </p:nvSpPr>
          <p:spPr>
            <a:xfrm>
              <a:off x="2512790" y="1848160"/>
              <a:ext cx="631371" cy="652029"/>
            </a:xfrm>
            <a:prstGeom prst="roundRect">
              <a:avLst/>
            </a:prstGeom>
            <a:solidFill>
              <a:srgbClr val="FFBE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Times New Roman" panose="02020603050405020304" pitchFamily="18" charset="0"/>
                  <a:cs typeface="Times New Roman" panose="02020603050405020304" pitchFamily="18" charset="0"/>
                </a:rPr>
                <a:t>E</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 xmlns:a16="http://schemas.microsoft.com/office/drawing/2014/main" id="{E6E2A8AE-28CC-44F8-A4B8-C5A1551000CD}"/>
                </a:ext>
              </a:extLst>
            </p:cNvPr>
            <p:cNvSpPr/>
            <p:nvPr/>
          </p:nvSpPr>
          <p:spPr>
            <a:xfrm>
              <a:off x="3915238" y="1848159"/>
              <a:ext cx="631370" cy="652029"/>
            </a:xfrm>
            <a:prstGeom prst="roundRect">
              <a:avLst/>
            </a:prstGeom>
            <a:solidFill>
              <a:srgbClr val="FF67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Times New Roman" panose="02020603050405020304" pitchFamily="18" charset="0"/>
                  <a:cs typeface="Times New Roman" panose="02020603050405020304" pitchFamily="18" charset="0"/>
                </a:rPr>
                <a:t>I</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cxnSp>
          <p:nvCxnSpPr>
            <p:cNvPr id="10" name="直接箭头连接符 9">
              <a:extLst>
                <a:ext uri="{FF2B5EF4-FFF2-40B4-BE49-F238E27FC236}">
                  <a16:creationId xmlns="" xmlns:a16="http://schemas.microsoft.com/office/drawing/2014/main" id="{EB46E2E0-9816-4ACF-B3C3-1BF30DA53CF9}"/>
                </a:ext>
              </a:extLst>
            </p:cNvPr>
            <p:cNvCxnSpPr>
              <a:cxnSpLocks/>
              <a:stCxn id="6" idx="3"/>
              <a:endCxn id="8" idx="1"/>
            </p:cNvCxnSpPr>
            <p:nvPr/>
          </p:nvCxnSpPr>
          <p:spPr>
            <a:xfrm>
              <a:off x="1741714" y="2174175"/>
              <a:ext cx="77107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 xmlns:a16="http://schemas.microsoft.com/office/drawing/2014/main" id="{3528F654-0028-472F-8434-39F69228AE59}"/>
                </a:ext>
              </a:extLst>
            </p:cNvPr>
            <p:cNvCxnSpPr>
              <a:cxnSpLocks/>
              <a:stCxn id="8" idx="3"/>
              <a:endCxn id="9" idx="1"/>
            </p:cNvCxnSpPr>
            <p:nvPr/>
          </p:nvCxnSpPr>
          <p:spPr>
            <a:xfrm flipV="1">
              <a:off x="3144161" y="2174174"/>
              <a:ext cx="771077"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 xmlns:a16="http://schemas.microsoft.com/office/drawing/2014/main" id="{46BD3641-2818-47CE-B39B-B816DB8D963E}"/>
                </a:ext>
              </a:extLst>
            </p:cNvPr>
            <p:cNvSpPr txBox="1"/>
            <p:nvPr/>
          </p:nvSpPr>
          <p:spPr>
            <a:xfrm>
              <a:off x="2033818" y="1688324"/>
              <a:ext cx="478972"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β</a:t>
              </a: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 xmlns:a16="http://schemas.microsoft.com/office/drawing/2014/main" id="{326D2A14-2749-46B1-B082-6960B5668077}"/>
                </a:ext>
              </a:extLst>
            </p:cNvPr>
            <p:cNvSpPr txBox="1"/>
            <p:nvPr/>
          </p:nvSpPr>
          <p:spPr>
            <a:xfrm>
              <a:off x="4755264" y="1688323"/>
              <a:ext cx="478972"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γ</a:t>
              </a:r>
              <a:endParaRPr lang="zh-CN" altLang="en-US" sz="2400" dirty="0">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 xmlns:a16="http://schemas.microsoft.com/office/drawing/2014/main" id="{ED5A1BC8-5F34-48AE-9F89-744E9156B71B}"/>
                </a:ext>
              </a:extLst>
            </p:cNvPr>
            <p:cNvSpPr/>
            <p:nvPr/>
          </p:nvSpPr>
          <p:spPr>
            <a:xfrm>
              <a:off x="5317685" y="1848158"/>
              <a:ext cx="631370" cy="652029"/>
            </a:xfrm>
            <a:prstGeom prst="roundRect">
              <a:avLst/>
            </a:prstGeom>
            <a:solidFill>
              <a:srgbClr val="3189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Times New Roman" panose="02020603050405020304" pitchFamily="18" charset="0"/>
                  <a:cs typeface="Times New Roman" panose="02020603050405020304" pitchFamily="18" charset="0"/>
                </a:rPr>
                <a:t>R</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cxnSp>
          <p:nvCxnSpPr>
            <p:cNvPr id="15" name="直接箭头连接符 14">
              <a:extLst>
                <a:ext uri="{FF2B5EF4-FFF2-40B4-BE49-F238E27FC236}">
                  <a16:creationId xmlns="" xmlns:a16="http://schemas.microsoft.com/office/drawing/2014/main" id="{23E149D1-02A0-4C32-A0CE-1102A2C6639C}"/>
                </a:ext>
              </a:extLst>
            </p:cNvPr>
            <p:cNvCxnSpPr>
              <a:cxnSpLocks/>
              <a:stCxn id="9" idx="3"/>
              <a:endCxn id="14" idx="1"/>
            </p:cNvCxnSpPr>
            <p:nvPr/>
          </p:nvCxnSpPr>
          <p:spPr>
            <a:xfrm flipV="1">
              <a:off x="4546608" y="2174173"/>
              <a:ext cx="771077"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 xmlns:a16="http://schemas.microsoft.com/office/drawing/2014/main" id="{2AD55EBC-2355-4C95-B309-D83AB4830886}"/>
                </a:ext>
              </a:extLst>
            </p:cNvPr>
            <p:cNvSpPr txBox="1"/>
            <p:nvPr/>
          </p:nvSpPr>
          <p:spPr>
            <a:xfrm>
              <a:off x="3383647" y="1688324"/>
              <a:ext cx="478972"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α</a:t>
              </a:r>
              <a:endParaRPr lang="zh-CN" altLang="en-US" sz="2400" dirty="0">
                <a:latin typeface="Times New Roman" panose="02020603050405020304" pitchFamily="18" charset="0"/>
                <a:cs typeface="Times New Roman" panose="02020603050405020304" pitchFamily="18" charset="0"/>
              </a:endParaRPr>
            </a:p>
          </p:txBody>
        </p:sp>
      </p:grpSp>
      <p:sp>
        <p:nvSpPr>
          <p:cNvPr id="31" name="日期占位符 30">
            <a:extLst>
              <a:ext uri="{FF2B5EF4-FFF2-40B4-BE49-F238E27FC236}">
                <a16:creationId xmlns="" xmlns:a16="http://schemas.microsoft.com/office/drawing/2014/main" id="{38CBEC8A-51D9-44D3-851C-5526B4C99496}"/>
              </a:ext>
            </a:extLst>
          </p:cNvPr>
          <p:cNvSpPr>
            <a:spLocks noGrp="1"/>
          </p:cNvSpPr>
          <p:nvPr>
            <p:ph type="dt" sz="half" idx="10"/>
          </p:nvPr>
        </p:nvSpPr>
        <p:spPr/>
        <p:txBody>
          <a:bodyPr/>
          <a:lstStyle/>
          <a:p>
            <a:fld id="{4C9D7CF1-8845-429E-960D-59DB5CF22718}" type="datetime1">
              <a:rPr lang="zh-CN" altLang="en-US" smtClean="0"/>
              <a:t>2020/6/20</a:t>
            </a:fld>
            <a:endParaRPr lang="zh-CN" altLang="en-US"/>
          </a:p>
        </p:txBody>
      </p:sp>
      <p:sp>
        <p:nvSpPr>
          <p:cNvPr id="32" name="灯片编号占位符 31">
            <a:extLst>
              <a:ext uri="{FF2B5EF4-FFF2-40B4-BE49-F238E27FC236}">
                <a16:creationId xmlns="" xmlns:a16="http://schemas.microsoft.com/office/drawing/2014/main" id="{E9265BB1-1C1B-4825-9AEC-607A856B067B}"/>
              </a:ext>
            </a:extLst>
          </p:cNvPr>
          <p:cNvSpPr>
            <a:spLocks noGrp="1"/>
          </p:cNvSpPr>
          <p:nvPr>
            <p:ph type="sldNum" sz="quarter" idx="12"/>
          </p:nvPr>
        </p:nvSpPr>
        <p:spPr/>
        <p:txBody>
          <a:bodyPr/>
          <a:lstStyle/>
          <a:p>
            <a:fld id="{A08EFF4B-039B-4151-AA5B-E6F290D54134}" type="slidenum">
              <a:rPr lang="zh-CN" altLang="en-US" smtClean="0"/>
              <a:t>10</a:t>
            </a:fld>
            <a:endParaRPr lang="zh-CN" alt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428" y="2147729"/>
            <a:ext cx="1706220" cy="237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t="16803"/>
          <a:stretch/>
        </p:blipFill>
        <p:spPr bwMode="auto">
          <a:xfrm>
            <a:off x="1123359" y="4472107"/>
            <a:ext cx="1661573" cy="53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976" y="4936138"/>
            <a:ext cx="3052875" cy="132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72172" y="1572235"/>
            <a:ext cx="2438726" cy="704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标题 1">
            <a:extLst>
              <a:ext uri="{FF2B5EF4-FFF2-40B4-BE49-F238E27FC236}">
                <a16:creationId xmlns="" xmlns:a16="http://schemas.microsoft.com/office/drawing/2014/main" id="{AD6F87F5-AC13-4FE2-BE0C-F2E70863F930}"/>
              </a:ext>
            </a:extLst>
          </p:cNvPr>
          <p:cNvSpPr txBox="1">
            <a:spLocks/>
          </p:cNvSpPr>
          <p:nvPr/>
        </p:nvSpPr>
        <p:spPr>
          <a:xfrm>
            <a:off x="9660230" y="1138489"/>
            <a:ext cx="2050668" cy="4337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400" dirty="0">
                <a:latin typeface="Times New Roman" panose="02020603050405020304" pitchFamily="18" charset="0"/>
                <a:cs typeface="Times New Roman" panose="02020603050405020304" pitchFamily="18" charset="0"/>
              </a:rPr>
              <a:t>Node infection</a:t>
            </a:r>
            <a:endParaRPr lang="zh-CN" altLang="en-US" sz="1050" dirty="0">
              <a:latin typeface="Times New Roman" panose="02020603050405020304" pitchFamily="18" charset="0"/>
              <a:cs typeface="Times New Roman" panose="02020603050405020304" pitchFamily="18" charset="0"/>
            </a:endParaRPr>
          </a:p>
        </p:txBody>
      </p:sp>
      <p:pic>
        <p:nvPicPr>
          <p:cNvPr id="30"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39686" y="2652785"/>
            <a:ext cx="2558529" cy="82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标题 1">
            <a:extLst>
              <a:ext uri="{FF2B5EF4-FFF2-40B4-BE49-F238E27FC236}">
                <a16:creationId xmlns="" xmlns:a16="http://schemas.microsoft.com/office/drawing/2014/main" id="{AD6F87F5-AC13-4FE2-BE0C-F2E70863F930}"/>
              </a:ext>
            </a:extLst>
          </p:cNvPr>
          <p:cNvSpPr txBox="1">
            <a:spLocks/>
          </p:cNvSpPr>
          <p:nvPr/>
        </p:nvSpPr>
        <p:spPr>
          <a:xfrm>
            <a:off x="8193617" y="2412822"/>
            <a:ext cx="2050668" cy="4337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400" dirty="0">
                <a:latin typeface="Times New Roman" panose="02020603050405020304" pitchFamily="18" charset="0"/>
                <a:cs typeface="Times New Roman" panose="02020603050405020304" pitchFamily="18" charset="0"/>
              </a:rPr>
              <a:t>Node </a:t>
            </a:r>
            <a:r>
              <a:rPr lang="en-US" altLang="zh-CN" sz="2400" dirty="0" smtClean="0">
                <a:latin typeface="Times New Roman" panose="02020603050405020304" pitchFamily="18" charset="0"/>
                <a:cs typeface="Times New Roman" panose="02020603050405020304" pitchFamily="18" charset="0"/>
              </a:rPr>
              <a:t>recovery</a:t>
            </a:r>
            <a:endParaRPr lang="zh-CN" altLang="en-US" sz="1050" dirty="0">
              <a:latin typeface="Times New Roman" panose="02020603050405020304" pitchFamily="18" charset="0"/>
              <a:cs typeface="Times New Roman" panose="02020603050405020304" pitchFamily="18" charset="0"/>
            </a:endParaRPr>
          </a:p>
        </p:txBody>
      </p:sp>
      <p:sp>
        <p:nvSpPr>
          <p:cNvPr id="35" name="标题 1">
            <a:extLst>
              <a:ext uri="{FF2B5EF4-FFF2-40B4-BE49-F238E27FC236}">
                <a16:creationId xmlns="" xmlns:a16="http://schemas.microsoft.com/office/drawing/2014/main" id="{AD6F87F5-AC13-4FE2-BE0C-F2E70863F930}"/>
              </a:ext>
            </a:extLst>
          </p:cNvPr>
          <p:cNvSpPr txBox="1">
            <a:spLocks/>
          </p:cNvSpPr>
          <p:nvPr/>
        </p:nvSpPr>
        <p:spPr>
          <a:xfrm>
            <a:off x="6390846" y="1152317"/>
            <a:ext cx="2050668" cy="4337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400" dirty="0">
                <a:latin typeface="Times New Roman" panose="02020603050405020304" pitchFamily="18" charset="0"/>
                <a:cs typeface="Times New Roman" panose="02020603050405020304" pitchFamily="18" charset="0"/>
              </a:rPr>
              <a:t>Node </a:t>
            </a:r>
            <a:r>
              <a:rPr lang="en-US" altLang="zh-CN" sz="2400" dirty="0" smtClean="0">
                <a:latin typeface="Times New Roman" panose="02020603050405020304" pitchFamily="18" charset="0"/>
                <a:cs typeface="Times New Roman" panose="02020603050405020304" pitchFamily="18" charset="0"/>
              </a:rPr>
              <a:t>exposed</a:t>
            </a:r>
            <a:endParaRPr lang="zh-CN" altLang="en-US" sz="1050" dirty="0">
              <a:latin typeface="Times New Roman" panose="02020603050405020304" pitchFamily="18" charset="0"/>
              <a:cs typeface="Times New Roman" panose="02020603050405020304" pitchFamily="18" charset="0"/>
            </a:endParaRPr>
          </a:p>
        </p:txBody>
      </p:sp>
      <p:pic>
        <p:nvPicPr>
          <p:cNvPr id="3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6000" y="1586064"/>
            <a:ext cx="2602523" cy="75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椭圆 2"/>
          <p:cNvSpPr/>
          <p:nvPr/>
        </p:nvSpPr>
        <p:spPr>
          <a:xfrm>
            <a:off x="8218426" y="1925546"/>
            <a:ext cx="74613" cy="6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575233" y="1901642"/>
            <a:ext cx="74613" cy="6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5"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271" y="3429000"/>
            <a:ext cx="5861313" cy="3098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3141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11</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smtClean="0">
                <a:latin typeface="Times New Roman" panose="02020603050405020304" pitchFamily="18" charset="0"/>
                <a:cs typeface="Times New Roman" panose="02020603050405020304" pitchFamily="18" charset="0"/>
              </a:rPr>
              <a:t>Comparison</a:t>
            </a: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Deterministic &amp; Network</a:t>
            </a:r>
            <a:endParaRPr lang="zh-CN" altLang="en-US" sz="12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815" y="1194104"/>
            <a:ext cx="10370369" cy="5055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051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723" y="4954810"/>
            <a:ext cx="3324372" cy="1336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12</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latin typeface="Times New Roman" panose="02020603050405020304" pitchFamily="18" charset="0"/>
                <a:cs typeface="Times New Roman" panose="02020603050405020304" pitchFamily="18" charset="0"/>
              </a:rPr>
              <a:t>Vaccinations over </a:t>
            </a:r>
            <a:r>
              <a:rPr lang="en-US" altLang="zh-CN" sz="3200" b="1" dirty="0" smtClean="0">
                <a:latin typeface="Times New Roman" panose="02020603050405020304" pitchFamily="18" charset="0"/>
                <a:cs typeface="Times New Roman" panose="02020603050405020304" pitchFamily="18" charset="0"/>
              </a:rPr>
              <a:t>Networks </a:t>
            </a:r>
            <a:endParaRPr lang="zh-CN" altLang="en-US" sz="1200" dirty="0">
              <a:latin typeface="Times New Roman" panose="02020603050405020304" pitchFamily="18" charset="0"/>
              <a:cs typeface="Times New Roman" panose="02020603050405020304" pitchFamily="18" charset="0"/>
            </a:endParaRPr>
          </a:p>
        </p:txBody>
      </p:sp>
      <p:grpSp>
        <p:nvGrpSpPr>
          <p:cNvPr id="10" name="组合 9"/>
          <p:cNvGrpSpPr/>
          <p:nvPr/>
        </p:nvGrpSpPr>
        <p:grpSpPr>
          <a:xfrm>
            <a:off x="764094" y="1100993"/>
            <a:ext cx="10679687" cy="2246769"/>
            <a:chOff x="764094" y="1100993"/>
            <a:chExt cx="10679687" cy="2246769"/>
          </a:xfrm>
        </p:grpSpPr>
        <p:sp>
          <p:nvSpPr>
            <p:cNvPr id="3" name="矩形 2"/>
            <p:cNvSpPr/>
            <p:nvPr/>
          </p:nvSpPr>
          <p:spPr>
            <a:xfrm>
              <a:off x="764094" y="1100993"/>
              <a:ext cx="10679687" cy="2246769"/>
            </a:xfrm>
            <a:prstGeom prst="rect">
              <a:avLst/>
            </a:prstGeom>
          </p:spPr>
          <p:txBody>
            <a:bodyPr wrap="square">
              <a:spAutoFit/>
            </a:bodyPr>
            <a:lstStyle/>
            <a:p>
              <a:pPr marL="342900" indent="-342900">
                <a:buFont typeface="Arial" pitchFamily="34" charset="0"/>
                <a:buChar char="•"/>
              </a:pPr>
              <a:r>
                <a:rPr lang="en-US" altLang="zh-CN" sz="2000" dirty="0" smtClean="0">
                  <a:latin typeface="Times New Roman" pitchFamily="18" charset="0"/>
                  <a:cs typeface="Times New Roman" pitchFamily="18" charset="0"/>
                </a:rPr>
                <a:t>The goal of the vaccination process:</a:t>
              </a:r>
            </a:p>
            <a:p>
              <a:pPr marL="800100" lvl="1" indent="-342900">
                <a:buFont typeface="Arial" pitchFamily="34" charset="0"/>
                <a:buChar char="•"/>
              </a:pPr>
              <a:r>
                <a:rPr lang="en-US" altLang="zh-CN" sz="2000" dirty="0">
                  <a:latin typeface="Times New Roman" pitchFamily="18" charset="0"/>
                  <a:cs typeface="Times New Roman" pitchFamily="18" charset="0"/>
                </a:rPr>
                <a:t>to reduce the </a:t>
              </a:r>
              <a:r>
                <a:rPr lang="en-US" altLang="zh-CN" sz="2000" dirty="0" smtClean="0">
                  <a:latin typeface="Times New Roman" pitchFamily="18" charset="0"/>
                  <a:cs typeface="Times New Roman" pitchFamily="18" charset="0"/>
                </a:rPr>
                <a:t>transmissibility</a:t>
              </a:r>
            </a:p>
            <a:p>
              <a:pPr marL="800100" lvl="1" indent="-342900">
                <a:buFont typeface="Arial" pitchFamily="34" charset="0"/>
                <a:buChar char="•"/>
              </a:pPr>
              <a:r>
                <a:rPr lang="en-US" altLang="zh-CN" sz="2000" dirty="0">
                  <a:latin typeface="Times New Roman" pitchFamily="18" charset="0"/>
                  <a:cs typeface="Times New Roman" pitchFamily="18" charset="0"/>
                </a:rPr>
                <a:t>pass the </a:t>
              </a:r>
              <a:r>
                <a:rPr lang="en-US" altLang="zh-CN" sz="2000" b="1" dirty="0">
                  <a:latin typeface="Times New Roman" pitchFamily="18" charset="0"/>
                  <a:cs typeface="Times New Roman" pitchFamily="18" charset="0"/>
                </a:rPr>
                <a:t>percolation </a:t>
              </a:r>
              <a:r>
                <a:rPr lang="en-US" altLang="zh-CN" sz="2000" b="1" dirty="0" smtClean="0">
                  <a:latin typeface="Times New Roman" pitchFamily="18" charset="0"/>
                  <a:cs typeface="Times New Roman" pitchFamily="18" charset="0"/>
                </a:rPr>
                <a:t>threshold </a:t>
              </a:r>
              <a:r>
                <a:rPr lang="en-US" altLang="zh-CN" sz="2000" dirty="0" smtClean="0">
                  <a:latin typeface="Times New Roman" pitchFamily="18" charset="0"/>
                  <a:cs typeface="Times New Roman" pitchFamily="18" charset="0"/>
                </a:rPr>
                <a:t>(leads </a:t>
              </a:r>
              <a:r>
                <a:rPr lang="en-US" altLang="zh-CN" sz="2000" dirty="0">
                  <a:latin typeface="Times New Roman" pitchFamily="18" charset="0"/>
                  <a:cs typeface="Times New Roman" pitchFamily="18" charset="0"/>
                </a:rPr>
                <a:t>to minimization of the number of infected individuals in the </a:t>
              </a:r>
              <a:r>
                <a:rPr lang="en-US" altLang="zh-CN" sz="2000" dirty="0" smtClean="0">
                  <a:latin typeface="Times New Roman" pitchFamily="18" charset="0"/>
                  <a:cs typeface="Times New Roman" pitchFamily="18" charset="0"/>
                </a:rPr>
                <a:t>network)</a:t>
              </a:r>
            </a:p>
            <a:p>
              <a:pPr marL="342900" indent="-342900">
                <a:buFont typeface="Arial" pitchFamily="34" charset="0"/>
                <a:buChar char="•"/>
              </a:pPr>
              <a:r>
                <a:rPr lang="en-US" altLang="zh-CN" sz="2000" dirty="0">
                  <a:latin typeface="Times New Roman" pitchFamily="18" charset="0"/>
                  <a:cs typeface="Times New Roman" pitchFamily="18" charset="0"/>
                </a:rPr>
                <a:t>Assume </a:t>
              </a:r>
              <a:r>
                <a:rPr lang="en-US" altLang="zh-CN" sz="2000" dirty="0" smtClean="0">
                  <a:latin typeface="Times New Roman" pitchFamily="18" charset="0"/>
                  <a:cs typeface="Times New Roman" pitchFamily="18" charset="0"/>
                </a:rPr>
                <a:t>                              and they </a:t>
              </a:r>
              <a:r>
                <a:rPr lang="en-US" altLang="zh-CN" sz="2000" dirty="0">
                  <a:latin typeface="Times New Roman" pitchFamily="18" charset="0"/>
                  <a:cs typeface="Times New Roman" pitchFamily="18" charset="0"/>
                </a:rPr>
                <a:t>are independent from each other. Within </a:t>
              </a:r>
              <a:r>
                <a:rPr lang="en-US" altLang="zh-CN" sz="2000" dirty="0" smtClean="0">
                  <a:latin typeface="Times New Roman" pitchFamily="18" charset="0"/>
                  <a:cs typeface="Times New Roman" pitchFamily="18" charset="0"/>
                </a:rPr>
                <a:t>    time </a:t>
              </a:r>
              <a:r>
                <a:rPr lang="en-US" altLang="zh-CN" sz="2000" dirty="0">
                  <a:latin typeface="Times New Roman" pitchFamily="18" charset="0"/>
                  <a:cs typeface="Times New Roman" pitchFamily="18" charset="0"/>
                </a:rPr>
                <a:t>interval, i does not inject j with </a:t>
              </a:r>
              <a:r>
                <a:rPr lang="en-US" altLang="zh-CN" sz="2000" dirty="0" smtClean="0">
                  <a:latin typeface="Times New Roman" pitchFamily="18" charset="0"/>
                  <a:cs typeface="Times New Roman" pitchFamily="18" charset="0"/>
                </a:rPr>
                <a:t>probability          . </a:t>
              </a:r>
              <a:r>
                <a:rPr lang="en-US" altLang="zh-CN" sz="2000" dirty="0">
                  <a:latin typeface="Times New Roman" pitchFamily="18" charset="0"/>
                  <a:cs typeface="Times New Roman" pitchFamily="18" charset="0"/>
                </a:rPr>
                <a:t>so in all </a:t>
              </a:r>
              <a:r>
                <a:rPr lang="en-US" altLang="zh-CN" sz="2000" dirty="0" smtClean="0">
                  <a:latin typeface="Times New Roman" pitchFamily="18" charset="0"/>
                  <a:cs typeface="Times New Roman" pitchFamily="18" charset="0"/>
                </a:rPr>
                <a:t>       time </a:t>
              </a:r>
              <a:r>
                <a:rPr lang="en-US" altLang="zh-CN" sz="2000" dirty="0">
                  <a:latin typeface="Times New Roman" pitchFamily="18" charset="0"/>
                  <a:cs typeface="Times New Roman" pitchFamily="18" charset="0"/>
                </a:rPr>
                <a:t>interval, the probability of Not getting the </a:t>
              </a:r>
              <a:r>
                <a:rPr lang="en-US" altLang="zh-CN" sz="2000" dirty="0" smtClean="0">
                  <a:latin typeface="Times New Roman" pitchFamily="18" charset="0"/>
                  <a:cs typeface="Times New Roman" pitchFamily="18" charset="0"/>
                </a:rPr>
                <a:t>disease         .</a:t>
              </a:r>
              <a:endParaRPr lang="en-US" altLang="zh-CN" sz="2000" dirty="0">
                <a:latin typeface="Times New Roman" pitchFamily="18" charset="0"/>
                <a:cs typeface="Times New Roman" pitchFamily="18" charset="0"/>
              </a:endParaRPr>
            </a:p>
          </p:txBody>
        </p:sp>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681" y="2388405"/>
              <a:ext cx="1720817" cy="298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4106" y="2381770"/>
              <a:ext cx="289687" cy="30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1290" y="2690571"/>
              <a:ext cx="758778" cy="27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7687" y="2687258"/>
              <a:ext cx="330196" cy="52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5773" y="2942202"/>
              <a:ext cx="1172835" cy="40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176" name="Picture 8"/>
          <p:cNvPicPr>
            <a:picLocks noChangeAspect="1" noChangeArrowheads="1"/>
          </p:cNvPicPr>
          <p:nvPr/>
        </p:nvPicPr>
        <p:blipFill rotWithShape="1">
          <a:blip r:embed="rId10">
            <a:extLst>
              <a:ext uri="{28A0092B-C50C-407E-A947-70E740481C1C}">
                <a14:useLocalDpi xmlns:a14="http://schemas.microsoft.com/office/drawing/2010/main" val="0"/>
              </a:ext>
            </a:extLst>
          </a:blip>
          <a:srcRect t="7089" b="4657"/>
          <a:stretch/>
        </p:blipFill>
        <p:spPr bwMode="auto">
          <a:xfrm>
            <a:off x="1126810" y="3347762"/>
            <a:ext cx="4405548" cy="143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8"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0155" y="4893592"/>
            <a:ext cx="3436635" cy="1459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9" name="Picture 11"/>
          <p:cNvPicPr>
            <a:picLocks noChangeAspect="1" noChangeArrowheads="1"/>
          </p:cNvPicPr>
          <p:nvPr/>
        </p:nvPicPr>
        <p:blipFill rotWithShape="1">
          <a:blip r:embed="rId12">
            <a:extLst>
              <a:ext uri="{28A0092B-C50C-407E-A947-70E740481C1C}">
                <a14:useLocalDpi xmlns:a14="http://schemas.microsoft.com/office/drawing/2010/main" val="0"/>
              </a:ext>
            </a:extLst>
          </a:blip>
          <a:srcRect r="1332" b="4670"/>
          <a:stretch/>
        </p:blipFill>
        <p:spPr bwMode="auto">
          <a:xfrm>
            <a:off x="6207649" y="3429001"/>
            <a:ext cx="5656499" cy="1611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箭头连接符 7"/>
          <p:cNvCxnSpPr/>
          <p:nvPr/>
        </p:nvCxnSpPr>
        <p:spPr>
          <a:xfrm>
            <a:off x="1594532" y="5146492"/>
            <a:ext cx="242259" cy="1837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9101430" y="5957911"/>
            <a:ext cx="187438" cy="1837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958982" y="5558631"/>
            <a:ext cx="3387408" cy="584775"/>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Take power law distribution as 		example</a:t>
            </a:r>
            <a:endParaRPr lang="zh-CN" alt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44854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13</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10498038"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latin typeface="Times New Roman" panose="02020603050405020304" pitchFamily="18" charset="0"/>
                <a:cs typeface="Times New Roman" panose="02020603050405020304" pitchFamily="18" charset="0"/>
              </a:rPr>
              <a:t>Random </a:t>
            </a:r>
            <a:r>
              <a:rPr lang="en-US" altLang="zh-CN" sz="3200" b="1" dirty="0" smtClean="0">
                <a:latin typeface="Times New Roman" panose="02020603050405020304" pitchFamily="18" charset="0"/>
                <a:cs typeface="Times New Roman" panose="02020603050405020304" pitchFamily="18" charset="0"/>
              </a:rPr>
              <a:t>Immunization </a:t>
            </a:r>
            <a:r>
              <a:rPr lang="en-US" altLang="zh-CN" sz="3200" b="1" dirty="0">
                <a:latin typeface="Times New Roman" panose="02020603050405020304" pitchFamily="18" charset="0"/>
                <a:cs typeface="Times New Roman" panose="02020603050405020304" pitchFamily="18" charset="0"/>
              </a:rPr>
              <a:t>over </a:t>
            </a:r>
            <a:r>
              <a:rPr lang="en-US" altLang="zh-CN" sz="3200" b="1" dirty="0" smtClean="0">
                <a:latin typeface="Times New Roman" panose="02020603050405020304" pitchFamily="18" charset="0"/>
                <a:cs typeface="Times New Roman" panose="02020603050405020304" pitchFamily="18" charset="0"/>
              </a:rPr>
              <a:t>Networks</a:t>
            </a:r>
            <a:endParaRPr lang="zh-CN" altLang="en-US" sz="1200" dirty="0">
              <a:latin typeface="Times New Roman" panose="02020603050405020304" pitchFamily="18" charset="0"/>
              <a:cs typeface="Times New Roman" panose="02020603050405020304" pitchFamily="18" charset="0"/>
            </a:endParaRPr>
          </a:p>
        </p:txBody>
      </p:sp>
      <p:sp>
        <p:nvSpPr>
          <p:cNvPr id="8" name="矩形 7"/>
          <p:cNvSpPr/>
          <p:nvPr/>
        </p:nvSpPr>
        <p:spPr>
          <a:xfrm>
            <a:off x="494613" y="2607173"/>
            <a:ext cx="5434832" cy="646331"/>
          </a:xfrm>
          <a:prstGeom prst="rect">
            <a:avLst/>
          </a:prstGeom>
        </p:spPr>
        <p:txBody>
          <a:bodyPr wrap="square">
            <a:spAutoFit/>
          </a:bodyPr>
          <a:lstStyle/>
          <a:p>
            <a:r>
              <a:rPr lang="en-US" altLang="zh-CN" dirty="0" smtClean="0">
                <a:latin typeface="Times New Roman" pitchFamily="18" charset="0"/>
                <a:cs typeface="Times New Roman" pitchFamily="18" charset="0"/>
              </a:rPr>
              <a:t>Only </a:t>
            </a:r>
            <a:r>
              <a:rPr lang="en-US" altLang="zh-CN" dirty="0">
                <a:latin typeface="Times New Roman" pitchFamily="18" charset="0"/>
                <a:cs typeface="Times New Roman" pitchFamily="18" charset="0"/>
              </a:rPr>
              <a:t>the remaining 1 - x fraction of nodes contributes to the spreading of the disease</a:t>
            </a:r>
            <a:endParaRPr lang="zh-CN" altLang="en-US"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613" y="3253504"/>
            <a:ext cx="3745765" cy="300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5637" y="1034250"/>
            <a:ext cx="3366733" cy="170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6854150" y="2741579"/>
            <a:ext cx="5434832" cy="369332"/>
          </a:xfrm>
          <a:prstGeom prst="rect">
            <a:avLst/>
          </a:prstGeom>
        </p:spPr>
        <p:txBody>
          <a:bodyPr wrap="square">
            <a:spAutoFit/>
          </a:bodyPr>
          <a:lstStyle/>
          <a:p>
            <a:r>
              <a:rPr lang="en-US" altLang="zh-CN" dirty="0" smtClean="0">
                <a:latin typeface="Times New Roman" pitchFamily="18" charset="0"/>
                <a:cs typeface="Times New Roman" pitchFamily="18" charset="0"/>
              </a:rPr>
              <a:t>Recall </a:t>
            </a:r>
            <a:r>
              <a:rPr lang="en-US" altLang="zh-CN" b="1" dirty="0">
                <a:latin typeface="Times New Roman" pitchFamily="18" charset="0"/>
                <a:cs typeface="Times New Roman" pitchFamily="18" charset="0"/>
              </a:rPr>
              <a:t>percolation threshold</a:t>
            </a:r>
            <a:r>
              <a:rPr lang="en-US" altLang="zh-CN" dirty="0"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4150" y="3246626"/>
            <a:ext cx="3406368" cy="1427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6854150" y="4969946"/>
            <a:ext cx="4587186" cy="369332"/>
          </a:xfrm>
          <a:prstGeom prst="rect">
            <a:avLst/>
          </a:prstGeom>
        </p:spPr>
        <p:txBody>
          <a:bodyPr wrap="square">
            <a:spAutoFit/>
          </a:bodyPr>
          <a:lstStyle/>
          <a:p>
            <a:r>
              <a:rPr lang="en-US" altLang="zh-CN" dirty="0" smtClean="0">
                <a:latin typeface="Times New Roman" pitchFamily="18" charset="0"/>
                <a:cs typeface="Times New Roman" pitchFamily="18" charset="0"/>
              </a:rPr>
              <a:t>The </a:t>
            </a:r>
            <a:r>
              <a:rPr lang="en-US" altLang="zh-CN" dirty="0">
                <a:latin typeface="Times New Roman" pitchFamily="18" charset="0"/>
                <a:cs typeface="Times New Roman" pitchFamily="18" charset="0"/>
              </a:rPr>
              <a:t>epidemic will only be arrested if </a:t>
            </a:r>
            <a:r>
              <a:rPr lang="en-US" altLang="zh-CN" dirty="0" smtClean="0">
                <a:latin typeface="Times New Roman" pitchFamily="18" charset="0"/>
                <a:cs typeface="Times New Roman" pitchFamily="18" charset="0"/>
              </a:rPr>
              <a:t>xc </a:t>
            </a: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r="1677"/>
          <a:stretch/>
        </p:blipFill>
        <p:spPr bwMode="auto">
          <a:xfrm>
            <a:off x="494613" y="1034250"/>
            <a:ext cx="6713011" cy="15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5026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14</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606311" y="315145"/>
            <a:ext cx="10498038"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latin typeface="Times New Roman" panose="02020603050405020304" pitchFamily="18" charset="0"/>
                <a:cs typeface="Times New Roman" panose="02020603050405020304" pitchFamily="18" charset="0"/>
              </a:rPr>
              <a:t>Random </a:t>
            </a:r>
            <a:r>
              <a:rPr lang="en-US" altLang="zh-CN" sz="3200" b="1" dirty="0" smtClean="0">
                <a:latin typeface="Times New Roman" panose="02020603050405020304" pitchFamily="18" charset="0"/>
                <a:cs typeface="Times New Roman" panose="02020603050405020304" pitchFamily="18" charset="0"/>
              </a:rPr>
              <a:t>Immunization Simulation</a:t>
            </a:r>
            <a:endParaRPr lang="zh-CN" altLang="en-US" sz="1200" dirty="0">
              <a:latin typeface="Times New Roman" panose="02020603050405020304" pitchFamily="18" charset="0"/>
              <a:cs typeface="Times New Roman" panose="02020603050405020304" pitchFamily="18" charset="0"/>
            </a:endParaRPr>
          </a:p>
        </p:txBody>
      </p:sp>
      <p:sp>
        <p:nvSpPr>
          <p:cNvPr id="13" name="矩形 12"/>
          <p:cNvSpPr/>
          <p:nvPr/>
        </p:nvSpPr>
        <p:spPr>
          <a:xfrm>
            <a:off x="467998" y="1062683"/>
            <a:ext cx="6642432" cy="2585323"/>
          </a:xfrm>
          <a:prstGeom prst="rect">
            <a:avLst/>
          </a:prstGeom>
        </p:spPr>
        <p:txBody>
          <a:bodyPr wrap="square">
            <a:spAutoFit/>
          </a:bodyPr>
          <a:lstStyle/>
          <a:p>
            <a:r>
              <a:rPr lang="en-US" altLang="zh-CN" dirty="0" smtClean="0">
                <a:latin typeface="Times New Roman" pitchFamily="18" charset="0"/>
                <a:cs typeface="Times New Roman" pitchFamily="18" charset="0"/>
              </a:rPr>
              <a:t>Assumption:</a:t>
            </a:r>
          </a:p>
          <a:p>
            <a:pPr marL="285750" indent="-285750">
              <a:buFont typeface="Arial" pitchFamily="34" charset="0"/>
              <a:buChar char="•"/>
            </a:pPr>
            <a:r>
              <a:rPr lang="en-US" altLang="zh-CN" dirty="0">
                <a:latin typeface="Times New Roman" pitchFamily="18" charset="0"/>
                <a:cs typeface="Times New Roman" pitchFamily="18" charset="0"/>
              </a:rPr>
              <a:t>N</a:t>
            </a:r>
            <a:r>
              <a:rPr lang="en-US" altLang="zh-CN" dirty="0" smtClean="0">
                <a:latin typeface="Times New Roman" pitchFamily="18" charset="0"/>
                <a:cs typeface="Times New Roman" pitchFamily="18" charset="0"/>
              </a:rPr>
              <a:t>umber </a:t>
            </a:r>
            <a:r>
              <a:rPr lang="en-US" altLang="zh-CN" dirty="0">
                <a:latin typeface="Times New Roman" pitchFamily="18" charset="0"/>
                <a:cs typeface="Times New Roman" pitchFamily="18" charset="0"/>
              </a:rPr>
              <a:t>of nodes  n = 50 </a:t>
            </a:r>
          </a:p>
          <a:p>
            <a:pPr marL="285750" indent="-285750">
              <a:buFont typeface="Arial" pitchFamily="34" charset="0"/>
              <a:buChar char="•"/>
            </a:pPr>
            <a:r>
              <a:rPr lang="en-US" altLang="zh-CN" dirty="0">
                <a:latin typeface="Times New Roman" pitchFamily="18" charset="0"/>
                <a:cs typeface="Times New Roman" pitchFamily="18" charset="0"/>
              </a:rPr>
              <a:t>N</a:t>
            </a:r>
            <a:r>
              <a:rPr lang="en-US" altLang="zh-CN" dirty="0" smtClean="0">
                <a:latin typeface="Times New Roman" pitchFamily="18" charset="0"/>
                <a:cs typeface="Times New Roman" pitchFamily="18" charset="0"/>
              </a:rPr>
              <a:t>umber </a:t>
            </a:r>
            <a:r>
              <a:rPr lang="en-US" altLang="zh-CN" dirty="0">
                <a:latin typeface="Times New Roman" pitchFamily="18" charset="0"/>
                <a:cs typeface="Times New Roman" pitchFamily="18" charset="0"/>
              </a:rPr>
              <a:t>of random edges to add for each new node m = 5  </a:t>
            </a:r>
          </a:p>
          <a:p>
            <a:pPr marL="285750" indent="-285750">
              <a:buFont typeface="Arial" pitchFamily="34" charset="0"/>
              <a:buChar char="•"/>
            </a:pPr>
            <a:r>
              <a:rPr lang="en-US" altLang="zh-CN" dirty="0">
                <a:latin typeface="Times New Roman" pitchFamily="18" charset="0"/>
                <a:cs typeface="Times New Roman" pitchFamily="18" charset="0"/>
              </a:rPr>
              <a:t>Probability of adding a triangle after adding a random edge  p = 0.4 </a:t>
            </a:r>
          </a:p>
          <a:p>
            <a:pPr marL="285750" indent="-285750">
              <a:buFont typeface="Arial" pitchFamily="34" charset="0"/>
              <a:buChar char="•"/>
            </a:pPr>
            <a:r>
              <a:rPr lang="en-US" altLang="zh-CN" dirty="0">
                <a:latin typeface="Times New Roman" pitchFamily="18" charset="0"/>
                <a:cs typeface="Times New Roman" pitchFamily="18" charset="0"/>
              </a:rPr>
              <a:t>Initial infected number of people I0 = 10</a:t>
            </a:r>
          </a:p>
          <a:p>
            <a:pPr marL="285750" indent="-285750">
              <a:buFont typeface="Arial" pitchFamily="34" charset="0"/>
              <a:buChar char="•"/>
            </a:pPr>
            <a:r>
              <a:rPr lang="en-US" altLang="zh-CN" dirty="0">
                <a:latin typeface="Times New Roman" pitchFamily="18" charset="0"/>
                <a:cs typeface="Times New Roman" pitchFamily="18" charset="0"/>
              </a:rPr>
              <a:t> Initial recovered number of people R0 = 0</a:t>
            </a:r>
          </a:p>
          <a:p>
            <a:pPr marL="285750" indent="-285750">
              <a:buFont typeface="Arial" pitchFamily="34" charset="0"/>
              <a:buChar char="•"/>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Transmission </a:t>
            </a:r>
            <a:r>
              <a:rPr lang="en-US" altLang="zh-CN" dirty="0">
                <a:latin typeface="Times New Roman" pitchFamily="18" charset="0"/>
                <a:cs typeface="Times New Roman" pitchFamily="18" charset="0"/>
              </a:rPr>
              <a:t>rate on a contact beta = 0.3</a:t>
            </a:r>
          </a:p>
          <a:p>
            <a:pPr marL="285750" indent="-285750">
              <a:buFont typeface="Arial" pitchFamily="34" charset="0"/>
              <a:buChar char="•"/>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Recovery </a:t>
            </a:r>
            <a:r>
              <a:rPr lang="en-US" altLang="zh-CN" dirty="0">
                <a:latin typeface="Times New Roman" pitchFamily="18" charset="0"/>
                <a:cs typeface="Times New Roman" pitchFamily="18" charset="0"/>
              </a:rPr>
              <a:t>rate gamma = </a:t>
            </a:r>
            <a:r>
              <a:rPr lang="en-US" altLang="zh-CN" dirty="0" smtClean="0">
                <a:latin typeface="Times New Roman" pitchFamily="18" charset="0"/>
                <a:cs typeface="Times New Roman" pitchFamily="18" charset="0"/>
              </a:rPr>
              <a:t>0.2</a:t>
            </a:r>
          </a:p>
          <a:p>
            <a:pPr marL="285750" indent="-285750">
              <a:buFont typeface="Arial" pitchFamily="34" charset="0"/>
              <a:buChar char="•"/>
            </a:pPr>
            <a:r>
              <a:rPr lang="en-US" altLang="zh-CN" dirty="0">
                <a:latin typeface="Times New Roman" pitchFamily="18" charset="0"/>
                <a:cs typeface="Times New Roman" pitchFamily="18" charset="0"/>
              </a:rPr>
              <a:t>Number of day </a:t>
            </a:r>
            <a:r>
              <a:rPr lang="en-US" altLang="zh-CN" dirty="0" err="1">
                <a:latin typeface="Times New Roman" pitchFamily="18" charset="0"/>
                <a:cs typeface="Times New Roman" pitchFamily="18" charset="0"/>
              </a:rPr>
              <a:t>max_day</a:t>
            </a:r>
            <a:r>
              <a:rPr lang="en-US" altLang="zh-CN" dirty="0">
                <a:latin typeface="Times New Roman" pitchFamily="18" charset="0"/>
                <a:cs typeface="Times New Roman" pitchFamily="18" charset="0"/>
              </a:rPr>
              <a:t> = 100</a:t>
            </a:r>
            <a:endParaRPr lang="zh-CN" alt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997" y="3648006"/>
            <a:ext cx="5868815" cy="271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7110430" y="1226708"/>
            <a:ext cx="4551639" cy="3139321"/>
          </a:xfrm>
          <a:prstGeom prst="rect">
            <a:avLst/>
          </a:prstGeom>
        </p:spPr>
        <p:txBody>
          <a:bodyPr wrap="square">
            <a:spAutoFit/>
          </a:bodyPr>
          <a:lstStyle/>
          <a:p>
            <a:r>
              <a:rPr lang="en-US" altLang="zh-CN" dirty="0" smtClean="0">
                <a:latin typeface="Times New Roman" pitchFamily="18" charset="0"/>
                <a:cs typeface="Times New Roman" pitchFamily="18" charset="0"/>
              </a:rPr>
              <a:t>Random immunization principle:</a:t>
            </a:r>
          </a:p>
          <a:p>
            <a:pPr marL="285750" indent="-285750">
              <a:buFont typeface="Arial" pitchFamily="34" charset="0"/>
              <a:buChar char="•"/>
            </a:pPr>
            <a:r>
              <a:rPr lang="en-US" altLang="zh-CN" dirty="0" smtClean="0">
                <a:latin typeface="Times New Roman" pitchFamily="18" charset="0"/>
                <a:cs typeface="Times New Roman" pitchFamily="18" charset="0"/>
              </a:rPr>
              <a:t>Take x ratio of the total population randomly to get vaccinated.</a:t>
            </a:r>
          </a:p>
          <a:p>
            <a:pPr marL="285750" indent="-285750">
              <a:buFont typeface="Arial" pitchFamily="34" charset="0"/>
              <a:buChar char="•"/>
            </a:pPr>
            <a:r>
              <a:rPr lang="en-US" altLang="zh-CN" dirty="0" smtClean="0">
                <a:latin typeface="Times New Roman" pitchFamily="18" charset="0"/>
                <a:cs typeface="Times New Roman" pitchFamily="18" charset="0"/>
              </a:rPr>
              <a:t>Cut the selected vaccinated node’s links at once( vaccination doesn’t take any time)</a:t>
            </a:r>
          </a:p>
          <a:p>
            <a:pPr marL="285750" indent="-285750">
              <a:buFont typeface="Arial" pitchFamily="34" charset="0"/>
              <a:buChar char="•"/>
            </a:pPr>
            <a:r>
              <a:rPr lang="en-US" altLang="zh-CN" dirty="0" smtClean="0">
                <a:latin typeface="Times New Roman" pitchFamily="18" charset="0"/>
                <a:cs typeface="Times New Roman" pitchFamily="18" charset="0"/>
              </a:rPr>
              <a:t>Put the new  network in to SIR network model.</a:t>
            </a:r>
          </a:p>
          <a:p>
            <a:pPr marL="285750" indent="-285750">
              <a:buFont typeface="Arial" pitchFamily="34" charset="0"/>
              <a:buChar char="•"/>
            </a:pPr>
            <a:r>
              <a:rPr lang="en-US" altLang="zh-CN" dirty="0" smtClean="0">
                <a:latin typeface="Times New Roman" pitchFamily="18" charset="0"/>
                <a:cs typeface="Times New Roman" pitchFamily="18" charset="0"/>
              </a:rPr>
              <a:t>Change x to see the effect of vaccination by looking at the average infectious probability in the final time step of all nodes.</a:t>
            </a:r>
          </a:p>
          <a:p>
            <a:endParaRPr lang="zh-CN" altLang="en-US" dirty="0">
              <a:latin typeface="Times New Roman" pitchFamily="18" charset="0"/>
              <a:cs typeface="Times New Roman" pitchFamily="18" charset="0"/>
            </a:endParaRPr>
          </a:p>
        </p:txBody>
      </p:sp>
      <p:sp>
        <p:nvSpPr>
          <p:cNvPr id="17" name="矩形 16"/>
          <p:cNvSpPr/>
          <p:nvPr/>
        </p:nvSpPr>
        <p:spPr>
          <a:xfrm>
            <a:off x="7110430" y="4268305"/>
            <a:ext cx="4551639" cy="923330"/>
          </a:xfrm>
          <a:prstGeom prst="rect">
            <a:avLst/>
          </a:prstGeom>
        </p:spPr>
        <p:txBody>
          <a:bodyPr wrap="square">
            <a:spAutoFit/>
          </a:bodyPr>
          <a:lstStyle/>
          <a:p>
            <a:r>
              <a:rPr lang="en-US" altLang="zh-CN" dirty="0">
                <a:latin typeface="Times New Roman" pitchFamily="18" charset="0"/>
                <a:cs typeface="Times New Roman" pitchFamily="18" charset="0"/>
              </a:rPr>
              <a:t>The epidemic will only be arrested if xc → 1</a:t>
            </a:r>
            <a:r>
              <a:rPr lang="en-US" altLang="zh-CN" dirty="0" smtClean="0">
                <a:latin typeface="Times New Roman" pitchFamily="18" charset="0"/>
                <a:cs typeface="Times New Roman" pitchFamily="18" charset="0"/>
              </a:rPr>
              <a:t>.</a:t>
            </a:r>
          </a:p>
          <a:p>
            <a:endParaRPr lang="en-US" altLang="zh-CN"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This correspond to the math part. </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71782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15</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smtClean="0">
                <a:latin typeface="Times New Roman" panose="02020603050405020304" pitchFamily="18" charset="0"/>
                <a:cs typeface="Times New Roman" panose="02020603050405020304" pitchFamily="18" charset="0"/>
              </a:rPr>
              <a:t>Targeted immunization </a:t>
            </a:r>
            <a:r>
              <a:rPr lang="en-US" altLang="zh-CN" sz="3200" b="1" dirty="0">
                <a:latin typeface="Times New Roman" panose="02020603050405020304" pitchFamily="18" charset="0"/>
                <a:cs typeface="Times New Roman" panose="02020603050405020304" pitchFamily="18" charset="0"/>
              </a:rPr>
              <a:t>over networks </a:t>
            </a:r>
            <a:endParaRPr lang="zh-CN" altLang="en-US" sz="1200" dirty="0">
              <a:latin typeface="Times New Roman" panose="02020603050405020304" pitchFamily="18" charset="0"/>
              <a:cs typeface="Times New Roman" panose="02020603050405020304" pitchFamily="18" charset="0"/>
            </a:endParaRPr>
          </a:p>
        </p:txBody>
      </p:sp>
      <p:sp>
        <p:nvSpPr>
          <p:cNvPr id="3" name="矩形 2"/>
          <p:cNvSpPr/>
          <p:nvPr/>
        </p:nvSpPr>
        <p:spPr>
          <a:xfrm>
            <a:off x="580560" y="1148566"/>
            <a:ext cx="5523378" cy="646331"/>
          </a:xfrm>
          <a:prstGeom prst="rect">
            <a:avLst/>
          </a:prstGeom>
        </p:spPr>
        <p:txBody>
          <a:bodyPr wrap="square">
            <a:spAutoFit/>
          </a:bodyPr>
          <a:lstStyle/>
          <a:p>
            <a:r>
              <a:rPr lang="en-US" altLang="zh-CN" dirty="0" smtClean="0">
                <a:latin typeface="Times New Roman" pitchFamily="18" charset="0"/>
                <a:cs typeface="Times New Roman" pitchFamily="18" charset="0"/>
              </a:rPr>
              <a:t>Targeted </a:t>
            </a:r>
            <a:r>
              <a:rPr lang="en-US" altLang="zh-CN" dirty="0">
                <a:latin typeface="Times New Roman" pitchFamily="18" charset="0"/>
                <a:cs typeface="Times New Roman" pitchFamily="18" charset="0"/>
              </a:rPr>
              <a:t>immunization of the </a:t>
            </a:r>
            <a:r>
              <a:rPr lang="en-US" altLang="zh-CN" b="1" dirty="0">
                <a:latin typeface="Times New Roman" pitchFamily="18" charset="0"/>
                <a:cs typeface="Times New Roman" pitchFamily="18" charset="0"/>
              </a:rPr>
              <a:t>HUBs</a:t>
            </a:r>
            <a:r>
              <a:rPr lang="en-US" altLang="zh-CN" dirty="0">
                <a:latin typeface="Times New Roman" pitchFamily="18" charset="0"/>
                <a:cs typeface="Times New Roman" pitchFamily="18" charset="0"/>
              </a:rPr>
              <a:t> (the most highly connected nodes in the network)</a:t>
            </a:r>
            <a:endParaRPr lang="zh-CN" alt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1849" y="1711011"/>
            <a:ext cx="1511129" cy="7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949" y="2584033"/>
            <a:ext cx="2479204" cy="1581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80560" y="1914297"/>
            <a:ext cx="2838406" cy="369332"/>
          </a:xfrm>
          <a:prstGeom prst="rect">
            <a:avLst/>
          </a:prstGeom>
        </p:spPr>
        <p:txBody>
          <a:bodyPr wrap="none">
            <a:spAutoFit/>
          </a:bodyPr>
          <a:lstStyle/>
          <a:p>
            <a:r>
              <a:rPr lang="en-US" altLang="zh-CN" dirty="0">
                <a:latin typeface="Times New Roman" pitchFamily="18" charset="0"/>
                <a:cs typeface="Times New Roman" pitchFamily="18" charset="0"/>
              </a:rPr>
              <a:t>For the immunization rate x:</a:t>
            </a:r>
            <a:endParaRPr lang="zh-CN" altLang="en-US" dirty="0">
              <a:latin typeface="Times New Roman" pitchFamily="18" charset="0"/>
              <a:cs typeface="Times New Roman" pitchFamily="18" charset="0"/>
            </a:endParaRPr>
          </a:p>
        </p:txBody>
      </p:sp>
      <p:sp>
        <p:nvSpPr>
          <p:cNvPr id="9" name="Rectangle 5"/>
          <p:cNvSpPr>
            <a:spLocks noChangeArrowheads="1"/>
          </p:cNvSpPr>
          <p:nvPr/>
        </p:nvSpPr>
        <p:spPr bwMode="auto">
          <a:xfrm>
            <a:off x="580560" y="2301126"/>
            <a:ext cx="4311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For maximum degree ​ of the network:</a:t>
            </a:r>
            <a:r>
              <a:rPr kumimoji="0" lang="zh-CN"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10" name="矩形 9"/>
          <p:cNvSpPr/>
          <p:nvPr/>
        </p:nvSpPr>
        <p:spPr>
          <a:xfrm>
            <a:off x="580560" y="4090721"/>
            <a:ext cx="3352200" cy="369332"/>
          </a:xfrm>
          <a:prstGeom prst="rect">
            <a:avLst/>
          </a:prstGeom>
        </p:spPr>
        <p:txBody>
          <a:bodyPr wrap="none">
            <a:spAutoFit/>
          </a:bodyPr>
          <a:lstStyle/>
          <a:p>
            <a:r>
              <a:rPr lang="en-US" altLang="zh-CN" dirty="0" smtClean="0">
                <a:latin typeface="Times New Roman" pitchFamily="18" charset="0"/>
                <a:cs typeface="Times New Roman" pitchFamily="18" charset="0"/>
              </a:rPr>
              <a:t>The </a:t>
            </a:r>
            <a:r>
              <a:rPr lang="en-US" altLang="zh-CN" dirty="0">
                <a:latin typeface="Times New Roman" pitchFamily="18" charset="0"/>
                <a:cs typeface="Times New Roman" pitchFamily="18" charset="0"/>
              </a:rPr>
              <a:t>probability of link connection</a:t>
            </a:r>
            <a:endParaRPr lang="zh-CN" altLang="en-US" dirty="0">
              <a:latin typeface="Times New Roman" pitchFamily="18" charset="0"/>
              <a:cs typeface="Times New Roman" pitchFamily="18" charset="0"/>
            </a:endParaRPr>
          </a:p>
        </p:txBody>
      </p:sp>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1396" y="4434109"/>
            <a:ext cx="1736310" cy="751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8081" y="5480585"/>
            <a:ext cx="3122940" cy="680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5522" y="1103764"/>
            <a:ext cx="5014912"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95522" y="2512392"/>
            <a:ext cx="5335466" cy="211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5522" y="4809835"/>
            <a:ext cx="4050587" cy="114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580560" y="5111253"/>
            <a:ext cx="2845651" cy="369332"/>
          </a:xfrm>
          <a:prstGeom prst="rect">
            <a:avLst/>
          </a:prstGeom>
        </p:spPr>
        <p:txBody>
          <a:bodyPr wrap="none">
            <a:spAutoFit/>
          </a:bodyPr>
          <a:lstStyle/>
          <a:p>
            <a:r>
              <a:rPr lang="en-US" altLang="zh-CN" dirty="0">
                <a:latin typeface="Times New Roman" pitchFamily="18" charset="0"/>
                <a:cs typeface="Times New Roman" pitchFamily="18" charset="0"/>
              </a:rPr>
              <a:t>The new degree </a:t>
            </a:r>
            <a:r>
              <a:rPr lang="en-US" altLang="zh-CN" dirty="0" smtClean="0">
                <a:latin typeface="Times New Roman" pitchFamily="18" charset="0"/>
                <a:cs typeface="Times New Roman" pitchFamily="18" charset="0"/>
              </a:rPr>
              <a:t>distribution:</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3212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16</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10498038"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latin typeface="Times New Roman" panose="02020603050405020304" pitchFamily="18" charset="0"/>
                <a:cs typeface="Times New Roman" panose="02020603050405020304" pitchFamily="18" charset="0"/>
              </a:rPr>
              <a:t>Targeted </a:t>
            </a:r>
            <a:r>
              <a:rPr lang="en-US" altLang="zh-CN" sz="3200" b="1" dirty="0" smtClean="0">
                <a:latin typeface="Times New Roman" panose="02020603050405020304" pitchFamily="18" charset="0"/>
                <a:cs typeface="Times New Roman" panose="02020603050405020304" pitchFamily="18" charset="0"/>
              </a:rPr>
              <a:t>Immunization Simulation</a:t>
            </a:r>
            <a:endParaRPr lang="zh-CN" altLang="en-US" sz="1200" dirty="0">
              <a:latin typeface="Times New Roman" panose="02020603050405020304" pitchFamily="18" charset="0"/>
              <a:cs typeface="Times New Roman" panose="02020603050405020304" pitchFamily="18" charset="0"/>
            </a:endParaRPr>
          </a:p>
        </p:txBody>
      </p:sp>
      <p:sp>
        <p:nvSpPr>
          <p:cNvPr id="7" name="矩形 6"/>
          <p:cNvSpPr/>
          <p:nvPr/>
        </p:nvSpPr>
        <p:spPr>
          <a:xfrm>
            <a:off x="580560" y="1037508"/>
            <a:ext cx="6642432" cy="2585323"/>
          </a:xfrm>
          <a:prstGeom prst="rect">
            <a:avLst/>
          </a:prstGeom>
        </p:spPr>
        <p:txBody>
          <a:bodyPr wrap="square">
            <a:spAutoFit/>
          </a:bodyPr>
          <a:lstStyle/>
          <a:p>
            <a:r>
              <a:rPr lang="en-US" altLang="zh-CN" dirty="0" smtClean="0">
                <a:latin typeface="Times New Roman" pitchFamily="18" charset="0"/>
                <a:cs typeface="Times New Roman" pitchFamily="18" charset="0"/>
              </a:rPr>
              <a:t>Assumption:</a:t>
            </a:r>
          </a:p>
          <a:p>
            <a:pPr marL="285750" indent="-285750">
              <a:buFont typeface="Arial" pitchFamily="34" charset="0"/>
              <a:buChar char="•"/>
            </a:pPr>
            <a:r>
              <a:rPr lang="en-US" altLang="zh-CN" dirty="0">
                <a:latin typeface="Times New Roman" pitchFamily="18" charset="0"/>
                <a:cs typeface="Times New Roman" pitchFamily="18" charset="0"/>
              </a:rPr>
              <a:t>N</a:t>
            </a:r>
            <a:r>
              <a:rPr lang="en-US" altLang="zh-CN" dirty="0" smtClean="0">
                <a:latin typeface="Times New Roman" pitchFamily="18" charset="0"/>
                <a:cs typeface="Times New Roman" pitchFamily="18" charset="0"/>
              </a:rPr>
              <a:t>umber </a:t>
            </a:r>
            <a:r>
              <a:rPr lang="en-US" altLang="zh-CN" dirty="0">
                <a:latin typeface="Times New Roman" pitchFamily="18" charset="0"/>
                <a:cs typeface="Times New Roman" pitchFamily="18" charset="0"/>
              </a:rPr>
              <a:t>of nodes  n = 50 </a:t>
            </a:r>
          </a:p>
          <a:p>
            <a:pPr marL="285750" indent="-285750">
              <a:buFont typeface="Arial" pitchFamily="34" charset="0"/>
              <a:buChar char="•"/>
            </a:pPr>
            <a:r>
              <a:rPr lang="en-US" altLang="zh-CN" dirty="0">
                <a:latin typeface="Times New Roman" pitchFamily="18" charset="0"/>
                <a:cs typeface="Times New Roman" pitchFamily="18" charset="0"/>
              </a:rPr>
              <a:t>N</a:t>
            </a:r>
            <a:r>
              <a:rPr lang="en-US" altLang="zh-CN" dirty="0" smtClean="0">
                <a:latin typeface="Times New Roman" pitchFamily="18" charset="0"/>
                <a:cs typeface="Times New Roman" pitchFamily="18" charset="0"/>
              </a:rPr>
              <a:t>umber </a:t>
            </a:r>
            <a:r>
              <a:rPr lang="en-US" altLang="zh-CN" dirty="0">
                <a:latin typeface="Times New Roman" pitchFamily="18" charset="0"/>
                <a:cs typeface="Times New Roman" pitchFamily="18" charset="0"/>
              </a:rPr>
              <a:t>of random edges to add for each new node m = 5  </a:t>
            </a:r>
          </a:p>
          <a:p>
            <a:pPr marL="285750" indent="-285750">
              <a:buFont typeface="Arial" pitchFamily="34" charset="0"/>
              <a:buChar char="•"/>
            </a:pPr>
            <a:r>
              <a:rPr lang="en-US" altLang="zh-CN" dirty="0">
                <a:latin typeface="Times New Roman" pitchFamily="18" charset="0"/>
                <a:cs typeface="Times New Roman" pitchFamily="18" charset="0"/>
              </a:rPr>
              <a:t>Probability of adding a triangle after adding a random edge  p = 0.4 </a:t>
            </a:r>
          </a:p>
          <a:p>
            <a:pPr marL="285750" indent="-285750">
              <a:buFont typeface="Arial" pitchFamily="34" charset="0"/>
              <a:buChar char="•"/>
            </a:pPr>
            <a:r>
              <a:rPr lang="en-US" altLang="zh-CN" dirty="0">
                <a:latin typeface="Times New Roman" pitchFamily="18" charset="0"/>
                <a:cs typeface="Times New Roman" pitchFamily="18" charset="0"/>
              </a:rPr>
              <a:t>Initial infected number of people I0 = 10</a:t>
            </a:r>
          </a:p>
          <a:p>
            <a:pPr marL="285750" indent="-285750">
              <a:buFont typeface="Arial" pitchFamily="34" charset="0"/>
              <a:buChar char="•"/>
            </a:pPr>
            <a:r>
              <a:rPr lang="en-US" altLang="zh-CN" dirty="0">
                <a:latin typeface="Times New Roman" pitchFamily="18" charset="0"/>
                <a:cs typeface="Times New Roman" pitchFamily="18" charset="0"/>
              </a:rPr>
              <a:t> Initial recovered number of people R0 = 0</a:t>
            </a:r>
          </a:p>
          <a:p>
            <a:pPr marL="285750" indent="-285750">
              <a:buFont typeface="Arial" pitchFamily="34" charset="0"/>
              <a:buChar char="•"/>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Transmission </a:t>
            </a:r>
            <a:r>
              <a:rPr lang="en-US" altLang="zh-CN" dirty="0">
                <a:latin typeface="Times New Roman" pitchFamily="18" charset="0"/>
                <a:cs typeface="Times New Roman" pitchFamily="18" charset="0"/>
              </a:rPr>
              <a:t>rate on a contact beta = 0.3</a:t>
            </a:r>
          </a:p>
          <a:p>
            <a:pPr marL="285750" indent="-285750">
              <a:buFont typeface="Arial" pitchFamily="34" charset="0"/>
              <a:buChar char="•"/>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Recovery </a:t>
            </a:r>
            <a:r>
              <a:rPr lang="en-US" altLang="zh-CN" dirty="0">
                <a:latin typeface="Times New Roman" pitchFamily="18" charset="0"/>
                <a:cs typeface="Times New Roman" pitchFamily="18" charset="0"/>
              </a:rPr>
              <a:t>rate gamma = </a:t>
            </a:r>
            <a:r>
              <a:rPr lang="en-US" altLang="zh-CN" dirty="0" smtClean="0">
                <a:latin typeface="Times New Roman" pitchFamily="18" charset="0"/>
                <a:cs typeface="Times New Roman" pitchFamily="18" charset="0"/>
              </a:rPr>
              <a:t>0.2</a:t>
            </a:r>
          </a:p>
          <a:p>
            <a:pPr marL="285750" indent="-285750">
              <a:buFont typeface="Arial" pitchFamily="34" charset="0"/>
              <a:buChar char="•"/>
            </a:pPr>
            <a:r>
              <a:rPr lang="en-US" altLang="zh-CN" dirty="0">
                <a:latin typeface="Times New Roman" pitchFamily="18" charset="0"/>
                <a:cs typeface="Times New Roman" pitchFamily="18" charset="0"/>
              </a:rPr>
              <a:t>Number of day </a:t>
            </a:r>
            <a:r>
              <a:rPr lang="en-US" altLang="zh-CN" dirty="0" err="1">
                <a:latin typeface="Times New Roman" pitchFamily="18" charset="0"/>
                <a:cs typeface="Times New Roman" pitchFamily="18" charset="0"/>
              </a:rPr>
              <a:t>max_day</a:t>
            </a:r>
            <a:r>
              <a:rPr lang="en-US" altLang="zh-CN" dirty="0">
                <a:latin typeface="Times New Roman" pitchFamily="18" charset="0"/>
                <a:cs typeface="Times New Roman" pitchFamily="18" charset="0"/>
              </a:rPr>
              <a:t> = 100</a:t>
            </a:r>
            <a:endParaRPr lang="zh-CN" altLang="en-US" dirty="0">
              <a:latin typeface="Times New Roman" pitchFamily="18" charset="0"/>
              <a:cs typeface="Times New Roman" pitchFamily="18" charset="0"/>
            </a:endParaRPr>
          </a:p>
        </p:txBody>
      </p:sp>
      <p:grpSp>
        <p:nvGrpSpPr>
          <p:cNvPr id="13" name="组合 12"/>
          <p:cNvGrpSpPr/>
          <p:nvPr/>
        </p:nvGrpSpPr>
        <p:grpSpPr>
          <a:xfrm>
            <a:off x="467998" y="3617270"/>
            <a:ext cx="5868815" cy="2722992"/>
            <a:chOff x="467998" y="3617270"/>
            <a:chExt cx="5868815" cy="2722992"/>
          </a:xfrm>
        </p:grpSpPr>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998" y="3622831"/>
              <a:ext cx="5868815" cy="271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p:nvPr/>
          </p:nvCxnSpPr>
          <p:spPr>
            <a:xfrm>
              <a:off x="5630101" y="5424928"/>
              <a:ext cx="0" cy="5046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42472" y="3617270"/>
              <a:ext cx="2319866" cy="369332"/>
            </a:xfrm>
            <a:prstGeom prst="rect">
              <a:avLst/>
            </a:prstGeom>
          </p:spPr>
          <p:txBody>
            <a:bodyPr wrap="none">
              <a:spAutoFit/>
            </a:bodyPr>
            <a:lstStyle/>
            <a:p>
              <a:r>
                <a:rPr lang="en-US" altLang="zh-CN" dirty="0" smtClean="0">
                  <a:latin typeface="Times New Roman" pitchFamily="18" charset="0"/>
                  <a:cs typeface="Times New Roman" pitchFamily="18" charset="0"/>
                </a:rPr>
                <a:t>Random Immunization</a:t>
              </a:r>
              <a:endParaRPr lang="zh-CN" altLang="en-US" dirty="0">
                <a:latin typeface="Times New Roman" pitchFamily="18" charset="0"/>
                <a:cs typeface="Times New Roman" pitchFamily="18" charset="0"/>
              </a:endParaRPr>
            </a:p>
          </p:txBody>
        </p:sp>
      </p:grpSp>
      <p:grpSp>
        <p:nvGrpSpPr>
          <p:cNvPr id="16" name="组合 15"/>
          <p:cNvGrpSpPr/>
          <p:nvPr/>
        </p:nvGrpSpPr>
        <p:grpSpPr>
          <a:xfrm>
            <a:off x="6137413" y="3585004"/>
            <a:ext cx="5841335" cy="2755258"/>
            <a:chOff x="6137413" y="3585004"/>
            <a:chExt cx="5841335" cy="2755258"/>
          </a:xfrm>
        </p:grpSpPr>
        <p:pic>
          <p:nvPicPr>
            <p:cNvPr id="409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927"/>
            <a:stretch/>
          </p:blipFill>
          <p:spPr bwMode="auto">
            <a:xfrm>
              <a:off x="6137413" y="3648006"/>
              <a:ext cx="5841335" cy="269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直接箭头连接符 11"/>
            <p:cNvCxnSpPr/>
            <p:nvPr/>
          </p:nvCxnSpPr>
          <p:spPr>
            <a:xfrm>
              <a:off x="10026477" y="5424927"/>
              <a:ext cx="0" cy="5046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898147" y="3585004"/>
              <a:ext cx="2319866" cy="369332"/>
            </a:xfrm>
            <a:prstGeom prst="rect">
              <a:avLst/>
            </a:prstGeom>
          </p:spPr>
          <p:txBody>
            <a:bodyPr wrap="none">
              <a:spAutoFit/>
            </a:bodyPr>
            <a:lstStyle/>
            <a:p>
              <a:r>
                <a:rPr lang="en-US" altLang="zh-CN" dirty="0">
                  <a:latin typeface="Times New Roman" pitchFamily="18" charset="0"/>
                  <a:cs typeface="Times New Roman" pitchFamily="18" charset="0"/>
                </a:rPr>
                <a:t>Targeted Immunization</a:t>
              </a:r>
              <a:endParaRPr lang="zh-CN" altLang="en-US" dirty="0">
                <a:latin typeface="Times New Roman" pitchFamily="18" charset="0"/>
                <a:cs typeface="Times New Roman" pitchFamily="18" charset="0"/>
              </a:endParaRPr>
            </a:p>
          </p:txBody>
        </p:sp>
      </p:grpSp>
      <p:sp>
        <p:nvSpPr>
          <p:cNvPr id="15" name="矩形 14"/>
          <p:cNvSpPr/>
          <p:nvPr/>
        </p:nvSpPr>
        <p:spPr>
          <a:xfrm>
            <a:off x="7110430" y="1037508"/>
            <a:ext cx="5022659" cy="2585323"/>
          </a:xfrm>
          <a:prstGeom prst="rect">
            <a:avLst/>
          </a:prstGeom>
        </p:spPr>
        <p:txBody>
          <a:bodyPr wrap="square">
            <a:spAutoFit/>
          </a:bodyPr>
          <a:lstStyle/>
          <a:p>
            <a:r>
              <a:rPr lang="en-US" altLang="zh-CN" dirty="0">
                <a:latin typeface="Times New Roman" pitchFamily="18" charset="0"/>
                <a:cs typeface="Times New Roman" pitchFamily="18" charset="0"/>
              </a:rPr>
              <a:t>Targeted immunization </a:t>
            </a:r>
            <a:r>
              <a:rPr lang="en-US" altLang="zh-CN" dirty="0" smtClean="0">
                <a:latin typeface="Times New Roman" pitchFamily="18" charset="0"/>
                <a:cs typeface="Times New Roman" pitchFamily="18" charset="0"/>
              </a:rPr>
              <a:t>principle:</a:t>
            </a:r>
          </a:p>
          <a:p>
            <a:pPr marL="285750" indent="-285750">
              <a:buFont typeface="Arial" pitchFamily="34" charset="0"/>
              <a:buChar char="•"/>
            </a:pPr>
            <a:r>
              <a:rPr lang="en-US" altLang="zh-CN" dirty="0" smtClean="0">
                <a:latin typeface="Times New Roman" pitchFamily="18" charset="0"/>
                <a:cs typeface="Times New Roman" pitchFamily="18" charset="0"/>
              </a:rPr>
              <a:t>Take the nodes whose degree is larger than kc.</a:t>
            </a:r>
          </a:p>
          <a:p>
            <a:pPr marL="285750" indent="-285750">
              <a:buFont typeface="Arial" pitchFamily="34" charset="0"/>
              <a:buChar char="•"/>
            </a:pPr>
            <a:r>
              <a:rPr lang="en-US" altLang="zh-CN" dirty="0" smtClean="0">
                <a:latin typeface="Times New Roman" pitchFamily="18" charset="0"/>
                <a:cs typeface="Times New Roman" pitchFamily="18" charset="0"/>
              </a:rPr>
              <a:t>Cut the selected vaccinated node’s links at once( vaccination doesn’t take any time)</a:t>
            </a:r>
          </a:p>
          <a:p>
            <a:pPr marL="285750" indent="-285750">
              <a:buFont typeface="Arial" pitchFamily="34" charset="0"/>
              <a:buChar char="•"/>
            </a:pPr>
            <a:r>
              <a:rPr lang="en-US" altLang="zh-CN" dirty="0" smtClean="0">
                <a:latin typeface="Times New Roman" pitchFamily="18" charset="0"/>
                <a:cs typeface="Times New Roman" pitchFamily="18" charset="0"/>
              </a:rPr>
              <a:t>Put the new  network in to SIR network model.</a:t>
            </a:r>
          </a:p>
          <a:p>
            <a:pPr marL="285750" indent="-285750">
              <a:buFont typeface="Arial" pitchFamily="34" charset="0"/>
              <a:buChar char="•"/>
            </a:pPr>
            <a:r>
              <a:rPr lang="en-US" altLang="zh-CN" dirty="0" smtClean="0">
                <a:latin typeface="Times New Roman" pitchFamily="18" charset="0"/>
                <a:cs typeface="Times New Roman" pitchFamily="18" charset="0"/>
              </a:rPr>
              <a:t>Change </a:t>
            </a:r>
            <a:r>
              <a:rPr lang="en-US" altLang="zh-CN" dirty="0" err="1" smtClean="0">
                <a:latin typeface="Times New Roman" pitchFamily="18" charset="0"/>
                <a:cs typeface="Times New Roman" pitchFamily="18" charset="0"/>
              </a:rPr>
              <a:t>kc</a:t>
            </a:r>
            <a:r>
              <a:rPr lang="en-US" altLang="zh-CN" dirty="0" smtClean="0">
                <a:latin typeface="Times New Roman" pitchFamily="18" charset="0"/>
                <a:cs typeface="Times New Roman" pitchFamily="18" charset="0"/>
              </a:rPr>
              <a:t> to see the effect of vaccination by looking at the average infectious probability in the final time step of all nodes.</a:t>
            </a:r>
          </a:p>
          <a:p>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16571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17</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latin typeface="Times New Roman" panose="02020603050405020304" pitchFamily="18" charset="0"/>
                <a:cs typeface="Times New Roman" panose="02020603050405020304" pitchFamily="18" charset="0"/>
              </a:rPr>
              <a:t> Acquaintance </a:t>
            </a:r>
            <a:r>
              <a:rPr lang="en-US" altLang="zh-CN" sz="3200" b="1" dirty="0" smtClean="0">
                <a:latin typeface="Times New Roman" panose="02020603050405020304" pitchFamily="18" charset="0"/>
                <a:cs typeface="Times New Roman" panose="02020603050405020304" pitchFamily="18" charset="0"/>
              </a:rPr>
              <a:t>Immunization over </a:t>
            </a:r>
            <a:r>
              <a:rPr lang="en-US" altLang="zh-CN" sz="3200" b="1" dirty="0">
                <a:latin typeface="Times New Roman" panose="02020603050405020304" pitchFamily="18" charset="0"/>
                <a:cs typeface="Times New Roman" panose="02020603050405020304" pitchFamily="18" charset="0"/>
              </a:rPr>
              <a:t>N</a:t>
            </a:r>
            <a:r>
              <a:rPr lang="en-US" altLang="zh-CN" sz="3200" b="1" dirty="0" smtClean="0">
                <a:latin typeface="Times New Roman" panose="02020603050405020304" pitchFamily="18" charset="0"/>
                <a:cs typeface="Times New Roman" panose="02020603050405020304" pitchFamily="18" charset="0"/>
              </a:rPr>
              <a:t>etworks</a:t>
            </a:r>
            <a:endParaRPr lang="zh-CN" altLang="en-US" sz="1200" dirty="0">
              <a:latin typeface="Times New Roman" panose="02020603050405020304" pitchFamily="18" charset="0"/>
              <a:cs typeface="Times New Roman" panose="02020603050405020304" pitchFamily="18" charset="0"/>
            </a:endParaRPr>
          </a:p>
        </p:txBody>
      </p:sp>
      <p:sp>
        <p:nvSpPr>
          <p:cNvPr id="3" name="矩形 2"/>
          <p:cNvSpPr/>
          <p:nvPr/>
        </p:nvSpPr>
        <p:spPr>
          <a:xfrm>
            <a:off x="740853" y="1151038"/>
            <a:ext cx="10213052" cy="646331"/>
          </a:xfrm>
          <a:prstGeom prst="rect">
            <a:avLst/>
          </a:prstGeom>
        </p:spPr>
        <p:txBody>
          <a:bodyPr wrap="none">
            <a:spAutoFit/>
          </a:bodyPr>
          <a:lstStyle/>
          <a:p>
            <a:pPr marL="285750" indent="-285750">
              <a:buFont typeface="Arial" pitchFamily="34" charset="0"/>
              <a:buChar char="•"/>
            </a:pPr>
            <a:r>
              <a:rPr lang="en-US" altLang="zh-CN" dirty="0" smtClean="0">
                <a:latin typeface="Times New Roman" pitchFamily="18" charset="0"/>
                <a:cs typeface="Times New Roman" pitchFamily="18" charset="0"/>
              </a:rPr>
              <a:t>Only </a:t>
            </a:r>
            <a:r>
              <a:rPr lang="en-US" altLang="zh-CN" dirty="0">
                <a:latin typeface="Times New Roman" pitchFamily="18" charset="0"/>
                <a:cs typeface="Times New Roman" pitchFamily="18" charset="0"/>
              </a:rPr>
              <a:t>requires </a:t>
            </a:r>
            <a:r>
              <a:rPr lang="en-US" altLang="zh-CN" dirty="0" smtClean="0">
                <a:latin typeface="Times New Roman" pitchFamily="18" charset="0"/>
                <a:cs typeface="Times New Roman" pitchFamily="18" charset="0"/>
              </a:rPr>
              <a:t>knowledge of </a:t>
            </a:r>
            <a:r>
              <a:rPr lang="en-US" altLang="zh-CN" dirty="0">
                <a:latin typeface="Times New Roman" pitchFamily="18" charset="0"/>
                <a:cs typeface="Times New Roman" pitchFamily="18" charset="0"/>
              </a:rPr>
              <a:t>local </a:t>
            </a:r>
            <a:r>
              <a:rPr lang="en-US" altLang="zh-CN" dirty="0" smtClean="0">
                <a:latin typeface="Times New Roman" pitchFamily="18" charset="0"/>
                <a:cs typeface="Times New Roman" pitchFamily="18" charset="0"/>
              </a:rPr>
              <a:t>information.</a:t>
            </a:r>
          </a:p>
          <a:p>
            <a:pPr marL="285750" indent="-285750">
              <a:buFont typeface="Arial" pitchFamily="34" charset="0"/>
              <a:buChar char="•"/>
            </a:pPr>
            <a:r>
              <a:rPr lang="en-US" altLang="zh-CN" dirty="0" smtClean="0">
                <a:latin typeface="Times New Roman" pitchFamily="18" charset="0"/>
                <a:cs typeface="Times New Roman" pitchFamily="18" charset="0"/>
              </a:rPr>
              <a:t>Selection </a:t>
            </a:r>
            <a:r>
              <a:rPr lang="en-US" altLang="zh-CN" dirty="0">
                <a:latin typeface="Times New Roman" pitchFamily="18" charset="0"/>
                <a:cs typeface="Times New Roman" pitchFamily="18" charset="0"/>
              </a:rPr>
              <a:t>of a fraction p of nodes with at least one connection at random </a:t>
            </a:r>
            <a:r>
              <a:rPr lang="en-US" altLang="zh-CN" dirty="0" smtClean="0">
                <a:latin typeface="Times New Roman" pitchFamily="18" charset="0"/>
                <a:cs typeface="Times New Roman" pitchFamily="18" charset="0"/>
              </a:rPr>
              <a:t>and vaccine </a:t>
            </a:r>
            <a:r>
              <a:rPr lang="en-US" altLang="zh-CN" dirty="0">
                <a:latin typeface="Times New Roman" pitchFamily="18" charset="0"/>
                <a:cs typeface="Times New Roman" pitchFamily="18" charset="0"/>
              </a:rPr>
              <a:t>his or her neighbors</a:t>
            </a:r>
            <a:endParaRPr lang="zh-CN" alt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78" y="2224540"/>
            <a:ext cx="5801873" cy="200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61217" y="1901375"/>
            <a:ext cx="5068244" cy="646331"/>
          </a:xfrm>
          <a:prstGeom prst="rect">
            <a:avLst/>
          </a:prstGeom>
        </p:spPr>
        <p:txBody>
          <a:bodyPr wrap="square">
            <a:spAutoFit/>
          </a:bodyPr>
          <a:lstStyle/>
          <a:p>
            <a:r>
              <a:rPr lang="en-US" altLang="zh-CN" dirty="0">
                <a:latin typeface="Times New Roman" pitchFamily="18" charset="0"/>
                <a:cs typeface="Times New Roman" pitchFamily="18" charset="0"/>
              </a:rPr>
              <a:t>The probability that a node with degree k is selected for vaccination is </a:t>
            </a:r>
            <a:endParaRPr lang="zh-CN" altLang="en-US" dirty="0">
              <a:latin typeface="Times New Roman" pitchFamily="18" charset="0"/>
              <a:cs typeface="Times New Roman" pitchFamily="18" charset="0"/>
            </a:endParaRPr>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2203" y="4230593"/>
            <a:ext cx="2976641" cy="814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2203" y="5187268"/>
            <a:ext cx="2812523" cy="80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288047" y="4453409"/>
            <a:ext cx="2109167" cy="369332"/>
          </a:xfrm>
          <a:prstGeom prst="rect">
            <a:avLst/>
          </a:prstGeom>
        </p:spPr>
        <p:txBody>
          <a:bodyPr wrap="none">
            <a:spAutoFit/>
          </a:bodyPr>
          <a:lstStyle/>
          <a:p>
            <a:r>
              <a:rPr lang="en-US" altLang="zh-CN" dirty="0"/>
              <a:t>Based on Bayes' rule</a:t>
            </a:r>
            <a:endParaRPr lang="zh-CN" altLang="en-US" dirty="0"/>
          </a:p>
        </p:txBody>
      </p:sp>
      <p:sp>
        <p:nvSpPr>
          <p:cNvPr id="10" name="Rectangle 6"/>
          <p:cNvSpPr>
            <a:spLocks noChangeArrowheads="1"/>
          </p:cNvSpPr>
          <p:nvPr/>
        </p:nvSpPr>
        <p:spPr bwMode="auto">
          <a:xfrm>
            <a:off x="386311" y="5002602"/>
            <a:ext cx="41700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Assume the network is uncorrelated:</a:t>
            </a:r>
            <a:r>
              <a:rPr kumimoji="0" lang="zh-CN"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8305" y="2467511"/>
            <a:ext cx="2860646" cy="600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6096000" y="1901374"/>
            <a:ext cx="6096000" cy="646331"/>
          </a:xfrm>
          <a:prstGeom prst="rect">
            <a:avLst/>
          </a:prstGeom>
        </p:spPr>
        <p:txBody>
          <a:bodyPr>
            <a:spAutoFit/>
          </a:bodyPr>
          <a:lstStyle/>
          <a:p>
            <a:r>
              <a:rPr lang="en-US" altLang="zh-CN" dirty="0">
                <a:latin typeface="Times New Roman" pitchFamily="18" charset="0"/>
                <a:cs typeface="Times New Roman" pitchFamily="18" charset="0"/>
              </a:rPr>
              <a:t>The probability that the acquaintance is not selected in </a:t>
            </a:r>
            <a:r>
              <a:rPr lang="en-US" altLang="zh-CN" dirty="0" err="1" smtClean="0">
                <a:latin typeface="Times New Roman" pitchFamily="18" charset="0"/>
                <a:cs typeface="Times New Roman" pitchFamily="18" charset="0"/>
              </a:rPr>
              <a:t>Np</a:t>
            </a:r>
            <a:r>
              <a:rPr lang="en-US" altLang="zh-CN" dirty="0" smtClean="0">
                <a:latin typeface="Times New Roman" pitchFamily="18" charset="0"/>
                <a:cs typeface="Times New Roman" pitchFamily="18" charset="0"/>
              </a:rPr>
              <a:t> vaccination </a:t>
            </a:r>
            <a:r>
              <a:rPr lang="en-US" altLang="zh-CN" dirty="0">
                <a:latin typeface="Times New Roman" pitchFamily="18" charset="0"/>
                <a:cs typeface="Times New Roman" pitchFamily="18" charset="0"/>
              </a:rPr>
              <a:t>attempt by a random node of degree k</a:t>
            </a:r>
            <a:endParaRPr lang="zh-CN" altLang="en-US" dirty="0">
              <a:latin typeface="Times New Roman" pitchFamily="18" charset="0"/>
              <a:cs typeface="Times New Roman" pitchFamily="18" charset="0"/>
            </a:endParaRPr>
          </a:p>
        </p:txBody>
      </p:sp>
      <p:pic>
        <p:nvPicPr>
          <p:cNvPr id="615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1632" y="3179394"/>
            <a:ext cx="1587319" cy="455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6103938" y="2972275"/>
            <a:ext cx="6096000" cy="646331"/>
          </a:xfrm>
          <a:prstGeom prst="rect">
            <a:avLst/>
          </a:prstGeom>
        </p:spPr>
        <p:txBody>
          <a:bodyPr>
            <a:spAutoFit/>
          </a:bodyPr>
          <a:lstStyle/>
          <a:p>
            <a:r>
              <a:rPr lang="en-US" altLang="zh-CN" dirty="0" smtClean="0">
                <a:latin typeface="Times New Roman" pitchFamily="18" charset="0"/>
                <a:cs typeface="Times New Roman" pitchFamily="18" charset="0"/>
              </a:rPr>
              <a:t>The </a:t>
            </a:r>
            <a:r>
              <a:rPr lang="en-US" altLang="zh-CN" dirty="0">
                <a:latin typeface="Times New Roman" pitchFamily="18" charset="0"/>
                <a:cs typeface="Times New Roman" pitchFamily="18" charset="0"/>
              </a:rPr>
              <a:t>average probability that the acquaintance is not selected in one vaccination</a:t>
            </a:r>
            <a:endParaRPr lang="zh-CN" altLang="en-US" dirty="0">
              <a:latin typeface="Times New Roman" pitchFamily="18" charset="0"/>
              <a:cs typeface="Times New Roman" pitchFamily="18" charset="0"/>
            </a:endParaRPr>
          </a:p>
        </p:txBody>
      </p:sp>
      <p:pic>
        <p:nvPicPr>
          <p:cNvPr id="615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b="73109"/>
          <a:stretch/>
        </p:blipFill>
        <p:spPr bwMode="auto">
          <a:xfrm>
            <a:off x="6462695" y="3591603"/>
            <a:ext cx="4567221" cy="123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 name="Picture 10"/>
          <p:cNvPicPr>
            <a:picLocks noChangeAspect="1" noChangeArrowheads="1"/>
          </p:cNvPicPr>
          <p:nvPr/>
        </p:nvPicPr>
        <p:blipFill rotWithShape="1">
          <a:blip r:embed="rId9">
            <a:extLst>
              <a:ext uri="{28A0092B-C50C-407E-A947-70E740481C1C}">
                <a14:useLocalDpi xmlns:a14="http://schemas.microsoft.com/office/drawing/2010/main" val="0"/>
              </a:ext>
            </a:extLst>
          </a:blip>
          <a:srcRect t="63021"/>
          <a:stretch/>
        </p:blipFill>
        <p:spPr bwMode="auto">
          <a:xfrm>
            <a:off x="6526121" y="4725377"/>
            <a:ext cx="4349683" cy="161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320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18</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467998" y="315145"/>
            <a:ext cx="10498038"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latin typeface="Times New Roman" panose="02020603050405020304" pitchFamily="18" charset="0"/>
                <a:cs typeface="Times New Roman" panose="02020603050405020304" pitchFamily="18" charset="0"/>
              </a:rPr>
              <a:t>Acquaintance Immunization </a:t>
            </a:r>
            <a:r>
              <a:rPr lang="en-US" altLang="zh-CN" sz="3200" b="1" dirty="0" smtClean="0">
                <a:latin typeface="Times New Roman" panose="02020603050405020304" pitchFamily="18" charset="0"/>
                <a:cs typeface="Times New Roman" panose="02020603050405020304" pitchFamily="18" charset="0"/>
              </a:rPr>
              <a:t>Simulation</a:t>
            </a:r>
            <a:endParaRPr lang="zh-CN" altLang="en-US" sz="1200" dirty="0">
              <a:latin typeface="Times New Roman" panose="02020603050405020304" pitchFamily="18" charset="0"/>
              <a:cs typeface="Times New Roman" panose="02020603050405020304" pitchFamily="18" charset="0"/>
            </a:endParaRPr>
          </a:p>
        </p:txBody>
      </p:sp>
      <p:sp>
        <p:nvSpPr>
          <p:cNvPr id="13" name="矩形 12"/>
          <p:cNvSpPr/>
          <p:nvPr/>
        </p:nvSpPr>
        <p:spPr>
          <a:xfrm>
            <a:off x="467998" y="1062683"/>
            <a:ext cx="6642432" cy="2585323"/>
          </a:xfrm>
          <a:prstGeom prst="rect">
            <a:avLst/>
          </a:prstGeom>
        </p:spPr>
        <p:txBody>
          <a:bodyPr wrap="square">
            <a:spAutoFit/>
          </a:bodyPr>
          <a:lstStyle/>
          <a:p>
            <a:r>
              <a:rPr lang="en-US" altLang="zh-CN" dirty="0" smtClean="0">
                <a:latin typeface="Times New Roman" pitchFamily="18" charset="0"/>
                <a:cs typeface="Times New Roman" pitchFamily="18" charset="0"/>
              </a:rPr>
              <a:t>Assumption:</a:t>
            </a:r>
          </a:p>
          <a:p>
            <a:pPr marL="285750" indent="-285750">
              <a:buFont typeface="Arial" pitchFamily="34" charset="0"/>
              <a:buChar char="•"/>
            </a:pPr>
            <a:r>
              <a:rPr lang="en-US" altLang="zh-CN" dirty="0">
                <a:latin typeface="Times New Roman" pitchFamily="18" charset="0"/>
                <a:cs typeface="Times New Roman" pitchFamily="18" charset="0"/>
              </a:rPr>
              <a:t>N</a:t>
            </a:r>
            <a:r>
              <a:rPr lang="en-US" altLang="zh-CN" dirty="0" smtClean="0">
                <a:latin typeface="Times New Roman" pitchFamily="18" charset="0"/>
                <a:cs typeface="Times New Roman" pitchFamily="18" charset="0"/>
              </a:rPr>
              <a:t>umber </a:t>
            </a:r>
            <a:r>
              <a:rPr lang="en-US" altLang="zh-CN" dirty="0">
                <a:latin typeface="Times New Roman" pitchFamily="18" charset="0"/>
                <a:cs typeface="Times New Roman" pitchFamily="18" charset="0"/>
              </a:rPr>
              <a:t>of nodes  n = 50 </a:t>
            </a:r>
          </a:p>
          <a:p>
            <a:pPr marL="285750" indent="-285750">
              <a:buFont typeface="Arial" pitchFamily="34" charset="0"/>
              <a:buChar char="•"/>
            </a:pPr>
            <a:r>
              <a:rPr lang="en-US" altLang="zh-CN" dirty="0">
                <a:latin typeface="Times New Roman" pitchFamily="18" charset="0"/>
                <a:cs typeface="Times New Roman" pitchFamily="18" charset="0"/>
              </a:rPr>
              <a:t>N</a:t>
            </a:r>
            <a:r>
              <a:rPr lang="en-US" altLang="zh-CN" dirty="0" smtClean="0">
                <a:latin typeface="Times New Roman" pitchFamily="18" charset="0"/>
                <a:cs typeface="Times New Roman" pitchFamily="18" charset="0"/>
              </a:rPr>
              <a:t>umber </a:t>
            </a:r>
            <a:r>
              <a:rPr lang="en-US" altLang="zh-CN" dirty="0">
                <a:latin typeface="Times New Roman" pitchFamily="18" charset="0"/>
                <a:cs typeface="Times New Roman" pitchFamily="18" charset="0"/>
              </a:rPr>
              <a:t>of random edges to add for each new node m = 5  </a:t>
            </a:r>
          </a:p>
          <a:p>
            <a:pPr marL="285750" indent="-285750">
              <a:buFont typeface="Arial" pitchFamily="34" charset="0"/>
              <a:buChar char="•"/>
            </a:pPr>
            <a:r>
              <a:rPr lang="en-US" altLang="zh-CN" dirty="0">
                <a:latin typeface="Times New Roman" pitchFamily="18" charset="0"/>
                <a:cs typeface="Times New Roman" pitchFamily="18" charset="0"/>
              </a:rPr>
              <a:t>Probability of adding a triangle after adding a random edge  p = 0.4 </a:t>
            </a:r>
          </a:p>
          <a:p>
            <a:pPr marL="285750" indent="-285750">
              <a:buFont typeface="Arial" pitchFamily="34" charset="0"/>
              <a:buChar char="•"/>
            </a:pPr>
            <a:r>
              <a:rPr lang="en-US" altLang="zh-CN" dirty="0">
                <a:latin typeface="Times New Roman" pitchFamily="18" charset="0"/>
                <a:cs typeface="Times New Roman" pitchFamily="18" charset="0"/>
              </a:rPr>
              <a:t>Initial infected number of people I0 = 10</a:t>
            </a:r>
          </a:p>
          <a:p>
            <a:pPr marL="285750" indent="-285750">
              <a:buFont typeface="Arial" pitchFamily="34" charset="0"/>
              <a:buChar char="•"/>
            </a:pPr>
            <a:r>
              <a:rPr lang="en-US" altLang="zh-CN" dirty="0">
                <a:latin typeface="Times New Roman" pitchFamily="18" charset="0"/>
                <a:cs typeface="Times New Roman" pitchFamily="18" charset="0"/>
              </a:rPr>
              <a:t> Initial recovered number of people R0 = 0</a:t>
            </a:r>
          </a:p>
          <a:p>
            <a:pPr marL="285750" indent="-285750">
              <a:buFont typeface="Arial" pitchFamily="34" charset="0"/>
              <a:buChar char="•"/>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Transmission </a:t>
            </a:r>
            <a:r>
              <a:rPr lang="en-US" altLang="zh-CN" dirty="0">
                <a:latin typeface="Times New Roman" pitchFamily="18" charset="0"/>
                <a:cs typeface="Times New Roman" pitchFamily="18" charset="0"/>
              </a:rPr>
              <a:t>rate on a contact beta = 0.3</a:t>
            </a:r>
          </a:p>
          <a:p>
            <a:pPr marL="285750" indent="-285750">
              <a:buFont typeface="Arial" pitchFamily="34" charset="0"/>
              <a:buChar char="•"/>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Recovery </a:t>
            </a:r>
            <a:r>
              <a:rPr lang="en-US" altLang="zh-CN" dirty="0">
                <a:latin typeface="Times New Roman" pitchFamily="18" charset="0"/>
                <a:cs typeface="Times New Roman" pitchFamily="18" charset="0"/>
              </a:rPr>
              <a:t>rate gamma = </a:t>
            </a:r>
            <a:r>
              <a:rPr lang="en-US" altLang="zh-CN" dirty="0" smtClean="0">
                <a:latin typeface="Times New Roman" pitchFamily="18" charset="0"/>
                <a:cs typeface="Times New Roman" pitchFamily="18" charset="0"/>
              </a:rPr>
              <a:t>0.2</a:t>
            </a:r>
          </a:p>
          <a:p>
            <a:pPr marL="285750" indent="-285750">
              <a:buFont typeface="Arial" pitchFamily="34" charset="0"/>
              <a:buChar char="•"/>
            </a:pPr>
            <a:r>
              <a:rPr lang="en-US" altLang="zh-CN" dirty="0">
                <a:latin typeface="Times New Roman" pitchFamily="18" charset="0"/>
                <a:cs typeface="Times New Roman" pitchFamily="18" charset="0"/>
              </a:rPr>
              <a:t>Number of day </a:t>
            </a:r>
            <a:r>
              <a:rPr lang="en-US" altLang="zh-CN" dirty="0" err="1">
                <a:latin typeface="Times New Roman" pitchFamily="18" charset="0"/>
                <a:cs typeface="Times New Roman" pitchFamily="18" charset="0"/>
              </a:rPr>
              <a:t>max_day</a:t>
            </a:r>
            <a:r>
              <a:rPr lang="en-US" altLang="zh-CN" dirty="0">
                <a:latin typeface="Times New Roman" pitchFamily="18" charset="0"/>
                <a:cs typeface="Times New Roman" pitchFamily="18" charset="0"/>
              </a:rPr>
              <a:t> = 100</a:t>
            </a:r>
            <a:endParaRPr lang="zh-CN" altLang="en-US" dirty="0">
              <a:latin typeface="Times New Roman" pitchFamily="18" charset="0"/>
              <a:cs typeface="Times New Roman" pitchFamily="18" charset="0"/>
            </a:endParaRPr>
          </a:p>
        </p:txBody>
      </p:sp>
      <p:sp>
        <p:nvSpPr>
          <p:cNvPr id="15" name="矩形 14"/>
          <p:cNvSpPr/>
          <p:nvPr/>
        </p:nvSpPr>
        <p:spPr>
          <a:xfrm>
            <a:off x="7059801" y="1062683"/>
            <a:ext cx="4873503" cy="2862322"/>
          </a:xfrm>
          <a:prstGeom prst="rect">
            <a:avLst/>
          </a:prstGeom>
        </p:spPr>
        <p:txBody>
          <a:bodyPr wrap="square">
            <a:spAutoFit/>
          </a:bodyPr>
          <a:lstStyle/>
          <a:p>
            <a:r>
              <a:rPr lang="en-US" altLang="zh-CN" dirty="0">
                <a:latin typeface="Times New Roman" pitchFamily="18" charset="0"/>
                <a:cs typeface="Times New Roman" pitchFamily="18" charset="0"/>
              </a:rPr>
              <a:t>Acquaintance immunization </a:t>
            </a:r>
            <a:r>
              <a:rPr lang="en-US" altLang="zh-CN" dirty="0" smtClean="0">
                <a:latin typeface="Times New Roman" pitchFamily="18" charset="0"/>
                <a:cs typeface="Times New Roman" pitchFamily="18" charset="0"/>
              </a:rPr>
              <a:t>principle:</a:t>
            </a:r>
          </a:p>
          <a:p>
            <a:pPr marL="285750" indent="-285750">
              <a:buFont typeface="Arial" pitchFamily="34" charset="0"/>
              <a:buChar char="•"/>
            </a:pPr>
            <a:r>
              <a:rPr lang="en-US" altLang="zh-CN" dirty="0" smtClean="0">
                <a:latin typeface="Times New Roman" pitchFamily="18" charset="0"/>
                <a:cs typeface="Times New Roman" pitchFamily="18" charset="0"/>
              </a:rPr>
              <a:t>Take x ratio of the total population randomly.</a:t>
            </a:r>
          </a:p>
          <a:p>
            <a:pPr marL="285750" indent="-285750">
              <a:buFont typeface="Arial" pitchFamily="34" charset="0"/>
              <a:buChar char="•"/>
            </a:pPr>
            <a:r>
              <a:rPr lang="en-US" altLang="zh-CN" dirty="0" smtClean="0">
                <a:latin typeface="Times New Roman" pitchFamily="18" charset="0"/>
                <a:cs typeface="Times New Roman" pitchFamily="18" charset="0"/>
              </a:rPr>
              <a:t>Find all of it’s neighbors.</a:t>
            </a:r>
          </a:p>
          <a:p>
            <a:pPr marL="285750" indent="-285750">
              <a:buFont typeface="Arial" pitchFamily="34" charset="0"/>
              <a:buChar char="•"/>
            </a:pPr>
            <a:r>
              <a:rPr lang="en-US" altLang="zh-CN" dirty="0" smtClean="0">
                <a:latin typeface="Times New Roman" pitchFamily="18" charset="0"/>
                <a:cs typeface="Times New Roman" pitchFamily="18" charset="0"/>
              </a:rPr>
              <a:t>Cut the selected node’s neighbor's link at once( vaccination doesn’t take any time)</a:t>
            </a:r>
          </a:p>
          <a:p>
            <a:pPr marL="285750" indent="-285750">
              <a:buFont typeface="Arial" pitchFamily="34" charset="0"/>
              <a:buChar char="•"/>
            </a:pPr>
            <a:r>
              <a:rPr lang="en-US" altLang="zh-CN" dirty="0" smtClean="0">
                <a:latin typeface="Times New Roman" pitchFamily="18" charset="0"/>
                <a:cs typeface="Times New Roman" pitchFamily="18" charset="0"/>
              </a:rPr>
              <a:t>Put the new  network in to SIR network model.</a:t>
            </a:r>
          </a:p>
          <a:p>
            <a:pPr marL="285750" indent="-285750">
              <a:buFont typeface="Arial" pitchFamily="34" charset="0"/>
              <a:buChar char="•"/>
            </a:pPr>
            <a:r>
              <a:rPr lang="en-US" altLang="zh-CN" dirty="0" smtClean="0">
                <a:latin typeface="Times New Roman" pitchFamily="18" charset="0"/>
                <a:cs typeface="Times New Roman" pitchFamily="18" charset="0"/>
              </a:rPr>
              <a:t>Change x to see the effect of vaccination by looking at the average infectious probability in the final time step of all nodes.</a:t>
            </a:r>
          </a:p>
          <a:p>
            <a:endParaRPr lang="zh-CN" alt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4397" y="4098863"/>
            <a:ext cx="4507603" cy="207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组合 10"/>
          <p:cNvGrpSpPr/>
          <p:nvPr/>
        </p:nvGrpSpPr>
        <p:grpSpPr>
          <a:xfrm>
            <a:off x="61169" y="4048240"/>
            <a:ext cx="3919160" cy="2251949"/>
            <a:chOff x="467998" y="3617270"/>
            <a:chExt cx="5868815" cy="2722992"/>
          </a:xfrm>
        </p:grpSpPr>
        <p:pic>
          <p:nvPicPr>
            <p:cNvPr id="1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998" y="3622831"/>
              <a:ext cx="5868815" cy="271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直接箭头连接符 13"/>
            <p:cNvCxnSpPr/>
            <p:nvPr/>
          </p:nvCxnSpPr>
          <p:spPr>
            <a:xfrm>
              <a:off x="5630101" y="5424928"/>
              <a:ext cx="0" cy="5046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242472" y="3617270"/>
              <a:ext cx="2504531" cy="338785"/>
            </a:xfrm>
            <a:prstGeom prst="rect">
              <a:avLst/>
            </a:prstGeom>
          </p:spPr>
          <p:txBody>
            <a:bodyPr wrap="none">
              <a:spAutoFit/>
            </a:bodyPr>
            <a:lstStyle/>
            <a:p>
              <a:r>
                <a:rPr lang="en-US" altLang="zh-CN" sz="1400" dirty="0" smtClean="0">
                  <a:latin typeface="Times New Roman" pitchFamily="18" charset="0"/>
                  <a:cs typeface="Times New Roman" pitchFamily="18" charset="0"/>
                </a:rPr>
                <a:t>Random Immunization</a:t>
              </a:r>
              <a:endParaRPr lang="zh-CN" altLang="en-US" sz="1400" dirty="0">
                <a:latin typeface="Times New Roman" pitchFamily="18" charset="0"/>
                <a:cs typeface="Times New Roman" pitchFamily="18" charset="0"/>
              </a:endParaRPr>
            </a:p>
          </p:txBody>
        </p:sp>
      </p:grpSp>
      <p:grpSp>
        <p:nvGrpSpPr>
          <p:cNvPr id="18" name="组合 17"/>
          <p:cNvGrpSpPr/>
          <p:nvPr/>
        </p:nvGrpSpPr>
        <p:grpSpPr>
          <a:xfrm>
            <a:off x="4144253" y="4048240"/>
            <a:ext cx="3724197" cy="2213869"/>
            <a:chOff x="6367024" y="3585004"/>
            <a:chExt cx="5332278" cy="2755258"/>
          </a:xfrm>
        </p:grpSpPr>
        <p:pic>
          <p:nvPicPr>
            <p:cNvPr id="19"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931" t="2084" r="4784"/>
            <a:stretch/>
          </p:blipFill>
          <p:spPr bwMode="auto">
            <a:xfrm>
              <a:off x="6367024" y="3648007"/>
              <a:ext cx="5332278" cy="2692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直接箭头连接符 19"/>
            <p:cNvCxnSpPr/>
            <p:nvPr/>
          </p:nvCxnSpPr>
          <p:spPr>
            <a:xfrm>
              <a:off x="10026477" y="5424927"/>
              <a:ext cx="0" cy="5046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898147" y="3585004"/>
              <a:ext cx="2221281" cy="333412"/>
            </a:xfrm>
            <a:prstGeom prst="rect">
              <a:avLst/>
            </a:prstGeom>
          </p:spPr>
          <p:txBody>
            <a:bodyPr wrap="none">
              <a:spAutoFit/>
            </a:bodyPr>
            <a:lstStyle/>
            <a:p>
              <a:r>
                <a:rPr lang="en-US" altLang="zh-CN" sz="1400" dirty="0">
                  <a:latin typeface="Times New Roman" pitchFamily="18" charset="0"/>
                  <a:cs typeface="Times New Roman" pitchFamily="18" charset="0"/>
                </a:rPr>
                <a:t>Targeted Immunization</a:t>
              </a:r>
              <a:endParaRPr lang="zh-CN" altLang="en-US" sz="1400" dirty="0">
                <a:latin typeface="Times New Roman" pitchFamily="18" charset="0"/>
                <a:cs typeface="Times New Roman" pitchFamily="18" charset="0"/>
              </a:endParaRPr>
            </a:p>
          </p:txBody>
        </p:sp>
      </p:grpSp>
      <p:cxnSp>
        <p:nvCxnSpPr>
          <p:cNvPr id="22" name="直接箭头连接符 21"/>
          <p:cNvCxnSpPr/>
          <p:nvPr/>
        </p:nvCxnSpPr>
        <p:spPr>
          <a:xfrm>
            <a:off x="9034772" y="5476276"/>
            <a:ext cx="0" cy="40551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8825554" y="4030082"/>
            <a:ext cx="2225289" cy="307777"/>
          </a:xfrm>
          <a:prstGeom prst="rect">
            <a:avLst/>
          </a:prstGeom>
        </p:spPr>
        <p:txBody>
          <a:bodyPr wrap="none">
            <a:spAutoFit/>
          </a:bodyPr>
          <a:lstStyle/>
          <a:p>
            <a:r>
              <a:rPr lang="en-US" altLang="zh-CN" sz="1400" dirty="0">
                <a:latin typeface="Times New Roman" pitchFamily="18" charset="0"/>
                <a:cs typeface="Times New Roman" pitchFamily="18" charset="0"/>
              </a:rPr>
              <a:t>Acquaintance Immunization</a:t>
            </a:r>
            <a:endParaRPr lang="zh-CN" alt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647453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19</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467998" y="315145"/>
            <a:ext cx="10498038"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latin typeface="Times New Roman" panose="02020603050405020304" pitchFamily="18" charset="0"/>
                <a:cs typeface="Times New Roman" panose="02020603050405020304" pitchFamily="18" charset="0"/>
              </a:rPr>
              <a:t>Acquaintance Immunization </a:t>
            </a:r>
            <a:r>
              <a:rPr lang="en-US" altLang="zh-CN" sz="3200" b="1" dirty="0" smtClean="0">
                <a:latin typeface="Times New Roman" panose="02020603050405020304" pitchFamily="18" charset="0"/>
                <a:cs typeface="Times New Roman" panose="02020603050405020304" pitchFamily="18" charset="0"/>
              </a:rPr>
              <a:t>Simulation</a:t>
            </a:r>
            <a:endParaRPr lang="zh-CN" altLang="en-US" sz="1200" dirty="0">
              <a:latin typeface="Times New Roman" panose="02020603050405020304" pitchFamily="18" charset="0"/>
              <a:cs typeface="Times New Roman" panose="02020603050405020304" pitchFamily="18" charset="0"/>
            </a:endParaRPr>
          </a:p>
        </p:txBody>
      </p:sp>
      <p:sp>
        <p:nvSpPr>
          <p:cNvPr id="15" name="矩形 14"/>
          <p:cNvSpPr/>
          <p:nvPr/>
        </p:nvSpPr>
        <p:spPr>
          <a:xfrm>
            <a:off x="6103939" y="1296299"/>
            <a:ext cx="5359416" cy="2308324"/>
          </a:xfrm>
          <a:prstGeom prst="rect">
            <a:avLst/>
          </a:prstGeom>
        </p:spPr>
        <p:txBody>
          <a:bodyPr wrap="square">
            <a:spAutoFit/>
          </a:bodyPr>
          <a:lstStyle/>
          <a:p>
            <a:r>
              <a:rPr lang="en-US" altLang="zh-CN" dirty="0" smtClean="0">
                <a:latin typeface="Times New Roman" pitchFamily="18" charset="0"/>
                <a:cs typeface="Times New Roman" pitchFamily="18" charset="0"/>
              </a:rPr>
              <a:t>The effect of acquaintance immunization may be fake.</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The rate to randomly choose some people is not equal to the vaccination rate </a:t>
            </a:r>
            <a:r>
              <a:rPr lang="en-US" altLang="zh-CN" dirty="0" err="1" smtClean="0">
                <a:latin typeface="Times New Roman" pitchFamily="18" charset="0"/>
                <a:cs typeface="Times New Roman" pitchFamily="18" charset="0"/>
              </a:rPr>
              <a:t>iff</a:t>
            </a:r>
            <a:r>
              <a:rPr lang="en-US" altLang="zh-CN" dirty="0" smtClean="0">
                <a:latin typeface="Times New Roman" pitchFamily="18" charset="0"/>
                <a:cs typeface="Times New Roman" pitchFamily="18" charset="0"/>
              </a:rPr>
              <a:t> the selected nodes have only one neighbor.</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We have to further verify the graph shown in the paper about the effectiveness of acquaintance immunization.</a:t>
            </a:r>
            <a:endParaRPr lang="zh-CN" altLang="en-US" dirty="0">
              <a:latin typeface="Times New Roman" pitchFamily="18" charset="0"/>
              <a:cs typeface="Times New Roman" pitchFamily="18" charset="0"/>
            </a:endParaRPr>
          </a:p>
        </p:txBody>
      </p:sp>
      <p:grpSp>
        <p:nvGrpSpPr>
          <p:cNvPr id="3" name="组合 2"/>
          <p:cNvGrpSpPr/>
          <p:nvPr/>
        </p:nvGrpSpPr>
        <p:grpSpPr>
          <a:xfrm>
            <a:off x="467998" y="1078511"/>
            <a:ext cx="4507603" cy="2142560"/>
            <a:chOff x="7623673" y="1044121"/>
            <a:chExt cx="4507603" cy="2142560"/>
          </a:xfrm>
        </p:grpSpPr>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3673" y="1112902"/>
              <a:ext cx="4507603" cy="207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直接箭头连接符 21"/>
            <p:cNvCxnSpPr/>
            <p:nvPr/>
          </p:nvCxnSpPr>
          <p:spPr>
            <a:xfrm>
              <a:off x="8974048" y="2490315"/>
              <a:ext cx="0" cy="40551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8764830" y="1044121"/>
              <a:ext cx="2225289" cy="307777"/>
            </a:xfrm>
            <a:prstGeom prst="rect">
              <a:avLst/>
            </a:prstGeom>
          </p:spPr>
          <p:txBody>
            <a:bodyPr wrap="none">
              <a:spAutoFit/>
            </a:bodyPr>
            <a:lstStyle/>
            <a:p>
              <a:r>
                <a:rPr lang="en-US" altLang="zh-CN" sz="1400" dirty="0">
                  <a:latin typeface="Times New Roman" pitchFamily="18" charset="0"/>
                  <a:cs typeface="Times New Roman" pitchFamily="18" charset="0"/>
                </a:rPr>
                <a:t>Acquaintance Immunization</a:t>
              </a:r>
              <a:endParaRPr lang="zh-CN" altLang="en-US" sz="1400" dirty="0">
                <a:latin typeface="Times New Roman" pitchFamily="18" charset="0"/>
                <a:cs typeface="Times New Roman" pitchFamily="18" charset="0"/>
              </a:endParaRPr>
            </a:p>
          </p:txBody>
        </p:sp>
      </p:grpSp>
      <p:pic>
        <p:nvPicPr>
          <p:cNvPr id="20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260" y="3833601"/>
            <a:ext cx="4572339" cy="212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矩形 24"/>
          <p:cNvSpPr/>
          <p:nvPr/>
        </p:nvSpPr>
        <p:spPr>
          <a:xfrm>
            <a:off x="1258097" y="3771112"/>
            <a:ext cx="2927404" cy="307777"/>
          </a:xfrm>
          <a:prstGeom prst="rect">
            <a:avLst/>
          </a:prstGeom>
        </p:spPr>
        <p:txBody>
          <a:bodyPr wrap="none">
            <a:spAutoFit/>
          </a:bodyPr>
          <a:lstStyle/>
          <a:p>
            <a:r>
              <a:rPr lang="en-US" altLang="zh-CN" sz="1400" dirty="0">
                <a:latin typeface="Times New Roman" pitchFamily="18" charset="0"/>
                <a:cs typeface="Times New Roman" pitchFamily="18" charset="0"/>
              </a:rPr>
              <a:t>Acquaintance </a:t>
            </a:r>
            <a:r>
              <a:rPr lang="en-US" altLang="zh-CN" sz="1400" dirty="0" smtClean="0">
                <a:latin typeface="Times New Roman" pitchFamily="18" charset="0"/>
                <a:cs typeface="Times New Roman" pitchFamily="18" charset="0"/>
              </a:rPr>
              <a:t>Immunization for real x</a:t>
            </a:r>
            <a:endParaRPr lang="zh-CN" altLang="en-US" sz="1400" dirty="0">
              <a:latin typeface="Times New Roman" pitchFamily="18" charset="0"/>
              <a:cs typeface="Times New Roman" pitchFamily="18" charset="0"/>
            </a:endParaRPr>
          </a:p>
        </p:txBody>
      </p:sp>
      <p:cxnSp>
        <p:nvCxnSpPr>
          <p:cNvPr id="26" name="直接箭头连接符 25"/>
          <p:cNvCxnSpPr/>
          <p:nvPr/>
        </p:nvCxnSpPr>
        <p:spPr>
          <a:xfrm>
            <a:off x="3834444" y="5212836"/>
            <a:ext cx="0" cy="40551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2052" y="3637018"/>
            <a:ext cx="3741285" cy="25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06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2</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smtClean="0">
                <a:latin typeface="Times New Roman" panose="02020603050405020304" pitchFamily="18" charset="0"/>
                <a:cs typeface="Times New Roman" panose="02020603050405020304" pitchFamily="18" charset="0"/>
              </a:rPr>
              <a:t>Topic Introduction </a:t>
            </a:r>
            <a:endParaRPr lang="zh-CN" altLang="en-US" sz="1200" dirty="0">
              <a:latin typeface="Times New Roman" panose="02020603050405020304" pitchFamily="18" charset="0"/>
              <a:cs typeface="Times New Roman" panose="02020603050405020304" pitchFamily="18" charset="0"/>
            </a:endParaRPr>
          </a:p>
        </p:txBody>
      </p:sp>
      <p:pic>
        <p:nvPicPr>
          <p:cNvPr id="1026" name="Picture 2" descr="http://02imgmini.eastday.com/mobile/20200415/20200415102641_ed3cf3b4f90cfaf71cd56a6d695d5f2a_1_mwpm_0320160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3834" y="1370198"/>
            <a:ext cx="360000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hkstv.tv/userdata/AdminNews2006/03/KesDTnu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7514" y="1302697"/>
            <a:ext cx="360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dingyue.ws.126.net/2020/0311/72ffb3b1j00q70e9v000mc000hs00dom.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7513" y="3519684"/>
            <a:ext cx="3600000" cy="27675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53833" y="3633399"/>
            <a:ext cx="3600000" cy="2540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648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20</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smtClean="0">
                <a:latin typeface="Times New Roman" panose="02020603050405020304" pitchFamily="18" charset="0"/>
                <a:cs typeface="Times New Roman" panose="02020603050405020304" pitchFamily="18" charset="0"/>
              </a:rPr>
              <a:t>Future Work: Try to Find Better Strategy</a:t>
            </a:r>
            <a:endParaRPr lang="zh-CN" altLang="en-US" sz="1200" dirty="0">
              <a:latin typeface="Times New Roman" panose="02020603050405020304" pitchFamily="18" charset="0"/>
              <a:cs typeface="Times New Roman" panose="02020603050405020304" pitchFamily="18" charset="0"/>
            </a:endParaRPr>
          </a:p>
        </p:txBody>
      </p:sp>
      <p:sp>
        <p:nvSpPr>
          <p:cNvPr id="8" name="矩形 7"/>
          <p:cNvSpPr/>
          <p:nvPr/>
        </p:nvSpPr>
        <p:spPr>
          <a:xfrm>
            <a:off x="476410" y="1337021"/>
            <a:ext cx="2420471" cy="376517"/>
          </a:xfrm>
          <a:prstGeom prst="rect">
            <a:avLst/>
          </a:prstGeom>
          <a:solidFill>
            <a:srgbClr val="7030A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42129" y="1337021"/>
            <a:ext cx="2420471" cy="376517"/>
          </a:xfrm>
          <a:prstGeom prst="rect">
            <a:avLst/>
          </a:prstGeom>
          <a:solidFill>
            <a:srgbClr val="7030A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807848" y="1337021"/>
            <a:ext cx="2420471" cy="376517"/>
          </a:xfrm>
          <a:prstGeom prst="rect">
            <a:avLst/>
          </a:prstGeom>
          <a:solidFill>
            <a:srgbClr val="7030A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57873" y="1337021"/>
            <a:ext cx="2420471" cy="376517"/>
          </a:xfrm>
          <a:prstGeom prst="rect">
            <a:avLst/>
          </a:prstGeom>
          <a:solidFill>
            <a:srgbClr val="7030A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8544646" y="1337021"/>
            <a:ext cx="537882" cy="376517"/>
          </a:xfrm>
          <a:prstGeom prst="rect">
            <a:avLst/>
          </a:prstGeom>
          <a:noFill/>
        </p:spPr>
        <p:txBody>
          <a:bodyPr wrap="square" rtlCol="0">
            <a:spAutoFit/>
          </a:bodyPr>
          <a:lstStyle/>
          <a:p>
            <a:r>
              <a:rPr lang="en-US" altLang="zh-CN" dirty="0"/>
              <a:t>……</a:t>
            </a:r>
            <a:endParaRPr lang="zh-CN" altLang="en-US" dirty="0"/>
          </a:p>
        </p:txBody>
      </p:sp>
      <p:sp>
        <p:nvSpPr>
          <p:cNvPr id="13" name="TextBox 12"/>
          <p:cNvSpPr txBox="1"/>
          <p:nvPr/>
        </p:nvSpPr>
        <p:spPr>
          <a:xfrm>
            <a:off x="476408" y="2558783"/>
            <a:ext cx="11301936" cy="923330"/>
          </a:xfrm>
          <a:prstGeom prst="rect">
            <a:avLst/>
          </a:prstGeom>
          <a:noFill/>
        </p:spPr>
        <p:txBody>
          <a:bodyPr wrap="square" rtlCol="0">
            <a:spAutoFit/>
          </a:bodyPr>
          <a:lstStyle/>
          <a:p>
            <a:pPr marL="285750" indent="-285750" algn="just">
              <a:buFont typeface="Arial" pitchFamily="34" charset="0"/>
              <a:buChar char="•"/>
            </a:pPr>
            <a:r>
              <a:rPr lang="en-US" altLang="zh-CN" dirty="0" smtClean="0">
                <a:latin typeface="Times New Roman" pitchFamily="18" charset="0"/>
                <a:cs typeface="Times New Roman" pitchFamily="18" charset="0"/>
              </a:rPr>
              <a:t>Research a group number of people and get them vaccinated according to their degrees. </a:t>
            </a:r>
          </a:p>
          <a:p>
            <a:pPr marL="285750" indent="-285750" algn="just">
              <a:buFont typeface="Arial" pitchFamily="34" charset="0"/>
              <a:buChar char="•"/>
            </a:pPr>
            <a:r>
              <a:rPr lang="en-US" altLang="zh-CN" dirty="0" smtClean="0">
                <a:latin typeface="Times New Roman" pitchFamily="18" charset="0"/>
                <a:cs typeface="Times New Roman" pitchFamily="18" charset="0"/>
              </a:rPr>
              <a:t>Update our knowledge about the </a:t>
            </a:r>
            <a:r>
              <a:rPr lang="en-US" altLang="zh-CN" dirty="0" err="1" smtClean="0">
                <a:latin typeface="Times New Roman" pitchFamily="18" charset="0"/>
                <a:cs typeface="Times New Roman" pitchFamily="18" charset="0"/>
              </a:rPr>
              <a:t>kc</a:t>
            </a:r>
            <a:r>
              <a:rPr lang="en-US" altLang="zh-CN" dirty="0" smtClean="0">
                <a:latin typeface="Times New Roman" pitchFamily="18" charset="0"/>
                <a:cs typeface="Times New Roman" pitchFamily="18" charset="0"/>
              </a:rPr>
              <a:t> according to the result of the end of the last time period. </a:t>
            </a:r>
          </a:p>
          <a:p>
            <a:pPr marL="285750" indent="-285750" algn="just">
              <a:buFont typeface="Arial" pitchFamily="34" charset="0"/>
              <a:buChar char="•"/>
            </a:pPr>
            <a:r>
              <a:rPr lang="en-US" altLang="zh-CN" dirty="0" smtClean="0">
                <a:latin typeface="Times New Roman" pitchFamily="18" charset="0"/>
                <a:cs typeface="Times New Roman" pitchFamily="18" charset="0"/>
              </a:rPr>
              <a:t>Conduct the vaccination at the beginning of every time period. </a:t>
            </a:r>
            <a:endParaRPr lang="en-US" altLang="zh-CN" dirty="0">
              <a:latin typeface="Times New Roman" pitchFamily="18" charset="0"/>
              <a:cs typeface="Times New Roman" pitchFamily="18" charset="0"/>
            </a:endParaRPr>
          </a:p>
        </p:txBody>
      </p:sp>
      <p:cxnSp>
        <p:nvCxnSpPr>
          <p:cNvPr id="15" name="直接箭头连接符 14"/>
          <p:cNvCxnSpPr/>
          <p:nvPr/>
        </p:nvCxnSpPr>
        <p:spPr>
          <a:xfrm flipH="1">
            <a:off x="476408" y="1713538"/>
            <a:ext cx="2" cy="776087"/>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3140846" y="1713538"/>
            <a:ext cx="2" cy="776087"/>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5807846" y="1713538"/>
            <a:ext cx="2" cy="776087"/>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6408" y="3740844"/>
            <a:ext cx="11301936" cy="1477328"/>
          </a:xfrm>
          <a:prstGeom prst="rect">
            <a:avLst/>
          </a:prstGeom>
          <a:noFill/>
        </p:spPr>
        <p:txBody>
          <a:bodyPr wrap="square" rtlCol="0">
            <a:spAutoFit/>
          </a:bodyPr>
          <a:lstStyle/>
          <a:p>
            <a:pPr algn="just"/>
            <a:r>
              <a:rPr lang="en-US" altLang="zh-CN" dirty="0" smtClean="0">
                <a:latin typeface="Times New Roman" pitchFamily="18" charset="0"/>
                <a:cs typeface="Times New Roman" pitchFamily="18" charset="0"/>
              </a:rPr>
              <a:t>Why this strategy?</a:t>
            </a:r>
          </a:p>
          <a:p>
            <a:pPr marL="285750" indent="-285750" algn="just">
              <a:buFont typeface="Arial" pitchFamily="34" charset="0"/>
              <a:buChar char="•"/>
            </a:pPr>
            <a:r>
              <a:rPr lang="en-US" altLang="zh-CN" dirty="0" smtClean="0">
                <a:latin typeface="Times New Roman" pitchFamily="18" charset="0"/>
                <a:cs typeface="Times New Roman" pitchFamily="18" charset="0"/>
              </a:rPr>
              <a:t>Get a large number of people vaccinated at once is not realistic.</a:t>
            </a:r>
          </a:p>
          <a:p>
            <a:pPr marL="285750" indent="-285750" algn="just">
              <a:buFont typeface="Arial" pitchFamily="34" charset="0"/>
              <a:buChar char="•"/>
            </a:pPr>
            <a:r>
              <a:rPr lang="en-US" altLang="zh-CN" dirty="0" smtClean="0">
                <a:latin typeface="Times New Roman" pitchFamily="18" charset="0"/>
                <a:cs typeface="Times New Roman" pitchFamily="18" charset="0"/>
              </a:rPr>
              <a:t>We don’t know what’s the best degree threshold (</a:t>
            </a:r>
            <a:r>
              <a:rPr lang="en-US" altLang="zh-CN" dirty="0" err="1" smtClean="0">
                <a:latin typeface="Times New Roman" pitchFamily="18" charset="0"/>
                <a:cs typeface="Times New Roman" pitchFamily="18" charset="0"/>
              </a:rPr>
              <a:t>kc</a:t>
            </a:r>
            <a:r>
              <a:rPr lang="en-US" altLang="zh-CN" dirty="0" smtClean="0">
                <a:latin typeface="Times New Roman" pitchFamily="18" charset="0"/>
                <a:cs typeface="Times New Roman" pitchFamily="18" charset="0"/>
              </a:rPr>
              <a:t>).</a:t>
            </a:r>
          </a:p>
          <a:p>
            <a:pPr marL="285750" indent="-285750" algn="just">
              <a:buFont typeface="Arial" pitchFamily="34" charset="0"/>
              <a:buChar char="•"/>
            </a:pPr>
            <a:r>
              <a:rPr lang="en-US" altLang="zh-CN" dirty="0" smtClean="0">
                <a:latin typeface="Times New Roman" pitchFamily="18" charset="0"/>
                <a:cs typeface="Times New Roman" pitchFamily="18" charset="0"/>
              </a:rPr>
              <a:t>In this strategy, we only need to research a group number of people and get part of them vaccinated according to the initial condition of vaccination and conduct the same process to the remaining groups according to the previous effect. </a:t>
            </a:r>
            <a:endParaRPr lang="en-US" altLang="zh-CN" dirty="0">
              <a:latin typeface="Times New Roman" pitchFamily="18" charset="0"/>
              <a:cs typeface="Times New Roman" pitchFamily="18" charset="0"/>
            </a:endParaRPr>
          </a:p>
        </p:txBody>
      </p:sp>
      <p:cxnSp>
        <p:nvCxnSpPr>
          <p:cNvPr id="20" name="直接箭头连接符 19"/>
          <p:cNvCxnSpPr/>
          <p:nvPr/>
        </p:nvCxnSpPr>
        <p:spPr>
          <a:xfrm flipH="1">
            <a:off x="9386045" y="1713538"/>
            <a:ext cx="2" cy="776087"/>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0560" y="5537627"/>
            <a:ext cx="11301936" cy="369332"/>
          </a:xfrm>
          <a:prstGeom prst="rect">
            <a:avLst/>
          </a:prstGeom>
          <a:noFill/>
        </p:spPr>
        <p:txBody>
          <a:bodyPr wrap="square" rtlCol="0">
            <a:spAutoFit/>
          </a:bodyPr>
          <a:lstStyle/>
          <a:p>
            <a:pPr algn="just"/>
            <a:r>
              <a:rPr lang="en-US" altLang="zh-CN" dirty="0" smtClean="0">
                <a:latin typeface="Times New Roman" pitchFamily="18" charset="0"/>
                <a:cs typeface="Times New Roman" pitchFamily="18" charset="0"/>
              </a:rPr>
              <a:t>Still coding for this part…</a:t>
            </a:r>
            <a:endParaRPr lang="en-US"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730847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21</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smtClean="0">
                <a:latin typeface="Times New Roman" panose="02020603050405020304" pitchFamily="18" charset="0"/>
                <a:cs typeface="Times New Roman" panose="02020603050405020304" pitchFamily="18" charset="0"/>
              </a:rPr>
              <a:t>Future Work</a:t>
            </a:r>
            <a:endParaRPr lang="zh-CN" altLang="en-US" sz="1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80560" y="1354359"/>
            <a:ext cx="5523378" cy="3939540"/>
          </a:xfrm>
          <a:prstGeom prst="rect">
            <a:avLst/>
          </a:prstGeom>
          <a:noFill/>
        </p:spPr>
        <p:txBody>
          <a:bodyPr wrap="square" rtlCol="0">
            <a:spAutoFit/>
          </a:bodyPr>
          <a:lstStyle/>
          <a:p>
            <a:pPr marL="342900" indent="-342900" algn="just">
              <a:spcBef>
                <a:spcPts val="600"/>
              </a:spcBef>
              <a:spcAft>
                <a:spcPts val="600"/>
              </a:spcAft>
              <a:buFont typeface="Arial" pitchFamily="34" charset="0"/>
              <a:buChar char="•"/>
            </a:pPr>
            <a:r>
              <a:rPr lang="en-US" altLang="zh-CN" sz="2000" dirty="0" smtClean="0">
                <a:latin typeface="Times New Roman" pitchFamily="18" charset="0"/>
                <a:cs typeface="Times New Roman" pitchFamily="18" charset="0"/>
              </a:rPr>
              <a:t>Conduct numerical </a:t>
            </a:r>
            <a:r>
              <a:rPr lang="en-US" altLang="zh-CN" sz="2000" dirty="0">
                <a:latin typeface="Times New Roman" pitchFamily="18" charset="0"/>
                <a:cs typeface="Times New Roman" pitchFamily="18" charset="0"/>
              </a:rPr>
              <a:t>simulation or agent-based simulation based on power-law </a:t>
            </a:r>
            <a:r>
              <a:rPr lang="en-US" altLang="zh-CN" sz="2000" dirty="0" smtClean="0">
                <a:latin typeface="Times New Roman" pitchFamily="18" charset="0"/>
                <a:cs typeface="Times New Roman" pitchFamily="18" charset="0"/>
              </a:rPr>
              <a:t>distribution  with </a:t>
            </a:r>
            <a:r>
              <a:rPr lang="en-US" altLang="zh-CN" sz="2000" b="1" dirty="0" smtClean="0">
                <a:latin typeface="Times New Roman" pitchFamily="18" charset="0"/>
                <a:cs typeface="Times New Roman" pitchFamily="18" charset="0"/>
              </a:rPr>
              <a:t>estimated parameters.</a:t>
            </a:r>
          </a:p>
          <a:p>
            <a:pPr marL="342900" indent="-342900" algn="just">
              <a:spcBef>
                <a:spcPts val="600"/>
              </a:spcBef>
              <a:spcAft>
                <a:spcPts val="600"/>
              </a:spcAft>
              <a:buFont typeface="Arial" pitchFamily="34" charset="0"/>
              <a:buChar char="•"/>
            </a:pPr>
            <a:r>
              <a:rPr lang="en-US" altLang="zh-CN" sz="2000" dirty="0">
                <a:latin typeface="Times New Roman" pitchFamily="18" charset="0"/>
                <a:cs typeface="Times New Roman" pitchFamily="18" charset="0"/>
              </a:rPr>
              <a:t>Find data of Covid-19  </a:t>
            </a:r>
            <a:r>
              <a:rPr lang="en-US" altLang="zh-CN" sz="2000" dirty="0" smtClean="0">
                <a:latin typeface="Times New Roman" pitchFamily="18" charset="0"/>
                <a:cs typeface="Times New Roman" pitchFamily="18" charset="0"/>
              </a:rPr>
              <a:t>for parameter </a:t>
            </a:r>
            <a:r>
              <a:rPr lang="en-US" altLang="zh-CN" sz="2000" dirty="0">
                <a:latin typeface="Times New Roman" pitchFamily="18" charset="0"/>
                <a:cs typeface="Times New Roman" pitchFamily="18" charset="0"/>
              </a:rPr>
              <a:t>estimation for power-law </a:t>
            </a:r>
            <a:r>
              <a:rPr lang="en-US" altLang="zh-CN" sz="2000" dirty="0" smtClean="0">
                <a:latin typeface="Times New Roman" pitchFamily="18" charset="0"/>
                <a:cs typeface="Times New Roman" pitchFamily="18" charset="0"/>
              </a:rPr>
              <a:t>distribution.</a:t>
            </a:r>
          </a:p>
          <a:p>
            <a:pPr marL="342900" indent="-342900" algn="just">
              <a:spcBef>
                <a:spcPts val="600"/>
              </a:spcBef>
              <a:spcAft>
                <a:spcPts val="600"/>
              </a:spcAft>
              <a:buFont typeface="Arial" pitchFamily="34" charset="0"/>
              <a:buChar char="•"/>
            </a:pPr>
            <a:r>
              <a:rPr lang="en-US" altLang="zh-CN" sz="2000" dirty="0" smtClean="0">
                <a:latin typeface="Times New Roman" pitchFamily="18" charset="0"/>
                <a:cs typeface="Times New Roman" pitchFamily="18" charset="0"/>
              </a:rPr>
              <a:t>Break the assumption of perfect vaccination. (consider the probability to get infected after being vaccinated).</a:t>
            </a:r>
          </a:p>
          <a:p>
            <a:pPr marL="342900" indent="-342900" algn="just">
              <a:spcBef>
                <a:spcPts val="600"/>
              </a:spcBef>
              <a:spcAft>
                <a:spcPts val="600"/>
              </a:spcAft>
              <a:buFont typeface="Arial" pitchFamily="34" charset="0"/>
              <a:buChar char="•"/>
            </a:pPr>
            <a:r>
              <a:rPr lang="en-US" altLang="zh-CN" sz="2000" dirty="0" smtClean="0">
                <a:latin typeface="Times New Roman" pitchFamily="18" charset="0"/>
                <a:cs typeface="Times New Roman" pitchFamily="18" charset="0"/>
              </a:rPr>
              <a:t>Read more literature about non-behavior or behavior-vaccination dynamic and </a:t>
            </a:r>
            <a:r>
              <a:rPr lang="en-US" altLang="zh-CN" sz="2000" dirty="0">
                <a:latin typeface="Times New Roman" pitchFamily="18" charset="0"/>
                <a:cs typeface="Times New Roman" pitchFamily="18" charset="0"/>
              </a:rPr>
              <a:t>try to come up with better vaccination </a:t>
            </a:r>
            <a:r>
              <a:rPr lang="en-US" altLang="zh-CN" sz="2000" dirty="0" smtClean="0">
                <a:latin typeface="Times New Roman" pitchFamily="18" charset="0"/>
                <a:cs typeface="Times New Roman" pitchFamily="18" charset="0"/>
              </a:rPr>
              <a:t>strategies</a:t>
            </a:r>
            <a:r>
              <a:rPr lang="en-US" altLang="zh-CN" sz="2000" dirty="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p:txBody>
      </p:sp>
      <p:pic>
        <p:nvPicPr>
          <p:cNvPr id="7" name="圖片 6">
            <a:extLst>
              <a:ext uri="{FF2B5EF4-FFF2-40B4-BE49-F238E27FC236}">
                <a16:creationId xmlns:a16="http://schemas.microsoft.com/office/drawing/2014/main" xmlns="" id="{7F4AE2C9-DA9F-4D9A-B572-2060A0125D13}"/>
              </a:ext>
            </a:extLst>
          </p:cNvPr>
          <p:cNvPicPr>
            <a:picLocks noChangeAspect="1"/>
          </p:cNvPicPr>
          <p:nvPr/>
        </p:nvPicPr>
        <p:blipFill>
          <a:blip r:embed="rId4"/>
          <a:stretch>
            <a:fillRect/>
          </a:stretch>
        </p:blipFill>
        <p:spPr>
          <a:xfrm>
            <a:off x="6740215" y="1707824"/>
            <a:ext cx="4649181" cy="3752259"/>
          </a:xfrm>
          <a:prstGeom prst="rect">
            <a:avLst/>
          </a:prstGeom>
        </p:spPr>
      </p:pic>
    </p:spTree>
    <p:extLst>
      <p:ext uri="{BB962C8B-B14F-4D97-AF65-F5344CB8AC3E}">
        <p14:creationId xmlns:p14="http://schemas.microsoft.com/office/powerpoint/2010/main" val="1091385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3</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smtClean="0">
                <a:latin typeface="Times New Roman" panose="02020603050405020304" pitchFamily="18" charset="0"/>
                <a:cs typeface="Times New Roman" panose="02020603050405020304" pitchFamily="18" charset="0"/>
              </a:rPr>
              <a:t>Topic Introduction: Why Vaccines? </a:t>
            </a:r>
            <a:endParaRPr lang="zh-CN" altLang="en-US" sz="1200" dirty="0">
              <a:latin typeface="Times New Roman" panose="02020603050405020304" pitchFamily="18" charset="0"/>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887176925"/>
              </p:ext>
            </p:extLst>
          </p:nvPr>
        </p:nvGraphicFramePr>
        <p:xfrm>
          <a:off x="766753" y="967174"/>
          <a:ext cx="10674369" cy="5493141"/>
        </p:xfrm>
        <a:graphic>
          <a:graphicData uri="http://schemas.openxmlformats.org/drawingml/2006/table">
            <a:tbl>
              <a:tblPr firstRow="1" bandRow="1">
                <a:tableStyleId>{7DF18680-E054-41AD-8BC1-D1AEF772440D}</a:tableStyleId>
              </a:tblPr>
              <a:tblGrid>
                <a:gridCol w="1523026"/>
                <a:gridCol w="5593220"/>
                <a:gridCol w="3558123"/>
              </a:tblGrid>
              <a:tr h="615036">
                <a:tc>
                  <a:txBody>
                    <a:bodyPr/>
                    <a:lstStyle/>
                    <a:p>
                      <a:r>
                        <a:rPr lang="en-US" b="1" dirty="0">
                          <a:effectLst/>
                          <a:latin typeface="Times New Roman" pitchFamily="18" charset="0"/>
                          <a:cs typeface="Times New Roman" pitchFamily="18" charset="0"/>
                        </a:rPr>
                        <a:t>Intervention</a:t>
                      </a:r>
                    </a:p>
                  </a:txBody>
                  <a:tcPr marL="61913" marR="61913" marT="28575" marB="28575" anchor="ctr"/>
                </a:tc>
                <a:tc>
                  <a:txBody>
                    <a:bodyPr/>
                    <a:lstStyle/>
                    <a:p>
                      <a:r>
                        <a:rPr lang="en-US" b="1" dirty="0">
                          <a:effectLst/>
                          <a:latin typeface="Times New Roman" pitchFamily="18" charset="0"/>
                          <a:cs typeface="Times New Roman" pitchFamily="18" charset="0"/>
                        </a:rPr>
                        <a:t>How they work</a:t>
                      </a:r>
                    </a:p>
                  </a:txBody>
                  <a:tcPr marL="61913" marR="61913" marT="28575" marB="28575" anchor="ctr"/>
                </a:tc>
                <a:tc>
                  <a:txBody>
                    <a:bodyPr/>
                    <a:lstStyle/>
                    <a:p>
                      <a:r>
                        <a:rPr lang="en-US" b="1">
                          <a:effectLst/>
                          <a:latin typeface="Times New Roman" pitchFamily="18" charset="0"/>
                          <a:cs typeface="Times New Roman" pitchFamily="18" charset="0"/>
                        </a:rPr>
                        <a:t>when used</a:t>
                      </a:r>
                    </a:p>
                  </a:txBody>
                  <a:tcPr marL="61913" marR="61913" marT="28575" marB="28575" anchor="ctr"/>
                </a:tc>
              </a:tr>
              <a:tr h="623577">
                <a:tc>
                  <a:txBody>
                    <a:bodyPr/>
                    <a:lstStyle/>
                    <a:p>
                      <a:r>
                        <a:rPr lang="en-US" dirty="0">
                          <a:effectLst/>
                          <a:latin typeface="Times New Roman" pitchFamily="18" charset="0"/>
                          <a:cs typeface="Times New Roman" pitchFamily="18" charset="0"/>
                        </a:rPr>
                        <a:t>vaccines</a:t>
                      </a:r>
                    </a:p>
                  </a:txBody>
                  <a:tcPr marL="61913" marR="61913" marT="28575" marB="28575" anchor="ctr"/>
                </a:tc>
                <a:tc>
                  <a:txBody>
                    <a:bodyPr/>
                    <a:lstStyle/>
                    <a:p>
                      <a:r>
                        <a:rPr lang="en-US" dirty="0">
                          <a:effectLst/>
                          <a:latin typeface="Times New Roman" pitchFamily="18" charset="0"/>
                          <a:cs typeface="Times New Roman" pitchFamily="18" charset="0"/>
                        </a:rPr>
                        <a:t>creates an immune memory of the pathogen; creates herd immunity at the population </a:t>
                      </a:r>
                      <a:r>
                        <a:rPr lang="en-US" dirty="0" smtClean="0">
                          <a:effectLst/>
                          <a:latin typeface="Times New Roman" pitchFamily="18" charset="0"/>
                          <a:cs typeface="Times New Roman" pitchFamily="18" charset="0"/>
                        </a:rPr>
                        <a:t>level</a:t>
                      </a:r>
                      <a:endParaRPr lang="en-US" dirty="0">
                        <a:effectLst/>
                        <a:latin typeface="Times New Roman" pitchFamily="18" charset="0"/>
                        <a:cs typeface="Times New Roman" pitchFamily="18" charset="0"/>
                      </a:endParaRPr>
                    </a:p>
                  </a:txBody>
                  <a:tcPr marL="61913" marR="61913" marT="28575" marB="28575" anchor="ctr"/>
                </a:tc>
                <a:tc>
                  <a:txBody>
                    <a:bodyPr/>
                    <a:lstStyle/>
                    <a:p>
                      <a:r>
                        <a:rPr lang="en-US">
                          <a:effectLst/>
                          <a:latin typeface="Times New Roman" pitchFamily="18" charset="0"/>
                          <a:cs typeface="Times New Roman" pitchFamily="18" charset="0"/>
                        </a:rPr>
                        <a:t>used widely for prevention and sometimes in response to outbreaks</a:t>
                      </a:r>
                    </a:p>
                  </a:txBody>
                  <a:tcPr marL="61913" marR="61913" marT="28575" marB="28575" anchor="ctr"/>
                </a:tc>
              </a:tr>
              <a:tr h="623577">
                <a:tc>
                  <a:txBody>
                    <a:bodyPr/>
                    <a:lstStyle/>
                    <a:p>
                      <a:r>
                        <a:rPr lang="en-US">
                          <a:effectLst/>
                          <a:latin typeface="Times New Roman" pitchFamily="18" charset="0"/>
                          <a:cs typeface="Times New Roman" pitchFamily="18" charset="0"/>
                        </a:rPr>
                        <a:t>antibiotic drugs, antiviral drugs</a:t>
                      </a:r>
                    </a:p>
                  </a:txBody>
                  <a:tcPr marL="61913" marR="61913" marT="28575" marB="28575" anchor="ctr"/>
                </a:tc>
                <a:tc>
                  <a:txBody>
                    <a:bodyPr/>
                    <a:lstStyle/>
                    <a:p>
                      <a:r>
                        <a:rPr lang="en-US">
                          <a:effectLst/>
                          <a:latin typeface="Times New Roman" pitchFamily="18" charset="0"/>
                          <a:cs typeface="Times New Roman" pitchFamily="18" charset="0"/>
                        </a:rPr>
                        <a:t>interferes with life cycle of virus or bacterium within the host</a:t>
                      </a:r>
                    </a:p>
                  </a:txBody>
                  <a:tcPr marL="61913" marR="61913" marT="28575" marB="28575" anchor="ctr"/>
                </a:tc>
                <a:tc>
                  <a:txBody>
                    <a:bodyPr/>
                    <a:lstStyle/>
                    <a:p>
                      <a:r>
                        <a:rPr lang="en-US">
                          <a:effectLst/>
                          <a:latin typeface="Times New Roman" pitchFamily="18" charset="0"/>
                          <a:cs typeface="Times New Roman" pitchFamily="18" charset="0"/>
                        </a:rPr>
                        <a:t>used widely to treat individual infected patients</a:t>
                      </a:r>
                    </a:p>
                  </a:txBody>
                  <a:tcPr marL="61913" marR="61913" marT="28575" marB="28575" anchor="ctr"/>
                </a:tc>
              </a:tr>
              <a:tr h="623577">
                <a:tc>
                  <a:txBody>
                    <a:bodyPr/>
                    <a:lstStyle/>
                    <a:p>
                      <a:r>
                        <a:rPr lang="en-US">
                          <a:effectLst/>
                          <a:latin typeface="Times New Roman" pitchFamily="18" charset="0"/>
                          <a:cs typeface="Times New Roman" pitchFamily="18" charset="0"/>
                        </a:rPr>
                        <a:t>social distancing</a:t>
                      </a:r>
                    </a:p>
                  </a:txBody>
                  <a:tcPr marL="61913" marR="61913" marT="28575" marB="28575" anchor="ctr"/>
                </a:tc>
                <a:tc>
                  <a:txBody>
                    <a:bodyPr/>
                    <a:lstStyle/>
                    <a:p>
                      <a:r>
                        <a:rPr lang="en-US" dirty="0">
                          <a:effectLst/>
                          <a:latin typeface="Times New Roman" pitchFamily="18" charset="0"/>
                          <a:cs typeface="Times New Roman" pitchFamily="18" charset="0"/>
                        </a:rPr>
                        <a:t>prevents transmission by limiting contact between susceptible and infectious </a:t>
                      </a:r>
                      <a:r>
                        <a:rPr lang="en-US" dirty="0" smtClean="0">
                          <a:effectLst/>
                          <a:latin typeface="Times New Roman" pitchFamily="18" charset="0"/>
                          <a:cs typeface="Times New Roman" pitchFamily="18" charset="0"/>
                        </a:rPr>
                        <a:t>individuals</a:t>
                      </a:r>
                      <a:endParaRPr lang="en-US" dirty="0">
                        <a:effectLst/>
                        <a:latin typeface="Times New Roman" pitchFamily="18" charset="0"/>
                        <a:cs typeface="Times New Roman" pitchFamily="18" charset="0"/>
                      </a:endParaRPr>
                    </a:p>
                  </a:txBody>
                  <a:tcPr marL="61913" marR="61913" marT="28575" marB="28575" anchor="ctr"/>
                </a:tc>
                <a:tc>
                  <a:txBody>
                    <a:bodyPr/>
                    <a:lstStyle/>
                    <a:p>
                      <a:r>
                        <a:rPr lang="en-US">
                          <a:effectLst/>
                          <a:latin typeface="Times New Roman" pitchFamily="18" charset="0"/>
                          <a:cs typeface="Times New Roman" pitchFamily="18" charset="0"/>
                        </a:rPr>
                        <a:t>used when other measures are not available and in a severe epidemic</a:t>
                      </a:r>
                    </a:p>
                  </a:txBody>
                  <a:tcPr marL="61913" marR="61913" marT="28575" marB="28575" anchor="ctr"/>
                </a:tc>
              </a:tr>
              <a:tr h="623577">
                <a:tc>
                  <a:txBody>
                    <a:bodyPr/>
                    <a:lstStyle/>
                    <a:p>
                      <a:r>
                        <a:rPr lang="en-US">
                          <a:effectLst/>
                          <a:latin typeface="Times New Roman" pitchFamily="18" charset="0"/>
                          <a:cs typeface="Times New Roman" pitchFamily="18" charset="0"/>
                        </a:rPr>
                        <a:t>case isolation</a:t>
                      </a:r>
                    </a:p>
                  </a:txBody>
                  <a:tcPr marL="61913" marR="61913" marT="28575" marB="28575" anchor="ctr"/>
                </a:tc>
                <a:tc>
                  <a:txBody>
                    <a:bodyPr/>
                    <a:lstStyle/>
                    <a:p>
                      <a:r>
                        <a:rPr lang="en-US">
                          <a:effectLst/>
                          <a:latin typeface="Times New Roman" pitchFamily="18" charset="0"/>
                          <a:cs typeface="Times New Roman" pitchFamily="18" charset="0"/>
                        </a:rPr>
                        <a:t>isolates infectious individuals so they do not transmit to others</a:t>
                      </a:r>
                    </a:p>
                  </a:txBody>
                  <a:tcPr marL="61913" marR="61913" marT="28575" marB="28575" anchor="ctr"/>
                </a:tc>
                <a:tc>
                  <a:txBody>
                    <a:bodyPr/>
                    <a:lstStyle/>
                    <a:p>
                      <a:r>
                        <a:rPr lang="en-US">
                          <a:effectLst/>
                          <a:latin typeface="Times New Roman" pitchFamily="18" charset="0"/>
                          <a:cs typeface="Times New Roman" pitchFamily="18" charset="0"/>
                        </a:rPr>
                        <a:t>used widely, especially for severe infectious</a:t>
                      </a:r>
                    </a:p>
                  </a:txBody>
                  <a:tcPr marL="61913" marR="61913" marT="28575" marB="28575" anchor="ctr"/>
                </a:tc>
              </a:tr>
              <a:tr h="623577">
                <a:tc>
                  <a:txBody>
                    <a:bodyPr/>
                    <a:lstStyle/>
                    <a:p>
                      <a:r>
                        <a:rPr lang="en-US">
                          <a:effectLst/>
                          <a:latin typeface="Times New Roman" pitchFamily="18" charset="0"/>
                          <a:cs typeface="Times New Roman" pitchFamily="18" charset="0"/>
                        </a:rPr>
                        <a:t>quarantine</a:t>
                      </a:r>
                    </a:p>
                  </a:txBody>
                  <a:tcPr marL="61913" marR="61913" marT="28575" marB="28575" anchor="ctr"/>
                </a:tc>
                <a:tc>
                  <a:txBody>
                    <a:bodyPr/>
                    <a:lstStyle/>
                    <a:p>
                      <a:r>
                        <a:rPr lang="en-US">
                          <a:effectLst/>
                          <a:latin typeface="Times New Roman" pitchFamily="18" charset="0"/>
                          <a:cs typeface="Times New Roman" pitchFamily="18" charset="0"/>
                        </a:rPr>
                        <a:t>isolates individuals who may have been exposed to infection, and therefore potentially infestious themselves</a:t>
                      </a:r>
                    </a:p>
                  </a:txBody>
                  <a:tcPr marL="61913" marR="61913" marT="28575" marB="28575" anchor="ctr"/>
                </a:tc>
                <a:tc>
                  <a:txBody>
                    <a:bodyPr/>
                    <a:lstStyle/>
                    <a:p>
                      <a:r>
                        <a:rPr lang="en-US" dirty="0">
                          <a:effectLst/>
                          <a:latin typeface="Times New Roman" pitchFamily="18" charset="0"/>
                          <a:cs typeface="Times New Roman" pitchFamily="18" charset="0"/>
                        </a:rPr>
                        <a:t>used for severe infections </a:t>
                      </a:r>
                    </a:p>
                  </a:txBody>
                  <a:tcPr marL="61913" marR="61913" marT="28575" marB="28575" anchor="ctr"/>
                </a:tc>
              </a:tr>
              <a:tr h="623577">
                <a:tc>
                  <a:txBody>
                    <a:bodyPr/>
                    <a:lstStyle/>
                    <a:p>
                      <a:r>
                        <a:rPr lang="en-US">
                          <a:effectLst/>
                          <a:latin typeface="Times New Roman" pitchFamily="18" charset="0"/>
                          <a:cs typeface="Times New Roman" pitchFamily="18" charset="0"/>
                        </a:rPr>
                        <a:t>barrier precautions</a:t>
                      </a:r>
                    </a:p>
                  </a:txBody>
                  <a:tcPr marL="61913" marR="61913" marT="28575" marB="28575" anchor="ctr"/>
                </a:tc>
                <a:tc>
                  <a:txBody>
                    <a:bodyPr/>
                    <a:lstStyle/>
                    <a:p>
                      <a:r>
                        <a:rPr lang="en-US">
                          <a:effectLst/>
                          <a:latin typeface="Times New Roman" pitchFamily="18" charset="0"/>
                          <a:cs typeface="Times New Roman" pitchFamily="18" charset="0"/>
                        </a:rPr>
                        <a:t>physically blocks infection sources</a:t>
                      </a:r>
                    </a:p>
                  </a:txBody>
                  <a:tcPr marL="61913" marR="61913" marT="28575" marB="28575" anchor="ctr"/>
                </a:tc>
                <a:tc>
                  <a:txBody>
                    <a:bodyPr/>
                    <a:lstStyle/>
                    <a:p>
                      <a:r>
                        <a:rPr lang="en-US">
                          <a:effectLst/>
                          <a:latin typeface="Times New Roman" pitchFamily="18" charset="0"/>
                          <a:cs typeface="Times New Roman" pitchFamily="18" charset="0"/>
                        </a:rPr>
                        <a:t>used widely</a:t>
                      </a:r>
                    </a:p>
                  </a:txBody>
                  <a:tcPr marL="61913" marR="61913" marT="28575" marB="28575" anchor="ctr"/>
                </a:tc>
              </a:tr>
              <a:tr h="623577">
                <a:tc>
                  <a:txBody>
                    <a:bodyPr/>
                    <a:lstStyle/>
                    <a:p>
                      <a:r>
                        <a:rPr lang="en-US" dirty="0" smtClean="0">
                          <a:effectLst/>
                          <a:latin typeface="Times New Roman" pitchFamily="18" charset="0"/>
                          <a:cs typeface="Times New Roman" pitchFamily="18" charset="0"/>
                        </a:rPr>
                        <a:t>contact </a:t>
                      </a:r>
                      <a:r>
                        <a:rPr lang="en-US" dirty="0">
                          <a:effectLst/>
                          <a:latin typeface="Times New Roman" pitchFamily="18" charset="0"/>
                          <a:cs typeface="Times New Roman" pitchFamily="18" charset="0"/>
                        </a:rPr>
                        <a:t>tracing</a:t>
                      </a:r>
                    </a:p>
                  </a:txBody>
                  <a:tcPr marL="61913" marR="61913" marT="28575" marB="28575" anchor="ctr"/>
                </a:tc>
                <a:tc>
                  <a:txBody>
                    <a:bodyPr/>
                    <a:lstStyle/>
                    <a:p>
                      <a:r>
                        <a:rPr lang="en-US">
                          <a:effectLst/>
                          <a:latin typeface="Times New Roman" pitchFamily="18" charset="0"/>
                          <a:cs typeface="Times New Roman" pitchFamily="18" charset="0"/>
                        </a:rPr>
                        <a:t>contracts can be found and treated, quarantined or isolated as needed</a:t>
                      </a:r>
                    </a:p>
                  </a:txBody>
                  <a:tcPr marL="61913" marR="61913" marT="28575" marB="28575" anchor="ctr"/>
                </a:tc>
                <a:tc>
                  <a:txBody>
                    <a:bodyPr/>
                    <a:lstStyle/>
                    <a:p>
                      <a:r>
                        <a:rPr lang="en-US" dirty="0">
                          <a:effectLst/>
                          <a:latin typeface="Times New Roman" pitchFamily="18" charset="0"/>
                          <a:cs typeface="Times New Roman" pitchFamily="18" charset="0"/>
                        </a:rPr>
                        <a:t>used widely during outbreaks for infections spread through identifiable contacts</a:t>
                      </a:r>
                    </a:p>
                  </a:txBody>
                  <a:tcPr marL="61913" marR="61913" marT="28575" marB="28575" anchor="ctr"/>
                </a:tc>
              </a:tr>
            </a:tbl>
          </a:graphicData>
        </a:graphic>
      </p:graphicFrame>
    </p:spTree>
    <p:extLst>
      <p:ext uri="{BB962C8B-B14F-4D97-AF65-F5344CB8AC3E}">
        <p14:creationId xmlns:p14="http://schemas.microsoft.com/office/powerpoint/2010/main" val="2248185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4</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1546422" y="315019"/>
            <a:ext cx="3220624"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smtClean="0">
                <a:latin typeface="Times New Roman" panose="02020603050405020304" pitchFamily="18" charset="0"/>
                <a:cs typeface="Times New Roman" panose="02020603050405020304" pitchFamily="18" charset="0"/>
              </a:rPr>
              <a:t>Content</a:t>
            </a:r>
            <a:endParaRPr lang="zh-CN" altLang="en-US" sz="1200"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422" y="1050301"/>
            <a:ext cx="4557516" cy="520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圖片 6">
            <a:extLst>
              <a:ext uri="{FF2B5EF4-FFF2-40B4-BE49-F238E27FC236}">
                <a16:creationId xmlns:a16="http://schemas.microsoft.com/office/drawing/2014/main" xmlns="" id="{7F4AE2C9-DA9F-4D9A-B572-2060A0125D13}"/>
              </a:ext>
            </a:extLst>
          </p:cNvPr>
          <p:cNvPicPr>
            <a:picLocks noChangeAspect="1"/>
          </p:cNvPicPr>
          <p:nvPr/>
        </p:nvPicPr>
        <p:blipFill>
          <a:blip r:embed="rId5"/>
          <a:stretch>
            <a:fillRect/>
          </a:stretch>
        </p:blipFill>
        <p:spPr>
          <a:xfrm>
            <a:off x="6740215" y="1552870"/>
            <a:ext cx="4649181" cy="3752259"/>
          </a:xfrm>
          <a:prstGeom prst="rect">
            <a:avLst/>
          </a:prstGeom>
        </p:spPr>
      </p:pic>
    </p:spTree>
    <p:extLst>
      <p:ext uri="{BB962C8B-B14F-4D97-AF65-F5344CB8AC3E}">
        <p14:creationId xmlns:p14="http://schemas.microsoft.com/office/powerpoint/2010/main" val="3765312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5</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smtClean="0">
                <a:latin typeface="Times New Roman" panose="02020603050405020304" pitchFamily="18" charset="0"/>
                <a:cs typeface="Times New Roman" panose="02020603050405020304" pitchFamily="18" charset="0"/>
              </a:rPr>
              <a:t>Literature Review</a:t>
            </a:r>
          </a:p>
        </p:txBody>
      </p:sp>
      <p:pic>
        <p:nvPicPr>
          <p:cNvPr id="2050" name="Picture 2" descr="D:\【研一下】\！network science\first-pre-20200526\Statistical physics of vaccin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005612"/>
            <a:ext cx="12191999" cy="49263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4599" y="5291138"/>
            <a:ext cx="700089" cy="27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4599" y="5524500"/>
            <a:ext cx="800100" cy="29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圖片 6">
            <a:extLst>
              <a:ext uri="{FF2B5EF4-FFF2-40B4-BE49-F238E27FC236}">
                <a16:creationId xmlns:a16="http://schemas.microsoft.com/office/drawing/2014/main" xmlns="" id="{7F4AE2C9-DA9F-4D9A-B572-2060A0125D13}"/>
              </a:ext>
            </a:extLst>
          </p:cNvPr>
          <p:cNvPicPr>
            <a:picLocks noChangeAspect="1"/>
          </p:cNvPicPr>
          <p:nvPr/>
        </p:nvPicPr>
        <p:blipFill>
          <a:blip r:embed="rId7"/>
          <a:stretch>
            <a:fillRect/>
          </a:stretch>
        </p:blipFill>
        <p:spPr>
          <a:xfrm>
            <a:off x="965815" y="5131270"/>
            <a:ext cx="1201385" cy="969613"/>
          </a:xfrm>
          <a:prstGeom prst="rect">
            <a:avLst/>
          </a:prstGeom>
        </p:spPr>
      </p:pic>
      <p:cxnSp>
        <p:nvCxnSpPr>
          <p:cNvPr id="10" name="直接箭头连接符 9"/>
          <p:cNvCxnSpPr/>
          <p:nvPr/>
        </p:nvCxnSpPr>
        <p:spPr>
          <a:xfrm flipH="1">
            <a:off x="8852004" y="2577991"/>
            <a:ext cx="245891" cy="388044"/>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1157214" y="2966035"/>
            <a:ext cx="238207" cy="388044"/>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11416759" y="3468798"/>
            <a:ext cx="194681" cy="348246"/>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482097" y="2313518"/>
            <a:ext cx="2397419" cy="307777"/>
          </a:xfrm>
          <a:prstGeom prst="rect">
            <a:avLst/>
          </a:prstGeom>
          <a:noFill/>
        </p:spPr>
        <p:txBody>
          <a:bodyPr wrap="square" rtlCol="0">
            <a:spAutoFit/>
          </a:bodyPr>
          <a:lstStyle/>
          <a:p>
            <a:r>
              <a:rPr lang="en-US" altLang="zh-CN" sz="1400" dirty="0" smtClean="0">
                <a:latin typeface="Times New Roman" pitchFamily="18" charset="0"/>
                <a:cs typeface="Times New Roman" pitchFamily="18" charset="0"/>
              </a:rPr>
              <a:t>Assume perfect vaccination</a:t>
            </a:r>
            <a:endParaRPr lang="zh-CN" alt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765312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7"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latin typeface="Times New Roman" panose="02020603050405020304" pitchFamily="18" charset="0"/>
                <a:cs typeface="Times New Roman" panose="02020603050405020304" pitchFamily="18" charset="0"/>
              </a:rPr>
              <a:t>SIR </a:t>
            </a:r>
            <a:r>
              <a:rPr lang="en-US" altLang="zh-CN" sz="3200" b="1" dirty="0" smtClean="0">
                <a:latin typeface="Times New Roman" panose="02020603050405020304" pitchFamily="18" charset="0"/>
                <a:cs typeface="Times New Roman" panose="02020603050405020304" pitchFamily="18" charset="0"/>
              </a:rPr>
              <a:t>Model</a:t>
            </a:r>
            <a:r>
              <a:rPr lang="en-US" altLang="zh-CN" sz="3200" b="1" dirty="0">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Deterministic &amp; Network</a:t>
            </a:r>
            <a:endParaRPr lang="zh-CN" altLang="en-US" sz="1200" dirty="0">
              <a:latin typeface="Times New Roman" panose="02020603050405020304" pitchFamily="18" charset="0"/>
              <a:cs typeface="Times New Roman" panose="02020603050405020304" pitchFamily="18" charset="0"/>
            </a:endParaRPr>
          </a:p>
        </p:txBody>
      </p:sp>
      <p:sp>
        <p:nvSpPr>
          <p:cNvPr id="52" name="日期占位符 51">
            <a:extLst>
              <a:ext uri="{FF2B5EF4-FFF2-40B4-BE49-F238E27FC236}">
                <a16:creationId xmlns="" xmlns:a16="http://schemas.microsoft.com/office/drawing/2014/main" id="{2F2A6ADF-F79F-4B1D-9D7F-1078657FB1B4}"/>
              </a:ext>
            </a:extLst>
          </p:cNvPr>
          <p:cNvSpPr>
            <a:spLocks noGrp="1"/>
          </p:cNvSpPr>
          <p:nvPr>
            <p:ph type="dt" sz="half" idx="10"/>
          </p:nvPr>
        </p:nvSpPr>
        <p:spPr/>
        <p:txBody>
          <a:bodyPr/>
          <a:lstStyle/>
          <a:p>
            <a:fld id="{FDEDA2B1-2B6E-49D5-872A-A0AB536E0F1D}" type="datetime1">
              <a:rPr lang="zh-CN" altLang="en-US" smtClean="0"/>
              <a:t>2020/6/20</a:t>
            </a:fld>
            <a:endParaRPr lang="zh-CN" altLang="en-US"/>
          </a:p>
        </p:txBody>
      </p:sp>
      <p:sp>
        <p:nvSpPr>
          <p:cNvPr id="53" name="灯片编号占位符 52">
            <a:extLst>
              <a:ext uri="{FF2B5EF4-FFF2-40B4-BE49-F238E27FC236}">
                <a16:creationId xmlns="" xmlns:a16="http://schemas.microsoft.com/office/drawing/2014/main" id="{D329EEA7-567C-45E6-BFC6-8F325568A17E}"/>
              </a:ext>
            </a:extLst>
          </p:cNvPr>
          <p:cNvSpPr>
            <a:spLocks noGrp="1"/>
          </p:cNvSpPr>
          <p:nvPr>
            <p:ph type="sldNum" sz="quarter" idx="12"/>
          </p:nvPr>
        </p:nvSpPr>
        <p:spPr/>
        <p:txBody>
          <a:bodyPr/>
          <a:lstStyle/>
          <a:p>
            <a:fld id="{A08EFF4B-039B-4151-AA5B-E6F290D54134}" type="slidenum">
              <a:rPr lang="zh-CN" altLang="en-US" smtClean="0"/>
              <a:t>6</a:t>
            </a:fld>
            <a:endParaRPr lang="zh-CN" alt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110" y="2276560"/>
            <a:ext cx="1944775" cy="212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611" y="4314769"/>
            <a:ext cx="1725963" cy="701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615" y="4884549"/>
            <a:ext cx="2978764" cy="1558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组合 24">
            <a:extLst>
              <a:ext uri="{FF2B5EF4-FFF2-40B4-BE49-F238E27FC236}">
                <a16:creationId xmlns="" xmlns:a16="http://schemas.microsoft.com/office/drawing/2014/main" id="{025F636B-E145-4832-8A04-482C097DC0C4}"/>
              </a:ext>
            </a:extLst>
          </p:cNvPr>
          <p:cNvGrpSpPr/>
          <p:nvPr/>
        </p:nvGrpSpPr>
        <p:grpSpPr>
          <a:xfrm>
            <a:off x="972615" y="1400694"/>
            <a:ext cx="3545122" cy="811865"/>
            <a:chOff x="1001486" y="1688324"/>
            <a:chExt cx="3545122" cy="811865"/>
          </a:xfrm>
        </p:grpSpPr>
        <p:sp>
          <p:nvSpPr>
            <p:cNvPr id="26" name="矩形: 圆角 4">
              <a:extLst>
                <a:ext uri="{FF2B5EF4-FFF2-40B4-BE49-F238E27FC236}">
                  <a16:creationId xmlns="" xmlns:a16="http://schemas.microsoft.com/office/drawing/2014/main" id="{E75395B1-FF0C-42A0-98E3-BF81A2A8D77D}"/>
                </a:ext>
              </a:extLst>
            </p:cNvPr>
            <p:cNvSpPr/>
            <p:nvPr/>
          </p:nvSpPr>
          <p:spPr>
            <a:xfrm>
              <a:off x="1001486" y="1848160"/>
              <a:ext cx="740228" cy="652029"/>
            </a:xfrm>
            <a:prstGeom prst="roundRect">
              <a:avLst/>
            </a:prstGeom>
            <a:solidFill>
              <a:srgbClr val="5EB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Times New Roman" panose="02020603050405020304" pitchFamily="18" charset="0"/>
                  <a:cs typeface="Times New Roman" panose="02020603050405020304" pitchFamily="18" charset="0"/>
                </a:rPr>
                <a:t>S</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7" name="矩形: 圆角 16">
              <a:extLst>
                <a:ext uri="{FF2B5EF4-FFF2-40B4-BE49-F238E27FC236}">
                  <a16:creationId xmlns="" xmlns:a16="http://schemas.microsoft.com/office/drawing/2014/main" id="{1B58ECC5-12EA-4FFA-BA10-356BE224B114}"/>
                </a:ext>
              </a:extLst>
            </p:cNvPr>
            <p:cNvSpPr/>
            <p:nvPr/>
          </p:nvSpPr>
          <p:spPr>
            <a:xfrm>
              <a:off x="2512790" y="1848160"/>
              <a:ext cx="631371" cy="652029"/>
            </a:xfrm>
            <a:prstGeom prst="roundRect">
              <a:avLst/>
            </a:prstGeom>
            <a:solidFill>
              <a:srgbClr val="FF67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Times New Roman" panose="02020603050405020304" pitchFamily="18" charset="0"/>
                  <a:cs typeface="Times New Roman" panose="02020603050405020304" pitchFamily="18" charset="0"/>
                </a:rPr>
                <a:t>I</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8" name="矩形: 圆角 17">
              <a:extLst>
                <a:ext uri="{FF2B5EF4-FFF2-40B4-BE49-F238E27FC236}">
                  <a16:creationId xmlns="" xmlns:a16="http://schemas.microsoft.com/office/drawing/2014/main" id="{DC02B57A-505F-45C2-9961-F007C644C4A2}"/>
                </a:ext>
              </a:extLst>
            </p:cNvPr>
            <p:cNvSpPr/>
            <p:nvPr/>
          </p:nvSpPr>
          <p:spPr>
            <a:xfrm>
              <a:off x="3915238" y="1848159"/>
              <a:ext cx="631370" cy="652029"/>
            </a:xfrm>
            <a:prstGeom prst="roundRect">
              <a:avLst/>
            </a:prstGeom>
            <a:solidFill>
              <a:srgbClr val="3189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Times New Roman" panose="02020603050405020304" pitchFamily="18" charset="0"/>
                  <a:cs typeface="Times New Roman" panose="02020603050405020304" pitchFamily="18" charset="0"/>
                </a:rPr>
                <a:t>R</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cxnSp>
          <p:nvCxnSpPr>
            <p:cNvPr id="29" name="直接箭头连接符 28">
              <a:extLst>
                <a:ext uri="{FF2B5EF4-FFF2-40B4-BE49-F238E27FC236}">
                  <a16:creationId xmlns="" xmlns:a16="http://schemas.microsoft.com/office/drawing/2014/main" id="{B5BA1AF7-947C-46F2-A30D-CB71FD04E6B2}"/>
                </a:ext>
              </a:extLst>
            </p:cNvPr>
            <p:cNvCxnSpPr>
              <a:cxnSpLocks/>
              <a:stCxn id="26" idx="3"/>
              <a:endCxn id="27" idx="1"/>
            </p:cNvCxnSpPr>
            <p:nvPr/>
          </p:nvCxnSpPr>
          <p:spPr>
            <a:xfrm>
              <a:off x="1741714" y="2174175"/>
              <a:ext cx="77107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 xmlns:a16="http://schemas.microsoft.com/office/drawing/2014/main" id="{719FFBED-5F26-4656-98FD-0570B0686E14}"/>
                </a:ext>
              </a:extLst>
            </p:cNvPr>
            <p:cNvCxnSpPr>
              <a:cxnSpLocks/>
              <a:stCxn id="27" idx="3"/>
              <a:endCxn id="28" idx="1"/>
            </p:cNvCxnSpPr>
            <p:nvPr/>
          </p:nvCxnSpPr>
          <p:spPr>
            <a:xfrm flipV="1">
              <a:off x="3144161" y="2174174"/>
              <a:ext cx="771077"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5">
              <a:extLst>
                <a:ext uri="{FF2B5EF4-FFF2-40B4-BE49-F238E27FC236}">
                  <a16:creationId xmlns="" xmlns:a16="http://schemas.microsoft.com/office/drawing/2014/main" id="{C91DBD4F-906F-41D8-8185-635326ECFC0E}"/>
                </a:ext>
              </a:extLst>
            </p:cNvPr>
            <p:cNvSpPr txBox="1"/>
            <p:nvPr/>
          </p:nvSpPr>
          <p:spPr>
            <a:xfrm>
              <a:off x="2033818" y="1688324"/>
              <a:ext cx="478972"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β</a:t>
              </a:r>
              <a:endParaRPr lang="zh-CN" altLang="en-US" sz="2400" dirty="0">
                <a:latin typeface="Times New Roman" panose="02020603050405020304" pitchFamily="18" charset="0"/>
                <a:cs typeface="Times New Roman" panose="02020603050405020304" pitchFamily="18" charset="0"/>
              </a:endParaRPr>
            </a:p>
          </p:txBody>
        </p:sp>
        <p:sp>
          <p:nvSpPr>
            <p:cNvPr id="32" name="文本框 36">
              <a:extLst>
                <a:ext uri="{FF2B5EF4-FFF2-40B4-BE49-F238E27FC236}">
                  <a16:creationId xmlns="" xmlns:a16="http://schemas.microsoft.com/office/drawing/2014/main" id="{5801F842-0708-410D-AA4D-93F01E13B066}"/>
                </a:ext>
              </a:extLst>
            </p:cNvPr>
            <p:cNvSpPr txBox="1"/>
            <p:nvPr/>
          </p:nvSpPr>
          <p:spPr>
            <a:xfrm>
              <a:off x="3383647" y="1688324"/>
              <a:ext cx="478972"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γ</a:t>
              </a:r>
              <a:endParaRPr lang="zh-CN" altLang="en-US" sz="2400" dirty="0">
                <a:latin typeface="Times New Roman" panose="02020603050405020304" pitchFamily="18" charset="0"/>
                <a:cs typeface="Times New Roman" panose="02020603050405020304" pitchFamily="18" charset="0"/>
              </a:endParaRPr>
            </a:p>
          </p:txBody>
        </p:sp>
      </p:grpSp>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8613" y="3693058"/>
            <a:ext cx="4588013" cy="283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6801" y="1866859"/>
            <a:ext cx="2944800" cy="85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标题 1">
            <a:extLst>
              <a:ext uri="{FF2B5EF4-FFF2-40B4-BE49-F238E27FC236}">
                <a16:creationId xmlns="" xmlns:a16="http://schemas.microsoft.com/office/drawing/2014/main" id="{AD6F87F5-AC13-4FE2-BE0C-F2E70863F930}"/>
              </a:ext>
            </a:extLst>
          </p:cNvPr>
          <p:cNvSpPr txBox="1">
            <a:spLocks/>
          </p:cNvSpPr>
          <p:nvPr/>
        </p:nvSpPr>
        <p:spPr>
          <a:xfrm>
            <a:off x="6388980" y="1224272"/>
            <a:ext cx="2050668" cy="4337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400" dirty="0">
                <a:latin typeface="Times New Roman" panose="02020603050405020304" pitchFamily="18" charset="0"/>
                <a:cs typeface="Times New Roman" panose="02020603050405020304" pitchFamily="18" charset="0"/>
              </a:rPr>
              <a:t>Node infection</a:t>
            </a:r>
            <a:endParaRPr lang="zh-CN" altLang="en-US" sz="1050" dirty="0">
              <a:latin typeface="Times New Roman" panose="02020603050405020304" pitchFamily="18" charset="0"/>
              <a:cs typeface="Times New Roman" panose="02020603050405020304" pitchFamily="18" charset="0"/>
            </a:endParaRPr>
          </a:p>
        </p:txBody>
      </p:sp>
      <p:pic>
        <p:nvPicPr>
          <p:cNvPr id="42"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18951" y="1816873"/>
            <a:ext cx="2946208" cy="950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标题 1">
            <a:extLst>
              <a:ext uri="{FF2B5EF4-FFF2-40B4-BE49-F238E27FC236}">
                <a16:creationId xmlns="" xmlns:a16="http://schemas.microsoft.com/office/drawing/2014/main" id="{AD6F87F5-AC13-4FE2-BE0C-F2E70863F930}"/>
              </a:ext>
            </a:extLst>
          </p:cNvPr>
          <p:cNvSpPr txBox="1">
            <a:spLocks/>
          </p:cNvSpPr>
          <p:nvPr/>
        </p:nvSpPr>
        <p:spPr>
          <a:xfrm>
            <a:off x="9889134" y="1197779"/>
            <a:ext cx="2050668" cy="4337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400" dirty="0">
                <a:latin typeface="Times New Roman" panose="02020603050405020304" pitchFamily="18" charset="0"/>
                <a:cs typeface="Times New Roman" panose="02020603050405020304" pitchFamily="18" charset="0"/>
              </a:rPr>
              <a:t>Node </a:t>
            </a:r>
            <a:r>
              <a:rPr lang="en-US" altLang="zh-CN" sz="2400" dirty="0" smtClean="0">
                <a:latin typeface="Times New Roman" panose="02020603050405020304" pitchFamily="18" charset="0"/>
                <a:cs typeface="Times New Roman" panose="02020603050405020304" pitchFamily="18" charset="0"/>
              </a:rPr>
              <a:t>recovery</a:t>
            </a:r>
            <a:endParaRPr lang="zh-CN" altLang="en-US" sz="1050" dirty="0">
              <a:latin typeface="Times New Roman" panose="02020603050405020304" pitchFamily="18" charset="0"/>
              <a:cs typeface="Times New Roman" panose="02020603050405020304" pitchFamily="18" charset="0"/>
            </a:endParaRPr>
          </a:p>
        </p:txBody>
      </p:sp>
      <p:pic>
        <p:nvPicPr>
          <p:cNvPr id="45"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08355" y="2957856"/>
            <a:ext cx="3510596" cy="73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11846" y="3040392"/>
            <a:ext cx="2753313" cy="57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513241" y="2636761"/>
            <a:ext cx="6678759" cy="261610"/>
          </a:xfrm>
          <a:prstGeom prst="rect">
            <a:avLst/>
          </a:prstGeom>
        </p:spPr>
        <p:txBody>
          <a:bodyPr wrap="square">
            <a:spAutoFit/>
          </a:bodyPr>
          <a:lstStyle/>
          <a:p>
            <a:pPr algn="r"/>
            <a:r>
              <a:rPr lang="en-US" altLang="zh-CN" sz="1100" dirty="0" smtClean="0">
                <a:hlinkClick r:id="rId12"/>
              </a:rPr>
              <a:t>Pictures from http</a:t>
            </a:r>
            <a:r>
              <a:rPr lang="en-US" altLang="zh-CN" sz="1100" dirty="0">
                <a:hlinkClick r:id="rId12"/>
              </a:rPr>
              <a:t>://www.leonidzhukov.net/hse/2020/networks/lectures/lecture10.pdf</a:t>
            </a:r>
            <a:endParaRPr lang="zh-CN" altLang="en-US" sz="1100" dirty="0"/>
          </a:p>
        </p:txBody>
      </p:sp>
    </p:spTree>
    <p:extLst>
      <p:ext uri="{BB962C8B-B14F-4D97-AF65-F5344CB8AC3E}">
        <p14:creationId xmlns:p14="http://schemas.microsoft.com/office/powerpoint/2010/main" val="2866418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7</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latin typeface="Times New Roman" panose="02020603050405020304" pitchFamily="18" charset="0"/>
                <a:cs typeface="Times New Roman" panose="02020603050405020304" pitchFamily="18" charset="0"/>
              </a:rPr>
              <a:t>Probabilistic </a:t>
            </a:r>
            <a:r>
              <a:rPr lang="en-US" altLang="zh-CN" sz="3200" b="1" dirty="0" smtClean="0">
                <a:latin typeface="Times New Roman" panose="02020603050405020304" pitchFamily="18" charset="0"/>
                <a:cs typeface="Times New Roman" panose="02020603050405020304" pitchFamily="18" charset="0"/>
              </a:rPr>
              <a:t>Node-level Model: SIR</a:t>
            </a:r>
            <a:endParaRPr lang="zh-CN" altLang="en-US" sz="1200" dirty="0">
              <a:latin typeface="Times New Roman" panose="02020603050405020304" pitchFamily="18" charset="0"/>
              <a:cs typeface="Times New Roman" panose="02020603050405020304" pitchFamily="18" charset="0"/>
            </a:endParaRP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0667" y="3694123"/>
            <a:ext cx="4588013" cy="283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85012" y="3689829"/>
            <a:ext cx="5515440" cy="2246769"/>
          </a:xfrm>
          <a:prstGeom prst="rect">
            <a:avLst/>
          </a:prstGeom>
        </p:spPr>
        <p:txBody>
          <a:bodyPr wrap="square">
            <a:spAutoFit/>
          </a:bodyPr>
          <a:lstStyle/>
          <a:p>
            <a:r>
              <a:rPr lang="en-US" altLang="zh-CN" sz="2000" dirty="0" smtClean="0">
                <a:latin typeface="Times New Roman" pitchFamily="18" charset="0"/>
                <a:cs typeface="Times New Roman" pitchFamily="18" charset="0"/>
              </a:rPr>
              <a:t>Consider </a:t>
            </a:r>
            <a:r>
              <a:rPr lang="en-US" altLang="zh-CN" sz="2000" dirty="0">
                <a:latin typeface="Times New Roman" pitchFamily="18" charset="0"/>
                <a:cs typeface="Times New Roman" pitchFamily="18" charset="0"/>
              </a:rPr>
              <a:t>the network of potential contacts using adjacency matrix </a:t>
            </a:r>
            <a:r>
              <a:rPr lang="en-US" altLang="zh-CN" sz="2000" dirty="0" smtClean="0">
                <a:latin typeface="Times New Roman" pitchFamily="18" charset="0"/>
                <a:cs typeface="Times New Roman" pitchFamily="18" charset="0"/>
              </a:rPr>
              <a:t>A.</a:t>
            </a:r>
          </a:p>
          <a:p>
            <a:r>
              <a:rPr lang="en-US" altLang="zh-CN" sz="2000" dirty="0" smtClean="0">
                <a:latin typeface="Times New Roman" pitchFamily="18" charset="0"/>
                <a:cs typeface="Times New Roman" pitchFamily="18" charset="0"/>
              </a:rPr>
              <a:t>The </a:t>
            </a:r>
            <a:r>
              <a:rPr lang="en-US" altLang="zh-CN" sz="2000" dirty="0">
                <a:latin typeface="Times New Roman" pitchFamily="18" charset="0"/>
                <a:cs typeface="Times New Roman" pitchFamily="18" charset="0"/>
              </a:rPr>
              <a:t>network is undirected </a:t>
            </a:r>
            <a:r>
              <a:rPr lang="en-US" altLang="zh-CN" sz="2000" dirty="0" smtClean="0">
                <a:latin typeface="Times New Roman" pitchFamily="18" charset="0"/>
                <a:cs typeface="Times New Roman" pitchFamily="18" charset="0"/>
              </a:rPr>
              <a:t>-&gt; matrix </a:t>
            </a:r>
            <a:r>
              <a:rPr lang="en-US" altLang="zh-CN" sz="2000" dirty="0">
                <a:latin typeface="Times New Roman" pitchFamily="18" charset="0"/>
                <a:cs typeface="Times New Roman" pitchFamily="18" charset="0"/>
              </a:rPr>
              <a:t>A is </a:t>
            </a:r>
            <a:r>
              <a:rPr lang="en-US" altLang="zh-CN" sz="2000" dirty="0" smtClean="0">
                <a:latin typeface="Times New Roman" pitchFamily="18" charset="0"/>
                <a:cs typeface="Times New Roman" pitchFamily="18" charset="0"/>
              </a:rPr>
              <a:t>symmetric</a:t>
            </a:r>
          </a:p>
          <a:p>
            <a:r>
              <a:rPr lang="en-US" altLang="zh-CN" sz="2000" dirty="0" smtClean="0">
                <a:latin typeface="Times New Roman" pitchFamily="18" charset="0"/>
                <a:cs typeface="Times New Roman" pitchFamily="18" charset="0"/>
              </a:rPr>
              <a:t>The diagonal elements are zeros.</a:t>
            </a:r>
          </a:p>
          <a:p>
            <a:r>
              <a:rPr lang="en-US" altLang="zh-CN" sz="2000" dirty="0" err="1" smtClean="0">
                <a:latin typeface="Times New Roman" pitchFamily="18" charset="0"/>
                <a:cs typeface="Times New Roman" pitchFamily="18" charset="0"/>
              </a:rPr>
              <a:t>Aij</a:t>
            </a:r>
            <a:r>
              <a:rPr lang="en-US" altLang="zh-CN" sz="2000" dirty="0" smtClean="0">
                <a:latin typeface="Times New Roman" pitchFamily="18" charset="0"/>
                <a:cs typeface="Times New Roman" pitchFamily="18" charset="0"/>
              </a:rPr>
              <a:t> represents whether node i has contact with node j. If </a:t>
            </a:r>
            <a:r>
              <a:rPr lang="en-US" altLang="zh-CN" sz="2000" dirty="0">
                <a:latin typeface="Times New Roman" pitchFamily="18" charset="0"/>
                <a:cs typeface="Times New Roman" pitchFamily="18" charset="0"/>
              </a:rPr>
              <a:t>node </a:t>
            </a:r>
            <a:r>
              <a:rPr lang="en-US" altLang="zh-CN" sz="2000" dirty="0" smtClean="0">
                <a:latin typeface="Times New Roman" pitchFamily="18" charset="0"/>
                <a:cs typeface="Times New Roman" pitchFamily="18" charset="0"/>
              </a:rPr>
              <a:t>i and node j are connected, </a:t>
            </a:r>
            <a:r>
              <a:rPr lang="en-US" altLang="zh-CN" sz="2000" dirty="0" err="1" smtClean="0">
                <a:latin typeface="Times New Roman" pitchFamily="18" charset="0"/>
                <a:cs typeface="Times New Roman" pitchFamily="18" charset="0"/>
              </a:rPr>
              <a:t>Aij</a:t>
            </a:r>
            <a:r>
              <a:rPr lang="en-US" altLang="zh-CN" sz="2000" dirty="0" smtClean="0">
                <a:latin typeface="Times New Roman" pitchFamily="18" charset="0"/>
                <a:cs typeface="Times New Roman" pitchFamily="18" charset="0"/>
              </a:rPr>
              <a:t>=1; otherwise, </a:t>
            </a:r>
            <a:r>
              <a:rPr lang="en-US" altLang="zh-CN" sz="2000" dirty="0" err="1" smtClean="0">
                <a:latin typeface="Times New Roman" pitchFamily="18" charset="0"/>
                <a:cs typeface="Times New Roman" pitchFamily="18" charset="0"/>
              </a:rPr>
              <a:t>Aij</a:t>
            </a:r>
            <a:r>
              <a:rPr lang="en-US" altLang="zh-CN" sz="2000" dirty="0" smtClean="0">
                <a:latin typeface="Times New Roman" pitchFamily="18" charset="0"/>
                <a:cs typeface="Times New Roman" pitchFamily="18" charset="0"/>
              </a:rPr>
              <a:t>=0. </a:t>
            </a: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1122" y="1074748"/>
            <a:ext cx="2550520" cy="211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604837" y="3047792"/>
            <a:ext cx="5475473" cy="646331"/>
          </a:xfrm>
          <a:prstGeom prst="rect">
            <a:avLst/>
          </a:prstGeom>
        </p:spPr>
        <p:txBody>
          <a:bodyPr wrap="none">
            <a:spAutoFit/>
          </a:bodyPr>
          <a:lstStyle/>
          <a:p>
            <a:r>
              <a:rPr lang="en-US" altLang="zh-CN" dirty="0" smtClean="0">
                <a:latin typeface="Times New Roman" pitchFamily="18" charset="0"/>
                <a:cs typeface="Times New Roman" pitchFamily="18" charset="0"/>
              </a:rPr>
              <a:t>We could use certain degree distribution to get matrix A </a:t>
            </a:r>
          </a:p>
          <a:p>
            <a:r>
              <a:rPr lang="en-US" altLang="zh-CN" dirty="0" smtClean="0">
                <a:latin typeface="Times New Roman" pitchFamily="18" charset="0"/>
                <a:cs typeface="Times New Roman" pitchFamily="18" charset="0"/>
              </a:rPr>
              <a:t>by python package </a:t>
            </a:r>
            <a:r>
              <a:rPr lang="en-US" altLang="zh-CN" dirty="0" err="1" smtClean="0">
                <a:latin typeface="Times New Roman" pitchFamily="18" charset="0"/>
                <a:cs typeface="Times New Roman" pitchFamily="18" charset="0"/>
              </a:rPr>
              <a:t>networkx</a:t>
            </a:r>
            <a:r>
              <a:rPr lang="en-US" altLang="zh-CN" dirty="0" smtClean="0">
                <a:latin typeface="Times New Roman" pitchFamily="18" charset="0"/>
                <a:cs typeface="Times New Roman" pitchFamily="18" charset="0"/>
              </a:rPr>
              <a:t>.</a:t>
            </a:r>
          </a:p>
        </p:txBody>
      </p:sp>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012" y="1243481"/>
            <a:ext cx="5863284" cy="245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6770667" y="1243481"/>
            <a:ext cx="1542410" cy="400110"/>
          </a:xfrm>
          <a:prstGeom prst="rect">
            <a:avLst/>
          </a:prstGeom>
        </p:spPr>
        <p:txBody>
          <a:bodyPr wrap="none">
            <a:spAutoFit/>
          </a:bodyPr>
          <a:lstStyle/>
          <a:p>
            <a:r>
              <a:rPr lang="en-US" altLang="zh-CN" sz="2000" dirty="0">
                <a:latin typeface="Times New Roman" pitchFamily="18" charset="0"/>
                <a:cs typeface="Times New Roman" pitchFamily="18" charset="0"/>
              </a:rPr>
              <a:t>For example:</a:t>
            </a:r>
            <a:endParaRPr lang="zh-CN"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45555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8</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latin typeface="Times New Roman" panose="02020603050405020304" pitchFamily="18" charset="0"/>
                <a:cs typeface="Times New Roman" panose="02020603050405020304" pitchFamily="18" charset="0"/>
              </a:rPr>
              <a:t>Probabilistic </a:t>
            </a:r>
            <a:r>
              <a:rPr lang="en-US" altLang="zh-CN" sz="3200" b="1" dirty="0" smtClean="0">
                <a:latin typeface="Times New Roman" panose="02020603050405020304" pitchFamily="18" charset="0"/>
                <a:cs typeface="Times New Roman" panose="02020603050405020304" pitchFamily="18" charset="0"/>
              </a:rPr>
              <a:t>Node-level Model: SIR</a:t>
            </a:r>
            <a:endParaRPr lang="zh-CN" altLang="en-US" sz="1200" dirty="0">
              <a:latin typeface="Times New Roman" panose="02020603050405020304" pitchFamily="18" charset="0"/>
              <a:cs typeface="Times New Roman" panose="02020603050405020304" pitchFamily="18" charset="0"/>
            </a:endParaRP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59" y="1162375"/>
            <a:ext cx="4588013" cy="283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37" y="3886906"/>
            <a:ext cx="3730184" cy="380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2866" y="4267398"/>
            <a:ext cx="3423397" cy="2223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9404" y="1162375"/>
            <a:ext cx="4066454" cy="3394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9404" y="4526342"/>
            <a:ext cx="4369196" cy="41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9405" y="4940838"/>
            <a:ext cx="2507756" cy="37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9404" y="5319368"/>
            <a:ext cx="3230055" cy="37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rotWithShape="1">
          <a:blip r:embed="rId11">
            <a:extLst>
              <a:ext uri="{28A0092B-C50C-407E-A947-70E740481C1C}">
                <a14:useLocalDpi xmlns:a14="http://schemas.microsoft.com/office/drawing/2010/main" val="0"/>
              </a:ext>
            </a:extLst>
          </a:blip>
          <a:srcRect t="12878" b="8358"/>
          <a:stretch/>
        </p:blipFill>
        <p:spPr bwMode="auto">
          <a:xfrm>
            <a:off x="6559405" y="5654580"/>
            <a:ext cx="5035221" cy="7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193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514" y="435420"/>
            <a:ext cx="3169926" cy="411481"/>
          </a:xfrm>
          <a:prstGeom prst="rect">
            <a:avLst/>
          </a:prstGeom>
        </p:spPr>
      </p:pic>
      <p:sp>
        <p:nvSpPr>
          <p:cNvPr id="4" name="日期占位符 3">
            <a:extLst>
              <a:ext uri="{FF2B5EF4-FFF2-40B4-BE49-F238E27FC236}">
                <a16:creationId xmlns="" xmlns:a16="http://schemas.microsoft.com/office/drawing/2014/main" id="{736D90DB-A7C5-4EBE-BDBD-9648DDFF4C2F}"/>
              </a:ext>
            </a:extLst>
          </p:cNvPr>
          <p:cNvSpPr>
            <a:spLocks noGrp="1"/>
          </p:cNvSpPr>
          <p:nvPr>
            <p:ph type="dt" sz="half" idx="10"/>
          </p:nvPr>
        </p:nvSpPr>
        <p:spPr/>
        <p:txBody>
          <a:bodyPr/>
          <a:lstStyle/>
          <a:p>
            <a:fld id="{98C6C28B-49BD-4582-9B58-CC642EF88D7F}" type="datetime1">
              <a:rPr lang="zh-CN" altLang="en-US" smtClean="0"/>
              <a:t>2020/6/20</a:t>
            </a:fld>
            <a:endParaRPr lang="zh-CN" altLang="en-US"/>
          </a:p>
        </p:txBody>
      </p:sp>
      <p:sp>
        <p:nvSpPr>
          <p:cNvPr id="5" name="灯片编号占位符 4">
            <a:extLst>
              <a:ext uri="{FF2B5EF4-FFF2-40B4-BE49-F238E27FC236}">
                <a16:creationId xmlns="" xmlns:a16="http://schemas.microsoft.com/office/drawing/2014/main" id="{A9D7ACE2-CF33-4BCB-9FA9-B412D9B8BEF3}"/>
              </a:ext>
            </a:extLst>
          </p:cNvPr>
          <p:cNvSpPr>
            <a:spLocks noGrp="1"/>
          </p:cNvSpPr>
          <p:nvPr>
            <p:ph type="sldNum" sz="quarter" idx="12"/>
          </p:nvPr>
        </p:nvSpPr>
        <p:spPr/>
        <p:txBody>
          <a:bodyPr/>
          <a:lstStyle/>
          <a:p>
            <a:fld id="{A08EFF4B-039B-4151-AA5B-E6F290D54134}" type="slidenum">
              <a:rPr lang="zh-CN" altLang="en-US" smtClean="0"/>
              <a:t>9</a:t>
            </a:fld>
            <a:endParaRPr lang="zh-CN" altLang="en-US"/>
          </a:p>
        </p:txBody>
      </p:sp>
      <p:sp>
        <p:nvSpPr>
          <p:cNvPr id="6" name="标题 1">
            <a:extLst>
              <a:ext uri="{FF2B5EF4-FFF2-40B4-BE49-F238E27FC236}">
                <a16:creationId xmlns="" xmlns:a16="http://schemas.microsoft.com/office/drawing/2014/main" id="{AD6F87F5-AC13-4FE2-BE0C-F2E70863F930}"/>
              </a:ext>
            </a:extLst>
          </p:cNvPr>
          <p:cNvSpPr txBox="1">
            <a:spLocks/>
          </p:cNvSpPr>
          <p:nvPr/>
        </p:nvSpPr>
        <p:spPr>
          <a:xfrm>
            <a:off x="580560" y="315145"/>
            <a:ext cx="8638391" cy="6520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smtClean="0">
                <a:latin typeface="Times New Roman" panose="02020603050405020304" pitchFamily="18" charset="0"/>
                <a:cs typeface="Times New Roman" panose="02020603050405020304" pitchFamily="18" charset="0"/>
              </a:rPr>
              <a:t>SIR on Network: Numerical Experiment</a:t>
            </a:r>
            <a:endParaRPr lang="zh-CN" altLang="en-US" sz="12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613" y="3930749"/>
            <a:ext cx="5400000" cy="2478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矩形 18"/>
          <p:cNvSpPr/>
          <p:nvPr/>
        </p:nvSpPr>
        <p:spPr>
          <a:xfrm>
            <a:off x="580560" y="1080337"/>
            <a:ext cx="6663069" cy="2585323"/>
          </a:xfrm>
          <a:prstGeom prst="rect">
            <a:avLst/>
          </a:prstGeom>
        </p:spPr>
        <p:txBody>
          <a:bodyPr wrap="square">
            <a:spAutoFit/>
          </a:bodyPr>
          <a:lstStyle/>
          <a:p>
            <a:r>
              <a:rPr lang="en-US" altLang="zh-CN" dirty="0" smtClean="0">
                <a:latin typeface="Times New Roman" pitchFamily="18" charset="0"/>
                <a:cs typeface="Times New Roman" pitchFamily="18" charset="0"/>
              </a:rPr>
              <a:t>Numerical simulation assumptions:</a:t>
            </a:r>
          </a:p>
          <a:p>
            <a:pPr marL="285750" indent="-285750">
              <a:buFont typeface="Arial" pitchFamily="34" charset="0"/>
              <a:buChar char="•"/>
            </a:pPr>
            <a:r>
              <a:rPr lang="en-US" altLang="zh-CN" dirty="0">
                <a:latin typeface="Times New Roman" pitchFamily="18" charset="0"/>
                <a:cs typeface="Times New Roman" pitchFamily="18" charset="0"/>
              </a:rPr>
              <a:t>Number of nodes  n = 50 </a:t>
            </a:r>
          </a:p>
          <a:p>
            <a:pPr marL="285750" indent="-285750">
              <a:buFont typeface="Arial" pitchFamily="34" charset="0"/>
              <a:buChar char="•"/>
            </a:pPr>
            <a:r>
              <a:rPr lang="en-US" altLang="zh-CN" dirty="0">
                <a:latin typeface="Times New Roman" pitchFamily="18" charset="0"/>
                <a:cs typeface="Times New Roman" pitchFamily="18" charset="0"/>
              </a:rPr>
              <a:t>Number of random edges to add for each new node m = 5  </a:t>
            </a:r>
          </a:p>
          <a:p>
            <a:pPr marL="285750" indent="-285750">
              <a:buFont typeface="Arial" pitchFamily="34" charset="0"/>
              <a:buChar char="•"/>
            </a:pPr>
            <a:r>
              <a:rPr lang="en-US" altLang="zh-CN" dirty="0">
                <a:latin typeface="Times New Roman" pitchFamily="18" charset="0"/>
                <a:cs typeface="Times New Roman" pitchFamily="18" charset="0"/>
              </a:rPr>
              <a:t>Probability of adding a triangle after adding a random edge  p = 0.4 </a:t>
            </a:r>
          </a:p>
          <a:p>
            <a:pPr marL="285750" indent="-285750">
              <a:buFont typeface="Arial" pitchFamily="34" charset="0"/>
              <a:buChar char="•"/>
            </a:pPr>
            <a:r>
              <a:rPr lang="en-US" altLang="zh-CN" dirty="0">
                <a:latin typeface="Times New Roman" pitchFamily="18" charset="0"/>
                <a:cs typeface="Times New Roman" pitchFamily="18" charset="0"/>
              </a:rPr>
              <a:t>Initial infected number of people I0 = 10</a:t>
            </a:r>
          </a:p>
          <a:p>
            <a:pPr marL="285750" indent="-285750">
              <a:buFont typeface="Arial" pitchFamily="34" charset="0"/>
              <a:buChar char="•"/>
            </a:pPr>
            <a:r>
              <a:rPr lang="en-US" altLang="zh-CN" dirty="0">
                <a:latin typeface="Times New Roman" pitchFamily="18" charset="0"/>
                <a:cs typeface="Times New Roman" pitchFamily="18" charset="0"/>
              </a:rPr>
              <a:t> Initial recovered number of people R0 = 0</a:t>
            </a:r>
          </a:p>
          <a:p>
            <a:pPr marL="285750" indent="-285750">
              <a:buFont typeface="Arial" pitchFamily="34" charset="0"/>
              <a:buChar char="•"/>
            </a:pPr>
            <a:r>
              <a:rPr lang="en-US" altLang="zh-CN" dirty="0">
                <a:latin typeface="Times New Roman" pitchFamily="18" charset="0"/>
                <a:cs typeface="Times New Roman" pitchFamily="18" charset="0"/>
              </a:rPr>
              <a:t> Transmission rate on a contact beta = 0.3</a:t>
            </a:r>
          </a:p>
          <a:p>
            <a:pPr marL="285750" indent="-285750">
              <a:buFont typeface="Arial" pitchFamily="34" charset="0"/>
              <a:buChar char="•"/>
            </a:pPr>
            <a:r>
              <a:rPr lang="en-US" altLang="zh-CN" dirty="0">
                <a:latin typeface="Times New Roman" pitchFamily="18" charset="0"/>
                <a:cs typeface="Times New Roman" pitchFamily="18" charset="0"/>
              </a:rPr>
              <a:t> Recovery rate gamma = 0.2</a:t>
            </a:r>
          </a:p>
          <a:p>
            <a:pPr marL="285750" indent="-285750">
              <a:buFont typeface="Arial" pitchFamily="34" charset="0"/>
              <a:buChar char="•"/>
            </a:pPr>
            <a:r>
              <a:rPr lang="en-US" altLang="zh-CN" dirty="0">
                <a:latin typeface="Times New Roman" pitchFamily="18" charset="0"/>
                <a:cs typeface="Times New Roman" pitchFamily="18" charset="0"/>
              </a:rPr>
              <a:t>Number of day </a:t>
            </a:r>
            <a:r>
              <a:rPr lang="en-US" altLang="zh-CN" dirty="0" err="1">
                <a:latin typeface="Times New Roman" pitchFamily="18" charset="0"/>
                <a:cs typeface="Times New Roman" pitchFamily="18" charset="0"/>
              </a:rPr>
              <a:t>max_day</a:t>
            </a:r>
            <a:r>
              <a:rPr lang="en-US" altLang="zh-CN" dirty="0">
                <a:latin typeface="Times New Roman" pitchFamily="18" charset="0"/>
                <a:cs typeface="Times New Roman" pitchFamily="18" charset="0"/>
              </a:rPr>
              <a:t> = </a:t>
            </a:r>
            <a:r>
              <a:rPr lang="en-US" altLang="zh-CN" dirty="0" smtClean="0">
                <a:latin typeface="Times New Roman" pitchFamily="18" charset="0"/>
                <a:cs typeface="Times New Roman" pitchFamily="18" charset="0"/>
              </a:rPr>
              <a:t>100</a:t>
            </a:r>
            <a:endParaRPr lang="zh-CN" altLang="en-US"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5268" y="3930749"/>
            <a:ext cx="5400000" cy="24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a:xfrm>
            <a:off x="580560" y="3769358"/>
            <a:ext cx="5434832" cy="369332"/>
          </a:xfrm>
          <a:prstGeom prst="rect">
            <a:avLst/>
          </a:prstGeom>
        </p:spPr>
        <p:txBody>
          <a:bodyPr wrap="square">
            <a:spAutoFit/>
          </a:bodyPr>
          <a:lstStyle/>
          <a:p>
            <a:pPr algn="ctr"/>
            <a:r>
              <a:rPr lang="en-US" altLang="zh-CN" dirty="0" smtClean="0">
                <a:latin typeface="Times New Roman" pitchFamily="18" charset="0"/>
                <a:cs typeface="Times New Roman" pitchFamily="18" charset="0"/>
              </a:rPr>
              <a:t>For small world network</a:t>
            </a:r>
            <a:endParaRPr lang="zh-CN" altLang="en-US" dirty="0">
              <a:latin typeface="Times New Roman" pitchFamily="18" charset="0"/>
              <a:cs typeface="Times New Roman" pitchFamily="18" charset="0"/>
            </a:endParaRPr>
          </a:p>
        </p:txBody>
      </p:sp>
      <p:sp>
        <p:nvSpPr>
          <p:cNvPr id="22" name="矩形 21"/>
          <p:cNvSpPr/>
          <p:nvPr/>
        </p:nvSpPr>
        <p:spPr>
          <a:xfrm>
            <a:off x="6228017" y="3769358"/>
            <a:ext cx="5434832" cy="369332"/>
          </a:xfrm>
          <a:prstGeom prst="rect">
            <a:avLst/>
          </a:prstGeom>
        </p:spPr>
        <p:txBody>
          <a:bodyPr wrap="square">
            <a:spAutoFit/>
          </a:bodyPr>
          <a:lstStyle/>
          <a:p>
            <a:pPr algn="ctr"/>
            <a:r>
              <a:rPr lang="en-US" altLang="zh-CN" dirty="0" smtClean="0">
                <a:latin typeface="Times New Roman" pitchFamily="18" charset="0"/>
                <a:cs typeface="Times New Roman" pitchFamily="18" charset="0"/>
              </a:rPr>
              <a:t>For scale free network</a:t>
            </a:r>
            <a:endParaRPr lang="zh-CN" altLang="en-US" dirty="0">
              <a:latin typeface="Times New Roman" pitchFamily="18" charset="0"/>
              <a:cs typeface="Times New Roman" pitchFamily="18" charset="0"/>
            </a:endParaRPr>
          </a:p>
        </p:txBody>
      </p:sp>
      <p:sp>
        <p:nvSpPr>
          <p:cNvPr id="23" name="矩形 22"/>
          <p:cNvSpPr/>
          <p:nvPr/>
        </p:nvSpPr>
        <p:spPr>
          <a:xfrm>
            <a:off x="7243629" y="1357336"/>
            <a:ext cx="4551639" cy="1754326"/>
          </a:xfrm>
          <a:prstGeom prst="rect">
            <a:avLst/>
          </a:prstGeom>
        </p:spPr>
        <p:txBody>
          <a:bodyPr wrap="square">
            <a:spAutoFit/>
          </a:bodyPr>
          <a:lstStyle/>
          <a:p>
            <a:r>
              <a:rPr lang="en-US" altLang="zh-CN" dirty="0" smtClean="0">
                <a:latin typeface="Times New Roman" pitchFamily="18" charset="0"/>
                <a:cs typeface="Times New Roman" pitchFamily="18" charset="0"/>
              </a:rPr>
              <a:t>Step 1: Simulate the network by </a:t>
            </a:r>
            <a:r>
              <a:rPr lang="en-US" altLang="zh-CN" dirty="0" err="1" smtClean="0">
                <a:latin typeface="Times New Roman" pitchFamily="18" charset="0"/>
                <a:cs typeface="Times New Roman" pitchFamily="18" charset="0"/>
              </a:rPr>
              <a:t>networkx</a:t>
            </a:r>
            <a:endParaRPr lang="en-US" altLang="zh-CN"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Step 2: Solve the SIR ODEs by </a:t>
            </a:r>
            <a:r>
              <a:rPr lang="en-US" altLang="zh-CN" dirty="0" err="1" smtClean="0">
                <a:latin typeface="Times New Roman" pitchFamily="18" charset="0"/>
                <a:cs typeface="Times New Roman" pitchFamily="18" charset="0"/>
              </a:rPr>
              <a:t>scipy</a:t>
            </a:r>
            <a:r>
              <a:rPr lang="en-US" altLang="zh-CN" dirty="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odeint</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Step 3: Update the model step by step according to its last state</a:t>
            </a:r>
          </a:p>
          <a:p>
            <a:r>
              <a:rPr lang="en-US" altLang="zh-CN" dirty="0" smtClean="0">
                <a:latin typeface="Times New Roman" pitchFamily="18" charset="0"/>
                <a:cs typeface="Times New Roman" pitchFamily="18" charset="0"/>
              </a:rPr>
              <a:t>Step 4: Get the probability of s, i, r for each node in each time step.</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65439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3677</TotalTime>
  <Words>1445</Words>
  <Application>Microsoft Office PowerPoint</Application>
  <PresentationFormat>自定义</PresentationFormat>
  <Paragraphs>241</Paragraphs>
  <Slides>21</Slides>
  <Notes>21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Control of Covid-19: Vaccination Strategy over Networks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1</cp:lastModifiedBy>
  <cp:revision>125</cp:revision>
  <dcterms:created xsi:type="dcterms:W3CDTF">2016-11-08T01:41:00Z</dcterms:created>
  <dcterms:modified xsi:type="dcterms:W3CDTF">2020-06-20T15:35:21Z</dcterms:modified>
</cp:coreProperties>
</file>